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95" r:id="rId2"/>
    <p:sldId id="262" r:id="rId3"/>
    <p:sldId id="318" r:id="rId4"/>
    <p:sldId id="319" r:id="rId5"/>
    <p:sldId id="320" r:id="rId6"/>
    <p:sldId id="321" r:id="rId7"/>
    <p:sldId id="264" r:id="rId8"/>
    <p:sldId id="301" r:id="rId9"/>
    <p:sldId id="263" r:id="rId10"/>
    <p:sldId id="313" r:id="rId11"/>
    <p:sldId id="265" r:id="rId12"/>
    <p:sldId id="300" r:id="rId13"/>
    <p:sldId id="267" r:id="rId14"/>
    <p:sldId id="316" r:id="rId15"/>
    <p:sldId id="268" r:id="rId16"/>
    <p:sldId id="269" r:id="rId17"/>
    <p:sldId id="270" r:id="rId18"/>
    <p:sldId id="271" r:id="rId19"/>
    <p:sldId id="272" r:id="rId20"/>
    <p:sldId id="273" r:id="rId21"/>
    <p:sldId id="310" r:id="rId22"/>
    <p:sldId id="311" r:id="rId23"/>
    <p:sldId id="314" r:id="rId24"/>
    <p:sldId id="317" r:id="rId25"/>
    <p:sldId id="274" r:id="rId26"/>
    <p:sldId id="305" r:id="rId27"/>
    <p:sldId id="312" r:id="rId28"/>
    <p:sldId id="306" r:id="rId29"/>
    <p:sldId id="307" r:id="rId30"/>
    <p:sldId id="308" r:id="rId31"/>
    <p:sldId id="275" r:id="rId32"/>
    <p:sldId id="276" r:id="rId33"/>
    <p:sldId id="277" r:id="rId34"/>
    <p:sldId id="279" r:id="rId35"/>
    <p:sldId id="278" r:id="rId36"/>
    <p:sldId id="303" r:id="rId37"/>
    <p:sldId id="282" r:id="rId38"/>
    <p:sldId id="283" r:id="rId39"/>
    <p:sldId id="284" r:id="rId40"/>
    <p:sldId id="285" r:id="rId41"/>
    <p:sldId id="286" r:id="rId42"/>
    <p:sldId id="287" r:id="rId43"/>
    <p:sldId id="304" r:id="rId44"/>
    <p:sldId id="290" r:id="rId45"/>
    <p:sldId id="291" r:id="rId46"/>
    <p:sldId id="292" r:id="rId47"/>
    <p:sldId id="293" r:id="rId48"/>
    <p:sldId id="294" r:id="rId49"/>
    <p:sldId id="31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1308"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F:\2016\DASER_SMA%202016\Desember\DASER%2031%20DES.(5Jan)(REV2)%20(1).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F:\2016\DASER_SMA%202016\Desember\DASER%2031%20DES.(5Jan)(REV2)%20(1).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D:\SMA%202016\DASER%20MASTER%20juldes%20-%20Copy.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D:\SMA%202016\DASER%20MASTER%20juldes%20-%20Copy.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1" Type="http://schemas.openxmlformats.org/officeDocument/2006/relationships/oleObject" Target="file:///H:\KERJAAN_DIKDASMEN\2017\per%20belanja_2017_9011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KERJAAN_DIKDASMEN\2017\per%20belanja_2017_901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Sheet1!$M$1</c:f>
              <c:strCache>
                <c:ptCount val="1"/>
                <c:pt idx="0">
                  <c:v>N</c:v>
                </c:pt>
              </c:strCache>
            </c:strRef>
          </c:tx>
          <c:invertIfNegative val="0"/>
          <c:cat>
            <c:strRef>
              <c:f>Sheet1!$L$2:$L$35</c:f>
              <c:strCache>
                <c:ptCount val="34"/>
                <c:pt idx="0">
                  <c:v>Prop. Jawa Barat</c:v>
                </c:pt>
                <c:pt idx="1">
                  <c:v>Prop. Jawa Timur</c:v>
                </c:pt>
                <c:pt idx="2">
                  <c:v>Prop. Sumatera Utara</c:v>
                </c:pt>
                <c:pt idx="3">
                  <c:v>Prop. Jawa Tengah</c:v>
                </c:pt>
                <c:pt idx="4">
                  <c:v>Prop. Sumatera Selatan</c:v>
                </c:pt>
                <c:pt idx="5">
                  <c:v>Prop. Sulawesi Selatan</c:v>
                </c:pt>
                <c:pt idx="6">
                  <c:v>Prop. Banten</c:v>
                </c:pt>
                <c:pt idx="7">
                  <c:v>Prop. Aceh</c:v>
                </c:pt>
                <c:pt idx="8">
                  <c:v>Prop. Nusa Tenggara Timur</c:v>
                </c:pt>
                <c:pt idx="9">
                  <c:v>Prop. D.K.I. Jakarta</c:v>
                </c:pt>
                <c:pt idx="10">
                  <c:v>Prop. Lampung</c:v>
                </c:pt>
                <c:pt idx="11">
                  <c:v>Prop. Riau</c:v>
                </c:pt>
                <c:pt idx="12">
                  <c:v>Prop. Kalimantan Barat</c:v>
                </c:pt>
                <c:pt idx="13">
                  <c:v>Prop. Sumatera Barat</c:v>
                </c:pt>
                <c:pt idx="14">
                  <c:v>Prop. Nusa Tenggara Barat</c:v>
                </c:pt>
                <c:pt idx="15">
                  <c:v>Prop. Sulawesi Tenggara</c:v>
                </c:pt>
                <c:pt idx="16">
                  <c:v>Prop. Maluku</c:v>
                </c:pt>
                <c:pt idx="17">
                  <c:v>Prop. Kalimantan Tengah</c:v>
                </c:pt>
                <c:pt idx="18">
                  <c:v>Prop. Papua</c:v>
                </c:pt>
                <c:pt idx="19">
                  <c:v>Prop. Jambi</c:v>
                </c:pt>
                <c:pt idx="20">
                  <c:v>Prop. Sulawesi Utara</c:v>
                </c:pt>
                <c:pt idx="21">
                  <c:v>Prop. Kalimantan Timur</c:v>
                </c:pt>
                <c:pt idx="22">
                  <c:v>Prop. Sulawesi Tengah</c:v>
                </c:pt>
                <c:pt idx="23">
                  <c:v>Prop. Kalimantan Selatan</c:v>
                </c:pt>
                <c:pt idx="24">
                  <c:v>Prop. Maluku Utara</c:v>
                </c:pt>
                <c:pt idx="25">
                  <c:v>Prop. D.I. Yogyakarta</c:v>
                </c:pt>
                <c:pt idx="26">
                  <c:v>Prop. Bali</c:v>
                </c:pt>
                <c:pt idx="27">
                  <c:v>Prop. Bengkulu</c:v>
                </c:pt>
                <c:pt idx="28">
                  <c:v>Prop. Kepulauan Riau</c:v>
                </c:pt>
                <c:pt idx="29">
                  <c:v>Prop. Papua Barat</c:v>
                </c:pt>
                <c:pt idx="30">
                  <c:v>Prop. Sulawesi Barat</c:v>
                </c:pt>
                <c:pt idx="31">
                  <c:v>Prop. Bangka Belitung</c:v>
                </c:pt>
                <c:pt idx="32">
                  <c:v>Prop. Gorontalo</c:v>
                </c:pt>
                <c:pt idx="33">
                  <c:v>Prop. Kalimantan Utara</c:v>
                </c:pt>
              </c:strCache>
            </c:strRef>
          </c:cat>
          <c:val>
            <c:numRef>
              <c:f>Sheet1!$M$2:$M$35</c:f>
              <c:numCache>
                <c:formatCode>General</c:formatCode>
                <c:ptCount val="34"/>
                <c:pt idx="0">
                  <c:v>485</c:v>
                </c:pt>
                <c:pt idx="1">
                  <c:v>421</c:v>
                </c:pt>
                <c:pt idx="2">
                  <c:v>423</c:v>
                </c:pt>
                <c:pt idx="3">
                  <c:v>364</c:v>
                </c:pt>
                <c:pt idx="4">
                  <c:v>323</c:v>
                </c:pt>
                <c:pt idx="5">
                  <c:v>331</c:v>
                </c:pt>
                <c:pt idx="6">
                  <c:v>148</c:v>
                </c:pt>
                <c:pt idx="7">
                  <c:v>393</c:v>
                </c:pt>
                <c:pt idx="8">
                  <c:v>326</c:v>
                </c:pt>
                <c:pt idx="9">
                  <c:v>117</c:v>
                </c:pt>
                <c:pt idx="10">
                  <c:v>227</c:v>
                </c:pt>
                <c:pt idx="11">
                  <c:v>286</c:v>
                </c:pt>
                <c:pt idx="12">
                  <c:v>249</c:v>
                </c:pt>
                <c:pt idx="13">
                  <c:v>228</c:v>
                </c:pt>
                <c:pt idx="14">
                  <c:v>152</c:v>
                </c:pt>
                <c:pt idx="15">
                  <c:v>231</c:v>
                </c:pt>
                <c:pt idx="16">
                  <c:v>202</c:v>
                </c:pt>
                <c:pt idx="17">
                  <c:v>176</c:v>
                </c:pt>
                <c:pt idx="18">
                  <c:v>133</c:v>
                </c:pt>
                <c:pt idx="19">
                  <c:v>153</c:v>
                </c:pt>
                <c:pt idx="20">
                  <c:v>116</c:v>
                </c:pt>
                <c:pt idx="21">
                  <c:v>135</c:v>
                </c:pt>
                <c:pt idx="22">
                  <c:v>162</c:v>
                </c:pt>
                <c:pt idx="23">
                  <c:v>133</c:v>
                </c:pt>
                <c:pt idx="24">
                  <c:v>126</c:v>
                </c:pt>
                <c:pt idx="25">
                  <c:v>69</c:v>
                </c:pt>
                <c:pt idx="26">
                  <c:v>78</c:v>
                </c:pt>
                <c:pt idx="27">
                  <c:v>104</c:v>
                </c:pt>
                <c:pt idx="28">
                  <c:v>80</c:v>
                </c:pt>
                <c:pt idx="29">
                  <c:v>73</c:v>
                </c:pt>
                <c:pt idx="30">
                  <c:v>71</c:v>
                </c:pt>
                <c:pt idx="31">
                  <c:v>43</c:v>
                </c:pt>
                <c:pt idx="32">
                  <c:v>55</c:v>
                </c:pt>
                <c:pt idx="33">
                  <c:v>42</c:v>
                </c:pt>
              </c:numCache>
            </c:numRef>
          </c:val>
          <c:extLst>
            <c:ext xmlns:c16="http://schemas.microsoft.com/office/drawing/2014/chart" uri="{C3380CC4-5D6E-409C-BE32-E72D297353CC}">
              <c16:uniqueId val="{00000000-2012-4735-8731-F30E829E3E9D}"/>
            </c:ext>
          </c:extLst>
        </c:ser>
        <c:ser>
          <c:idx val="1"/>
          <c:order val="1"/>
          <c:tx>
            <c:strRef>
              <c:f>Sheet1!$N$1</c:f>
              <c:strCache>
                <c:ptCount val="1"/>
                <c:pt idx="0">
                  <c:v>S</c:v>
                </c:pt>
              </c:strCache>
            </c:strRef>
          </c:tx>
          <c:invertIfNegative val="0"/>
          <c:cat>
            <c:strRef>
              <c:f>Sheet1!$L$2:$L$35</c:f>
              <c:strCache>
                <c:ptCount val="34"/>
                <c:pt idx="0">
                  <c:v>Prop. Jawa Barat</c:v>
                </c:pt>
                <c:pt idx="1">
                  <c:v>Prop. Jawa Timur</c:v>
                </c:pt>
                <c:pt idx="2">
                  <c:v>Prop. Sumatera Utara</c:v>
                </c:pt>
                <c:pt idx="3">
                  <c:v>Prop. Jawa Tengah</c:v>
                </c:pt>
                <c:pt idx="4">
                  <c:v>Prop. Sumatera Selatan</c:v>
                </c:pt>
                <c:pt idx="5">
                  <c:v>Prop. Sulawesi Selatan</c:v>
                </c:pt>
                <c:pt idx="6">
                  <c:v>Prop. Banten</c:v>
                </c:pt>
                <c:pt idx="7">
                  <c:v>Prop. Aceh</c:v>
                </c:pt>
                <c:pt idx="8">
                  <c:v>Prop. Nusa Tenggara Timur</c:v>
                </c:pt>
                <c:pt idx="9">
                  <c:v>Prop. D.K.I. Jakarta</c:v>
                </c:pt>
                <c:pt idx="10">
                  <c:v>Prop. Lampung</c:v>
                </c:pt>
                <c:pt idx="11">
                  <c:v>Prop. Riau</c:v>
                </c:pt>
                <c:pt idx="12">
                  <c:v>Prop. Kalimantan Barat</c:v>
                </c:pt>
                <c:pt idx="13">
                  <c:v>Prop. Sumatera Barat</c:v>
                </c:pt>
                <c:pt idx="14">
                  <c:v>Prop. Nusa Tenggara Barat</c:v>
                </c:pt>
                <c:pt idx="15">
                  <c:v>Prop. Sulawesi Tenggara</c:v>
                </c:pt>
                <c:pt idx="16">
                  <c:v>Prop. Maluku</c:v>
                </c:pt>
                <c:pt idx="17">
                  <c:v>Prop. Kalimantan Tengah</c:v>
                </c:pt>
                <c:pt idx="18">
                  <c:v>Prop. Papua</c:v>
                </c:pt>
                <c:pt idx="19">
                  <c:v>Prop. Jambi</c:v>
                </c:pt>
                <c:pt idx="20">
                  <c:v>Prop. Sulawesi Utara</c:v>
                </c:pt>
                <c:pt idx="21">
                  <c:v>Prop. Kalimantan Timur</c:v>
                </c:pt>
                <c:pt idx="22">
                  <c:v>Prop. Sulawesi Tengah</c:v>
                </c:pt>
                <c:pt idx="23">
                  <c:v>Prop. Kalimantan Selatan</c:v>
                </c:pt>
                <c:pt idx="24">
                  <c:v>Prop. Maluku Utara</c:v>
                </c:pt>
                <c:pt idx="25">
                  <c:v>Prop. D.I. Yogyakarta</c:v>
                </c:pt>
                <c:pt idx="26">
                  <c:v>Prop. Bali</c:v>
                </c:pt>
                <c:pt idx="27">
                  <c:v>Prop. Bengkulu</c:v>
                </c:pt>
                <c:pt idx="28">
                  <c:v>Prop. Kepulauan Riau</c:v>
                </c:pt>
                <c:pt idx="29">
                  <c:v>Prop. Papua Barat</c:v>
                </c:pt>
                <c:pt idx="30">
                  <c:v>Prop. Sulawesi Barat</c:v>
                </c:pt>
                <c:pt idx="31">
                  <c:v>Prop. Bangka Belitung</c:v>
                </c:pt>
                <c:pt idx="32">
                  <c:v>Prop. Gorontalo</c:v>
                </c:pt>
                <c:pt idx="33">
                  <c:v>Prop. Kalimantan Utara</c:v>
                </c:pt>
              </c:strCache>
            </c:strRef>
          </c:cat>
          <c:val>
            <c:numRef>
              <c:f>Sheet1!$N$2:$N$35</c:f>
              <c:numCache>
                <c:formatCode>General</c:formatCode>
                <c:ptCount val="34"/>
                <c:pt idx="0">
                  <c:v>1090</c:v>
                </c:pt>
                <c:pt idx="1">
                  <c:v>1097</c:v>
                </c:pt>
                <c:pt idx="2">
                  <c:v>644</c:v>
                </c:pt>
                <c:pt idx="3">
                  <c:v>502</c:v>
                </c:pt>
                <c:pt idx="4">
                  <c:v>273</c:v>
                </c:pt>
                <c:pt idx="5">
                  <c:v>247</c:v>
                </c:pt>
                <c:pt idx="6">
                  <c:v>382</c:v>
                </c:pt>
                <c:pt idx="7">
                  <c:v>124</c:v>
                </c:pt>
                <c:pt idx="8">
                  <c:v>186</c:v>
                </c:pt>
                <c:pt idx="9">
                  <c:v>383</c:v>
                </c:pt>
                <c:pt idx="10">
                  <c:v>256</c:v>
                </c:pt>
                <c:pt idx="11">
                  <c:v>146</c:v>
                </c:pt>
                <c:pt idx="12">
                  <c:v>162</c:v>
                </c:pt>
                <c:pt idx="13">
                  <c:v>92</c:v>
                </c:pt>
                <c:pt idx="14">
                  <c:v>160</c:v>
                </c:pt>
                <c:pt idx="15">
                  <c:v>56</c:v>
                </c:pt>
                <c:pt idx="16">
                  <c:v>71</c:v>
                </c:pt>
                <c:pt idx="17">
                  <c:v>62</c:v>
                </c:pt>
                <c:pt idx="18">
                  <c:v>93</c:v>
                </c:pt>
                <c:pt idx="19">
                  <c:v>70</c:v>
                </c:pt>
                <c:pt idx="20">
                  <c:v>107</c:v>
                </c:pt>
                <c:pt idx="21">
                  <c:v>80</c:v>
                </c:pt>
                <c:pt idx="22">
                  <c:v>44</c:v>
                </c:pt>
                <c:pt idx="23">
                  <c:v>54</c:v>
                </c:pt>
                <c:pt idx="24">
                  <c:v>59</c:v>
                </c:pt>
                <c:pt idx="25">
                  <c:v>95</c:v>
                </c:pt>
                <c:pt idx="26">
                  <c:v>85</c:v>
                </c:pt>
                <c:pt idx="27">
                  <c:v>31</c:v>
                </c:pt>
                <c:pt idx="28">
                  <c:v>43</c:v>
                </c:pt>
                <c:pt idx="29">
                  <c:v>47</c:v>
                </c:pt>
                <c:pt idx="30">
                  <c:v>13</c:v>
                </c:pt>
                <c:pt idx="31">
                  <c:v>24</c:v>
                </c:pt>
                <c:pt idx="32">
                  <c:v>7</c:v>
                </c:pt>
                <c:pt idx="33">
                  <c:v>17</c:v>
                </c:pt>
              </c:numCache>
            </c:numRef>
          </c:val>
          <c:extLst>
            <c:ext xmlns:c16="http://schemas.microsoft.com/office/drawing/2014/chart" uri="{C3380CC4-5D6E-409C-BE32-E72D297353CC}">
              <c16:uniqueId val="{00000001-2012-4735-8731-F30E829E3E9D}"/>
            </c:ext>
          </c:extLst>
        </c:ser>
        <c:dLbls>
          <c:showLegendKey val="0"/>
          <c:showVal val="0"/>
          <c:showCatName val="0"/>
          <c:showSerName val="0"/>
          <c:showPercent val="0"/>
          <c:showBubbleSize val="0"/>
        </c:dLbls>
        <c:gapWidth val="150"/>
        <c:shape val="box"/>
        <c:axId val="2129266216"/>
        <c:axId val="1512254472"/>
        <c:axId val="0"/>
      </c:bar3DChart>
      <c:catAx>
        <c:axId val="2129266216"/>
        <c:scaling>
          <c:orientation val="minMax"/>
        </c:scaling>
        <c:delete val="0"/>
        <c:axPos val="b"/>
        <c:numFmt formatCode="General" sourceLinked="0"/>
        <c:majorTickMark val="out"/>
        <c:minorTickMark val="none"/>
        <c:tickLblPos val="nextTo"/>
        <c:crossAx val="1512254472"/>
        <c:crosses val="autoZero"/>
        <c:auto val="1"/>
        <c:lblAlgn val="ctr"/>
        <c:lblOffset val="100"/>
        <c:noMultiLvlLbl val="0"/>
      </c:catAx>
      <c:valAx>
        <c:axId val="1512254472"/>
        <c:scaling>
          <c:orientation val="minMax"/>
        </c:scaling>
        <c:delete val="0"/>
        <c:axPos val="l"/>
        <c:majorGridlines/>
        <c:numFmt formatCode="General" sourceLinked="1"/>
        <c:majorTickMark val="out"/>
        <c:minorTickMark val="none"/>
        <c:tickLblPos val="nextTo"/>
        <c:crossAx val="212926621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5577130292640006E-2"/>
          <c:y val="3.5843485665986698E-2"/>
          <c:w val="0.85531925014227606"/>
          <c:h val="0.88327950531607302"/>
        </c:manualLayout>
      </c:layout>
      <c:barChart>
        <c:barDir val="col"/>
        <c:grouping val="clustered"/>
        <c:varyColors val="0"/>
        <c:ser>
          <c:idx val="1"/>
          <c:order val="1"/>
          <c:tx>
            <c:strRef>
              <c:f>Analisis_SMA!$D$3</c:f>
              <c:strCache>
                <c:ptCount val="1"/>
                <c:pt idx="0">
                  <c:v>Realisasi 2016</c:v>
                </c:pt>
              </c:strCache>
            </c:strRef>
          </c:tx>
          <c:spPr>
            <a:solidFill>
              <a:schemeClr val="accent5">
                <a:lumMod val="75000"/>
              </a:schemeClr>
            </a:solidFill>
          </c:spPr>
          <c:invertIfNegative val="0"/>
          <c:dPt>
            <c:idx val="10"/>
            <c:invertIfNegative val="0"/>
            <c:bubble3D val="0"/>
            <c:extLst>
              <c:ext xmlns:c16="http://schemas.microsoft.com/office/drawing/2014/chart" uri="{C3380CC4-5D6E-409C-BE32-E72D297353CC}">
                <c16:uniqueId val="{00000000-F5B7-4455-A550-16F377D985BE}"/>
              </c:ext>
            </c:extLst>
          </c:dPt>
          <c:dLbls>
            <c:dLbl>
              <c:idx val="0"/>
              <c:layout>
                <c:manualLayout>
                  <c:x val="0"/>
                  <c:y val="5.012525976625809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5B7-4455-A550-16F377D985BE}"/>
                </c:ext>
              </c:extLst>
            </c:dLbl>
            <c:dLbl>
              <c:idx val="1"/>
              <c:layout>
                <c:manualLayout>
                  <c:x val="1.4549234757712699E-2"/>
                  <c:y val="4.6318786422882398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5B7-4455-A550-16F377D985BE}"/>
                </c:ext>
              </c:extLst>
            </c:dLbl>
            <c:dLbl>
              <c:idx val="2"/>
              <c:layout>
                <c:manualLayout>
                  <c:x val="-9.6419079501885302E-4"/>
                  <c:y val="2.21117506804465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5B7-4455-A550-16F377D985BE}"/>
                </c:ext>
              </c:extLst>
            </c:dLbl>
            <c:dLbl>
              <c:idx val="3"/>
              <c:layout>
                <c:manualLayout>
                  <c:x val="3.9055118617474798E-17"/>
                  <c:y val="0.11532211015995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5B7-4455-A550-16F377D985BE}"/>
                </c:ext>
              </c:extLst>
            </c:dLbl>
            <c:dLbl>
              <c:idx val="4"/>
              <c:layout>
                <c:manualLayout>
                  <c:x val="-4.2606076129678297E-3"/>
                  <c:y val="9.6711724593747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5B7-4455-A550-16F377D985BE}"/>
                </c:ext>
              </c:extLst>
            </c:dLbl>
            <c:dLbl>
              <c:idx val="5"/>
              <c:layout>
                <c:manualLayout>
                  <c:x val="-7.8110237234950004E-17"/>
                  <c:y val="7.249712430014050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5B7-4455-A550-16F377D985BE}"/>
                </c:ext>
              </c:extLst>
            </c:dLbl>
            <c:dLbl>
              <c:idx val="6"/>
              <c:layout>
                <c:manualLayout>
                  <c:x val="-2.1303038064838702E-3"/>
                  <c:y val="7.86028865035937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5B7-4455-A550-16F377D985BE}"/>
                </c:ext>
              </c:extLst>
            </c:dLbl>
            <c:dLbl>
              <c:idx val="7"/>
              <c:layout>
                <c:manualLayout>
                  <c:x val="4.5693919531734298E-3"/>
                  <c:y val="0.1821439364706650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5B7-4455-A550-16F377D985BE}"/>
                </c:ext>
              </c:extLst>
            </c:dLbl>
            <c:dLbl>
              <c:idx val="8"/>
              <c:layout>
                <c:manualLayout>
                  <c:x val="-3.4172722890754002E-3"/>
                  <c:y val="0.157254234372525"/>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5B7-4455-A550-16F377D985BE}"/>
                </c:ext>
              </c:extLst>
            </c:dLbl>
            <c:dLbl>
              <c:idx val="9"/>
              <c:layout>
                <c:manualLayout>
                  <c:x val="-2.07581663458169E-3"/>
                  <c:y val="0.1704613124263560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5B7-4455-A550-16F377D985BE}"/>
                </c:ext>
              </c:extLst>
            </c:dLbl>
            <c:dLbl>
              <c:idx val="10"/>
              <c:layout>
                <c:manualLayout>
                  <c:x val="-1.81331033575947E-3"/>
                  <c:y val="0.133417808499248"/>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B7-4455-A550-16F377D985BE}"/>
                </c:ext>
              </c:extLst>
            </c:dLbl>
            <c:dLbl>
              <c:idx val="11"/>
              <c:layout>
                <c:manualLayout>
                  <c:x val="1.2574532096446499E-2"/>
                  <c:y val="4.31714679732830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5B7-4455-A550-16F377D985BE}"/>
                </c:ext>
              </c:extLst>
            </c:dLbl>
            <c:spPr>
              <a:noFill/>
              <a:ln w="25400">
                <a:noFill/>
              </a:ln>
            </c:spPr>
            <c:txPr>
              <a:bodyPr/>
              <a:lstStyle/>
              <a:p>
                <a:pPr>
                  <a:defRPr sz="1200" b="1">
                    <a:solidFill>
                      <a:sysClr val="windowText" lastClr="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Analisis_SMA!$B$4:$B$15</c:f>
              <c:strCache>
                <c:ptCount val="12"/>
                <c:pt idx="0">
                  <c:v>JAN</c:v>
                </c:pt>
                <c:pt idx="1">
                  <c:v>FEB</c:v>
                </c:pt>
                <c:pt idx="2">
                  <c:v>MAR</c:v>
                </c:pt>
                <c:pt idx="3">
                  <c:v>APR</c:v>
                </c:pt>
                <c:pt idx="4">
                  <c:v>MEI </c:v>
                </c:pt>
                <c:pt idx="5">
                  <c:v>JUN</c:v>
                </c:pt>
                <c:pt idx="6">
                  <c:v>JULI</c:v>
                </c:pt>
                <c:pt idx="7">
                  <c:v>AGT</c:v>
                </c:pt>
                <c:pt idx="8">
                  <c:v>SEP</c:v>
                </c:pt>
                <c:pt idx="9">
                  <c:v>OKT </c:v>
                </c:pt>
                <c:pt idx="10">
                  <c:v>NOV</c:v>
                </c:pt>
                <c:pt idx="11">
                  <c:v>DES</c:v>
                </c:pt>
              </c:strCache>
            </c:strRef>
          </c:cat>
          <c:val>
            <c:numRef>
              <c:f>Analisis_SMA!$D$4:$D$15</c:f>
              <c:numCache>
                <c:formatCode>_(* #,##0.0_);_(* \(#,##0.0\);_(* "-"??_);_(@_)</c:formatCode>
                <c:ptCount val="12"/>
                <c:pt idx="0">
                  <c:v>0.03</c:v>
                </c:pt>
                <c:pt idx="1">
                  <c:v>2.29</c:v>
                </c:pt>
                <c:pt idx="2">
                  <c:v>6.31</c:v>
                </c:pt>
                <c:pt idx="3">
                  <c:v>14.538638086605401</c:v>
                </c:pt>
                <c:pt idx="4">
                  <c:v>23.40202105207646</c:v>
                </c:pt>
                <c:pt idx="5">
                  <c:v>32.28</c:v>
                </c:pt>
                <c:pt idx="6">
                  <c:v>35.986770974534572</c:v>
                </c:pt>
                <c:pt idx="7">
                  <c:v>52.142116391283032</c:v>
                </c:pt>
                <c:pt idx="8">
                  <c:v>61.494381542708602</c:v>
                </c:pt>
                <c:pt idx="9" formatCode="0.0">
                  <c:v>69.985225206583181</c:v>
                </c:pt>
                <c:pt idx="10" formatCode="General">
                  <c:v>86.5</c:v>
                </c:pt>
                <c:pt idx="11" formatCode="#,##0.0_);\(#,##0.0\)">
                  <c:v>91.119292112003905</c:v>
                </c:pt>
              </c:numCache>
            </c:numRef>
          </c:val>
          <c:extLst>
            <c:ext xmlns:c16="http://schemas.microsoft.com/office/drawing/2014/chart" uri="{C3380CC4-5D6E-409C-BE32-E72D297353CC}">
              <c16:uniqueId val="{0000000C-F5B7-4455-A550-16F377D985BE}"/>
            </c:ext>
          </c:extLst>
        </c:ser>
        <c:dLbls>
          <c:showLegendKey val="0"/>
          <c:showVal val="0"/>
          <c:showCatName val="0"/>
          <c:showSerName val="0"/>
          <c:showPercent val="0"/>
          <c:showBubbleSize val="0"/>
        </c:dLbls>
        <c:gapWidth val="34"/>
        <c:axId val="-2113105048"/>
        <c:axId val="2074930680"/>
      </c:barChart>
      <c:lineChart>
        <c:grouping val="standard"/>
        <c:varyColors val="0"/>
        <c:ser>
          <c:idx val="0"/>
          <c:order val="0"/>
          <c:tx>
            <c:strRef>
              <c:f>Analisis_SMA!$C$3</c:f>
              <c:strCache>
                <c:ptCount val="1"/>
                <c:pt idx="0">
                  <c:v>Target 2016</c:v>
                </c:pt>
              </c:strCache>
            </c:strRef>
          </c:tx>
          <c:spPr>
            <a:ln w="25400" cap="flat" cmpd="sng" algn="ctr">
              <a:solidFill>
                <a:schemeClr val="accent6"/>
              </a:solidFill>
              <a:prstDash val="solid"/>
            </a:ln>
            <a:effectLst/>
          </c:spPr>
          <c:marker>
            <c:symbol val="circle"/>
            <c:size val="13"/>
            <c:spPr>
              <a:solidFill>
                <a:schemeClr val="lt1"/>
              </a:solidFill>
              <a:ln w="25400" cap="flat" cmpd="sng" algn="ctr">
                <a:solidFill>
                  <a:schemeClr val="accent6"/>
                </a:solidFill>
                <a:prstDash val="solid"/>
              </a:ln>
              <a:effectLst/>
            </c:spPr>
          </c:marker>
          <c:dLbls>
            <c:dLbl>
              <c:idx val="1"/>
              <c:layout>
                <c:manualLayout>
                  <c:x val="-5.5276781597983903E-2"/>
                  <c:y val="-3.72718664404238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5B7-4455-A550-16F377D985BE}"/>
                </c:ext>
              </c:extLst>
            </c:dLbl>
            <c:dLbl>
              <c:idx val="2"/>
              <c:layout>
                <c:manualLayout>
                  <c:x val="-5.5276781597983903E-2"/>
                  <c:y val="-2.5937103288280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5B7-4455-A550-16F377D985BE}"/>
                </c:ext>
              </c:extLst>
            </c:dLbl>
            <c:dLbl>
              <c:idx val="3"/>
              <c:layout>
                <c:manualLayout>
                  <c:x val="-4.0727546840271203E-2"/>
                  <c:y val="4.66667937694228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5B7-4455-A550-16F377D985BE}"/>
                </c:ext>
              </c:extLst>
            </c:dLbl>
            <c:dLbl>
              <c:idx val="4"/>
              <c:layout>
                <c:manualLayout>
                  <c:x val="-5.3198319489739201E-2"/>
                  <c:y val="-3.72718664404238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F5B7-4455-A550-16F377D985BE}"/>
                </c:ext>
              </c:extLst>
            </c:dLbl>
            <c:dLbl>
              <c:idx val="5"/>
              <c:layout>
                <c:manualLayout>
                  <c:x val="-3.4492160515537197E-2"/>
                  <c:y val="4.98952037774939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F5B7-4455-A550-16F377D985BE}"/>
                </c:ext>
              </c:extLst>
            </c:dLbl>
            <c:dLbl>
              <c:idx val="6"/>
              <c:layout>
                <c:manualLayout>
                  <c:x val="-8.4375414771843002E-2"/>
                  <c:y val="-4.69570964646367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F5B7-4455-A550-16F377D985BE}"/>
                </c:ext>
              </c:extLst>
            </c:dLbl>
            <c:spPr>
              <a:noFill/>
              <a:ln w="25400">
                <a:noFill/>
              </a:ln>
            </c:spPr>
            <c:txPr>
              <a:bodyPr/>
              <a:lstStyle/>
              <a:p>
                <a:pPr>
                  <a:defRPr sz="1100" b="1">
                    <a:solidFill>
                      <a:schemeClr val="accent6"/>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Analisis_SMA!$B$4:$B$15</c:f>
              <c:strCache>
                <c:ptCount val="12"/>
                <c:pt idx="0">
                  <c:v>JAN</c:v>
                </c:pt>
                <c:pt idx="1">
                  <c:v>FEB</c:v>
                </c:pt>
                <c:pt idx="2">
                  <c:v>MAR</c:v>
                </c:pt>
                <c:pt idx="3">
                  <c:v>APR</c:v>
                </c:pt>
                <c:pt idx="4">
                  <c:v>MEI </c:v>
                </c:pt>
                <c:pt idx="5">
                  <c:v>JUN</c:v>
                </c:pt>
                <c:pt idx="6">
                  <c:v>JULI</c:v>
                </c:pt>
                <c:pt idx="7">
                  <c:v>AGT</c:v>
                </c:pt>
                <c:pt idx="8">
                  <c:v>SEP</c:v>
                </c:pt>
                <c:pt idx="9">
                  <c:v>OKT </c:v>
                </c:pt>
                <c:pt idx="10">
                  <c:v>NOV</c:v>
                </c:pt>
                <c:pt idx="11">
                  <c:v>DES</c:v>
                </c:pt>
              </c:strCache>
            </c:strRef>
          </c:cat>
          <c:val>
            <c:numRef>
              <c:f>Analisis_SMA!$C$4:$C$15</c:f>
              <c:numCache>
                <c:formatCode>_(* #,##0.0_);_(* \(#,##0.0\);_(* "-"??_);_(@_)</c:formatCode>
                <c:ptCount val="12"/>
                <c:pt idx="0" formatCode="_(* #,##0.00_);_(* \(#,##0.00\);_(* &quot;-&quot;??_);_(@_)">
                  <c:v>0.04</c:v>
                </c:pt>
                <c:pt idx="1">
                  <c:v>9.7000000000000011</c:v>
                </c:pt>
                <c:pt idx="2">
                  <c:v>27.4</c:v>
                </c:pt>
                <c:pt idx="3">
                  <c:v>45</c:v>
                </c:pt>
                <c:pt idx="4">
                  <c:v>55.8</c:v>
                </c:pt>
                <c:pt idx="5">
                  <c:v>58.8</c:v>
                </c:pt>
                <c:pt idx="6">
                  <c:v>59.4</c:v>
                </c:pt>
                <c:pt idx="7">
                  <c:v>69.8</c:v>
                </c:pt>
                <c:pt idx="8">
                  <c:v>77.8</c:v>
                </c:pt>
                <c:pt idx="9">
                  <c:v>84.3</c:v>
                </c:pt>
                <c:pt idx="10">
                  <c:v>91.4</c:v>
                </c:pt>
                <c:pt idx="11">
                  <c:v>97</c:v>
                </c:pt>
              </c:numCache>
            </c:numRef>
          </c:val>
          <c:smooth val="0"/>
          <c:extLst>
            <c:ext xmlns:c16="http://schemas.microsoft.com/office/drawing/2014/chart" uri="{C3380CC4-5D6E-409C-BE32-E72D297353CC}">
              <c16:uniqueId val="{00000013-F5B7-4455-A550-16F377D985BE}"/>
            </c:ext>
          </c:extLst>
        </c:ser>
        <c:ser>
          <c:idx val="2"/>
          <c:order val="2"/>
          <c:tx>
            <c:strRef>
              <c:f>Analisis_SMA!$E$3</c:f>
              <c:strCache>
                <c:ptCount val="1"/>
                <c:pt idx="0">
                  <c:v>Realisasi 2015</c:v>
                </c:pt>
              </c:strCache>
            </c:strRef>
          </c:tx>
          <c:spPr>
            <a:ln w="25400" cap="flat" cmpd="sng" algn="ctr">
              <a:solidFill>
                <a:schemeClr val="accent5"/>
              </a:solidFill>
              <a:prstDash val="sysDash"/>
            </a:ln>
            <a:effectLst/>
          </c:spPr>
          <c:marker>
            <c:symbol val="diamond"/>
            <c:size val="10"/>
            <c:spPr>
              <a:solidFill>
                <a:schemeClr val="lt1"/>
              </a:solidFill>
              <a:ln w="25400" cap="flat" cmpd="sng" algn="ctr">
                <a:solidFill>
                  <a:schemeClr val="accent5"/>
                </a:solidFill>
                <a:prstDash val="sysDash"/>
              </a:ln>
              <a:effectLst/>
            </c:spPr>
          </c:marker>
          <c:dLbls>
            <c:dLbl>
              <c:idx val="0"/>
              <c:layout>
                <c:manualLayout>
                  <c:x val="-3.1387887344735202E-2"/>
                  <c:y val="-4.842615012106540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F5B7-4455-A550-16F377D985BE}"/>
                </c:ext>
              </c:extLst>
            </c:dLbl>
            <c:dLbl>
              <c:idx val="1"/>
              <c:layout>
                <c:manualLayout>
                  <c:x val="-4.5781646590413803E-2"/>
                  <c:y val="-5.16545601291363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F5B7-4455-A550-16F377D985BE}"/>
                </c:ext>
              </c:extLst>
            </c:dLbl>
            <c:dLbl>
              <c:idx val="2"/>
              <c:layout>
                <c:manualLayout>
                  <c:x val="-5.0249521830971297E-2"/>
                  <c:y val="-4.19693301049232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F5B7-4455-A550-16F377D985BE}"/>
                </c:ext>
              </c:extLst>
            </c:dLbl>
            <c:dLbl>
              <c:idx val="3"/>
              <c:layout>
                <c:manualLayout>
                  <c:x val="-3.5136483769093001E-2"/>
                  <c:y val="-4.51977401129943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F5B7-4455-A550-16F377D985BE}"/>
                </c:ext>
              </c:extLst>
            </c:dLbl>
            <c:dLbl>
              <c:idx val="4"/>
              <c:layout>
                <c:manualLayout>
                  <c:x val="-1.7415221249018301E-2"/>
                  <c:y val="3.22841000807103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F5B7-4455-A550-16F377D985BE}"/>
                </c:ext>
              </c:extLst>
            </c:dLbl>
            <c:dLbl>
              <c:idx val="5"/>
              <c:layout>
                <c:manualLayout>
                  <c:x val="-6.7914085350705894E-2"/>
                  <c:y val="-2.259887005649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F5B7-4455-A550-16F377D985BE}"/>
                </c:ext>
              </c:extLst>
            </c:dLbl>
            <c:dLbl>
              <c:idx val="6"/>
              <c:layout>
                <c:manualLayout>
                  <c:x val="-4.2816974063575097E-2"/>
                  <c:y val="-2.490944221480349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F5B7-4455-A550-16F377D985BE}"/>
                </c:ext>
              </c:extLst>
            </c:dLbl>
            <c:dLbl>
              <c:idx val="7"/>
              <c:layout>
                <c:manualLayout>
                  <c:x val="-7.4088827578802793E-2"/>
                  <c:y val="-3.28875043651508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F5B7-4455-A550-16F377D985BE}"/>
                </c:ext>
              </c:extLst>
            </c:dLbl>
            <c:dLbl>
              <c:idx val="8"/>
              <c:layout>
                <c:manualLayout>
                  <c:x val="-1.60744333528107E-2"/>
                  <c:y val="2.90556900726391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C-F5B7-4455-A550-16F377D985BE}"/>
                </c:ext>
              </c:extLst>
            </c:dLbl>
            <c:dLbl>
              <c:idx val="9"/>
              <c:layout>
                <c:manualLayout>
                  <c:x val="-1.42812662169175E-2"/>
                  <c:y val="2.90556900726391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F5B7-4455-A550-16F377D985BE}"/>
                </c:ext>
              </c:extLst>
            </c:dLbl>
            <c:dLbl>
              <c:idx val="10"/>
              <c:layout>
                <c:manualLayout>
                  <c:x val="-6.1352749626735602E-3"/>
                  <c:y val="2.25988700564971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F5B7-4455-A550-16F377D985BE}"/>
                </c:ext>
              </c:extLst>
            </c:dLbl>
            <c:dLbl>
              <c:idx val="11"/>
              <c:layout>
                <c:manualLayout>
                  <c:x val="-2.1834301458856498E-2"/>
                  <c:y val="9.3836054571082503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F5B7-4455-A550-16F377D985BE}"/>
                </c:ext>
              </c:extLst>
            </c:dLbl>
            <c:spPr>
              <a:noFill/>
              <a:ln w="25400">
                <a:noFill/>
              </a:ln>
            </c:spPr>
            <c:txPr>
              <a:bodyPr/>
              <a:lstStyle/>
              <a:p>
                <a:pPr>
                  <a:defRPr b="1">
                    <a:solidFill>
                      <a:schemeClr val="tx2">
                        <a:lumMod val="75000"/>
                      </a:schemeClr>
                    </a:solidFill>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Analisis_SMA!$B$4:$B$15</c:f>
              <c:strCache>
                <c:ptCount val="12"/>
                <c:pt idx="0">
                  <c:v>JAN</c:v>
                </c:pt>
                <c:pt idx="1">
                  <c:v>FEB</c:v>
                </c:pt>
                <c:pt idx="2">
                  <c:v>MAR</c:v>
                </c:pt>
                <c:pt idx="3">
                  <c:v>APR</c:v>
                </c:pt>
                <c:pt idx="4">
                  <c:v>MEI </c:v>
                </c:pt>
                <c:pt idx="5">
                  <c:v>JUN</c:v>
                </c:pt>
                <c:pt idx="6">
                  <c:v>JULI</c:v>
                </c:pt>
                <c:pt idx="7">
                  <c:v>AGT</c:v>
                </c:pt>
                <c:pt idx="8">
                  <c:v>SEP</c:v>
                </c:pt>
                <c:pt idx="9">
                  <c:v>OKT </c:v>
                </c:pt>
                <c:pt idx="10">
                  <c:v>NOV</c:v>
                </c:pt>
                <c:pt idx="11">
                  <c:v>DES</c:v>
                </c:pt>
              </c:strCache>
            </c:strRef>
          </c:cat>
          <c:val>
            <c:numRef>
              <c:f>Analisis_SMA!$E$4:$E$15</c:f>
              <c:numCache>
                <c:formatCode>0.0</c:formatCode>
                <c:ptCount val="12"/>
                <c:pt idx="0">
                  <c:v>0.02</c:v>
                </c:pt>
                <c:pt idx="1">
                  <c:v>22.4</c:v>
                </c:pt>
                <c:pt idx="2">
                  <c:v>29.4</c:v>
                </c:pt>
                <c:pt idx="3">
                  <c:v>29.5</c:v>
                </c:pt>
                <c:pt idx="4">
                  <c:v>37.200000000000003</c:v>
                </c:pt>
                <c:pt idx="5">
                  <c:v>43.4</c:v>
                </c:pt>
                <c:pt idx="6">
                  <c:v>38.299999999999997</c:v>
                </c:pt>
                <c:pt idx="7">
                  <c:v>44.7</c:v>
                </c:pt>
                <c:pt idx="8">
                  <c:v>77.400000000000006</c:v>
                </c:pt>
                <c:pt idx="9">
                  <c:v>84.7</c:v>
                </c:pt>
                <c:pt idx="10">
                  <c:v>89.4</c:v>
                </c:pt>
                <c:pt idx="11">
                  <c:v>96</c:v>
                </c:pt>
              </c:numCache>
            </c:numRef>
          </c:val>
          <c:smooth val="0"/>
          <c:extLst>
            <c:ext xmlns:c16="http://schemas.microsoft.com/office/drawing/2014/chart" uri="{C3380CC4-5D6E-409C-BE32-E72D297353CC}">
              <c16:uniqueId val="{00000020-F5B7-4455-A550-16F377D985BE}"/>
            </c:ext>
          </c:extLst>
        </c:ser>
        <c:ser>
          <c:idx val="3"/>
          <c:order val="3"/>
          <c:tx>
            <c:strRef>
              <c:f>Analisis_SMA!$F$3</c:f>
              <c:strCache>
                <c:ptCount val="1"/>
                <c:pt idx="0">
                  <c:v>selfbloking</c:v>
                </c:pt>
              </c:strCache>
            </c:strRef>
          </c:tx>
          <c:spPr>
            <a:ln>
              <a:prstDash val="sysDot"/>
            </a:ln>
          </c:spPr>
          <c:marker>
            <c:symbol val="dot"/>
            <c:size val="7"/>
            <c:spPr>
              <a:ln>
                <a:prstDash val="sysDot"/>
              </a:ln>
            </c:spPr>
          </c:marker>
          <c:dLbls>
            <c:dLbl>
              <c:idx val="9"/>
              <c:layout>
                <c:manualLayout>
                  <c:x val="-3.7726485947470301E-2"/>
                  <c:y val="3.28296940234917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F5B7-4455-A550-16F377D985BE}"/>
                </c:ext>
              </c:extLst>
            </c:dLbl>
            <c:dLbl>
              <c:idx val="10"/>
              <c:layout>
                <c:manualLayout>
                  <c:x val="-4.1697694994572397E-2"/>
                  <c:y val="2.686065874649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F5B7-4455-A550-16F377D985BE}"/>
                </c:ext>
              </c:extLst>
            </c:dLbl>
            <c:spPr>
              <a:noFill/>
              <a:ln>
                <a:no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Analisis_SMA!$B$4:$B$15</c:f>
              <c:strCache>
                <c:ptCount val="12"/>
                <c:pt idx="0">
                  <c:v>JAN</c:v>
                </c:pt>
                <c:pt idx="1">
                  <c:v>FEB</c:v>
                </c:pt>
                <c:pt idx="2">
                  <c:v>MAR</c:v>
                </c:pt>
                <c:pt idx="3">
                  <c:v>APR</c:v>
                </c:pt>
                <c:pt idx="4">
                  <c:v>MEI </c:v>
                </c:pt>
                <c:pt idx="5">
                  <c:v>JUN</c:v>
                </c:pt>
                <c:pt idx="6">
                  <c:v>JULI</c:v>
                </c:pt>
                <c:pt idx="7">
                  <c:v>AGT</c:v>
                </c:pt>
                <c:pt idx="8">
                  <c:v>SEP</c:v>
                </c:pt>
                <c:pt idx="9">
                  <c:v>OKT </c:v>
                </c:pt>
                <c:pt idx="10">
                  <c:v>NOV</c:v>
                </c:pt>
                <c:pt idx="11">
                  <c:v>DES</c:v>
                </c:pt>
              </c:strCache>
            </c:strRef>
          </c:cat>
          <c:val>
            <c:numRef>
              <c:f>Analisis_SMA!$F$4:$F$15</c:f>
              <c:numCache>
                <c:formatCode>General</c:formatCode>
                <c:ptCount val="12"/>
                <c:pt idx="9" formatCode="_(* #,##0.0_);_(* \(#,##0.0\);_(* &quot;-&quot;?_);_(@_)">
                  <c:v>76.547787787137494</c:v>
                </c:pt>
                <c:pt idx="10" formatCode="_(* #,##0.0_);_(* \(#,##0.0\);_(* &quot;-&quot;?_);_(@_)">
                  <c:v>91.4</c:v>
                </c:pt>
                <c:pt idx="11" formatCode="_(* #,##0.0_);_(* \(#,##0.0\);_(* &quot;-&quot;?_);_(@_)">
                  <c:v>99.358865911786665</c:v>
                </c:pt>
              </c:numCache>
            </c:numRef>
          </c:val>
          <c:smooth val="0"/>
          <c:extLst>
            <c:ext xmlns:c16="http://schemas.microsoft.com/office/drawing/2014/chart" uri="{C3380CC4-5D6E-409C-BE32-E72D297353CC}">
              <c16:uniqueId val="{00000023-F5B7-4455-A550-16F377D985BE}"/>
            </c:ext>
          </c:extLst>
        </c:ser>
        <c:dLbls>
          <c:showLegendKey val="0"/>
          <c:showVal val="0"/>
          <c:showCatName val="0"/>
          <c:showSerName val="0"/>
          <c:showPercent val="0"/>
          <c:showBubbleSize val="0"/>
        </c:dLbls>
        <c:marker val="1"/>
        <c:smooth val="0"/>
        <c:axId val="-2113105048"/>
        <c:axId val="2074930680"/>
      </c:lineChart>
      <c:catAx>
        <c:axId val="-2113105048"/>
        <c:scaling>
          <c:orientation val="minMax"/>
        </c:scaling>
        <c:delete val="0"/>
        <c:axPos val="b"/>
        <c:numFmt formatCode="General" sourceLinked="0"/>
        <c:majorTickMark val="out"/>
        <c:minorTickMark val="none"/>
        <c:tickLblPos val="nextTo"/>
        <c:txPr>
          <a:bodyPr/>
          <a:lstStyle/>
          <a:p>
            <a:pPr>
              <a:defRPr sz="1100" b="1"/>
            </a:pPr>
            <a:endParaRPr lang="en-US"/>
          </a:p>
        </c:txPr>
        <c:crossAx val="2074930680"/>
        <c:crosses val="autoZero"/>
        <c:auto val="1"/>
        <c:lblAlgn val="ctr"/>
        <c:lblOffset val="100"/>
        <c:noMultiLvlLbl val="0"/>
      </c:catAx>
      <c:valAx>
        <c:axId val="2074930680"/>
        <c:scaling>
          <c:orientation val="minMax"/>
          <c:max val="100"/>
          <c:min val="0"/>
        </c:scaling>
        <c:delete val="0"/>
        <c:axPos val="l"/>
        <c:numFmt formatCode="_(* #,##0.0_);_(* \(#,##0.0\);_(* &quot;-&quot;??_);_(@_)" sourceLinked="1"/>
        <c:majorTickMark val="out"/>
        <c:minorTickMark val="none"/>
        <c:tickLblPos val="nextTo"/>
        <c:txPr>
          <a:bodyPr/>
          <a:lstStyle/>
          <a:p>
            <a:pPr>
              <a:defRPr sz="1400" b="1"/>
            </a:pPr>
            <a:endParaRPr lang="en-US"/>
          </a:p>
        </c:txPr>
        <c:crossAx val="-2113105048"/>
        <c:crosses val="autoZero"/>
        <c:crossBetween val="between"/>
        <c:majorUnit val="10"/>
      </c:valAx>
    </c:plotArea>
    <c:legend>
      <c:legendPos val="r"/>
      <c:layout>
        <c:manualLayout>
          <c:xMode val="edge"/>
          <c:yMode val="edge"/>
          <c:x val="0.45567090560289297"/>
          <c:y val="2.3876141107993899E-2"/>
          <c:w val="0.19945475612476901"/>
          <c:h val="0.16767819097810899"/>
        </c:manualLayout>
      </c:layout>
      <c:overlay val="0"/>
      <c:spPr>
        <a:solidFill>
          <a:schemeClr val="bg1">
            <a:lumMod val="95000"/>
          </a:schemeClr>
        </a:solidFill>
      </c:spPr>
      <c:txPr>
        <a:bodyPr/>
        <a:lstStyle/>
        <a:p>
          <a:pPr>
            <a:defRPr sz="11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554893054849201"/>
          <c:y val="4.3010752688171998E-2"/>
          <c:w val="0.667851217929608"/>
          <c:h val="0.91397849462365599"/>
        </c:manualLayout>
      </c:layout>
      <c:barChart>
        <c:barDir val="bar"/>
        <c:grouping val="clustered"/>
        <c:varyColors val="0"/>
        <c:ser>
          <c:idx val="2"/>
          <c:order val="0"/>
          <c:spPr>
            <a:solidFill>
              <a:srgbClr val="92D050"/>
            </a:solidFill>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Analisis_SMA!$B$27:$B$32</c:f>
              <c:strCache>
                <c:ptCount val="6"/>
                <c:pt idx="0">
                  <c:v>DEKON</c:v>
                </c:pt>
                <c:pt idx="1">
                  <c:v>TU</c:v>
                </c:pt>
                <c:pt idx="2">
                  <c:v>PD</c:v>
                </c:pt>
                <c:pt idx="3">
                  <c:v>KSP</c:v>
                </c:pt>
                <c:pt idx="4">
                  <c:v>KUR</c:v>
                </c:pt>
                <c:pt idx="5">
                  <c:v>PROG</c:v>
                </c:pt>
              </c:strCache>
            </c:strRef>
          </c:cat>
          <c:val>
            <c:numRef>
              <c:f>Analisis_SMA!$C$27:$C$32</c:f>
              <c:numCache>
                <c:formatCode>_(* #,##0.0_);_(* \(#,##0.0\);_(* "-"??_);_(@_)</c:formatCode>
                <c:ptCount val="6"/>
                <c:pt idx="0">
                  <c:v>96.303166368349366</c:v>
                </c:pt>
                <c:pt idx="1">
                  <c:v>91.820227968347893</c:v>
                </c:pt>
                <c:pt idx="2">
                  <c:v>99.495199559798834</c:v>
                </c:pt>
                <c:pt idx="3">
                  <c:v>99.750355774505749</c:v>
                </c:pt>
                <c:pt idx="4">
                  <c:v>98.389110983419343</c:v>
                </c:pt>
                <c:pt idx="5">
                  <c:v>98.434918609657402</c:v>
                </c:pt>
              </c:numCache>
            </c:numRef>
          </c:val>
          <c:extLst>
            <c:ext xmlns:c16="http://schemas.microsoft.com/office/drawing/2014/chart" uri="{C3380CC4-5D6E-409C-BE32-E72D297353CC}">
              <c16:uniqueId val="{00000000-43B0-4A64-B5E9-63771469B29F}"/>
            </c:ext>
          </c:extLst>
        </c:ser>
        <c:dLbls>
          <c:showLegendKey val="0"/>
          <c:showVal val="0"/>
          <c:showCatName val="0"/>
          <c:showSerName val="0"/>
          <c:showPercent val="0"/>
          <c:showBubbleSize val="0"/>
        </c:dLbls>
        <c:gapWidth val="50"/>
        <c:overlap val="-25"/>
        <c:axId val="2140680360"/>
        <c:axId val="2036515448"/>
      </c:barChart>
      <c:scatterChart>
        <c:scatterStyle val="smoothMarker"/>
        <c:varyColors val="0"/>
        <c:ser>
          <c:idx val="1"/>
          <c:order val="1"/>
          <c:tx>
            <c:strRef>
              <c:f>Analisis_SMA!$C$34</c:f>
              <c:strCache>
                <c:ptCount val="1"/>
                <c:pt idx="0">
                  <c:v>Target</c:v>
                </c:pt>
              </c:strCache>
            </c:strRef>
          </c:tx>
          <c:spPr>
            <a:ln w="9525"/>
          </c:spPr>
          <c:marker>
            <c:symbol val="none"/>
          </c:marker>
          <c:xVal>
            <c:numRef>
              <c:f>Analisis_SMA!$B$35:$B$36</c:f>
              <c:numCache>
                <c:formatCode>_(* #,##0.00_);_(* \(#,##0.00\);_(* "-"??_);_(@_)</c:formatCode>
                <c:ptCount val="2"/>
                <c:pt idx="0">
                  <c:v>99.358865911786665</c:v>
                </c:pt>
                <c:pt idx="1">
                  <c:v>99.358865911786665</c:v>
                </c:pt>
              </c:numCache>
            </c:numRef>
          </c:xVal>
          <c:yVal>
            <c:numRef>
              <c:f>Analisis_SMA!$C$35:$C$36</c:f>
              <c:numCache>
                <c:formatCode>_(* #,##0.00_);_(* \(#,##0.00\);_(* "-"??_);_(@_)</c:formatCode>
                <c:ptCount val="2"/>
                <c:pt idx="0">
                  <c:v>0</c:v>
                </c:pt>
                <c:pt idx="1">
                  <c:v>1</c:v>
                </c:pt>
              </c:numCache>
            </c:numRef>
          </c:yVal>
          <c:smooth val="1"/>
          <c:extLst>
            <c:ext xmlns:c16="http://schemas.microsoft.com/office/drawing/2014/chart" uri="{C3380CC4-5D6E-409C-BE32-E72D297353CC}">
              <c16:uniqueId val="{00000001-43B0-4A64-B5E9-63771469B29F}"/>
            </c:ext>
          </c:extLst>
        </c:ser>
        <c:dLbls>
          <c:showLegendKey val="0"/>
          <c:showVal val="0"/>
          <c:showCatName val="0"/>
          <c:showSerName val="0"/>
          <c:showPercent val="0"/>
          <c:showBubbleSize val="0"/>
        </c:dLbls>
        <c:axId val="2074540008"/>
        <c:axId val="2073173112"/>
      </c:scatterChart>
      <c:catAx>
        <c:axId val="2140680360"/>
        <c:scaling>
          <c:orientation val="minMax"/>
        </c:scaling>
        <c:delete val="0"/>
        <c:axPos val="l"/>
        <c:majorGridlines>
          <c:spPr>
            <a:ln w="9525" cap="flat" cmpd="sng" algn="ctr">
              <a:solidFill>
                <a:schemeClr val="bg1">
                  <a:lumMod val="65000"/>
                </a:schemeClr>
              </a:solidFill>
              <a:prstDash val="solid"/>
            </a:ln>
            <a:effectLst/>
          </c:spPr>
        </c:majorGridlines>
        <c:numFmt formatCode="General" sourceLinked="0"/>
        <c:majorTickMark val="out"/>
        <c:minorTickMark val="none"/>
        <c:tickLblPos val="nextTo"/>
        <c:spPr>
          <a:ln>
            <a:solidFill>
              <a:schemeClr val="bg1">
                <a:lumMod val="65000"/>
              </a:schemeClr>
            </a:solidFill>
          </a:ln>
        </c:spPr>
        <c:crossAx val="2036515448"/>
        <c:crosses val="autoZero"/>
        <c:auto val="1"/>
        <c:lblAlgn val="ctr"/>
        <c:lblOffset val="100"/>
        <c:noMultiLvlLbl val="0"/>
      </c:catAx>
      <c:valAx>
        <c:axId val="2036515448"/>
        <c:scaling>
          <c:orientation val="minMax"/>
        </c:scaling>
        <c:delete val="1"/>
        <c:axPos val="b"/>
        <c:numFmt formatCode="_(* #,##0.0_);_(* \(#,##0.0\);_(* &quot;-&quot;??_);_(@_)" sourceLinked="1"/>
        <c:majorTickMark val="out"/>
        <c:minorTickMark val="none"/>
        <c:tickLblPos val="none"/>
        <c:crossAx val="2140680360"/>
        <c:crossesAt val="1"/>
        <c:crossBetween val="between"/>
      </c:valAx>
      <c:valAx>
        <c:axId val="2074540008"/>
        <c:scaling>
          <c:orientation val="minMax"/>
          <c:max val="100"/>
          <c:min val="0"/>
        </c:scaling>
        <c:delete val="0"/>
        <c:axPos val="t"/>
        <c:numFmt formatCode="_(* #,##0.00_);_(* \(#,##0.00\);_(* &quot;-&quot;??_);_(@_)" sourceLinked="1"/>
        <c:majorTickMark val="out"/>
        <c:minorTickMark val="none"/>
        <c:tickLblPos val="none"/>
        <c:crossAx val="2073173112"/>
        <c:crosses val="max"/>
        <c:crossBetween val="midCat"/>
        <c:majorUnit val="10"/>
        <c:minorUnit val="1"/>
      </c:valAx>
      <c:valAx>
        <c:axId val="2073173112"/>
        <c:scaling>
          <c:orientation val="minMax"/>
          <c:max val="1"/>
        </c:scaling>
        <c:delete val="1"/>
        <c:axPos val="r"/>
        <c:numFmt formatCode="_(* #,##0.00_);_(* \(#,##0.00\);_(* &quot;-&quot;??_);_(@_)" sourceLinked="1"/>
        <c:majorTickMark val="out"/>
        <c:minorTickMark val="none"/>
        <c:tickLblPos val="none"/>
        <c:crossAx val="2074540008"/>
        <c:crosses val="max"/>
        <c:crossBetween val="midCat"/>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92D05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8-8909-4D78-A4B0-4A6CB8313CCE}"/>
              </c:ext>
            </c:extLst>
          </c:dPt>
          <c:dPt>
            <c:idx val="1"/>
            <c:invertIfNegative val="0"/>
            <c:bubble3D val="0"/>
            <c:spPr>
              <a:solidFill>
                <a:srgbClr val="FFC000"/>
              </a:solidFill>
              <a:ln>
                <a:noFill/>
              </a:ln>
              <a:effectLst/>
            </c:spPr>
            <c:extLst>
              <c:ext xmlns:c16="http://schemas.microsoft.com/office/drawing/2014/chart" uri="{C3380CC4-5D6E-409C-BE32-E72D297353CC}">
                <c16:uniqueId val="{00000007-8909-4D78-A4B0-4A6CB8313CCE}"/>
              </c:ext>
            </c:extLst>
          </c:dPt>
          <c:dPt>
            <c:idx val="2"/>
            <c:invertIfNegative val="0"/>
            <c:bubble3D val="0"/>
            <c:spPr>
              <a:solidFill>
                <a:srgbClr val="FFC000"/>
              </a:solidFill>
              <a:ln>
                <a:noFill/>
              </a:ln>
              <a:effectLst/>
            </c:spPr>
            <c:extLst>
              <c:ext xmlns:c16="http://schemas.microsoft.com/office/drawing/2014/chart" uri="{C3380CC4-5D6E-409C-BE32-E72D297353CC}">
                <c16:uniqueId val="{00000006-8909-4D78-A4B0-4A6CB8313CCE}"/>
              </c:ext>
            </c:extLst>
          </c:dPt>
          <c:dPt>
            <c:idx val="3"/>
            <c:invertIfNegative val="0"/>
            <c:bubble3D val="0"/>
            <c:spPr>
              <a:solidFill>
                <a:srgbClr val="FFC000"/>
              </a:solidFill>
              <a:ln>
                <a:noFill/>
              </a:ln>
              <a:effectLst/>
            </c:spPr>
            <c:extLst>
              <c:ext xmlns:c16="http://schemas.microsoft.com/office/drawing/2014/chart" uri="{C3380CC4-5D6E-409C-BE32-E72D297353CC}">
                <c16:uniqueId val="{00000005-8909-4D78-A4B0-4A6CB8313CCE}"/>
              </c:ext>
            </c:extLst>
          </c:dPt>
          <c:dPt>
            <c:idx val="4"/>
            <c:invertIfNegative val="0"/>
            <c:bubble3D val="0"/>
            <c:spPr>
              <a:solidFill>
                <a:srgbClr val="FFC000"/>
              </a:solidFill>
              <a:ln>
                <a:noFill/>
              </a:ln>
              <a:effectLst/>
            </c:spPr>
            <c:extLst>
              <c:ext xmlns:c16="http://schemas.microsoft.com/office/drawing/2014/chart" uri="{C3380CC4-5D6E-409C-BE32-E72D297353CC}">
                <c16:uniqueId val="{00000004-8909-4D78-A4B0-4A6CB8313CCE}"/>
              </c:ext>
            </c:extLst>
          </c:dPt>
          <c:dPt>
            <c:idx val="5"/>
            <c:invertIfNegative val="0"/>
            <c:bubble3D val="0"/>
            <c:spPr>
              <a:solidFill>
                <a:srgbClr val="FFC000"/>
              </a:solidFill>
              <a:ln>
                <a:noFill/>
              </a:ln>
              <a:effectLst/>
            </c:spPr>
            <c:extLst>
              <c:ext xmlns:c16="http://schemas.microsoft.com/office/drawing/2014/chart" uri="{C3380CC4-5D6E-409C-BE32-E72D297353CC}">
                <c16:uniqueId val="{00000003-8909-4D78-A4B0-4A6CB8313CCE}"/>
              </c:ext>
            </c:extLst>
          </c:dPt>
          <c:dPt>
            <c:idx val="6"/>
            <c:invertIfNegative val="0"/>
            <c:bubble3D val="0"/>
            <c:spPr>
              <a:solidFill>
                <a:srgbClr val="FFC000"/>
              </a:solidFill>
              <a:ln>
                <a:noFill/>
              </a:ln>
              <a:effectLst/>
            </c:spPr>
            <c:extLst>
              <c:ext xmlns:c16="http://schemas.microsoft.com/office/drawing/2014/chart" uri="{C3380CC4-5D6E-409C-BE32-E72D297353CC}">
                <c16:uniqueId val="{00000002-8909-4D78-A4B0-4A6CB8313CCE}"/>
              </c:ext>
            </c:extLst>
          </c:dPt>
          <c:dPt>
            <c:idx val="7"/>
            <c:invertIfNegative val="0"/>
            <c:bubble3D val="0"/>
            <c:spPr>
              <a:solidFill>
                <a:srgbClr val="FFC000"/>
              </a:solidFill>
              <a:ln>
                <a:noFill/>
              </a:ln>
              <a:effectLst/>
            </c:spPr>
            <c:extLst>
              <c:ext xmlns:c16="http://schemas.microsoft.com/office/drawing/2014/chart" uri="{C3380CC4-5D6E-409C-BE32-E72D297353CC}">
                <c16:uniqueId val="{00000001-8909-4D78-A4B0-4A6CB8313CC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'REKAP PER PROVINSI (2)'!$N$7:$N$40</c:f>
              <c:strCache>
                <c:ptCount val="34"/>
                <c:pt idx="0">
                  <c:v>KALIMANTAN UTARA</c:v>
                </c:pt>
                <c:pt idx="1">
                  <c:v> DKI JAKARTA</c:v>
                </c:pt>
                <c:pt idx="2">
                  <c:v> JAMBI</c:v>
                </c:pt>
                <c:pt idx="3">
                  <c:v> KALIMANTAN TIMUR</c:v>
                </c:pt>
                <c:pt idx="4">
                  <c:v> ACEH</c:v>
                </c:pt>
                <c:pt idx="5">
                  <c:v> SUMATERA SELATAN</c:v>
                </c:pt>
                <c:pt idx="6">
                  <c:v> JAWA TENGAH</c:v>
                </c:pt>
                <c:pt idx="7">
                  <c:v> BANGKA BELITUNG</c:v>
                </c:pt>
                <c:pt idx="8">
                  <c:v> SUMATERA UTARA</c:v>
                </c:pt>
                <c:pt idx="9">
                  <c:v> KALIMANTAN SELATAN</c:v>
                </c:pt>
                <c:pt idx="10">
                  <c:v> BENGKULU</c:v>
                </c:pt>
                <c:pt idx="11">
                  <c:v> PAPUA</c:v>
                </c:pt>
                <c:pt idx="12">
                  <c:v> JAWA BARAT</c:v>
                </c:pt>
                <c:pt idx="13">
                  <c:v> PAPUA BARAT</c:v>
                </c:pt>
                <c:pt idx="14">
                  <c:v> SUMATERA BARAT</c:v>
                </c:pt>
                <c:pt idx="15">
                  <c:v> BANTEN</c:v>
                </c:pt>
                <c:pt idx="16">
                  <c:v> D.I. YOGYAKARTA</c:v>
                </c:pt>
                <c:pt idx="17">
                  <c:v> RIAU</c:v>
                </c:pt>
                <c:pt idx="18">
                  <c:v> SULAWESI SELATAN</c:v>
                </c:pt>
                <c:pt idx="19">
                  <c:v> B A L I</c:v>
                </c:pt>
                <c:pt idx="20">
                  <c:v> KALIMANTAN BARAT</c:v>
                </c:pt>
                <c:pt idx="21">
                  <c:v> KEP. RIAU</c:v>
                </c:pt>
                <c:pt idx="22">
                  <c:v> N T T</c:v>
                </c:pt>
                <c:pt idx="23">
                  <c:v> SULAWESI UTARA</c:v>
                </c:pt>
                <c:pt idx="24">
                  <c:v> LAMPUNG</c:v>
                </c:pt>
                <c:pt idx="25">
                  <c:v> MALUKU UTARA</c:v>
                </c:pt>
                <c:pt idx="26">
                  <c:v> SULAWESI BARAT</c:v>
                </c:pt>
                <c:pt idx="27">
                  <c:v> SULAWESI TENGAH</c:v>
                </c:pt>
                <c:pt idx="28">
                  <c:v> N T B</c:v>
                </c:pt>
                <c:pt idx="29">
                  <c:v> JAWA TIMUR</c:v>
                </c:pt>
                <c:pt idx="30">
                  <c:v> KALIMANTAN TENGAH</c:v>
                </c:pt>
                <c:pt idx="31">
                  <c:v> GORONTALO</c:v>
                </c:pt>
                <c:pt idx="32">
                  <c:v> SULAWESI TENGGARA</c:v>
                </c:pt>
                <c:pt idx="33">
                  <c:v> MALUKU</c:v>
                </c:pt>
              </c:strCache>
            </c:strRef>
          </c:cat>
          <c:val>
            <c:numRef>
              <c:f>'REKAP PER PROVINSI (2)'!$O$7:$O$40</c:f>
              <c:numCache>
                <c:formatCode>0.00%</c:formatCode>
                <c:ptCount val="34"/>
                <c:pt idx="0">
                  <c:v>0.66511301484610597</c:v>
                </c:pt>
                <c:pt idx="1">
                  <c:v>0.85216528122595003</c:v>
                </c:pt>
                <c:pt idx="2">
                  <c:v>0.90333028818204397</c:v>
                </c:pt>
                <c:pt idx="3">
                  <c:v>0.90810521495501495</c:v>
                </c:pt>
                <c:pt idx="4">
                  <c:v>0.92192961006116503</c:v>
                </c:pt>
                <c:pt idx="5">
                  <c:v>0.92265098988797301</c:v>
                </c:pt>
                <c:pt idx="6">
                  <c:v>0.92986563913912001</c:v>
                </c:pt>
                <c:pt idx="7">
                  <c:v>0.96155172112200904</c:v>
                </c:pt>
                <c:pt idx="8">
                  <c:v>0.96725575923672502</c:v>
                </c:pt>
                <c:pt idx="9">
                  <c:v>0.96974536179844495</c:v>
                </c:pt>
                <c:pt idx="10">
                  <c:v>0.973771085974099</c:v>
                </c:pt>
                <c:pt idx="11">
                  <c:v>0.97951057132645103</c:v>
                </c:pt>
                <c:pt idx="12">
                  <c:v>0.97982432713341105</c:v>
                </c:pt>
                <c:pt idx="13">
                  <c:v>0.97986047066548598</c:v>
                </c:pt>
                <c:pt idx="14">
                  <c:v>0.98230018943430197</c:v>
                </c:pt>
                <c:pt idx="15">
                  <c:v>0.98413795629604806</c:v>
                </c:pt>
                <c:pt idx="16">
                  <c:v>0.98487309288273595</c:v>
                </c:pt>
                <c:pt idx="17">
                  <c:v>0.98619405679517302</c:v>
                </c:pt>
                <c:pt idx="18">
                  <c:v>0.98787636509231802</c:v>
                </c:pt>
                <c:pt idx="19">
                  <c:v>0.98796176427309002</c:v>
                </c:pt>
                <c:pt idx="20">
                  <c:v>0.98948156911729401</c:v>
                </c:pt>
                <c:pt idx="21">
                  <c:v>0.99004852209368799</c:v>
                </c:pt>
                <c:pt idx="22">
                  <c:v>0.99146891320848196</c:v>
                </c:pt>
                <c:pt idx="23">
                  <c:v>0.99225279828202995</c:v>
                </c:pt>
                <c:pt idx="24">
                  <c:v>0.993961705861102</c:v>
                </c:pt>
                <c:pt idx="25">
                  <c:v>0.99504141501461096</c:v>
                </c:pt>
                <c:pt idx="26">
                  <c:v>0.99664812742809905</c:v>
                </c:pt>
                <c:pt idx="27">
                  <c:v>0.99823694472702595</c:v>
                </c:pt>
                <c:pt idx="28">
                  <c:v>0.99850237157702704</c:v>
                </c:pt>
                <c:pt idx="29">
                  <c:v>0.99868993429627495</c:v>
                </c:pt>
                <c:pt idx="30">
                  <c:v>0.99895094234695203</c:v>
                </c:pt>
                <c:pt idx="31">
                  <c:v>0.99965889831543298</c:v>
                </c:pt>
                <c:pt idx="32">
                  <c:v>1</c:v>
                </c:pt>
                <c:pt idx="33">
                  <c:v>1</c:v>
                </c:pt>
              </c:numCache>
            </c:numRef>
          </c:val>
          <c:extLst>
            <c:ext xmlns:c16="http://schemas.microsoft.com/office/drawing/2014/chart" uri="{C3380CC4-5D6E-409C-BE32-E72D297353CC}">
              <c16:uniqueId val="{00000000-8909-4D78-A4B0-4A6CB8313CCE}"/>
            </c:ext>
          </c:extLst>
        </c:ser>
        <c:dLbls>
          <c:showLegendKey val="0"/>
          <c:showVal val="1"/>
          <c:showCatName val="0"/>
          <c:showSerName val="0"/>
          <c:showPercent val="0"/>
          <c:showBubbleSize val="0"/>
        </c:dLbls>
        <c:gapWidth val="150"/>
        <c:overlap val="-25"/>
        <c:axId val="-2106103016"/>
        <c:axId val="2074576312"/>
      </c:barChart>
      <c:catAx>
        <c:axId val="-2106103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4576312"/>
        <c:crosses val="autoZero"/>
        <c:auto val="1"/>
        <c:lblAlgn val="ctr"/>
        <c:lblOffset val="100"/>
        <c:noMultiLvlLbl val="0"/>
      </c:catAx>
      <c:valAx>
        <c:axId val="2074576312"/>
        <c:scaling>
          <c:orientation val="minMax"/>
        </c:scaling>
        <c:delete val="1"/>
        <c:axPos val="b"/>
        <c:numFmt formatCode="0.00%" sourceLinked="1"/>
        <c:majorTickMark val="none"/>
        <c:minorTickMark val="none"/>
        <c:tickLblPos val="nextTo"/>
        <c:crossAx val="-210610301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'REKAP PER PROVINSI (2)'!$G$51</c:f>
              <c:strCache>
                <c:ptCount val="1"/>
                <c:pt idx="0">
                  <c:v>Action plan cekon SMA</c:v>
                </c:pt>
              </c:strCache>
            </c:strRef>
          </c:tx>
          <c:spPr>
            <a:ln w="38100" cap="flat" cmpd="sng" algn="ctr">
              <a:solidFill>
                <a:schemeClr val="accent5"/>
              </a:solidFill>
              <a:prstDash val="solid"/>
              <a:round/>
            </a:ln>
            <a:effectLst/>
          </c:spPr>
          <c:marker>
            <c:symbol val="circle"/>
            <c:size val="10"/>
            <c:spPr>
              <a:solidFill>
                <a:schemeClr val="lt1"/>
              </a:solidFill>
              <a:ln w="38100" cap="flat" cmpd="sng" algn="ctr">
                <a:solidFill>
                  <a:schemeClr val="accent5"/>
                </a:solidFill>
                <a:prstDash val="solid"/>
              </a:ln>
              <a:effectLst/>
            </c:spPr>
          </c:marker>
          <c:dLbls>
            <c:dLbl>
              <c:idx val="8"/>
              <c:layout>
                <c:manualLayout>
                  <c:x val="-0.108108108108108"/>
                  <c:y val="-4.79041735473908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770-41E1-855E-7949EAD4EE43}"/>
                </c:ext>
              </c:extLst>
            </c:dLbl>
            <c:dLbl>
              <c:idx val="10"/>
              <c:layout>
                <c:manualLayout>
                  <c:x val="-3.3333333333333201E-2"/>
                  <c:y val="-4.232803591550510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770-41E1-855E-7949EAD4EE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'REKAP PER PROVINSI (2)'!$D$52:$F$63</c:f>
              <c:strCache>
                <c:ptCount val="12"/>
                <c:pt idx="0">
                  <c:v>Jan</c:v>
                </c:pt>
                <c:pt idx="1">
                  <c:v>Feb</c:v>
                </c:pt>
                <c:pt idx="2">
                  <c:v>Mar</c:v>
                </c:pt>
                <c:pt idx="3">
                  <c:v>Aprl</c:v>
                </c:pt>
                <c:pt idx="4">
                  <c:v>Mei</c:v>
                </c:pt>
                <c:pt idx="5">
                  <c:v>Jun</c:v>
                </c:pt>
                <c:pt idx="6">
                  <c:v>Jul</c:v>
                </c:pt>
                <c:pt idx="7">
                  <c:v>Agts</c:v>
                </c:pt>
                <c:pt idx="8">
                  <c:v>Sep</c:v>
                </c:pt>
                <c:pt idx="9">
                  <c:v>Okt</c:v>
                </c:pt>
                <c:pt idx="10">
                  <c:v>Nov</c:v>
                </c:pt>
                <c:pt idx="11">
                  <c:v>Des</c:v>
                </c:pt>
              </c:strCache>
            </c:strRef>
          </c:cat>
          <c:val>
            <c:numRef>
              <c:f>'REKAP PER PROVINSI (2)'!$G$52:$G$63</c:f>
              <c:numCache>
                <c:formatCode>General</c:formatCode>
                <c:ptCount val="12"/>
                <c:pt idx="0">
                  <c:v>0.04</c:v>
                </c:pt>
                <c:pt idx="1">
                  <c:v>0.13</c:v>
                </c:pt>
                <c:pt idx="2">
                  <c:v>7.71</c:v>
                </c:pt>
                <c:pt idx="3">
                  <c:v>21.97</c:v>
                </c:pt>
                <c:pt idx="4">
                  <c:v>39.01</c:v>
                </c:pt>
                <c:pt idx="5">
                  <c:v>42.43</c:v>
                </c:pt>
                <c:pt idx="6">
                  <c:v>58.39</c:v>
                </c:pt>
                <c:pt idx="7">
                  <c:v>69</c:v>
                </c:pt>
                <c:pt idx="8">
                  <c:v>81.37</c:v>
                </c:pt>
                <c:pt idx="9">
                  <c:v>90.9</c:v>
                </c:pt>
                <c:pt idx="10">
                  <c:v>98.74</c:v>
                </c:pt>
                <c:pt idx="11">
                  <c:v>99.76</c:v>
                </c:pt>
              </c:numCache>
            </c:numRef>
          </c:val>
          <c:smooth val="0"/>
          <c:extLst>
            <c:ext xmlns:c16="http://schemas.microsoft.com/office/drawing/2014/chart" uri="{C3380CC4-5D6E-409C-BE32-E72D297353CC}">
              <c16:uniqueId val="{00000002-5770-41E1-855E-7949EAD4EE43}"/>
            </c:ext>
          </c:extLst>
        </c:ser>
        <c:ser>
          <c:idx val="1"/>
          <c:order val="1"/>
          <c:tx>
            <c:strRef>
              <c:f>'REKAP PER PROVINSI (2)'!$H$51</c:f>
              <c:strCache>
                <c:ptCount val="1"/>
                <c:pt idx="0">
                  <c:v>penyerapan dekon SMA</c:v>
                </c:pt>
              </c:strCache>
            </c:strRef>
          </c:tx>
          <c:spPr>
            <a:ln w="38100" cap="flat" cmpd="sng" algn="ctr">
              <a:solidFill>
                <a:schemeClr val="accent6"/>
              </a:solidFill>
              <a:prstDash val="solid"/>
              <a:round/>
            </a:ln>
            <a:effectLst/>
          </c:spPr>
          <c:marker>
            <c:symbol val="diamond"/>
            <c:size val="8"/>
            <c:spPr>
              <a:solidFill>
                <a:schemeClr val="lt1"/>
              </a:solidFill>
              <a:ln w="38100" cap="flat" cmpd="sng" algn="ctr">
                <a:solidFill>
                  <a:schemeClr val="accent6"/>
                </a:solidFill>
                <a:prstDash val="solid"/>
              </a:ln>
              <a:effectLst/>
            </c:spPr>
          </c:marker>
          <c:dLbls>
            <c:dLbl>
              <c:idx val="9"/>
              <c:layout>
                <c:manualLayout>
                  <c:x val="-2.9484029484029499E-2"/>
                  <c:y val="4.47105619775646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770-41E1-855E-7949EAD4EE43}"/>
                </c:ext>
              </c:extLst>
            </c:dLbl>
            <c:dLbl>
              <c:idx val="10"/>
              <c:layout>
                <c:manualLayout>
                  <c:x val="-1.9656019656019801E-2"/>
                  <c:y val="3.83233388379125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770-41E1-855E-7949EAD4EE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'REKAP PER PROVINSI (2)'!$D$52:$F$63</c:f>
              <c:strCache>
                <c:ptCount val="12"/>
                <c:pt idx="0">
                  <c:v>Jan</c:v>
                </c:pt>
                <c:pt idx="1">
                  <c:v>Feb</c:v>
                </c:pt>
                <c:pt idx="2">
                  <c:v>Mar</c:v>
                </c:pt>
                <c:pt idx="3">
                  <c:v>Aprl</c:v>
                </c:pt>
                <c:pt idx="4">
                  <c:v>Mei</c:v>
                </c:pt>
                <c:pt idx="5">
                  <c:v>Jun</c:v>
                </c:pt>
                <c:pt idx="6">
                  <c:v>Jul</c:v>
                </c:pt>
                <c:pt idx="7">
                  <c:v>Agts</c:v>
                </c:pt>
                <c:pt idx="8">
                  <c:v>Sep</c:v>
                </c:pt>
                <c:pt idx="9">
                  <c:v>Okt</c:v>
                </c:pt>
                <c:pt idx="10">
                  <c:v>Nov</c:v>
                </c:pt>
                <c:pt idx="11">
                  <c:v>Des</c:v>
                </c:pt>
              </c:strCache>
            </c:strRef>
          </c:cat>
          <c:val>
            <c:numRef>
              <c:f>'REKAP PER PROVINSI (2)'!$H$52:$H$63</c:f>
              <c:numCache>
                <c:formatCode>General</c:formatCode>
                <c:ptCount val="12"/>
                <c:pt idx="0">
                  <c:v>0</c:v>
                </c:pt>
                <c:pt idx="1">
                  <c:v>0</c:v>
                </c:pt>
                <c:pt idx="2">
                  <c:v>0</c:v>
                </c:pt>
                <c:pt idx="3">
                  <c:v>0</c:v>
                </c:pt>
                <c:pt idx="4">
                  <c:v>10.3</c:v>
                </c:pt>
                <c:pt idx="5">
                  <c:v>23.4</c:v>
                </c:pt>
                <c:pt idx="6">
                  <c:v>29</c:v>
                </c:pt>
                <c:pt idx="7">
                  <c:v>46.5</c:v>
                </c:pt>
                <c:pt idx="8">
                  <c:v>61.16</c:v>
                </c:pt>
                <c:pt idx="9" formatCode="0.00">
                  <c:v>80.195464766744749</c:v>
                </c:pt>
                <c:pt idx="10" formatCode="_(* #,##0.0_);_(* \(#,##0.0\);_(* &quot;-&quot;??_);_(@_)">
                  <c:v>92.021855931972766</c:v>
                </c:pt>
                <c:pt idx="11" formatCode="0.00">
                  <c:v>96.729896695312306</c:v>
                </c:pt>
              </c:numCache>
            </c:numRef>
          </c:val>
          <c:smooth val="0"/>
          <c:extLst>
            <c:ext xmlns:c16="http://schemas.microsoft.com/office/drawing/2014/chart" uri="{C3380CC4-5D6E-409C-BE32-E72D297353CC}">
              <c16:uniqueId val="{00000005-5770-41E1-855E-7949EAD4EE43}"/>
            </c:ext>
          </c:extLst>
        </c:ser>
        <c:dLbls>
          <c:showLegendKey val="0"/>
          <c:showVal val="1"/>
          <c:showCatName val="0"/>
          <c:showSerName val="0"/>
          <c:showPercent val="0"/>
          <c:showBubbleSize val="0"/>
        </c:dLbls>
        <c:marker val="1"/>
        <c:smooth val="0"/>
        <c:axId val="-2132488936"/>
        <c:axId val="1303677432"/>
      </c:lineChart>
      <c:catAx>
        <c:axId val="-2132488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677432"/>
        <c:crosses val="autoZero"/>
        <c:auto val="1"/>
        <c:lblAlgn val="ctr"/>
        <c:lblOffset val="100"/>
        <c:noMultiLvlLbl val="0"/>
      </c:catAx>
      <c:valAx>
        <c:axId val="1303677432"/>
        <c:scaling>
          <c:orientation val="minMax"/>
        </c:scaling>
        <c:delete val="1"/>
        <c:axPos val="l"/>
        <c:numFmt formatCode="General" sourceLinked="1"/>
        <c:majorTickMark val="none"/>
        <c:minorTickMark val="none"/>
        <c:tickLblPos val="nextTo"/>
        <c:crossAx val="-2132488936"/>
        <c:crosses val="autoZero"/>
        <c:crossBetween val="between"/>
      </c:valAx>
      <c:spPr>
        <a:noFill/>
        <a:ln>
          <a:noFill/>
        </a:ln>
        <a:effectLst/>
      </c:spPr>
    </c:plotArea>
    <c:legend>
      <c:legendPos val="t"/>
      <c:layout>
        <c:manualLayout>
          <c:xMode val="edge"/>
          <c:yMode val="edge"/>
          <c:x val="5.1087458288819401E-2"/>
          <c:y val="0.114970016513738"/>
          <c:w val="0.42211319062504099"/>
          <c:h val="0.1081839691260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manualLayout>
          <c:layoutTarget val="inner"/>
          <c:xMode val="edge"/>
          <c:yMode val="edge"/>
          <c:x val="7.58262220113681E-2"/>
          <c:y val="0"/>
          <c:w val="0.73504820785678504"/>
          <c:h val="0.93554488970545602"/>
        </c:manualLayout>
      </c:layout>
      <c:pie3DChart>
        <c:varyColors val="1"/>
        <c:ser>
          <c:idx val="0"/>
          <c:order val="0"/>
          <c:explosion val="25"/>
          <c:dPt>
            <c:idx val="1"/>
            <c:bubble3D val="0"/>
            <c:spPr>
              <a:solidFill>
                <a:schemeClr val="accent6">
                  <a:lumMod val="60000"/>
                  <a:lumOff val="40000"/>
                </a:schemeClr>
              </a:solidFill>
            </c:spPr>
            <c:extLst>
              <c:ext xmlns:c16="http://schemas.microsoft.com/office/drawing/2014/chart" uri="{C3380CC4-5D6E-409C-BE32-E72D297353CC}">
                <c16:uniqueId val="{00000001-D704-4B12-B4BD-07C4D7C1FE40}"/>
              </c:ext>
            </c:extLst>
          </c:dPt>
          <c:dPt>
            <c:idx val="2"/>
            <c:bubble3D val="0"/>
            <c:spPr>
              <a:solidFill>
                <a:schemeClr val="accent2">
                  <a:lumMod val="75000"/>
                </a:schemeClr>
              </a:solidFill>
            </c:spPr>
            <c:extLst>
              <c:ext xmlns:c16="http://schemas.microsoft.com/office/drawing/2014/chart" uri="{C3380CC4-5D6E-409C-BE32-E72D297353CC}">
                <c16:uniqueId val="{00000003-D704-4B12-B4BD-07C4D7C1FE40}"/>
              </c:ext>
            </c:extLst>
          </c:dPt>
          <c:dPt>
            <c:idx val="3"/>
            <c:bubble3D val="0"/>
            <c:spPr>
              <a:solidFill>
                <a:srgbClr val="92D050"/>
              </a:solidFill>
            </c:spPr>
            <c:extLst>
              <c:ext xmlns:c16="http://schemas.microsoft.com/office/drawing/2014/chart" uri="{C3380CC4-5D6E-409C-BE32-E72D297353CC}">
                <c16:uniqueId val="{00000005-D704-4B12-B4BD-07C4D7C1FE40}"/>
              </c:ext>
            </c:extLst>
          </c:dPt>
          <c:cat>
            <c:strRef>
              <c:f>Sheet3!$B$11:$B$14</c:f>
              <c:strCache>
                <c:ptCount val="4"/>
                <c:pt idx="0">
                  <c:v>pegawai</c:v>
                </c:pt>
                <c:pt idx="1">
                  <c:v>barang</c:v>
                </c:pt>
                <c:pt idx="2">
                  <c:v>modal</c:v>
                </c:pt>
                <c:pt idx="3">
                  <c:v>bantuan sosial</c:v>
                </c:pt>
              </c:strCache>
            </c:strRef>
          </c:cat>
          <c:val>
            <c:numRef>
              <c:f>Sheet3!$C$11:$C$14</c:f>
              <c:numCache>
                <c:formatCode>0.00%</c:formatCode>
                <c:ptCount val="4"/>
                <c:pt idx="0">
                  <c:v>4.5079035270919401E-3</c:v>
                </c:pt>
                <c:pt idx="1">
                  <c:v>0.59240335616890705</c:v>
                </c:pt>
                <c:pt idx="2">
                  <c:v>2.9512567527319499E-3</c:v>
                </c:pt>
                <c:pt idx="3">
                  <c:v>0.40013748355126899</c:v>
                </c:pt>
              </c:numCache>
            </c:numRef>
          </c:val>
          <c:extLst>
            <c:ext xmlns:c16="http://schemas.microsoft.com/office/drawing/2014/chart" uri="{C3380CC4-5D6E-409C-BE32-E72D297353CC}">
              <c16:uniqueId val="{00000006-D704-4B12-B4BD-07C4D7C1FE40}"/>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69444444444445"/>
          <c:h val="1"/>
        </c:manualLayout>
      </c:layout>
      <c:pieChart>
        <c:varyColors val="1"/>
        <c:ser>
          <c:idx val="0"/>
          <c:order val="0"/>
          <c:dPt>
            <c:idx val="0"/>
            <c:bubble3D val="0"/>
            <c:spPr>
              <a:solidFill>
                <a:schemeClr val="tx1"/>
              </a:solidFill>
            </c:spPr>
            <c:extLst>
              <c:ext xmlns:c16="http://schemas.microsoft.com/office/drawing/2014/chart" uri="{C3380CC4-5D6E-409C-BE32-E72D297353CC}">
                <c16:uniqueId val="{00000001-667D-4C81-85D5-730F8BAEC40C}"/>
              </c:ext>
            </c:extLst>
          </c:dPt>
          <c:dPt>
            <c:idx val="1"/>
            <c:bubble3D val="0"/>
            <c:spPr>
              <a:solidFill>
                <a:srgbClr val="FFC000"/>
              </a:solidFill>
            </c:spPr>
            <c:extLst>
              <c:ext xmlns:c16="http://schemas.microsoft.com/office/drawing/2014/chart" uri="{C3380CC4-5D6E-409C-BE32-E72D297353CC}">
                <c16:uniqueId val="{00000003-667D-4C81-85D5-730F8BAEC40C}"/>
              </c:ext>
            </c:extLst>
          </c:dPt>
          <c:dPt>
            <c:idx val="2"/>
            <c:bubble3D val="0"/>
            <c:spPr>
              <a:solidFill>
                <a:srgbClr val="92D050"/>
              </a:solidFill>
              <a:ln w="12700" cap="flat" cmpd="sng" algn="ctr">
                <a:solidFill>
                  <a:schemeClr val="accent3">
                    <a:shade val="70000"/>
                    <a:satMod val="150000"/>
                  </a:schemeClr>
                </a:solidFill>
                <a:prstDash val="solid"/>
              </a:ln>
              <a:effectLst>
                <a:outerShdw blurRad="50800" dist="25000" dir="5400000" rotWithShape="0">
                  <a:srgbClr val="000000">
                    <a:alpha val="40000"/>
                  </a:srgbClr>
                </a:outerShdw>
              </a:effectLst>
            </c:spPr>
            <c:extLst>
              <c:ext xmlns:c16="http://schemas.microsoft.com/office/drawing/2014/chart" uri="{C3380CC4-5D6E-409C-BE32-E72D297353CC}">
                <c16:uniqueId val="{00000005-667D-4C81-85D5-730F8BAEC40C}"/>
              </c:ext>
            </c:extLst>
          </c:dPt>
          <c:cat>
            <c:strRef>
              <c:f>Sheet3!$E$3:$E$5</c:f>
              <c:strCache>
                <c:ptCount val="3"/>
                <c:pt idx="0">
                  <c:v>Belanja operasional</c:v>
                </c:pt>
                <c:pt idx="1">
                  <c:v>bantuan pemerintah</c:v>
                </c:pt>
                <c:pt idx="2">
                  <c:v>Belanjan barang lainnya</c:v>
                </c:pt>
              </c:strCache>
            </c:strRef>
          </c:cat>
          <c:val>
            <c:numRef>
              <c:f>Sheet3!$F$3:$F$5</c:f>
              <c:numCache>
                <c:formatCode>0.00%</c:formatCode>
                <c:ptCount val="3"/>
                <c:pt idx="0">
                  <c:v>4.6033016213977099E-3</c:v>
                </c:pt>
                <c:pt idx="1">
                  <c:v>0.78150812745468901</c:v>
                </c:pt>
                <c:pt idx="2">
                  <c:v>0.213888570923913</c:v>
                </c:pt>
              </c:numCache>
            </c:numRef>
          </c:val>
          <c:extLst>
            <c:ext xmlns:c16="http://schemas.microsoft.com/office/drawing/2014/chart" uri="{C3380CC4-5D6E-409C-BE32-E72D297353CC}">
              <c16:uniqueId val="{00000006-667D-4C81-85D5-730F8BAEC40C}"/>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54A31F-DD03-BC44-940C-4C98B87C5034}" type="doc">
      <dgm:prSet loTypeId="urn:microsoft.com/office/officeart/2005/8/layout/hProcess9" loCatId="" qsTypeId="urn:microsoft.com/office/officeart/2005/8/quickstyle/3D7" qsCatId="3D" csTypeId="urn:microsoft.com/office/officeart/2005/8/colors/colorful3" csCatId="colorful" phldr="1"/>
      <dgm:spPr/>
    </dgm:pt>
    <dgm:pt modelId="{254C5499-45CF-C245-AA63-792407C5657E}">
      <dgm:prSet phldrT="[Text]"/>
      <dgm:spPr/>
      <dgm:t>
        <a:bodyPr/>
        <a:lstStyle/>
        <a:p>
          <a:r>
            <a:rPr lang="en-US" smtClean="0"/>
            <a:t>RPJMN I</a:t>
          </a:r>
        </a:p>
        <a:p>
          <a:r>
            <a:rPr lang="en-US" smtClean="0"/>
            <a:t>(2005-2009)</a:t>
          </a:r>
        </a:p>
        <a:p>
          <a:r>
            <a:rPr lang="en-US" smtClean="0"/>
            <a:t>Menata kembali NKRI, membanguunan Indonesia yg aman dan damai, adil dan demokratis yng lebihh baik</a:t>
          </a:r>
          <a:endParaRPr lang="en-US" dirty="0"/>
        </a:p>
      </dgm:t>
    </dgm:pt>
    <dgm:pt modelId="{02EF4E07-E1C4-C749-9E9F-F6B1716F660C}" type="parTrans" cxnId="{7BEBC586-6370-2A48-94B8-ECE26DA2B781}">
      <dgm:prSet/>
      <dgm:spPr/>
      <dgm:t>
        <a:bodyPr/>
        <a:lstStyle/>
        <a:p>
          <a:endParaRPr lang="en-US">
            <a:solidFill>
              <a:schemeClr val="tx1"/>
            </a:solidFill>
          </a:endParaRPr>
        </a:p>
      </dgm:t>
    </dgm:pt>
    <dgm:pt modelId="{7991B0D4-1F1F-274A-8B0C-EF7C23A99281}" type="sibTrans" cxnId="{7BEBC586-6370-2A48-94B8-ECE26DA2B781}">
      <dgm:prSet/>
      <dgm:spPr/>
      <dgm:t>
        <a:bodyPr/>
        <a:lstStyle/>
        <a:p>
          <a:endParaRPr lang="en-US">
            <a:solidFill>
              <a:schemeClr val="tx1"/>
            </a:solidFill>
          </a:endParaRPr>
        </a:p>
      </dgm:t>
    </dgm:pt>
    <dgm:pt modelId="{B432EA08-97AD-A64D-BB9E-BC6CD2B38FC5}">
      <dgm:prSet phldrT="[Text]"/>
      <dgm:spPr/>
      <dgm:t>
        <a:bodyPr/>
        <a:lstStyle/>
        <a:p>
          <a:r>
            <a:rPr lang="en-US" smtClean="0"/>
            <a:t>RPJMN II</a:t>
          </a:r>
        </a:p>
        <a:p>
          <a:r>
            <a:rPr lang="en-US" smtClean="0"/>
            <a:t>(2015-2019)</a:t>
          </a:r>
        </a:p>
        <a:p>
          <a:r>
            <a:rPr lang="en-US" smtClean="0"/>
            <a:t>Memantapkan pembangunan secara menyeluruh dengan menekankan pembangunan keunggulan komptetitf perekonomian yang berbasis pada SDA, SDM yang berkulitas dan kemampuan IPTEK</a:t>
          </a:r>
          <a:endParaRPr lang="en-US" dirty="0"/>
        </a:p>
      </dgm:t>
    </dgm:pt>
    <dgm:pt modelId="{17FA5DCE-D475-414E-80CA-0752D9B2D47F}" type="parTrans" cxnId="{791E2341-BCA1-F24B-8894-5D1DB2E5CBED}">
      <dgm:prSet/>
      <dgm:spPr/>
      <dgm:t>
        <a:bodyPr/>
        <a:lstStyle/>
        <a:p>
          <a:endParaRPr lang="en-US">
            <a:solidFill>
              <a:schemeClr val="tx1"/>
            </a:solidFill>
          </a:endParaRPr>
        </a:p>
      </dgm:t>
    </dgm:pt>
    <dgm:pt modelId="{BCD17FC3-7E29-D641-A40A-960084158BA7}" type="sibTrans" cxnId="{791E2341-BCA1-F24B-8894-5D1DB2E5CBED}">
      <dgm:prSet/>
      <dgm:spPr/>
      <dgm:t>
        <a:bodyPr/>
        <a:lstStyle/>
        <a:p>
          <a:endParaRPr lang="en-US">
            <a:solidFill>
              <a:schemeClr val="tx1"/>
            </a:solidFill>
          </a:endParaRPr>
        </a:p>
      </dgm:t>
    </dgm:pt>
    <dgm:pt modelId="{BB717E8B-6E7A-3142-A7F0-BB1AF764F5E7}">
      <dgm:prSet phldrT="[Text]"/>
      <dgm:spPr/>
      <dgm:t>
        <a:bodyPr/>
        <a:lstStyle/>
        <a:p>
          <a:r>
            <a:rPr lang="en-US" dirty="0" smtClean="0"/>
            <a:t>RPJMN IV</a:t>
          </a:r>
        </a:p>
        <a:p>
          <a:r>
            <a:rPr lang="en-US" dirty="0" smtClean="0"/>
            <a:t>(2020-2024)</a:t>
          </a:r>
        </a:p>
        <a:p>
          <a:r>
            <a:rPr lang="en-US" dirty="0" err="1" smtClean="0"/>
            <a:t>Meurujudaknmanusia</a:t>
          </a:r>
          <a:r>
            <a:rPr lang="en-US" dirty="0" smtClean="0"/>
            <a:t> Indonesia yang </a:t>
          </a:r>
          <a:r>
            <a:rPr lang="en-US" dirty="0" err="1" smtClean="0"/>
            <a:t>manidiri</a:t>
          </a:r>
          <a:r>
            <a:rPr lang="en-US" dirty="0" smtClean="0"/>
            <a:t>, </a:t>
          </a:r>
          <a:r>
            <a:rPr lang="en-US" dirty="0" err="1" smtClean="0"/>
            <a:t>maju</a:t>
          </a:r>
          <a:r>
            <a:rPr lang="en-US" dirty="0" smtClean="0"/>
            <a:t>, </a:t>
          </a:r>
          <a:r>
            <a:rPr lang="en-US" dirty="0" err="1" smtClean="0"/>
            <a:t>adil</a:t>
          </a:r>
          <a:r>
            <a:rPr lang="en-US" dirty="0" smtClean="0"/>
            <a:t> </a:t>
          </a:r>
          <a:r>
            <a:rPr lang="en-US" dirty="0" err="1" smtClean="0"/>
            <a:t>dan</a:t>
          </a:r>
          <a:r>
            <a:rPr lang="en-US" dirty="0" smtClean="0"/>
            <a:t> </a:t>
          </a:r>
          <a:r>
            <a:rPr lang="en-US" dirty="0" err="1" smtClean="0"/>
            <a:t>makmur</a:t>
          </a:r>
          <a:r>
            <a:rPr lang="en-US" dirty="0" smtClean="0"/>
            <a:t> </a:t>
          </a:r>
          <a:r>
            <a:rPr lang="en-US" dirty="0" err="1" smtClean="0"/>
            <a:t>melalui</a:t>
          </a:r>
          <a:r>
            <a:rPr lang="en-US" dirty="0" smtClean="0"/>
            <a:t> </a:t>
          </a:r>
          <a:r>
            <a:rPr lang="en-US" dirty="0" err="1" smtClean="0"/>
            <a:t>pecepatan</a:t>
          </a:r>
          <a:r>
            <a:rPr lang="en-US" dirty="0" smtClean="0"/>
            <a:t> </a:t>
          </a:r>
          <a:r>
            <a:rPr lang="en-US" dirty="0" err="1" smtClean="0"/>
            <a:t>pembangunan</a:t>
          </a:r>
          <a:r>
            <a:rPr lang="en-US" dirty="0" smtClean="0"/>
            <a:t> di </a:t>
          </a:r>
          <a:r>
            <a:rPr lang="en-US" dirty="0" err="1" smtClean="0"/>
            <a:t>segala</a:t>
          </a:r>
          <a:r>
            <a:rPr lang="en-US" dirty="0" smtClean="0"/>
            <a:t> </a:t>
          </a:r>
          <a:r>
            <a:rPr lang="en-US" dirty="0" err="1" smtClean="0"/>
            <a:t>bidang</a:t>
          </a:r>
          <a:r>
            <a:rPr lang="en-US" dirty="0" smtClean="0"/>
            <a:t> </a:t>
          </a:r>
          <a:r>
            <a:rPr lang="en-US" dirty="0" err="1" smtClean="0"/>
            <a:t>dengan</a:t>
          </a:r>
          <a:r>
            <a:rPr lang="en-US" dirty="0" smtClean="0"/>
            <a:t> </a:t>
          </a:r>
          <a:r>
            <a:rPr lang="en-US" dirty="0" err="1" smtClean="0"/>
            <a:t>struktur</a:t>
          </a:r>
          <a:r>
            <a:rPr lang="en-US" dirty="0" smtClean="0"/>
            <a:t> </a:t>
          </a:r>
          <a:r>
            <a:rPr lang="en-US" dirty="0" err="1" smtClean="0"/>
            <a:t>perekonomian</a:t>
          </a:r>
          <a:r>
            <a:rPr lang="en-US" dirty="0" smtClean="0"/>
            <a:t> </a:t>
          </a:r>
          <a:r>
            <a:rPr lang="en-US" dirty="0" err="1" smtClean="0"/>
            <a:t>yg</a:t>
          </a:r>
          <a:r>
            <a:rPr lang="en-US" dirty="0" smtClean="0"/>
            <a:t> </a:t>
          </a:r>
          <a:r>
            <a:rPr lang="en-US" dirty="0" err="1" smtClean="0"/>
            <a:t>kokoh</a:t>
          </a:r>
          <a:r>
            <a:rPr lang="en-US" dirty="0" smtClean="0"/>
            <a:t> </a:t>
          </a:r>
          <a:r>
            <a:rPr lang="en-US" dirty="0" err="1" smtClean="0"/>
            <a:t>berlandaskan</a:t>
          </a:r>
          <a:r>
            <a:rPr lang="en-US" dirty="0" smtClean="0"/>
            <a:t> </a:t>
          </a:r>
          <a:r>
            <a:rPr lang="en-US" dirty="0" err="1" smtClean="0"/>
            <a:t>keunggulan</a:t>
          </a:r>
          <a:r>
            <a:rPr lang="en-US" dirty="0" smtClean="0"/>
            <a:t> </a:t>
          </a:r>
          <a:r>
            <a:rPr lang="en-US" dirty="0" err="1" smtClean="0"/>
            <a:t>kompetetif</a:t>
          </a:r>
          <a:endParaRPr lang="en-US" dirty="0"/>
        </a:p>
      </dgm:t>
    </dgm:pt>
    <dgm:pt modelId="{C51207C2-0970-8A49-BFA8-E151C57E7511}" type="parTrans" cxnId="{9C6201C4-D7BA-4B44-9EEF-CDC4D46EDA5D}">
      <dgm:prSet/>
      <dgm:spPr/>
      <dgm:t>
        <a:bodyPr/>
        <a:lstStyle/>
        <a:p>
          <a:endParaRPr lang="en-US">
            <a:solidFill>
              <a:schemeClr val="tx1"/>
            </a:solidFill>
          </a:endParaRPr>
        </a:p>
      </dgm:t>
    </dgm:pt>
    <dgm:pt modelId="{1A15B78E-A30D-114A-8DF7-1A409FF9F91D}" type="sibTrans" cxnId="{9C6201C4-D7BA-4B44-9EEF-CDC4D46EDA5D}">
      <dgm:prSet/>
      <dgm:spPr/>
      <dgm:t>
        <a:bodyPr/>
        <a:lstStyle/>
        <a:p>
          <a:endParaRPr lang="en-US">
            <a:solidFill>
              <a:schemeClr val="tx1"/>
            </a:solidFill>
          </a:endParaRPr>
        </a:p>
      </dgm:t>
    </dgm:pt>
    <dgm:pt modelId="{90472DED-F12B-FF49-A1BD-37BA2BE4E682}">
      <dgm:prSet phldrT="[Text]"/>
      <dgm:spPr/>
      <dgm:t>
        <a:bodyPr/>
        <a:lstStyle/>
        <a:p>
          <a:r>
            <a:rPr lang="en-US" smtClean="0"/>
            <a:t>RPJMN-II</a:t>
          </a:r>
        </a:p>
        <a:p>
          <a:r>
            <a:rPr lang="en-US" smtClean="0"/>
            <a:t>(2009-2014)</a:t>
          </a:r>
        </a:p>
        <a:p>
          <a:r>
            <a:rPr lang="en-US" smtClean="0"/>
            <a:t>Memantapakan Kemabli penataan NKRI, meningkatkan kualitas SDM, membangun kemampuan IPTEK memperkuat daya saing ekonomi</a:t>
          </a:r>
          <a:endParaRPr lang="en-US" dirty="0"/>
        </a:p>
      </dgm:t>
    </dgm:pt>
    <dgm:pt modelId="{D1485715-351F-EC4B-B65F-C8C46AE51553}" type="parTrans" cxnId="{82291B25-4466-DE4F-A6AC-65127C62659F}">
      <dgm:prSet/>
      <dgm:spPr/>
      <dgm:t>
        <a:bodyPr/>
        <a:lstStyle/>
        <a:p>
          <a:endParaRPr lang="en-US">
            <a:solidFill>
              <a:schemeClr val="tx1"/>
            </a:solidFill>
          </a:endParaRPr>
        </a:p>
      </dgm:t>
    </dgm:pt>
    <dgm:pt modelId="{5953C798-AC9C-8D46-AB97-C2CD4F8FA622}" type="sibTrans" cxnId="{82291B25-4466-DE4F-A6AC-65127C62659F}">
      <dgm:prSet/>
      <dgm:spPr/>
      <dgm:t>
        <a:bodyPr/>
        <a:lstStyle/>
        <a:p>
          <a:endParaRPr lang="en-US">
            <a:solidFill>
              <a:schemeClr val="tx1"/>
            </a:solidFill>
          </a:endParaRPr>
        </a:p>
      </dgm:t>
    </dgm:pt>
    <dgm:pt modelId="{BA9F9AAF-8E43-7F4D-8A06-D36B530B0E50}" type="pres">
      <dgm:prSet presAssocID="{1A54A31F-DD03-BC44-940C-4C98B87C5034}" presName="CompostProcess" presStyleCnt="0">
        <dgm:presLayoutVars>
          <dgm:dir/>
          <dgm:resizeHandles val="exact"/>
        </dgm:presLayoutVars>
      </dgm:prSet>
      <dgm:spPr/>
    </dgm:pt>
    <dgm:pt modelId="{F7312BED-5EE1-164B-B313-5DDEBE7AF534}" type="pres">
      <dgm:prSet presAssocID="{1A54A31F-DD03-BC44-940C-4C98B87C5034}" presName="arrow" presStyleLbl="bgShp" presStyleIdx="0" presStyleCnt="1" custScaleX="117647">
        <dgm:style>
          <a:lnRef idx="1">
            <a:schemeClr val="accent3"/>
          </a:lnRef>
          <a:fillRef idx="3">
            <a:schemeClr val="accent3"/>
          </a:fillRef>
          <a:effectRef idx="2">
            <a:schemeClr val="accent3"/>
          </a:effectRef>
          <a:fontRef idx="minor">
            <a:schemeClr val="lt1"/>
          </a:fontRef>
        </dgm:style>
      </dgm:prSet>
      <dgm:spPr/>
    </dgm:pt>
    <dgm:pt modelId="{62B7C9E3-F1EB-DD4F-AC60-3A5A3747C48E}" type="pres">
      <dgm:prSet presAssocID="{1A54A31F-DD03-BC44-940C-4C98B87C5034}" presName="linearProcess" presStyleCnt="0"/>
      <dgm:spPr/>
    </dgm:pt>
    <dgm:pt modelId="{13815DF8-BB9F-3845-B3AA-69CA96908FCD}" type="pres">
      <dgm:prSet presAssocID="{254C5499-45CF-C245-AA63-792407C5657E}" presName="textNode" presStyleLbl="node1" presStyleIdx="0" presStyleCnt="4">
        <dgm:presLayoutVars>
          <dgm:bulletEnabled val="1"/>
        </dgm:presLayoutVars>
      </dgm:prSet>
      <dgm:spPr/>
      <dgm:t>
        <a:bodyPr/>
        <a:lstStyle/>
        <a:p>
          <a:endParaRPr lang="en-US"/>
        </a:p>
      </dgm:t>
    </dgm:pt>
    <dgm:pt modelId="{29DEA19E-DC27-FD47-8C92-896F2D0A3D4B}" type="pres">
      <dgm:prSet presAssocID="{7991B0D4-1F1F-274A-8B0C-EF7C23A99281}" presName="sibTrans" presStyleCnt="0"/>
      <dgm:spPr/>
    </dgm:pt>
    <dgm:pt modelId="{246608AB-CEEA-3E41-9C5F-DE8EC4DA81EE}" type="pres">
      <dgm:prSet presAssocID="{90472DED-F12B-FF49-A1BD-37BA2BE4E682}" presName="textNode" presStyleLbl="node1" presStyleIdx="1" presStyleCnt="4">
        <dgm:presLayoutVars>
          <dgm:bulletEnabled val="1"/>
        </dgm:presLayoutVars>
      </dgm:prSet>
      <dgm:spPr/>
      <dgm:t>
        <a:bodyPr/>
        <a:lstStyle/>
        <a:p>
          <a:endParaRPr lang="en-US"/>
        </a:p>
      </dgm:t>
    </dgm:pt>
    <dgm:pt modelId="{7CDB0136-C64F-B543-8807-704AAC1BC8E8}" type="pres">
      <dgm:prSet presAssocID="{5953C798-AC9C-8D46-AB97-C2CD4F8FA622}" presName="sibTrans" presStyleCnt="0"/>
      <dgm:spPr/>
    </dgm:pt>
    <dgm:pt modelId="{DD743AAD-5613-7645-9849-4F4F96F3295F}" type="pres">
      <dgm:prSet presAssocID="{B432EA08-97AD-A64D-BB9E-BC6CD2B38FC5}" presName="textNode" presStyleLbl="node1" presStyleIdx="2" presStyleCnt="4">
        <dgm:presLayoutVars>
          <dgm:bulletEnabled val="1"/>
        </dgm:presLayoutVars>
      </dgm:prSet>
      <dgm:spPr/>
      <dgm:t>
        <a:bodyPr/>
        <a:lstStyle/>
        <a:p>
          <a:endParaRPr lang="en-US"/>
        </a:p>
      </dgm:t>
    </dgm:pt>
    <dgm:pt modelId="{C037EA23-4990-D54A-AA24-7F7FD5ECA6DC}" type="pres">
      <dgm:prSet presAssocID="{BCD17FC3-7E29-D641-A40A-960084158BA7}" presName="sibTrans" presStyleCnt="0"/>
      <dgm:spPr/>
    </dgm:pt>
    <dgm:pt modelId="{43586069-FA7B-E647-A932-878A56D91609}" type="pres">
      <dgm:prSet presAssocID="{BB717E8B-6E7A-3142-A7F0-BB1AF764F5E7}" presName="textNode" presStyleLbl="node1" presStyleIdx="3" presStyleCnt="4">
        <dgm:presLayoutVars>
          <dgm:bulletEnabled val="1"/>
        </dgm:presLayoutVars>
      </dgm:prSet>
      <dgm:spPr/>
      <dgm:t>
        <a:bodyPr/>
        <a:lstStyle/>
        <a:p>
          <a:endParaRPr lang="en-US"/>
        </a:p>
      </dgm:t>
    </dgm:pt>
  </dgm:ptLst>
  <dgm:cxnLst>
    <dgm:cxn modelId="{7BEBC586-6370-2A48-94B8-ECE26DA2B781}" srcId="{1A54A31F-DD03-BC44-940C-4C98B87C5034}" destId="{254C5499-45CF-C245-AA63-792407C5657E}" srcOrd="0" destOrd="0" parTransId="{02EF4E07-E1C4-C749-9E9F-F6B1716F660C}" sibTransId="{7991B0D4-1F1F-274A-8B0C-EF7C23A99281}"/>
    <dgm:cxn modelId="{D31EF9C2-4FCC-F340-9324-3A91CE98D06A}" type="presOf" srcId="{BB717E8B-6E7A-3142-A7F0-BB1AF764F5E7}" destId="{43586069-FA7B-E647-A932-878A56D91609}" srcOrd="0" destOrd="0" presId="urn:microsoft.com/office/officeart/2005/8/layout/hProcess9"/>
    <dgm:cxn modelId="{CC607C23-E36E-3742-B358-B057AD40A07E}" type="presOf" srcId="{B432EA08-97AD-A64D-BB9E-BC6CD2B38FC5}" destId="{DD743AAD-5613-7645-9849-4F4F96F3295F}" srcOrd="0" destOrd="0" presId="urn:microsoft.com/office/officeart/2005/8/layout/hProcess9"/>
    <dgm:cxn modelId="{AFE0224A-6376-D142-B5D4-E14CAD6633D9}" type="presOf" srcId="{90472DED-F12B-FF49-A1BD-37BA2BE4E682}" destId="{246608AB-CEEA-3E41-9C5F-DE8EC4DA81EE}" srcOrd="0" destOrd="0" presId="urn:microsoft.com/office/officeart/2005/8/layout/hProcess9"/>
    <dgm:cxn modelId="{791E2341-BCA1-F24B-8894-5D1DB2E5CBED}" srcId="{1A54A31F-DD03-BC44-940C-4C98B87C5034}" destId="{B432EA08-97AD-A64D-BB9E-BC6CD2B38FC5}" srcOrd="2" destOrd="0" parTransId="{17FA5DCE-D475-414E-80CA-0752D9B2D47F}" sibTransId="{BCD17FC3-7E29-D641-A40A-960084158BA7}"/>
    <dgm:cxn modelId="{E270312D-2C1E-4F46-B1C7-0E1B407B9A0A}" type="presOf" srcId="{254C5499-45CF-C245-AA63-792407C5657E}" destId="{13815DF8-BB9F-3845-B3AA-69CA96908FCD}" srcOrd="0" destOrd="0" presId="urn:microsoft.com/office/officeart/2005/8/layout/hProcess9"/>
    <dgm:cxn modelId="{82291B25-4466-DE4F-A6AC-65127C62659F}" srcId="{1A54A31F-DD03-BC44-940C-4C98B87C5034}" destId="{90472DED-F12B-FF49-A1BD-37BA2BE4E682}" srcOrd="1" destOrd="0" parTransId="{D1485715-351F-EC4B-B65F-C8C46AE51553}" sibTransId="{5953C798-AC9C-8D46-AB97-C2CD4F8FA622}"/>
    <dgm:cxn modelId="{9C6201C4-D7BA-4B44-9EEF-CDC4D46EDA5D}" srcId="{1A54A31F-DD03-BC44-940C-4C98B87C5034}" destId="{BB717E8B-6E7A-3142-A7F0-BB1AF764F5E7}" srcOrd="3" destOrd="0" parTransId="{C51207C2-0970-8A49-BFA8-E151C57E7511}" sibTransId="{1A15B78E-A30D-114A-8DF7-1A409FF9F91D}"/>
    <dgm:cxn modelId="{6B81C0AB-8461-E14D-8348-7D97A04705EB}" type="presOf" srcId="{1A54A31F-DD03-BC44-940C-4C98B87C5034}" destId="{BA9F9AAF-8E43-7F4D-8A06-D36B530B0E50}" srcOrd="0" destOrd="0" presId="urn:microsoft.com/office/officeart/2005/8/layout/hProcess9"/>
    <dgm:cxn modelId="{2DD2AA69-97CD-F746-A4B1-58D3C64AE5D9}" type="presParOf" srcId="{BA9F9AAF-8E43-7F4D-8A06-D36B530B0E50}" destId="{F7312BED-5EE1-164B-B313-5DDEBE7AF534}" srcOrd="0" destOrd="0" presId="urn:microsoft.com/office/officeart/2005/8/layout/hProcess9"/>
    <dgm:cxn modelId="{C86FDC02-68B4-FB41-A8B4-015040E6E6FE}" type="presParOf" srcId="{BA9F9AAF-8E43-7F4D-8A06-D36B530B0E50}" destId="{62B7C9E3-F1EB-DD4F-AC60-3A5A3747C48E}" srcOrd="1" destOrd="0" presId="urn:microsoft.com/office/officeart/2005/8/layout/hProcess9"/>
    <dgm:cxn modelId="{49F416C2-C23C-0548-99E4-07069EAD2FAA}" type="presParOf" srcId="{62B7C9E3-F1EB-DD4F-AC60-3A5A3747C48E}" destId="{13815DF8-BB9F-3845-B3AA-69CA96908FCD}" srcOrd="0" destOrd="0" presId="urn:microsoft.com/office/officeart/2005/8/layout/hProcess9"/>
    <dgm:cxn modelId="{FD61A6B8-72F9-FA49-8FA7-A38B6F23062F}" type="presParOf" srcId="{62B7C9E3-F1EB-DD4F-AC60-3A5A3747C48E}" destId="{29DEA19E-DC27-FD47-8C92-896F2D0A3D4B}" srcOrd="1" destOrd="0" presId="urn:microsoft.com/office/officeart/2005/8/layout/hProcess9"/>
    <dgm:cxn modelId="{334CCCBA-61FF-0745-B232-573210658654}" type="presParOf" srcId="{62B7C9E3-F1EB-DD4F-AC60-3A5A3747C48E}" destId="{246608AB-CEEA-3E41-9C5F-DE8EC4DA81EE}" srcOrd="2" destOrd="0" presId="urn:microsoft.com/office/officeart/2005/8/layout/hProcess9"/>
    <dgm:cxn modelId="{3595DEBC-57AB-FE41-BE32-0A7437C7D110}" type="presParOf" srcId="{62B7C9E3-F1EB-DD4F-AC60-3A5A3747C48E}" destId="{7CDB0136-C64F-B543-8807-704AAC1BC8E8}" srcOrd="3" destOrd="0" presId="urn:microsoft.com/office/officeart/2005/8/layout/hProcess9"/>
    <dgm:cxn modelId="{D791F34C-4633-B74B-94EF-B8FE25DC82F5}" type="presParOf" srcId="{62B7C9E3-F1EB-DD4F-AC60-3A5A3747C48E}" destId="{DD743AAD-5613-7645-9849-4F4F96F3295F}" srcOrd="4" destOrd="0" presId="urn:microsoft.com/office/officeart/2005/8/layout/hProcess9"/>
    <dgm:cxn modelId="{1487FCEB-87C8-1141-B9CE-5B881DFED13C}" type="presParOf" srcId="{62B7C9E3-F1EB-DD4F-AC60-3A5A3747C48E}" destId="{C037EA23-4990-D54A-AA24-7F7FD5ECA6DC}" srcOrd="5" destOrd="0" presId="urn:microsoft.com/office/officeart/2005/8/layout/hProcess9"/>
    <dgm:cxn modelId="{FB5C46E6-F96B-6440-99F8-7C2C63C3F1C8}" type="presParOf" srcId="{62B7C9E3-F1EB-DD4F-AC60-3A5A3747C48E}" destId="{43586069-FA7B-E647-A932-878A56D9160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9625BD-7B44-0A4A-879E-C638962D0034}" type="doc">
      <dgm:prSet loTypeId="urn:microsoft.com/office/officeart/2009/3/layout/IncreasingArrowsProcess" loCatId="" qsTypeId="urn:microsoft.com/office/officeart/2005/8/quickstyle/3D6" qsCatId="3D" csTypeId="urn:microsoft.com/office/officeart/2005/8/colors/colorful3" csCatId="colorful" phldr="1"/>
      <dgm:spPr/>
      <dgm:t>
        <a:bodyPr/>
        <a:lstStyle/>
        <a:p>
          <a:endParaRPr lang="en-US"/>
        </a:p>
      </dgm:t>
    </dgm:pt>
    <dgm:pt modelId="{6D12ED52-159C-3443-9415-CA523DB56A3B}">
      <dgm:prSet phldrT="[Text]"/>
      <dgm:spPr/>
      <dgm:t>
        <a:bodyPr/>
        <a:lstStyle/>
        <a:p>
          <a:r>
            <a:rPr lang="en-US" smtClean="0">
              <a:ln/>
            </a:rPr>
            <a:t>2005-2009</a:t>
          </a:r>
          <a:endParaRPr lang="en-US" dirty="0">
            <a:ln/>
          </a:endParaRPr>
        </a:p>
      </dgm:t>
    </dgm:pt>
    <dgm:pt modelId="{7F891E1A-7173-E341-83E2-53604506C18B}" type="parTrans" cxnId="{A9DCF925-8AC8-0840-9A7C-1132C4B0C554}">
      <dgm:prSet/>
      <dgm:spPr/>
      <dgm:t>
        <a:bodyPr/>
        <a:lstStyle/>
        <a:p>
          <a:endParaRPr lang="en-US">
            <a:ln>
              <a:noFill/>
            </a:ln>
          </a:endParaRPr>
        </a:p>
      </dgm:t>
    </dgm:pt>
    <dgm:pt modelId="{6A256B20-C460-6541-8539-ADE5963C5CD5}" type="sibTrans" cxnId="{A9DCF925-8AC8-0840-9A7C-1132C4B0C554}">
      <dgm:prSet/>
      <dgm:spPr/>
      <dgm:t>
        <a:bodyPr/>
        <a:lstStyle/>
        <a:p>
          <a:endParaRPr lang="en-US">
            <a:ln>
              <a:noFill/>
            </a:ln>
          </a:endParaRPr>
        </a:p>
      </dgm:t>
    </dgm:pt>
    <dgm:pt modelId="{488906C8-B0EE-6D47-B2A2-9E8C0764043A}">
      <dgm:prSet phldrT="[Text]"/>
      <dgm:spPr/>
      <dgm:t>
        <a:bodyPr/>
        <a:lstStyle/>
        <a:p>
          <a:pPr algn="ctr"/>
          <a:r>
            <a:rPr lang="en-US" smtClean="0">
              <a:ln/>
            </a:rPr>
            <a:t>Peningkatan Kapasitas &amp; Moderinisasi</a:t>
          </a:r>
          <a:endParaRPr lang="en-US" dirty="0">
            <a:ln/>
          </a:endParaRPr>
        </a:p>
      </dgm:t>
    </dgm:pt>
    <dgm:pt modelId="{5B6DA693-BA5D-AB40-8494-BD159CBC5DA0}" type="parTrans" cxnId="{A1A40530-B71A-BD45-BC37-4DA3B2A4445A}">
      <dgm:prSet/>
      <dgm:spPr/>
      <dgm:t>
        <a:bodyPr/>
        <a:lstStyle/>
        <a:p>
          <a:endParaRPr lang="en-US">
            <a:ln>
              <a:noFill/>
            </a:ln>
          </a:endParaRPr>
        </a:p>
      </dgm:t>
    </dgm:pt>
    <dgm:pt modelId="{3C770B8D-40CB-6B4A-BEDC-A96C08E6575A}" type="sibTrans" cxnId="{A1A40530-B71A-BD45-BC37-4DA3B2A4445A}">
      <dgm:prSet/>
      <dgm:spPr/>
      <dgm:t>
        <a:bodyPr/>
        <a:lstStyle/>
        <a:p>
          <a:endParaRPr lang="en-US">
            <a:ln>
              <a:noFill/>
            </a:ln>
          </a:endParaRPr>
        </a:p>
      </dgm:t>
    </dgm:pt>
    <dgm:pt modelId="{3F349E8D-CE64-234F-B096-7F26762E86A0}">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ln/>
            </a:rPr>
            <a:t>2015-2019</a:t>
          </a:r>
          <a:endParaRPr lang="en-US" dirty="0">
            <a:ln/>
          </a:endParaRPr>
        </a:p>
      </dgm:t>
    </dgm:pt>
    <dgm:pt modelId="{AD036342-4DB7-9447-8DDB-F6A8AD771768}" type="parTrans" cxnId="{2997A9FB-F9C5-4244-AEF6-94B2FD5A9A77}">
      <dgm:prSet/>
      <dgm:spPr/>
      <dgm:t>
        <a:bodyPr/>
        <a:lstStyle/>
        <a:p>
          <a:endParaRPr lang="en-US">
            <a:ln>
              <a:noFill/>
            </a:ln>
          </a:endParaRPr>
        </a:p>
      </dgm:t>
    </dgm:pt>
    <dgm:pt modelId="{4E152242-40A3-0040-9E50-4F3B8DA30E65}" type="sibTrans" cxnId="{2997A9FB-F9C5-4244-AEF6-94B2FD5A9A77}">
      <dgm:prSet/>
      <dgm:spPr/>
      <dgm:t>
        <a:bodyPr/>
        <a:lstStyle/>
        <a:p>
          <a:endParaRPr lang="en-US">
            <a:ln>
              <a:noFill/>
            </a:ln>
          </a:endParaRPr>
        </a:p>
      </dgm:t>
    </dgm:pt>
    <dgm:pt modelId="{7ABFF4C3-2F38-2D44-994D-7E648B5E62CE}">
      <dgm:prSet phldrT="[Text]" custT="1">
        <dgm:style>
          <a:lnRef idx="0">
            <a:schemeClr val="accent1"/>
          </a:lnRef>
          <a:fillRef idx="3">
            <a:schemeClr val="accent1"/>
          </a:fillRef>
          <a:effectRef idx="3">
            <a:schemeClr val="accent1"/>
          </a:effectRef>
          <a:fontRef idx="minor">
            <a:schemeClr val="lt1"/>
          </a:fontRef>
        </dgm:style>
      </dgm:prSet>
      <dgm:spPr/>
      <dgm:t>
        <a:bodyPr/>
        <a:lstStyle/>
        <a:p>
          <a:pPr algn="ctr"/>
          <a:r>
            <a:rPr lang="en-US" sz="2400" b="1" dirty="0" err="1" smtClean="0">
              <a:ln/>
              <a:solidFill>
                <a:srgbClr val="FF0000"/>
              </a:solidFill>
              <a:latin typeface="Bernard MT Condensed"/>
              <a:cs typeface="Bernard MT Condensed"/>
            </a:rPr>
            <a:t>Daya</a:t>
          </a:r>
          <a:r>
            <a:rPr lang="en-US" sz="2400" b="1" dirty="0" smtClean="0">
              <a:ln/>
              <a:solidFill>
                <a:srgbClr val="FF0000"/>
              </a:solidFill>
              <a:latin typeface="Bernard MT Condensed"/>
              <a:cs typeface="Bernard MT Condensed"/>
            </a:rPr>
            <a:t> </a:t>
          </a:r>
          <a:r>
            <a:rPr lang="en-US" sz="2400" b="1" dirty="0" err="1" smtClean="0">
              <a:ln/>
              <a:solidFill>
                <a:srgbClr val="FF0000"/>
              </a:solidFill>
              <a:latin typeface="Bernard MT Condensed"/>
              <a:cs typeface="Bernard MT Condensed"/>
            </a:rPr>
            <a:t>Saing</a:t>
          </a:r>
          <a:r>
            <a:rPr lang="en-US" sz="2400" b="1" dirty="0" smtClean="0">
              <a:ln/>
              <a:solidFill>
                <a:srgbClr val="FF0000"/>
              </a:solidFill>
              <a:latin typeface="Bernard MT Condensed"/>
              <a:cs typeface="Bernard MT Condensed"/>
            </a:rPr>
            <a:t> Regional</a:t>
          </a:r>
          <a:endParaRPr lang="en-US" sz="2400" b="1" dirty="0">
            <a:ln/>
            <a:solidFill>
              <a:srgbClr val="FF0000"/>
            </a:solidFill>
            <a:latin typeface="Bernard MT Condensed"/>
            <a:cs typeface="Bernard MT Condensed"/>
          </a:endParaRPr>
        </a:p>
      </dgm:t>
    </dgm:pt>
    <dgm:pt modelId="{3E930390-657B-1746-A024-F2D110918B5A}" type="parTrans" cxnId="{7F2B7266-E1E6-C143-BD68-AFBB24F5BCE6}">
      <dgm:prSet/>
      <dgm:spPr/>
      <dgm:t>
        <a:bodyPr/>
        <a:lstStyle/>
        <a:p>
          <a:endParaRPr lang="en-US">
            <a:ln>
              <a:noFill/>
            </a:ln>
          </a:endParaRPr>
        </a:p>
      </dgm:t>
    </dgm:pt>
    <dgm:pt modelId="{960A1749-4126-5F4E-AB26-C2B713DAA5A7}" type="sibTrans" cxnId="{7F2B7266-E1E6-C143-BD68-AFBB24F5BCE6}">
      <dgm:prSet/>
      <dgm:spPr/>
      <dgm:t>
        <a:bodyPr/>
        <a:lstStyle/>
        <a:p>
          <a:endParaRPr lang="en-US">
            <a:ln>
              <a:noFill/>
            </a:ln>
          </a:endParaRPr>
        </a:p>
      </dgm:t>
    </dgm:pt>
    <dgm:pt modelId="{0F1E8F36-E59E-6545-8743-9921DE135178}">
      <dgm:prSet phldrT="[Text]"/>
      <dgm:spPr/>
      <dgm:t>
        <a:bodyPr/>
        <a:lstStyle/>
        <a:p>
          <a:r>
            <a:rPr lang="en-US" smtClean="0">
              <a:ln/>
            </a:rPr>
            <a:t>2020-2024</a:t>
          </a:r>
          <a:endParaRPr lang="en-US" dirty="0">
            <a:ln/>
          </a:endParaRPr>
        </a:p>
      </dgm:t>
    </dgm:pt>
    <dgm:pt modelId="{896439F1-3344-E943-9C72-B75CA3A0E957}" type="parTrans" cxnId="{1E38E062-4AD2-B447-892A-D1C7E0A358B4}">
      <dgm:prSet/>
      <dgm:spPr/>
      <dgm:t>
        <a:bodyPr/>
        <a:lstStyle/>
        <a:p>
          <a:endParaRPr lang="en-US">
            <a:ln>
              <a:noFill/>
            </a:ln>
          </a:endParaRPr>
        </a:p>
      </dgm:t>
    </dgm:pt>
    <dgm:pt modelId="{B66B252F-4A05-FA41-B9AF-9FB52E6E5A95}" type="sibTrans" cxnId="{1E38E062-4AD2-B447-892A-D1C7E0A358B4}">
      <dgm:prSet/>
      <dgm:spPr/>
      <dgm:t>
        <a:bodyPr/>
        <a:lstStyle/>
        <a:p>
          <a:endParaRPr lang="en-US">
            <a:ln>
              <a:noFill/>
            </a:ln>
          </a:endParaRPr>
        </a:p>
      </dgm:t>
    </dgm:pt>
    <dgm:pt modelId="{BF25DBEB-A393-A84F-BF07-6ACDE0564758}">
      <dgm:prSet phldrT="[Text]" custT="1">
        <dgm:style>
          <a:lnRef idx="0">
            <a:schemeClr val="accent4"/>
          </a:lnRef>
          <a:fillRef idx="3">
            <a:schemeClr val="accent4"/>
          </a:fillRef>
          <a:effectRef idx="3">
            <a:schemeClr val="accent4"/>
          </a:effectRef>
          <a:fontRef idx="minor">
            <a:schemeClr val="lt1"/>
          </a:fontRef>
        </dgm:style>
      </dgm:prSet>
      <dgm:spPr/>
      <dgm:t>
        <a:bodyPr/>
        <a:lstStyle/>
        <a:p>
          <a:pPr algn="ctr"/>
          <a:r>
            <a:rPr lang="en-US" sz="2300" b="1" dirty="0" err="1" smtClean="0">
              <a:ln/>
              <a:solidFill>
                <a:schemeClr val="accent6">
                  <a:lumMod val="75000"/>
                </a:schemeClr>
              </a:solidFill>
              <a:latin typeface="Bernard MT Condensed"/>
              <a:cs typeface="Bernard MT Condensed"/>
            </a:rPr>
            <a:t>Daya</a:t>
          </a:r>
          <a:r>
            <a:rPr lang="en-US" sz="2300" b="1" dirty="0" smtClean="0">
              <a:ln/>
              <a:solidFill>
                <a:schemeClr val="accent6">
                  <a:lumMod val="75000"/>
                </a:schemeClr>
              </a:solidFill>
              <a:latin typeface="Bernard MT Condensed"/>
              <a:cs typeface="Bernard MT Condensed"/>
            </a:rPr>
            <a:t> </a:t>
          </a:r>
          <a:r>
            <a:rPr lang="en-US" sz="2300" b="1" dirty="0" err="1" smtClean="0">
              <a:ln/>
              <a:solidFill>
                <a:schemeClr val="accent6">
                  <a:lumMod val="75000"/>
                </a:schemeClr>
              </a:solidFill>
              <a:latin typeface="Bernard MT Condensed"/>
              <a:cs typeface="Bernard MT Condensed"/>
            </a:rPr>
            <a:t>Saing</a:t>
          </a:r>
          <a:r>
            <a:rPr lang="en-US" sz="2300" b="1" dirty="0" smtClean="0">
              <a:ln/>
              <a:solidFill>
                <a:schemeClr val="accent6">
                  <a:lumMod val="75000"/>
                </a:schemeClr>
              </a:solidFill>
              <a:latin typeface="Bernard MT Condensed"/>
              <a:cs typeface="Bernard MT Condensed"/>
            </a:rPr>
            <a:t> International</a:t>
          </a:r>
          <a:endParaRPr lang="en-US" sz="2300" b="1" dirty="0">
            <a:ln/>
            <a:solidFill>
              <a:schemeClr val="accent6">
                <a:lumMod val="75000"/>
              </a:schemeClr>
            </a:solidFill>
            <a:latin typeface="Bernard MT Condensed"/>
            <a:cs typeface="Bernard MT Condensed"/>
          </a:endParaRPr>
        </a:p>
      </dgm:t>
    </dgm:pt>
    <dgm:pt modelId="{7ECF5575-9372-D146-898B-6478A109AAAB}" type="parTrans" cxnId="{E3499BDA-D267-2E43-ABE3-B38410B2F1D6}">
      <dgm:prSet/>
      <dgm:spPr/>
      <dgm:t>
        <a:bodyPr/>
        <a:lstStyle/>
        <a:p>
          <a:endParaRPr lang="en-US">
            <a:ln>
              <a:noFill/>
            </a:ln>
          </a:endParaRPr>
        </a:p>
      </dgm:t>
    </dgm:pt>
    <dgm:pt modelId="{0AEA6E14-5162-1446-8AE1-FFB71D8CEF99}" type="sibTrans" cxnId="{E3499BDA-D267-2E43-ABE3-B38410B2F1D6}">
      <dgm:prSet/>
      <dgm:spPr/>
      <dgm:t>
        <a:bodyPr/>
        <a:lstStyle/>
        <a:p>
          <a:endParaRPr lang="en-US">
            <a:ln>
              <a:noFill/>
            </a:ln>
          </a:endParaRPr>
        </a:p>
      </dgm:t>
    </dgm:pt>
    <dgm:pt modelId="{10775806-43A4-3045-875E-06277E580977}">
      <dgm:prSet phldrT="[Text]"/>
      <dgm:spPr/>
      <dgm:t>
        <a:bodyPr/>
        <a:lstStyle/>
        <a:p>
          <a:r>
            <a:rPr lang="en-US" smtClean="0">
              <a:ln/>
            </a:rPr>
            <a:t>2010-2014</a:t>
          </a:r>
          <a:endParaRPr lang="en-US" dirty="0">
            <a:ln/>
          </a:endParaRPr>
        </a:p>
      </dgm:t>
    </dgm:pt>
    <dgm:pt modelId="{76D6100A-FBBD-D545-9644-3E61FE659BE0}" type="parTrans" cxnId="{D45B488F-6C76-634E-BB45-3AC92BA2CD01}">
      <dgm:prSet/>
      <dgm:spPr/>
      <dgm:t>
        <a:bodyPr/>
        <a:lstStyle/>
        <a:p>
          <a:endParaRPr lang="en-US">
            <a:ln>
              <a:noFill/>
            </a:ln>
          </a:endParaRPr>
        </a:p>
      </dgm:t>
    </dgm:pt>
    <dgm:pt modelId="{297CACC3-272D-DF48-9B31-5386502DA753}" type="sibTrans" cxnId="{D45B488F-6C76-634E-BB45-3AC92BA2CD01}">
      <dgm:prSet/>
      <dgm:spPr/>
      <dgm:t>
        <a:bodyPr/>
        <a:lstStyle/>
        <a:p>
          <a:endParaRPr lang="en-US">
            <a:ln>
              <a:noFill/>
            </a:ln>
          </a:endParaRPr>
        </a:p>
      </dgm:t>
    </dgm:pt>
    <dgm:pt modelId="{DAD20EA5-CE0B-5246-B9B5-C5254CF30B54}">
      <dgm:prSet phldrT="[Text]"/>
      <dgm:spPr/>
      <dgm:t>
        <a:bodyPr/>
        <a:lstStyle/>
        <a:p>
          <a:pPr algn="ctr"/>
          <a:r>
            <a:rPr lang="en-US" smtClean="0">
              <a:ln/>
            </a:rPr>
            <a:t>Penguatan Layanan </a:t>
          </a:r>
          <a:endParaRPr lang="en-US" dirty="0">
            <a:ln/>
          </a:endParaRPr>
        </a:p>
      </dgm:t>
    </dgm:pt>
    <dgm:pt modelId="{2FFD64D4-BAA0-2348-9BB7-FADF8D4514DF}" type="parTrans" cxnId="{98D7E3A0-7A5A-B446-8B8F-6F2364919A8A}">
      <dgm:prSet/>
      <dgm:spPr/>
      <dgm:t>
        <a:bodyPr/>
        <a:lstStyle/>
        <a:p>
          <a:endParaRPr lang="en-US">
            <a:ln>
              <a:noFill/>
            </a:ln>
          </a:endParaRPr>
        </a:p>
      </dgm:t>
    </dgm:pt>
    <dgm:pt modelId="{7B39EBD1-2A2D-D749-AD4D-78B95FD533BA}" type="sibTrans" cxnId="{98D7E3A0-7A5A-B446-8B8F-6F2364919A8A}">
      <dgm:prSet/>
      <dgm:spPr/>
      <dgm:t>
        <a:bodyPr/>
        <a:lstStyle/>
        <a:p>
          <a:endParaRPr lang="en-US">
            <a:ln>
              <a:noFill/>
            </a:ln>
          </a:endParaRPr>
        </a:p>
      </dgm:t>
    </dgm:pt>
    <dgm:pt modelId="{13BB807F-784B-AA42-A714-1CE97B84B5F2}" type="pres">
      <dgm:prSet presAssocID="{5A9625BD-7B44-0A4A-879E-C638962D0034}" presName="Name0" presStyleCnt="0">
        <dgm:presLayoutVars>
          <dgm:chMax val="5"/>
          <dgm:chPref val="5"/>
          <dgm:dir/>
          <dgm:animLvl val="lvl"/>
        </dgm:presLayoutVars>
      </dgm:prSet>
      <dgm:spPr/>
      <dgm:t>
        <a:bodyPr/>
        <a:lstStyle/>
        <a:p>
          <a:endParaRPr lang="en-US"/>
        </a:p>
      </dgm:t>
    </dgm:pt>
    <dgm:pt modelId="{EBFBB8D4-6C33-E84E-AEB7-29EB444EDF31}" type="pres">
      <dgm:prSet presAssocID="{6D12ED52-159C-3443-9415-CA523DB56A3B}" presName="parentText1" presStyleLbl="node1" presStyleIdx="0" presStyleCnt="4">
        <dgm:presLayoutVars>
          <dgm:chMax/>
          <dgm:chPref val="3"/>
          <dgm:bulletEnabled val="1"/>
        </dgm:presLayoutVars>
      </dgm:prSet>
      <dgm:spPr/>
      <dgm:t>
        <a:bodyPr/>
        <a:lstStyle/>
        <a:p>
          <a:endParaRPr lang="en-US"/>
        </a:p>
      </dgm:t>
    </dgm:pt>
    <dgm:pt modelId="{8C2CACF7-3E09-394D-B189-46B377E1578E}" type="pres">
      <dgm:prSet presAssocID="{6D12ED52-159C-3443-9415-CA523DB56A3B}" presName="childText1" presStyleLbl="solidAlignAcc1" presStyleIdx="0" presStyleCnt="4" custScaleY="67556" custLinFactNeighborY="-14672">
        <dgm:presLayoutVars>
          <dgm:chMax val="0"/>
          <dgm:chPref val="0"/>
          <dgm:bulletEnabled val="1"/>
        </dgm:presLayoutVars>
      </dgm:prSet>
      <dgm:spPr/>
      <dgm:t>
        <a:bodyPr/>
        <a:lstStyle/>
        <a:p>
          <a:endParaRPr lang="en-US"/>
        </a:p>
      </dgm:t>
    </dgm:pt>
    <dgm:pt modelId="{DF6817AE-849C-BC46-8127-9C0064B95D93}" type="pres">
      <dgm:prSet presAssocID="{10775806-43A4-3045-875E-06277E580977}" presName="parentText2" presStyleLbl="node1" presStyleIdx="1" presStyleCnt="4" custLinFactNeighborY="17927">
        <dgm:presLayoutVars>
          <dgm:chMax/>
          <dgm:chPref val="3"/>
          <dgm:bulletEnabled val="1"/>
        </dgm:presLayoutVars>
      </dgm:prSet>
      <dgm:spPr/>
      <dgm:t>
        <a:bodyPr/>
        <a:lstStyle/>
        <a:p>
          <a:endParaRPr lang="en-US"/>
        </a:p>
      </dgm:t>
    </dgm:pt>
    <dgm:pt modelId="{FDA0EC93-3694-7546-AD9F-E7E4678B2DC8}" type="pres">
      <dgm:prSet presAssocID="{10775806-43A4-3045-875E-06277E580977}" presName="childText2" presStyleLbl="solidAlignAcc1" presStyleIdx="1" presStyleCnt="4" custScaleY="67556" custLinFactNeighborX="1072" custLinFactNeighborY="-5115">
        <dgm:presLayoutVars>
          <dgm:chMax val="0"/>
          <dgm:chPref val="0"/>
          <dgm:bulletEnabled val="1"/>
        </dgm:presLayoutVars>
      </dgm:prSet>
      <dgm:spPr/>
      <dgm:t>
        <a:bodyPr/>
        <a:lstStyle/>
        <a:p>
          <a:endParaRPr lang="en-US"/>
        </a:p>
      </dgm:t>
    </dgm:pt>
    <dgm:pt modelId="{59DE9B77-99ED-BD4C-95BE-9C10E2836075}" type="pres">
      <dgm:prSet presAssocID="{3F349E8D-CE64-234F-B096-7F26762E86A0}" presName="parentText3" presStyleLbl="node1" presStyleIdx="2" presStyleCnt="4" custLinFactNeighborY="35854">
        <dgm:presLayoutVars>
          <dgm:chMax/>
          <dgm:chPref val="3"/>
          <dgm:bulletEnabled val="1"/>
        </dgm:presLayoutVars>
      </dgm:prSet>
      <dgm:spPr/>
      <dgm:t>
        <a:bodyPr/>
        <a:lstStyle/>
        <a:p>
          <a:endParaRPr lang="en-US"/>
        </a:p>
      </dgm:t>
    </dgm:pt>
    <dgm:pt modelId="{B77C6BE6-54D2-F84E-BB80-E364691ADA36}" type="pres">
      <dgm:prSet presAssocID="{3F349E8D-CE64-234F-B096-7F26762E86A0}" presName="childText3" presStyleLbl="solidAlignAcc1" presStyleIdx="2" presStyleCnt="4" custScaleY="67556" custLinFactNeighborY="5735">
        <dgm:presLayoutVars>
          <dgm:chMax val="0"/>
          <dgm:chPref val="0"/>
          <dgm:bulletEnabled val="1"/>
        </dgm:presLayoutVars>
      </dgm:prSet>
      <dgm:spPr/>
      <dgm:t>
        <a:bodyPr/>
        <a:lstStyle/>
        <a:p>
          <a:endParaRPr lang="en-US"/>
        </a:p>
      </dgm:t>
    </dgm:pt>
    <dgm:pt modelId="{289BC306-1924-4141-BFF0-A8207B0465E5}" type="pres">
      <dgm:prSet presAssocID="{0F1E8F36-E59E-6545-8743-9921DE135178}" presName="parentText4" presStyleLbl="node1" presStyleIdx="3" presStyleCnt="4" custLinFactNeighborY="53781">
        <dgm:presLayoutVars>
          <dgm:chMax/>
          <dgm:chPref val="3"/>
          <dgm:bulletEnabled val="1"/>
        </dgm:presLayoutVars>
      </dgm:prSet>
      <dgm:spPr/>
      <dgm:t>
        <a:bodyPr/>
        <a:lstStyle/>
        <a:p>
          <a:endParaRPr lang="en-US"/>
        </a:p>
      </dgm:t>
    </dgm:pt>
    <dgm:pt modelId="{21B6748C-8764-9641-9516-FC32BDCA4C51}" type="pres">
      <dgm:prSet presAssocID="{0F1E8F36-E59E-6545-8743-9921DE135178}" presName="childText4" presStyleLbl="solidAlignAcc1" presStyleIdx="3" presStyleCnt="4" custScaleY="67556" custLinFactNeighborX="1062" custLinFactNeighborY="9104">
        <dgm:presLayoutVars>
          <dgm:chMax val="0"/>
          <dgm:chPref val="0"/>
          <dgm:bulletEnabled val="1"/>
        </dgm:presLayoutVars>
      </dgm:prSet>
      <dgm:spPr/>
      <dgm:t>
        <a:bodyPr/>
        <a:lstStyle/>
        <a:p>
          <a:endParaRPr lang="en-US"/>
        </a:p>
      </dgm:t>
    </dgm:pt>
  </dgm:ptLst>
  <dgm:cxnLst>
    <dgm:cxn modelId="{D45B488F-6C76-634E-BB45-3AC92BA2CD01}" srcId="{5A9625BD-7B44-0A4A-879E-C638962D0034}" destId="{10775806-43A4-3045-875E-06277E580977}" srcOrd="1" destOrd="0" parTransId="{76D6100A-FBBD-D545-9644-3E61FE659BE0}" sibTransId="{297CACC3-272D-DF48-9B31-5386502DA753}"/>
    <dgm:cxn modelId="{961DC9C5-5B52-A747-A969-6C125769A619}" type="presOf" srcId="{3F349E8D-CE64-234F-B096-7F26762E86A0}" destId="{59DE9B77-99ED-BD4C-95BE-9C10E2836075}" srcOrd="0" destOrd="0" presId="urn:microsoft.com/office/officeart/2009/3/layout/IncreasingArrowsProcess"/>
    <dgm:cxn modelId="{A03A84F2-9F0D-BB43-84C9-AFAC2AB985FC}" type="presOf" srcId="{6D12ED52-159C-3443-9415-CA523DB56A3B}" destId="{EBFBB8D4-6C33-E84E-AEB7-29EB444EDF31}" srcOrd="0" destOrd="0" presId="urn:microsoft.com/office/officeart/2009/3/layout/IncreasingArrowsProcess"/>
    <dgm:cxn modelId="{A1A40530-B71A-BD45-BC37-4DA3B2A4445A}" srcId="{6D12ED52-159C-3443-9415-CA523DB56A3B}" destId="{488906C8-B0EE-6D47-B2A2-9E8C0764043A}" srcOrd="0" destOrd="0" parTransId="{5B6DA693-BA5D-AB40-8494-BD159CBC5DA0}" sibTransId="{3C770B8D-40CB-6B4A-BEDC-A96C08E6575A}"/>
    <dgm:cxn modelId="{AF63D20E-8288-CD4F-AFB2-275C0412B0F1}" type="presOf" srcId="{10775806-43A4-3045-875E-06277E580977}" destId="{DF6817AE-849C-BC46-8127-9C0064B95D93}" srcOrd="0" destOrd="0" presId="urn:microsoft.com/office/officeart/2009/3/layout/IncreasingArrowsProcess"/>
    <dgm:cxn modelId="{AF2AA7CB-0FDB-954A-BDF1-1B5CB4F580C6}" type="presOf" srcId="{DAD20EA5-CE0B-5246-B9B5-C5254CF30B54}" destId="{FDA0EC93-3694-7546-AD9F-E7E4678B2DC8}" srcOrd="0" destOrd="0" presId="urn:microsoft.com/office/officeart/2009/3/layout/IncreasingArrowsProcess"/>
    <dgm:cxn modelId="{A9DCF925-8AC8-0840-9A7C-1132C4B0C554}" srcId="{5A9625BD-7B44-0A4A-879E-C638962D0034}" destId="{6D12ED52-159C-3443-9415-CA523DB56A3B}" srcOrd="0" destOrd="0" parTransId="{7F891E1A-7173-E341-83E2-53604506C18B}" sibTransId="{6A256B20-C460-6541-8539-ADE5963C5CD5}"/>
    <dgm:cxn modelId="{2997A9FB-F9C5-4244-AEF6-94B2FD5A9A77}" srcId="{5A9625BD-7B44-0A4A-879E-C638962D0034}" destId="{3F349E8D-CE64-234F-B096-7F26762E86A0}" srcOrd="2" destOrd="0" parTransId="{AD036342-4DB7-9447-8DDB-F6A8AD771768}" sibTransId="{4E152242-40A3-0040-9E50-4F3B8DA30E65}"/>
    <dgm:cxn modelId="{E3499BDA-D267-2E43-ABE3-B38410B2F1D6}" srcId="{0F1E8F36-E59E-6545-8743-9921DE135178}" destId="{BF25DBEB-A393-A84F-BF07-6ACDE0564758}" srcOrd="0" destOrd="0" parTransId="{7ECF5575-9372-D146-898B-6478A109AAAB}" sibTransId="{0AEA6E14-5162-1446-8AE1-FFB71D8CEF99}"/>
    <dgm:cxn modelId="{7F2B7266-E1E6-C143-BD68-AFBB24F5BCE6}" srcId="{3F349E8D-CE64-234F-B096-7F26762E86A0}" destId="{7ABFF4C3-2F38-2D44-994D-7E648B5E62CE}" srcOrd="0" destOrd="0" parTransId="{3E930390-657B-1746-A024-F2D110918B5A}" sibTransId="{960A1749-4126-5F4E-AB26-C2B713DAA5A7}"/>
    <dgm:cxn modelId="{1E38E062-4AD2-B447-892A-D1C7E0A358B4}" srcId="{5A9625BD-7B44-0A4A-879E-C638962D0034}" destId="{0F1E8F36-E59E-6545-8743-9921DE135178}" srcOrd="3" destOrd="0" parTransId="{896439F1-3344-E943-9C72-B75CA3A0E957}" sibTransId="{B66B252F-4A05-FA41-B9AF-9FB52E6E5A95}"/>
    <dgm:cxn modelId="{6A0F114A-062C-1A40-A989-9C2E577A8D55}" type="presOf" srcId="{7ABFF4C3-2F38-2D44-994D-7E648B5E62CE}" destId="{B77C6BE6-54D2-F84E-BB80-E364691ADA36}" srcOrd="0" destOrd="0" presId="urn:microsoft.com/office/officeart/2009/3/layout/IncreasingArrowsProcess"/>
    <dgm:cxn modelId="{8D360386-B677-F041-AF48-045B96B1CDEC}" type="presOf" srcId="{5A9625BD-7B44-0A4A-879E-C638962D0034}" destId="{13BB807F-784B-AA42-A714-1CE97B84B5F2}" srcOrd="0" destOrd="0" presId="urn:microsoft.com/office/officeart/2009/3/layout/IncreasingArrowsProcess"/>
    <dgm:cxn modelId="{C0BD2D2D-515A-1C42-90B8-372400E66CF6}" type="presOf" srcId="{488906C8-B0EE-6D47-B2A2-9E8C0764043A}" destId="{8C2CACF7-3E09-394D-B189-46B377E1578E}" srcOrd="0" destOrd="0" presId="urn:microsoft.com/office/officeart/2009/3/layout/IncreasingArrowsProcess"/>
    <dgm:cxn modelId="{133C35E2-E3EA-8047-817B-65E93C6B0FF2}" type="presOf" srcId="{BF25DBEB-A393-A84F-BF07-6ACDE0564758}" destId="{21B6748C-8764-9641-9516-FC32BDCA4C51}" srcOrd="0" destOrd="0" presId="urn:microsoft.com/office/officeart/2009/3/layout/IncreasingArrowsProcess"/>
    <dgm:cxn modelId="{48972AB3-1F43-1240-95E4-ABEB03EE25E7}" type="presOf" srcId="{0F1E8F36-E59E-6545-8743-9921DE135178}" destId="{289BC306-1924-4141-BFF0-A8207B0465E5}" srcOrd="0" destOrd="0" presId="urn:microsoft.com/office/officeart/2009/3/layout/IncreasingArrowsProcess"/>
    <dgm:cxn modelId="{98D7E3A0-7A5A-B446-8B8F-6F2364919A8A}" srcId="{10775806-43A4-3045-875E-06277E580977}" destId="{DAD20EA5-CE0B-5246-B9B5-C5254CF30B54}" srcOrd="0" destOrd="0" parTransId="{2FFD64D4-BAA0-2348-9BB7-FADF8D4514DF}" sibTransId="{7B39EBD1-2A2D-D749-AD4D-78B95FD533BA}"/>
    <dgm:cxn modelId="{6576F138-9DEC-A245-BA96-274C8D503149}" type="presParOf" srcId="{13BB807F-784B-AA42-A714-1CE97B84B5F2}" destId="{EBFBB8D4-6C33-E84E-AEB7-29EB444EDF31}" srcOrd="0" destOrd="0" presId="urn:microsoft.com/office/officeart/2009/3/layout/IncreasingArrowsProcess"/>
    <dgm:cxn modelId="{16158ED3-8E2B-3F4D-9F1A-1E46B4DBC7A0}" type="presParOf" srcId="{13BB807F-784B-AA42-A714-1CE97B84B5F2}" destId="{8C2CACF7-3E09-394D-B189-46B377E1578E}" srcOrd="1" destOrd="0" presId="urn:microsoft.com/office/officeart/2009/3/layout/IncreasingArrowsProcess"/>
    <dgm:cxn modelId="{6D8B1CF1-D7D0-E94E-9ECB-3494D2FBE37C}" type="presParOf" srcId="{13BB807F-784B-AA42-A714-1CE97B84B5F2}" destId="{DF6817AE-849C-BC46-8127-9C0064B95D93}" srcOrd="2" destOrd="0" presId="urn:microsoft.com/office/officeart/2009/3/layout/IncreasingArrowsProcess"/>
    <dgm:cxn modelId="{2AF0935C-61D0-FB47-8369-B54A1F384972}" type="presParOf" srcId="{13BB807F-784B-AA42-A714-1CE97B84B5F2}" destId="{FDA0EC93-3694-7546-AD9F-E7E4678B2DC8}" srcOrd="3" destOrd="0" presId="urn:microsoft.com/office/officeart/2009/3/layout/IncreasingArrowsProcess"/>
    <dgm:cxn modelId="{8DD669C8-FB56-174A-989B-D761CF5CE9F9}" type="presParOf" srcId="{13BB807F-784B-AA42-A714-1CE97B84B5F2}" destId="{59DE9B77-99ED-BD4C-95BE-9C10E2836075}" srcOrd="4" destOrd="0" presId="urn:microsoft.com/office/officeart/2009/3/layout/IncreasingArrowsProcess"/>
    <dgm:cxn modelId="{7FA8EBCC-E966-C74A-83C4-0AD9C61F9DAA}" type="presParOf" srcId="{13BB807F-784B-AA42-A714-1CE97B84B5F2}" destId="{B77C6BE6-54D2-F84E-BB80-E364691ADA36}" srcOrd="5" destOrd="0" presId="urn:microsoft.com/office/officeart/2009/3/layout/IncreasingArrowsProcess"/>
    <dgm:cxn modelId="{730BF82E-2D26-3844-8660-66E413ADF873}" type="presParOf" srcId="{13BB807F-784B-AA42-A714-1CE97B84B5F2}" destId="{289BC306-1924-4141-BFF0-A8207B0465E5}" srcOrd="6" destOrd="0" presId="urn:microsoft.com/office/officeart/2009/3/layout/IncreasingArrowsProcess"/>
    <dgm:cxn modelId="{3D80E289-8D9B-A041-B72B-61571C32D053}" type="presParOf" srcId="{13BB807F-784B-AA42-A714-1CE97B84B5F2}" destId="{21B6748C-8764-9641-9516-FC32BDCA4C51}" srcOrd="7"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3B9FA2-EDD4-B140-9137-A5397FC011A5}" type="doc">
      <dgm:prSet loTypeId="urn:microsoft.com/office/officeart/2008/layout/PictureAccentList" loCatId="" qsTypeId="urn:microsoft.com/office/officeart/2005/8/quickstyle/3D6" qsCatId="3D" csTypeId="urn:microsoft.com/office/officeart/2005/8/colors/accent1_5" csCatId="accent1" phldr="1"/>
      <dgm:spPr/>
      <dgm:t>
        <a:bodyPr/>
        <a:lstStyle/>
        <a:p>
          <a:endParaRPr lang="en-US"/>
        </a:p>
      </dgm:t>
    </dgm:pt>
    <dgm:pt modelId="{A045C360-E60E-0944-BD76-C38735E5EEB2}">
      <dgm:prSet phldrT="[Text]" custT="1"/>
      <dgm:spPr/>
      <dgm:t>
        <a:bodyPr/>
        <a:lstStyle/>
        <a:p>
          <a:pPr marL="0" indent="0" algn="ctr"/>
          <a:r>
            <a:rPr lang="id-ID" sz="4000" b="1" dirty="0" smtClean="0">
              <a:solidFill>
                <a:schemeClr val="tx1"/>
              </a:solidFill>
              <a:latin typeface="Arial Narrow"/>
              <a:cs typeface="Arial Narrow"/>
            </a:rPr>
            <a:t>Isu Pembinaan SMA</a:t>
          </a:r>
          <a:endParaRPr lang="en-US" sz="4000" b="1" dirty="0">
            <a:solidFill>
              <a:schemeClr val="tx1"/>
            </a:solidFill>
            <a:latin typeface="Arial Narrow"/>
            <a:cs typeface="Arial Narrow"/>
          </a:endParaRPr>
        </a:p>
      </dgm:t>
    </dgm:pt>
    <dgm:pt modelId="{74B6D78D-778C-8C4A-80B8-0327CC1D6971}" type="parTrans" cxnId="{8FB4DBE5-7E44-6F43-AE42-30F57FAB81BB}">
      <dgm:prSet/>
      <dgm:spPr/>
      <dgm:t>
        <a:bodyPr/>
        <a:lstStyle/>
        <a:p>
          <a:pPr algn="just"/>
          <a:endParaRPr lang="en-US" sz="1800">
            <a:solidFill>
              <a:schemeClr val="tx1"/>
            </a:solidFill>
            <a:latin typeface="Arial Narrow"/>
            <a:cs typeface="Arial Narrow"/>
          </a:endParaRPr>
        </a:p>
      </dgm:t>
    </dgm:pt>
    <dgm:pt modelId="{7692299E-CD8A-7E42-8E25-CC225DEF1043}" type="sibTrans" cxnId="{8FB4DBE5-7E44-6F43-AE42-30F57FAB81BB}">
      <dgm:prSet/>
      <dgm:spPr/>
      <dgm:t>
        <a:bodyPr/>
        <a:lstStyle/>
        <a:p>
          <a:pPr algn="just"/>
          <a:endParaRPr lang="en-US" sz="1800">
            <a:solidFill>
              <a:schemeClr val="tx1"/>
            </a:solidFill>
            <a:latin typeface="Arial Narrow"/>
            <a:cs typeface="Arial Narrow"/>
          </a:endParaRPr>
        </a:p>
      </dgm:t>
    </dgm:pt>
    <dgm:pt modelId="{27403167-19A0-794E-830F-54238046C84D}">
      <dgm:prSet phldrT="[Text]" custT="1"/>
      <dgm:spPr/>
      <dgm:t>
        <a:bodyPr/>
        <a:lstStyle/>
        <a:p>
          <a:pPr algn="just"/>
          <a:r>
            <a:rPr lang="id-ID" sz="3200" dirty="0" smtClean="0">
              <a:solidFill>
                <a:schemeClr val="tx1"/>
              </a:solidFill>
              <a:latin typeface="Arial Narrow"/>
              <a:cs typeface="Arial Narrow"/>
            </a:rPr>
            <a:t>Akses Daya Tampung</a:t>
          </a:r>
          <a:endParaRPr lang="en-US" sz="3200" dirty="0">
            <a:solidFill>
              <a:schemeClr val="tx1"/>
            </a:solidFill>
            <a:latin typeface="Arial Narrow"/>
            <a:cs typeface="Arial Narrow"/>
          </a:endParaRPr>
        </a:p>
      </dgm:t>
    </dgm:pt>
    <dgm:pt modelId="{F5D025FD-3134-A44E-BAF8-1C0D7EFC1DAE}" type="parTrans" cxnId="{4013ECA1-D234-AE43-9F37-672ABBD5E0B8}">
      <dgm:prSet/>
      <dgm:spPr/>
      <dgm:t>
        <a:bodyPr/>
        <a:lstStyle/>
        <a:p>
          <a:pPr algn="just"/>
          <a:endParaRPr lang="en-US" sz="1800">
            <a:solidFill>
              <a:schemeClr val="tx1"/>
            </a:solidFill>
            <a:latin typeface="Arial Narrow"/>
            <a:cs typeface="Arial Narrow"/>
          </a:endParaRPr>
        </a:p>
      </dgm:t>
    </dgm:pt>
    <dgm:pt modelId="{6BABCF96-FD5D-0642-B02F-4091FC4A7AF4}" type="sibTrans" cxnId="{4013ECA1-D234-AE43-9F37-672ABBD5E0B8}">
      <dgm:prSet/>
      <dgm:spPr/>
      <dgm:t>
        <a:bodyPr/>
        <a:lstStyle/>
        <a:p>
          <a:pPr algn="just"/>
          <a:endParaRPr lang="en-US" sz="1800">
            <a:solidFill>
              <a:schemeClr val="tx1"/>
            </a:solidFill>
            <a:latin typeface="Arial Narrow"/>
            <a:cs typeface="Arial Narrow"/>
          </a:endParaRPr>
        </a:p>
      </dgm:t>
    </dgm:pt>
    <dgm:pt modelId="{67D24B73-B2F1-194E-AFDD-4D9B57438B24}">
      <dgm:prSet phldrT="[Text]" custT="1"/>
      <dgm:spPr/>
      <dgm:t>
        <a:bodyPr/>
        <a:lstStyle/>
        <a:p>
          <a:pPr algn="just"/>
          <a:r>
            <a:rPr lang="en-US" sz="2800" dirty="0" err="1" smtClean="0">
              <a:solidFill>
                <a:schemeClr val="tx1"/>
              </a:solidFill>
              <a:latin typeface="Arial Narrow"/>
              <a:cs typeface="Arial Narrow"/>
            </a:rPr>
            <a:t>Kerusakan</a:t>
          </a:r>
          <a:r>
            <a:rPr lang="en-US" sz="2800" dirty="0" smtClean="0">
              <a:solidFill>
                <a:schemeClr val="tx1"/>
              </a:solidFill>
              <a:latin typeface="Arial Narrow"/>
              <a:cs typeface="Arial Narrow"/>
            </a:rPr>
            <a:t> </a:t>
          </a:r>
          <a:r>
            <a:rPr lang="en-US" sz="2800" dirty="0" err="1" smtClean="0">
              <a:solidFill>
                <a:schemeClr val="tx1"/>
              </a:solidFill>
              <a:latin typeface="Arial Narrow"/>
              <a:cs typeface="Arial Narrow"/>
            </a:rPr>
            <a:t>Sarana</a:t>
          </a:r>
          <a:r>
            <a:rPr lang="en-US" sz="2800" dirty="0" smtClean="0">
              <a:solidFill>
                <a:schemeClr val="tx1"/>
              </a:solidFill>
              <a:latin typeface="Arial Narrow"/>
              <a:cs typeface="Arial Narrow"/>
            </a:rPr>
            <a:t> </a:t>
          </a:r>
          <a:r>
            <a:rPr lang="en-US" sz="2800" dirty="0" err="1" smtClean="0">
              <a:solidFill>
                <a:schemeClr val="tx1"/>
              </a:solidFill>
              <a:latin typeface="Arial Narrow"/>
              <a:cs typeface="Arial Narrow"/>
            </a:rPr>
            <a:t>Belajar</a:t>
          </a:r>
          <a:endParaRPr lang="en-US" sz="2800" dirty="0">
            <a:solidFill>
              <a:schemeClr val="tx1"/>
            </a:solidFill>
            <a:latin typeface="Arial Narrow"/>
            <a:cs typeface="Arial Narrow"/>
          </a:endParaRPr>
        </a:p>
      </dgm:t>
    </dgm:pt>
    <dgm:pt modelId="{E2760D04-5DAE-FF49-9579-33184D763BA8}" type="parTrans" cxnId="{48AF3AB1-D894-3D4D-8041-4675640CC8B4}">
      <dgm:prSet/>
      <dgm:spPr/>
      <dgm:t>
        <a:bodyPr/>
        <a:lstStyle/>
        <a:p>
          <a:pPr algn="just"/>
          <a:endParaRPr lang="en-US" sz="1800">
            <a:solidFill>
              <a:schemeClr val="tx1"/>
            </a:solidFill>
            <a:latin typeface="Arial Narrow"/>
            <a:cs typeface="Arial Narrow"/>
          </a:endParaRPr>
        </a:p>
      </dgm:t>
    </dgm:pt>
    <dgm:pt modelId="{0680F4E7-EECF-374F-8C2B-756A60817840}" type="sibTrans" cxnId="{48AF3AB1-D894-3D4D-8041-4675640CC8B4}">
      <dgm:prSet/>
      <dgm:spPr/>
      <dgm:t>
        <a:bodyPr/>
        <a:lstStyle/>
        <a:p>
          <a:pPr algn="just"/>
          <a:endParaRPr lang="en-US" sz="1800">
            <a:solidFill>
              <a:schemeClr val="tx1"/>
            </a:solidFill>
            <a:latin typeface="Arial Narrow"/>
            <a:cs typeface="Arial Narrow"/>
          </a:endParaRPr>
        </a:p>
      </dgm:t>
    </dgm:pt>
    <dgm:pt modelId="{9CFC4DC8-6CAA-084D-AA54-0BE83103313F}">
      <dgm:prSet phldrT="[Text]" custT="1"/>
      <dgm:spPr/>
      <dgm:t>
        <a:bodyPr/>
        <a:lstStyle/>
        <a:p>
          <a:pPr algn="just"/>
          <a:r>
            <a:rPr lang="en-US" sz="2400" dirty="0" err="1" smtClean="0">
              <a:solidFill>
                <a:schemeClr val="tx1"/>
              </a:solidFill>
              <a:latin typeface="Arial Narrow"/>
              <a:cs typeface="Arial Narrow"/>
            </a:rPr>
            <a:t>Pembiayaan</a:t>
          </a:r>
          <a:r>
            <a:rPr lang="en-US" sz="2400" dirty="0" smtClean="0">
              <a:solidFill>
                <a:schemeClr val="tx1"/>
              </a:solidFill>
              <a:latin typeface="Arial Narrow"/>
              <a:cs typeface="Arial Narrow"/>
            </a:rPr>
            <a:t> </a:t>
          </a:r>
          <a:r>
            <a:rPr lang="en-US" sz="2400" dirty="0" err="1" smtClean="0">
              <a:solidFill>
                <a:schemeClr val="tx1"/>
              </a:solidFill>
              <a:latin typeface="Arial Narrow"/>
              <a:cs typeface="Arial Narrow"/>
            </a:rPr>
            <a:t>Biaya</a:t>
          </a:r>
          <a:r>
            <a:rPr lang="en-US" sz="2400" dirty="0" smtClean="0">
              <a:solidFill>
                <a:schemeClr val="tx1"/>
              </a:solidFill>
              <a:latin typeface="Arial Narrow"/>
              <a:cs typeface="Arial Narrow"/>
            </a:rPr>
            <a:t> </a:t>
          </a:r>
          <a:r>
            <a:rPr lang="en-US" sz="2400" dirty="0" err="1" smtClean="0">
              <a:solidFill>
                <a:schemeClr val="tx1"/>
              </a:solidFill>
              <a:latin typeface="Arial Narrow"/>
              <a:cs typeface="Arial Narrow"/>
            </a:rPr>
            <a:t>Pendidikan</a:t>
          </a:r>
          <a:endParaRPr lang="en-US" sz="2400" dirty="0">
            <a:solidFill>
              <a:schemeClr val="tx1"/>
            </a:solidFill>
            <a:latin typeface="Arial Narrow"/>
            <a:cs typeface="Arial Narrow"/>
          </a:endParaRPr>
        </a:p>
      </dgm:t>
    </dgm:pt>
    <dgm:pt modelId="{237F7299-05E5-6249-9038-DA7FEA53C908}" type="parTrans" cxnId="{583E8768-669F-6746-8835-0712BF8C2E70}">
      <dgm:prSet/>
      <dgm:spPr/>
      <dgm:t>
        <a:bodyPr/>
        <a:lstStyle/>
        <a:p>
          <a:pPr algn="just"/>
          <a:endParaRPr lang="en-US" sz="1800">
            <a:solidFill>
              <a:schemeClr val="tx1"/>
            </a:solidFill>
            <a:latin typeface="Arial Narrow"/>
            <a:cs typeface="Arial Narrow"/>
          </a:endParaRPr>
        </a:p>
      </dgm:t>
    </dgm:pt>
    <dgm:pt modelId="{0394FFFF-74B5-7745-AADD-A0785CEC781B}" type="sibTrans" cxnId="{583E8768-669F-6746-8835-0712BF8C2E70}">
      <dgm:prSet/>
      <dgm:spPr/>
      <dgm:t>
        <a:bodyPr/>
        <a:lstStyle/>
        <a:p>
          <a:pPr algn="just"/>
          <a:endParaRPr lang="en-US" sz="1800">
            <a:solidFill>
              <a:schemeClr val="tx1"/>
            </a:solidFill>
            <a:latin typeface="Arial Narrow"/>
            <a:cs typeface="Arial Narrow"/>
          </a:endParaRPr>
        </a:p>
      </dgm:t>
    </dgm:pt>
    <dgm:pt modelId="{EC10D106-B7E9-C541-9A60-A9049BD40EAC}">
      <dgm:prSet phldrT="[Text]" custT="1"/>
      <dgm:spPr/>
      <dgm:t>
        <a:bodyPr/>
        <a:lstStyle/>
        <a:p>
          <a:pPr algn="just"/>
          <a:r>
            <a:rPr lang="id-ID" sz="2400" dirty="0" smtClean="0">
              <a:solidFill>
                <a:schemeClr val="tx1"/>
              </a:solidFill>
              <a:latin typeface="Arial Narrow"/>
              <a:cs typeface="Arial Narrow"/>
            </a:rPr>
            <a:t>Mutu</a:t>
          </a:r>
          <a:r>
            <a:rPr lang="id-ID" sz="2000" dirty="0" smtClean="0">
              <a:solidFill>
                <a:schemeClr val="tx1"/>
              </a:solidFill>
              <a:latin typeface="Arial Narrow"/>
              <a:cs typeface="Arial Narrow"/>
            </a:rPr>
            <a:t> </a:t>
          </a:r>
          <a:r>
            <a:rPr lang="id-ID" sz="2400" dirty="0" smtClean="0">
              <a:solidFill>
                <a:schemeClr val="tx1"/>
              </a:solidFill>
              <a:latin typeface="Arial Narrow"/>
              <a:cs typeface="Arial Narrow"/>
            </a:rPr>
            <a:t>Pembelajaran Blm Maksimal dan Merata, Bahan ajar dan Guru </a:t>
          </a:r>
          <a:endParaRPr lang="en-US" sz="2000" dirty="0">
            <a:solidFill>
              <a:schemeClr val="tx1"/>
            </a:solidFill>
            <a:latin typeface="Arial Narrow"/>
            <a:cs typeface="Arial Narrow"/>
          </a:endParaRPr>
        </a:p>
      </dgm:t>
    </dgm:pt>
    <dgm:pt modelId="{A4E58469-5E09-A047-AE36-E57CC991D717}" type="parTrans" cxnId="{B753A5C7-E197-6941-BC4F-E7FB47ED3CDB}">
      <dgm:prSet/>
      <dgm:spPr/>
      <dgm:t>
        <a:bodyPr/>
        <a:lstStyle/>
        <a:p>
          <a:pPr algn="just"/>
          <a:endParaRPr lang="en-US" sz="1800">
            <a:solidFill>
              <a:schemeClr val="tx1"/>
            </a:solidFill>
            <a:latin typeface="Arial Narrow"/>
            <a:cs typeface="Arial Narrow"/>
          </a:endParaRPr>
        </a:p>
      </dgm:t>
    </dgm:pt>
    <dgm:pt modelId="{2906DE9C-F76A-1E4D-9813-9CFD0E5F8366}" type="sibTrans" cxnId="{B753A5C7-E197-6941-BC4F-E7FB47ED3CDB}">
      <dgm:prSet/>
      <dgm:spPr/>
      <dgm:t>
        <a:bodyPr/>
        <a:lstStyle/>
        <a:p>
          <a:pPr algn="just"/>
          <a:endParaRPr lang="en-US" sz="1800">
            <a:solidFill>
              <a:schemeClr val="tx1"/>
            </a:solidFill>
            <a:latin typeface="Arial Narrow"/>
            <a:cs typeface="Arial Narrow"/>
          </a:endParaRPr>
        </a:p>
      </dgm:t>
    </dgm:pt>
    <dgm:pt modelId="{319E0685-C4C7-A046-9B58-BCFFC6E490E2}">
      <dgm:prSet phldrT="[Text]" custT="1"/>
      <dgm:spPr/>
      <dgm:t>
        <a:bodyPr/>
        <a:lstStyle/>
        <a:p>
          <a:pPr algn="just"/>
          <a:r>
            <a:rPr lang="id-ID" sz="2400" smtClean="0">
              <a:solidFill>
                <a:schemeClr val="tx1"/>
              </a:solidFill>
              <a:latin typeface="Arial Narrow"/>
              <a:cs typeface="Arial Narrow"/>
            </a:rPr>
            <a:t>Pendidikan SMA blm bisa bersaing secara global</a:t>
          </a:r>
          <a:endParaRPr lang="en-US" sz="2400" dirty="0">
            <a:solidFill>
              <a:schemeClr val="tx1"/>
            </a:solidFill>
            <a:latin typeface="Arial Narrow"/>
            <a:cs typeface="Arial Narrow"/>
          </a:endParaRPr>
        </a:p>
      </dgm:t>
    </dgm:pt>
    <dgm:pt modelId="{61BC339F-3EBD-0F49-8B93-CD1C418CB2F8}" type="parTrans" cxnId="{2C05521F-F270-9841-906E-46A978F7CFB1}">
      <dgm:prSet/>
      <dgm:spPr/>
      <dgm:t>
        <a:bodyPr/>
        <a:lstStyle/>
        <a:p>
          <a:endParaRPr lang="en-US" sz="1800">
            <a:solidFill>
              <a:schemeClr val="tx1"/>
            </a:solidFill>
            <a:latin typeface="Arial Narrow"/>
            <a:cs typeface="Arial Narrow"/>
          </a:endParaRPr>
        </a:p>
      </dgm:t>
    </dgm:pt>
    <dgm:pt modelId="{FCCACAE2-0383-1647-8F7D-5D076C657F6B}" type="sibTrans" cxnId="{2C05521F-F270-9841-906E-46A978F7CFB1}">
      <dgm:prSet/>
      <dgm:spPr/>
      <dgm:t>
        <a:bodyPr/>
        <a:lstStyle/>
        <a:p>
          <a:endParaRPr lang="en-US" sz="1800">
            <a:solidFill>
              <a:schemeClr val="tx1"/>
            </a:solidFill>
            <a:latin typeface="Arial Narrow"/>
            <a:cs typeface="Arial Narrow"/>
          </a:endParaRPr>
        </a:p>
      </dgm:t>
    </dgm:pt>
    <dgm:pt modelId="{6E88F71F-9BE5-264E-91E4-417D4E014AF3}">
      <dgm:prSet phldrT="[Text]" custT="1"/>
      <dgm:spPr/>
      <dgm:t>
        <a:bodyPr/>
        <a:lstStyle/>
        <a:p>
          <a:pPr algn="just"/>
          <a:r>
            <a:rPr lang="id-ID" sz="2400" dirty="0" smtClean="0">
              <a:solidFill>
                <a:schemeClr val="tx1"/>
              </a:solidFill>
              <a:latin typeface="Arial Narrow"/>
              <a:cs typeface="Arial Narrow"/>
            </a:rPr>
            <a:t>Disparitas Pendidkan antar Daerah</a:t>
          </a:r>
          <a:r>
            <a:rPr lang="id-ID" sz="2000" dirty="0" smtClean="0">
              <a:solidFill>
                <a:schemeClr val="tx1"/>
              </a:solidFill>
              <a:latin typeface="Arial Narrow"/>
              <a:cs typeface="Arial Narrow"/>
            </a:rPr>
            <a:t> </a:t>
          </a:r>
          <a:endParaRPr lang="en-US" sz="2000" dirty="0">
            <a:solidFill>
              <a:schemeClr val="tx1"/>
            </a:solidFill>
            <a:latin typeface="Arial Narrow"/>
            <a:cs typeface="Arial Narrow"/>
          </a:endParaRPr>
        </a:p>
      </dgm:t>
    </dgm:pt>
    <dgm:pt modelId="{A084203B-21BE-8042-8FFF-3C48F4EDB019}" type="parTrans" cxnId="{9A6DC23E-F5B7-A14F-9610-A9A11BB2FFDA}">
      <dgm:prSet/>
      <dgm:spPr/>
      <dgm:t>
        <a:bodyPr/>
        <a:lstStyle/>
        <a:p>
          <a:endParaRPr lang="en-US" sz="1800">
            <a:solidFill>
              <a:schemeClr val="tx1"/>
            </a:solidFill>
            <a:latin typeface="Arial Narrow"/>
            <a:cs typeface="Arial Narrow"/>
          </a:endParaRPr>
        </a:p>
      </dgm:t>
    </dgm:pt>
    <dgm:pt modelId="{0458A086-2085-854E-8A98-18EA5D2C505C}" type="sibTrans" cxnId="{9A6DC23E-F5B7-A14F-9610-A9A11BB2FFDA}">
      <dgm:prSet/>
      <dgm:spPr/>
      <dgm:t>
        <a:bodyPr/>
        <a:lstStyle/>
        <a:p>
          <a:endParaRPr lang="en-US" sz="1800">
            <a:solidFill>
              <a:schemeClr val="tx1"/>
            </a:solidFill>
            <a:latin typeface="Arial Narrow"/>
            <a:cs typeface="Arial Narrow"/>
          </a:endParaRPr>
        </a:p>
      </dgm:t>
    </dgm:pt>
    <dgm:pt modelId="{93C86E34-0341-0740-ADAB-4C7853CE50A6}">
      <dgm:prSet phldrT="[Text]"/>
      <dgm:spPr/>
      <dgm:t>
        <a:bodyPr/>
        <a:lstStyle/>
        <a:p>
          <a:r>
            <a:rPr lang="id-ID" dirty="0" smtClean="0">
              <a:solidFill>
                <a:schemeClr val="tx1"/>
              </a:solidFill>
              <a:latin typeface="Arial Narrow"/>
              <a:cs typeface="Arial Narrow"/>
            </a:rPr>
            <a:t>Peningkatan Karakter/Pencegahan Kekerasan </a:t>
          </a:r>
          <a:endParaRPr lang="en-US" dirty="0">
            <a:solidFill>
              <a:schemeClr val="tx1"/>
            </a:solidFill>
            <a:latin typeface="Arial Narrow"/>
            <a:cs typeface="Arial Narrow"/>
          </a:endParaRPr>
        </a:p>
      </dgm:t>
    </dgm:pt>
    <dgm:pt modelId="{820603CD-0089-A447-84CC-A9FF9D25821C}" type="parTrans" cxnId="{A37AF681-6E96-AD4F-9ABB-2363065DBAD0}">
      <dgm:prSet/>
      <dgm:spPr/>
      <dgm:t>
        <a:bodyPr/>
        <a:lstStyle/>
        <a:p>
          <a:endParaRPr lang="en-US">
            <a:solidFill>
              <a:schemeClr val="tx1"/>
            </a:solidFill>
            <a:latin typeface="Arial Narrow"/>
            <a:cs typeface="Arial Narrow"/>
          </a:endParaRPr>
        </a:p>
      </dgm:t>
    </dgm:pt>
    <dgm:pt modelId="{5292A0DE-92FB-BB40-BC7C-55171E081CC1}" type="sibTrans" cxnId="{A37AF681-6E96-AD4F-9ABB-2363065DBAD0}">
      <dgm:prSet/>
      <dgm:spPr/>
      <dgm:t>
        <a:bodyPr/>
        <a:lstStyle/>
        <a:p>
          <a:endParaRPr lang="en-US">
            <a:solidFill>
              <a:schemeClr val="tx1"/>
            </a:solidFill>
            <a:latin typeface="Arial Narrow"/>
            <a:cs typeface="Arial Narrow"/>
          </a:endParaRPr>
        </a:p>
      </dgm:t>
    </dgm:pt>
    <dgm:pt modelId="{87931C4A-6084-934C-8D05-E7A722740B89}">
      <dgm:prSet phldrT="[Text]" custT="1"/>
      <dgm:spPr/>
      <dgm:t>
        <a:bodyPr/>
        <a:lstStyle/>
        <a:p>
          <a:r>
            <a:rPr lang="en-US" sz="2400" dirty="0" err="1" smtClean="0">
              <a:solidFill>
                <a:schemeClr val="tx1"/>
              </a:solidFill>
              <a:latin typeface="Arial Narrow"/>
              <a:cs typeface="Arial Narrow"/>
            </a:rPr>
            <a:t>Kekurangan</a:t>
          </a:r>
          <a:r>
            <a:rPr lang="en-US" sz="2400" dirty="0" smtClean="0">
              <a:solidFill>
                <a:schemeClr val="tx1"/>
              </a:solidFill>
              <a:latin typeface="Arial Narrow"/>
              <a:cs typeface="Arial Narrow"/>
            </a:rPr>
            <a:t> </a:t>
          </a:r>
          <a:r>
            <a:rPr lang="en-US" sz="2400" dirty="0" err="1" smtClean="0">
              <a:solidFill>
                <a:schemeClr val="tx1"/>
              </a:solidFill>
              <a:latin typeface="Arial Narrow"/>
              <a:cs typeface="Arial Narrow"/>
            </a:rPr>
            <a:t>Peralatan</a:t>
          </a:r>
          <a:r>
            <a:rPr lang="en-US" sz="2400" dirty="0" smtClean="0">
              <a:solidFill>
                <a:schemeClr val="tx1"/>
              </a:solidFill>
              <a:latin typeface="Arial Narrow"/>
              <a:cs typeface="Arial Narrow"/>
            </a:rPr>
            <a:t> </a:t>
          </a:r>
          <a:r>
            <a:rPr lang="en-US" sz="2400" dirty="0" err="1" smtClean="0">
              <a:solidFill>
                <a:schemeClr val="tx1"/>
              </a:solidFill>
              <a:latin typeface="Arial Narrow"/>
              <a:cs typeface="Arial Narrow"/>
            </a:rPr>
            <a:t>Pendidikan</a:t>
          </a:r>
          <a:endParaRPr lang="en-US" sz="2400" dirty="0">
            <a:solidFill>
              <a:schemeClr val="tx1"/>
            </a:solidFill>
            <a:latin typeface="Arial Narrow"/>
            <a:cs typeface="Arial Narrow"/>
          </a:endParaRPr>
        </a:p>
      </dgm:t>
    </dgm:pt>
    <dgm:pt modelId="{F8745670-C66A-EA4C-BC67-D7D3F8DBB4AC}" type="parTrans" cxnId="{77465E99-9ECC-E043-B96C-A8D8700F327F}">
      <dgm:prSet/>
      <dgm:spPr/>
      <dgm:t>
        <a:bodyPr/>
        <a:lstStyle/>
        <a:p>
          <a:endParaRPr lang="en-US">
            <a:latin typeface="Arial Narrow"/>
            <a:cs typeface="Arial Narrow"/>
          </a:endParaRPr>
        </a:p>
      </dgm:t>
    </dgm:pt>
    <dgm:pt modelId="{AD718FA7-54BA-DB4A-B100-A06802D5CB80}" type="sibTrans" cxnId="{77465E99-9ECC-E043-B96C-A8D8700F327F}">
      <dgm:prSet/>
      <dgm:spPr/>
      <dgm:t>
        <a:bodyPr/>
        <a:lstStyle/>
        <a:p>
          <a:endParaRPr lang="en-US">
            <a:latin typeface="Arial Narrow"/>
            <a:cs typeface="Arial Narrow"/>
          </a:endParaRPr>
        </a:p>
      </dgm:t>
    </dgm:pt>
    <dgm:pt modelId="{8EC49C5D-1B80-2B45-8818-FC024C71E4B0}" type="pres">
      <dgm:prSet presAssocID="{713B9FA2-EDD4-B140-9137-A5397FC011A5}" presName="layout" presStyleCnt="0">
        <dgm:presLayoutVars>
          <dgm:chMax/>
          <dgm:chPref/>
          <dgm:dir/>
          <dgm:animOne val="branch"/>
          <dgm:animLvl val="lvl"/>
          <dgm:resizeHandles/>
        </dgm:presLayoutVars>
      </dgm:prSet>
      <dgm:spPr/>
      <dgm:t>
        <a:bodyPr/>
        <a:lstStyle/>
        <a:p>
          <a:endParaRPr lang="en-US"/>
        </a:p>
      </dgm:t>
    </dgm:pt>
    <dgm:pt modelId="{490DDC21-B3EF-274D-AAFC-E3DE2C7BFE65}" type="pres">
      <dgm:prSet presAssocID="{A045C360-E60E-0944-BD76-C38735E5EEB2}" presName="root" presStyleCnt="0">
        <dgm:presLayoutVars>
          <dgm:chMax/>
          <dgm:chPref val="4"/>
        </dgm:presLayoutVars>
      </dgm:prSet>
      <dgm:spPr/>
    </dgm:pt>
    <dgm:pt modelId="{F20A4DAF-0B01-9041-A825-C5317F7CD38B}" type="pres">
      <dgm:prSet presAssocID="{A045C360-E60E-0944-BD76-C38735E5EEB2}" presName="rootComposite" presStyleCnt="0">
        <dgm:presLayoutVars/>
      </dgm:prSet>
      <dgm:spPr/>
    </dgm:pt>
    <dgm:pt modelId="{3305B1A5-D6B0-9543-8950-0F9CC1050CD7}" type="pres">
      <dgm:prSet presAssocID="{A045C360-E60E-0944-BD76-C38735E5EEB2}" presName="rootText" presStyleLbl="node0" presStyleIdx="0" presStyleCnt="1" custScaleX="157528" custLinFactNeighborX="-3406" custLinFactNeighborY="-217">
        <dgm:presLayoutVars>
          <dgm:chMax/>
          <dgm:chPref val="4"/>
        </dgm:presLayoutVars>
      </dgm:prSet>
      <dgm:spPr/>
      <dgm:t>
        <a:bodyPr/>
        <a:lstStyle/>
        <a:p>
          <a:endParaRPr lang="en-US"/>
        </a:p>
      </dgm:t>
    </dgm:pt>
    <dgm:pt modelId="{FABBE84C-682C-B24E-A099-1C33E53BF56D}" type="pres">
      <dgm:prSet presAssocID="{A045C360-E60E-0944-BD76-C38735E5EEB2}" presName="childShape" presStyleCnt="0">
        <dgm:presLayoutVars>
          <dgm:chMax val="0"/>
          <dgm:chPref val="0"/>
        </dgm:presLayoutVars>
      </dgm:prSet>
      <dgm:spPr/>
    </dgm:pt>
    <dgm:pt modelId="{F512BEBC-8CC9-4349-8963-0E24A0EB3E2B}" type="pres">
      <dgm:prSet presAssocID="{27403167-19A0-794E-830F-54238046C84D}" presName="childComposite" presStyleCnt="0">
        <dgm:presLayoutVars>
          <dgm:chMax val="0"/>
          <dgm:chPref val="0"/>
        </dgm:presLayoutVars>
      </dgm:prSet>
      <dgm:spPr/>
    </dgm:pt>
    <dgm:pt modelId="{80B3B5E9-3DBE-C349-8D41-25B496A60227}" type="pres">
      <dgm:prSet presAssocID="{27403167-19A0-794E-830F-54238046C84D}" presName="Image" presStyleLbl="node1" presStyleIdx="0" presStyleCnt="8" custLinFactNeighborX="-98928"/>
      <dgm:spPr/>
      <dgm:t>
        <a:bodyPr/>
        <a:lstStyle/>
        <a:p>
          <a:endParaRPr lang="en-US"/>
        </a:p>
      </dgm:t>
    </dgm:pt>
    <dgm:pt modelId="{484490A7-3FD8-0E43-8A9F-BC0C55872CA3}" type="pres">
      <dgm:prSet presAssocID="{27403167-19A0-794E-830F-54238046C84D}" presName="childText" presStyleLbl="lnNode1" presStyleIdx="0" presStyleCnt="8" custScaleX="163573" custLinFactNeighborX="13208" custLinFactNeighborY="354">
        <dgm:presLayoutVars>
          <dgm:chMax val="0"/>
          <dgm:chPref val="0"/>
          <dgm:bulletEnabled val="1"/>
        </dgm:presLayoutVars>
      </dgm:prSet>
      <dgm:spPr/>
      <dgm:t>
        <a:bodyPr/>
        <a:lstStyle/>
        <a:p>
          <a:endParaRPr lang="en-US"/>
        </a:p>
      </dgm:t>
    </dgm:pt>
    <dgm:pt modelId="{4CECF0CC-84FC-1B42-BCCC-633A6EE30F89}" type="pres">
      <dgm:prSet presAssocID="{67D24B73-B2F1-194E-AFDD-4D9B57438B24}" presName="childComposite" presStyleCnt="0">
        <dgm:presLayoutVars>
          <dgm:chMax val="0"/>
          <dgm:chPref val="0"/>
        </dgm:presLayoutVars>
      </dgm:prSet>
      <dgm:spPr/>
    </dgm:pt>
    <dgm:pt modelId="{3B8A2266-F592-5D47-B3F8-88109AE69E06}" type="pres">
      <dgm:prSet presAssocID="{67D24B73-B2F1-194E-AFDD-4D9B57438B24}" presName="Image" presStyleLbl="node1" presStyleIdx="1" presStyleCnt="8" custLinFactNeighborX="-98928"/>
      <dgm:spPr/>
      <dgm:t>
        <a:bodyPr/>
        <a:lstStyle/>
        <a:p>
          <a:endParaRPr lang="en-US"/>
        </a:p>
      </dgm:t>
    </dgm:pt>
    <dgm:pt modelId="{0261AA64-888C-0344-B771-BFBAE2D96ED3}" type="pres">
      <dgm:prSet presAssocID="{67D24B73-B2F1-194E-AFDD-4D9B57438B24}" presName="childText" presStyleLbl="lnNode1" presStyleIdx="1" presStyleCnt="8" custScaleX="163573" custLinFactNeighborX="13208" custLinFactNeighborY="354">
        <dgm:presLayoutVars>
          <dgm:chMax val="0"/>
          <dgm:chPref val="0"/>
          <dgm:bulletEnabled val="1"/>
        </dgm:presLayoutVars>
      </dgm:prSet>
      <dgm:spPr/>
      <dgm:t>
        <a:bodyPr/>
        <a:lstStyle/>
        <a:p>
          <a:endParaRPr lang="en-US"/>
        </a:p>
      </dgm:t>
    </dgm:pt>
    <dgm:pt modelId="{F03CE17C-4FFA-FB4D-9679-BB335FF27EF9}" type="pres">
      <dgm:prSet presAssocID="{87931C4A-6084-934C-8D05-E7A722740B89}" presName="childComposite" presStyleCnt="0">
        <dgm:presLayoutVars>
          <dgm:chMax val="0"/>
          <dgm:chPref val="0"/>
        </dgm:presLayoutVars>
      </dgm:prSet>
      <dgm:spPr/>
    </dgm:pt>
    <dgm:pt modelId="{4714FA29-522B-4746-8BC8-E715378DFAB7}" type="pres">
      <dgm:prSet presAssocID="{87931C4A-6084-934C-8D05-E7A722740B89}" presName="Image" presStyleLbl="node1" presStyleIdx="2" presStyleCnt="8" custLinFactNeighborX="-95797" custLinFactNeighborY="10361"/>
      <dgm:spPr/>
      <dgm:t>
        <a:bodyPr/>
        <a:lstStyle/>
        <a:p>
          <a:endParaRPr lang="en-US"/>
        </a:p>
      </dgm:t>
    </dgm:pt>
    <dgm:pt modelId="{9A091966-C8BD-ED4C-97D5-79BE285C30E4}" type="pres">
      <dgm:prSet presAssocID="{87931C4A-6084-934C-8D05-E7A722740B89}" presName="childText" presStyleLbl="lnNode1" presStyleIdx="2" presStyleCnt="8" custScaleX="163573" custLinFactNeighborX="13208" custLinFactNeighborY="354">
        <dgm:presLayoutVars>
          <dgm:chMax val="0"/>
          <dgm:chPref val="0"/>
          <dgm:bulletEnabled val="1"/>
        </dgm:presLayoutVars>
      </dgm:prSet>
      <dgm:spPr/>
      <dgm:t>
        <a:bodyPr/>
        <a:lstStyle/>
        <a:p>
          <a:endParaRPr lang="en-US"/>
        </a:p>
      </dgm:t>
    </dgm:pt>
    <dgm:pt modelId="{A26991F7-F497-A646-9EA5-0E97F1C4EAAF}" type="pres">
      <dgm:prSet presAssocID="{9CFC4DC8-6CAA-084D-AA54-0BE83103313F}" presName="childComposite" presStyleCnt="0">
        <dgm:presLayoutVars>
          <dgm:chMax val="0"/>
          <dgm:chPref val="0"/>
        </dgm:presLayoutVars>
      </dgm:prSet>
      <dgm:spPr/>
    </dgm:pt>
    <dgm:pt modelId="{E9AC248E-08AB-A94C-99BE-2291692756AC}" type="pres">
      <dgm:prSet presAssocID="{9CFC4DC8-6CAA-084D-AA54-0BE83103313F}" presName="Image" presStyleLbl="node1" presStyleIdx="3" presStyleCnt="8" custLinFactNeighborX="-98928"/>
      <dgm:spPr/>
      <dgm:t>
        <a:bodyPr/>
        <a:lstStyle/>
        <a:p>
          <a:endParaRPr lang="en-US"/>
        </a:p>
      </dgm:t>
    </dgm:pt>
    <dgm:pt modelId="{E5F509A9-5EA2-E94E-83BD-029AAB094D2E}" type="pres">
      <dgm:prSet presAssocID="{9CFC4DC8-6CAA-084D-AA54-0BE83103313F}" presName="childText" presStyleLbl="lnNode1" presStyleIdx="3" presStyleCnt="8" custScaleX="163573" custLinFactNeighborX="13208" custLinFactNeighborY="354">
        <dgm:presLayoutVars>
          <dgm:chMax val="0"/>
          <dgm:chPref val="0"/>
          <dgm:bulletEnabled val="1"/>
        </dgm:presLayoutVars>
      </dgm:prSet>
      <dgm:spPr/>
      <dgm:t>
        <a:bodyPr/>
        <a:lstStyle/>
        <a:p>
          <a:endParaRPr lang="en-US"/>
        </a:p>
      </dgm:t>
    </dgm:pt>
    <dgm:pt modelId="{47B0EC3F-894D-6949-A16B-BE77F37E92A5}" type="pres">
      <dgm:prSet presAssocID="{EC10D106-B7E9-C541-9A60-A9049BD40EAC}" presName="childComposite" presStyleCnt="0">
        <dgm:presLayoutVars>
          <dgm:chMax val="0"/>
          <dgm:chPref val="0"/>
        </dgm:presLayoutVars>
      </dgm:prSet>
      <dgm:spPr/>
    </dgm:pt>
    <dgm:pt modelId="{58CBF96B-DF11-8241-9E47-5628FF37AAA7}" type="pres">
      <dgm:prSet presAssocID="{EC10D106-B7E9-C541-9A60-A9049BD40EAC}" presName="Image" presStyleLbl="node1" presStyleIdx="4" presStyleCnt="8" custLinFactNeighborX="-98928"/>
      <dgm:spPr/>
      <dgm:t>
        <a:bodyPr/>
        <a:lstStyle/>
        <a:p>
          <a:endParaRPr lang="en-US"/>
        </a:p>
      </dgm:t>
    </dgm:pt>
    <dgm:pt modelId="{C3D1D5E1-2619-594E-A71F-F2131D9F3193}" type="pres">
      <dgm:prSet presAssocID="{EC10D106-B7E9-C541-9A60-A9049BD40EAC}" presName="childText" presStyleLbl="lnNode1" presStyleIdx="4" presStyleCnt="8" custScaleX="163573" custLinFactNeighborX="13208" custLinFactNeighborY="354">
        <dgm:presLayoutVars>
          <dgm:chMax val="0"/>
          <dgm:chPref val="0"/>
          <dgm:bulletEnabled val="1"/>
        </dgm:presLayoutVars>
      </dgm:prSet>
      <dgm:spPr/>
      <dgm:t>
        <a:bodyPr/>
        <a:lstStyle/>
        <a:p>
          <a:endParaRPr lang="en-US"/>
        </a:p>
      </dgm:t>
    </dgm:pt>
    <dgm:pt modelId="{72E6616C-05A9-4748-BAFC-B8B98678823D}" type="pres">
      <dgm:prSet presAssocID="{319E0685-C4C7-A046-9B58-BCFFC6E490E2}" presName="childComposite" presStyleCnt="0">
        <dgm:presLayoutVars>
          <dgm:chMax val="0"/>
          <dgm:chPref val="0"/>
        </dgm:presLayoutVars>
      </dgm:prSet>
      <dgm:spPr/>
    </dgm:pt>
    <dgm:pt modelId="{4B973E75-B4CE-D647-B4A6-8048F1C864B2}" type="pres">
      <dgm:prSet presAssocID="{319E0685-C4C7-A046-9B58-BCFFC6E490E2}" presName="Image" presStyleLbl="node1" presStyleIdx="5" presStyleCnt="8" custLinFactNeighborX="-98928"/>
      <dgm:spPr/>
      <dgm:t>
        <a:bodyPr/>
        <a:lstStyle/>
        <a:p>
          <a:endParaRPr lang="en-US"/>
        </a:p>
      </dgm:t>
    </dgm:pt>
    <dgm:pt modelId="{8696CCA8-F8BF-0E4F-A273-56BED48CF454}" type="pres">
      <dgm:prSet presAssocID="{319E0685-C4C7-A046-9B58-BCFFC6E490E2}" presName="childText" presStyleLbl="lnNode1" presStyleIdx="5" presStyleCnt="8" custScaleX="163573" custLinFactNeighborX="13208" custLinFactNeighborY="354">
        <dgm:presLayoutVars>
          <dgm:chMax val="0"/>
          <dgm:chPref val="0"/>
          <dgm:bulletEnabled val="1"/>
        </dgm:presLayoutVars>
      </dgm:prSet>
      <dgm:spPr/>
      <dgm:t>
        <a:bodyPr/>
        <a:lstStyle/>
        <a:p>
          <a:endParaRPr lang="en-US"/>
        </a:p>
      </dgm:t>
    </dgm:pt>
    <dgm:pt modelId="{20FBA381-9749-FE46-A2B7-88B6DAAA724D}" type="pres">
      <dgm:prSet presAssocID="{6E88F71F-9BE5-264E-91E4-417D4E014AF3}" presName="childComposite" presStyleCnt="0">
        <dgm:presLayoutVars>
          <dgm:chMax val="0"/>
          <dgm:chPref val="0"/>
        </dgm:presLayoutVars>
      </dgm:prSet>
      <dgm:spPr/>
    </dgm:pt>
    <dgm:pt modelId="{E4ACD53E-E254-5E4A-A596-0F74370AB56E}" type="pres">
      <dgm:prSet presAssocID="{6E88F71F-9BE5-264E-91E4-417D4E014AF3}" presName="Image" presStyleLbl="node1" presStyleIdx="6" presStyleCnt="8" custLinFactNeighborX="-98928"/>
      <dgm:spPr/>
      <dgm:t>
        <a:bodyPr/>
        <a:lstStyle/>
        <a:p>
          <a:endParaRPr lang="en-US"/>
        </a:p>
      </dgm:t>
    </dgm:pt>
    <dgm:pt modelId="{9B5C770E-72AC-414E-A475-D459F522B7BB}" type="pres">
      <dgm:prSet presAssocID="{6E88F71F-9BE5-264E-91E4-417D4E014AF3}" presName="childText" presStyleLbl="lnNode1" presStyleIdx="6" presStyleCnt="8" custScaleX="163573" custLinFactNeighborX="13208" custLinFactNeighborY="354">
        <dgm:presLayoutVars>
          <dgm:chMax val="0"/>
          <dgm:chPref val="0"/>
          <dgm:bulletEnabled val="1"/>
        </dgm:presLayoutVars>
      </dgm:prSet>
      <dgm:spPr/>
      <dgm:t>
        <a:bodyPr/>
        <a:lstStyle/>
        <a:p>
          <a:endParaRPr lang="en-US"/>
        </a:p>
      </dgm:t>
    </dgm:pt>
    <dgm:pt modelId="{CD360C6C-CFC6-D84F-94B5-711759199BC1}" type="pres">
      <dgm:prSet presAssocID="{93C86E34-0341-0740-ADAB-4C7853CE50A6}" presName="childComposite" presStyleCnt="0">
        <dgm:presLayoutVars>
          <dgm:chMax val="0"/>
          <dgm:chPref val="0"/>
        </dgm:presLayoutVars>
      </dgm:prSet>
      <dgm:spPr/>
    </dgm:pt>
    <dgm:pt modelId="{43F3532B-099E-2F4D-9ED0-5DAA1F8567A2}" type="pres">
      <dgm:prSet presAssocID="{93C86E34-0341-0740-ADAB-4C7853CE50A6}" presName="Image" presStyleLbl="node1" presStyleIdx="7" presStyleCnt="8" custLinFactNeighborX="-98326" custLinFactNeighborY="218"/>
      <dgm:spPr/>
      <dgm:t>
        <a:bodyPr/>
        <a:lstStyle/>
        <a:p>
          <a:endParaRPr lang="en-US"/>
        </a:p>
      </dgm:t>
    </dgm:pt>
    <dgm:pt modelId="{A3B5EEDC-0512-9A49-B074-6DE35C14C99C}" type="pres">
      <dgm:prSet presAssocID="{93C86E34-0341-0740-ADAB-4C7853CE50A6}" presName="childText" presStyleLbl="lnNode1" presStyleIdx="7" presStyleCnt="8" custScaleX="163573" custLinFactNeighborX="13208" custLinFactNeighborY="354">
        <dgm:presLayoutVars>
          <dgm:chMax val="0"/>
          <dgm:chPref val="0"/>
          <dgm:bulletEnabled val="1"/>
        </dgm:presLayoutVars>
      </dgm:prSet>
      <dgm:spPr/>
      <dgm:t>
        <a:bodyPr/>
        <a:lstStyle/>
        <a:p>
          <a:endParaRPr lang="en-US"/>
        </a:p>
      </dgm:t>
    </dgm:pt>
  </dgm:ptLst>
  <dgm:cxnLst>
    <dgm:cxn modelId="{B753A5C7-E197-6941-BC4F-E7FB47ED3CDB}" srcId="{A045C360-E60E-0944-BD76-C38735E5EEB2}" destId="{EC10D106-B7E9-C541-9A60-A9049BD40EAC}" srcOrd="4" destOrd="0" parTransId="{A4E58469-5E09-A047-AE36-E57CC991D717}" sibTransId="{2906DE9C-F76A-1E4D-9813-9CFD0E5F8366}"/>
    <dgm:cxn modelId="{BFDE3DDD-D7B9-6044-AB91-8EAE1196F9F7}" type="presOf" srcId="{67D24B73-B2F1-194E-AFDD-4D9B57438B24}" destId="{0261AA64-888C-0344-B771-BFBAE2D96ED3}" srcOrd="0" destOrd="0" presId="urn:microsoft.com/office/officeart/2008/layout/PictureAccentList"/>
    <dgm:cxn modelId="{48AF3AB1-D894-3D4D-8041-4675640CC8B4}" srcId="{A045C360-E60E-0944-BD76-C38735E5EEB2}" destId="{67D24B73-B2F1-194E-AFDD-4D9B57438B24}" srcOrd="1" destOrd="0" parTransId="{E2760D04-5DAE-FF49-9579-33184D763BA8}" sibTransId="{0680F4E7-EECF-374F-8C2B-756A60817840}"/>
    <dgm:cxn modelId="{2C05521F-F270-9841-906E-46A978F7CFB1}" srcId="{A045C360-E60E-0944-BD76-C38735E5EEB2}" destId="{319E0685-C4C7-A046-9B58-BCFFC6E490E2}" srcOrd="5" destOrd="0" parTransId="{61BC339F-3EBD-0F49-8B93-CD1C418CB2F8}" sibTransId="{FCCACAE2-0383-1647-8F7D-5D076C657F6B}"/>
    <dgm:cxn modelId="{05CA08F2-F719-EE45-939F-6371C37EB6DA}" type="presOf" srcId="{87931C4A-6084-934C-8D05-E7A722740B89}" destId="{9A091966-C8BD-ED4C-97D5-79BE285C30E4}" srcOrd="0" destOrd="0" presId="urn:microsoft.com/office/officeart/2008/layout/PictureAccentList"/>
    <dgm:cxn modelId="{1755C3EA-5FC6-2B45-8F8D-118106B573E3}" type="presOf" srcId="{EC10D106-B7E9-C541-9A60-A9049BD40EAC}" destId="{C3D1D5E1-2619-594E-A71F-F2131D9F3193}" srcOrd="0" destOrd="0" presId="urn:microsoft.com/office/officeart/2008/layout/PictureAccentList"/>
    <dgm:cxn modelId="{34C1CF87-06C6-AF41-BA0F-ACE6CD8550DC}" type="presOf" srcId="{A045C360-E60E-0944-BD76-C38735E5EEB2}" destId="{3305B1A5-D6B0-9543-8950-0F9CC1050CD7}" srcOrd="0" destOrd="0" presId="urn:microsoft.com/office/officeart/2008/layout/PictureAccentList"/>
    <dgm:cxn modelId="{9A6DC23E-F5B7-A14F-9610-A9A11BB2FFDA}" srcId="{A045C360-E60E-0944-BD76-C38735E5EEB2}" destId="{6E88F71F-9BE5-264E-91E4-417D4E014AF3}" srcOrd="6" destOrd="0" parTransId="{A084203B-21BE-8042-8FFF-3C48F4EDB019}" sibTransId="{0458A086-2085-854E-8A98-18EA5D2C505C}"/>
    <dgm:cxn modelId="{4013ECA1-D234-AE43-9F37-672ABBD5E0B8}" srcId="{A045C360-E60E-0944-BD76-C38735E5EEB2}" destId="{27403167-19A0-794E-830F-54238046C84D}" srcOrd="0" destOrd="0" parTransId="{F5D025FD-3134-A44E-BAF8-1C0D7EFC1DAE}" sibTransId="{6BABCF96-FD5D-0642-B02F-4091FC4A7AF4}"/>
    <dgm:cxn modelId="{77465E99-9ECC-E043-B96C-A8D8700F327F}" srcId="{A045C360-E60E-0944-BD76-C38735E5EEB2}" destId="{87931C4A-6084-934C-8D05-E7A722740B89}" srcOrd="2" destOrd="0" parTransId="{F8745670-C66A-EA4C-BC67-D7D3F8DBB4AC}" sibTransId="{AD718FA7-54BA-DB4A-B100-A06802D5CB80}"/>
    <dgm:cxn modelId="{A37AF681-6E96-AD4F-9ABB-2363065DBAD0}" srcId="{A045C360-E60E-0944-BD76-C38735E5EEB2}" destId="{93C86E34-0341-0740-ADAB-4C7853CE50A6}" srcOrd="7" destOrd="0" parTransId="{820603CD-0089-A447-84CC-A9FF9D25821C}" sibTransId="{5292A0DE-92FB-BB40-BC7C-55171E081CC1}"/>
    <dgm:cxn modelId="{EDEBFD3A-590E-C145-A676-F8FC005E3FA9}" type="presOf" srcId="{27403167-19A0-794E-830F-54238046C84D}" destId="{484490A7-3FD8-0E43-8A9F-BC0C55872CA3}" srcOrd="0" destOrd="0" presId="urn:microsoft.com/office/officeart/2008/layout/PictureAccentList"/>
    <dgm:cxn modelId="{05E39299-B650-9740-AEF1-1F68A4B730BE}" type="presOf" srcId="{6E88F71F-9BE5-264E-91E4-417D4E014AF3}" destId="{9B5C770E-72AC-414E-A475-D459F522B7BB}" srcOrd="0" destOrd="0" presId="urn:microsoft.com/office/officeart/2008/layout/PictureAccentList"/>
    <dgm:cxn modelId="{AA321240-A7D6-5244-8B93-77835A4839E2}" type="presOf" srcId="{713B9FA2-EDD4-B140-9137-A5397FC011A5}" destId="{8EC49C5D-1B80-2B45-8818-FC024C71E4B0}" srcOrd="0" destOrd="0" presId="urn:microsoft.com/office/officeart/2008/layout/PictureAccentList"/>
    <dgm:cxn modelId="{583E8768-669F-6746-8835-0712BF8C2E70}" srcId="{A045C360-E60E-0944-BD76-C38735E5EEB2}" destId="{9CFC4DC8-6CAA-084D-AA54-0BE83103313F}" srcOrd="3" destOrd="0" parTransId="{237F7299-05E5-6249-9038-DA7FEA53C908}" sibTransId="{0394FFFF-74B5-7745-AADD-A0785CEC781B}"/>
    <dgm:cxn modelId="{9D11A912-3599-8F44-8F13-935CFB168951}" type="presOf" srcId="{9CFC4DC8-6CAA-084D-AA54-0BE83103313F}" destId="{E5F509A9-5EA2-E94E-83BD-029AAB094D2E}" srcOrd="0" destOrd="0" presId="urn:microsoft.com/office/officeart/2008/layout/PictureAccentList"/>
    <dgm:cxn modelId="{8FB4DBE5-7E44-6F43-AE42-30F57FAB81BB}" srcId="{713B9FA2-EDD4-B140-9137-A5397FC011A5}" destId="{A045C360-E60E-0944-BD76-C38735E5EEB2}" srcOrd="0" destOrd="0" parTransId="{74B6D78D-778C-8C4A-80B8-0327CC1D6971}" sibTransId="{7692299E-CD8A-7E42-8E25-CC225DEF1043}"/>
    <dgm:cxn modelId="{FB58CF23-CFB1-9C4B-851B-D0966F517B8A}" type="presOf" srcId="{319E0685-C4C7-A046-9B58-BCFFC6E490E2}" destId="{8696CCA8-F8BF-0E4F-A273-56BED48CF454}" srcOrd="0" destOrd="0" presId="urn:microsoft.com/office/officeart/2008/layout/PictureAccentList"/>
    <dgm:cxn modelId="{B44D4C8A-417D-4843-87F6-64E7CA1C679C}" type="presOf" srcId="{93C86E34-0341-0740-ADAB-4C7853CE50A6}" destId="{A3B5EEDC-0512-9A49-B074-6DE35C14C99C}" srcOrd="0" destOrd="0" presId="urn:microsoft.com/office/officeart/2008/layout/PictureAccentList"/>
    <dgm:cxn modelId="{E44FBD92-538F-B247-B9BC-439CDB18E8CF}" type="presParOf" srcId="{8EC49C5D-1B80-2B45-8818-FC024C71E4B0}" destId="{490DDC21-B3EF-274D-AAFC-E3DE2C7BFE65}" srcOrd="0" destOrd="0" presId="urn:microsoft.com/office/officeart/2008/layout/PictureAccentList"/>
    <dgm:cxn modelId="{DEA014C7-530C-E341-BBF7-D1D2DFF7CB84}" type="presParOf" srcId="{490DDC21-B3EF-274D-AAFC-E3DE2C7BFE65}" destId="{F20A4DAF-0B01-9041-A825-C5317F7CD38B}" srcOrd="0" destOrd="0" presId="urn:microsoft.com/office/officeart/2008/layout/PictureAccentList"/>
    <dgm:cxn modelId="{246CC1FD-2299-974C-BB0F-413F499D2E2C}" type="presParOf" srcId="{F20A4DAF-0B01-9041-A825-C5317F7CD38B}" destId="{3305B1A5-D6B0-9543-8950-0F9CC1050CD7}" srcOrd="0" destOrd="0" presId="urn:microsoft.com/office/officeart/2008/layout/PictureAccentList"/>
    <dgm:cxn modelId="{1E0CA069-D105-B445-9960-2F6A2F0E3ADE}" type="presParOf" srcId="{490DDC21-B3EF-274D-AAFC-E3DE2C7BFE65}" destId="{FABBE84C-682C-B24E-A099-1C33E53BF56D}" srcOrd="1" destOrd="0" presId="urn:microsoft.com/office/officeart/2008/layout/PictureAccentList"/>
    <dgm:cxn modelId="{03D3550A-B05C-4D4C-B2F9-C44CF6260D20}" type="presParOf" srcId="{FABBE84C-682C-B24E-A099-1C33E53BF56D}" destId="{F512BEBC-8CC9-4349-8963-0E24A0EB3E2B}" srcOrd="0" destOrd="0" presId="urn:microsoft.com/office/officeart/2008/layout/PictureAccentList"/>
    <dgm:cxn modelId="{4DEBF0B6-72BC-4D49-BD3C-24356F5A2752}" type="presParOf" srcId="{F512BEBC-8CC9-4349-8963-0E24A0EB3E2B}" destId="{80B3B5E9-3DBE-C349-8D41-25B496A60227}" srcOrd="0" destOrd="0" presId="urn:microsoft.com/office/officeart/2008/layout/PictureAccentList"/>
    <dgm:cxn modelId="{B6982A81-40E3-7F43-B6A3-2C27707D0B1C}" type="presParOf" srcId="{F512BEBC-8CC9-4349-8963-0E24A0EB3E2B}" destId="{484490A7-3FD8-0E43-8A9F-BC0C55872CA3}" srcOrd="1" destOrd="0" presId="urn:microsoft.com/office/officeart/2008/layout/PictureAccentList"/>
    <dgm:cxn modelId="{3CAC9765-EE52-1247-81E9-8B8E58C08B57}" type="presParOf" srcId="{FABBE84C-682C-B24E-A099-1C33E53BF56D}" destId="{4CECF0CC-84FC-1B42-BCCC-633A6EE30F89}" srcOrd="1" destOrd="0" presId="urn:microsoft.com/office/officeart/2008/layout/PictureAccentList"/>
    <dgm:cxn modelId="{316A424B-9223-5347-A00D-A57D53D8C2EF}" type="presParOf" srcId="{4CECF0CC-84FC-1B42-BCCC-633A6EE30F89}" destId="{3B8A2266-F592-5D47-B3F8-88109AE69E06}" srcOrd="0" destOrd="0" presId="urn:microsoft.com/office/officeart/2008/layout/PictureAccentList"/>
    <dgm:cxn modelId="{31143849-651C-834B-A63A-C4338A3C8C8E}" type="presParOf" srcId="{4CECF0CC-84FC-1B42-BCCC-633A6EE30F89}" destId="{0261AA64-888C-0344-B771-BFBAE2D96ED3}" srcOrd="1" destOrd="0" presId="urn:microsoft.com/office/officeart/2008/layout/PictureAccentList"/>
    <dgm:cxn modelId="{986E62A9-168D-CD43-8F90-DA7613503D4A}" type="presParOf" srcId="{FABBE84C-682C-B24E-A099-1C33E53BF56D}" destId="{F03CE17C-4FFA-FB4D-9679-BB335FF27EF9}" srcOrd="2" destOrd="0" presId="urn:microsoft.com/office/officeart/2008/layout/PictureAccentList"/>
    <dgm:cxn modelId="{3DB35BD4-E3F2-6E4D-BF2B-8C15F6CB5FC4}" type="presParOf" srcId="{F03CE17C-4FFA-FB4D-9679-BB335FF27EF9}" destId="{4714FA29-522B-4746-8BC8-E715378DFAB7}" srcOrd="0" destOrd="0" presId="urn:microsoft.com/office/officeart/2008/layout/PictureAccentList"/>
    <dgm:cxn modelId="{B6435201-BC9E-1746-9E17-F1FAF24C1070}" type="presParOf" srcId="{F03CE17C-4FFA-FB4D-9679-BB335FF27EF9}" destId="{9A091966-C8BD-ED4C-97D5-79BE285C30E4}" srcOrd="1" destOrd="0" presId="urn:microsoft.com/office/officeart/2008/layout/PictureAccentList"/>
    <dgm:cxn modelId="{39D88BEE-5EE5-F94E-80B6-6B5612357ACB}" type="presParOf" srcId="{FABBE84C-682C-B24E-A099-1C33E53BF56D}" destId="{A26991F7-F497-A646-9EA5-0E97F1C4EAAF}" srcOrd="3" destOrd="0" presId="urn:microsoft.com/office/officeart/2008/layout/PictureAccentList"/>
    <dgm:cxn modelId="{C0E64B9B-DFF1-1441-975F-B117AB8D8193}" type="presParOf" srcId="{A26991F7-F497-A646-9EA5-0E97F1C4EAAF}" destId="{E9AC248E-08AB-A94C-99BE-2291692756AC}" srcOrd="0" destOrd="0" presId="urn:microsoft.com/office/officeart/2008/layout/PictureAccentList"/>
    <dgm:cxn modelId="{D2BFEE72-673B-334F-AA01-9E77FADA6FEB}" type="presParOf" srcId="{A26991F7-F497-A646-9EA5-0E97F1C4EAAF}" destId="{E5F509A9-5EA2-E94E-83BD-029AAB094D2E}" srcOrd="1" destOrd="0" presId="urn:microsoft.com/office/officeart/2008/layout/PictureAccentList"/>
    <dgm:cxn modelId="{985C8F53-D450-2440-A327-1339EC6618E5}" type="presParOf" srcId="{FABBE84C-682C-B24E-A099-1C33E53BF56D}" destId="{47B0EC3F-894D-6949-A16B-BE77F37E92A5}" srcOrd="4" destOrd="0" presId="urn:microsoft.com/office/officeart/2008/layout/PictureAccentList"/>
    <dgm:cxn modelId="{B7B608D2-C1B3-E742-B5BD-A3F9373DE900}" type="presParOf" srcId="{47B0EC3F-894D-6949-A16B-BE77F37E92A5}" destId="{58CBF96B-DF11-8241-9E47-5628FF37AAA7}" srcOrd="0" destOrd="0" presId="urn:microsoft.com/office/officeart/2008/layout/PictureAccentList"/>
    <dgm:cxn modelId="{2A625AF1-DF7A-664E-B254-4F3F90993C33}" type="presParOf" srcId="{47B0EC3F-894D-6949-A16B-BE77F37E92A5}" destId="{C3D1D5E1-2619-594E-A71F-F2131D9F3193}" srcOrd="1" destOrd="0" presId="urn:microsoft.com/office/officeart/2008/layout/PictureAccentList"/>
    <dgm:cxn modelId="{420D478B-50E3-F149-B7B7-67749511C9EC}" type="presParOf" srcId="{FABBE84C-682C-B24E-A099-1C33E53BF56D}" destId="{72E6616C-05A9-4748-BAFC-B8B98678823D}" srcOrd="5" destOrd="0" presId="urn:microsoft.com/office/officeart/2008/layout/PictureAccentList"/>
    <dgm:cxn modelId="{2E388876-BF0F-EA42-A011-C3274BFD037B}" type="presParOf" srcId="{72E6616C-05A9-4748-BAFC-B8B98678823D}" destId="{4B973E75-B4CE-D647-B4A6-8048F1C864B2}" srcOrd="0" destOrd="0" presId="urn:microsoft.com/office/officeart/2008/layout/PictureAccentList"/>
    <dgm:cxn modelId="{097FE359-4A0A-AA46-A0BE-D0EACA1ED10F}" type="presParOf" srcId="{72E6616C-05A9-4748-BAFC-B8B98678823D}" destId="{8696CCA8-F8BF-0E4F-A273-56BED48CF454}" srcOrd="1" destOrd="0" presId="urn:microsoft.com/office/officeart/2008/layout/PictureAccentList"/>
    <dgm:cxn modelId="{A3A225CB-05FA-C142-88B7-E2F388283EDC}" type="presParOf" srcId="{FABBE84C-682C-B24E-A099-1C33E53BF56D}" destId="{20FBA381-9749-FE46-A2B7-88B6DAAA724D}" srcOrd="6" destOrd="0" presId="urn:microsoft.com/office/officeart/2008/layout/PictureAccentList"/>
    <dgm:cxn modelId="{376101F2-0A13-AC44-BDC9-9F89BC9B9BC8}" type="presParOf" srcId="{20FBA381-9749-FE46-A2B7-88B6DAAA724D}" destId="{E4ACD53E-E254-5E4A-A596-0F74370AB56E}" srcOrd="0" destOrd="0" presId="urn:microsoft.com/office/officeart/2008/layout/PictureAccentList"/>
    <dgm:cxn modelId="{D5BA4294-D49E-C045-8BF2-8EAD96E9EBDF}" type="presParOf" srcId="{20FBA381-9749-FE46-A2B7-88B6DAAA724D}" destId="{9B5C770E-72AC-414E-A475-D459F522B7BB}" srcOrd="1" destOrd="0" presId="urn:microsoft.com/office/officeart/2008/layout/PictureAccentList"/>
    <dgm:cxn modelId="{C54A89FE-E23D-E942-A97B-ACF7C86F712E}" type="presParOf" srcId="{FABBE84C-682C-B24E-A099-1C33E53BF56D}" destId="{CD360C6C-CFC6-D84F-94B5-711759199BC1}" srcOrd="7" destOrd="0" presId="urn:microsoft.com/office/officeart/2008/layout/PictureAccentList"/>
    <dgm:cxn modelId="{F489D385-B00D-5C43-996D-1D96A5D71740}" type="presParOf" srcId="{CD360C6C-CFC6-D84F-94B5-711759199BC1}" destId="{43F3532B-099E-2F4D-9ED0-5DAA1F8567A2}" srcOrd="0" destOrd="0" presId="urn:microsoft.com/office/officeart/2008/layout/PictureAccentList"/>
    <dgm:cxn modelId="{A5D55EF5-4A86-A844-9D34-4B319D89F612}" type="presParOf" srcId="{CD360C6C-CFC6-D84F-94B5-711759199BC1}" destId="{A3B5EEDC-0512-9A49-B074-6DE35C14C99C}"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12BED-5EE1-164B-B313-5DDEBE7AF534}">
      <dsp:nvSpPr>
        <dsp:cNvPr id="0" name=""/>
        <dsp:cNvSpPr/>
      </dsp:nvSpPr>
      <dsp:spPr>
        <a:xfrm>
          <a:off x="2" y="0"/>
          <a:ext cx="8961800" cy="3818174"/>
        </a:xfrm>
        <a:prstGeom prst="rightArrow">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a:sp3d z="-161800" extrusionH="600"/>
      </dsp:spPr>
      <dsp:style>
        <a:lnRef idx="1">
          <a:schemeClr val="accent3"/>
        </a:lnRef>
        <a:fillRef idx="3">
          <a:schemeClr val="accent3"/>
        </a:fillRef>
        <a:effectRef idx="2">
          <a:schemeClr val="accent3"/>
        </a:effectRef>
        <a:fontRef idx="minor">
          <a:schemeClr val="lt1"/>
        </a:fontRef>
      </dsp:style>
    </dsp:sp>
    <dsp:sp modelId="{13815DF8-BB9F-3845-B3AA-69CA96908FCD}">
      <dsp:nvSpPr>
        <dsp:cNvPr id="0" name=""/>
        <dsp:cNvSpPr/>
      </dsp:nvSpPr>
      <dsp:spPr>
        <a:xfrm>
          <a:off x="4485" y="1145452"/>
          <a:ext cx="2157309" cy="1527269"/>
        </a:xfrm>
        <a:prstGeom prst="round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RPJMN I</a:t>
          </a:r>
        </a:p>
        <a:p>
          <a:pPr lvl="0" algn="ctr" defTabSz="400050">
            <a:lnSpc>
              <a:spcPct val="90000"/>
            </a:lnSpc>
            <a:spcBef>
              <a:spcPct val="0"/>
            </a:spcBef>
            <a:spcAft>
              <a:spcPct val="35000"/>
            </a:spcAft>
          </a:pPr>
          <a:r>
            <a:rPr lang="en-US" sz="900" kern="1200" smtClean="0"/>
            <a:t>(2005-2009)</a:t>
          </a:r>
        </a:p>
        <a:p>
          <a:pPr lvl="0" algn="ctr" defTabSz="400050">
            <a:lnSpc>
              <a:spcPct val="90000"/>
            </a:lnSpc>
            <a:spcBef>
              <a:spcPct val="0"/>
            </a:spcBef>
            <a:spcAft>
              <a:spcPct val="35000"/>
            </a:spcAft>
          </a:pPr>
          <a:r>
            <a:rPr lang="en-US" sz="900" kern="1200" smtClean="0"/>
            <a:t>Menata kembali NKRI, membanguunan Indonesia yg aman dan damai, adil dan demokratis yng lebihh baik</a:t>
          </a:r>
          <a:endParaRPr lang="en-US" sz="900" kern="1200" dirty="0"/>
        </a:p>
      </dsp:txBody>
      <dsp:txXfrm>
        <a:off x="79040" y="1220007"/>
        <a:ext cx="2008199" cy="1378159"/>
      </dsp:txXfrm>
    </dsp:sp>
    <dsp:sp modelId="{246608AB-CEEA-3E41-9C5F-DE8EC4DA81EE}">
      <dsp:nvSpPr>
        <dsp:cNvPr id="0" name=""/>
        <dsp:cNvSpPr/>
      </dsp:nvSpPr>
      <dsp:spPr>
        <a:xfrm>
          <a:off x="2269660" y="1145452"/>
          <a:ext cx="2157309" cy="1527269"/>
        </a:xfrm>
        <a:prstGeom prst="roundRect">
          <a:avLst/>
        </a:prstGeom>
        <a:solidFill>
          <a:schemeClr val="accent3">
            <a:hueOff val="3750088"/>
            <a:satOff val="-5627"/>
            <a:lumOff val="-91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RPJMN-II</a:t>
          </a:r>
        </a:p>
        <a:p>
          <a:pPr lvl="0" algn="ctr" defTabSz="400050">
            <a:lnSpc>
              <a:spcPct val="90000"/>
            </a:lnSpc>
            <a:spcBef>
              <a:spcPct val="0"/>
            </a:spcBef>
            <a:spcAft>
              <a:spcPct val="35000"/>
            </a:spcAft>
          </a:pPr>
          <a:r>
            <a:rPr lang="en-US" sz="900" kern="1200" smtClean="0"/>
            <a:t>(2009-2014)</a:t>
          </a:r>
        </a:p>
        <a:p>
          <a:pPr lvl="0" algn="ctr" defTabSz="400050">
            <a:lnSpc>
              <a:spcPct val="90000"/>
            </a:lnSpc>
            <a:spcBef>
              <a:spcPct val="0"/>
            </a:spcBef>
            <a:spcAft>
              <a:spcPct val="35000"/>
            </a:spcAft>
          </a:pPr>
          <a:r>
            <a:rPr lang="en-US" sz="900" kern="1200" smtClean="0"/>
            <a:t>Memantapakan Kemabli penataan NKRI, meningkatkan kualitas SDM, membangun kemampuan IPTEK memperkuat daya saing ekonomi</a:t>
          </a:r>
          <a:endParaRPr lang="en-US" sz="900" kern="1200" dirty="0"/>
        </a:p>
      </dsp:txBody>
      <dsp:txXfrm>
        <a:off x="2344215" y="1220007"/>
        <a:ext cx="2008199" cy="1378159"/>
      </dsp:txXfrm>
    </dsp:sp>
    <dsp:sp modelId="{DD743AAD-5613-7645-9849-4F4F96F3295F}">
      <dsp:nvSpPr>
        <dsp:cNvPr id="0" name=""/>
        <dsp:cNvSpPr/>
      </dsp:nvSpPr>
      <dsp:spPr>
        <a:xfrm>
          <a:off x="4534835" y="1145452"/>
          <a:ext cx="2157309" cy="1527269"/>
        </a:xfrm>
        <a:prstGeom prst="roundRect">
          <a:avLst/>
        </a:prstGeom>
        <a:solidFill>
          <a:schemeClr val="accent3">
            <a:hueOff val="7500176"/>
            <a:satOff val="-11253"/>
            <a:lumOff val="-183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RPJMN II</a:t>
          </a:r>
        </a:p>
        <a:p>
          <a:pPr lvl="0" algn="ctr" defTabSz="400050">
            <a:lnSpc>
              <a:spcPct val="90000"/>
            </a:lnSpc>
            <a:spcBef>
              <a:spcPct val="0"/>
            </a:spcBef>
            <a:spcAft>
              <a:spcPct val="35000"/>
            </a:spcAft>
          </a:pPr>
          <a:r>
            <a:rPr lang="en-US" sz="900" kern="1200" smtClean="0"/>
            <a:t>(2015-2019)</a:t>
          </a:r>
        </a:p>
        <a:p>
          <a:pPr lvl="0" algn="ctr" defTabSz="400050">
            <a:lnSpc>
              <a:spcPct val="90000"/>
            </a:lnSpc>
            <a:spcBef>
              <a:spcPct val="0"/>
            </a:spcBef>
            <a:spcAft>
              <a:spcPct val="35000"/>
            </a:spcAft>
          </a:pPr>
          <a:r>
            <a:rPr lang="en-US" sz="900" kern="1200" smtClean="0"/>
            <a:t>Memantapkan pembangunan secara menyeluruh dengan menekankan pembangunan keunggulan komptetitf perekonomian yang berbasis pada SDA, SDM yang berkulitas dan kemampuan IPTEK</a:t>
          </a:r>
          <a:endParaRPr lang="en-US" sz="900" kern="1200" dirty="0"/>
        </a:p>
      </dsp:txBody>
      <dsp:txXfrm>
        <a:off x="4609390" y="1220007"/>
        <a:ext cx="2008199" cy="1378159"/>
      </dsp:txXfrm>
    </dsp:sp>
    <dsp:sp modelId="{43586069-FA7B-E647-A932-878A56D91609}">
      <dsp:nvSpPr>
        <dsp:cNvPr id="0" name=""/>
        <dsp:cNvSpPr/>
      </dsp:nvSpPr>
      <dsp:spPr>
        <a:xfrm>
          <a:off x="6800010" y="1145452"/>
          <a:ext cx="2157309" cy="1527269"/>
        </a:xfrm>
        <a:prstGeom prst="roundRect">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RPJMN IV</a:t>
          </a:r>
        </a:p>
        <a:p>
          <a:pPr lvl="0" algn="ctr" defTabSz="400050">
            <a:lnSpc>
              <a:spcPct val="90000"/>
            </a:lnSpc>
            <a:spcBef>
              <a:spcPct val="0"/>
            </a:spcBef>
            <a:spcAft>
              <a:spcPct val="35000"/>
            </a:spcAft>
          </a:pPr>
          <a:r>
            <a:rPr lang="en-US" sz="900" kern="1200" dirty="0" smtClean="0"/>
            <a:t>(2020-2024)</a:t>
          </a:r>
        </a:p>
        <a:p>
          <a:pPr lvl="0" algn="ctr" defTabSz="400050">
            <a:lnSpc>
              <a:spcPct val="90000"/>
            </a:lnSpc>
            <a:spcBef>
              <a:spcPct val="0"/>
            </a:spcBef>
            <a:spcAft>
              <a:spcPct val="35000"/>
            </a:spcAft>
          </a:pPr>
          <a:r>
            <a:rPr lang="en-US" sz="900" kern="1200" dirty="0" err="1" smtClean="0"/>
            <a:t>Meurujudaknmanusia</a:t>
          </a:r>
          <a:r>
            <a:rPr lang="en-US" sz="900" kern="1200" dirty="0" smtClean="0"/>
            <a:t> Indonesia yang </a:t>
          </a:r>
          <a:r>
            <a:rPr lang="en-US" sz="900" kern="1200" dirty="0" err="1" smtClean="0"/>
            <a:t>manidiri</a:t>
          </a:r>
          <a:r>
            <a:rPr lang="en-US" sz="900" kern="1200" dirty="0" smtClean="0"/>
            <a:t>, </a:t>
          </a:r>
          <a:r>
            <a:rPr lang="en-US" sz="900" kern="1200" dirty="0" err="1" smtClean="0"/>
            <a:t>maju</a:t>
          </a:r>
          <a:r>
            <a:rPr lang="en-US" sz="900" kern="1200" dirty="0" smtClean="0"/>
            <a:t>, </a:t>
          </a:r>
          <a:r>
            <a:rPr lang="en-US" sz="900" kern="1200" dirty="0" err="1" smtClean="0"/>
            <a:t>adil</a:t>
          </a:r>
          <a:r>
            <a:rPr lang="en-US" sz="900" kern="1200" dirty="0" smtClean="0"/>
            <a:t> </a:t>
          </a:r>
          <a:r>
            <a:rPr lang="en-US" sz="900" kern="1200" dirty="0" err="1" smtClean="0"/>
            <a:t>dan</a:t>
          </a:r>
          <a:r>
            <a:rPr lang="en-US" sz="900" kern="1200" dirty="0" smtClean="0"/>
            <a:t> </a:t>
          </a:r>
          <a:r>
            <a:rPr lang="en-US" sz="900" kern="1200" dirty="0" err="1" smtClean="0"/>
            <a:t>makmur</a:t>
          </a:r>
          <a:r>
            <a:rPr lang="en-US" sz="900" kern="1200" dirty="0" smtClean="0"/>
            <a:t> </a:t>
          </a:r>
          <a:r>
            <a:rPr lang="en-US" sz="900" kern="1200" dirty="0" err="1" smtClean="0"/>
            <a:t>melalui</a:t>
          </a:r>
          <a:r>
            <a:rPr lang="en-US" sz="900" kern="1200" dirty="0" smtClean="0"/>
            <a:t> </a:t>
          </a:r>
          <a:r>
            <a:rPr lang="en-US" sz="900" kern="1200" dirty="0" err="1" smtClean="0"/>
            <a:t>pecepatan</a:t>
          </a:r>
          <a:r>
            <a:rPr lang="en-US" sz="900" kern="1200" dirty="0" smtClean="0"/>
            <a:t> </a:t>
          </a:r>
          <a:r>
            <a:rPr lang="en-US" sz="900" kern="1200" dirty="0" err="1" smtClean="0"/>
            <a:t>pembangunan</a:t>
          </a:r>
          <a:r>
            <a:rPr lang="en-US" sz="900" kern="1200" dirty="0" smtClean="0"/>
            <a:t> di </a:t>
          </a:r>
          <a:r>
            <a:rPr lang="en-US" sz="900" kern="1200" dirty="0" err="1" smtClean="0"/>
            <a:t>segala</a:t>
          </a:r>
          <a:r>
            <a:rPr lang="en-US" sz="900" kern="1200" dirty="0" smtClean="0"/>
            <a:t> </a:t>
          </a:r>
          <a:r>
            <a:rPr lang="en-US" sz="900" kern="1200" dirty="0" err="1" smtClean="0"/>
            <a:t>bidang</a:t>
          </a:r>
          <a:r>
            <a:rPr lang="en-US" sz="900" kern="1200" dirty="0" smtClean="0"/>
            <a:t> </a:t>
          </a:r>
          <a:r>
            <a:rPr lang="en-US" sz="900" kern="1200" dirty="0" err="1" smtClean="0"/>
            <a:t>dengan</a:t>
          </a:r>
          <a:r>
            <a:rPr lang="en-US" sz="900" kern="1200" dirty="0" smtClean="0"/>
            <a:t> </a:t>
          </a:r>
          <a:r>
            <a:rPr lang="en-US" sz="900" kern="1200" dirty="0" err="1" smtClean="0"/>
            <a:t>struktur</a:t>
          </a:r>
          <a:r>
            <a:rPr lang="en-US" sz="900" kern="1200" dirty="0" smtClean="0"/>
            <a:t> </a:t>
          </a:r>
          <a:r>
            <a:rPr lang="en-US" sz="900" kern="1200" dirty="0" err="1" smtClean="0"/>
            <a:t>perekonomian</a:t>
          </a:r>
          <a:r>
            <a:rPr lang="en-US" sz="900" kern="1200" dirty="0" smtClean="0"/>
            <a:t> </a:t>
          </a:r>
          <a:r>
            <a:rPr lang="en-US" sz="900" kern="1200" dirty="0" err="1" smtClean="0"/>
            <a:t>yg</a:t>
          </a:r>
          <a:r>
            <a:rPr lang="en-US" sz="900" kern="1200" dirty="0" smtClean="0"/>
            <a:t> </a:t>
          </a:r>
          <a:r>
            <a:rPr lang="en-US" sz="900" kern="1200" dirty="0" err="1" smtClean="0"/>
            <a:t>kokoh</a:t>
          </a:r>
          <a:r>
            <a:rPr lang="en-US" sz="900" kern="1200" dirty="0" smtClean="0"/>
            <a:t> </a:t>
          </a:r>
          <a:r>
            <a:rPr lang="en-US" sz="900" kern="1200" dirty="0" err="1" smtClean="0"/>
            <a:t>berlandaskan</a:t>
          </a:r>
          <a:r>
            <a:rPr lang="en-US" sz="900" kern="1200" dirty="0" smtClean="0"/>
            <a:t> </a:t>
          </a:r>
          <a:r>
            <a:rPr lang="en-US" sz="900" kern="1200" dirty="0" err="1" smtClean="0"/>
            <a:t>keunggulan</a:t>
          </a:r>
          <a:r>
            <a:rPr lang="en-US" sz="900" kern="1200" dirty="0" smtClean="0"/>
            <a:t> </a:t>
          </a:r>
          <a:r>
            <a:rPr lang="en-US" sz="900" kern="1200" dirty="0" err="1" smtClean="0"/>
            <a:t>kompetetif</a:t>
          </a:r>
          <a:endParaRPr lang="en-US" sz="900" kern="1200" dirty="0"/>
        </a:p>
      </dsp:txBody>
      <dsp:txXfrm>
        <a:off x="6874565" y="1220007"/>
        <a:ext cx="2008199" cy="1378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BB8D4-6C33-E84E-AEB7-29EB444EDF31}">
      <dsp:nvSpPr>
        <dsp:cNvPr id="0" name=""/>
        <dsp:cNvSpPr/>
      </dsp:nvSpPr>
      <dsp:spPr>
        <a:xfrm>
          <a:off x="724647" y="189291"/>
          <a:ext cx="7186305" cy="1046218"/>
        </a:xfrm>
        <a:prstGeom prst="rightArrow">
          <a:avLst>
            <a:gd name="adj1" fmla="val 5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6087" numCol="1" spcCol="1270" anchor="ctr" anchorCtr="0">
          <a:noAutofit/>
        </a:bodyPr>
        <a:lstStyle/>
        <a:p>
          <a:pPr lvl="0" algn="l" defTabSz="889000">
            <a:lnSpc>
              <a:spcPct val="90000"/>
            </a:lnSpc>
            <a:spcBef>
              <a:spcPct val="0"/>
            </a:spcBef>
            <a:spcAft>
              <a:spcPct val="35000"/>
            </a:spcAft>
          </a:pPr>
          <a:r>
            <a:rPr lang="en-US" sz="2000" kern="1200" smtClean="0">
              <a:ln/>
            </a:rPr>
            <a:t>2005-2009</a:t>
          </a:r>
          <a:endParaRPr lang="en-US" sz="2000" kern="1200" dirty="0">
            <a:ln/>
          </a:endParaRPr>
        </a:p>
      </dsp:txBody>
      <dsp:txXfrm>
        <a:off x="724647" y="450846"/>
        <a:ext cx="6924751" cy="523109"/>
      </dsp:txXfrm>
    </dsp:sp>
    <dsp:sp modelId="{8C2CACF7-3E09-394D-B189-46B377E1578E}">
      <dsp:nvSpPr>
        <dsp:cNvPr id="0" name=""/>
        <dsp:cNvSpPr/>
      </dsp:nvSpPr>
      <dsp:spPr>
        <a:xfrm>
          <a:off x="724647" y="1027778"/>
          <a:ext cx="1656443" cy="1307335"/>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smtClean="0">
              <a:ln/>
            </a:rPr>
            <a:t>Peningkatan Kapasitas &amp; Moderinisasi</a:t>
          </a:r>
          <a:endParaRPr lang="en-US" sz="2000" kern="1200" dirty="0">
            <a:ln/>
          </a:endParaRPr>
        </a:p>
      </dsp:txBody>
      <dsp:txXfrm>
        <a:off x="724647" y="1027778"/>
        <a:ext cx="1656443" cy="1307335"/>
      </dsp:txXfrm>
    </dsp:sp>
    <dsp:sp modelId="{DF6817AE-849C-BC46-8127-9C0064B95D93}">
      <dsp:nvSpPr>
        <dsp:cNvPr id="0" name=""/>
        <dsp:cNvSpPr/>
      </dsp:nvSpPr>
      <dsp:spPr>
        <a:xfrm>
          <a:off x="2381090" y="725462"/>
          <a:ext cx="5529862" cy="1046218"/>
        </a:xfrm>
        <a:prstGeom prst="rightArrow">
          <a:avLst>
            <a:gd name="adj1" fmla="val 50000"/>
            <a:gd name="adj2" fmla="val 50000"/>
          </a:avLst>
        </a:prstGeom>
        <a:solidFill>
          <a:schemeClr val="accent3">
            <a:hueOff val="3750088"/>
            <a:satOff val="-5627"/>
            <a:lumOff val="-915"/>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6087" numCol="1" spcCol="1270" anchor="ctr" anchorCtr="0">
          <a:noAutofit/>
        </a:bodyPr>
        <a:lstStyle/>
        <a:p>
          <a:pPr lvl="0" algn="l" defTabSz="889000">
            <a:lnSpc>
              <a:spcPct val="90000"/>
            </a:lnSpc>
            <a:spcBef>
              <a:spcPct val="0"/>
            </a:spcBef>
            <a:spcAft>
              <a:spcPct val="35000"/>
            </a:spcAft>
          </a:pPr>
          <a:r>
            <a:rPr lang="en-US" sz="2000" kern="1200" smtClean="0">
              <a:ln/>
            </a:rPr>
            <a:t>2010-2014</a:t>
          </a:r>
          <a:endParaRPr lang="en-US" sz="2000" kern="1200" dirty="0">
            <a:ln/>
          </a:endParaRPr>
        </a:p>
      </dsp:txBody>
      <dsp:txXfrm>
        <a:off x="2381090" y="987017"/>
        <a:ext cx="5268308" cy="523109"/>
      </dsp:txXfrm>
    </dsp:sp>
    <dsp:sp modelId="{FDA0EC93-3694-7546-AD9F-E7E4678B2DC8}">
      <dsp:nvSpPr>
        <dsp:cNvPr id="0" name=""/>
        <dsp:cNvSpPr/>
      </dsp:nvSpPr>
      <dsp:spPr>
        <a:xfrm>
          <a:off x="2398847" y="1555861"/>
          <a:ext cx="1656443" cy="1274013"/>
        </a:xfrm>
        <a:prstGeom prst="rect">
          <a:avLst/>
        </a:prstGeom>
        <a:solidFill>
          <a:schemeClr val="lt1">
            <a:hueOff val="0"/>
            <a:satOff val="0"/>
            <a:lumOff val="0"/>
            <a:alphaOff val="0"/>
          </a:schemeClr>
        </a:solidFill>
        <a:ln w="9525" cap="flat" cmpd="sng" algn="ctr">
          <a:solidFill>
            <a:schemeClr val="accent3">
              <a:hueOff val="3750088"/>
              <a:satOff val="-5627"/>
              <a:lumOff val="-915"/>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kern="1200" smtClean="0">
              <a:ln/>
            </a:rPr>
            <a:t>Penguatan Layanan </a:t>
          </a:r>
          <a:endParaRPr lang="en-US" sz="2000" kern="1200" dirty="0">
            <a:ln/>
          </a:endParaRPr>
        </a:p>
      </dsp:txBody>
      <dsp:txXfrm>
        <a:off x="2398847" y="1555861"/>
        <a:ext cx="1656443" cy="1274013"/>
      </dsp:txXfrm>
    </dsp:sp>
    <dsp:sp modelId="{59DE9B77-99ED-BD4C-95BE-9C10E2836075}">
      <dsp:nvSpPr>
        <dsp:cNvPr id="0" name=""/>
        <dsp:cNvSpPr/>
      </dsp:nvSpPr>
      <dsp:spPr>
        <a:xfrm>
          <a:off x="4037534" y="1261633"/>
          <a:ext cx="3873418" cy="1046218"/>
        </a:xfrm>
        <a:prstGeom prst="rightArrow">
          <a:avLst>
            <a:gd name="adj1" fmla="val 50000"/>
            <a:gd name="adj2" fmla="val 5000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254000" bIns="166087" numCol="1" spcCol="1270" anchor="ctr" anchorCtr="0">
          <a:noAutofit/>
        </a:bodyPr>
        <a:lstStyle/>
        <a:p>
          <a:pPr lvl="0" algn="l" defTabSz="889000">
            <a:lnSpc>
              <a:spcPct val="90000"/>
            </a:lnSpc>
            <a:spcBef>
              <a:spcPct val="0"/>
            </a:spcBef>
            <a:spcAft>
              <a:spcPct val="35000"/>
            </a:spcAft>
          </a:pPr>
          <a:r>
            <a:rPr lang="en-US" sz="2000" kern="1200" dirty="0" smtClean="0">
              <a:ln/>
            </a:rPr>
            <a:t>2015-2019</a:t>
          </a:r>
          <a:endParaRPr lang="en-US" sz="2000" kern="1200" dirty="0">
            <a:ln/>
          </a:endParaRPr>
        </a:p>
      </dsp:txBody>
      <dsp:txXfrm>
        <a:off x="4037534" y="1523188"/>
        <a:ext cx="3611864" cy="523109"/>
      </dsp:txXfrm>
    </dsp:sp>
    <dsp:sp modelId="{B77C6BE6-54D2-F84E-BB80-E364691ADA36}">
      <dsp:nvSpPr>
        <dsp:cNvPr id="0" name=""/>
        <dsp:cNvSpPr/>
      </dsp:nvSpPr>
      <dsp:spPr>
        <a:xfrm>
          <a:off x="4037534" y="2111862"/>
          <a:ext cx="1656443" cy="1282531"/>
        </a:xfrm>
        <a:prstGeom prst="rect">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kern="1200" dirty="0" err="1" smtClean="0">
              <a:ln/>
              <a:solidFill>
                <a:srgbClr val="FF0000"/>
              </a:solidFill>
              <a:latin typeface="Bernard MT Condensed"/>
              <a:cs typeface="Bernard MT Condensed"/>
            </a:rPr>
            <a:t>Daya</a:t>
          </a:r>
          <a:r>
            <a:rPr lang="en-US" sz="2400" b="1" kern="1200" dirty="0" smtClean="0">
              <a:ln/>
              <a:solidFill>
                <a:srgbClr val="FF0000"/>
              </a:solidFill>
              <a:latin typeface="Bernard MT Condensed"/>
              <a:cs typeface="Bernard MT Condensed"/>
            </a:rPr>
            <a:t> </a:t>
          </a:r>
          <a:r>
            <a:rPr lang="en-US" sz="2400" b="1" kern="1200" dirty="0" err="1" smtClean="0">
              <a:ln/>
              <a:solidFill>
                <a:srgbClr val="FF0000"/>
              </a:solidFill>
              <a:latin typeface="Bernard MT Condensed"/>
              <a:cs typeface="Bernard MT Condensed"/>
            </a:rPr>
            <a:t>Saing</a:t>
          </a:r>
          <a:r>
            <a:rPr lang="en-US" sz="2400" b="1" kern="1200" dirty="0" smtClean="0">
              <a:ln/>
              <a:solidFill>
                <a:srgbClr val="FF0000"/>
              </a:solidFill>
              <a:latin typeface="Bernard MT Condensed"/>
              <a:cs typeface="Bernard MT Condensed"/>
            </a:rPr>
            <a:t> Regional</a:t>
          </a:r>
          <a:endParaRPr lang="en-US" sz="2400" b="1" kern="1200" dirty="0">
            <a:ln/>
            <a:solidFill>
              <a:srgbClr val="FF0000"/>
            </a:solidFill>
            <a:latin typeface="Bernard MT Condensed"/>
            <a:cs typeface="Bernard MT Condensed"/>
          </a:endParaRPr>
        </a:p>
      </dsp:txBody>
      <dsp:txXfrm>
        <a:off x="4037534" y="2111862"/>
        <a:ext cx="1656443" cy="1282531"/>
      </dsp:txXfrm>
    </dsp:sp>
    <dsp:sp modelId="{289BC306-1924-4141-BFF0-A8207B0465E5}">
      <dsp:nvSpPr>
        <dsp:cNvPr id="0" name=""/>
        <dsp:cNvSpPr/>
      </dsp:nvSpPr>
      <dsp:spPr>
        <a:xfrm>
          <a:off x="5693977" y="1797805"/>
          <a:ext cx="2216975" cy="1046218"/>
        </a:xfrm>
        <a:prstGeom prst="rightArrow">
          <a:avLst>
            <a:gd name="adj1" fmla="val 50000"/>
            <a:gd name="adj2" fmla="val 5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254000" bIns="166087" numCol="1" spcCol="1270" anchor="ctr" anchorCtr="0">
          <a:noAutofit/>
        </a:bodyPr>
        <a:lstStyle/>
        <a:p>
          <a:pPr lvl="0" algn="l" defTabSz="889000">
            <a:lnSpc>
              <a:spcPct val="90000"/>
            </a:lnSpc>
            <a:spcBef>
              <a:spcPct val="0"/>
            </a:spcBef>
            <a:spcAft>
              <a:spcPct val="35000"/>
            </a:spcAft>
          </a:pPr>
          <a:r>
            <a:rPr lang="en-US" sz="2000" kern="1200" smtClean="0">
              <a:ln/>
            </a:rPr>
            <a:t>2020-2024</a:t>
          </a:r>
          <a:endParaRPr lang="en-US" sz="2000" kern="1200" dirty="0">
            <a:ln/>
          </a:endParaRPr>
        </a:p>
      </dsp:txBody>
      <dsp:txXfrm>
        <a:off x="5693977" y="2059360"/>
        <a:ext cx="1955421" cy="523109"/>
      </dsp:txXfrm>
    </dsp:sp>
    <dsp:sp modelId="{21B6748C-8764-9641-9516-FC32BDCA4C51}">
      <dsp:nvSpPr>
        <dsp:cNvPr id="0" name=""/>
        <dsp:cNvSpPr/>
      </dsp:nvSpPr>
      <dsp:spPr>
        <a:xfrm>
          <a:off x="5711729" y="2530072"/>
          <a:ext cx="1671534" cy="1297564"/>
        </a:xfrm>
        <a:prstGeom prst="rect">
          <a:avLst/>
        </a:prstGeom>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87630" tIns="87630" rIns="87630" bIns="87630" numCol="1" spcCol="1270" anchor="t" anchorCtr="0">
          <a:noAutofit/>
        </a:bodyPr>
        <a:lstStyle/>
        <a:p>
          <a:pPr lvl="0" algn="ctr" defTabSz="1022350">
            <a:lnSpc>
              <a:spcPct val="90000"/>
            </a:lnSpc>
            <a:spcBef>
              <a:spcPct val="0"/>
            </a:spcBef>
            <a:spcAft>
              <a:spcPct val="35000"/>
            </a:spcAft>
          </a:pPr>
          <a:r>
            <a:rPr lang="en-US" sz="2300" b="1" kern="1200" dirty="0" err="1" smtClean="0">
              <a:ln/>
              <a:solidFill>
                <a:schemeClr val="accent6">
                  <a:lumMod val="75000"/>
                </a:schemeClr>
              </a:solidFill>
              <a:latin typeface="Bernard MT Condensed"/>
              <a:cs typeface="Bernard MT Condensed"/>
            </a:rPr>
            <a:t>Daya</a:t>
          </a:r>
          <a:r>
            <a:rPr lang="en-US" sz="2300" b="1" kern="1200" dirty="0" smtClean="0">
              <a:ln/>
              <a:solidFill>
                <a:schemeClr val="accent6">
                  <a:lumMod val="75000"/>
                </a:schemeClr>
              </a:solidFill>
              <a:latin typeface="Bernard MT Condensed"/>
              <a:cs typeface="Bernard MT Condensed"/>
            </a:rPr>
            <a:t> </a:t>
          </a:r>
          <a:r>
            <a:rPr lang="en-US" sz="2300" b="1" kern="1200" dirty="0" err="1" smtClean="0">
              <a:ln/>
              <a:solidFill>
                <a:schemeClr val="accent6">
                  <a:lumMod val="75000"/>
                </a:schemeClr>
              </a:solidFill>
              <a:latin typeface="Bernard MT Condensed"/>
              <a:cs typeface="Bernard MT Condensed"/>
            </a:rPr>
            <a:t>Saing</a:t>
          </a:r>
          <a:r>
            <a:rPr lang="en-US" sz="2300" b="1" kern="1200" dirty="0" smtClean="0">
              <a:ln/>
              <a:solidFill>
                <a:schemeClr val="accent6">
                  <a:lumMod val="75000"/>
                </a:schemeClr>
              </a:solidFill>
              <a:latin typeface="Bernard MT Condensed"/>
              <a:cs typeface="Bernard MT Condensed"/>
            </a:rPr>
            <a:t> International</a:t>
          </a:r>
          <a:endParaRPr lang="en-US" sz="2300" b="1" kern="1200" dirty="0">
            <a:ln/>
            <a:solidFill>
              <a:schemeClr val="accent6">
                <a:lumMod val="75000"/>
              </a:schemeClr>
            </a:solidFill>
            <a:latin typeface="Bernard MT Condensed"/>
            <a:cs typeface="Bernard MT Condensed"/>
          </a:endParaRPr>
        </a:p>
      </dsp:txBody>
      <dsp:txXfrm>
        <a:off x="5711729" y="2530072"/>
        <a:ext cx="1671534" cy="1297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5B1A5-D6B0-9543-8950-0F9CC1050CD7}">
      <dsp:nvSpPr>
        <dsp:cNvPr id="0" name=""/>
        <dsp:cNvSpPr/>
      </dsp:nvSpPr>
      <dsp:spPr>
        <a:xfrm>
          <a:off x="1462030" y="893"/>
          <a:ext cx="5335393" cy="690794"/>
        </a:xfrm>
        <a:prstGeom prst="roundRect">
          <a:avLst>
            <a:gd name="adj" fmla="val 10000"/>
          </a:avLst>
        </a:prstGeom>
        <a:solidFill>
          <a:schemeClr val="accent1">
            <a:alpha val="8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pPr>
          <a:r>
            <a:rPr lang="id-ID" sz="4000" b="1" kern="1200" dirty="0" smtClean="0">
              <a:solidFill>
                <a:schemeClr val="tx1"/>
              </a:solidFill>
              <a:latin typeface="Arial Narrow"/>
              <a:cs typeface="Arial Narrow"/>
            </a:rPr>
            <a:t>Isu Pembinaan SMA</a:t>
          </a:r>
          <a:endParaRPr lang="en-US" sz="4000" b="1" kern="1200" dirty="0">
            <a:solidFill>
              <a:schemeClr val="tx1"/>
            </a:solidFill>
            <a:latin typeface="Arial Narrow"/>
            <a:cs typeface="Arial Narrow"/>
          </a:endParaRPr>
        </a:p>
      </dsp:txBody>
      <dsp:txXfrm>
        <a:off x="1482263" y="21126"/>
        <a:ext cx="5294927" cy="650328"/>
      </dsp:txXfrm>
    </dsp:sp>
    <dsp:sp modelId="{80B3B5E9-3DBE-C349-8D41-25B496A60227}">
      <dsp:nvSpPr>
        <dsp:cNvPr id="0" name=""/>
        <dsp:cNvSpPr/>
      </dsp:nvSpPr>
      <dsp:spPr>
        <a:xfrm>
          <a:off x="1502102" y="817530"/>
          <a:ext cx="690794" cy="690794"/>
        </a:xfrm>
        <a:prstGeom prst="roundRect">
          <a:avLst>
            <a:gd name="adj" fmla="val 16670"/>
          </a:avLst>
        </a:prstGeom>
        <a:solidFill>
          <a:schemeClr val="accent1">
            <a:alpha val="9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484490A7-3FD8-0E43-8A9F-BC0C55872CA3}">
      <dsp:nvSpPr>
        <dsp:cNvPr id="0" name=""/>
        <dsp:cNvSpPr/>
      </dsp:nvSpPr>
      <dsp:spPr>
        <a:xfrm>
          <a:off x="2424528" y="819975"/>
          <a:ext cx="4342384" cy="690794"/>
        </a:xfrm>
        <a:prstGeom prst="roundRect">
          <a:avLst>
            <a:gd name="adj" fmla="val 16670"/>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just" defTabSz="1422400">
            <a:lnSpc>
              <a:spcPct val="90000"/>
            </a:lnSpc>
            <a:spcBef>
              <a:spcPct val="0"/>
            </a:spcBef>
            <a:spcAft>
              <a:spcPct val="35000"/>
            </a:spcAft>
          </a:pPr>
          <a:r>
            <a:rPr lang="id-ID" sz="3200" kern="1200" dirty="0" smtClean="0">
              <a:solidFill>
                <a:schemeClr val="tx1"/>
              </a:solidFill>
              <a:latin typeface="Arial Narrow"/>
              <a:cs typeface="Arial Narrow"/>
            </a:rPr>
            <a:t>Akses Daya Tampung</a:t>
          </a:r>
          <a:endParaRPr lang="en-US" sz="3200" kern="1200" dirty="0">
            <a:solidFill>
              <a:schemeClr val="tx1"/>
            </a:solidFill>
            <a:latin typeface="Arial Narrow"/>
            <a:cs typeface="Arial Narrow"/>
          </a:endParaRPr>
        </a:p>
      </dsp:txBody>
      <dsp:txXfrm>
        <a:off x="2458256" y="853703"/>
        <a:ext cx="4274928" cy="623338"/>
      </dsp:txXfrm>
    </dsp:sp>
    <dsp:sp modelId="{3B8A2266-F592-5D47-B3F8-88109AE69E06}">
      <dsp:nvSpPr>
        <dsp:cNvPr id="0" name=""/>
        <dsp:cNvSpPr/>
      </dsp:nvSpPr>
      <dsp:spPr>
        <a:xfrm>
          <a:off x="1502102" y="1591219"/>
          <a:ext cx="690794" cy="690794"/>
        </a:xfrm>
        <a:prstGeom prst="roundRect">
          <a:avLst>
            <a:gd name="adj" fmla="val 16670"/>
          </a:avLst>
        </a:prstGeom>
        <a:solidFill>
          <a:schemeClr val="accent1">
            <a:alpha val="90000"/>
            <a:hueOff val="0"/>
            <a:satOff val="0"/>
            <a:lumOff val="0"/>
            <a:alphaOff val="-5714"/>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0261AA64-888C-0344-B771-BFBAE2D96ED3}">
      <dsp:nvSpPr>
        <dsp:cNvPr id="0" name=""/>
        <dsp:cNvSpPr/>
      </dsp:nvSpPr>
      <dsp:spPr>
        <a:xfrm>
          <a:off x="2424528" y="1593665"/>
          <a:ext cx="4342384" cy="690794"/>
        </a:xfrm>
        <a:prstGeom prst="roundRect">
          <a:avLst>
            <a:gd name="adj" fmla="val 16670"/>
          </a:avLst>
        </a:prstGeom>
        <a:solidFill>
          <a:schemeClr val="accent1">
            <a:shade val="90000"/>
            <a:hueOff val="53587"/>
            <a:satOff val="-990"/>
            <a:lumOff val="4590"/>
            <a:alphaOff val="-7143"/>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just" defTabSz="1244600">
            <a:lnSpc>
              <a:spcPct val="90000"/>
            </a:lnSpc>
            <a:spcBef>
              <a:spcPct val="0"/>
            </a:spcBef>
            <a:spcAft>
              <a:spcPct val="35000"/>
            </a:spcAft>
          </a:pPr>
          <a:r>
            <a:rPr lang="en-US" sz="2800" kern="1200" dirty="0" err="1" smtClean="0">
              <a:solidFill>
                <a:schemeClr val="tx1"/>
              </a:solidFill>
              <a:latin typeface="Arial Narrow"/>
              <a:cs typeface="Arial Narrow"/>
            </a:rPr>
            <a:t>Kerusakan</a:t>
          </a:r>
          <a:r>
            <a:rPr lang="en-US" sz="2800" kern="1200" dirty="0" smtClean="0">
              <a:solidFill>
                <a:schemeClr val="tx1"/>
              </a:solidFill>
              <a:latin typeface="Arial Narrow"/>
              <a:cs typeface="Arial Narrow"/>
            </a:rPr>
            <a:t> </a:t>
          </a:r>
          <a:r>
            <a:rPr lang="en-US" sz="2800" kern="1200" dirty="0" err="1" smtClean="0">
              <a:solidFill>
                <a:schemeClr val="tx1"/>
              </a:solidFill>
              <a:latin typeface="Arial Narrow"/>
              <a:cs typeface="Arial Narrow"/>
            </a:rPr>
            <a:t>Sarana</a:t>
          </a:r>
          <a:r>
            <a:rPr lang="en-US" sz="2800" kern="1200" dirty="0" smtClean="0">
              <a:solidFill>
                <a:schemeClr val="tx1"/>
              </a:solidFill>
              <a:latin typeface="Arial Narrow"/>
              <a:cs typeface="Arial Narrow"/>
            </a:rPr>
            <a:t> </a:t>
          </a:r>
          <a:r>
            <a:rPr lang="en-US" sz="2800" kern="1200" dirty="0" err="1" smtClean="0">
              <a:solidFill>
                <a:schemeClr val="tx1"/>
              </a:solidFill>
              <a:latin typeface="Arial Narrow"/>
              <a:cs typeface="Arial Narrow"/>
            </a:rPr>
            <a:t>Belajar</a:t>
          </a:r>
          <a:endParaRPr lang="en-US" sz="2800" kern="1200" dirty="0">
            <a:solidFill>
              <a:schemeClr val="tx1"/>
            </a:solidFill>
            <a:latin typeface="Arial Narrow"/>
            <a:cs typeface="Arial Narrow"/>
          </a:endParaRPr>
        </a:p>
      </dsp:txBody>
      <dsp:txXfrm>
        <a:off x="2458256" y="1627393"/>
        <a:ext cx="4274928" cy="623338"/>
      </dsp:txXfrm>
    </dsp:sp>
    <dsp:sp modelId="{4714FA29-522B-4746-8BC8-E715378DFAB7}">
      <dsp:nvSpPr>
        <dsp:cNvPr id="0" name=""/>
        <dsp:cNvSpPr/>
      </dsp:nvSpPr>
      <dsp:spPr>
        <a:xfrm>
          <a:off x="1523731" y="2436482"/>
          <a:ext cx="690794" cy="690794"/>
        </a:xfrm>
        <a:prstGeom prst="roundRect">
          <a:avLst>
            <a:gd name="adj" fmla="val 16670"/>
          </a:avLst>
        </a:prstGeom>
        <a:solidFill>
          <a:schemeClr val="accent1">
            <a:alpha val="90000"/>
            <a:hueOff val="0"/>
            <a:satOff val="0"/>
            <a:lumOff val="0"/>
            <a:alphaOff val="-11429"/>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9A091966-C8BD-ED4C-97D5-79BE285C30E4}">
      <dsp:nvSpPr>
        <dsp:cNvPr id="0" name=""/>
        <dsp:cNvSpPr/>
      </dsp:nvSpPr>
      <dsp:spPr>
        <a:xfrm>
          <a:off x="2424528" y="2367354"/>
          <a:ext cx="4342384" cy="690794"/>
        </a:xfrm>
        <a:prstGeom prst="roundRect">
          <a:avLst>
            <a:gd name="adj" fmla="val 16670"/>
          </a:avLst>
        </a:prstGeom>
        <a:solidFill>
          <a:schemeClr val="accent1">
            <a:shade val="90000"/>
            <a:hueOff val="107175"/>
            <a:satOff val="-1979"/>
            <a:lumOff val="9179"/>
            <a:alphaOff val="-14286"/>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Arial Narrow"/>
              <a:cs typeface="Arial Narrow"/>
            </a:rPr>
            <a:t>Kekurangan</a:t>
          </a:r>
          <a:r>
            <a:rPr lang="en-US" sz="2400" kern="1200" dirty="0" smtClean="0">
              <a:solidFill>
                <a:schemeClr val="tx1"/>
              </a:solidFill>
              <a:latin typeface="Arial Narrow"/>
              <a:cs typeface="Arial Narrow"/>
            </a:rPr>
            <a:t> </a:t>
          </a:r>
          <a:r>
            <a:rPr lang="en-US" sz="2400" kern="1200" dirty="0" err="1" smtClean="0">
              <a:solidFill>
                <a:schemeClr val="tx1"/>
              </a:solidFill>
              <a:latin typeface="Arial Narrow"/>
              <a:cs typeface="Arial Narrow"/>
            </a:rPr>
            <a:t>Peralatan</a:t>
          </a:r>
          <a:r>
            <a:rPr lang="en-US" sz="2400" kern="1200" dirty="0" smtClean="0">
              <a:solidFill>
                <a:schemeClr val="tx1"/>
              </a:solidFill>
              <a:latin typeface="Arial Narrow"/>
              <a:cs typeface="Arial Narrow"/>
            </a:rPr>
            <a:t> </a:t>
          </a:r>
          <a:r>
            <a:rPr lang="en-US" sz="2400" kern="1200" dirty="0" err="1" smtClean="0">
              <a:solidFill>
                <a:schemeClr val="tx1"/>
              </a:solidFill>
              <a:latin typeface="Arial Narrow"/>
              <a:cs typeface="Arial Narrow"/>
            </a:rPr>
            <a:t>Pendidikan</a:t>
          </a:r>
          <a:endParaRPr lang="en-US" sz="2400" kern="1200" dirty="0">
            <a:solidFill>
              <a:schemeClr val="tx1"/>
            </a:solidFill>
            <a:latin typeface="Arial Narrow"/>
            <a:cs typeface="Arial Narrow"/>
          </a:endParaRPr>
        </a:p>
      </dsp:txBody>
      <dsp:txXfrm>
        <a:off x="2458256" y="2401082"/>
        <a:ext cx="4274928" cy="623338"/>
      </dsp:txXfrm>
    </dsp:sp>
    <dsp:sp modelId="{E9AC248E-08AB-A94C-99BE-2291692756AC}">
      <dsp:nvSpPr>
        <dsp:cNvPr id="0" name=""/>
        <dsp:cNvSpPr/>
      </dsp:nvSpPr>
      <dsp:spPr>
        <a:xfrm>
          <a:off x="1502102" y="3138598"/>
          <a:ext cx="690794" cy="690794"/>
        </a:xfrm>
        <a:prstGeom prst="roundRect">
          <a:avLst>
            <a:gd name="adj" fmla="val 16670"/>
          </a:avLst>
        </a:prstGeom>
        <a:solidFill>
          <a:schemeClr val="accent1">
            <a:alpha val="90000"/>
            <a:hueOff val="0"/>
            <a:satOff val="0"/>
            <a:lumOff val="0"/>
            <a:alphaOff val="-17143"/>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E5F509A9-5EA2-E94E-83BD-029AAB094D2E}">
      <dsp:nvSpPr>
        <dsp:cNvPr id="0" name=""/>
        <dsp:cNvSpPr/>
      </dsp:nvSpPr>
      <dsp:spPr>
        <a:xfrm>
          <a:off x="2424528" y="3141044"/>
          <a:ext cx="4342384" cy="690794"/>
        </a:xfrm>
        <a:prstGeom prst="roundRect">
          <a:avLst>
            <a:gd name="adj" fmla="val 16670"/>
          </a:avLst>
        </a:prstGeom>
        <a:solidFill>
          <a:schemeClr val="accent1">
            <a:shade val="90000"/>
            <a:hueOff val="160762"/>
            <a:satOff val="-2969"/>
            <a:lumOff val="13769"/>
            <a:alphaOff val="-21429"/>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n-US" sz="2400" kern="1200" dirty="0" err="1" smtClean="0">
              <a:solidFill>
                <a:schemeClr val="tx1"/>
              </a:solidFill>
              <a:latin typeface="Arial Narrow"/>
              <a:cs typeface="Arial Narrow"/>
            </a:rPr>
            <a:t>Pembiayaan</a:t>
          </a:r>
          <a:r>
            <a:rPr lang="en-US" sz="2400" kern="1200" dirty="0" smtClean="0">
              <a:solidFill>
                <a:schemeClr val="tx1"/>
              </a:solidFill>
              <a:latin typeface="Arial Narrow"/>
              <a:cs typeface="Arial Narrow"/>
            </a:rPr>
            <a:t> </a:t>
          </a:r>
          <a:r>
            <a:rPr lang="en-US" sz="2400" kern="1200" dirty="0" err="1" smtClean="0">
              <a:solidFill>
                <a:schemeClr val="tx1"/>
              </a:solidFill>
              <a:latin typeface="Arial Narrow"/>
              <a:cs typeface="Arial Narrow"/>
            </a:rPr>
            <a:t>Biaya</a:t>
          </a:r>
          <a:r>
            <a:rPr lang="en-US" sz="2400" kern="1200" dirty="0" smtClean="0">
              <a:solidFill>
                <a:schemeClr val="tx1"/>
              </a:solidFill>
              <a:latin typeface="Arial Narrow"/>
              <a:cs typeface="Arial Narrow"/>
            </a:rPr>
            <a:t> </a:t>
          </a:r>
          <a:r>
            <a:rPr lang="en-US" sz="2400" kern="1200" dirty="0" err="1" smtClean="0">
              <a:solidFill>
                <a:schemeClr val="tx1"/>
              </a:solidFill>
              <a:latin typeface="Arial Narrow"/>
              <a:cs typeface="Arial Narrow"/>
            </a:rPr>
            <a:t>Pendidikan</a:t>
          </a:r>
          <a:endParaRPr lang="en-US" sz="2400" kern="1200" dirty="0">
            <a:solidFill>
              <a:schemeClr val="tx1"/>
            </a:solidFill>
            <a:latin typeface="Arial Narrow"/>
            <a:cs typeface="Arial Narrow"/>
          </a:endParaRPr>
        </a:p>
      </dsp:txBody>
      <dsp:txXfrm>
        <a:off x="2458256" y="3174772"/>
        <a:ext cx="4274928" cy="623338"/>
      </dsp:txXfrm>
    </dsp:sp>
    <dsp:sp modelId="{58CBF96B-DF11-8241-9E47-5628FF37AAA7}">
      <dsp:nvSpPr>
        <dsp:cNvPr id="0" name=""/>
        <dsp:cNvSpPr/>
      </dsp:nvSpPr>
      <dsp:spPr>
        <a:xfrm>
          <a:off x="1502102" y="3912288"/>
          <a:ext cx="690794" cy="690794"/>
        </a:xfrm>
        <a:prstGeom prst="roundRect">
          <a:avLst>
            <a:gd name="adj" fmla="val 16670"/>
          </a:avLst>
        </a:prstGeom>
        <a:solidFill>
          <a:schemeClr val="accent1">
            <a:alpha val="90000"/>
            <a:hueOff val="0"/>
            <a:satOff val="0"/>
            <a:lumOff val="0"/>
            <a:alphaOff val="-22857"/>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C3D1D5E1-2619-594E-A71F-F2131D9F3193}">
      <dsp:nvSpPr>
        <dsp:cNvPr id="0" name=""/>
        <dsp:cNvSpPr/>
      </dsp:nvSpPr>
      <dsp:spPr>
        <a:xfrm>
          <a:off x="2424528" y="3914733"/>
          <a:ext cx="4342384" cy="690794"/>
        </a:xfrm>
        <a:prstGeom prst="roundRect">
          <a:avLst>
            <a:gd name="adj" fmla="val 16670"/>
          </a:avLst>
        </a:prstGeom>
        <a:solidFill>
          <a:schemeClr val="accent1">
            <a:shade val="90000"/>
            <a:hueOff val="214350"/>
            <a:satOff val="-3958"/>
            <a:lumOff val="18358"/>
            <a:alphaOff val="-28571"/>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id-ID" sz="2400" kern="1200" dirty="0" smtClean="0">
              <a:solidFill>
                <a:schemeClr val="tx1"/>
              </a:solidFill>
              <a:latin typeface="Arial Narrow"/>
              <a:cs typeface="Arial Narrow"/>
            </a:rPr>
            <a:t>Mutu</a:t>
          </a:r>
          <a:r>
            <a:rPr lang="id-ID" sz="2000" kern="1200" dirty="0" smtClean="0">
              <a:solidFill>
                <a:schemeClr val="tx1"/>
              </a:solidFill>
              <a:latin typeface="Arial Narrow"/>
              <a:cs typeface="Arial Narrow"/>
            </a:rPr>
            <a:t> </a:t>
          </a:r>
          <a:r>
            <a:rPr lang="id-ID" sz="2400" kern="1200" dirty="0" smtClean="0">
              <a:solidFill>
                <a:schemeClr val="tx1"/>
              </a:solidFill>
              <a:latin typeface="Arial Narrow"/>
              <a:cs typeface="Arial Narrow"/>
            </a:rPr>
            <a:t>Pembelajaran Blm Maksimal dan Merata, Bahan ajar dan Guru </a:t>
          </a:r>
          <a:endParaRPr lang="en-US" sz="2000" kern="1200" dirty="0">
            <a:solidFill>
              <a:schemeClr val="tx1"/>
            </a:solidFill>
            <a:latin typeface="Arial Narrow"/>
            <a:cs typeface="Arial Narrow"/>
          </a:endParaRPr>
        </a:p>
      </dsp:txBody>
      <dsp:txXfrm>
        <a:off x="2458256" y="3948461"/>
        <a:ext cx="4274928" cy="623338"/>
      </dsp:txXfrm>
    </dsp:sp>
    <dsp:sp modelId="{4B973E75-B4CE-D647-B4A6-8048F1C864B2}">
      <dsp:nvSpPr>
        <dsp:cNvPr id="0" name=""/>
        <dsp:cNvSpPr/>
      </dsp:nvSpPr>
      <dsp:spPr>
        <a:xfrm>
          <a:off x="1502102" y="4685977"/>
          <a:ext cx="690794" cy="690794"/>
        </a:xfrm>
        <a:prstGeom prst="roundRect">
          <a:avLst>
            <a:gd name="adj" fmla="val 16670"/>
          </a:avLst>
        </a:prstGeom>
        <a:solidFill>
          <a:schemeClr val="accent1">
            <a:alpha val="90000"/>
            <a:hueOff val="0"/>
            <a:satOff val="0"/>
            <a:lumOff val="0"/>
            <a:alphaOff val="-28571"/>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8696CCA8-F8BF-0E4F-A273-56BED48CF454}">
      <dsp:nvSpPr>
        <dsp:cNvPr id="0" name=""/>
        <dsp:cNvSpPr/>
      </dsp:nvSpPr>
      <dsp:spPr>
        <a:xfrm>
          <a:off x="2424528" y="4688423"/>
          <a:ext cx="4342384" cy="690794"/>
        </a:xfrm>
        <a:prstGeom prst="roundRect">
          <a:avLst>
            <a:gd name="adj" fmla="val 16670"/>
          </a:avLst>
        </a:prstGeom>
        <a:solidFill>
          <a:schemeClr val="accent1">
            <a:shade val="90000"/>
            <a:hueOff val="267937"/>
            <a:satOff val="-4948"/>
            <a:lumOff val="22948"/>
            <a:alphaOff val="-35714"/>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id-ID" sz="2400" kern="1200" smtClean="0">
              <a:solidFill>
                <a:schemeClr val="tx1"/>
              </a:solidFill>
              <a:latin typeface="Arial Narrow"/>
              <a:cs typeface="Arial Narrow"/>
            </a:rPr>
            <a:t>Pendidikan SMA blm bisa bersaing secara global</a:t>
          </a:r>
          <a:endParaRPr lang="en-US" sz="2400" kern="1200" dirty="0">
            <a:solidFill>
              <a:schemeClr val="tx1"/>
            </a:solidFill>
            <a:latin typeface="Arial Narrow"/>
            <a:cs typeface="Arial Narrow"/>
          </a:endParaRPr>
        </a:p>
      </dsp:txBody>
      <dsp:txXfrm>
        <a:off x="2458256" y="4722151"/>
        <a:ext cx="4274928" cy="623338"/>
      </dsp:txXfrm>
    </dsp:sp>
    <dsp:sp modelId="{E4ACD53E-E254-5E4A-A596-0F74370AB56E}">
      <dsp:nvSpPr>
        <dsp:cNvPr id="0" name=""/>
        <dsp:cNvSpPr/>
      </dsp:nvSpPr>
      <dsp:spPr>
        <a:xfrm>
          <a:off x="1502102" y="5459667"/>
          <a:ext cx="690794" cy="690794"/>
        </a:xfrm>
        <a:prstGeom prst="roundRect">
          <a:avLst>
            <a:gd name="adj" fmla="val 16670"/>
          </a:avLst>
        </a:prstGeom>
        <a:solidFill>
          <a:schemeClr val="accent1">
            <a:alpha val="90000"/>
            <a:hueOff val="0"/>
            <a:satOff val="0"/>
            <a:lumOff val="0"/>
            <a:alphaOff val="-34286"/>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9B5C770E-72AC-414E-A475-D459F522B7BB}">
      <dsp:nvSpPr>
        <dsp:cNvPr id="0" name=""/>
        <dsp:cNvSpPr/>
      </dsp:nvSpPr>
      <dsp:spPr>
        <a:xfrm>
          <a:off x="2424528" y="5462112"/>
          <a:ext cx="4342384" cy="690794"/>
        </a:xfrm>
        <a:prstGeom prst="roundRect">
          <a:avLst>
            <a:gd name="adj" fmla="val 16670"/>
          </a:avLst>
        </a:prstGeom>
        <a:solidFill>
          <a:schemeClr val="accent1">
            <a:shade val="90000"/>
            <a:hueOff val="321524"/>
            <a:satOff val="-5937"/>
            <a:lumOff val="27537"/>
            <a:alphaOff val="-42857"/>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id-ID" sz="2400" kern="1200" dirty="0" smtClean="0">
              <a:solidFill>
                <a:schemeClr val="tx1"/>
              </a:solidFill>
              <a:latin typeface="Arial Narrow"/>
              <a:cs typeface="Arial Narrow"/>
            </a:rPr>
            <a:t>Disparitas Pendidkan antar Daerah</a:t>
          </a:r>
          <a:r>
            <a:rPr lang="id-ID" sz="2000" kern="1200" dirty="0" smtClean="0">
              <a:solidFill>
                <a:schemeClr val="tx1"/>
              </a:solidFill>
              <a:latin typeface="Arial Narrow"/>
              <a:cs typeface="Arial Narrow"/>
            </a:rPr>
            <a:t> </a:t>
          </a:r>
          <a:endParaRPr lang="en-US" sz="2000" kern="1200" dirty="0">
            <a:solidFill>
              <a:schemeClr val="tx1"/>
            </a:solidFill>
            <a:latin typeface="Arial Narrow"/>
            <a:cs typeface="Arial Narrow"/>
          </a:endParaRPr>
        </a:p>
      </dsp:txBody>
      <dsp:txXfrm>
        <a:off x="2458256" y="5495840"/>
        <a:ext cx="4274928" cy="623338"/>
      </dsp:txXfrm>
    </dsp:sp>
    <dsp:sp modelId="{43F3532B-099E-2F4D-9ED0-5DAA1F8567A2}">
      <dsp:nvSpPr>
        <dsp:cNvPr id="0" name=""/>
        <dsp:cNvSpPr/>
      </dsp:nvSpPr>
      <dsp:spPr>
        <a:xfrm>
          <a:off x="1506261" y="6234862"/>
          <a:ext cx="690794" cy="690794"/>
        </a:xfrm>
        <a:prstGeom prst="roundRect">
          <a:avLst>
            <a:gd name="adj" fmla="val 16670"/>
          </a:avLst>
        </a:prstGeom>
        <a:solidFill>
          <a:schemeClr val="accent1">
            <a:alpha val="90000"/>
            <a:hueOff val="0"/>
            <a:satOff val="0"/>
            <a:lumOff val="0"/>
            <a:alphaOff val="-4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A3B5EEDC-0512-9A49-B074-6DE35C14C99C}">
      <dsp:nvSpPr>
        <dsp:cNvPr id="0" name=""/>
        <dsp:cNvSpPr/>
      </dsp:nvSpPr>
      <dsp:spPr>
        <a:xfrm>
          <a:off x="2424528" y="6235749"/>
          <a:ext cx="4342384" cy="690794"/>
        </a:xfrm>
        <a:prstGeom prst="roundRect">
          <a:avLst>
            <a:gd name="adj" fmla="val 16670"/>
          </a:avLst>
        </a:prstGeom>
        <a:solidFill>
          <a:schemeClr val="accent1">
            <a:shade val="90000"/>
            <a:hueOff val="375112"/>
            <a:satOff val="-6927"/>
            <a:lumOff val="32127"/>
            <a:alphaOff val="-5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id-ID" sz="1800" kern="1200" dirty="0" smtClean="0">
              <a:solidFill>
                <a:schemeClr val="tx1"/>
              </a:solidFill>
              <a:latin typeface="Arial Narrow"/>
              <a:cs typeface="Arial Narrow"/>
            </a:rPr>
            <a:t>Peningkatan Karakter/Pencegahan Kekerasan </a:t>
          </a:r>
          <a:endParaRPr lang="en-US" sz="1800" kern="1200" dirty="0">
            <a:solidFill>
              <a:schemeClr val="tx1"/>
            </a:solidFill>
            <a:latin typeface="Arial Narrow"/>
            <a:cs typeface="Arial Narrow"/>
          </a:endParaRPr>
        </a:p>
      </dsp:txBody>
      <dsp:txXfrm>
        <a:off x="2458256" y="6269477"/>
        <a:ext cx="4274928" cy="6233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430C1-3841-C048-B81E-CCA66D97D1E4}" type="datetimeFigureOut">
              <a:rPr lang="en-US" smtClean="0"/>
              <a:t>2/17/2017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62D1CC-13F8-BA4D-8C2D-05C3D140E8F0}" type="slidenum">
              <a:rPr lang="en-US" smtClean="0"/>
              <a:t>‹#›</a:t>
            </a:fld>
            <a:endParaRPr lang="en-US"/>
          </a:p>
        </p:txBody>
      </p:sp>
    </p:spTree>
    <p:extLst>
      <p:ext uri="{BB962C8B-B14F-4D97-AF65-F5344CB8AC3E}">
        <p14:creationId xmlns:p14="http://schemas.microsoft.com/office/powerpoint/2010/main" val="41967168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45C1B-86ED-483D-8F0E-702D0868955D}" type="slidenum">
              <a:rPr lang="en-US" smtClean="0"/>
              <a:t>18</a:t>
            </a:fld>
            <a:endParaRPr lang="en-US"/>
          </a:p>
        </p:txBody>
      </p:sp>
    </p:spTree>
    <p:extLst>
      <p:ext uri="{BB962C8B-B14F-4D97-AF65-F5344CB8AC3E}">
        <p14:creationId xmlns:p14="http://schemas.microsoft.com/office/powerpoint/2010/main" val="411457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C62EC7-461F-4505-9BD8-7BE5BFB6C33E}" type="slidenum">
              <a:rPr lang="en-US" smtClean="0"/>
              <a:t>26</a:t>
            </a:fld>
            <a:endParaRPr lang="en-US"/>
          </a:p>
        </p:txBody>
      </p:sp>
    </p:spTree>
    <p:extLst>
      <p:ext uri="{BB962C8B-B14F-4D97-AF65-F5344CB8AC3E}">
        <p14:creationId xmlns:p14="http://schemas.microsoft.com/office/powerpoint/2010/main" val="1706124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F2C62EC7-461F-4505-9BD8-7BE5BFB6C33E}" type="slidenum">
              <a:rPr lang="en-US" smtClean="0"/>
              <a:t>28</a:t>
            </a:fld>
            <a:endParaRPr lang="en-US"/>
          </a:p>
        </p:txBody>
      </p:sp>
    </p:spTree>
    <p:extLst>
      <p:ext uri="{BB962C8B-B14F-4D97-AF65-F5344CB8AC3E}">
        <p14:creationId xmlns:p14="http://schemas.microsoft.com/office/powerpoint/2010/main" val="1616040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45C1B-86ED-483D-8F0E-702D0868955D}" type="slidenum">
              <a:rPr lang="en-US" smtClean="0"/>
              <a:t>31</a:t>
            </a:fld>
            <a:endParaRPr lang="en-US"/>
          </a:p>
        </p:txBody>
      </p:sp>
    </p:spTree>
    <p:extLst>
      <p:ext uri="{BB962C8B-B14F-4D97-AF65-F5344CB8AC3E}">
        <p14:creationId xmlns:p14="http://schemas.microsoft.com/office/powerpoint/2010/main" val="283317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45C1B-86ED-483D-8F0E-702D0868955D}" type="slidenum">
              <a:rPr lang="en-US" smtClean="0"/>
              <a:t>35</a:t>
            </a:fld>
            <a:endParaRPr lang="en-US"/>
          </a:p>
        </p:txBody>
      </p:sp>
    </p:spTree>
    <p:extLst>
      <p:ext uri="{BB962C8B-B14F-4D97-AF65-F5344CB8AC3E}">
        <p14:creationId xmlns:p14="http://schemas.microsoft.com/office/powerpoint/2010/main" val="722542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43000" y="687388"/>
            <a:ext cx="4573588"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1400" indent="-285155" eaLnBrk="0" hangingPunct="0">
              <a:defRPr>
                <a:solidFill>
                  <a:schemeClr val="tx1"/>
                </a:solidFill>
                <a:latin typeface="Calibri" pitchFamily="34" charset="0"/>
                <a:ea typeface="MS PGothic" pitchFamily="34" charset="-128"/>
              </a:defRPr>
            </a:lvl2pPr>
            <a:lvl3pPr marL="1140616" indent="-228123" eaLnBrk="0" hangingPunct="0">
              <a:defRPr>
                <a:solidFill>
                  <a:schemeClr val="tx1"/>
                </a:solidFill>
                <a:latin typeface="Calibri" pitchFamily="34" charset="0"/>
                <a:ea typeface="MS PGothic" pitchFamily="34" charset="-128"/>
              </a:defRPr>
            </a:lvl3pPr>
            <a:lvl4pPr marL="1596863" indent="-228123" eaLnBrk="0" hangingPunct="0">
              <a:defRPr>
                <a:solidFill>
                  <a:schemeClr val="tx1"/>
                </a:solidFill>
                <a:latin typeface="Calibri" pitchFamily="34" charset="0"/>
                <a:ea typeface="MS PGothic" pitchFamily="34" charset="-128"/>
              </a:defRPr>
            </a:lvl4pPr>
            <a:lvl5pPr marL="2053108" indent="-228123" eaLnBrk="0" hangingPunct="0">
              <a:defRPr>
                <a:solidFill>
                  <a:schemeClr val="tx1"/>
                </a:solidFill>
                <a:latin typeface="Calibri" pitchFamily="34" charset="0"/>
                <a:ea typeface="MS PGothic" pitchFamily="34" charset="-128"/>
              </a:defRPr>
            </a:lvl5pPr>
            <a:lvl6pPr marL="2509355" indent="-228123" eaLnBrk="0" fontAlgn="base" hangingPunct="0">
              <a:spcBef>
                <a:spcPct val="0"/>
              </a:spcBef>
              <a:spcAft>
                <a:spcPct val="0"/>
              </a:spcAft>
              <a:defRPr>
                <a:solidFill>
                  <a:schemeClr val="tx1"/>
                </a:solidFill>
                <a:latin typeface="Calibri" pitchFamily="34" charset="0"/>
                <a:ea typeface="MS PGothic" pitchFamily="34" charset="-128"/>
              </a:defRPr>
            </a:lvl6pPr>
            <a:lvl7pPr marL="2965601" indent="-228123" eaLnBrk="0" fontAlgn="base" hangingPunct="0">
              <a:spcBef>
                <a:spcPct val="0"/>
              </a:spcBef>
              <a:spcAft>
                <a:spcPct val="0"/>
              </a:spcAft>
              <a:defRPr>
                <a:solidFill>
                  <a:schemeClr val="tx1"/>
                </a:solidFill>
                <a:latin typeface="Calibri" pitchFamily="34" charset="0"/>
                <a:ea typeface="MS PGothic" pitchFamily="34" charset="-128"/>
              </a:defRPr>
            </a:lvl7pPr>
            <a:lvl8pPr marL="3421847" indent="-228123" eaLnBrk="0" fontAlgn="base" hangingPunct="0">
              <a:spcBef>
                <a:spcPct val="0"/>
              </a:spcBef>
              <a:spcAft>
                <a:spcPct val="0"/>
              </a:spcAft>
              <a:defRPr>
                <a:solidFill>
                  <a:schemeClr val="tx1"/>
                </a:solidFill>
                <a:latin typeface="Calibri" pitchFamily="34" charset="0"/>
                <a:ea typeface="MS PGothic" pitchFamily="34" charset="-128"/>
              </a:defRPr>
            </a:lvl8pPr>
            <a:lvl9pPr marL="3878094" indent="-22812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2CE909D-2EFE-4E23-B13F-9336C10B8533}" type="slidenum">
              <a:rPr lang="id-ID" smtClean="0">
                <a:solidFill>
                  <a:prstClr val="black"/>
                </a:solidFill>
              </a:rPr>
              <a:pPr eaLnBrk="1" hangingPunct="1"/>
              <a:t>49</a:t>
            </a:fld>
            <a:endParaRPr lang="id-ID" smtClean="0">
              <a:solidFill>
                <a:prstClr val="black"/>
              </a:solidFill>
            </a:endParaRPr>
          </a:p>
        </p:txBody>
      </p:sp>
    </p:spTree>
    <p:extLst>
      <p:ext uri="{BB962C8B-B14F-4D97-AF65-F5344CB8AC3E}">
        <p14:creationId xmlns:p14="http://schemas.microsoft.com/office/powerpoint/2010/main" val="146276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99F73-6448-B143-9161-919F43CAB5C9}" type="datetimeFigureOut">
              <a:rPr lang="en-US" smtClean="0"/>
              <a:t>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176099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99F73-6448-B143-9161-919F43CAB5C9}" type="datetimeFigureOut">
              <a:rPr lang="en-US" smtClean="0"/>
              <a:t>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296648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99F73-6448-B143-9161-919F43CAB5C9}" type="datetimeFigureOut">
              <a:rPr lang="en-US" smtClean="0"/>
              <a:t>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719572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pic>
        <p:nvPicPr>
          <p:cNvPr id="33" name="Picture 32" descr="Logo Diknas  Potong Kiri Transparan.wmf"/>
          <p:cNvPicPr>
            <a:picLocks noChangeAspect="1"/>
          </p:cNvPicPr>
          <p:nvPr/>
        </p:nvPicPr>
        <p:blipFill>
          <a:blip r:embed="rId2" cstate="print"/>
          <a:stretch>
            <a:fillRect/>
          </a:stretch>
        </p:blipFill>
        <p:spPr>
          <a:xfrm>
            <a:off x="0" y="2090359"/>
            <a:ext cx="2195736" cy="4767642"/>
          </a:xfrm>
          <a:prstGeom prst="rect">
            <a:avLst/>
          </a:prstGeom>
        </p:spPr>
      </p:pic>
      <p:sp>
        <p:nvSpPr>
          <p:cNvPr id="5" name="Title 1"/>
          <p:cNvSpPr>
            <a:spLocks noGrp="1"/>
          </p:cNvSpPr>
          <p:nvPr>
            <p:ph type="ctrTitle"/>
          </p:nvPr>
        </p:nvSpPr>
        <p:spPr>
          <a:xfrm>
            <a:off x="863588" y="2060849"/>
            <a:ext cx="7416824" cy="2736304"/>
          </a:xfrm>
          <a:prstGeom prst="rect">
            <a:avLst/>
          </a:prstGeom>
        </p:spPr>
        <p:txBody>
          <a:bodyPr anchor="ctr"/>
          <a:lstStyle>
            <a:lvl1pPr algn="ctr">
              <a:defRPr sz="3800" b="1">
                <a:latin typeface="Cambria" pitchFamily="18" charset="0"/>
              </a:defRPr>
            </a:lvl1pPr>
          </a:lstStyle>
          <a:p>
            <a:r>
              <a:rPr lang="en-US" noProof="0"/>
              <a:t>Click to edit Master title style</a:t>
            </a:r>
            <a:endParaRPr lang="id-ID" noProof="0"/>
          </a:p>
        </p:txBody>
      </p:sp>
    </p:spTree>
    <p:extLst>
      <p:ext uri="{BB962C8B-B14F-4D97-AF65-F5344CB8AC3E}">
        <p14:creationId xmlns:p14="http://schemas.microsoft.com/office/powerpoint/2010/main" val="3064112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parator">
    <p:bg>
      <p:bgPr>
        <a:solidFill>
          <a:srgbClr val="0070C0"/>
        </a:solidFill>
        <a:effectLst/>
      </p:bgPr>
    </p:bg>
    <p:spTree>
      <p:nvGrpSpPr>
        <p:cNvPr id="1" name=""/>
        <p:cNvGrpSpPr/>
        <p:nvPr/>
      </p:nvGrpSpPr>
      <p:grpSpPr>
        <a:xfrm>
          <a:off x="0" y="0"/>
          <a:ext cx="0" cy="0"/>
          <a:chOff x="0" y="0"/>
          <a:chExt cx="0" cy="0"/>
        </a:xfrm>
      </p:grpSpPr>
      <p:sp>
        <p:nvSpPr>
          <p:cNvPr id="2" name="Rectangle 1"/>
          <p:cNvSpPr/>
          <p:nvPr userDrawn="1"/>
        </p:nvSpPr>
        <p:spPr>
          <a:xfrm>
            <a:off x="0" y="-45720"/>
            <a:ext cx="9144000" cy="69037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nip Diagonal Corner Rectangle 2"/>
          <p:cNvSpPr/>
          <p:nvPr userDrawn="1"/>
        </p:nvSpPr>
        <p:spPr>
          <a:xfrm>
            <a:off x="219060" y="-45720"/>
            <a:ext cx="8772540" cy="6903720"/>
          </a:xfrm>
          <a:prstGeom prst="snip2DiagRect">
            <a:avLst>
              <a:gd name="adj1" fmla="val 0"/>
              <a:gd name="adj2" fmla="val 0"/>
            </a:avLst>
          </a:prstGeom>
          <a:solidFill>
            <a:schemeClr val="bg1"/>
          </a:solidFill>
          <a:ln>
            <a:noFill/>
          </a:ln>
          <a:effectLst/>
          <a:scene3d>
            <a:camera prst="orthographicFront"/>
            <a:lightRig rig="soft" dir="t">
              <a:rot lat="0" lon="0" rev="10800000"/>
            </a:lightRig>
          </a:scene3d>
          <a:sp3d/>
        </p:spPr>
        <p:style>
          <a:lnRef idx="3">
            <a:schemeClr val="lt1"/>
          </a:lnRef>
          <a:fillRef idx="1">
            <a:schemeClr val="accent1"/>
          </a:fillRef>
          <a:effectRef idx="1">
            <a:schemeClr val="accent1"/>
          </a:effectRef>
          <a:fontRef idx="none"/>
        </p:style>
        <p:txBody>
          <a:bodyPr anchor="ctr">
            <a:normAutofit/>
            <a:sp3d>
              <a:contourClr>
                <a:srgbClr val="DDDDDD"/>
              </a:contourClr>
            </a:sp3d>
          </a:bodyPr>
          <a:lstStyle/>
          <a:p>
            <a:pPr algn="ctr" fontAlgn="auto">
              <a:spcAft>
                <a:spcPts val="0"/>
              </a:spcAft>
              <a:defRPr/>
            </a:pPr>
            <a:endParaRPr lang="en-US" sz="4400" b="1" spc="150">
              <a:ln w="11430"/>
              <a:solidFill>
                <a:srgbClr val="F8F8F8"/>
              </a:solidFill>
              <a:effectLst>
                <a:outerShdw blurRad="25400" algn="tl" rotWithShape="0">
                  <a:srgbClr val="000000">
                    <a:alpha val="43000"/>
                  </a:srgbClr>
                </a:outerShdw>
                <a:reflection blurRad="6350" stA="55000" endA="300" endPos="45500" dir="5400000" sy="-100000" algn="bl" rotWithShape="0"/>
              </a:effectLst>
              <a:latin typeface="+mj-lt"/>
              <a:ea typeface="+mj-ea"/>
              <a:cs typeface="+mj-cs"/>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295" y="228601"/>
            <a:ext cx="603438" cy="710737"/>
          </a:xfrm>
          <a:prstGeom prst="rect">
            <a:avLst/>
          </a:prstGeom>
        </p:spPr>
      </p:pic>
      <p:sp>
        <p:nvSpPr>
          <p:cNvPr id="7" name="TextBox 6"/>
          <p:cNvSpPr txBox="1"/>
          <p:nvPr userDrawn="1"/>
        </p:nvSpPr>
        <p:spPr>
          <a:xfrm>
            <a:off x="1143000" y="304801"/>
            <a:ext cx="7696200" cy="461665"/>
          </a:xfrm>
          <a:prstGeom prst="rect">
            <a:avLst/>
          </a:prstGeom>
          <a:noFill/>
        </p:spPr>
        <p:txBody>
          <a:bodyPr wrap="square" rtlCol="0">
            <a:spAutoFit/>
          </a:bodyPr>
          <a:lstStyle/>
          <a:p>
            <a:endParaRPr lang="en-US" sz="2400" b="1" dirty="0">
              <a:solidFill>
                <a:srgbClr val="000000"/>
              </a:solidFill>
              <a:latin typeface="Century Gothic"/>
              <a:cs typeface="Century Gothic"/>
            </a:endParaRPr>
          </a:p>
        </p:txBody>
      </p:sp>
      <p:cxnSp>
        <p:nvCxnSpPr>
          <p:cNvPr id="8" name="Straight Connector 7"/>
          <p:cNvCxnSpPr/>
          <p:nvPr userDrawn="1"/>
        </p:nvCxnSpPr>
        <p:spPr>
          <a:xfrm flipH="1">
            <a:off x="228600" y="1051560"/>
            <a:ext cx="8686800" cy="0"/>
          </a:xfrm>
          <a:prstGeom prst="line">
            <a:avLst/>
          </a:prstGeom>
          <a:ln w="28575">
            <a:solidFill>
              <a:schemeClr val="accent5">
                <a:lumMod val="40000"/>
                <a:lumOff val="60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0141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99F73-6448-B143-9161-919F43CAB5C9}" type="datetimeFigureOut">
              <a:rPr lang="en-US" smtClean="0"/>
              <a:t>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268600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99F73-6448-B143-9161-919F43CAB5C9}" type="datetimeFigureOut">
              <a:rPr lang="en-US" smtClean="0"/>
              <a:t>2/17/2017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165287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99F73-6448-B143-9161-919F43CAB5C9}" type="datetimeFigureOut">
              <a:rPr lang="en-US" smtClean="0"/>
              <a:t>2/17/2017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321536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99F73-6448-B143-9161-919F43CAB5C9}" type="datetimeFigureOut">
              <a:rPr lang="en-US" smtClean="0"/>
              <a:t>2/17/2017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407970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99F73-6448-B143-9161-919F43CAB5C9}" type="datetimeFigureOut">
              <a:rPr lang="en-US" smtClean="0"/>
              <a:t>2/17/2017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275831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99F73-6448-B143-9161-919F43CAB5C9}" type="datetimeFigureOut">
              <a:rPr lang="en-US" smtClean="0"/>
              <a:t>2/17/2017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261576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99F73-6448-B143-9161-919F43CAB5C9}" type="datetimeFigureOut">
              <a:rPr lang="en-US" smtClean="0"/>
              <a:t>2/17/2017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1905286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99F73-6448-B143-9161-919F43CAB5C9}" type="datetimeFigureOut">
              <a:rPr lang="en-US" smtClean="0"/>
              <a:t>2/17/2017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944644-F061-C048-926D-10D4F5F2892C}" type="slidenum">
              <a:rPr lang="en-US" smtClean="0"/>
              <a:t>‹#›</a:t>
            </a:fld>
            <a:endParaRPr lang="en-US"/>
          </a:p>
        </p:txBody>
      </p:sp>
    </p:spTree>
    <p:extLst>
      <p:ext uri="{BB962C8B-B14F-4D97-AF65-F5344CB8AC3E}">
        <p14:creationId xmlns:p14="http://schemas.microsoft.com/office/powerpoint/2010/main" val="120925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99F73-6448-B143-9161-919F43CAB5C9}" type="datetimeFigureOut">
              <a:rPr lang="en-US" smtClean="0"/>
              <a:t>2/17/2017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44644-F061-C048-926D-10D4F5F2892C}" type="slidenum">
              <a:rPr lang="en-US" smtClean="0"/>
              <a:t>‹#›</a:t>
            </a:fld>
            <a:endParaRPr lang="en-US"/>
          </a:p>
        </p:txBody>
      </p:sp>
    </p:spTree>
    <p:extLst>
      <p:ext uri="{BB962C8B-B14F-4D97-AF65-F5344CB8AC3E}">
        <p14:creationId xmlns:p14="http://schemas.microsoft.com/office/powerpoint/2010/main" val="1868629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7-02-16 at 11.21.57 PM.png"/>
          <p:cNvPicPr>
            <a:picLocks noChangeAspect="1"/>
          </p:cNvPicPr>
          <p:nvPr/>
        </p:nvPicPr>
        <p:blipFill rotWithShape="1">
          <a:blip r:embed="rId2">
            <a:extLst>
              <a:ext uri="{28A0092B-C50C-407E-A947-70E740481C1C}">
                <a14:useLocalDpi xmlns:a14="http://schemas.microsoft.com/office/drawing/2010/main" val="0"/>
              </a:ext>
            </a:extLst>
          </a:blip>
          <a:srcRect t="31914" b="33218"/>
          <a:stretch/>
        </p:blipFill>
        <p:spPr>
          <a:xfrm>
            <a:off x="0" y="-1"/>
            <a:ext cx="9144000" cy="1729277"/>
          </a:xfrm>
          <a:prstGeom prst="rect">
            <a:avLst/>
          </a:prstGeom>
        </p:spPr>
      </p:pic>
      <p:sp>
        <p:nvSpPr>
          <p:cNvPr id="4" name="Rectangle 2"/>
          <p:cNvSpPr txBox="1">
            <a:spLocks noChangeArrowheads="1"/>
          </p:cNvSpPr>
          <p:nvPr/>
        </p:nvSpPr>
        <p:spPr>
          <a:xfrm>
            <a:off x="1403648" y="1533810"/>
            <a:ext cx="6476733" cy="209580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rgbClr val="6FB7D7"/>
              </a:buClr>
              <a:defRPr/>
            </a:pPr>
            <a:r>
              <a:rPr lang="en-US" sz="5400" b="1" dirty="0" smtClean="0">
                <a:ln w="900" cmpd="sng">
                  <a:solidFill>
                    <a:schemeClr val="accent1">
                      <a:satMod val="190000"/>
                      <a:alpha val="55000"/>
                    </a:schemeClr>
                  </a:solidFill>
                  <a:prstDash val="solid"/>
                </a:ln>
                <a:solidFill>
                  <a:srgbClr val="0000FF"/>
                </a:solidFill>
                <a:effectLst>
                  <a:innerShdw blurRad="101600" dist="76200" dir="5400000">
                    <a:schemeClr val="accent1">
                      <a:satMod val="190000"/>
                      <a:tint val="100000"/>
                      <a:alpha val="74000"/>
                    </a:schemeClr>
                  </a:innerShdw>
                </a:effectLst>
                <a:latin typeface="Bernard MT Condensed"/>
                <a:ea typeface="SimHei" pitchFamily="49" charset="-122"/>
                <a:cs typeface="Bernard MT Condensed"/>
              </a:rPr>
              <a:t>KEBIJAKAN</a:t>
            </a:r>
            <a:br>
              <a:rPr lang="en-US" sz="5400" b="1" dirty="0" smtClean="0">
                <a:ln w="900" cmpd="sng">
                  <a:solidFill>
                    <a:schemeClr val="accent1">
                      <a:satMod val="190000"/>
                      <a:alpha val="55000"/>
                    </a:schemeClr>
                  </a:solidFill>
                  <a:prstDash val="solid"/>
                </a:ln>
                <a:solidFill>
                  <a:srgbClr val="0000FF"/>
                </a:solidFill>
                <a:effectLst>
                  <a:innerShdw blurRad="101600" dist="76200" dir="5400000">
                    <a:schemeClr val="accent1">
                      <a:satMod val="190000"/>
                      <a:tint val="100000"/>
                      <a:alpha val="74000"/>
                    </a:schemeClr>
                  </a:innerShdw>
                </a:effectLst>
                <a:latin typeface="Bernard MT Condensed"/>
                <a:ea typeface="SimHei" pitchFamily="49" charset="-122"/>
                <a:cs typeface="Bernard MT Condensed"/>
              </a:rPr>
            </a:br>
            <a:r>
              <a:rPr lang="en-US" sz="4000" b="1" dirty="0" smtClean="0">
                <a:ln w="900" cmpd="sng">
                  <a:solidFill>
                    <a:schemeClr val="accent1">
                      <a:satMod val="190000"/>
                      <a:alpha val="55000"/>
                    </a:schemeClr>
                  </a:solidFill>
                  <a:prstDash val="solid"/>
                </a:ln>
                <a:solidFill>
                  <a:srgbClr val="0000FF"/>
                </a:solidFill>
                <a:effectLst>
                  <a:innerShdw blurRad="101600" dist="76200" dir="5400000">
                    <a:schemeClr val="accent1">
                      <a:satMod val="190000"/>
                      <a:tint val="100000"/>
                      <a:alpha val="74000"/>
                    </a:schemeClr>
                  </a:innerShdw>
                </a:effectLst>
                <a:latin typeface="Bernard MT Condensed"/>
                <a:ea typeface="SimHei" pitchFamily="49" charset="-122"/>
                <a:cs typeface="Bernard MT Condensed"/>
              </a:rPr>
              <a:t>PROGRAM </a:t>
            </a:r>
            <a:r>
              <a:rPr lang="en-US" sz="4000" b="1" dirty="0" err="1" smtClean="0">
                <a:ln w="900" cmpd="sng">
                  <a:solidFill>
                    <a:schemeClr val="accent1">
                      <a:satMod val="190000"/>
                      <a:alpha val="55000"/>
                    </a:schemeClr>
                  </a:solidFill>
                  <a:prstDash val="solid"/>
                </a:ln>
                <a:solidFill>
                  <a:srgbClr val="0000FF"/>
                </a:solidFill>
                <a:effectLst>
                  <a:innerShdw blurRad="101600" dist="76200" dir="5400000">
                    <a:schemeClr val="accent1">
                      <a:satMod val="190000"/>
                      <a:tint val="100000"/>
                      <a:alpha val="74000"/>
                    </a:schemeClr>
                  </a:innerShdw>
                </a:effectLst>
                <a:latin typeface="Bernard MT Condensed"/>
                <a:ea typeface="SimHei" pitchFamily="49" charset="-122"/>
                <a:cs typeface="Bernard MT Condensed"/>
              </a:rPr>
              <a:t>dan</a:t>
            </a:r>
            <a:r>
              <a:rPr lang="en-US" sz="4000" b="1" dirty="0" smtClean="0">
                <a:ln w="900" cmpd="sng">
                  <a:solidFill>
                    <a:schemeClr val="accent1">
                      <a:satMod val="190000"/>
                      <a:alpha val="55000"/>
                    </a:schemeClr>
                  </a:solidFill>
                  <a:prstDash val="solid"/>
                </a:ln>
                <a:solidFill>
                  <a:srgbClr val="0000FF"/>
                </a:solidFill>
                <a:effectLst>
                  <a:innerShdw blurRad="101600" dist="76200" dir="5400000">
                    <a:schemeClr val="accent1">
                      <a:satMod val="190000"/>
                      <a:tint val="100000"/>
                      <a:alpha val="74000"/>
                    </a:schemeClr>
                  </a:innerShdw>
                </a:effectLst>
                <a:latin typeface="Bernard MT Condensed"/>
                <a:ea typeface="SimHei" pitchFamily="49" charset="-122"/>
                <a:cs typeface="Bernard MT Condensed"/>
              </a:rPr>
              <a:t> ANGGARAN</a:t>
            </a:r>
            <a:endParaRPr lang="id-ID" sz="4000" b="1" dirty="0" smtClean="0">
              <a:ln w="900" cmpd="sng">
                <a:solidFill>
                  <a:schemeClr val="accent1">
                    <a:satMod val="190000"/>
                    <a:alpha val="55000"/>
                  </a:schemeClr>
                </a:solidFill>
                <a:prstDash val="solid"/>
              </a:ln>
              <a:solidFill>
                <a:srgbClr val="0000FF"/>
              </a:solidFill>
              <a:effectLst>
                <a:innerShdw blurRad="101600" dist="76200" dir="5400000">
                  <a:schemeClr val="accent1">
                    <a:satMod val="190000"/>
                    <a:tint val="100000"/>
                    <a:alpha val="74000"/>
                  </a:schemeClr>
                </a:innerShdw>
              </a:effectLst>
              <a:latin typeface="Bernard MT Condensed"/>
              <a:ea typeface="SimHei" pitchFamily="49" charset="-122"/>
              <a:cs typeface="Bernard MT Condensed"/>
            </a:endParaRPr>
          </a:p>
        </p:txBody>
      </p:sp>
      <p:sp>
        <p:nvSpPr>
          <p:cNvPr id="5" name="TextBox 4"/>
          <p:cNvSpPr txBox="1"/>
          <p:nvPr/>
        </p:nvSpPr>
        <p:spPr>
          <a:xfrm>
            <a:off x="1403648" y="3306445"/>
            <a:ext cx="6143627" cy="646331"/>
          </a:xfrm>
          <a:prstGeom prst="rect">
            <a:avLst/>
          </a:prstGeom>
          <a:noFill/>
        </p:spPr>
        <p:txBody>
          <a:bodyPr wrap="square">
            <a:spAutoFit/>
          </a:bodyPr>
          <a:lstStyle/>
          <a:p>
            <a:pPr algn="ctr">
              <a:defRPr/>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abic Typesetting" pitchFamily="66" charset="-78"/>
              </a:rPr>
              <a:t>DIT. PSMA 2017</a:t>
            </a:r>
            <a:endParaRPr lang="id-ID"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abic Typesetting" pitchFamily="66" charset="-78"/>
            </a:endParaRPr>
          </a:p>
        </p:txBody>
      </p:sp>
      <p:pic>
        <p:nvPicPr>
          <p:cNvPr id="6" name="Picture 4" descr="dik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32" y="2226519"/>
            <a:ext cx="1313244" cy="137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creen Shot 2017-02-16 at 11.10.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130" y="3620674"/>
            <a:ext cx="4081270" cy="252663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Rectangle 10"/>
          <p:cNvSpPr/>
          <p:nvPr/>
        </p:nvSpPr>
        <p:spPr>
          <a:xfrm>
            <a:off x="2330313" y="6443787"/>
            <a:ext cx="3537572" cy="400110"/>
          </a:xfrm>
          <a:prstGeom prst="rect">
            <a:avLst/>
          </a:prstGeom>
          <a:noFill/>
        </p:spPr>
        <p:txBody>
          <a:bodyPr wrap="none" lIns="91440" tIns="45720" rIns="91440" bIns="45720">
            <a:spAutoFit/>
          </a:bodyPr>
          <a:lstStyle/>
          <a:p>
            <a:pPr algn="ctr"/>
            <a:r>
              <a:rPr lang="en-US" sz="2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Narrow"/>
                <a:cs typeface="Arial Narrow"/>
              </a:rPr>
              <a:t>MAJU BERSAMA, HEBAT SEMUA</a:t>
            </a:r>
            <a:endParaRPr lang="en-US" sz="2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Narrow"/>
              <a:cs typeface="Arial Narrow"/>
            </a:endParaRPr>
          </a:p>
        </p:txBody>
      </p:sp>
    </p:spTree>
    <p:extLst>
      <p:ext uri="{BB962C8B-B14F-4D97-AF65-F5344CB8AC3E}">
        <p14:creationId xmlns:p14="http://schemas.microsoft.com/office/powerpoint/2010/main" val="3815262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7-02-16 at 11.21.16 PM.png"/>
          <p:cNvPicPr>
            <a:picLocks noGrp="1" noChangeAspect="1"/>
          </p:cNvPicPr>
          <p:nvPr>
            <p:ph idx="1"/>
          </p:nvPr>
        </p:nvPicPr>
        <p:blipFill>
          <a:blip r:embed="rId2">
            <a:extLst>
              <a:ext uri="{28A0092B-C50C-407E-A947-70E740481C1C}">
                <a14:useLocalDpi xmlns:a14="http://schemas.microsoft.com/office/drawing/2010/main" val="0"/>
              </a:ext>
            </a:extLst>
          </a:blip>
          <a:srcRect t="9467" b="9467"/>
          <a:stretch>
            <a:fillRect/>
          </a:stretch>
        </p:blipFill>
        <p:spPr>
          <a:xfrm>
            <a:off x="0" y="0"/>
            <a:ext cx="9144000" cy="6858000"/>
          </a:xfrm>
        </p:spPr>
      </p:pic>
      <p:sp>
        <p:nvSpPr>
          <p:cNvPr id="6" name="Freeform 5"/>
          <p:cNvSpPr/>
          <p:nvPr/>
        </p:nvSpPr>
        <p:spPr>
          <a:xfrm>
            <a:off x="635048" y="4907881"/>
            <a:ext cx="4148072" cy="1350997"/>
          </a:xfrm>
          <a:custGeom>
            <a:avLst/>
            <a:gdLst>
              <a:gd name="connsiteX0" fmla="*/ 0 w 4364259"/>
              <a:gd name="connsiteY0" fmla="*/ 81060 h 1350997"/>
              <a:gd name="connsiteX1" fmla="*/ 27023 w 4364259"/>
              <a:gd name="connsiteY1" fmla="*/ 864638 h 1350997"/>
              <a:gd name="connsiteX2" fmla="*/ 135116 w 4364259"/>
              <a:gd name="connsiteY2" fmla="*/ 1026758 h 1350997"/>
              <a:gd name="connsiteX3" fmla="*/ 256721 w 4364259"/>
              <a:gd name="connsiteY3" fmla="*/ 1188878 h 1350997"/>
              <a:gd name="connsiteX4" fmla="*/ 364814 w 4364259"/>
              <a:gd name="connsiteY4" fmla="*/ 1296957 h 1350997"/>
              <a:gd name="connsiteX5" fmla="*/ 472907 w 4364259"/>
              <a:gd name="connsiteY5" fmla="*/ 1350997 h 1350997"/>
              <a:gd name="connsiteX6" fmla="*/ 743140 w 4364259"/>
              <a:gd name="connsiteY6" fmla="*/ 1337487 h 1350997"/>
              <a:gd name="connsiteX7" fmla="*/ 810698 w 4364259"/>
              <a:gd name="connsiteY7" fmla="*/ 1310467 h 1350997"/>
              <a:gd name="connsiteX8" fmla="*/ 905280 w 4364259"/>
              <a:gd name="connsiteY8" fmla="*/ 1283447 h 1350997"/>
              <a:gd name="connsiteX9" fmla="*/ 1243070 w 4364259"/>
              <a:gd name="connsiteY9" fmla="*/ 1202388 h 1350997"/>
              <a:gd name="connsiteX10" fmla="*/ 1405210 w 4364259"/>
              <a:gd name="connsiteY10" fmla="*/ 1161858 h 1350997"/>
              <a:gd name="connsiteX11" fmla="*/ 1526815 w 4364259"/>
              <a:gd name="connsiteY11" fmla="*/ 1121328 h 1350997"/>
              <a:gd name="connsiteX12" fmla="*/ 1567350 w 4364259"/>
              <a:gd name="connsiteY12" fmla="*/ 1107818 h 1350997"/>
              <a:gd name="connsiteX13" fmla="*/ 1634908 w 4364259"/>
              <a:gd name="connsiteY13" fmla="*/ 1094308 h 1350997"/>
              <a:gd name="connsiteX14" fmla="*/ 1918652 w 4364259"/>
              <a:gd name="connsiteY14" fmla="*/ 1067288 h 1350997"/>
              <a:gd name="connsiteX15" fmla="*/ 2675304 w 4364259"/>
              <a:gd name="connsiteY15" fmla="*/ 1080798 h 1350997"/>
              <a:gd name="connsiteX16" fmla="*/ 2729350 w 4364259"/>
              <a:gd name="connsiteY16" fmla="*/ 1107818 h 1350997"/>
              <a:gd name="connsiteX17" fmla="*/ 2850955 w 4364259"/>
              <a:gd name="connsiteY17" fmla="*/ 1121328 h 1350997"/>
              <a:gd name="connsiteX18" fmla="*/ 3391421 w 4364259"/>
              <a:gd name="connsiteY18" fmla="*/ 1202388 h 1350997"/>
              <a:gd name="connsiteX19" fmla="*/ 3877840 w 4364259"/>
              <a:gd name="connsiteY19" fmla="*/ 1242917 h 1350997"/>
              <a:gd name="connsiteX20" fmla="*/ 4202119 w 4364259"/>
              <a:gd name="connsiteY20" fmla="*/ 1229407 h 1350997"/>
              <a:gd name="connsiteX21" fmla="*/ 4242654 w 4364259"/>
              <a:gd name="connsiteY21" fmla="*/ 1161858 h 1350997"/>
              <a:gd name="connsiteX22" fmla="*/ 4350747 w 4364259"/>
              <a:gd name="connsiteY22" fmla="*/ 1040268 h 1350997"/>
              <a:gd name="connsiteX23" fmla="*/ 4364259 w 4364259"/>
              <a:gd name="connsiteY23" fmla="*/ 999738 h 1350997"/>
              <a:gd name="connsiteX24" fmla="*/ 4350747 w 4364259"/>
              <a:gd name="connsiteY24" fmla="*/ 756558 h 1350997"/>
              <a:gd name="connsiteX25" fmla="*/ 4323724 w 4364259"/>
              <a:gd name="connsiteY25" fmla="*/ 675499 h 1350997"/>
              <a:gd name="connsiteX26" fmla="*/ 4242654 w 4364259"/>
              <a:gd name="connsiteY26" fmla="*/ 351259 h 1350997"/>
              <a:gd name="connsiteX27" fmla="*/ 4229142 w 4364259"/>
              <a:gd name="connsiteY27" fmla="*/ 229669 h 1350997"/>
              <a:gd name="connsiteX28" fmla="*/ 4161584 w 4364259"/>
              <a:gd name="connsiteY28" fmla="*/ 175630 h 1350997"/>
              <a:gd name="connsiteX29" fmla="*/ 4121049 w 4364259"/>
              <a:gd name="connsiteY29" fmla="*/ 148610 h 1350997"/>
              <a:gd name="connsiteX30" fmla="*/ 3958909 w 4364259"/>
              <a:gd name="connsiteY30" fmla="*/ 108080 h 1350997"/>
              <a:gd name="connsiteX31" fmla="*/ 3864328 w 4364259"/>
              <a:gd name="connsiteY31" fmla="*/ 81060 h 1350997"/>
              <a:gd name="connsiteX32" fmla="*/ 3769746 w 4364259"/>
              <a:gd name="connsiteY32" fmla="*/ 67550 h 1350997"/>
              <a:gd name="connsiteX33" fmla="*/ 3526537 w 4364259"/>
              <a:gd name="connsiteY33" fmla="*/ 40530 h 1350997"/>
              <a:gd name="connsiteX34" fmla="*/ 3391421 w 4364259"/>
              <a:gd name="connsiteY34" fmla="*/ 27020 h 1350997"/>
              <a:gd name="connsiteX35" fmla="*/ 3161723 w 4364259"/>
              <a:gd name="connsiteY35" fmla="*/ 0 h 1350997"/>
              <a:gd name="connsiteX36" fmla="*/ 2040257 w 4364259"/>
              <a:gd name="connsiteY36" fmla="*/ 13510 h 1350997"/>
              <a:gd name="connsiteX37" fmla="*/ 1729489 w 4364259"/>
              <a:gd name="connsiteY37" fmla="*/ 40530 h 1350997"/>
              <a:gd name="connsiteX38" fmla="*/ 1607885 w 4364259"/>
              <a:gd name="connsiteY38" fmla="*/ 67550 h 1350997"/>
              <a:gd name="connsiteX39" fmla="*/ 1432233 w 4364259"/>
              <a:gd name="connsiteY39" fmla="*/ 94570 h 1350997"/>
              <a:gd name="connsiteX40" fmla="*/ 0 w 4364259"/>
              <a:gd name="connsiteY40" fmla="*/ 81060 h 135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64259" h="1350997">
                <a:moveTo>
                  <a:pt x="0" y="81060"/>
                </a:moveTo>
                <a:cubicBezTo>
                  <a:pt x="9008" y="342253"/>
                  <a:pt x="-9942" y="605917"/>
                  <a:pt x="27023" y="864638"/>
                </a:cubicBezTo>
                <a:cubicBezTo>
                  <a:pt x="36209" y="928935"/>
                  <a:pt x="99085" y="972718"/>
                  <a:pt x="135116" y="1026758"/>
                </a:cubicBezTo>
                <a:cubicBezTo>
                  <a:pt x="184943" y="1101489"/>
                  <a:pt x="194076" y="1121423"/>
                  <a:pt x="256721" y="1188878"/>
                </a:cubicBezTo>
                <a:cubicBezTo>
                  <a:pt x="291394" y="1226213"/>
                  <a:pt x="319240" y="1274173"/>
                  <a:pt x="364814" y="1296957"/>
                </a:cubicBezTo>
                <a:lnTo>
                  <a:pt x="472907" y="1350997"/>
                </a:lnTo>
                <a:cubicBezTo>
                  <a:pt x="562985" y="1346494"/>
                  <a:pt x="653592" y="1348231"/>
                  <a:pt x="743140" y="1337487"/>
                </a:cubicBezTo>
                <a:cubicBezTo>
                  <a:pt x="767221" y="1334598"/>
                  <a:pt x="787689" y="1318136"/>
                  <a:pt x="810698" y="1310467"/>
                </a:cubicBezTo>
                <a:cubicBezTo>
                  <a:pt x="841804" y="1300099"/>
                  <a:pt x="873470" y="1291399"/>
                  <a:pt x="905280" y="1283447"/>
                </a:cubicBezTo>
                <a:cubicBezTo>
                  <a:pt x="1020719" y="1254591"/>
                  <a:pt x="1127340" y="1240960"/>
                  <a:pt x="1243070" y="1202388"/>
                </a:cubicBezTo>
                <a:cubicBezTo>
                  <a:pt x="1350130" y="1166706"/>
                  <a:pt x="1296043" y="1180050"/>
                  <a:pt x="1405210" y="1161858"/>
                </a:cubicBezTo>
                <a:cubicBezTo>
                  <a:pt x="1521672" y="1115279"/>
                  <a:pt x="1424996" y="1150415"/>
                  <a:pt x="1526815" y="1121328"/>
                </a:cubicBezTo>
                <a:cubicBezTo>
                  <a:pt x="1540510" y="1117416"/>
                  <a:pt x="1553533" y="1111272"/>
                  <a:pt x="1567350" y="1107818"/>
                </a:cubicBezTo>
                <a:cubicBezTo>
                  <a:pt x="1589630" y="1102249"/>
                  <a:pt x="1612255" y="1098083"/>
                  <a:pt x="1634908" y="1094308"/>
                </a:cubicBezTo>
                <a:cubicBezTo>
                  <a:pt x="1752779" y="1074665"/>
                  <a:pt x="1775712" y="1077497"/>
                  <a:pt x="1918652" y="1067288"/>
                </a:cubicBezTo>
                <a:cubicBezTo>
                  <a:pt x="2170869" y="1071791"/>
                  <a:pt x="2423361" y="1068202"/>
                  <a:pt x="2675304" y="1080798"/>
                </a:cubicBezTo>
                <a:cubicBezTo>
                  <a:pt x="2695420" y="1081804"/>
                  <a:pt x="2709724" y="1103290"/>
                  <a:pt x="2729350" y="1107818"/>
                </a:cubicBezTo>
                <a:cubicBezTo>
                  <a:pt x="2769090" y="1116988"/>
                  <a:pt x="2810580" y="1115561"/>
                  <a:pt x="2850955" y="1121328"/>
                </a:cubicBezTo>
                <a:cubicBezTo>
                  <a:pt x="3031295" y="1147088"/>
                  <a:pt x="3210251" y="1183321"/>
                  <a:pt x="3391421" y="1202388"/>
                </a:cubicBezTo>
                <a:cubicBezTo>
                  <a:pt x="3724419" y="1237435"/>
                  <a:pt x="3562244" y="1224355"/>
                  <a:pt x="3877840" y="1242917"/>
                </a:cubicBezTo>
                <a:lnTo>
                  <a:pt x="4202119" y="1229407"/>
                </a:lnTo>
                <a:cubicBezTo>
                  <a:pt x="4227753" y="1223711"/>
                  <a:pt x="4226024" y="1182181"/>
                  <a:pt x="4242654" y="1161858"/>
                </a:cubicBezTo>
                <a:cubicBezTo>
                  <a:pt x="4288695" y="1105593"/>
                  <a:pt x="4322288" y="1097179"/>
                  <a:pt x="4350747" y="1040268"/>
                </a:cubicBezTo>
                <a:cubicBezTo>
                  <a:pt x="4357116" y="1027531"/>
                  <a:pt x="4359755" y="1013248"/>
                  <a:pt x="4364259" y="999738"/>
                </a:cubicBezTo>
                <a:cubicBezTo>
                  <a:pt x="4359755" y="918678"/>
                  <a:pt x="4360818" y="837116"/>
                  <a:pt x="4350747" y="756558"/>
                </a:cubicBezTo>
                <a:cubicBezTo>
                  <a:pt x="4347214" y="728296"/>
                  <a:pt x="4330372" y="703194"/>
                  <a:pt x="4323724" y="675499"/>
                </a:cubicBezTo>
                <a:cubicBezTo>
                  <a:pt x="4244015" y="343420"/>
                  <a:pt x="4307886" y="514321"/>
                  <a:pt x="4242654" y="351259"/>
                </a:cubicBezTo>
                <a:cubicBezTo>
                  <a:pt x="4238150" y="310729"/>
                  <a:pt x="4239034" y="269231"/>
                  <a:pt x="4229142" y="229669"/>
                </a:cubicBezTo>
                <a:cubicBezTo>
                  <a:pt x="4216127" y="177615"/>
                  <a:pt x="4198306" y="193989"/>
                  <a:pt x="4161584" y="175630"/>
                </a:cubicBezTo>
                <a:cubicBezTo>
                  <a:pt x="4147060" y="168369"/>
                  <a:pt x="4135888" y="155204"/>
                  <a:pt x="4121049" y="148610"/>
                </a:cubicBezTo>
                <a:cubicBezTo>
                  <a:pt x="4035608" y="110641"/>
                  <a:pt x="4047283" y="128472"/>
                  <a:pt x="3958909" y="108080"/>
                </a:cubicBezTo>
                <a:cubicBezTo>
                  <a:pt x="3926960" y="100708"/>
                  <a:pt x="3896389" y="87929"/>
                  <a:pt x="3864328" y="81060"/>
                </a:cubicBezTo>
                <a:cubicBezTo>
                  <a:pt x="3833187" y="74388"/>
                  <a:pt x="3801367" y="71344"/>
                  <a:pt x="3769746" y="67550"/>
                </a:cubicBezTo>
                <a:lnTo>
                  <a:pt x="3526537" y="40530"/>
                </a:lnTo>
                <a:lnTo>
                  <a:pt x="3391421" y="27020"/>
                </a:lnTo>
                <a:cubicBezTo>
                  <a:pt x="3233727" y="9501"/>
                  <a:pt x="3310286" y="18568"/>
                  <a:pt x="3161723" y="0"/>
                </a:cubicBezTo>
                <a:lnTo>
                  <a:pt x="2040257" y="13510"/>
                </a:lnTo>
                <a:cubicBezTo>
                  <a:pt x="1975901" y="14851"/>
                  <a:pt x="1802466" y="33233"/>
                  <a:pt x="1729489" y="40530"/>
                </a:cubicBezTo>
                <a:cubicBezTo>
                  <a:pt x="1638239" y="70943"/>
                  <a:pt x="1750562" y="35848"/>
                  <a:pt x="1607885" y="67550"/>
                </a:cubicBezTo>
                <a:cubicBezTo>
                  <a:pt x="1501007" y="91298"/>
                  <a:pt x="1655894" y="92591"/>
                  <a:pt x="1432233" y="94570"/>
                </a:cubicBezTo>
                <a:lnTo>
                  <a:pt x="0" y="81060"/>
                </a:lnTo>
                <a:close/>
              </a:path>
            </a:pathLst>
          </a:cu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4783120" y="6258879"/>
            <a:ext cx="3903680" cy="761682"/>
          </a:xfrm>
          <a:custGeom>
            <a:avLst/>
            <a:gdLst>
              <a:gd name="connsiteX0" fmla="*/ 0 w 4364259"/>
              <a:gd name="connsiteY0" fmla="*/ 81060 h 1350997"/>
              <a:gd name="connsiteX1" fmla="*/ 27023 w 4364259"/>
              <a:gd name="connsiteY1" fmla="*/ 864638 h 1350997"/>
              <a:gd name="connsiteX2" fmla="*/ 135116 w 4364259"/>
              <a:gd name="connsiteY2" fmla="*/ 1026758 h 1350997"/>
              <a:gd name="connsiteX3" fmla="*/ 256721 w 4364259"/>
              <a:gd name="connsiteY3" fmla="*/ 1188878 h 1350997"/>
              <a:gd name="connsiteX4" fmla="*/ 364814 w 4364259"/>
              <a:gd name="connsiteY4" fmla="*/ 1296957 h 1350997"/>
              <a:gd name="connsiteX5" fmla="*/ 472907 w 4364259"/>
              <a:gd name="connsiteY5" fmla="*/ 1350997 h 1350997"/>
              <a:gd name="connsiteX6" fmla="*/ 743140 w 4364259"/>
              <a:gd name="connsiteY6" fmla="*/ 1337487 h 1350997"/>
              <a:gd name="connsiteX7" fmla="*/ 810698 w 4364259"/>
              <a:gd name="connsiteY7" fmla="*/ 1310467 h 1350997"/>
              <a:gd name="connsiteX8" fmla="*/ 905280 w 4364259"/>
              <a:gd name="connsiteY8" fmla="*/ 1283447 h 1350997"/>
              <a:gd name="connsiteX9" fmla="*/ 1243070 w 4364259"/>
              <a:gd name="connsiteY9" fmla="*/ 1202388 h 1350997"/>
              <a:gd name="connsiteX10" fmla="*/ 1405210 w 4364259"/>
              <a:gd name="connsiteY10" fmla="*/ 1161858 h 1350997"/>
              <a:gd name="connsiteX11" fmla="*/ 1526815 w 4364259"/>
              <a:gd name="connsiteY11" fmla="*/ 1121328 h 1350997"/>
              <a:gd name="connsiteX12" fmla="*/ 1567350 w 4364259"/>
              <a:gd name="connsiteY12" fmla="*/ 1107818 h 1350997"/>
              <a:gd name="connsiteX13" fmla="*/ 1634908 w 4364259"/>
              <a:gd name="connsiteY13" fmla="*/ 1094308 h 1350997"/>
              <a:gd name="connsiteX14" fmla="*/ 1918652 w 4364259"/>
              <a:gd name="connsiteY14" fmla="*/ 1067288 h 1350997"/>
              <a:gd name="connsiteX15" fmla="*/ 2675304 w 4364259"/>
              <a:gd name="connsiteY15" fmla="*/ 1080798 h 1350997"/>
              <a:gd name="connsiteX16" fmla="*/ 2729350 w 4364259"/>
              <a:gd name="connsiteY16" fmla="*/ 1107818 h 1350997"/>
              <a:gd name="connsiteX17" fmla="*/ 2850955 w 4364259"/>
              <a:gd name="connsiteY17" fmla="*/ 1121328 h 1350997"/>
              <a:gd name="connsiteX18" fmla="*/ 3391421 w 4364259"/>
              <a:gd name="connsiteY18" fmla="*/ 1202388 h 1350997"/>
              <a:gd name="connsiteX19" fmla="*/ 3877840 w 4364259"/>
              <a:gd name="connsiteY19" fmla="*/ 1242917 h 1350997"/>
              <a:gd name="connsiteX20" fmla="*/ 4202119 w 4364259"/>
              <a:gd name="connsiteY20" fmla="*/ 1229407 h 1350997"/>
              <a:gd name="connsiteX21" fmla="*/ 4242654 w 4364259"/>
              <a:gd name="connsiteY21" fmla="*/ 1161858 h 1350997"/>
              <a:gd name="connsiteX22" fmla="*/ 4350747 w 4364259"/>
              <a:gd name="connsiteY22" fmla="*/ 1040268 h 1350997"/>
              <a:gd name="connsiteX23" fmla="*/ 4364259 w 4364259"/>
              <a:gd name="connsiteY23" fmla="*/ 999738 h 1350997"/>
              <a:gd name="connsiteX24" fmla="*/ 4350747 w 4364259"/>
              <a:gd name="connsiteY24" fmla="*/ 756558 h 1350997"/>
              <a:gd name="connsiteX25" fmla="*/ 4323724 w 4364259"/>
              <a:gd name="connsiteY25" fmla="*/ 675499 h 1350997"/>
              <a:gd name="connsiteX26" fmla="*/ 4242654 w 4364259"/>
              <a:gd name="connsiteY26" fmla="*/ 351259 h 1350997"/>
              <a:gd name="connsiteX27" fmla="*/ 4229142 w 4364259"/>
              <a:gd name="connsiteY27" fmla="*/ 229669 h 1350997"/>
              <a:gd name="connsiteX28" fmla="*/ 4161584 w 4364259"/>
              <a:gd name="connsiteY28" fmla="*/ 175630 h 1350997"/>
              <a:gd name="connsiteX29" fmla="*/ 4121049 w 4364259"/>
              <a:gd name="connsiteY29" fmla="*/ 148610 h 1350997"/>
              <a:gd name="connsiteX30" fmla="*/ 3958909 w 4364259"/>
              <a:gd name="connsiteY30" fmla="*/ 108080 h 1350997"/>
              <a:gd name="connsiteX31" fmla="*/ 3864328 w 4364259"/>
              <a:gd name="connsiteY31" fmla="*/ 81060 h 1350997"/>
              <a:gd name="connsiteX32" fmla="*/ 3769746 w 4364259"/>
              <a:gd name="connsiteY32" fmla="*/ 67550 h 1350997"/>
              <a:gd name="connsiteX33" fmla="*/ 3526537 w 4364259"/>
              <a:gd name="connsiteY33" fmla="*/ 40530 h 1350997"/>
              <a:gd name="connsiteX34" fmla="*/ 3391421 w 4364259"/>
              <a:gd name="connsiteY34" fmla="*/ 27020 h 1350997"/>
              <a:gd name="connsiteX35" fmla="*/ 3161723 w 4364259"/>
              <a:gd name="connsiteY35" fmla="*/ 0 h 1350997"/>
              <a:gd name="connsiteX36" fmla="*/ 2040257 w 4364259"/>
              <a:gd name="connsiteY36" fmla="*/ 13510 h 1350997"/>
              <a:gd name="connsiteX37" fmla="*/ 1729489 w 4364259"/>
              <a:gd name="connsiteY37" fmla="*/ 40530 h 1350997"/>
              <a:gd name="connsiteX38" fmla="*/ 1607885 w 4364259"/>
              <a:gd name="connsiteY38" fmla="*/ 67550 h 1350997"/>
              <a:gd name="connsiteX39" fmla="*/ 1432233 w 4364259"/>
              <a:gd name="connsiteY39" fmla="*/ 94570 h 1350997"/>
              <a:gd name="connsiteX40" fmla="*/ 0 w 4364259"/>
              <a:gd name="connsiteY40" fmla="*/ 81060 h 135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64259" h="1350997">
                <a:moveTo>
                  <a:pt x="0" y="81060"/>
                </a:moveTo>
                <a:cubicBezTo>
                  <a:pt x="9008" y="342253"/>
                  <a:pt x="-9942" y="605917"/>
                  <a:pt x="27023" y="864638"/>
                </a:cubicBezTo>
                <a:cubicBezTo>
                  <a:pt x="36209" y="928935"/>
                  <a:pt x="99085" y="972718"/>
                  <a:pt x="135116" y="1026758"/>
                </a:cubicBezTo>
                <a:cubicBezTo>
                  <a:pt x="184943" y="1101489"/>
                  <a:pt x="194076" y="1121423"/>
                  <a:pt x="256721" y="1188878"/>
                </a:cubicBezTo>
                <a:cubicBezTo>
                  <a:pt x="291394" y="1226213"/>
                  <a:pt x="319240" y="1274173"/>
                  <a:pt x="364814" y="1296957"/>
                </a:cubicBezTo>
                <a:lnTo>
                  <a:pt x="472907" y="1350997"/>
                </a:lnTo>
                <a:cubicBezTo>
                  <a:pt x="562985" y="1346494"/>
                  <a:pt x="653592" y="1348231"/>
                  <a:pt x="743140" y="1337487"/>
                </a:cubicBezTo>
                <a:cubicBezTo>
                  <a:pt x="767221" y="1334598"/>
                  <a:pt x="787689" y="1318136"/>
                  <a:pt x="810698" y="1310467"/>
                </a:cubicBezTo>
                <a:cubicBezTo>
                  <a:pt x="841804" y="1300099"/>
                  <a:pt x="873470" y="1291399"/>
                  <a:pt x="905280" y="1283447"/>
                </a:cubicBezTo>
                <a:cubicBezTo>
                  <a:pt x="1020719" y="1254591"/>
                  <a:pt x="1127340" y="1240960"/>
                  <a:pt x="1243070" y="1202388"/>
                </a:cubicBezTo>
                <a:cubicBezTo>
                  <a:pt x="1350130" y="1166706"/>
                  <a:pt x="1296043" y="1180050"/>
                  <a:pt x="1405210" y="1161858"/>
                </a:cubicBezTo>
                <a:cubicBezTo>
                  <a:pt x="1521672" y="1115279"/>
                  <a:pt x="1424996" y="1150415"/>
                  <a:pt x="1526815" y="1121328"/>
                </a:cubicBezTo>
                <a:cubicBezTo>
                  <a:pt x="1540510" y="1117416"/>
                  <a:pt x="1553533" y="1111272"/>
                  <a:pt x="1567350" y="1107818"/>
                </a:cubicBezTo>
                <a:cubicBezTo>
                  <a:pt x="1589630" y="1102249"/>
                  <a:pt x="1612255" y="1098083"/>
                  <a:pt x="1634908" y="1094308"/>
                </a:cubicBezTo>
                <a:cubicBezTo>
                  <a:pt x="1752779" y="1074665"/>
                  <a:pt x="1775712" y="1077497"/>
                  <a:pt x="1918652" y="1067288"/>
                </a:cubicBezTo>
                <a:cubicBezTo>
                  <a:pt x="2170869" y="1071791"/>
                  <a:pt x="2423361" y="1068202"/>
                  <a:pt x="2675304" y="1080798"/>
                </a:cubicBezTo>
                <a:cubicBezTo>
                  <a:pt x="2695420" y="1081804"/>
                  <a:pt x="2709724" y="1103290"/>
                  <a:pt x="2729350" y="1107818"/>
                </a:cubicBezTo>
                <a:cubicBezTo>
                  <a:pt x="2769090" y="1116988"/>
                  <a:pt x="2810580" y="1115561"/>
                  <a:pt x="2850955" y="1121328"/>
                </a:cubicBezTo>
                <a:cubicBezTo>
                  <a:pt x="3031295" y="1147088"/>
                  <a:pt x="3210251" y="1183321"/>
                  <a:pt x="3391421" y="1202388"/>
                </a:cubicBezTo>
                <a:cubicBezTo>
                  <a:pt x="3724419" y="1237435"/>
                  <a:pt x="3562244" y="1224355"/>
                  <a:pt x="3877840" y="1242917"/>
                </a:cubicBezTo>
                <a:lnTo>
                  <a:pt x="4202119" y="1229407"/>
                </a:lnTo>
                <a:cubicBezTo>
                  <a:pt x="4227753" y="1223711"/>
                  <a:pt x="4226024" y="1182181"/>
                  <a:pt x="4242654" y="1161858"/>
                </a:cubicBezTo>
                <a:cubicBezTo>
                  <a:pt x="4288695" y="1105593"/>
                  <a:pt x="4322288" y="1097179"/>
                  <a:pt x="4350747" y="1040268"/>
                </a:cubicBezTo>
                <a:cubicBezTo>
                  <a:pt x="4357116" y="1027531"/>
                  <a:pt x="4359755" y="1013248"/>
                  <a:pt x="4364259" y="999738"/>
                </a:cubicBezTo>
                <a:cubicBezTo>
                  <a:pt x="4359755" y="918678"/>
                  <a:pt x="4360818" y="837116"/>
                  <a:pt x="4350747" y="756558"/>
                </a:cubicBezTo>
                <a:cubicBezTo>
                  <a:pt x="4347214" y="728296"/>
                  <a:pt x="4330372" y="703194"/>
                  <a:pt x="4323724" y="675499"/>
                </a:cubicBezTo>
                <a:cubicBezTo>
                  <a:pt x="4244015" y="343420"/>
                  <a:pt x="4307886" y="514321"/>
                  <a:pt x="4242654" y="351259"/>
                </a:cubicBezTo>
                <a:cubicBezTo>
                  <a:pt x="4238150" y="310729"/>
                  <a:pt x="4239034" y="269231"/>
                  <a:pt x="4229142" y="229669"/>
                </a:cubicBezTo>
                <a:cubicBezTo>
                  <a:pt x="4216127" y="177615"/>
                  <a:pt x="4198306" y="193989"/>
                  <a:pt x="4161584" y="175630"/>
                </a:cubicBezTo>
                <a:cubicBezTo>
                  <a:pt x="4147060" y="168369"/>
                  <a:pt x="4135888" y="155204"/>
                  <a:pt x="4121049" y="148610"/>
                </a:cubicBezTo>
                <a:cubicBezTo>
                  <a:pt x="4035608" y="110641"/>
                  <a:pt x="4047283" y="128472"/>
                  <a:pt x="3958909" y="108080"/>
                </a:cubicBezTo>
                <a:cubicBezTo>
                  <a:pt x="3926960" y="100708"/>
                  <a:pt x="3896389" y="87929"/>
                  <a:pt x="3864328" y="81060"/>
                </a:cubicBezTo>
                <a:cubicBezTo>
                  <a:pt x="3833187" y="74388"/>
                  <a:pt x="3801367" y="71344"/>
                  <a:pt x="3769746" y="67550"/>
                </a:cubicBezTo>
                <a:lnTo>
                  <a:pt x="3526537" y="40530"/>
                </a:lnTo>
                <a:lnTo>
                  <a:pt x="3391421" y="27020"/>
                </a:lnTo>
                <a:cubicBezTo>
                  <a:pt x="3233727" y="9501"/>
                  <a:pt x="3310286" y="18568"/>
                  <a:pt x="3161723" y="0"/>
                </a:cubicBezTo>
                <a:lnTo>
                  <a:pt x="2040257" y="13510"/>
                </a:lnTo>
                <a:cubicBezTo>
                  <a:pt x="1975901" y="14851"/>
                  <a:pt x="1802466" y="33233"/>
                  <a:pt x="1729489" y="40530"/>
                </a:cubicBezTo>
                <a:cubicBezTo>
                  <a:pt x="1638239" y="70943"/>
                  <a:pt x="1750562" y="35848"/>
                  <a:pt x="1607885" y="67550"/>
                </a:cubicBezTo>
                <a:cubicBezTo>
                  <a:pt x="1501007" y="91298"/>
                  <a:pt x="1655894" y="92591"/>
                  <a:pt x="1432233" y="94570"/>
                </a:cubicBezTo>
                <a:lnTo>
                  <a:pt x="0" y="81060"/>
                </a:lnTo>
                <a:close/>
              </a:path>
            </a:pathLst>
          </a:cu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289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23494" y="216161"/>
            <a:ext cx="3528392" cy="6433666"/>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a:p>
        </p:txBody>
      </p:sp>
      <p:sp>
        <p:nvSpPr>
          <p:cNvPr id="6" name="Right Arrow 5"/>
          <p:cNvSpPr/>
          <p:nvPr/>
        </p:nvSpPr>
        <p:spPr>
          <a:xfrm rot="5400000">
            <a:off x="1917772" y="702071"/>
            <a:ext cx="374769" cy="129614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id-ID"/>
          </a:p>
        </p:txBody>
      </p:sp>
      <p:sp>
        <p:nvSpPr>
          <p:cNvPr id="7" name="Rectangle 6"/>
          <p:cNvSpPr/>
          <p:nvPr/>
        </p:nvSpPr>
        <p:spPr>
          <a:xfrm>
            <a:off x="567513" y="2805608"/>
            <a:ext cx="3207067" cy="86409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2400" dirty="0" smtClean="0">
                <a:latin typeface="Arial Narrow" pitchFamily="34" charset="0"/>
              </a:rPr>
              <a:t>Peningkatan Akses</a:t>
            </a:r>
            <a:endParaRPr lang="id-ID" sz="2400" dirty="0">
              <a:latin typeface="Arial Narrow" pitchFamily="34" charset="0"/>
            </a:endParaRPr>
          </a:p>
        </p:txBody>
      </p:sp>
      <p:sp>
        <p:nvSpPr>
          <p:cNvPr id="8" name="Rectangle 7"/>
          <p:cNvSpPr/>
          <p:nvPr/>
        </p:nvSpPr>
        <p:spPr>
          <a:xfrm>
            <a:off x="581518" y="3768809"/>
            <a:ext cx="3207067" cy="79527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2400" dirty="0" smtClean="0">
                <a:latin typeface="Arial Narrow" pitchFamily="34" charset="0"/>
              </a:rPr>
              <a:t>Peningkatan  Mutu</a:t>
            </a:r>
            <a:endParaRPr lang="id-ID" sz="2400" dirty="0">
              <a:latin typeface="Arial Narrow" pitchFamily="34" charset="0"/>
            </a:endParaRPr>
          </a:p>
        </p:txBody>
      </p:sp>
      <p:sp>
        <p:nvSpPr>
          <p:cNvPr id="9" name="Rectangle 8"/>
          <p:cNvSpPr/>
          <p:nvPr/>
        </p:nvSpPr>
        <p:spPr>
          <a:xfrm>
            <a:off x="581518" y="4700007"/>
            <a:ext cx="3207067" cy="79208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2400" dirty="0" smtClean="0">
                <a:latin typeface="Arial Narrow" pitchFamily="34" charset="0"/>
              </a:rPr>
              <a:t>Peningkatan Tata Kelola</a:t>
            </a:r>
            <a:endParaRPr lang="id-ID" sz="2400" dirty="0">
              <a:latin typeface="Arial Narrow" pitchFamily="34" charset="0"/>
            </a:endParaRPr>
          </a:p>
        </p:txBody>
      </p:sp>
      <p:sp>
        <p:nvSpPr>
          <p:cNvPr id="10" name="Rectangle 9"/>
          <p:cNvSpPr/>
          <p:nvPr/>
        </p:nvSpPr>
        <p:spPr>
          <a:xfrm>
            <a:off x="4964224" y="417852"/>
            <a:ext cx="3962423" cy="51911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400" b="1" dirty="0" smtClean="0">
                <a:latin typeface="Bernard MT Condensed"/>
                <a:cs typeface="Bernard MT Condensed"/>
              </a:rPr>
              <a:t>Standar Kompetensi Lulusan</a:t>
            </a:r>
            <a:endParaRPr lang="id-ID" sz="2400" b="1" dirty="0">
              <a:latin typeface="Bernard MT Condensed"/>
              <a:cs typeface="Bernard MT Condensed"/>
            </a:endParaRPr>
          </a:p>
        </p:txBody>
      </p:sp>
      <p:sp>
        <p:nvSpPr>
          <p:cNvPr id="11" name="Rounded Rectangle 10"/>
          <p:cNvSpPr/>
          <p:nvPr/>
        </p:nvSpPr>
        <p:spPr>
          <a:xfrm>
            <a:off x="5904380" y="5154345"/>
            <a:ext cx="1768654" cy="8640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d-ID" sz="2400" b="1" dirty="0" smtClean="0">
                <a:solidFill>
                  <a:srgbClr val="FAC090"/>
                </a:solidFill>
                <a:latin typeface="Arial Narrow" pitchFamily="34" charset="0"/>
              </a:rPr>
              <a:t>Mandiri</a:t>
            </a:r>
            <a:endParaRPr lang="id-ID" sz="2400" b="1" dirty="0">
              <a:solidFill>
                <a:srgbClr val="FAC090"/>
              </a:solidFill>
              <a:latin typeface="Arial Narrow" pitchFamily="34" charset="0"/>
            </a:endParaRPr>
          </a:p>
        </p:txBody>
      </p:sp>
      <p:sp>
        <p:nvSpPr>
          <p:cNvPr id="12" name="Rounded Rectangle 11"/>
          <p:cNvSpPr/>
          <p:nvPr/>
        </p:nvSpPr>
        <p:spPr>
          <a:xfrm>
            <a:off x="5882759" y="3867182"/>
            <a:ext cx="1790281" cy="86409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d-ID" sz="2400" b="1" dirty="0" smtClean="0">
                <a:solidFill>
                  <a:schemeClr val="accent6">
                    <a:lumMod val="60000"/>
                    <a:lumOff val="40000"/>
                  </a:schemeClr>
                </a:solidFill>
                <a:latin typeface="Arial Narrow" pitchFamily="34" charset="0"/>
              </a:rPr>
              <a:t>Bekerja</a:t>
            </a:r>
            <a:endParaRPr lang="id-ID" sz="2400" b="1" dirty="0">
              <a:solidFill>
                <a:schemeClr val="accent6">
                  <a:lumMod val="60000"/>
                  <a:lumOff val="40000"/>
                </a:schemeClr>
              </a:solidFill>
              <a:latin typeface="Arial Narrow" pitchFamily="34" charset="0"/>
            </a:endParaRPr>
          </a:p>
        </p:txBody>
      </p:sp>
      <p:sp>
        <p:nvSpPr>
          <p:cNvPr id="13" name="Rounded Rectangle 12"/>
          <p:cNvSpPr/>
          <p:nvPr/>
        </p:nvSpPr>
        <p:spPr>
          <a:xfrm>
            <a:off x="4992958" y="2480345"/>
            <a:ext cx="1784937" cy="86409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id-ID" sz="2400" b="1" dirty="0" smtClean="0">
                <a:solidFill>
                  <a:srgbClr val="558ED5"/>
                </a:solidFill>
                <a:latin typeface="Arial Narrow" pitchFamily="34" charset="0"/>
              </a:rPr>
              <a:t>Melanjutkan</a:t>
            </a:r>
          </a:p>
          <a:p>
            <a:pPr algn="ctr"/>
            <a:r>
              <a:rPr lang="id-ID" sz="2400" b="1" dirty="0" smtClean="0">
                <a:solidFill>
                  <a:srgbClr val="558ED5"/>
                </a:solidFill>
                <a:latin typeface="Arial Narrow" pitchFamily="34" charset="0"/>
              </a:rPr>
              <a:t>100% </a:t>
            </a:r>
            <a:endParaRPr lang="id-ID" sz="2400" b="1" dirty="0">
              <a:solidFill>
                <a:srgbClr val="558ED5"/>
              </a:solidFill>
              <a:latin typeface="Arial Narrow" pitchFamily="34" charset="0"/>
            </a:endParaRPr>
          </a:p>
        </p:txBody>
      </p:sp>
      <p:sp>
        <p:nvSpPr>
          <p:cNvPr id="15" name="Rectangle 14"/>
          <p:cNvSpPr/>
          <p:nvPr/>
        </p:nvSpPr>
        <p:spPr>
          <a:xfrm>
            <a:off x="567513" y="1649981"/>
            <a:ext cx="3207067" cy="5040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d-ID" sz="2400" b="1" dirty="0" smtClean="0">
                <a:latin typeface="Arial Narrow"/>
                <a:cs typeface="Arial Narrow"/>
              </a:rPr>
              <a:t>INTERVENSI</a:t>
            </a:r>
            <a:endParaRPr lang="id-ID" sz="2400" b="1" dirty="0">
              <a:latin typeface="Arial Narrow"/>
              <a:cs typeface="Arial Narrow"/>
            </a:endParaRPr>
          </a:p>
        </p:txBody>
      </p:sp>
      <p:sp>
        <p:nvSpPr>
          <p:cNvPr id="17" name="Rectangle 16"/>
          <p:cNvSpPr/>
          <p:nvPr/>
        </p:nvSpPr>
        <p:spPr>
          <a:xfrm>
            <a:off x="4987614" y="1414673"/>
            <a:ext cx="1790280" cy="5040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id-ID" sz="2400" b="1" dirty="0" smtClean="0">
                <a:latin typeface="Arial Narrow"/>
                <a:cs typeface="Arial Narrow"/>
              </a:rPr>
              <a:t>OUTPUT</a:t>
            </a:r>
            <a:endParaRPr lang="id-ID" sz="2400" b="1" dirty="0">
              <a:latin typeface="Arial Narrow"/>
              <a:cs typeface="Arial Narrow"/>
            </a:endParaRPr>
          </a:p>
        </p:txBody>
      </p:sp>
      <p:sp>
        <p:nvSpPr>
          <p:cNvPr id="2" name="Down Arrow 1"/>
          <p:cNvSpPr/>
          <p:nvPr/>
        </p:nvSpPr>
        <p:spPr>
          <a:xfrm>
            <a:off x="5421368" y="1967575"/>
            <a:ext cx="865875" cy="362294"/>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Right Arrow 17"/>
          <p:cNvSpPr/>
          <p:nvPr/>
        </p:nvSpPr>
        <p:spPr>
          <a:xfrm>
            <a:off x="6777902" y="2521898"/>
            <a:ext cx="317451" cy="864096"/>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a:p>
        </p:txBody>
      </p:sp>
      <p:sp>
        <p:nvSpPr>
          <p:cNvPr id="19" name="Rounded Rectangle 18"/>
          <p:cNvSpPr/>
          <p:nvPr/>
        </p:nvSpPr>
        <p:spPr>
          <a:xfrm>
            <a:off x="7154267" y="2480345"/>
            <a:ext cx="1784937" cy="86409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d-ID" sz="2400" b="1" dirty="0" smtClean="0">
                <a:solidFill>
                  <a:schemeClr val="tx2">
                    <a:lumMod val="40000"/>
                    <a:lumOff val="60000"/>
                  </a:schemeClr>
                </a:solidFill>
                <a:latin typeface="Arial Narrow" pitchFamily="34" charset="0"/>
              </a:rPr>
              <a:t>Melanjutkan</a:t>
            </a:r>
          </a:p>
          <a:p>
            <a:pPr algn="ctr"/>
            <a:r>
              <a:rPr lang="id-ID" sz="2400" b="1" dirty="0" smtClean="0">
                <a:solidFill>
                  <a:schemeClr val="tx2">
                    <a:lumMod val="40000"/>
                    <a:lumOff val="60000"/>
                  </a:schemeClr>
                </a:solidFill>
                <a:latin typeface="Arial Narrow" pitchFamily="34" charset="0"/>
              </a:rPr>
              <a:t>50 – 70%</a:t>
            </a:r>
            <a:endParaRPr lang="id-ID" sz="2400" b="1" dirty="0">
              <a:solidFill>
                <a:schemeClr val="tx2">
                  <a:lumMod val="40000"/>
                  <a:lumOff val="60000"/>
                </a:schemeClr>
              </a:solidFill>
              <a:latin typeface="Arial Narrow" pitchFamily="34" charset="0"/>
            </a:endParaRPr>
          </a:p>
        </p:txBody>
      </p:sp>
      <p:sp>
        <p:nvSpPr>
          <p:cNvPr id="21" name="Rectangle 20"/>
          <p:cNvSpPr/>
          <p:nvPr/>
        </p:nvSpPr>
        <p:spPr>
          <a:xfrm>
            <a:off x="7136359" y="1414673"/>
            <a:ext cx="1790280" cy="50405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d-ID" sz="1400" b="1" dirty="0" smtClean="0">
                <a:solidFill>
                  <a:schemeClr val="accent5">
                    <a:lumMod val="75000"/>
                  </a:schemeClr>
                </a:solidFill>
                <a:latin typeface="Arial Narrow"/>
                <a:cs typeface="Arial Narrow"/>
              </a:rPr>
              <a:t>Kenyataan Dilapangan</a:t>
            </a:r>
            <a:endParaRPr lang="id-ID" sz="1400" b="1" dirty="0">
              <a:solidFill>
                <a:schemeClr val="accent5">
                  <a:lumMod val="75000"/>
                </a:schemeClr>
              </a:solidFill>
              <a:latin typeface="Arial Narrow"/>
              <a:cs typeface="Arial Narrow"/>
            </a:endParaRPr>
          </a:p>
        </p:txBody>
      </p:sp>
      <p:sp>
        <p:nvSpPr>
          <p:cNvPr id="22" name="Down Arrow 21"/>
          <p:cNvSpPr/>
          <p:nvPr/>
        </p:nvSpPr>
        <p:spPr>
          <a:xfrm>
            <a:off x="7572711" y="1945749"/>
            <a:ext cx="865875" cy="36229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3" name="Down Arrow 22"/>
          <p:cNvSpPr/>
          <p:nvPr/>
        </p:nvSpPr>
        <p:spPr>
          <a:xfrm>
            <a:off x="1705102" y="2187584"/>
            <a:ext cx="865875" cy="3622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67513" y="5632900"/>
            <a:ext cx="3207067" cy="86409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id-ID" sz="2400" dirty="0" smtClean="0">
                <a:latin typeface="Arial Narrow" pitchFamily="34" charset="0"/>
              </a:rPr>
              <a:t>Pelibatan Publik</a:t>
            </a:r>
            <a:endParaRPr lang="id-ID" sz="2400" dirty="0">
              <a:latin typeface="Arial Narrow" pitchFamily="34" charset="0"/>
            </a:endParaRPr>
          </a:p>
        </p:txBody>
      </p:sp>
      <p:sp>
        <p:nvSpPr>
          <p:cNvPr id="27" name="Right Arrow 26"/>
          <p:cNvSpPr/>
          <p:nvPr/>
        </p:nvSpPr>
        <p:spPr>
          <a:xfrm rot="5400000">
            <a:off x="5717003" y="500725"/>
            <a:ext cx="374769" cy="129614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d-ID"/>
          </a:p>
        </p:txBody>
      </p:sp>
      <p:sp>
        <p:nvSpPr>
          <p:cNvPr id="37" name="Down Arrow 36"/>
          <p:cNvSpPr/>
          <p:nvPr/>
        </p:nvSpPr>
        <p:spPr>
          <a:xfrm>
            <a:off x="6344962" y="3498609"/>
            <a:ext cx="865875" cy="36229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8" name="Down Arrow 37"/>
          <p:cNvSpPr/>
          <p:nvPr/>
        </p:nvSpPr>
        <p:spPr>
          <a:xfrm>
            <a:off x="6344962" y="4731278"/>
            <a:ext cx="865875" cy="36229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9" name="Right Arrow 38"/>
          <p:cNvSpPr/>
          <p:nvPr/>
        </p:nvSpPr>
        <p:spPr>
          <a:xfrm>
            <a:off x="4051737" y="2487620"/>
            <a:ext cx="798943" cy="122639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d-ID"/>
          </a:p>
        </p:txBody>
      </p:sp>
      <p:sp>
        <p:nvSpPr>
          <p:cNvPr id="40" name="Rectangle 39"/>
          <p:cNvSpPr/>
          <p:nvPr/>
        </p:nvSpPr>
        <p:spPr>
          <a:xfrm>
            <a:off x="4368583" y="5873941"/>
            <a:ext cx="4818633"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Pendidikan</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VOKASI</a:t>
            </a:r>
          </a:p>
        </p:txBody>
      </p:sp>
      <p:sp>
        <p:nvSpPr>
          <p:cNvPr id="41" name="Snip Single Corner Rectangle 40"/>
          <p:cNvSpPr/>
          <p:nvPr/>
        </p:nvSpPr>
        <p:spPr>
          <a:xfrm>
            <a:off x="581509" y="351259"/>
            <a:ext cx="3193063" cy="76132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d-ID" sz="3200" b="1" dirty="0">
                <a:latin typeface="Arial Narrow" pitchFamily="34" charset="0"/>
              </a:rPr>
              <a:t>DIT. PSMA</a:t>
            </a:r>
          </a:p>
        </p:txBody>
      </p:sp>
      <p:sp>
        <p:nvSpPr>
          <p:cNvPr id="42" name="Rectangle 41"/>
          <p:cNvSpPr/>
          <p:nvPr/>
        </p:nvSpPr>
        <p:spPr>
          <a:xfrm>
            <a:off x="4862160" y="6465636"/>
            <a:ext cx="3429445" cy="338554"/>
          </a:xfrm>
          <a:prstGeom prst="rect">
            <a:avLst/>
          </a:prstGeom>
          <a:noFill/>
        </p:spPr>
        <p:txBody>
          <a:bodyPr wrap="none" lIns="91440" tIns="45720" rIns="91440" bIns="45720">
            <a:spAutoFit/>
          </a:bodyPr>
          <a:lstStyle/>
          <a:p>
            <a:pPr algn="ctr"/>
            <a:r>
              <a:rPr lang="en-US" sz="1600" b="1" cap="none" spc="0" dirty="0" err="1" smtClean="0">
                <a:ln w="12700">
                  <a:solidFill>
                    <a:schemeClr val="tx2">
                      <a:satMod val="155000"/>
                    </a:schemeClr>
                  </a:solidFill>
                  <a:prstDash val="solid"/>
                </a:ln>
                <a:solidFill>
                  <a:schemeClr val="bg2">
                    <a:tint val="85000"/>
                    <a:satMod val="155000"/>
                  </a:schemeClr>
                </a:solidFill>
                <a:latin typeface="Arial Narrow"/>
                <a:cs typeface="Arial Narrow"/>
              </a:rPr>
              <a:t>Keterampilan</a:t>
            </a:r>
            <a:r>
              <a:rPr lang="en-US" sz="1600" b="1" cap="none" spc="0" dirty="0" smtClean="0">
                <a:ln w="12700">
                  <a:solidFill>
                    <a:schemeClr val="tx2">
                      <a:satMod val="155000"/>
                    </a:schemeClr>
                  </a:solidFill>
                  <a:prstDash val="solid"/>
                </a:ln>
                <a:solidFill>
                  <a:schemeClr val="bg2">
                    <a:tint val="85000"/>
                    <a:satMod val="155000"/>
                  </a:schemeClr>
                </a:solidFill>
                <a:latin typeface="Arial Narrow"/>
                <a:cs typeface="Arial Narrow"/>
              </a:rPr>
              <a:t> </a:t>
            </a:r>
            <a:r>
              <a:rPr lang="en-US" sz="1600" b="1" cap="none" spc="0" dirty="0" err="1" smtClean="0">
                <a:ln w="12700">
                  <a:solidFill>
                    <a:schemeClr val="tx2">
                      <a:satMod val="155000"/>
                    </a:schemeClr>
                  </a:solidFill>
                  <a:prstDash val="solid"/>
                </a:ln>
                <a:solidFill>
                  <a:schemeClr val="bg2">
                    <a:tint val="85000"/>
                    <a:satMod val="155000"/>
                  </a:schemeClr>
                </a:solidFill>
                <a:latin typeface="Arial Narrow"/>
                <a:cs typeface="Arial Narrow"/>
              </a:rPr>
              <a:t>untuk</a:t>
            </a:r>
            <a:r>
              <a:rPr lang="en-US" sz="1600" b="1" cap="none" spc="0" dirty="0" smtClean="0">
                <a:ln w="12700">
                  <a:solidFill>
                    <a:schemeClr val="tx2">
                      <a:satMod val="155000"/>
                    </a:schemeClr>
                  </a:solidFill>
                  <a:prstDash val="solid"/>
                </a:ln>
                <a:solidFill>
                  <a:schemeClr val="bg2">
                    <a:tint val="85000"/>
                    <a:satMod val="155000"/>
                  </a:schemeClr>
                </a:solidFill>
                <a:latin typeface="Arial Narrow"/>
                <a:cs typeface="Arial Narrow"/>
              </a:rPr>
              <a:t> </a:t>
            </a:r>
            <a:r>
              <a:rPr lang="en-US" sz="1600" b="1" dirty="0" err="1" smtClean="0">
                <a:ln w="12700">
                  <a:solidFill>
                    <a:schemeClr val="tx2">
                      <a:satMod val="155000"/>
                    </a:schemeClr>
                  </a:solidFill>
                  <a:prstDash val="solid"/>
                </a:ln>
                <a:solidFill>
                  <a:schemeClr val="bg2">
                    <a:tint val="85000"/>
                    <a:satMod val="155000"/>
                  </a:schemeClr>
                </a:solidFill>
                <a:latin typeface="Arial Narrow"/>
                <a:cs typeface="Arial Narrow"/>
              </a:rPr>
              <a:t>h</a:t>
            </a:r>
            <a:r>
              <a:rPr lang="en-US" sz="1600" b="1" cap="none" spc="0" dirty="0" err="1" smtClean="0">
                <a:ln w="12700">
                  <a:solidFill>
                    <a:schemeClr val="tx2">
                      <a:satMod val="155000"/>
                    </a:schemeClr>
                  </a:solidFill>
                  <a:prstDash val="solid"/>
                </a:ln>
                <a:solidFill>
                  <a:schemeClr val="bg2">
                    <a:tint val="85000"/>
                    <a:satMod val="155000"/>
                  </a:schemeClr>
                </a:solidFill>
                <a:latin typeface="Arial Narrow"/>
                <a:cs typeface="Arial Narrow"/>
              </a:rPr>
              <a:t>idup</a:t>
            </a:r>
            <a:r>
              <a:rPr lang="en-US" sz="1600" b="1" cap="none" spc="0" dirty="0" smtClean="0">
                <a:ln w="12700">
                  <a:solidFill>
                    <a:schemeClr val="tx2">
                      <a:satMod val="155000"/>
                    </a:schemeClr>
                  </a:solidFill>
                  <a:prstDash val="solid"/>
                </a:ln>
                <a:solidFill>
                  <a:schemeClr val="bg2">
                    <a:tint val="85000"/>
                    <a:satMod val="155000"/>
                  </a:schemeClr>
                </a:solidFill>
                <a:latin typeface="Arial Narrow"/>
                <a:cs typeface="Arial Narrow"/>
              </a:rPr>
              <a:t> </a:t>
            </a:r>
            <a:r>
              <a:rPr lang="en-US" sz="1600" b="1" cap="none" spc="0" dirty="0" err="1" smtClean="0">
                <a:ln w="12700">
                  <a:solidFill>
                    <a:schemeClr val="tx2">
                      <a:satMod val="155000"/>
                    </a:schemeClr>
                  </a:solidFill>
                  <a:prstDash val="solid"/>
                </a:ln>
                <a:solidFill>
                  <a:schemeClr val="bg2">
                    <a:tint val="85000"/>
                    <a:satMod val="155000"/>
                  </a:schemeClr>
                </a:solidFill>
                <a:latin typeface="Arial Narrow"/>
                <a:cs typeface="Arial Narrow"/>
              </a:rPr>
              <a:t>Pepres</a:t>
            </a:r>
            <a:r>
              <a:rPr lang="en-US" sz="1600" b="1" cap="none" spc="0" dirty="0" smtClean="0">
                <a:ln w="12700">
                  <a:solidFill>
                    <a:schemeClr val="tx2">
                      <a:satMod val="155000"/>
                    </a:schemeClr>
                  </a:solidFill>
                  <a:prstDash val="solid"/>
                </a:ln>
                <a:solidFill>
                  <a:schemeClr val="bg2">
                    <a:tint val="85000"/>
                    <a:satMod val="155000"/>
                  </a:schemeClr>
                </a:solidFill>
                <a:latin typeface="Arial Narrow"/>
                <a:cs typeface="Arial Narrow"/>
              </a:rPr>
              <a:t> 9/2016</a:t>
            </a:r>
            <a:endParaRPr lang="en-US" sz="1600" b="1" cap="none" spc="0" dirty="0">
              <a:ln w="12700">
                <a:solidFill>
                  <a:schemeClr val="tx2">
                    <a:satMod val="155000"/>
                  </a:schemeClr>
                </a:solidFill>
                <a:prstDash val="solid"/>
              </a:ln>
              <a:solidFill>
                <a:schemeClr val="bg2">
                  <a:tint val="85000"/>
                  <a:satMod val="155000"/>
                </a:schemeClr>
              </a:solidFill>
            </a:endParaRPr>
          </a:p>
        </p:txBody>
      </p:sp>
    </p:spTree>
    <p:extLst>
      <p:ext uri="{BB962C8B-B14F-4D97-AF65-F5344CB8AC3E}">
        <p14:creationId xmlns:p14="http://schemas.microsoft.com/office/powerpoint/2010/main" val="1434078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56282002"/>
              </p:ext>
            </p:extLst>
          </p:nvPr>
        </p:nvGraphicFramePr>
        <p:xfrm>
          <a:off x="457203" y="-663794"/>
          <a:ext cx="8490174" cy="692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1809036" y="5984543"/>
            <a:ext cx="5678685" cy="556414"/>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err="1" smtClean="0">
                <a:solidFill>
                  <a:srgbClr val="000000"/>
                </a:solidFill>
                <a:latin typeface="Arial Narrow"/>
                <a:cs typeface="Arial Narrow"/>
              </a:rPr>
              <a:t>Pemenuhan</a:t>
            </a:r>
            <a:r>
              <a:rPr lang="en-US" sz="4000" b="1" dirty="0" smtClean="0">
                <a:solidFill>
                  <a:srgbClr val="000000"/>
                </a:solidFill>
                <a:latin typeface="Arial Narrow"/>
                <a:cs typeface="Arial Narrow"/>
              </a:rPr>
              <a:t> 8 SNP</a:t>
            </a:r>
            <a:endParaRPr lang="en-US" sz="4000" b="1" dirty="0">
              <a:solidFill>
                <a:srgbClr val="000000"/>
              </a:solidFill>
              <a:latin typeface="Arial Narrow"/>
              <a:cs typeface="Arial Narrow"/>
            </a:endParaRPr>
          </a:p>
        </p:txBody>
      </p:sp>
      <p:sp>
        <p:nvSpPr>
          <p:cNvPr id="6" name="Rectangle 5"/>
          <p:cNvSpPr/>
          <p:nvPr/>
        </p:nvSpPr>
        <p:spPr>
          <a:xfrm>
            <a:off x="7236296" y="6133652"/>
            <a:ext cx="1761111" cy="535708"/>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smtClean="0">
                <a:solidFill>
                  <a:srgbClr val="000000"/>
                </a:solidFill>
                <a:latin typeface="Arial Narrow"/>
                <a:cs typeface="Arial Narrow"/>
              </a:rPr>
              <a:t>Tatakelola</a:t>
            </a:r>
            <a:endParaRPr lang="en-US" b="1" dirty="0">
              <a:solidFill>
                <a:srgbClr val="000000"/>
              </a:solidFill>
              <a:latin typeface="Arial Narrow"/>
              <a:cs typeface="Arial Narrow"/>
            </a:endParaRPr>
          </a:p>
        </p:txBody>
      </p:sp>
      <p:sp>
        <p:nvSpPr>
          <p:cNvPr id="5" name="Rectangle 4"/>
          <p:cNvSpPr/>
          <p:nvPr/>
        </p:nvSpPr>
        <p:spPr>
          <a:xfrm>
            <a:off x="251520" y="6093296"/>
            <a:ext cx="1813945" cy="531023"/>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err="1" smtClean="0">
                <a:solidFill>
                  <a:srgbClr val="000000"/>
                </a:solidFill>
                <a:latin typeface="Arial Narrow"/>
                <a:cs typeface="Arial Narrow"/>
              </a:rPr>
              <a:t>Akses</a:t>
            </a:r>
            <a:r>
              <a:rPr lang="en-US" sz="2400" b="1" dirty="0" smtClean="0">
                <a:solidFill>
                  <a:srgbClr val="000000"/>
                </a:solidFill>
                <a:latin typeface="Arial Narrow"/>
                <a:cs typeface="Arial Narrow"/>
              </a:rPr>
              <a:t>, </a:t>
            </a:r>
            <a:r>
              <a:rPr lang="en-US" sz="2400" b="1" dirty="0" err="1" smtClean="0">
                <a:solidFill>
                  <a:srgbClr val="000000"/>
                </a:solidFill>
                <a:latin typeface="Arial Narrow"/>
                <a:cs typeface="Arial Narrow"/>
              </a:rPr>
              <a:t>Mutu</a:t>
            </a:r>
            <a:endParaRPr lang="en-US" sz="2400" b="1" dirty="0">
              <a:solidFill>
                <a:srgbClr val="000000"/>
              </a:solidFill>
              <a:latin typeface="Arial Narrow"/>
              <a:cs typeface="Arial Narrow"/>
            </a:endParaRPr>
          </a:p>
        </p:txBody>
      </p:sp>
    </p:spTree>
    <p:extLst>
      <p:ext uri="{BB962C8B-B14F-4D97-AF65-F5344CB8AC3E}">
        <p14:creationId xmlns:p14="http://schemas.microsoft.com/office/powerpoint/2010/main" val="72516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2" y="914400"/>
            <a:ext cx="9036495" cy="5682952"/>
          </a:xfrm>
          <a:prstGeom prst="rect">
            <a:avLst/>
          </a:prstGeom>
          <a:ln>
            <a:noFill/>
          </a:ln>
          <a:effectLst>
            <a:outerShdw blurRad="292100" dist="139700" dir="2700000" algn="tl" rotWithShape="0">
              <a:srgbClr val="333333">
                <a:alpha val="65000"/>
              </a:srgbClr>
            </a:outerShdw>
          </a:effectLst>
        </p:spPr>
        <p:style>
          <a:lnRef idx="2">
            <a:schemeClr val="accent5"/>
          </a:lnRef>
          <a:fillRef idx="1">
            <a:schemeClr val="lt1"/>
          </a:fillRef>
          <a:effectRef idx="0">
            <a:schemeClr val="accent5"/>
          </a:effectRef>
          <a:fontRef idx="minor">
            <a:schemeClr val="dk1"/>
          </a:fontRef>
        </p:style>
      </p:pic>
      <p:cxnSp>
        <p:nvCxnSpPr>
          <p:cNvPr id="11" name="Straight Connector 10"/>
          <p:cNvCxnSpPr/>
          <p:nvPr/>
        </p:nvCxnSpPr>
        <p:spPr>
          <a:xfrm flipV="1">
            <a:off x="0" y="450433"/>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47800" y="0"/>
            <a:ext cx="6248400" cy="914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p:cNvSpPr txBox="1"/>
          <p:nvPr/>
        </p:nvSpPr>
        <p:spPr>
          <a:xfrm>
            <a:off x="107505" y="87818"/>
            <a:ext cx="9036495" cy="7694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200" dirty="0">
                <a:solidFill>
                  <a:schemeClr val="tx1"/>
                </a:solidFill>
                <a:latin typeface="Britannic Bold" pitchFamily="34" charset="0"/>
              </a:rPr>
              <a:t>Target </a:t>
            </a:r>
            <a:r>
              <a:rPr lang="en-US" sz="2200" dirty="0" err="1">
                <a:solidFill>
                  <a:schemeClr val="tx1"/>
                </a:solidFill>
                <a:latin typeface="Britannic Bold" pitchFamily="34" charset="0"/>
              </a:rPr>
              <a:t>Indikator</a:t>
            </a:r>
            <a:r>
              <a:rPr lang="en-US" sz="2200" dirty="0">
                <a:solidFill>
                  <a:schemeClr val="tx1"/>
                </a:solidFill>
                <a:latin typeface="Britannic Bold" pitchFamily="34" charset="0"/>
              </a:rPr>
              <a:t> </a:t>
            </a:r>
            <a:r>
              <a:rPr lang="en-US" sz="2200" dirty="0" err="1">
                <a:solidFill>
                  <a:schemeClr val="tx1"/>
                </a:solidFill>
                <a:latin typeface="Britannic Bold" pitchFamily="34" charset="0"/>
              </a:rPr>
              <a:t>Kinerja</a:t>
            </a:r>
            <a:r>
              <a:rPr lang="en-US" sz="2200" dirty="0">
                <a:solidFill>
                  <a:schemeClr val="tx1"/>
                </a:solidFill>
                <a:latin typeface="Britannic Bold" pitchFamily="34" charset="0"/>
              </a:rPr>
              <a:t> </a:t>
            </a:r>
            <a:r>
              <a:rPr lang="en-US" sz="2200" dirty="0" err="1">
                <a:solidFill>
                  <a:schemeClr val="tx1"/>
                </a:solidFill>
                <a:latin typeface="Britannic Bold" pitchFamily="34" charset="0"/>
              </a:rPr>
              <a:t>Kegiatan</a:t>
            </a:r>
            <a:r>
              <a:rPr lang="en-US" sz="2200" dirty="0">
                <a:solidFill>
                  <a:schemeClr val="tx1"/>
                </a:solidFill>
                <a:latin typeface="Britannic Bold" pitchFamily="34" charset="0"/>
              </a:rPr>
              <a:t> </a:t>
            </a:r>
            <a:r>
              <a:rPr lang="en-US" sz="2200" dirty="0" err="1">
                <a:solidFill>
                  <a:schemeClr val="tx1"/>
                </a:solidFill>
                <a:latin typeface="Britannic Bold" pitchFamily="34" charset="0"/>
              </a:rPr>
              <a:t>dalam</a:t>
            </a:r>
            <a:r>
              <a:rPr lang="en-US" sz="2200" dirty="0">
                <a:solidFill>
                  <a:schemeClr val="tx1"/>
                </a:solidFill>
                <a:latin typeface="Britannic Bold" pitchFamily="34" charset="0"/>
              </a:rPr>
              <a:t> </a:t>
            </a:r>
            <a:r>
              <a:rPr lang="en-US" sz="2200" dirty="0" err="1">
                <a:solidFill>
                  <a:schemeClr val="tx1"/>
                </a:solidFill>
                <a:latin typeface="Britannic Bold" pitchFamily="34" charset="0"/>
              </a:rPr>
              <a:t>Renstra</a:t>
            </a:r>
            <a:r>
              <a:rPr lang="en-US" sz="2200" dirty="0">
                <a:solidFill>
                  <a:schemeClr val="tx1"/>
                </a:solidFill>
                <a:latin typeface="Britannic Bold" pitchFamily="34" charset="0"/>
              </a:rPr>
              <a:t> </a:t>
            </a:r>
            <a:r>
              <a:rPr lang="en-US" sz="2200" dirty="0" err="1">
                <a:solidFill>
                  <a:schemeClr val="tx1"/>
                </a:solidFill>
                <a:latin typeface="Britannic Bold" pitchFamily="34" charset="0"/>
              </a:rPr>
              <a:t>Dikdasmen</a:t>
            </a:r>
            <a:r>
              <a:rPr lang="en-US" sz="2200" dirty="0">
                <a:solidFill>
                  <a:schemeClr val="tx1"/>
                </a:solidFill>
                <a:latin typeface="Britannic Bold" pitchFamily="34" charset="0"/>
              </a:rPr>
              <a:t> </a:t>
            </a:r>
            <a:endParaRPr lang="en-US" sz="2200" dirty="0" smtClean="0">
              <a:solidFill>
                <a:schemeClr val="tx1"/>
              </a:solidFill>
              <a:latin typeface="Britannic Bold" pitchFamily="34" charset="0"/>
            </a:endParaRPr>
          </a:p>
          <a:p>
            <a:pPr algn="ctr"/>
            <a:r>
              <a:rPr lang="en-US" sz="2200" dirty="0" err="1" smtClean="0">
                <a:solidFill>
                  <a:schemeClr val="tx1"/>
                </a:solidFill>
                <a:latin typeface="Britannic Bold" pitchFamily="34" charset="0"/>
              </a:rPr>
              <a:t>Tahun</a:t>
            </a:r>
            <a:r>
              <a:rPr lang="en-US" sz="2200" dirty="0" smtClean="0">
                <a:solidFill>
                  <a:schemeClr val="tx1"/>
                </a:solidFill>
                <a:latin typeface="Britannic Bold" pitchFamily="34" charset="0"/>
              </a:rPr>
              <a:t> </a:t>
            </a:r>
            <a:r>
              <a:rPr lang="en-US" sz="2200" dirty="0">
                <a:solidFill>
                  <a:schemeClr val="tx1"/>
                </a:solidFill>
                <a:latin typeface="Britannic Bold" pitchFamily="34" charset="0"/>
              </a:rPr>
              <a:t>2015-2019</a:t>
            </a:r>
          </a:p>
        </p:txBody>
      </p:sp>
    </p:spTree>
    <p:extLst>
      <p:ext uri="{BB962C8B-B14F-4D97-AF65-F5344CB8AC3E}">
        <p14:creationId xmlns:p14="http://schemas.microsoft.com/office/powerpoint/2010/main" val="2785146902"/>
      </p:ext>
    </p:extLst>
  </p:cSld>
  <p:clrMapOvr>
    <a:masterClrMapping/>
  </p:clrMapOvr>
  <p:transition>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927" y="1443841"/>
            <a:ext cx="7978153" cy="3046988"/>
          </a:xfrm>
          <a:prstGeom prst="rect">
            <a:avLst/>
          </a:prstGeom>
          <a:noFill/>
        </p:spPr>
        <p:txBody>
          <a:bodyPr wrap="none" lIns="91440" tIns="45720" rIns="91440" bIns="45720">
            <a:spAutoFit/>
          </a:bodyPr>
          <a:lstStyle/>
          <a:p>
            <a:pPr algn="ctr"/>
            <a:r>
              <a:rPr lang="en-US" sz="138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Profil</a:t>
            </a:r>
            <a:r>
              <a:rPr lang="en-US" sz="13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SMA </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 </a:t>
            </a:r>
            <a:r>
              <a:rPr lang="en-US"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Januari</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2017</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7285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Straight Connector 89"/>
          <p:cNvCxnSpPr/>
          <p:nvPr/>
        </p:nvCxnSpPr>
        <p:spPr>
          <a:xfrm flipV="1">
            <a:off x="5135708" y="5394325"/>
            <a:ext cx="1575075" cy="454215"/>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1" y="990600"/>
            <a:ext cx="9296401" cy="4403725"/>
            <a:chOff x="-1" y="990600"/>
            <a:chExt cx="9296401" cy="4403725"/>
          </a:xfrm>
        </p:grpSpPr>
        <p:pic>
          <p:nvPicPr>
            <p:cNvPr id="3" name="Picture 2" descr="Hasil gambar untuk peta indonesia"/>
            <p:cNvPicPr/>
            <p:nvPr/>
          </p:nvPicPr>
          <p:blipFill>
            <a:blip r:embed="rId2">
              <a:extLst>
                <a:ext uri="{28A0092B-C50C-407E-A947-70E740481C1C}">
                  <a14:useLocalDpi xmlns:a14="http://schemas.microsoft.com/office/drawing/2010/main" val="0"/>
                </a:ext>
              </a:extLst>
            </a:blip>
            <a:srcRect/>
            <a:stretch>
              <a:fillRect/>
            </a:stretch>
          </p:blipFill>
          <p:spPr bwMode="auto">
            <a:xfrm>
              <a:off x="-1" y="1463675"/>
              <a:ext cx="9144001" cy="3930650"/>
            </a:xfrm>
            <a:prstGeom prst="rect">
              <a:avLst/>
            </a:prstGeom>
            <a:noFill/>
            <a:ln>
              <a:noFill/>
            </a:ln>
          </p:spPr>
        </p:pic>
        <p:sp>
          <p:nvSpPr>
            <p:cNvPr id="7" name="Teardrop 6"/>
            <p:cNvSpPr/>
            <p:nvPr/>
          </p:nvSpPr>
          <p:spPr>
            <a:xfrm rot="8082584">
              <a:off x="142272" y="1058403"/>
              <a:ext cx="323901" cy="319011"/>
            </a:xfrm>
            <a:prstGeom prst="teardrop">
              <a:avLst>
                <a:gd name="adj" fmla="val 1512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ardrop 7"/>
            <p:cNvSpPr/>
            <p:nvPr/>
          </p:nvSpPr>
          <p:spPr>
            <a:xfrm rot="8082584">
              <a:off x="630357" y="1543989"/>
              <a:ext cx="323901" cy="319011"/>
            </a:xfrm>
            <a:prstGeom prst="teardrop">
              <a:avLst>
                <a:gd name="adj" fmla="val 15121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ardrop 8"/>
            <p:cNvSpPr/>
            <p:nvPr/>
          </p:nvSpPr>
          <p:spPr>
            <a:xfrm rot="8082584">
              <a:off x="1209072" y="1871516"/>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ardrop 9"/>
            <p:cNvSpPr/>
            <p:nvPr/>
          </p:nvSpPr>
          <p:spPr>
            <a:xfrm rot="8082584">
              <a:off x="894727" y="2307180"/>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ardrop 10"/>
            <p:cNvSpPr/>
            <p:nvPr/>
          </p:nvSpPr>
          <p:spPr>
            <a:xfrm rot="8082584">
              <a:off x="1666272" y="2017164"/>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ardrop 11"/>
            <p:cNvSpPr/>
            <p:nvPr/>
          </p:nvSpPr>
          <p:spPr>
            <a:xfrm rot="8082584">
              <a:off x="1392357" y="2718927"/>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eardrop 12"/>
            <p:cNvSpPr/>
            <p:nvPr/>
          </p:nvSpPr>
          <p:spPr>
            <a:xfrm rot="8082584">
              <a:off x="1441553" y="3304546"/>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ardrop 13"/>
            <p:cNvSpPr/>
            <p:nvPr/>
          </p:nvSpPr>
          <p:spPr>
            <a:xfrm rot="8082584">
              <a:off x="1896137" y="3056613"/>
              <a:ext cx="323901" cy="319011"/>
            </a:xfrm>
            <a:prstGeom prst="teardrop">
              <a:avLst>
                <a:gd name="adj" fmla="val 1512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eardrop 14"/>
            <p:cNvSpPr/>
            <p:nvPr/>
          </p:nvSpPr>
          <p:spPr>
            <a:xfrm rot="8082584">
              <a:off x="2067963" y="3478459"/>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ardrop 15"/>
            <p:cNvSpPr/>
            <p:nvPr/>
          </p:nvSpPr>
          <p:spPr>
            <a:xfrm rot="8082584">
              <a:off x="2273256" y="2768474"/>
              <a:ext cx="323901" cy="319011"/>
            </a:xfrm>
            <a:prstGeom prst="teardrop">
              <a:avLst>
                <a:gd name="adj" fmla="val 1512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ardrop 16"/>
            <p:cNvSpPr/>
            <p:nvPr/>
          </p:nvSpPr>
          <p:spPr>
            <a:xfrm rot="8082584">
              <a:off x="4410049" y="1562544"/>
              <a:ext cx="323901" cy="319011"/>
            </a:xfrm>
            <a:prstGeom prst="teardrop">
              <a:avLst>
                <a:gd name="adj" fmla="val 1512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Teardrop 17"/>
            <p:cNvSpPr/>
            <p:nvPr/>
          </p:nvSpPr>
          <p:spPr>
            <a:xfrm rot="8082584">
              <a:off x="4484942" y="2333837"/>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ardrop 18"/>
            <p:cNvSpPr/>
            <p:nvPr/>
          </p:nvSpPr>
          <p:spPr>
            <a:xfrm rot="8082584">
              <a:off x="4258257" y="2976189"/>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ardrop 19"/>
            <p:cNvSpPr/>
            <p:nvPr/>
          </p:nvSpPr>
          <p:spPr>
            <a:xfrm rot="8082584">
              <a:off x="3722941" y="2920873"/>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Teardrop 20"/>
            <p:cNvSpPr/>
            <p:nvPr/>
          </p:nvSpPr>
          <p:spPr>
            <a:xfrm rot="8082584">
              <a:off x="3260613" y="2326135"/>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Teardrop 21"/>
            <p:cNvSpPr/>
            <p:nvPr/>
          </p:nvSpPr>
          <p:spPr>
            <a:xfrm rot="8082584">
              <a:off x="6085141" y="2106527"/>
              <a:ext cx="323901" cy="319011"/>
            </a:xfrm>
            <a:prstGeom prst="teardrop">
              <a:avLst>
                <a:gd name="adj" fmla="val 1512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Teardrop 22"/>
            <p:cNvSpPr/>
            <p:nvPr/>
          </p:nvSpPr>
          <p:spPr>
            <a:xfrm rot="8082584">
              <a:off x="5323143" y="2106528"/>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ardrop 23"/>
            <p:cNvSpPr/>
            <p:nvPr/>
          </p:nvSpPr>
          <p:spPr>
            <a:xfrm rot="8082584">
              <a:off x="5323145" y="2718928"/>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Teardrop 24"/>
            <p:cNvSpPr/>
            <p:nvPr/>
          </p:nvSpPr>
          <p:spPr>
            <a:xfrm rot="8082584">
              <a:off x="4988649" y="3104480"/>
              <a:ext cx="323901" cy="319011"/>
            </a:xfrm>
            <a:prstGeom prst="teardrop">
              <a:avLst>
                <a:gd name="adj" fmla="val 1512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Teardrop 25"/>
            <p:cNvSpPr/>
            <p:nvPr/>
          </p:nvSpPr>
          <p:spPr>
            <a:xfrm rot="8082584">
              <a:off x="5175606" y="3511180"/>
              <a:ext cx="323901" cy="319011"/>
            </a:xfrm>
            <a:prstGeom prst="teardrop">
              <a:avLst>
                <a:gd name="adj" fmla="val 1512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Teardrop 26"/>
            <p:cNvSpPr/>
            <p:nvPr/>
          </p:nvSpPr>
          <p:spPr>
            <a:xfrm rot="8082584">
              <a:off x="5659037" y="3338660"/>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Teardrop 27"/>
            <p:cNvSpPr/>
            <p:nvPr/>
          </p:nvSpPr>
          <p:spPr>
            <a:xfrm rot="8082584">
              <a:off x="6923341" y="1991833"/>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Teardrop 28"/>
            <p:cNvSpPr/>
            <p:nvPr/>
          </p:nvSpPr>
          <p:spPr>
            <a:xfrm rot="8082584">
              <a:off x="7150633" y="2995783"/>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Teardrop 29"/>
            <p:cNvSpPr/>
            <p:nvPr/>
          </p:nvSpPr>
          <p:spPr>
            <a:xfrm rot="8082584">
              <a:off x="7990141" y="2561147"/>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Teardrop 30"/>
            <p:cNvSpPr/>
            <p:nvPr/>
          </p:nvSpPr>
          <p:spPr>
            <a:xfrm rot="8082584">
              <a:off x="8675942" y="3131870"/>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ardrop 31"/>
            <p:cNvSpPr/>
            <p:nvPr/>
          </p:nvSpPr>
          <p:spPr>
            <a:xfrm rot="8082584">
              <a:off x="6055958" y="4335005"/>
              <a:ext cx="323901" cy="319011"/>
            </a:xfrm>
            <a:prstGeom prst="teardrop">
              <a:avLst>
                <a:gd name="adj" fmla="val 1512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Teardrop 32"/>
            <p:cNvSpPr/>
            <p:nvPr/>
          </p:nvSpPr>
          <p:spPr>
            <a:xfrm rot="8082584">
              <a:off x="4920411" y="4335003"/>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Teardrop 33"/>
            <p:cNvSpPr/>
            <p:nvPr/>
          </p:nvSpPr>
          <p:spPr>
            <a:xfrm rot="8082584">
              <a:off x="4177527" y="4258804"/>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 name="Teardrop 34"/>
            <p:cNvSpPr/>
            <p:nvPr/>
          </p:nvSpPr>
          <p:spPr>
            <a:xfrm rot="8082584">
              <a:off x="3480644" y="3819792"/>
              <a:ext cx="451574" cy="446210"/>
            </a:xfrm>
            <a:prstGeom prst="teardrop">
              <a:avLst>
                <a:gd name="adj" fmla="val 15121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Teardrop 35"/>
            <p:cNvSpPr/>
            <p:nvPr/>
          </p:nvSpPr>
          <p:spPr>
            <a:xfrm rot="8082584">
              <a:off x="3260612" y="4258803"/>
              <a:ext cx="323901" cy="319011"/>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Teardrop 36"/>
            <p:cNvSpPr/>
            <p:nvPr/>
          </p:nvSpPr>
          <p:spPr>
            <a:xfrm rot="8082584">
              <a:off x="2832886" y="3812795"/>
              <a:ext cx="418031" cy="413005"/>
            </a:xfrm>
            <a:prstGeom prst="teardrop">
              <a:avLst>
                <a:gd name="adj" fmla="val 1512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Teardrop 37"/>
            <p:cNvSpPr/>
            <p:nvPr/>
          </p:nvSpPr>
          <p:spPr>
            <a:xfrm rot="8082584">
              <a:off x="2388436" y="3599358"/>
              <a:ext cx="484836" cy="479544"/>
            </a:xfrm>
            <a:prstGeom prst="teardrop">
              <a:avLst>
                <a:gd name="adj" fmla="val 15121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Teardrop 38"/>
            <p:cNvSpPr/>
            <p:nvPr/>
          </p:nvSpPr>
          <p:spPr>
            <a:xfrm rot="8082584">
              <a:off x="2630260" y="4153612"/>
              <a:ext cx="323901" cy="319011"/>
            </a:xfrm>
            <a:prstGeom prst="teardrop">
              <a:avLst>
                <a:gd name="adj" fmla="val 15121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Teardrop 39"/>
            <p:cNvSpPr/>
            <p:nvPr/>
          </p:nvSpPr>
          <p:spPr>
            <a:xfrm rot="8082584">
              <a:off x="2045102" y="3920355"/>
              <a:ext cx="323901" cy="319011"/>
            </a:xfrm>
            <a:prstGeom prst="teardrop">
              <a:avLst>
                <a:gd name="adj" fmla="val 15121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TextBox 40"/>
            <p:cNvSpPr txBox="1"/>
            <p:nvPr/>
          </p:nvSpPr>
          <p:spPr>
            <a:xfrm>
              <a:off x="578" y="990600"/>
              <a:ext cx="761422" cy="389513"/>
            </a:xfrm>
            <a:prstGeom prst="ellipse">
              <a:avLst/>
            </a:prstGeom>
            <a:noFill/>
          </p:spPr>
          <p:txBody>
            <a:bodyPr wrap="square" rtlCol="0">
              <a:spAutoFit/>
            </a:bodyPr>
            <a:lstStyle/>
            <a:p>
              <a:r>
                <a:rPr lang="en-US" sz="1200" b="1" dirty="0" smtClean="0"/>
                <a:t>516</a:t>
              </a:r>
            </a:p>
          </p:txBody>
        </p:sp>
        <p:sp>
          <p:nvSpPr>
            <p:cNvPr id="42" name="TextBox 41"/>
            <p:cNvSpPr txBox="1"/>
            <p:nvPr/>
          </p:nvSpPr>
          <p:spPr>
            <a:xfrm>
              <a:off x="381000" y="1527292"/>
              <a:ext cx="761422" cy="389513"/>
            </a:xfrm>
            <a:prstGeom prst="ellipse">
              <a:avLst/>
            </a:prstGeom>
            <a:noFill/>
          </p:spPr>
          <p:txBody>
            <a:bodyPr wrap="square" rtlCol="0">
              <a:spAutoFit/>
            </a:bodyPr>
            <a:lstStyle/>
            <a:p>
              <a:r>
                <a:rPr lang="en-US" sz="1200" b="1" dirty="0" smtClean="0"/>
                <a:t>1.065</a:t>
              </a:r>
            </a:p>
          </p:txBody>
        </p:sp>
        <p:sp>
          <p:nvSpPr>
            <p:cNvPr id="43" name="TextBox 42"/>
            <p:cNvSpPr txBox="1"/>
            <p:nvPr/>
          </p:nvSpPr>
          <p:spPr>
            <a:xfrm>
              <a:off x="1067378" y="1820287"/>
              <a:ext cx="761422" cy="389513"/>
            </a:xfrm>
            <a:prstGeom prst="ellipse">
              <a:avLst/>
            </a:prstGeom>
            <a:noFill/>
          </p:spPr>
          <p:txBody>
            <a:bodyPr wrap="square" rtlCol="0">
              <a:spAutoFit/>
            </a:bodyPr>
            <a:lstStyle/>
            <a:p>
              <a:r>
                <a:rPr lang="en-US" sz="1200" b="1" dirty="0" smtClean="0"/>
                <a:t>428</a:t>
              </a:r>
            </a:p>
          </p:txBody>
        </p:sp>
        <p:sp>
          <p:nvSpPr>
            <p:cNvPr id="44" name="TextBox 43"/>
            <p:cNvSpPr txBox="1"/>
            <p:nvPr/>
          </p:nvSpPr>
          <p:spPr>
            <a:xfrm>
              <a:off x="1524578" y="1972687"/>
              <a:ext cx="761422" cy="389513"/>
            </a:xfrm>
            <a:prstGeom prst="ellipse">
              <a:avLst/>
            </a:prstGeom>
            <a:noFill/>
          </p:spPr>
          <p:txBody>
            <a:bodyPr wrap="square" rtlCol="0">
              <a:spAutoFit/>
            </a:bodyPr>
            <a:lstStyle/>
            <a:p>
              <a:r>
                <a:rPr lang="en-US" sz="1200" b="1" dirty="0" smtClean="0"/>
                <a:t>123</a:t>
              </a:r>
            </a:p>
          </p:txBody>
        </p:sp>
        <p:sp>
          <p:nvSpPr>
            <p:cNvPr id="45" name="TextBox 44"/>
            <p:cNvSpPr txBox="1"/>
            <p:nvPr/>
          </p:nvSpPr>
          <p:spPr>
            <a:xfrm>
              <a:off x="685800" y="2209800"/>
              <a:ext cx="761422" cy="389513"/>
            </a:xfrm>
            <a:prstGeom prst="ellipse">
              <a:avLst/>
            </a:prstGeom>
            <a:noFill/>
          </p:spPr>
          <p:txBody>
            <a:bodyPr wrap="square" rtlCol="0">
              <a:spAutoFit/>
            </a:bodyPr>
            <a:lstStyle/>
            <a:p>
              <a:r>
                <a:rPr lang="en-US" sz="1200" b="1" dirty="0" smtClean="0"/>
                <a:t>319</a:t>
              </a:r>
            </a:p>
          </p:txBody>
        </p:sp>
        <p:sp>
          <p:nvSpPr>
            <p:cNvPr id="46" name="TextBox 45"/>
            <p:cNvSpPr txBox="1"/>
            <p:nvPr/>
          </p:nvSpPr>
          <p:spPr>
            <a:xfrm>
              <a:off x="1219778" y="2667000"/>
              <a:ext cx="761422" cy="389513"/>
            </a:xfrm>
            <a:prstGeom prst="ellipse">
              <a:avLst/>
            </a:prstGeom>
            <a:noFill/>
          </p:spPr>
          <p:txBody>
            <a:bodyPr wrap="square" rtlCol="0">
              <a:spAutoFit/>
            </a:bodyPr>
            <a:lstStyle/>
            <a:p>
              <a:r>
                <a:rPr lang="en-US" sz="1200" b="1" dirty="0" smtClean="0"/>
                <a:t>223</a:t>
              </a:r>
            </a:p>
          </p:txBody>
        </p:sp>
        <p:sp>
          <p:nvSpPr>
            <p:cNvPr id="47" name="TextBox 46"/>
            <p:cNvSpPr txBox="1"/>
            <p:nvPr/>
          </p:nvSpPr>
          <p:spPr>
            <a:xfrm>
              <a:off x="1295978" y="3248672"/>
              <a:ext cx="761422" cy="389513"/>
            </a:xfrm>
            <a:prstGeom prst="ellipse">
              <a:avLst/>
            </a:prstGeom>
            <a:noFill/>
          </p:spPr>
          <p:txBody>
            <a:bodyPr wrap="square" rtlCol="0">
              <a:spAutoFit/>
            </a:bodyPr>
            <a:lstStyle/>
            <a:p>
              <a:r>
                <a:rPr lang="en-US" sz="1200" b="1" dirty="0" smtClean="0"/>
                <a:t>135</a:t>
              </a:r>
            </a:p>
          </p:txBody>
        </p:sp>
        <p:sp>
          <p:nvSpPr>
            <p:cNvPr id="48" name="TextBox 47"/>
            <p:cNvSpPr txBox="1"/>
            <p:nvPr/>
          </p:nvSpPr>
          <p:spPr>
            <a:xfrm>
              <a:off x="1753178" y="2971800"/>
              <a:ext cx="761422" cy="389513"/>
            </a:xfrm>
            <a:prstGeom prst="ellipse">
              <a:avLst/>
            </a:prstGeom>
            <a:noFill/>
          </p:spPr>
          <p:txBody>
            <a:bodyPr wrap="square" rtlCol="0">
              <a:spAutoFit/>
            </a:bodyPr>
            <a:lstStyle/>
            <a:p>
              <a:r>
                <a:rPr lang="en-US" sz="1200" b="1" dirty="0" smtClean="0"/>
                <a:t>596</a:t>
              </a:r>
            </a:p>
          </p:txBody>
        </p:sp>
        <p:sp>
          <p:nvSpPr>
            <p:cNvPr id="49" name="TextBox 48"/>
            <p:cNvSpPr txBox="1"/>
            <p:nvPr/>
          </p:nvSpPr>
          <p:spPr>
            <a:xfrm>
              <a:off x="2134178" y="2734687"/>
              <a:ext cx="761422" cy="389513"/>
            </a:xfrm>
            <a:prstGeom prst="ellipse">
              <a:avLst/>
            </a:prstGeom>
            <a:noFill/>
          </p:spPr>
          <p:txBody>
            <a:bodyPr wrap="square" rtlCol="0">
              <a:spAutoFit/>
            </a:bodyPr>
            <a:lstStyle/>
            <a:p>
              <a:r>
                <a:rPr lang="en-US" sz="1200" b="1" dirty="0" smtClean="0"/>
                <a:t>66</a:t>
              </a:r>
            </a:p>
          </p:txBody>
        </p:sp>
        <p:sp>
          <p:nvSpPr>
            <p:cNvPr id="50" name="TextBox 49"/>
            <p:cNvSpPr txBox="1"/>
            <p:nvPr/>
          </p:nvSpPr>
          <p:spPr>
            <a:xfrm>
              <a:off x="1905578" y="3410654"/>
              <a:ext cx="761422" cy="389513"/>
            </a:xfrm>
            <a:prstGeom prst="ellipse">
              <a:avLst/>
            </a:prstGeom>
            <a:noFill/>
          </p:spPr>
          <p:txBody>
            <a:bodyPr wrap="square" rtlCol="0">
              <a:spAutoFit/>
            </a:bodyPr>
            <a:lstStyle/>
            <a:p>
              <a:r>
                <a:rPr lang="en-US" sz="1200" b="1" dirty="0" smtClean="0"/>
                <a:t>481</a:t>
              </a:r>
            </a:p>
          </p:txBody>
        </p:sp>
        <p:sp>
          <p:nvSpPr>
            <p:cNvPr id="51" name="TextBox 50"/>
            <p:cNvSpPr txBox="1"/>
            <p:nvPr/>
          </p:nvSpPr>
          <p:spPr>
            <a:xfrm>
              <a:off x="1905578" y="3886200"/>
              <a:ext cx="761422" cy="389513"/>
            </a:xfrm>
            <a:prstGeom prst="ellipse">
              <a:avLst/>
            </a:prstGeom>
            <a:noFill/>
          </p:spPr>
          <p:txBody>
            <a:bodyPr wrap="square" rtlCol="0">
              <a:spAutoFit/>
            </a:bodyPr>
            <a:lstStyle/>
            <a:p>
              <a:r>
                <a:rPr lang="en-US" sz="1200" b="1" dirty="0" smtClean="0"/>
                <a:t>526</a:t>
              </a:r>
            </a:p>
          </p:txBody>
        </p:sp>
        <p:sp>
          <p:nvSpPr>
            <p:cNvPr id="52" name="TextBox 51"/>
            <p:cNvSpPr txBox="1"/>
            <p:nvPr/>
          </p:nvSpPr>
          <p:spPr>
            <a:xfrm>
              <a:off x="2294539" y="3634471"/>
              <a:ext cx="761422" cy="389513"/>
            </a:xfrm>
            <a:prstGeom prst="ellipse">
              <a:avLst/>
            </a:prstGeom>
            <a:noFill/>
          </p:spPr>
          <p:txBody>
            <a:bodyPr wrap="square" rtlCol="0">
              <a:spAutoFit/>
            </a:bodyPr>
            <a:lstStyle/>
            <a:p>
              <a:r>
                <a:rPr lang="en-US" sz="1200" b="1" dirty="0" smtClean="0"/>
                <a:t>499</a:t>
              </a:r>
            </a:p>
          </p:txBody>
        </p:sp>
        <p:sp>
          <p:nvSpPr>
            <p:cNvPr id="53" name="TextBox 52"/>
            <p:cNvSpPr txBox="1"/>
            <p:nvPr/>
          </p:nvSpPr>
          <p:spPr>
            <a:xfrm>
              <a:off x="2411499" y="4150915"/>
              <a:ext cx="761422" cy="389513"/>
            </a:xfrm>
            <a:prstGeom prst="ellipse">
              <a:avLst/>
            </a:prstGeom>
            <a:noFill/>
          </p:spPr>
          <p:txBody>
            <a:bodyPr wrap="square" rtlCol="0">
              <a:spAutoFit/>
            </a:bodyPr>
            <a:lstStyle/>
            <a:p>
              <a:r>
                <a:rPr lang="en-US" sz="1200" b="1" dirty="0" smtClean="0"/>
                <a:t>1.566</a:t>
              </a:r>
            </a:p>
          </p:txBody>
        </p:sp>
        <p:sp>
          <p:nvSpPr>
            <p:cNvPr id="54" name="TextBox 53"/>
            <p:cNvSpPr txBox="1"/>
            <p:nvPr/>
          </p:nvSpPr>
          <p:spPr>
            <a:xfrm>
              <a:off x="2675250" y="3814385"/>
              <a:ext cx="761422" cy="389513"/>
            </a:xfrm>
            <a:prstGeom prst="ellipse">
              <a:avLst/>
            </a:prstGeom>
            <a:noFill/>
          </p:spPr>
          <p:txBody>
            <a:bodyPr wrap="square" rtlCol="0">
              <a:spAutoFit/>
            </a:bodyPr>
            <a:lstStyle/>
            <a:p>
              <a:r>
                <a:rPr lang="en-US" sz="1200" b="1" dirty="0" smtClean="0"/>
                <a:t>866</a:t>
              </a:r>
            </a:p>
          </p:txBody>
        </p:sp>
        <p:sp>
          <p:nvSpPr>
            <p:cNvPr id="55" name="TextBox 54"/>
            <p:cNvSpPr txBox="1"/>
            <p:nvPr/>
          </p:nvSpPr>
          <p:spPr>
            <a:xfrm>
              <a:off x="3048578" y="4223551"/>
              <a:ext cx="761422" cy="389513"/>
            </a:xfrm>
            <a:prstGeom prst="ellipse">
              <a:avLst/>
            </a:prstGeom>
            <a:noFill/>
          </p:spPr>
          <p:txBody>
            <a:bodyPr wrap="square" rtlCol="0">
              <a:spAutoFit/>
            </a:bodyPr>
            <a:lstStyle/>
            <a:p>
              <a:r>
                <a:rPr lang="en-US" sz="1200" b="1" dirty="0" smtClean="0"/>
                <a:t>164</a:t>
              </a:r>
            </a:p>
          </p:txBody>
        </p:sp>
        <p:sp>
          <p:nvSpPr>
            <p:cNvPr id="56" name="TextBox 55"/>
            <p:cNvSpPr txBox="1"/>
            <p:nvPr/>
          </p:nvSpPr>
          <p:spPr>
            <a:xfrm>
              <a:off x="3276600" y="3824540"/>
              <a:ext cx="761422" cy="389513"/>
            </a:xfrm>
            <a:prstGeom prst="ellipse">
              <a:avLst/>
            </a:prstGeom>
            <a:noFill/>
          </p:spPr>
          <p:txBody>
            <a:bodyPr wrap="square" rtlCol="0">
              <a:spAutoFit/>
            </a:bodyPr>
            <a:lstStyle/>
            <a:p>
              <a:r>
                <a:rPr lang="en-US" sz="1200" b="1" dirty="0" smtClean="0"/>
                <a:t>1.512</a:t>
              </a:r>
            </a:p>
          </p:txBody>
        </p:sp>
        <p:sp>
          <p:nvSpPr>
            <p:cNvPr id="57" name="TextBox 56"/>
            <p:cNvSpPr txBox="1"/>
            <p:nvPr/>
          </p:nvSpPr>
          <p:spPr>
            <a:xfrm>
              <a:off x="3962400" y="4191000"/>
              <a:ext cx="761422" cy="389513"/>
            </a:xfrm>
            <a:prstGeom prst="ellipse">
              <a:avLst/>
            </a:prstGeom>
            <a:noFill/>
          </p:spPr>
          <p:txBody>
            <a:bodyPr wrap="square" rtlCol="0">
              <a:spAutoFit/>
            </a:bodyPr>
            <a:lstStyle/>
            <a:p>
              <a:r>
                <a:rPr lang="en-US" sz="1200" b="1" dirty="0" smtClean="0"/>
                <a:t>163</a:t>
              </a:r>
            </a:p>
          </p:txBody>
        </p:sp>
        <p:sp>
          <p:nvSpPr>
            <p:cNvPr id="58" name="TextBox 57"/>
            <p:cNvSpPr txBox="1"/>
            <p:nvPr/>
          </p:nvSpPr>
          <p:spPr>
            <a:xfrm>
              <a:off x="4724400" y="4299753"/>
              <a:ext cx="761422" cy="389513"/>
            </a:xfrm>
            <a:prstGeom prst="ellipse">
              <a:avLst/>
            </a:prstGeom>
            <a:noFill/>
          </p:spPr>
          <p:txBody>
            <a:bodyPr wrap="square" rtlCol="0">
              <a:spAutoFit/>
            </a:bodyPr>
            <a:lstStyle/>
            <a:p>
              <a:r>
                <a:rPr lang="en-US" sz="1200" b="1" dirty="0" smtClean="0"/>
                <a:t>314</a:t>
              </a:r>
            </a:p>
          </p:txBody>
        </p:sp>
        <p:sp>
          <p:nvSpPr>
            <p:cNvPr id="59" name="TextBox 58"/>
            <p:cNvSpPr txBox="1"/>
            <p:nvPr/>
          </p:nvSpPr>
          <p:spPr>
            <a:xfrm>
              <a:off x="5866380" y="4252613"/>
              <a:ext cx="761422" cy="389513"/>
            </a:xfrm>
            <a:prstGeom prst="ellipse">
              <a:avLst/>
            </a:prstGeom>
            <a:noFill/>
          </p:spPr>
          <p:txBody>
            <a:bodyPr wrap="square" rtlCol="0">
              <a:spAutoFit/>
            </a:bodyPr>
            <a:lstStyle/>
            <a:p>
              <a:r>
                <a:rPr lang="en-US" sz="1200" b="1" dirty="0" smtClean="0"/>
                <a:t>511</a:t>
              </a:r>
            </a:p>
          </p:txBody>
        </p:sp>
        <p:sp>
          <p:nvSpPr>
            <p:cNvPr id="60" name="TextBox 59"/>
            <p:cNvSpPr txBox="1"/>
            <p:nvPr/>
          </p:nvSpPr>
          <p:spPr>
            <a:xfrm>
              <a:off x="3124778" y="2245269"/>
              <a:ext cx="761422" cy="389513"/>
            </a:xfrm>
            <a:prstGeom prst="ellipse">
              <a:avLst/>
            </a:prstGeom>
            <a:noFill/>
          </p:spPr>
          <p:txBody>
            <a:bodyPr wrap="square" rtlCol="0">
              <a:spAutoFit/>
            </a:bodyPr>
            <a:lstStyle/>
            <a:p>
              <a:r>
                <a:rPr lang="en-US" sz="1200" b="1" dirty="0" smtClean="0"/>
                <a:t>408</a:t>
              </a:r>
            </a:p>
          </p:txBody>
        </p:sp>
        <p:sp>
          <p:nvSpPr>
            <p:cNvPr id="61" name="TextBox 60"/>
            <p:cNvSpPr txBox="1"/>
            <p:nvPr/>
          </p:nvSpPr>
          <p:spPr>
            <a:xfrm>
              <a:off x="4267778" y="1515487"/>
              <a:ext cx="761422" cy="389513"/>
            </a:xfrm>
            <a:prstGeom prst="ellipse">
              <a:avLst/>
            </a:prstGeom>
            <a:noFill/>
          </p:spPr>
          <p:txBody>
            <a:bodyPr wrap="square" rtlCol="0">
              <a:spAutoFit/>
            </a:bodyPr>
            <a:lstStyle/>
            <a:p>
              <a:r>
                <a:rPr lang="en-US" sz="1200" b="1" dirty="0" smtClean="0"/>
                <a:t>59</a:t>
              </a:r>
            </a:p>
          </p:txBody>
        </p:sp>
        <p:sp>
          <p:nvSpPr>
            <p:cNvPr id="62" name="TextBox 61"/>
            <p:cNvSpPr txBox="1"/>
            <p:nvPr/>
          </p:nvSpPr>
          <p:spPr>
            <a:xfrm>
              <a:off x="4343978" y="2290883"/>
              <a:ext cx="761422" cy="389513"/>
            </a:xfrm>
            <a:prstGeom prst="ellipse">
              <a:avLst/>
            </a:prstGeom>
            <a:noFill/>
          </p:spPr>
          <p:txBody>
            <a:bodyPr wrap="square" rtlCol="0">
              <a:spAutoFit/>
            </a:bodyPr>
            <a:lstStyle/>
            <a:p>
              <a:r>
                <a:rPr lang="en-US" sz="1200" b="1" dirty="0"/>
                <a:t>2</a:t>
              </a:r>
              <a:r>
                <a:rPr lang="en-US" sz="1200" b="1" dirty="0" smtClean="0"/>
                <a:t>16</a:t>
              </a:r>
            </a:p>
          </p:txBody>
        </p:sp>
        <p:sp>
          <p:nvSpPr>
            <p:cNvPr id="63" name="TextBox 62"/>
            <p:cNvSpPr txBox="1"/>
            <p:nvPr/>
          </p:nvSpPr>
          <p:spPr>
            <a:xfrm>
              <a:off x="3581978" y="2887087"/>
              <a:ext cx="761422" cy="389513"/>
            </a:xfrm>
            <a:prstGeom prst="ellipse">
              <a:avLst/>
            </a:prstGeom>
            <a:noFill/>
          </p:spPr>
          <p:txBody>
            <a:bodyPr wrap="square" rtlCol="0">
              <a:spAutoFit/>
            </a:bodyPr>
            <a:lstStyle/>
            <a:p>
              <a:r>
                <a:rPr lang="en-US" sz="1200" b="1" dirty="0" smtClean="0"/>
                <a:t>237</a:t>
              </a:r>
            </a:p>
          </p:txBody>
        </p:sp>
        <p:sp>
          <p:nvSpPr>
            <p:cNvPr id="64" name="TextBox 63"/>
            <p:cNvSpPr txBox="1"/>
            <p:nvPr/>
          </p:nvSpPr>
          <p:spPr>
            <a:xfrm>
              <a:off x="4115378" y="2947963"/>
              <a:ext cx="761422" cy="389513"/>
            </a:xfrm>
            <a:prstGeom prst="ellipse">
              <a:avLst/>
            </a:prstGeom>
            <a:noFill/>
          </p:spPr>
          <p:txBody>
            <a:bodyPr wrap="square" rtlCol="0">
              <a:spAutoFit/>
            </a:bodyPr>
            <a:lstStyle/>
            <a:p>
              <a:r>
                <a:rPr lang="en-US" sz="1200" b="1" dirty="0" smtClean="0"/>
                <a:t>187</a:t>
              </a:r>
            </a:p>
          </p:txBody>
        </p:sp>
        <p:sp>
          <p:nvSpPr>
            <p:cNvPr id="65" name="TextBox 64"/>
            <p:cNvSpPr txBox="1"/>
            <p:nvPr/>
          </p:nvSpPr>
          <p:spPr>
            <a:xfrm>
              <a:off x="5944178" y="2071275"/>
              <a:ext cx="761422" cy="389513"/>
            </a:xfrm>
            <a:prstGeom prst="ellipse">
              <a:avLst/>
            </a:prstGeom>
            <a:noFill/>
          </p:spPr>
          <p:txBody>
            <a:bodyPr wrap="square" rtlCol="0">
              <a:spAutoFit/>
            </a:bodyPr>
            <a:lstStyle/>
            <a:p>
              <a:r>
                <a:rPr lang="en-US" sz="1200" b="1" dirty="0" smtClean="0"/>
                <a:t>62</a:t>
              </a:r>
            </a:p>
          </p:txBody>
        </p:sp>
        <p:sp>
          <p:nvSpPr>
            <p:cNvPr id="66" name="TextBox 65"/>
            <p:cNvSpPr txBox="1"/>
            <p:nvPr/>
          </p:nvSpPr>
          <p:spPr>
            <a:xfrm>
              <a:off x="5182178" y="2096127"/>
              <a:ext cx="761422" cy="389513"/>
            </a:xfrm>
            <a:prstGeom prst="ellipse">
              <a:avLst/>
            </a:prstGeom>
            <a:noFill/>
          </p:spPr>
          <p:txBody>
            <a:bodyPr wrap="square" rtlCol="0">
              <a:spAutoFit/>
            </a:bodyPr>
            <a:lstStyle/>
            <a:p>
              <a:r>
                <a:rPr lang="en-US" sz="1200" b="1" dirty="0" smtClean="0"/>
                <a:t>222</a:t>
              </a:r>
            </a:p>
          </p:txBody>
        </p:sp>
        <p:sp>
          <p:nvSpPr>
            <p:cNvPr id="67" name="TextBox 66"/>
            <p:cNvSpPr txBox="1"/>
            <p:nvPr/>
          </p:nvSpPr>
          <p:spPr>
            <a:xfrm>
              <a:off x="5115113" y="2712951"/>
              <a:ext cx="761422" cy="389513"/>
            </a:xfrm>
            <a:prstGeom prst="ellipse">
              <a:avLst/>
            </a:prstGeom>
            <a:noFill/>
          </p:spPr>
          <p:txBody>
            <a:bodyPr wrap="square" rtlCol="0">
              <a:spAutoFit/>
            </a:bodyPr>
            <a:lstStyle/>
            <a:p>
              <a:r>
                <a:rPr lang="en-US" sz="1200" b="1" dirty="0" smtClean="0"/>
                <a:t>206</a:t>
              </a:r>
            </a:p>
          </p:txBody>
        </p:sp>
        <p:sp>
          <p:nvSpPr>
            <p:cNvPr id="68" name="TextBox 67"/>
            <p:cNvSpPr txBox="1"/>
            <p:nvPr/>
          </p:nvSpPr>
          <p:spPr>
            <a:xfrm>
              <a:off x="4877378" y="3039487"/>
              <a:ext cx="761422" cy="389513"/>
            </a:xfrm>
            <a:prstGeom prst="ellipse">
              <a:avLst/>
            </a:prstGeom>
            <a:noFill/>
          </p:spPr>
          <p:txBody>
            <a:bodyPr wrap="square" rtlCol="0">
              <a:spAutoFit/>
            </a:bodyPr>
            <a:lstStyle/>
            <a:p>
              <a:r>
                <a:rPr lang="en-US" sz="1200" b="1" dirty="0" smtClean="0"/>
                <a:t>84</a:t>
              </a:r>
            </a:p>
          </p:txBody>
        </p:sp>
        <p:sp>
          <p:nvSpPr>
            <p:cNvPr id="69" name="TextBox 68"/>
            <p:cNvSpPr txBox="1"/>
            <p:nvPr/>
          </p:nvSpPr>
          <p:spPr>
            <a:xfrm>
              <a:off x="5029778" y="3463037"/>
              <a:ext cx="761422" cy="389513"/>
            </a:xfrm>
            <a:prstGeom prst="ellipse">
              <a:avLst/>
            </a:prstGeom>
            <a:noFill/>
          </p:spPr>
          <p:txBody>
            <a:bodyPr wrap="square" rtlCol="0">
              <a:spAutoFit/>
            </a:bodyPr>
            <a:lstStyle/>
            <a:p>
              <a:r>
                <a:rPr lang="en-US" sz="1200" b="1" dirty="0" smtClean="0"/>
                <a:t>574</a:t>
              </a:r>
            </a:p>
          </p:txBody>
        </p:sp>
        <p:sp>
          <p:nvSpPr>
            <p:cNvPr id="70" name="TextBox 69"/>
            <p:cNvSpPr txBox="1"/>
            <p:nvPr/>
          </p:nvSpPr>
          <p:spPr>
            <a:xfrm>
              <a:off x="5481965" y="3337476"/>
              <a:ext cx="761422" cy="389513"/>
            </a:xfrm>
            <a:prstGeom prst="ellipse">
              <a:avLst/>
            </a:prstGeom>
            <a:noFill/>
          </p:spPr>
          <p:txBody>
            <a:bodyPr wrap="square" rtlCol="0">
              <a:spAutoFit/>
            </a:bodyPr>
            <a:lstStyle/>
            <a:p>
              <a:r>
                <a:rPr lang="en-US" sz="1200" b="1" dirty="0" smtClean="0"/>
                <a:t>287</a:t>
              </a:r>
            </a:p>
          </p:txBody>
        </p:sp>
        <p:sp>
          <p:nvSpPr>
            <p:cNvPr id="71" name="TextBox 70"/>
            <p:cNvSpPr txBox="1"/>
            <p:nvPr/>
          </p:nvSpPr>
          <p:spPr>
            <a:xfrm>
              <a:off x="6782378" y="1972687"/>
              <a:ext cx="761422" cy="389513"/>
            </a:xfrm>
            <a:prstGeom prst="ellipse">
              <a:avLst/>
            </a:prstGeom>
            <a:noFill/>
          </p:spPr>
          <p:txBody>
            <a:bodyPr wrap="square" rtlCol="0">
              <a:spAutoFit/>
            </a:bodyPr>
            <a:lstStyle/>
            <a:p>
              <a:r>
                <a:rPr lang="en-US" sz="1200" b="1" dirty="0" smtClean="0"/>
                <a:t>185</a:t>
              </a:r>
            </a:p>
          </p:txBody>
        </p:sp>
        <p:sp>
          <p:nvSpPr>
            <p:cNvPr id="72" name="TextBox 71"/>
            <p:cNvSpPr txBox="1"/>
            <p:nvPr/>
          </p:nvSpPr>
          <p:spPr>
            <a:xfrm>
              <a:off x="7010978" y="2971800"/>
              <a:ext cx="761422" cy="389513"/>
            </a:xfrm>
            <a:prstGeom prst="ellipse">
              <a:avLst/>
            </a:prstGeom>
            <a:noFill/>
          </p:spPr>
          <p:txBody>
            <a:bodyPr wrap="square" rtlCol="0">
              <a:spAutoFit/>
            </a:bodyPr>
            <a:lstStyle/>
            <a:p>
              <a:r>
                <a:rPr lang="en-US" sz="1200" b="1" dirty="0" smtClean="0"/>
                <a:t>273</a:t>
              </a:r>
            </a:p>
          </p:txBody>
        </p:sp>
        <p:sp>
          <p:nvSpPr>
            <p:cNvPr id="73" name="TextBox 72"/>
            <p:cNvSpPr txBox="1"/>
            <p:nvPr/>
          </p:nvSpPr>
          <p:spPr>
            <a:xfrm>
              <a:off x="7849178" y="2559310"/>
              <a:ext cx="761422" cy="389513"/>
            </a:xfrm>
            <a:prstGeom prst="ellipse">
              <a:avLst/>
            </a:prstGeom>
            <a:noFill/>
          </p:spPr>
          <p:txBody>
            <a:bodyPr wrap="square" rtlCol="0">
              <a:spAutoFit/>
            </a:bodyPr>
            <a:lstStyle/>
            <a:p>
              <a:r>
                <a:rPr lang="en-US" sz="1200" b="1" dirty="0" smtClean="0"/>
                <a:t>120</a:t>
              </a:r>
            </a:p>
          </p:txBody>
        </p:sp>
        <p:sp>
          <p:nvSpPr>
            <p:cNvPr id="74" name="TextBox 73"/>
            <p:cNvSpPr txBox="1"/>
            <p:nvPr/>
          </p:nvSpPr>
          <p:spPr>
            <a:xfrm>
              <a:off x="8534978" y="3115687"/>
              <a:ext cx="761422" cy="389513"/>
            </a:xfrm>
            <a:prstGeom prst="ellipse">
              <a:avLst/>
            </a:prstGeom>
            <a:noFill/>
          </p:spPr>
          <p:txBody>
            <a:bodyPr wrap="square" rtlCol="0">
              <a:spAutoFit/>
            </a:bodyPr>
            <a:lstStyle/>
            <a:p>
              <a:r>
                <a:rPr lang="en-US" sz="1200" b="1" dirty="0" smtClean="0"/>
                <a:t>225</a:t>
              </a:r>
            </a:p>
          </p:txBody>
        </p:sp>
      </p:grpSp>
      <p:grpSp>
        <p:nvGrpSpPr>
          <p:cNvPr id="88" name="Group 87"/>
          <p:cNvGrpSpPr/>
          <p:nvPr/>
        </p:nvGrpSpPr>
        <p:grpSpPr>
          <a:xfrm>
            <a:off x="4433067" y="5689715"/>
            <a:ext cx="990022" cy="1066473"/>
            <a:chOff x="524585" y="4572326"/>
            <a:chExt cx="1685215" cy="1515487"/>
          </a:xfrm>
        </p:grpSpPr>
        <p:sp>
          <p:nvSpPr>
            <p:cNvPr id="85" name="Block Arc 84"/>
            <p:cNvSpPr/>
            <p:nvPr/>
          </p:nvSpPr>
          <p:spPr>
            <a:xfrm>
              <a:off x="762000" y="4798021"/>
              <a:ext cx="1219778" cy="1145579"/>
            </a:xfrm>
            <a:prstGeom prst="blockArc">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Block Arc 85"/>
            <p:cNvSpPr/>
            <p:nvPr/>
          </p:nvSpPr>
          <p:spPr>
            <a:xfrm flipV="1">
              <a:off x="762000" y="4798021"/>
              <a:ext cx="1219778" cy="1145579"/>
            </a:xfrm>
            <a:prstGeom prst="blockArc">
              <a:avLst>
                <a:gd name="adj1" fmla="val 15859853"/>
                <a:gd name="adj2" fmla="val 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Block Arc 86"/>
            <p:cNvSpPr/>
            <p:nvPr/>
          </p:nvSpPr>
          <p:spPr>
            <a:xfrm>
              <a:off x="524585" y="4572326"/>
              <a:ext cx="1685215" cy="1515487"/>
            </a:xfrm>
            <a:prstGeom prst="blockArc">
              <a:avLst>
                <a:gd name="adj1" fmla="val 1824403"/>
                <a:gd name="adj2" fmla="val 3"/>
                <a:gd name="adj3" fmla="val 2149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95" name="Straight Connector 94"/>
          <p:cNvCxnSpPr/>
          <p:nvPr/>
        </p:nvCxnSpPr>
        <p:spPr>
          <a:xfrm>
            <a:off x="5183486" y="6324600"/>
            <a:ext cx="1575075"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6778607" y="5029200"/>
            <a:ext cx="1904271" cy="369332"/>
          </a:xfrm>
          <a:prstGeom prst="rect">
            <a:avLst/>
          </a:prstGeom>
          <a:noFill/>
        </p:spPr>
        <p:txBody>
          <a:bodyPr wrap="square" rtlCol="0">
            <a:spAutoFit/>
          </a:bodyPr>
          <a:lstStyle/>
          <a:p>
            <a:r>
              <a:rPr lang="en-US" dirty="0" smtClean="0">
                <a:solidFill>
                  <a:srgbClr val="FF0000"/>
                </a:solidFill>
                <a:latin typeface="Britannic Bold" pitchFamily="34" charset="0"/>
              </a:rPr>
              <a:t>SUDAH SINKRON</a:t>
            </a:r>
            <a:endParaRPr lang="en-US" dirty="0">
              <a:solidFill>
                <a:srgbClr val="FF0000"/>
              </a:solidFill>
              <a:latin typeface="Britannic Bold" pitchFamily="34" charset="0"/>
            </a:endParaRPr>
          </a:p>
        </p:txBody>
      </p:sp>
      <p:sp>
        <p:nvSpPr>
          <p:cNvPr id="98" name="TextBox 97"/>
          <p:cNvSpPr txBox="1"/>
          <p:nvPr/>
        </p:nvSpPr>
        <p:spPr>
          <a:xfrm>
            <a:off x="6858729" y="5904291"/>
            <a:ext cx="1904271" cy="369332"/>
          </a:xfrm>
          <a:prstGeom prst="rect">
            <a:avLst/>
          </a:prstGeom>
          <a:noFill/>
        </p:spPr>
        <p:txBody>
          <a:bodyPr wrap="square" rtlCol="0">
            <a:spAutoFit/>
          </a:bodyPr>
          <a:lstStyle/>
          <a:p>
            <a:r>
              <a:rPr lang="en-US" dirty="0" smtClean="0">
                <a:solidFill>
                  <a:schemeClr val="bg1"/>
                </a:solidFill>
                <a:latin typeface="Britannic Bold" pitchFamily="34" charset="0"/>
              </a:rPr>
              <a:t>BELUM SINKRON</a:t>
            </a:r>
            <a:endParaRPr lang="en-US" dirty="0">
              <a:solidFill>
                <a:schemeClr val="bg1"/>
              </a:solidFill>
              <a:latin typeface="Britannic Bold" pitchFamily="34" charset="0"/>
            </a:endParaRPr>
          </a:p>
        </p:txBody>
      </p:sp>
      <p:sp>
        <p:nvSpPr>
          <p:cNvPr id="99" name="TextBox 98"/>
          <p:cNvSpPr txBox="1"/>
          <p:nvPr/>
        </p:nvSpPr>
        <p:spPr>
          <a:xfrm>
            <a:off x="7166846" y="5181600"/>
            <a:ext cx="1292662" cy="707886"/>
          </a:xfrm>
          <a:prstGeom prst="rect">
            <a:avLst/>
          </a:prstGeom>
          <a:noFill/>
        </p:spPr>
        <p:txBody>
          <a:bodyPr wrap="square" rtlCol="0">
            <a:spAutoFit/>
          </a:bodyPr>
          <a:lstStyle/>
          <a:p>
            <a:r>
              <a:rPr lang="en-US" sz="4000" dirty="0" smtClean="0">
                <a:solidFill>
                  <a:srgbClr val="CC0000"/>
                </a:solidFill>
                <a:latin typeface="Britannic Bold" pitchFamily="34" charset="0"/>
              </a:rPr>
              <a:t>98%</a:t>
            </a:r>
            <a:endParaRPr lang="en-US" sz="4000" dirty="0">
              <a:solidFill>
                <a:srgbClr val="CC0000"/>
              </a:solidFill>
              <a:latin typeface="Britannic Bold" pitchFamily="34" charset="0"/>
            </a:endParaRPr>
          </a:p>
        </p:txBody>
      </p:sp>
      <p:sp>
        <p:nvSpPr>
          <p:cNvPr id="100" name="TextBox 99"/>
          <p:cNvSpPr txBox="1"/>
          <p:nvPr/>
        </p:nvSpPr>
        <p:spPr>
          <a:xfrm>
            <a:off x="7278772" y="6172200"/>
            <a:ext cx="952136" cy="707886"/>
          </a:xfrm>
          <a:prstGeom prst="rect">
            <a:avLst/>
          </a:prstGeom>
          <a:noFill/>
        </p:spPr>
        <p:txBody>
          <a:bodyPr wrap="square" rtlCol="0">
            <a:spAutoFit/>
          </a:bodyPr>
          <a:lstStyle/>
          <a:p>
            <a:r>
              <a:rPr lang="en-US" sz="4000" dirty="0">
                <a:solidFill>
                  <a:schemeClr val="bg1"/>
                </a:solidFill>
                <a:latin typeface="Britannic Bold" pitchFamily="34" charset="0"/>
              </a:rPr>
              <a:t>2</a:t>
            </a:r>
            <a:r>
              <a:rPr lang="en-US" sz="4000" dirty="0" smtClean="0">
                <a:solidFill>
                  <a:schemeClr val="bg1"/>
                </a:solidFill>
                <a:latin typeface="Britannic Bold" pitchFamily="34" charset="0"/>
              </a:rPr>
              <a:t>%</a:t>
            </a:r>
            <a:endParaRPr lang="en-US" sz="4000" dirty="0">
              <a:solidFill>
                <a:schemeClr val="bg1"/>
              </a:solidFill>
              <a:latin typeface="Britannic Bold" pitchFamily="34" charset="0"/>
            </a:endParaRPr>
          </a:p>
        </p:txBody>
      </p:sp>
      <p:sp>
        <p:nvSpPr>
          <p:cNvPr id="101" name="TextBox 100"/>
          <p:cNvSpPr txBox="1"/>
          <p:nvPr/>
        </p:nvSpPr>
        <p:spPr>
          <a:xfrm>
            <a:off x="336704" y="5398532"/>
            <a:ext cx="3313152" cy="338554"/>
          </a:xfrm>
          <a:prstGeom prst="rect">
            <a:avLst/>
          </a:prstGeom>
          <a:noFill/>
        </p:spPr>
        <p:txBody>
          <a:bodyPr wrap="square" rtlCol="0">
            <a:spAutoFit/>
          </a:bodyPr>
          <a:lstStyle/>
          <a:p>
            <a:r>
              <a:rPr lang="en-US" sz="1600" dirty="0" smtClean="0">
                <a:solidFill>
                  <a:schemeClr val="tx1">
                    <a:lumMod val="85000"/>
                    <a:lumOff val="15000"/>
                  </a:schemeClr>
                </a:solidFill>
                <a:latin typeface="Humnst777 Cn BT" pitchFamily="34" charset="0"/>
              </a:rPr>
              <a:t>Data </a:t>
            </a:r>
            <a:r>
              <a:rPr lang="en-US" sz="1600" dirty="0" err="1" smtClean="0">
                <a:solidFill>
                  <a:schemeClr val="tx1">
                    <a:lumMod val="85000"/>
                    <a:lumOff val="15000"/>
                  </a:schemeClr>
                </a:solidFill>
                <a:latin typeface="Humnst777 Cn BT" pitchFamily="34" charset="0"/>
              </a:rPr>
              <a:t>Dapodik</a:t>
            </a:r>
            <a:r>
              <a:rPr lang="en-US" sz="1600" dirty="0" smtClean="0">
                <a:solidFill>
                  <a:schemeClr val="tx1">
                    <a:lumMod val="85000"/>
                    <a:lumOff val="15000"/>
                  </a:schemeClr>
                </a:solidFill>
                <a:latin typeface="Humnst777 Cn BT" pitchFamily="34" charset="0"/>
              </a:rPr>
              <a:t> Per 3 </a:t>
            </a:r>
            <a:r>
              <a:rPr lang="en-US" sz="1600" dirty="0" err="1" smtClean="0">
                <a:solidFill>
                  <a:schemeClr val="tx1">
                    <a:lumMod val="85000"/>
                    <a:lumOff val="15000"/>
                  </a:schemeClr>
                </a:solidFill>
                <a:latin typeface="Humnst777 Cn BT" pitchFamily="34" charset="0"/>
              </a:rPr>
              <a:t>Januari</a:t>
            </a:r>
            <a:r>
              <a:rPr lang="en-US" sz="1600" dirty="0" smtClean="0">
                <a:solidFill>
                  <a:schemeClr val="tx1">
                    <a:lumMod val="85000"/>
                    <a:lumOff val="15000"/>
                  </a:schemeClr>
                </a:solidFill>
                <a:latin typeface="Humnst777 Cn BT" pitchFamily="34" charset="0"/>
              </a:rPr>
              <a:t> 2017</a:t>
            </a:r>
            <a:endParaRPr lang="en-US" sz="1600" dirty="0">
              <a:solidFill>
                <a:schemeClr val="tx1">
                  <a:lumMod val="85000"/>
                  <a:lumOff val="15000"/>
                </a:schemeClr>
              </a:solidFill>
              <a:latin typeface="Humnst777 Cn BT" pitchFamily="34" charset="0"/>
            </a:endParaRPr>
          </a:p>
        </p:txBody>
      </p:sp>
      <p:sp>
        <p:nvSpPr>
          <p:cNvPr id="102" name="Action Button: Home 101">
            <a:hlinkClick r:id="" action="ppaction://hlinkshowjump?jump=firstslide" highlightClick="1"/>
          </p:cNvPr>
          <p:cNvSpPr/>
          <p:nvPr/>
        </p:nvSpPr>
        <p:spPr>
          <a:xfrm>
            <a:off x="381000" y="5904291"/>
            <a:ext cx="638600" cy="621852"/>
          </a:xfrm>
          <a:prstGeom prst="actionButtonHo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3" name="TextBox 102"/>
          <p:cNvSpPr txBox="1"/>
          <p:nvPr/>
        </p:nvSpPr>
        <p:spPr>
          <a:xfrm>
            <a:off x="1066800" y="5906869"/>
            <a:ext cx="2743200" cy="646331"/>
          </a:xfrm>
          <a:prstGeom prst="rect">
            <a:avLst/>
          </a:prstGeom>
          <a:noFill/>
        </p:spPr>
        <p:txBody>
          <a:bodyPr wrap="square" rtlCol="0">
            <a:spAutoFit/>
          </a:bodyPr>
          <a:lstStyle/>
          <a:p>
            <a:r>
              <a:rPr lang="en-US" sz="3600" dirty="0" smtClean="0">
                <a:solidFill>
                  <a:srgbClr val="0000FF"/>
                </a:solidFill>
                <a:latin typeface="Britannic Bold" pitchFamily="34" charset="0"/>
              </a:rPr>
              <a:t>13.459 SMA</a:t>
            </a:r>
            <a:endParaRPr lang="en-US" sz="3600" dirty="0">
              <a:solidFill>
                <a:srgbClr val="0000FF"/>
              </a:solidFill>
              <a:latin typeface="Britannic Bold" pitchFamily="34" charset="0"/>
            </a:endParaRPr>
          </a:p>
        </p:txBody>
      </p:sp>
      <p:cxnSp>
        <p:nvCxnSpPr>
          <p:cNvPr id="105" name="Straight Connector 104"/>
          <p:cNvCxnSpPr/>
          <p:nvPr/>
        </p:nvCxnSpPr>
        <p:spPr>
          <a:xfrm>
            <a:off x="304222" y="5767864"/>
            <a:ext cx="3580669" cy="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2255" y="0"/>
            <a:ext cx="9137439" cy="1138654"/>
          </a:xfrm>
          <a:prstGeom prst="ribbon">
            <a:avLst>
              <a:gd name="adj1" fmla="val 16667"/>
              <a:gd name="adj2" fmla="val 66219"/>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dirty="0" err="1">
                <a:latin typeface="Britannic Bold" pitchFamily="34" charset="0"/>
              </a:rPr>
              <a:t>Profil</a:t>
            </a:r>
            <a:r>
              <a:rPr lang="en-US" sz="2800" dirty="0">
                <a:latin typeface="Britannic Bold" pitchFamily="34" charset="0"/>
              </a:rPr>
              <a:t> Data SMA</a:t>
            </a:r>
          </a:p>
          <a:p>
            <a:pPr algn="ctr"/>
            <a:r>
              <a:rPr lang="en-US" sz="2800" dirty="0" smtClean="0">
                <a:latin typeface="Britannic Bold" pitchFamily="34" charset="0"/>
              </a:rPr>
              <a:t>Per 3 </a:t>
            </a:r>
            <a:r>
              <a:rPr lang="en-US" sz="2800" dirty="0" err="1" smtClean="0">
                <a:latin typeface="Britannic Bold" pitchFamily="34" charset="0"/>
              </a:rPr>
              <a:t>Januari</a:t>
            </a:r>
            <a:r>
              <a:rPr lang="en-US" sz="2800" dirty="0" smtClean="0">
                <a:latin typeface="Britannic Bold" pitchFamily="34" charset="0"/>
              </a:rPr>
              <a:t> 2017</a:t>
            </a:r>
            <a:endParaRPr lang="en-US" sz="2800" dirty="0">
              <a:latin typeface="Britannic Bold" pitchFamily="34" charset="0"/>
            </a:endParaRPr>
          </a:p>
        </p:txBody>
      </p:sp>
    </p:spTree>
    <p:extLst>
      <p:ext uri="{BB962C8B-B14F-4D97-AF65-F5344CB8AC3E}">
        <p14:creationId xmlns:p14="http://schemas.microsoft.com/office/powerpoint/2010/main" val="47298569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 name="Table 221"/>
          <p:cNvGraphicFramePr>
            <a:graphicFrameLocks noGrp="1"/>
          </p:cNvGraphicFramePr>
          <p:nvPr>
            <p:extLst>
              <p:ext uri="{D42A27DB-BD31-4B8C-83A1-F6EECF244321}">
                <p14:modId xmlns:p14="http://schemas.microsoft.com/office/powerpoint/2010/main" val="3530633182"/>
              </p:ext>
            </p:extLst>
          </p:nvPr>
        </p:nvGraphicFramePr>
        <p:xfrm>
          <a:off x="76200" y="4362449"/>
          <a:ext cx="2578100" cy="2476500"/>
        </p:xfrm>
        <a:graphic>
          <a:graphicData uri="http://schemas.openxmlformats.org/drawingml/2006/table">
            <a:tbl>
              <a:tblPr>
                <a:tableStyleId>{3B4B98B0-60AC-42C2-AFA5-B58CD77FA1E5}</a:tableStyleId>
              </a:tblPr>
              <a:tblGrid>
                <a:gridCol w="1104900">
                  <a:extLst>
                    <a:ext uri="{9D8B030D-6E8A-4147-A177-3AD203B41FA5}">
                      <a16:colId xmlns:a16="http://schemas.microsoft.com/office/drawing/2014/main" val="20000"/>
                    </a:ext>
                  </a:extLst>
                </a:gridCol>
                <a:gridCol w="469900">
                  <a:extLst>
                    <a:ext uri="{9D8B030D-6E8A-4147-A177-3AD203B41FA5}">
                      <a16:colId xmlns:a16="http://schemas.microsoft.com/office/drawing/2014/main" val="20001"/>
                    </a:ext>
                  </a:extLst>
                </a:gridCol>
                <a:gridCol w="4699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tblGrid>
              <a:tr h="190500">
                <a:tc>
                  <a:txBody>
                    <a:bodyPr/>
                    <a:lstStyle/>
                    <a:p>
                      <a:pPr algn="ctr" fontAlgn="b"/>
                      <a:r>
                        <a:rPr lang="en-US" sz="1100" u="none" strike="noStrike" dirty="0" err="1">
                          <a:effectLst/>
                        </a:rPr>
                        <a:t>Propinsi</a:t>
                      </a:r>
                      <a:endParaRPr lang="en-US" sz="1100" b="1" i="0" u="none" strike="noStrike" dirty="0">
                        <a:solidFill>
                          <a:srgbClr val="000000"/>
                        </a:solidFill>
                        <a:effectLst/>
                        <a:latin typeface="Calibri"/>
                      </a:endParaRPr>
                    </a:p>
                  </a:txBody>
                  <a:tcPr marL="9525" marR="9525" marT="9525" marB="0" anchor="b"/>
                </a:tc>
                <a:tc>
                  <a:txBody>
                    <a:bodyPr/>
                    <a:lstStyle/>
                    <a:p>
                      <a:pPr algn="ctr" fontAlgn="b"/>
                      <a:r>
                        <a:rPr lang="en-US" sz="1100" u="none" strike="noStrike">
                          <a:effectLst/>
                        </a:rPr>
                        <a:t>N</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S</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Total</a:t>
                      </a:r>
                      <a:endParaRPr lang="en-US"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US" sz="1100" u="none" strike="noStrike">
                          <a:effectLst/>
                        </a:rPr>
                        <a:t>Jawa Barat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485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1,090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1,575 </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US" sz="1100" u="none" strike="noStrike">
                          <a:effectLst/>
                        </a:rPr>
                        <a:t>Jawa Timur</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421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1,097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1,518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US" sz="1100" u="none" strike="noStrike">
                          <a:effectLst/>
                        </a:rPr>
                        <a:t>Sumatera Utara</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423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644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1,067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en-US" sz="1100" u="none" strike="noStrike">
                          <a:effectLst/>
                        </a:rPr>
                        <a:t>Jawa Tengah</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364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502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866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en-US" sz="1100" u="none" strike="noStrike">
                          <a:effectLst/>
                        </a:rPr>
                        <a:t>Sumatera Selatan</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323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273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596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en-US" sz="1100" u="none" strike="noStrike">
                          <a:effectLst/>
                        </a:rPr>
                        <a:t>Sulawesi Selatan</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331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247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578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en-US" sz="1100" u="none" strike="noStrike">
                          <a:effectLst/>
                        </a:rPr>
                        <a:t>Banten</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148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382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530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en-US" sz="1100" u="none" strike="noStrike">
                          <a:effectLst/>
                        </a:rPr>
                        <a:t>Aceh</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393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124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517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r h="190500">
                <a:tc>
                  <a:txBody>
                    <a:bodyPr/>
                    <a:lstStyle/>
                    <a:p>
                      <a:pPr algn="l" fontAlgn="b"/>
                      <a:r>
                        <a:rPr lang="en-US" sz="1100" u="none" strike="noStrike">
                          <a:effectLst/>
                        </a:rPr>
                        <a:t>NTT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326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186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512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en-US" sz="1100" u="none" strike="noStrike">
                          <a:effectLst/>
                        </a:rPr>
                        <a:t>D.K.I. Jakarta</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117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383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500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en-US" sz="1100" u="none" strike="noStrike">
                          <a:effectLst/>
                        </a:rPr>
                        <a:t>Lampung</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227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256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483 </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r h="190500">
                <a:tc>
                  <a:txBody>
                    <a:bodyPr/>
                    <a:lstStyle/>
                    <a:p>
                      <a:pPr algn="l" fontAlgn="b"/>
                      <a:r>
                        <a:rPr lang="en-US" sz="1100" u="none" strike="noStrike">
                          <a:effectLst/>
                        </a:rPr>
                        <a:t>Riau</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286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146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432 </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bl>
          </a:graphicData>
        </a:graphic>
      </p:graphicFrame>
      <p:graphicFrame>
        <p:nvGraphicFramePr>
          <p:cNvPr id="223" name="Table 222"/>
          <p:cNvGraphicFramePr>
            <a:graphicFrameLocks noGrp="1"/>
          </p:cNvGraphicFramePr>
          <p:nvPr>
            <p:extLst>
              <p:ext uri="{D42A27DB-BD31-4B8C-83A1-F6EECF244321}">
                <p14:modId xmlns:p14="http://schemas.microsoft.com/office/powerpoint/2010/main" val="1683632325"/>
              </p:ext>
            </p:extLst>
          </p:nvPr>
        </p:nvGraphicFramePr>
        <p:xfrm>
          <a:off x="2819400" y="4362449"/>
          <a:ext cx="3111500" cy="2286000"/>
        </p:xfrm>
        <a:graphic>
          <a:graphicData uri="http://schemas.openxmlformats.org/drawingml/2006/table">
            <a:tbl>
              <a:tblPr>
                <a:tableStyleId>{3B4B98B0-60AC-42C2-AFA5-B58CD77FA1E5}</a:tableStyleId>
              </a:tblPr>
              <a:tblGrid>
                <a:gridCol w="12827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90500">
                <a:tc>
                  <a:txBody>
                    <a:bodyPr/>
                    <a:lstStyle/>
                    <a:p>
                      <a:pPr algn="ctr" fontAlgn="b"/>
                      <a:r>
                        <a:rPr lang="en-US" sz="1100" u="none" strike="noStrike">
                          <a:effectLst/>
                        </a:rPr>
                        <a:t>Propinsi</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N</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S</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Total</a:t>
                      </a:r>
                      <a:endParaRPr lang="en-US"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US" sz="1100" u="none" strike="noStrike">
                          <a:effectLst/>
                        </a:rPr>
                        <a:t>Kalimantan Barat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249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162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411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US" sz="1100" u="none" strike="noStrike">
                          <a:effectLst/>
                        </a:rPr>
                        <a:t>Sumatera Barat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228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92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320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US" sz="1100" u="none" strike="noStrike">
                          <a:effectLst/>
                        </a:rPr>
                        <a:t>Nusa Tenggara Barat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152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160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312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en-US" sz="1100" u="none" strike="noStrike">
                          <a:effectLst/>
                        </a:rPr>
                        <a:t>Sulawesi Tenggara</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231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287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en-US" sz="1100" u="none" strike="noStrike">
                          <a:effectLst/>
                        </a:rPr>
                        <a:t>Maluku</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202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71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273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en-US" sz="1100" u="none" strike="noStrike">
                          <a:effectLst/>
                        </a:rPr>
                        <a:t>Kalimantan Tengah</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176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62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238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en-US" sz="1100" u="none" strike="noStrike">
                          <a:effectLst/>
                        </a:rPr>
                        <a:t>Papua</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133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93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226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en-US" sz="1100" u="none" strike="noStrike">
                          <a:effectLst/>
                        </a:rPr>
                        <a:t>Jambi</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153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70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223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r h="190500">
                <a:tc>
                  <a:txBody>
                    <a:bodyPr/>
                    <a:lstStyle/>
                    <a:p>
                      <a:pPr algn="l" fontAlgn="b"/>
                      <a:r>
                        <a:rPr lang="en-US" sz="1100" u="none" strike="noStrike">
                          <a:effectLst/>
                        </a:rPr>
                        <a:t>Sulawesi Utara</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116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107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223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en-US" sz="1100" u="none" strike="noStrike">
                          <a:effectLst/>
                        </a:rPr>
                        <a:t>Kalimantan Timur</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135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80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215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en-US" sz="1100" u="none" strike="noStrike">
                          <a:effectLst/>
                        </a:rPr>
                        <a:t>Sulawesi Tengah</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162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206 </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bl>
          </a:graphicData>
        </a:graphic>
      </p:graphicFrame>
      <p:graphicFrame>
        <p:nvGraphicFramePr>
          <p:cNvPr id="224" name="Table 223"/>
          <p:cNvGraphicFramePr>
            <a:graphicFrameLocks noGrp="1"/>
          </p:cNvGraphicFramePr>
          <p:nvPr>
            <p:extLst>
              <p:ext uri="{D42A27DB-BD31-4B8C-83A1-F6EECF244321}">
                <p14:modId xmlns:p14="http://schemas.microsoft.com/office/powerpoint/2010/main" val="1764980640"/>
              </p:ext>
            </p:extLst>
          </p:nvPr>
        </p:nvGraphicFramePr>
        <p:xfrm>
          <a:off x="6019800" y="4343400"/>
          <a:ext cx="3048000" cy="2286000"/>
        </p:xfrm>
        <a:graphic>
          <a:graphicData uri="http://schemas.openxmlformats.org/drawingml/2006/table">
            <a:tbl>
              <a:tblPr>
                <a:tableStyleId>{3B4B98B0-60AC-42C2-AFA5-B58CD77FA1E5}</a:tableStyleId>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90500">
                <a:tc>
                  <a:txBody>
                    <a:bodyPr/>
                    <a:lstStyle/>
                    <a:p>
                      <a:pPr algn="ctr" fontAlgn="b"/>
                      <a:r>
                        <a:rPr lang="en-US" sz="1100" u="none" strike="noStrike" dirty="0" err="1">
                          <a:effectLst/>
                        </a:rPr>
                        <a:t>Propinsi</a:t>
                      </a:r>
                      <a:endParaRPr lang="en-US" sz="1100" b="1" i="0" u="none" strike="noStrike" dirty="0">
                        <a:solidFill>
                          <a:srgbClr val="000000"/>
                        </a:solidFill>
                        <a:effectLst/>
                        <a:latin typeface="Calibri"/>
                      </a:endParaRPr>
                    </a:p>
                  </a:txBody>
                  <a:tcPr marL="9525" marR="9525" marT="9525" marB="0" anchor="b"/>
                </a:tc>
                <a:tc>
                  <a:txBody>
                    <a:bodyPr/>
                    <a:lstStyle/>
                    <a:p>
                      <a:pPr algn="ctr" fontAlgn="b"/>
                      <a:r>
                        <a:rPr lang="en-US" sz="1100" u="none" strike="noStrike">
                          <a:effectLst/>
                        </a:rPr>
                        <a:t>N</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S</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Total</a:t>
                      </a:r>
                      <a:endParaRPr lang="en-US" sz="1100" b="1"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US" sz="1100" u="none" strike="noStrike" dirty="0">
                          <a:effectLst/>
                        </a:rPr>
                        <a:t>Kalimantan Selatan</a:t>
                      </a:r>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133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187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US" sz="1100" u="none" strike="noStrike" dirty="0">
                          <a:effectLst/>
                        </a:rPr>
                        <a:t>Maluku Utara</a:t>
                      </a:r>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126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59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185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US" sz="1100" u="none" strike="noStrike">
                          <a:effectLst/>
                        </a:rPr>
                        <a:t>D.I. Yogyakarta</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69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95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164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en-US" sz="1100" u="none" strike="noStrike">
                          <a:effectLst/>
                        </a:rPr>
                        <a:t>Bali</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78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85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163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190500">
                <a:tc>
                  <a:txBody>
                    <a:bodyPr/>
                    <a:lstStyle/>
                    <a:p>
                      <a:pPr algn="l" fontAlgn="b"/>
                      <a:r>
                        <a:rPr lang="en-US" sz="1100" u="none" strike="noStrike">
                          <a:effectLst/>
                        </a:rPr>
                        <a:t>Bengkulu</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104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31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135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190500">
                <a:tc>
                  <a:txBody>
                    <a:bodyPr/>
                    <a:lstStyle/>
                    <a:p>
                      <a:pPr algn="l" fontAlgn="b"/>
                      <a:r>
                        <a:rPr lang="en-US" sz="1100" u="none" strike="noStrike">
                          <a:effectLst/>
                        </a:rPr>
                        <a:t>Kepulauan Riau</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80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123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190500">
                <a:tc>
                  <a:txBody>
                    <a:bodyPr/>
                    <a:lstStyle/>
                    <a:p>
                      <a:pPr algn="l" fontAlgn="b"/>
                      <a:r>
                        <a:rPr lang="en-US" sz="1100" u="none" strike="noStrike">
                          <a:effectLst/>
                        </a:rPr>
                        <a:t>Papua Barat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73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120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r h="190500">
                <a:tc>
                  <a:txBody>
                    <a:bodyPr/>
                    <a:lstStyle/>
                    <a:p>
                      <a:pPr algn="l" fontAlgn="b"/>
                      <a:r>
                        <a:rPr lang="en-US" sz="1100" u="none" strike="noStrike">
                          <a:effectLst/>
                        </a:rPr>
                        <a:t>Sulawesi Barat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71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86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8"/>
                  </a:ext>
                </a:extLst>
              </a:tr>
              <a:tr h="190500">
                <a:tc>
                  <a:txBody>
                    <a:bodyPr/>
                    <a:lstStyle/>
                    <a:p>
                      <a:pPr algn="l" fontAlgn="b"/>
                      <a:r>
                        <a:rPr lang="en-US" sz="1100" u="none" strike="noStrike">
                          <a:effectLst/>
                        </a:rPr>
                        <a:t>Bangka Belitung</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43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24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67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9"/>
                  </a:ext>
                </a:extLst>
              </a:tr>
              <a:tr h="190500">
                <a:tc>
                  <a:txBody>
                    <a:bodyPr/>
                    <a:lstStyle/>
                    <a:p>
                      <a:pPr algn="l" fontAlgn="b"/>
                      <a:r>
                        <a:rPr lang="en-US" sz="1100" u="none" strike="noStrike">
                          <a:effectLst/>
                        </a:rPr>
                        <a:t>Gorontalo</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55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62 </a:t>
                      </a:r>
                      <a:endParaRPr lang="en-US"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0"/>
                  </a:ext>
                </a:extLst>
              </a:tr>
              <a:tr h="190500">
                <a:tc>
                  <a:txBody>
                    <a:bodyPr/>
                    <a:lstStyle/>
                    <a:p>
                      <a:pPr algn="l" fontAlgn="b"/>
                      <a:r>
                        <a:rPr lang="en-US" sz="1100" u="none" strike="noStrike" dirty="0">
                          <a:effectLst/>
                        </a:rPr>
                        <a:t>Kalimantan Utara</a:t>
                      </a:r>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a:effectLst/>
                        </a:rPr>
                        <a:t>              42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              17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59 </a:t>
                      </a:r>
                      <a:endParaRPr lang="en-US"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bl>
          </a:graphicData>
        </a:graphic>
      </p:graphicFrame>
      <p:cxnSp>
        <p:nvCxnSpPr>
          <p:cNvPr id="226" name="Straight Connector 225"/>
          <p:cNvCxnSpPr/>
          <p:nvPr/>
        </p:nvCxnSpPr>
        <p:spPr>
          <a:xfrm>
            <a:off x="2703067" y="4200045"/>
            <a:ext cx="0" cy="26579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5957825" y="4200045"/>
            <a:ext cx="0" cy="265795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0" name="Chart 229"/>
          <p:cNvGraphicFramePr>
            <a:graphicFrameLocks/>
          </p:cNvGraphicFramePr>
          <p:nvPr>
            <p:extLst>
              <p:ext uri="{D42A27DB-BD31-4B8C-83A1-F6EECF244321}">
                <p14:modId xmlns:p14="http://schemas.microsoft.com/office/powerpoint/2010/main" val="3936877239"/>
              </p:ext>
            </p:extLst>
          </p:nvPr>
        </p:nvGraphicFramePr>
        <p:xfrm>
          <a:off x="2628" y="685800"/>
          <a:ext cx="8934450" cy="367665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945" y="22265"/>
            <a:ext cx="9140055" cy="434935"/>
          </a:xfrm>
          <a:prstGeom prst="snip1Rect">
            <a:avLst/>
          </a:prstGeom>
          <a:solidFill>
            <a:schemeClr val="tx2">
              <a:lumMod val="20000"/>
              <a:lumOff val="80000"/>
            </a:schemeClr>
          </a:solidFill>
        </p:spPr>
        <p:txBody>
          <a:bodyPr wrap="square" rtlCol="0">
            <a:spAutoFit/>
          </a:bodyPr>
          <a:lstStyle/>
          <a:p>
            <a:r>
              <a:rPr lang="en-US" sz="2000" dirty="0" smtClean="0">
                <a:latin typeface="Britannic Bold" pitchFamily="34" charset="0"/>
              </a:rPr>
              <a:t>PROFIL SMA</a:t>
            </a:r>
            <a:endParaRPr lang="en-US" sz="2000" dirty="0">
              <a:latin typeface="Britannic Bold" pitchFamily="34" charset="0"/>
            </a:endParaRPr>
          </a:p>
        </p:txBody>
      </p:sp>
    </p:spTree>
    <p:extLst>
      <p:ext uri="{BB962C8B-B14F-4D97-AF65-F5344CB8AC3E}">
        <p14:creationId xmlns:p14="http://schemas.microsoft.com/office/powerpoint/2010/main" val="422566184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3979" y="3223231"/>
            <a:ext cx="3921994" cy="3558570"/>
          </a:xfrm>
          <a:prstGeom prst="rect">
            <a:avLst/>
          </a:prstGeom>
          <a:solidFill>
            <a:schemeClr val="bg1">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340773" y="978187"/>
            <a:ext cx="1747344" cy="2537431"/>
          </a:xfrm>
          <a:prstGeom prst="rect">
            <a:avLst/>
          </a:prstGeom>
          <a:solidFill>
            <a:schemeClr val="bg1">
              <a:lumMod val="85000"/>
            </a:schemeClr>
          </a:solidFill>
          <a:ln>
            <a:noFill/>
          </a:ln>
          <a:effectLst>
            <a:outerShdw blurRad="152400" dist="317500" dir="5400000" sx="90000" sy="-19000" rotWithShape="0">
              <a:prstClr val="black">
                <a:alpha val="15000"/>
              </a:prstClr>
            </a:outerShdw>
          </a:effectLst>
          <a:scene3d>
            <a:camera prst="isometricRightUp"/>
            <a:lightRig rig="threePt" dir="t"/>
          </a:scene3d>
          <a:sp3d extrusionH="762000" contourW="12700" prstMaterial="flat">
            <a:extrusionClr>
              <a:srgbClr val="FF0000"/>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smtClean="0">
                <a:solidFill>
                  <a:schemeClr val="tx1">
                    <a:lumMod val="95000"/>
                    <a:lumOff val="5000"/>
                  </a:schemeClr>
                </a:solidFill>
              </a:rPr>
              <a:t>37,67%</a:t>
            </a:r>
            <a:endParaRPr lang="en-US" sz="3600" b="1" dirty="0">
              <a:solidFill>
                <a:schemeClr val="tx1">
                  <a:lumMod val="95000"/>
                  <a:lumOff val="5000"/>
                </a:schemeClr>
              </a:solidFill>
            </a:endParaRPr>
          </a:p>
        </p:txBody>
      </p:sp>
      <p:sp>
        <p:nvSpPr>
          <p:cNvPr id="3" name="Rectangle 2"/>
          <p:cNvSpPr/>
          <p:nvPr/>
        </p:nvSpPr>
        <p:spPr>
          <a:xfrm>
            <a:off x="3197773" y="2168843"/>
            <a:ext cx="1676400" cy="2108775"/>
          </a:xfrm>
          <a:prstGeom prst="rect">
            <a:avLst/>
          </a:prstGeom>
          <a:solidFill>
            <a:schemeClr val="bg1">
              <a:lumMod val="85000"/>
            </a:schemeClr>
          </a:solidFill>
          <a:ln>
            <a:noFill/>
          </a:ln>
          <a:scene3d>
            <a:camera prst="isometricRightUp"/>
            <a:lightRig rig="threePt" dir="t"/>
          </a:scene3d>
          <a:sp3d extrusionH="762000" contourW="12700" prstMaterial="matte">
            <a:extrusionClr>
              <a:srgbClr val="FFFF00"/>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smtClean="0">
                <a:solidFill>
                  <a:schemeClr val="tx1">
                    <a:lumMod val="95000"/>
                    <a:lumOff val="5000"/>
                  </a:schemeClr>
                </a:solidFill>
              </a:rPr>
              <a:t>32,83%</a:t>
            </a:r>
            <a:endParaRPr lang="en-US" sz="3600" b="1" dirty="0">
              <a:solidFill>
                <a:schemeClr val="tx1">
                  <a:lumMod val="95000"/>
                  <a:lumOff val="5000"/>
                </a:schemeClr>
              </a:solidFill>
            </a:endParaRPr>
          </a:p>
        </p:txBody>
      </p:sp>
      <p:sp>
        <p:nvSpPr>
          <p:cNvPr id="4" name="Rectangle 3"/>
          <p:cNvSpPr/>
          <p:nvPr/>
        </p:nvSpPr>
        <p:spPr>
          <a:xfrm>
            <a:off x="4950373" y="2829818"/>
            <a:ext cx="1676400" cy="990600"/>
          </a:xfrm>
          <a:prstGeom prst="rect">
            <a:avLst/>
          </a:prstGeom>
          <a:solidFill>
            <a:schemeClr val="bg1">
              <a:lumMod val="85000"/>
            </a:schemeClr>
          </a:solidFill>
          <a:ln>
            <a:noFill/>
          </a:ln>
          <a:effectLst>
            <a:outerShdw blurRad="279400" dist="749300" dir="5520000" sx="90000" sy="-19000" rotWithShape="0">
              <a:prstClr val="black">
                <a:alpha val="15000"/>
              </a:prstClr>
            </a:outerShdw>
          </a:effectLst>
          <a:scene3d>
            <a:camera prst="isometricRightUp"/>
            <a:lightRig rig="balanced" dir="t"/>
          </a:scene3d>
          <a:sp3d extrusionH="762000" contourW="12700" prstMaterial="matte">
            <a:extrusionClr>
              <a:schemeClr val="tx2">
                <a:lumMod val="60000"/>
                <a:lumOff val="40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lumMod val="95000"/>
                    <a:lumOff val="5000"/>
                  </a:schemeClr>
                </a:solidFill>
              </a:rPr>
              <a:t>18,18 %</a:t>
            </a:r>
            <a:endParaRPr lang="en-US" sz="3200" b="1" dirty="0">
              <a:solidFill>
                <a:schemeClr val="tx1">
                  <a:lumMod val="95000"/>
                  <a:lumOff val="5000"/>
                </a:schemeClr>
              </a:solidFill>
            </a:endParaRPr>
          </a:p>
        </p:txBody>
      </p:sp>
      <p:sp>
        <p:nvSpPr>
          <p:cNvPr id="5" name="Rectangle 4"/>
          <p:cNvSpPr/>
          <p:nvPr/>
        </p:nvSpPr>
        <p:spPr>
          <a:xfrm>
            <a:off x="3758762" y="3744218"/>
            <a:ext cx="1648811" cy="723900"/>
          </a:xfrm>
          <a:prstGeom prst="rect">
            <a:avLst/>
          </a:prstGeom>
          <a:solidFill>
            <a:schemeClr val="bg1">
              <a:lumMod val="85000"/>
            </a:schemeClr>
          </a:solidFill>
          <a:ln>
            <a:noFill/>
          </a:ln>
          <a:effectLst>
            <a:outerShdw blurRad="215900" dist="939800" dir="3600000" sx="90000" sy="-19000" rotWithShape="0">
              <a:prstClr val="black">
                <a:alpha val="15000"/>
              </a:prstClr>
            </a:outerShdw>
          </a:effectLst>
          <a:scene3d>
            <a:camera prst="isometricRightUp"/>
            <a:lightRig rig="threePt" dir="t"/>
          </a:scene3d>
          <a:sp3d extrusionH="762000" contourW="12700" prstMaterial="matte">
            <a:extrusionClr>
              <a:schemeClr val="accent6">
                <a:lumMod val="60000"/>
                <a:lumOff val="40000"/>
              </a:schemeClr>
            </a:extrusionClr>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lumMod val="95000"/>
                    <a:lumOff val="5000"/>
                  </a:schemeClr>
                </a:solidFill>
              </a:rPr>
              <a:t>11,32%</a:t>
            </a:r>
            <a:endParaRPr lang="en-US" sz="3200" b="1" dirty="0">
              <a:solidFill>
                <a:schemeClr val="tx1">
                  <a:lumMod val="95000"/>
                  <a:lumOff val="5000"/>
                </a:schemeClr>
              </a:solidFill>
            </a:endParaRPr>
          </a:p>
        </p:txBody>
      </p:sp>
      <p:sp>
        <p:nvSpPr>
          <p:cNvPr id="7" name="TextBox 6"/>
          <p:cNvSpPr txBox="1"/>
          <p:nvPr/>
        </p:nvSpPr>
        <p:spPr>
          <a:xfrm>
            <a:off x="1665890" y="739296"/>
            <a:ext cx="2370083" cy="919401"/>
          </a:xfrm>
          <a:prstGeom prst="round2DiagRect">
            <a:avLst/>
          </a:prstGeom>
          <a:solidFill>
            <a:schemeClr val="bg1">
              <a:lumMod val="95000"/>
            </a:schemeClr>
          </a:solidFill>
          <a:effectLst>
            <a:outerShdw blurRad="368300" dist="38100" dir="1980000" sx="90000" sy="-19000" rotWithShape="0">
              <a:prstClr val="black">
                <a:alpha val="15000"/>
              </a:prstClr>
            </a:outerShdw>
          </a:effectLst>
        </p:spPr>
        <p:txBody>
          <a:bodyPr wrap="square" rtlCol="0">
            <a:spAutoFit/>
          </a:bodyPr>
          <a:lstStyle/>
          <a:p>
            <a:pPr algn="ctr"/>
            <a:r>
              <a:rPr lang="en-US" sz="2400" dirty="0" err="1" smtClean="0">
                <a:solidFill>
                  <a:schemeClr val="accent3">
                    <a:lumMod val="75000"/>
                  </a:schemeClr>
                </a:solidFill>
                <a:latin typeface="Impact" pitchFamily="34" charset="0"/>
              </a:rPr>
              <a:t>Sekolah</a:t>
            </a:r>
            <a:r>
              <a:rPr lang="en-US" sz="2400" dirty="0" smtClean="0">
                <a:solidFill>
                  <a:schemeClr val="accent3">
                    <a:lumMod val="75000"/>
                  </a:schemeClr>
                </a:solidFill>
                <a:latin typeface="Impact" pitchFamily="34" charset="0"/>
              </a:rPr>
              <a:t> </a:t>
            </a:r>
            <a:r>
              <a:rPr lang="en-US" sz="2400" dirty="0" err="1" smtClean="0">
                <a:solidFill>
                  <a:schemeClr val="accent3">
                    <a:lumMod val="75000"/>
                  </a:schemeClr>
                </a:solidFill>
                <a:latin typeface="Impact" pitchFamily="34" charset="0"/>
              </a:rPr>
              <a:t>Akreditasi</a:t>
            </a:r>
            <a:r>
              <a:rPr lang="en-US" sz="2400" dirty="0" smtClean="0">
                <a:solidFill>
                  <a:schemeClr val="accent3">
                    <a:lumMod val="75000"/>
                  </a:schemeClr>
                </a:solidFill>
                <a:latin typeface="Impact" pitchFamily="34" charset="0"/>
              </a:rPr>
              <a:t> B</a:t>
            </a:r>
            <a:endParaRPr lang="en-US" sz="2400" dirty="0">
              <a:solidFill>
                <a:schemeClr val="accent3">
                  <a:lumMod val="75000"/>
                </a:schemeClr>
              </a:solidFill>
              <a:latin typeface="Impact" pitchFamily="34" charset="0"/>
            </a:endParaRPr>
          </a:p>
        </p:txBody>
      </p:sp>
      <p:cxnSp>
        <p:nvCxnSpPr>
          <p:cNvPr id="17" name="Straight Connector 16"/>
          <p:cNvCxnSpPr/>
          <p:nvPr/>
        </p:nvCxnSpPr>
        <p:spPr>
          <a:xfrm>
            <a:off x="1507075" y="6339231"/>
            <a:ext cx="914400" cy="0"/>
          </a:xfrm>
          <a:prstGeom prst="line">
            <a:avLst/>
          </a:prstGeom>
          <a:ln w="12700">
            <a:solidFill>
              <a:schemeClr val="bg1">
                <a:lumMod val="50000"/>
              </a:schemeClr>
            </a:solidFill>
            <a:prstDash val="dash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10800000">
            <a:off x="337281" y="5029199"/>
            <a:ext cx="1517639" cy="1539269"/>
            <a:chOff x="524585" y="4572326"/>
            <a:chExt cx="1685215" cy="1515487"/>
          </a:xfrm>
        </p:grpSpPr>
        <p:sp>
          <p:nvSpPr>
            <p:cNvPr id="13" name="Block Arc 12"/>
            <p:cNvSpPr/>
            <p:nvPr/>
          </p:nvSpPr>
          <p:spPr>
            <a:xfrm>
              <a:off x="761999" y="4798021"/>
              <a:ext cx="1219777" cy="1145579"/>
            </a:xfrm>
            <a:prstGeom prst="blockArc">
              <a:avLst>
                <a:gd name="adj1" fmla="val 10800000"/>
                <a:gd name="adj2" fmla="val 19201096"/>
                <a:gd name="adj3" fmla="val 2741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flipV="1">
              <a:off x="773173" y="4702306"/>
              <a:ext cx="1219777" cy="1145579"/>
            </a:xfrm>
            <a:prstGeom prst="blockArc">
              <a:avLst>
                <a:gd name="adj1" fmla="val 10859718"/>
                <a:gd name="adj2" fmla="val 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524585" y="4572326"/>
              <a:ext cx="1685215" cy="1515487"/>
            </a:xfrm>
            <a:prstGeom prst="blockArc">
              <a:avLst>
                <a:gd name="adj1" fmla="val 8180887"/>
                <a:gd name="adj2" fmla="val 4354174"/>
                <a:gd name="adj3" fmla="val 2312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Connector 17"/>
          <p:cNvCxnSpPr/>
          <p:nvPr/>
        </p:nvCxnSpPr>
        <p:spPr>
          <a:xfrm flipV="1">
            <a:off x="1218834" y="4946718"/>
            <a:ext cx="0" cy="351078"/>
          </a:xfrm>
          <a:prstGeom prst="line">
            <a:avLst/>
          </a:prstGeom>
          <a:ln w="12700">
            <a:solidFill>
              <a:schemeClr val="bg1">
                <a:lumMod val="50000"/>
              </a:schemeClr>
            </a:solidFill>
            <a:prstDash val="dash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37481" y="5827693"/>
            <a:ext cx="2558319" cy="954107"/>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algn="ctr"/>
            <a:r>
              <a:rPr lang="en-US" sz="2400" u="sng" dirty="0" smtClean="0">
                <a:solidFill>
                  <a:schemeClr val="accent3">
                    <a:lumMod val="75000"/>
                  </a:schemeClr>
                </a:solidFill>
                <a:latin typeface="Impact" pitchFamily="34" charset="0"/>
              </a:rPr>
              <a:t>KTSP</a:t>
            </a:r>
            <a:endParaRPr lang="en-US" sz="2400" u="sng" dirty="0">
              <a:solidFill>
                <a:schemeClr val="accent3">
                  <a:lumMod val="75000"/>
                </a:schemeClr>
              </a:solidFill>
              <a:latin typeface="Impact" pitchFamily="34" charset="0"/>
            </a:endParaRPr>
          </a:p>
          <a:p>
            <a:pPr algn="ctr"/>
            <a:r>
              <a:rPr lang="en-US" sz="2400" dirty="0" smtClean="0">
                <a:solidFill>
                  <a:schemeClr val="tx1">
                    <a:lumMod val="75000"/>
                    <a:lumOff val="25000"/>
                  </a:schemeClr>
                </a:solidFill>
                <a:latin typeface="Impact" pitchFamily="34" charset="0"/>
              </a:rPr>
              <a:t> </a:t>
            </a:r>
            <a:r>
              <a:rPr lang="en-US" sz="3200" dirty="0" smtClean="0">
                <a:solidFill>
                  <a:srgbClr val="00B050"/>
                </a:solidFill>
                <a:latin typeface="Impact" pitchFamily="34" charset="0"/>
              </a:rPr>
              <a:t>64,14%</a:t>
            </a:r>
            <a:endParaRPr lang="en-US" sz="3200" dirty="0">
              <a:solidFill>
                <a:srgbClr val="00B050"/>
              </a:solidFill>
              <a:latin typeface="Impact" pitchFamily="34" charset="0"/>
            </a:endParaRPr>
          </a:p>
        </p:txBody>
      </p:sp>
      <p:sp>
        <p:nvSpPr>
          <p:cNvPr id="24" name="TextBox 23"/>
          <p:cNvSpPr txBox="1"/>
          <p:nvPr/>
        </p:nvSpPr>
        <p:spPr>
          <a:xfrm>
            <a:off x="-60326" y="4004073"/>
            <a:ext cx="2558319" cy="954107"/>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algn="ctr"/>
            <a:r>
              <a:rPr lang="en-US" sz="2400" u="sng" dirty="0" smtClean="0">
                <a:solidFill>
                  <a:schemeClr val="tx1">
                    <a:lumMod val="65000"/>
                    <a:lumOff val="35000"/>
                  </a:schemeClr>
                </a:solidFill>
                <a:latin typeface="Impact" pitchFamily="34" charset="0"/>
              </a:rPr>
              <a:t>K13</a:t>
            </a:r>
          </a:p>
          <a:p>
            <a:pPr algn="ctr"/>
            <a:r>
              <a:rPr lang="en-US" sz="2400" dirty="0" smtClean="0">
                <a:solidFill>
                  <a:schemeClr val="bg1">
                    <a:lumMod val="50000"/>
                  </a:schemeClr>
                </a:solidFill>
                <a:latin typeface="Impact" pitchFamily="34" charset="0"/>
              </a:rPr>
              <a:t> </a:t>
            </a:r>
            <a:r>
              <a:rPr lang="en-US" sz="3200" dirty="0" smtClean="0">
                <a:solidFill>
                  <a:schemeClr val="bg1">
                    <a:lumMod val="50000"/>
                  </a:schemeClr>
                </a:solidFill>
                <a:latin typeface="Impact" pitchFamily="34" charset="0"/>
              </a:rPr>
              <a:t>35,86%</a:t>
            </a:r>
            <a:endParaRPr lang="en-US" sz="3200" dirty="0">
              <a:solidFill>
                <a:schemeClr val="bg1">
                  <a:lumMod val="50000"/>
                </a:schemeClr>
              </a:solidFill>
              <a:latin typeface="Impact" pitchFamily="34" charset="0"/>
            </a:endParaRPr>
          </a:p>
        </p:txBody>
      </p:sp>
      <p:cxnSp>
        <p:nvCxnSpPr>
          <p:cNvPr id="19" name="Straight Connector 18"/>
          <p:cNvCxnSpPr/>
          <p:nvPr/>
        </p:nvCxnSpPr>
        <p:spPr>
          <a:xfrm flipH="1" flipV="1">
            <a:off x="2421475" y="1658697"/>
            <a:ext cx="838542" cy="588205"/>
          </a:xfrm>
          <a:prstGeom prst="line">
            <a:avLst/>
          </a:prstGeom>
          <a:ln>
            <a:solidFill>
              <a:schemeClr val="bg1">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00800" y="3694093"/>
            <a:ext cx="2558319" cy="919401"/>
          </a:xfrm>
          <a:prstGeom prst="round2DiagRect">
            <a:avLst/>
          </a:prstGeom>
          <a:solidFill>
            <a:schemeClr val="bg1">
              <a:lumMod val="95000"/>
            </a:schemeClr>
          </a:solidFill>
          <a:effectLst>
            <a:outerShdw blurRad="368300" dist="38100" dir="1980000" sx="90000" sy="-19000" rotWithShape="0">
              <a:prstClr val="black">
                <a:alpha val="15000"/>
              </a:prstClr>
            </a:outerShdw>
          </a:effectLst>
        </p:spPr>
        <p:txBody>
          <a:bodyPr wrap="square" rtlCol="0">
            <a:spAutoFit/>
          </a:bodyPr>
          <a:lstStyle/>
          <a:p>
            <a:pPr algn="ctr"/>
            <a:r>
              <a:rPr lang="en-US" sz="2400" dirty="0" err="1" smtClean="0">
                <a:solidFill>
                  <a:schemeClr val="accent1">
                    <a:lumMod val="75000"/>
                  </a:schemeClr>
                </a:solidFill>
                <a:latin typeface="Impact" pitchFamily="34" charset="0"/>
              </a:rPr>
              <a:t>Sekolah</a:t>
            </a:r>
            <a:r>
              <a:rPr lang="en-US" sz="2400" dirty="0" smtClean="0">
                <a:solidFill>
                  <a:schemeClr val="accent1">
                    <a:lumMod val="75000"/>
                  </a:schemeClr>
                </a:solidFill>
                <a:latin typeface="Impact" pitchFamily="34" charset="0"/>
              </a:rPr>
              <a:t> </a:t>
            </a:r>
            <a:r>
              <a:rPr lang="en-US" sz="2400" dirty="0" err="1" smtClean="0">
                <a:solidFill>
                  <a:schemeClr val="accent1">
                    <a:lumMod val="75000"/>
                  </a:schemeClr>
                </a:solidFill>
                <a:latin typeface="Impact" pitchFamily="34" charset="0"/>
              </a:rPr>
              <a:t>Tidak</a:t>
            </a:r>
            <a:r>
              <a:rPr lang="en-US" sz="2400" dirty="0" smtClean="0">
                <a:solidFill>
                  <a:schemeClr val="accent1">
                    <a:lumMod val="75000"/>
                  </a:schemeClr>
                </a:solidFill>
                <a:latin typeface="Impact" pitchFamily="34" charset="0"/>
              </a:rPr>
              <a:t> </a:t>
            </a:r>
            <a:r>
              <a:rPr lang="en-US" sz="2400" dirty="0" err="1" smtClean="0">
                <a:solidFill>
                  <a:schemeClr val="accent1">
                    <a:lumMod val="75000"/>
                  </a:schemeClr>
                </a:solidFill>
                <a:latin typeface="Impact" pitchFamily="34" charset="0"/>
              </a:rPr>
              <a:t>Terakreditasi</a:t>
            </a:r>
            <a:endParaRPr lang="en-US" sz="2400" dirty="0">
              <a:solidFill>
                <a:schemeClr val="accent1">
                  <a:lumMod val="75000"/>
                </a:schemeClr>
              </a:solidFill>
              <a:latin typeface="Impact" pitchFamily="34" charset="0"/>
            </a:endParaRPr>
          </a:p>
        </p:txBody>
      </p:sp>
      <p:cxnSp>
        <p:nvCxnSpPr>
          <p:cNvPr id="28" name="Straight Arrow Connector 27"/>
          <p:cNvCxnSpPr/>
          <p:nvPr/>
        </p:nvCxnSpPr>
        <p:spPr>
          <a:xfrm>
            <a:off x="6059214" y="3368427"/>
            <a:ext cx="1255986" cy="212973"/>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036040" y="5377616"/>
            <a:ext cx="2558319" cy="919401"/>
          </a:xfrm>
          <a:prstGeom prst="round2DiagRect">
            <a:avLst/>
          </a:prstGeom>
          <a:solidFill>
            <a:schemeClr val="bg1">
              <a:lumMod val="95000"/>
            </a:schemeClr>
          </a:solidFill>
          <a:ln>
            <a:noFill/>
          </a:ln>
          <a:effectLst>
            <a:outerShdw blurRad="368300" dist="38100" dir="1980000" sx="90000" sy="-19000" rotWithShape="0">
              <a:prstClr val="black">
                <a:alpha val="15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err="1" smtClean="0">
                <a:solidFill>
                  <a:schemeClr val="accent6">
                    <a:lumMod val="50000"/>
                  </a:schemeClr>
                </a:solidFill>
                <a:latin typeface="Impact" pitchFamily="34" charset="0"/>
              </a:rPr>
              <a:t>Sekolah</a:t>
            </a:r>
            <a:r>
              <a:rPr lang="en-US" sz="2400" dirty="0" smtClean="0">
                <a:solidFill>
                  <a:schemeClr val="accent6">
                    <a:lumMod val="50000"/>
                  </a:schemeClr>
                </a:solidFill>
                <a:latin typeface="Impact" pitchFamily="34" charset="0"/>
              </a:rPr>
              <a:t> </a:t>
            </a:r>
            <a:r>
              <a:rPr lang="en-US" sz="2400" dirty="0" err="1" smtClean="0">
                <a:solidFill>
                  <a:schemeClr val="accent6">
                    <a:lumMod val="50000"/>
                  </a:schemeClr>
                </a:solidFill>
                <a:latin typeface="Impact" pitchFamily="34" charset="0"/>
              </a:rPr>
              <a:t>Akreditasi</a:t>
            </a:r>
            <a:r>
              <a:rPr lang="en-US" sz="2400" dirty="0" smtClean="0">
                <a:solidFill>
                  <a:schemeClr val="accent6">
                    <a:lumMod val="50000"/>
                  </a:schemeClr>
                </a:solidFill>
                <a:latin typeface="Impact" pitchFamily="34" charset="0"/>
              </a:rPr>
              <a:t> C</a:t>
            </a:r>
            <a:endParaRPr lang="en-US" sz="2400" dirty="0">
              <a:solidFill>
                <a:schemeClr val="accent6">
                  <a:lumMod val="50000"/>
                </a:schemeClr>
              </a:solidFill>
              <a:latin typeface="Impact" pitchFamily="34" charset="0"/>
            </a:endParaRPr>
          </a:p>
        </p:txBody>
      </p:sp>
      <p:cxnSp>
        <p:nvCxnSpPr>
          <p:cNvPr id="30" name="Straight Arrow Connector 29"/>
          <p:cNvCxnSpPr/>
          <p:nvPr/>
        </p:nvCxnSpPr>
        <p:spPr>
          <a:xfrm>
            <a:off x="4328109" y="4405954"/>
            <a:ext cx="1612864" cy="1081528"/>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553200" y="685800"/>
            <a:ext cx="2558319" cy="919401"/>
          </a:xfrm>
          <a:prstGeom prst="round2DiagRect">
            <a:avLst/>
          </a:prstGeom>
          <a:solidFill>
            <a:schemeClr val="bg1">
              <a:lumMod val="95000"/>
            </a:schemeClr>
          </a:solidFill>
          <a:effectLst>
            <a:outerShdw blurRad="368300" dist="38100" dir="1980000" sx="90000" sy="-19000" rotWithShape="0">
              <a:prstClr val="black">
                <a:alpha val="15000"/>
              </a:prstClr>
            </a:outerShdw>
          </a:effectLst>
        </p:spPr>
        <p:txBody>
          <a:bodyPr wrap="square" rtlCol="0">
            <a:spAutoFit/>
          </a:bodyPr>
          <a:lstStyle/>
          <a:p>
            <a:pPr algn="ctr"/>
            <a:r>
              <a:rPr lang="en-US" sz="2400" dirty="0" err="1" smtClean="0">
                <a:solidFill>
                  <a:srgbClr val="C00000"/>
                </a:solidFill>
                <a:latin typeface="Impact" pitchFamily="34" charset="0"/>
              </a:rPr>
              <a:t>Sekolah</a:t>
            </a:r>
            <a:r>
              <a:rPr lang="en-US" sz="2400" dirty="0" smtClean="0">
                <a:solidFill>
                  <a:srgbClr val="C00000"/>
                </a:solidFill>
                <a:latin typeface="Impact" pitchFamily="34" charset="0"/>
              </a:rPr>
              <a:t> </a:t>
            </a:r>
            <a:r>
              <a:rPr lang="en-US" sz="2400" dirty="0" err="1">
                <a:solidFill>
                  <a:srgbClr val="C00000"/>
                </a:solidFill>
                <a:latin typeface="Impact" pitchFamily="34" charset="0"/>
              </a:rPr>
              <a:t>A</a:t>
            </a:r>
            <a:r>
              <a:rPr lang="en-US" sz="2400" dirty="0" err="1" smtClean="0">
                <a:solidFill>
                  <a:srgbClr val="C00000"/>
                </a:solidFill>
                <a:latin typeface="Impact" pitchFamily="34" charset="0"/>
              </a:rPr>
              <a:t>kreditasi</a:t>
            </a:r>
            <a:r>
              <a:rPr lang="en-US" sz="2400" dirty="0" smtClean="0">
                <a:solidFill>
                  <a:srgbClr val="C00000"/>
                </a:solidFill>
                <a:latin typeface="Impact" pitchFamily="34" charset="0"/>
              </a:rPr>
              <a:t> A</a:t>
            </a:r>
            <a:endParaRPr lang="en-US" sz="2400" dirty="0">
              <a:solidFill>
                <a:srgbClr val="C00000"/>
              </a:solidFill>
              <a:latin typeface="Impact" pitchFamily="34" charset="0"/>
            </a:endParaRPr>
          </a:p>
        </p:txBody>
      </p:sp>
      <p:cxnSp>
        <p:nvCxnSpPr>
          <p:cNvPr id="34" name="Straight Arrow Connector 33"/>
          <p:cNvCxnSpPr/>
          <p:nvPr/>
        </p:nvCxnSpPr>
        <p:spPr>
          <a:xfrm flipV="1">
            <a:off x="5179211" y="1426935"/>
            <a:ext cx="1242009" cy="463525"/>
          </a:xfrm>
          <a:prstGeom prst="straightConnector1">
            <a:avLst/>
          </a:prstGeom>
          <a:ln w="19050">
            <a:solidFill>
              <a:schemeClr val="bg1">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27915" y="3368059"/>
            <a:ext cx="304653" cy="3619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 name="Oval 39"/>
          <p:cNvSpPr/>
          <p:nvPr/>
        </p:nvSpPr>
        <p:spPr>
          <a:xfrm>
            <a:off x="2362347" y="3352800"/>
            <a:ext cx="304653" cy="3619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6" name="TextBox 25"/>
          <p:cNvSpPr txBox="1"/>
          <p:nvPr/>
        </p:nvSpPr>
        <p:spPr>
          <a:xfrm>
            <a:off x="533400" y="3255579"/>
            <a:ext cx="1850976" cy="501848"/>
          </a:xfrm>
          <a:prstGeom prst="snip1Rect">
            <a:avLst/>
          </a:prstGeom>
          <a:noFill/>
        </p:spPr>
        <p:txBody>
          <a:bodyPr wrap="square" rtlCol="0">
            <a:spAutoFit/>
          </a:bodyPr>
          <a:lstStyle/>
          <a:p>
            <a:r>
              <a:rPr lang="en-US" sz="2400" dirty="0" smtClean="0">
                <a:latin typeface="Britannic Bold" pitchFamily="34" charset="0"/>
              </a:rPr>
              <a:t>KURIKULUM</a:t>
            </a:r>
            <a:endParaRPr lang="en-US" sz="2400" dirty="0">
              <a:latin typeface="Britannic Bold" pitchFamily="34" charset="0"/>
            </a:endParaRPr>
          </a:p>
        </p:txBody>
      </p:sp>
      <p:sp>
        <p:nvSpPr>
          <p:cNvPr id="31" name="TextBox 30"/>
          <p:cNvSpPr txBox="1"/>
          <p:nvPr/>
        </p:nvSpPr>
        <p:spPr>
          <a:xfrm>
            <a:off x="3945" y="22265"/>
            <a:ext cx="9140055" cy="434935"/>
          </a:xfrm>
          <a:prstGeom prst="snip1Rect">
            <a:avLst/>
          </a:prstGeom>
          <a:solidFill>
            <a:schemeClr val="tx2">
              <a:lumMod val="20000"/>
              <a:lumOff val="80000"/>
            </a:schemeClr>
          </a:solidFill>
        </p:spPr>
        <p:txBody>
          <a:bodyPr wrap="square" rtlCol="0">
            <a:spAutoFit/>
          </a:bodyPr>
          <a:lstStyle/>
          <a:p>
            <a:r>
              <a:rPr lang="en-US" sz="2000" dirty="0" smtClean="0">
                <a:latin typeface="Britannic Bold" pitchFamily="34" charset="0"/>
              </a:rPr>
              <a:t>PROFIL SMA</a:t>
            </a:r>
            <a:endParaRPr lang="en-US" sz="2000" dirty="0">
              <a:latin typeface="Britannic Bold" pitchFamily="34" charset="0"/>
            </a:endParaRPr>
          </a:p>
        </p:txBody>
      </p:sp>
      <p:sp>
        <p:nvSpPr>
          <p:cNvPr id="32" name="TextBox 31"/>
          <p:cNvSpPr txBox="1"/>
          <p:nvPr/>
        </p:nvSpPr>
        <p:spPr>
          <a:xfrm>
            <a:off x="60229" y="477064"/>
            <a:ext cx="1850976" cy="501848"/>
          </a:xfrm>
          <a:prstGeom prst="snip1Rect">
            <a:avLst/>
          </a:prstGeom>
          <a:solidFill>
            <a:schemeClr val="bg1">
              <a:lumMod val="85000"/>
            </a:schemeClr>
          </a:solidFill>
        </p:spPr>
        <p:txBody>
          <a:bodyPr wrap="square" rtlCol="0">
            <a:spAutoFit/>
          </a:bodyPr>
          <a:lstStyle/>
          <a:p>
            <a:r>
              <a:rPr lang="en-US" sz="2400" dirty="0" smtClean="0">
                <a:latin typeface="Britannic Bold" pitchFamily="34" charset="0"/>
              </a:rPr>
              <a:t>AKREDITASI</a:t>
            </a:r>
            <a:endParaRPr lang="en-US" sz="2400" dirty="0">
              <a:latin typeface="Britannic Bold" pitchFamily="34" charset="0"/>
            </a:endParaRPr>
          </a:p>
        </p:txBody>
      </p:sp>
    </p:spTree>
    <p:extLst>
      <p:ext uri="{BB962C8B-B14F-4D97-AF65-F5344CB8AC3E}">
        <p14:creationId xmlns:p14="http://schemas.microsoft.com/office/powerpoint/2010/main" val="328901487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7" name="Straight Connector 646"/>
          <p:cNvCxnSpPr/>
          <p:nvPr/>
        </p:nvCxnSpPr>
        <p:spPr>
          <a:xfrm>
            <a:off x="2441558" y="3152006"/>
            <a:ext cx="438818" cy="0"/>
          </a:xfrm>
          <a:prstGeom prst="line">
            <a:avLst/>
          </a:prstGeom>
          <a:ln>
            <a:headEnd type="oval" w="med" len="med"/>
            <a:tailEnd type="oval" w="med" len="med"/>
          </a:ln>
        </p:spPr>
        <p:style>
          <a:lnRef idx="3">
            <a:schemeClr val="accent3"/>
          </a:lnRef>
          <a:fillRef idx="0">
            <a:schemeClr val="accent3"/>
          </a:fillRef>
          <a:effectRef idx="2">
            <a:schemeClr val="accent3"/>
          </a:effectRef>
          <a:fontRef idx="minor">
            <a:schemeClr val="tx1"/>
          </a:fontRef>
        </p:style>
      </p:cxnSp>
      <p:cxnSp>
        <p:nvCxnSpPr>
          <p:cNvPr id="642" name="Straight Connector 641"/>
          <p:cNvCxnSpPr/>
          <p:nvPr/>
        </p:nvCxnSpPr>
        <p:spPr>
          <a:xfrm>
            <a:off x="2411639" y="2156570"/>
            <a:ext cx="468737" cy="0"/>
          </a:xfrm>
          <a:prstGeom prst="line">
            <a:avLst/>
          </a:prstGeom>
          <a:ln>
            <a:headEnd type="oval" w="med" len="med"/>
            <a:tailEnd type="oval" w="med" len="med"/>
          </a:ln>
        </p:spPr>
        <p:style>
          <a:lnRef idx="3">
            <a:schemeClr val="accent1"/>
          </a:lnRef>
          <a:fillRef idx="0">
            <a:schemeClr val="accent1"/>
          </a:fillRef>
          <a:effectRef idx="2">
            <a:schemeClr val="accent1"/>
          </a:effectRef>
          <a:fontRef idx="minor">
            <a:schemeClr val="tx1"/>
          </a:fontRef>
        </p:style>
      </p:cxnSp>
      <p:grpSp>
        <p:nvGrpSpPr>
          <p:cNvPr id="7" name="Group 6"/>
          <p:cNvGrpSpPr/>
          <p:nvPr/>
        </p:nvGrpSpPr>
        <p:grpSpPr>
          <a:xfrm>
            <a:off x="304800"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5" name="Chord 4"/>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04800" y="2365710"/>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9" name="Chord 8"/>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04800"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18" name="Chord 17"/>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04800"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1" name="Chord 20"/>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a:off x="597012"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04" name="Chord 203"/>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597012" y="2365710"/>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02" name="Chord 201"/>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p:cNvGrpSpPr/>
          <p:nvPr/>
        </p:nvGrpSpPr>
        <p:grpSpPr>
          <a:xfrm>
            <a:off x="597012"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196" name="Chord 195"/>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a:off x="597012"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194" name="Chord 193"/>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889224"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23" name="Chord 222"/>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p:cNvGrpSpPr/>
          <p:nvPr/>
        </p:nvGrpSpPr>
        <p:grpSpPr>
          <a:xfrm>
            <a:off x="889224" y="236571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21" name="Chord 220"/>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p:cNvGrpSpPr/>
          <p:nvPr/>
        </p:nvGrpSpPr>
        <p:grpSpPr>
          <a:xfrm>
            <a:off x="889224"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15" name="Chord 214"/>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889224"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13" name="Chord 212"/>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a:off x="1181437"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42" name="Chord 241"/>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p:cNvGrpSpPr/>
          <p:nvPr/>
        </p:nvGrpSpPr>
        <p:grpSpPr>
          <a:xfrm>
            <a:off x="1181437" y="236571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40" name="Chord 239"/>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p:cNvGrpSpPr/>
          <p:nvPr/>
        </p:nvGrpSpPr>
        <p:grpSpPr>
          <a:xfrm>
            <a:off x="1181437"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34" name="Chord 233"/>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1181437"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32" name="Chord 231"/>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p:cNvGrpSpPr/>
          <p:nvPr/>
        </p:nvGrpSpPr>
        <p:grpSpPr>
          <a:xfrm>
            <a:off x="1472974"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61" name="Chord 260"/>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p:cNvGrpSpPr/>
          <p:nvPr/>
        </p:nvGrpSpPr>
        <p:grpSpPr>
          <a:xfrm>
            <a:off x="1472974" y="236571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59" name="Chord 258"/>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1472974"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53" name="Chord 252"/>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249"/>
          <p:cNvGrpSpPr/>
          <p:nvPr/>
        </p:nvGrpSpPr>
        <p:grpSpPr>
          <a:xfrm>
            <a:off x="1472974"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51" name="Chord 250"/>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1754621"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80" name="Chord 279"/>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p:cNvGrpSpPr/>
          <p:nvPr/>
        </p:nvGrpSpPr>
        <p:grpSpPr>
          <a:xfrm>
            <a:off x="1754621" y="236571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78" name="Chord 277"/>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67"/>
          <p:cNvGrpSpPr/>
          <p:nvPr/>
        </p:nvGrpSpPr>
        <p:grpSpPr>
          <a:xfrm>
            <a:off x="1754621"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72" name="Chord 271"/>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268"/>
          <p:cNvGrpSpPr/>
          <p:nvPr/>
        </p:nvGrpSpPr>
        <p:grpSpPr>
          <a:xfrm>
            <a:off x="1754621"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70" name="Chord 269"/>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p:cNvGrpSpPr/>
          <p:nvPr/>
        </p:nvGrpSpPr>
        <p:grpSpPr>
          <a:xfrm>
            <a:off x="2044914"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99" name="Chord 298"/>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2044914" y="236571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297" name="Chord 296"/>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p:cNvGrpSpPr/>
          <p:nvPr/>
        </p:nvGrpSpPr>
        <p:grpSpPr>
          <a:xfrm>
            <a:off x="2044914"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91" name="Chord 290"/>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287"/>
          <p:cNvGrpSpPr/>
          <p:nvPr/>
        </p:nvGrpSpPr>
        <p:grpSpPr>
          <a:xfrm>
            <a:off x="2044914"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289" name="Chord 288"/>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p:cNvGrpSpPr/>
          <p:nvPr/>
        </p:nvGrpSpPr>
        <p:grpSpPr>
          <a:xfrm>
            <a:off x="2298267" y="206819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318" name="Chord 317"/>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302"/>
          <p:cNvGrpSpPr/>
          <p:nvPr/>
        </p:nvGrpSpPr>
        <p:grpSpPr>
          <a:xfrm>
            <a:off x="2298267" y="2365710"/>
            <a:ext cx="226744" cy="305587"/>
            <a:chOff x="2849505" y="3124200"/>
            <a:chExt cx="500881" cy="658680"/>
          </a:xfrm>
          <a:solidFill>
            <a:schemeClr val="accent1">
              <a:lumMod val="75000"/>
            </a:schemeClr>
          </a:solidFill>
          <a:scene3d>
            <a:camera prst="orthographicFront">
              <a:rot lat="0" lon="0" rev="0"/>
            </a:camera>
            <a:lightRig rig="balanced" dir="t">
              <a:rot lat="0" lon="0" rev="8700000"/>
            </a:lightRig>
          </a:scene3d>
        </p:grpSpPr>
        <p:sp>
          <p:nvSpPr>
            <p:cNvPr id="316" name="Chord 315"/>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 305"/>
          <p:cNvGrpSpPr/>
          <p:nvPr/>
        </p:nvGrpSpPr>
        <p:grpSpPr>
          <a:xfrm>
            <a:off x="2298267" y="2960748"/>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310" name="Chord 309"/>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p:cNvGrpSpPr/>
          <p:nvPr/>
        </p:nvGrpSpPr>
        <p:grpSpPr>
          <a:xfrm>
            <a:off x="2298267" y="2663229"/>
            <a:ext cx="226744" cy="305587"/>
            <a:chOff x="2849505" y="3124200"/>
            <a:chExt cx="500881" cy="658680"/>
          </a:xfrm>
          <a:solidFill>
            <a:srgbClr val="92D050"/>
          </a:solidFill>
          <a:scene3d>
            <a:camera prst="orthographicFront">
              <a:rot lat="0" lon="0" rev="0"/>
            </a:camera>
            <a:lightRig rig="balanced" dir="t">
              <a:rot lat="0" lon="0" rev="8700000"/>
            </a:lightRig>
          </a:scene3d>
        </p:grpSpPr>
        <p:sp>
          <p:nvSpPr>
            <p:cNvPr id="308" name="Chord 307"/>
            <p:cNvSpPr/>
            <p:nvPr/>
          </p:nvSpPr>
          <p:spPr>
            <a:xfrm rot="6873201">
              <a:off x="2853514" y="3286008"/>
              <a:ext cx="492863" cy="500881"/>
            </a:xfrm>
            <a:prstGeom prst="chord">
              <a:avLst>
                <a:gd name="adj1" fmla="val 2508758"/>
                <a:gd name="adj2" fmla="val 16170185"/>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2985645" y="3124200"/>
              <a:ext cx="228600" cy="190500"/>
            </a:xfrm>
            <a:prstGeom prst="ellips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0" name="TextBox 639"/>
          <p:cNvSpPr txBox="1"/>
          <p:nvPr/>
        </p:nvSpPr>
        <p:spPr>
          <a:xfrm>
            <a:off x="3445400" y="446782"/>
            <a:ext cx="2955400" cy="1077218"/>
          </a:xfrm>
          <a:prstGeom prst="rect">
            <a:avLst/>
          </a:prstGeom>
          <a:noFill/>
        </p:spPr>
        <p:txBody>
          <a:bodyPr wrap="square" rtlCol="0">
            <a:spAutoFit/>
          </a:bodyPr>
          <a:lstStyle/>
          <a:p>
            <a:r>
              <a:rPr lang="en-US" sz="2800" dirty="0" smtClean="0">
                <a:latin typeface="Impact" pitchFamily="34" charset="0"/>
              </a:rPr>
              <a:t>Total </a:t>
            </a:r>
            <a:r>
              <a:rPr lang="en-US" sz="2800" dirty="0" err="1" smtClean="0">
                <a:latin typeface="Impact" pitchFamily="34" charset="0"/>
              </a:rPr>
              <a:t>Siswa</a:t>
            </a:r>
            <a:r>
              <a:rPr lang="en-US" sz="2800" dirty="0">
                <a:latin typeface="Impact" pitchFamily="34" charset="0"/>
              </a:rPr>
              <a:t> </a:t>
            </a:r>
            <a:r>
              <a:rPr lang="en-US" sz="2800" dirty="0" smtClean="0">
                <a:latin typeface="Impact" pitchFamily="34" charset="0"/>
              </a:rPr>
              <a:t>SMA</a:t>
            </a:r>
          </a:p>
          <a:p>
            <a:pPr algn="ctr"/>
            <a:r>
              <a:rPr lang="en-US" sz="2800" dirty="0" smtClean="0">
                <a:latin typeface="Impact" pitchFamily="34" charset="0"/>
              </a:rPr>
              <a:t> </a:t>
            </a:r>
            <a:r>
              <a:rPr lang="en-US" sz="3600" dirty="0" smtClean="0">
                <a:solidFill>
                  <a:srgbClr val="C00000"/>
                </a:solidFill>
                <a:latin typeface="Impact" pitchFamily="34" charset="0"/>
              </a:rPr>
              <a:t>4.665.787</a:t>
            </a:r>
            <a:endParaRPr lang="en-US" sz="3600" dirty="0">
              <a:solidFill>
                <a:srgbClr val="C00000"/>
              </a:solidFill>
              <a:latin typeface="Impact" pitchFamily="34" charset="0"/>
            </a:endParaRPr>
          </a:p>
        </p:txBody>
      </p:sp>
      <p:sp>
        <p:nvSpPr>
          <p:cNvPr id="648" name="TextBox 647"/>
          <p:cNvSpPr txBox="1"/>
          <p:nvPr/>
        </p:nvSpPr>
        <p:spPr>
          <a:xfrm>
            <a:off x="2895600" y="1994356"/>
            <a:ext cx="1752600" cy="800219"/>
          </a:xfrm>
          <a:prstGeom prst="rect">
            <a:avLst/>
          </a:prstGeom>
          <a:noFill/>
        </p:spPr>
        <p:txBody>
          <a:bodyPr wrap="square" rtlCol="0">
            <a:spAutoFit/>
          </a:bodyPr>
          <a:lstStyle/>
          <a:p>
            <a:r>
              <a:rPr lang="en-US" dirty="0" err="1" smtClean="0">
                <a:solidFill>
                  <a:srgbClr val="0070C0"/>
                </a:solidFill>
                <a:latin typeface="Impact" pitchFamily="34" charset="0"/>
              </a:rPr>
              <a:t>Siswa</a:t>
            </a:r>
            <a:r>
              <a:rPr lang="en-US" dirty="0" smtClean="0">
                <a:solidFill>
                  <a:srgbClr val="0070C0"/>
                </a:solidFill>
                <a:latin typeface="Impact" pitchFamily="34" charset="0"/>
              </a:rPr>
              <a:t> </a:t>
            </a:r>
            <a:r>
              <a:rPr lang="en-US" dirty="0" err="1" smtClean="0">
                <a:solidFill>
                  <a:srgbClr val="0070C0"/>
                </a:solidFill>
                <a:latin typeface="Impact" pitchFamily="34" charset="0"/>
              </a:rPr>
              <a:t>Laki</a:t>
            </a:r>
            <a:r>
              <a:rPr lang="en-US" dirty="0" smtClean="0">
                <a:solidFill>
                  <a:srgbClr val="0070C0"/>
                </a:solidFill>
                <a:latin typeface="Impact" pitchFamily="34" charset="0"/>
              </a:rPr>
              <a:t> – </a:t>
            </a:r>
            <a:r>
              <a:rPr lang="en-US" dirty="0" err="1" smtClean="0">
                <a:solidFill>
                  <a:srgbClr val="0070C0"/>
                </a:solidFill>
                <a:latin typeface="Impact" pitchFamily="34" charset="0"/>
              </a:rPr>
              <a:t>laki</a:t>
            </a:r>
            <a:r>
              <a:rPr lang="en-US" dirty="0">
                <a:solidFill>
                  <a:srgbClr val="0070C0"/>
                </a:solidFill>
                <a:latin typeface="Impact" pitchFamily="34" charset="0"/>
              </a:rPr>
              <a:t> </a:t>
            </a:r>
            <a:r>
              <a:rPr lang="en-US" dirty="0" smtClean="0">
                <a:latin typeface="Impact" pitchFamily="34" charset="0"/>
              </a:rPr>
              <a:t> </a:t>
            </a:r>
            <a:r>
              <a:rPr lang="en-US" sz="2800" dirty="0" smtClean="0">
                <a:solidFill>
                  <a:schemeClr val="bg1">
                    <a:lumMod val="50000"/>
                  </a:schemeClr>
                </a:solidFill>
                <a:latin typeface="Impact" pitchFamily="34" charset="0"/>
              </a:rPr>
              <a:t>44,56% </a:t>
            </a:r>
            <a:endParaRPr lang="en-US" sz="2800" dirty="0">
              <a:solidFill>
                <a:schemeClr val="bg1">
                  <a:lumMod val="50000"/>
                </a:schemeClr>
              </a:solidFill>
              <a:latin typeface="Impact" pitchFamily="34" charset="0"/>
            </a:endParaRPr>
          </a:p>
        </p:txBody>
      </p:sp>
      <p:sp>
        <p:nvSpPr>
          <p:cNvPr id="649" name="TextBox 648"/>
          <p:cNvSpPr txBox="1"/>
          <p:nvPr/>
        </p:nvSpPr>
        <p:spPr>
          <a:xfrm>
            <a:off x="2904130" y="2832556"/>
            <a:ext cx="2125070" cy="800219"/>
          </a:xfrm>
          <a:prstGeom prst="rect">
            <a:avLst/>
          </a:prstGeom>
          <a:noFill/>
        </p:spPr>
        <p:txBody>
          <a:bodyPr wrap="square" rtlCol="0">
            <a:spAutoFit/>
          </a:bodyPr>
          <a:lstStyle/>
          <a:p>
            <a:r>
              <a:rPr lang="en-US" dirty="0" err="1" smtClean="0">
                <a:solidFill>
                  <a:srgbClr val="00B050"/>
                </a:solidFill>
                <a:latin typeface="Impact" pitchFamily="34" charset="0"/>
              </a:rPr>
              <a:t>Siswa</a:t>
            </a:r>
            <a:r>
              <a:rPr lang="en-US" dirty="0" smtClean="0">
                <a:solidFill>
                  <a:srgbClr val="00B050"/>
                </a:solidFill>
                <a:latin typeface="Impact" pitchFamily="34" charset="0"/>
              </a:rPr>
              <a:t> </a:t>
            </a:r>
            <a:r>
              <a:rPr lang="en-US" dirty="0" err="1" smtClean="0">
                <a:solidFill>
                  <a:srgbClr val="00B050"/>
                </a:solidFill>
                <a:latin typeface="Impact" pitchFamily="34" charset="0"/>
              </a:rPr>
              <a:t>Perempuan</a:t>
            </a:r>
            <a:r>
              <a:rPr lang="en-US" dirty="0" smtClean="0">
                <a:solidFill>
                  <a:srgbClr val="00B050"/>
                </a:solidFill>
                <a:latin typeface="Impact" pitchFamily="34" charset="0"/>
              </a:rPr>
              <a:t>  </a:t>
            </a:r>
            <a:r>
              <a:rPr lang="en-US" sz="2800" dirty="0" smtClean="0">
                <a:solidFill>
                  <a:schemeClr val="bg1">
                    <a:lumMod val="50000"/>
                  </a:schemeClr>
                </a:solidFill>
                <a:latin typeface="Impact" pitchFamily="34" charset="0"/>
              </a:rPr>
              <a:t>55,44% </a:t>
            </a:r>
            <a:endParaRPr lang="en-US" sz="2800" dirty="0">
              <a:solidFill>
                <a:schemeClr val="bg1">
                  <a:lumMod val="50000"/>
                </a:schemeClr>
              </a:solidFill>
              <a:latin typeface="Impact" pitchFamily="34" charset="0"/>
            </a:endParaRPr>
          </a:p>
        </p:txBody>
      </p:sp>
      <p:cxnSp>
        <p:nvCxnSpPr>
          <p:cNvPr id="653" name="Straight Connector 652"/>
          <p:cNvCxnSpPr/>
          <p:nvPr/>
        </p:nvCxnSpPr>
        <p:spPr>
          <a:xfrm>
            <a:off x="4953000" y="1466790"/>
            <a:ext cx="0" cy="247078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a:off x="5257800" y="32766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657" name="Rectangle 656"/>
          <p:cNvSpPr/>
          <p:nvPr/>
        </p:nvSpPr>
        <p:spPr>
          <a:xfrm>
            <a:off x="5562600" y="2819281"/>
            <a:ext cx="609600" cy="4573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ectangle 657"/>
          <p:cNvSpPr/>
          <p:nvPr/>
        </p:nvSpPr>
        <p:spPr>
          <a:xfrm>
            <a:off x="7731579" y="1724195"/>
            <a:ext cx="609600" cy="15524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ectangle 658"/>
          <p:cNvSpPr/>
          <p:nvPr/>
        </p:nvSpPr>
        <p:spPr>
          <a:xfrm>
            <a:off x="5562600" y="2682552"/>
            <a:ext cx="609600" cy="13672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ectangle 659"/>
          <p:cNvSpPr/>
          <p:nvPr/>
        </p:nvSpPr>
        <p:spPr>
          <a:xfrm>
            <a:off x="7731579" y="1724195"/>
            <a:ext cx="609600" cy="1367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TextBox 660"/>
          <p:cNvSpPr txBox="1"/>
          <p:nvPr/>
        </p:nvSpPr>
        <p:spPr>
          <a:xfrm>
            <a:off x="5295900" y="2209800"/>
            <a:ext cx="1257300" cy="523220"/>
          </a:xfrm>
          <a:prstGeom prst="rect">
            <a:avLst/>
          </a:prstGeom>
          <a:noFill/>
        </p:spPr>
        <p:txBody>
          <a:bodyPr wrap="square" rtlCol="0">
            <a:spAutoFit/>
          </a:bodyPr>
          <a:lstStyle/>
          <a:p>
            <a:r>
              <a:rPr lang="en-US" sz="2800" dirty="0" smtClean="0">
                <a:solidFill>
                  <a:schemeClr val="bg1">
                    <a:lumMod val="50000"/>
                  </a:schemeClr>
                </a:solidFill>
                <a:latin typeface="Impact" pitchFamily="34" charset="0"/>
              </a:rPr>
              <a:t>26,77% </a:t>
            </a:r>
            <a:endParaRPr lang="en-US" sz="2800" dirty="0">
              <a:solidFill>
                <a:schemeClr val="bg1">
                  <a:lumMod val="50000"/>
                </a:schemeClr>
              </a:solidFill>
              <a:latin typeface="Impact" pitchFamily="34" charset="0"/>
            </a:endParaRPr>
          </a:p>
        </p:txBody>
      </p:sp>
      <p:sp>
        <p:nvSpPr>
          <p:cNvPr id="662" name="TextBox 661"/>
          <p:cNvSpPr txBox="1"/>
          <p:nvPr/>
        </p:nvSpPr>
        <p:spPr>
          <a:xfrm>
            <a:off x="7464879" y="1219200"/>
            <a:ext cx="1257300" cy="523220"/>
          </a:xfrm>
          <a:prstGeom prst="rect">
            <a:avLst/>
          </a:prstGeom>
          <a:noFill/>
        </p:spPr>
        <p:txBody>
          <a:bodyPr wrap="square" rtlCol="0">
            <a:spAutoFit/>
          </a:bodyPr>
          <a:lstStyle/>
          <a:p>
            <a:r>
              <a:rPr lang="en-US" sz="2800" dirty="0" smtClean="0">
                <a:solidFill>
                  <a:schemeClr val="bg1">
                    <a:lumMod val="50000"/>
                  </a:schemeClr>
                </a:solidFill>
                <a:latin typeface="Impact" pitchFamily="34" charset="0"/>
              </a:rPr>
              <a:t>73,23% </a:t>
            </a:r>
            <a:endParaRPr lang="en-US" sz="2800" dirty="0">
              <a:solidFill>
                <a:schemeClr val="bg1">
                  <a:lumMod val="50000"/>
                </a:schemeClr>
              </a:solidFill>
              <a:latin typeface="Impact" pitchFamily="34" charset="0"/>
            </a:endParaRPr>
          </a:p>
        </p:txBody>
      </p:sp>
      <p:sp>
        <p:nvSpPr>
          <p:cNvPr id="663" name="TextBox 662"/>
          <p:cNvSpPr txBox="1"/>
          <p:nvPr/>
        </p:nvSpPr>
        <p:spPr>
          <a:xfrm>
            <a:off x="5048250" y="3352800"/>
            <a:ext cx="1752600" cy="584775"/>
          </a:xfrm>
          <a:prstGeom prst="rect">
            <a:avLst/>
          </a:prstGeom>
          <a:noFill/>
        </p:spPr>
        <p:txBody>
          <a:bodyPr wrap="square" rtlCol="0">
            <a:spAutoFit/>
          </a:bodyPr>
          <a:lstStyle/>
          <a:p>
            <a:pPr algn="ctr"/>
            <a:r>
              <a:rPr lang="en-US" sz="1600" dirty="0" smtClean="0">
                <a:solidFill>
                  <a:schemeClr val="accent6">
                    <a:lumMod val="75000"/>
                  </a:schemeClr>
                </a:solidFill>
                <a:latin typeface="Impact" pitchFamily="34" charset="0"/>
              </a:rPr>
              <a:t>SMA SWASTA</a:t>
            </a:r>
          </a:p>
          <a:p>
            <a:pPr algn="ctr"/>
            <a:r>
              <a:rPr lang="en-US" sz="1600" dirty="0">
                <a:solidFill>
                  <a:schemeClr val="accent6">
                    <a:lumMod val="75000"/>
                  </a:schemeClr>
                </a:solidFill>
                <a:latin typeface="Impact" pitchFamily="34" charset="0"/>
              </a:rPr>
              <a:t>1.249.258 </a:t>
            </a:r>
            <a:r>
              <a:rPr lang="en-US" sz="1600" dirty="0" err="1">
                <a:solidFill>
                  <a:schemeClr val="accent6">
                    <a:lumMod val="75000"/>
                  </a:schemeClr>
                </a:solidFill>
                <a:latin typeface="Impact" pitchFamily="34" charset="0"/>
              </a:rPr>
              <a:t>siswa</a:t>
            </a:r>
            <a:r>
              <a:rPr lang="en-US" sz="1600" dirty="0">
                <a:solidFill>
                  <a:schemeClr val="accent6">
                    <a:lumMod val="75000"/>
                  </a:schemeClr>
                </a:solidFill>
                <a:latin typeface="Impact" pitchFamily="34" charset="0"/>
              </a:rPr>
              <a:t> </a:t>
            </a:r>
          </a:p>
        </p:txBody>
      </p:sp>
      <p:sp>
        <p:nvSpPr>
          <p:cNvPr id="664" name="TextBox 663"/>
          <p:cNvSpPr txBox="1"/>
          <p:nvPr/>
        </p:nvSpPr>
        <p:spPr>
          <a:xfrm>
            <a:off x="7162800" y="3352800"/>
            <a:ext cx="1752600" cy="584775"/>
          </a:xfrm>
          <a:prstGeom prst="rect">
            <a:avLst/>
          </a:prstGeom>
          <a:noFill/>
        </p:spPr>
        <p:txBody>
          <a:bodyPr wrap="square" rtlCol="0">
            <a:spAutoFit/>
          </a:bodyPr>
          <a:lstStyle/>
          <a:p>
            <a:pPr algn="ctr"/>
            <a:r>
              <a:rPr lang="en-US" sz="1600" dirty="0" smtClean="0">
                <a:solidFill>
                  <a:srgbClr val="C00000"/>
                </a:solidFill>
                <a:latin typeface="Impact" pitchFamily="34" charset="0"/>
              </a:rPr>
              <a:t>SMA NEGERI</a:t>
            </a:r>
          </a:p>
          <a:p>
            <a:pPr algn="ctr"/>
            <a:r>
              <a:rPr lang="en-US" sz="1600" dirty="0">
                <a:solidFill>
                  <a:srgbClr val="C00000"/>
                </a:solidFill>
                <a:latin typeface="Impact" pitchFamily="34" charset="0"/>
              </a:rPr>
              <a:t>3.416.529 </a:t>
            </a:r>
            <a:r>
              <a:rPr lang="en-US" sz="1600" dirty="0" err="1">
                <a:solidFill>
                  <a:srgbClr val="C00000"/>
                </a:solidFill>
                <a:latin typeface="Impact" pitchFamily="34" charset="0"/>
              </a:rPr>
              <a:t>siswa</a:t>
            </a:r>
            <a:r>
              <a:rPr lang="en-US" sz="1600" dirty="0">
                <a:solidFill>
                  <a:srgbClr val="C00000"/>
                </a:solidFill>
                <a:latin typeface="Impact" pitchFamily="34" charset="0"/>
              </a:rPr>
              <a:t> </a:t>
            </a:r>
          </a:p>
        </p:txBody>
      </p:sp>
      <p:sp>
        <p:nvSpPr>
          <p:cNvPr id="666" name="Rectangle 665"/>
          <p:cNvSpPr/>
          <p:nvPr/>
        </p:nvSpPr>
        <p:spPr>
          <a:xfrm>
            <a:off x="0" y="4267200"/>
            <a:ext cx="9144000" cy="2590800"/>
          </a:xfrm>
          <a:prstGeom prst="rect">
            <a:avLst/>
          </a:prstGeom>
          <a:gradFill flip="none" rotWithShape="1">
            <a:gsLst>
              <a:gs pos="0">
                <a:schemeClr val="accent1">
                  <a:tint val="66000"/>
                  <a:satMod val="160000"/>
                </a:schemeClr>
              </a:gs>
              <a:gs pos="0">
                <a:schemeClr val="bg1">
                  <a:lumMod val="85000"/>
                </a:schemeClr>
              </a:gs>
              <a:gs pos="15000">
                <a:schemeClr val="bg1">
                  <a:lumMod val="85000"/>
                </a:schemeClr>
              </a:gs>
              <a:gs pos="83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Cube 666"/>
          <p:cNvSpPr/>
          <p:nvPr/>
        </p:nvSpPr>
        <p:spPr>
          <a:xfrm>
            <a:off x="2057400" y="4495800"/>
            <a:ext cx="1116830" cy="2133600"/>
          </a:xfrm>
          <a:prstGeom prst="cube">
            <a:avLst/>
          </a:prstGeom>
        </p:spPr>
        <p:style>
          <a:lnRef idx="0">
            <a:schemeClr val="accent2"/>
          </a:lnRef>
          <a:fillRef idx="3">
            <a:schemeClr val="accent2"/>
          </a:fillRef>
          <a:effectRef idx="3">
            <a:schemeClr val="accent2"/>
          </a:effectRef>
          <a:fontRef idx="minor">
            <a:schemeClr val="lt1"/>
          </a:fontRef>
        </p:style>
        <p:txBody>
          <a:bodyPr vert="wordArtVert" rtlCol="0" anchor="t" anchorCtr="0"/>
          <a:lstStyle/>
          <a:p>
            <a:pPr algn="ctr"/>
            <a:endParaRPr lang="en-US"/>
          </a:p>
        </p:txBody>
      </p:sp>
      <p:sp>
        <p:nvSpPr>
          <p:cNvPr id="668" name="Cube 667"/>
          <p:cNvSpPr/>
          <p:nvPr/>
        </p:nvSpPr>
        <p:spPr>
          <a:xfrm>
            <a:off x="2920877" y="5715000"/>
            <a:ext cx="1116830" cy="914400"/>
          </a:xfrm>
          <a:prstGeom prst="cube">
            <a:avLst/>
          </a:prstGeom>
          <a:solidFill>
            <a:schemeClr val="accent4">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670" name="Straight Connector 669"/>
          <p:cNvCxnSpPr/>
          <p:nvPr/>
        </p:nvCxnSpPr>
        <p:spPr>
          <a:xfrm>
            <a:off x="3056530" y="5029200"/>
            <a:ext cx="1210670" cy="0"/>
          </a:xfrm>
          <a:prstGeom prst="line">
            <a:avLst/>
          </a:prstGeom>
          <a:ln w="381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a:off x="3886200" y="6166945"/>
            <a:ext cx="757735" cy="5255"/>
          </a:xfrm>
          <a:prstGeom prst="line">
            <a:avLst/>
          </a:prstGeom>
          <a:ln w="381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6" name="TextBox 675"/>
          <p:cNvSpPr txBox="1"/>
          <p:nvPr/>
        </p:nvSpPr>
        <p:spPr>
          <a:xfrm>
            <a:off x="4381500" y="4629090"/>
            <a:ext cx="1390650" cy="800219"/>
          </a:xfrm>
          <a:prstGeom prst="rect">
            <a:avLst/>
          </a:prstGeom>
          <a:noFill/>
        </p:spPr>
        <p:txBody>
          <a:bodyPr wrap="square" rtlCol="0">
            <a:spAutoFit/>
          </a:bodyPr>
          <a:lstStyle/>
          <a:p>
            <a:r>
              <a:rPr lang="en-US" dirty="0" smtClean="0">
                <a:solidFill>
                  <a:schemeClr val="bg1">
                    <a:lumMod val="50000"/>
                  </a:schemeClr>
                </a:solidFill>
                <a:latin typeface="Impact" pitchFamily="34" charset="0"/>
              </a:rPr>
              <a:t>SMA NEGERI  </a:t>
            </a:r>
          </a:p>
          <a:p>
            <a:r>
              <a:rPr lang="en-US" sz="2800" dirty="0" smtClean="0">
                <a:solidFill>
                  <a:schemeClr val="bg1">
                    <a:lumMod val="50000"/>
                  </a:schemeClr>
                </a:solidFill>
                <a:latin typeface="Impact" pitchFamily="34" charset="0"/>
              </a:rPr>
              <a:t>109.194</a:t>
            </a:r>
            <a:endParaRPr lang="en-US" sz="2800" dirty="0">
              <a:solidFill>
                <a:schemeClr val="bg1">
                  <a:lumMod val="50000"/>
                </a:schemeClr>
              </a:solidFill>
              <a:latin typeface="Impact" pitchFamily="34" charset="0"/>
            </a:endParaRPr>
          </a:p>
        </p:txBody>
      </p:sp>
      <p:sp>
        <p:nvSpPr>
          <p:cNvPr id="677" name="TextBox 676"/>
          <p:cNvSpPr txBox="1"/>
          <p:nvPr/>
        </p:nvSpPr>
        <p:spPr>
          <a:xfrm>
            <a:off x="4661338" y="5738262"/>
            <a:ext cx="1390650" cy="800219"/>
          </a:xfrm>
          <a:prstGeom prst="rect">
            <a:avLst/>
          </a:prstGeom>
          <a:noFill/>
        </p:spPr>
        <p:txBody>
          <a:bodyPr wrap="square" rtlCol="0">
            <a:spAutoFit/>
          </a:bodyPr>
          <a:lstStyle/>
          <a:p>
            <a:r>
              <a:rPr lang="en-US" dirty="0" smtClean="0">
                <a:solidFill>
                  <a:schemeClr val="bg1">
                    <a:lumMod val="50000"/>
                  </a:schemeClr>
                </a:solidFill>
                <a:latin typeface="Impact" pitchFamily="34" charset="0"/>
              </a:rPr>
              <a:t>SMA SWASTA</a:t>
            </a:r>
          </a:p>
          <a:p>
            <a:r>
              <a:rPr lang="en-US" sz="2800" dirty="0" smtClean="0">
                <a:solidFill>
                  <a:schemeClr val="bg1">
                    <a:lumMod val="50000"/>
                  </a:schemeClr>
                </a:solidFill>
                <a:latin typeface="Impact" pitchFamily="34" charset="0"/>
              </a:rPr>
              <a:t>46.749</a:t>
            </a:r>
            <a:endParaRPr lang="en-US" sz="2800" dirty="0">
              <a:solidFill>
                <a:schemeClr val="bg1">
                  <a:lumMod val="50000"/>
                </a:schemeClr>
              </a:solidFill>
              <a:latin typeface="Impact" pitchFamily="34" charset="0"/>
            </a:endParaRPr>
          </a:p>
        </p:txBody>
      </p:sp>
      <p:sp>
        <p:nvSpPr>
          <p:cNvPr id="678" name="TextBox 677"/>
          <p:cNvSpPr txBox="1"/>
          <p:nvPr/>
        </p:nvSpPr>
        <p:spPr>
          <a:xfrm>
            <a:off x="6172200" y="5173000"/>
            <a:ext cx="2895600" cy="1477328"/>
          </a:xfrm>
          <a:prstGeom prst="rect">
            <a:avLst/>
          </a:prstGeom>
          <a:noFill/>
        </p:spPr>
        <p:txBody>
          <a:bodyPr wrap="square" rtlCol="0">
            <a:spAutoFit/>
          </a:bodyPr>
          <a:lstStyle/>
          <a:p>
            <a:r>
              <a:rPr lang="en-US" dirty="0" err="1">
                <a:solidFill>
                  <a:schemeClr val="tx1">
                    <a:lumMod val="65000"/>
                    <a:lumOff val="35000"/>
                  </a:schemeClr>
                </a:solidFill>
                <a:latin typeface="Humnst777 Cn BT" pitchFamily="34" charset="0"/>
              </a:rPr>
              <a:t>Secara</a:t>
            </a:r>
            <a:r>
              <a:rPr lang="en-US" dirty="0">
                <a:solidFill>
                  <a:schemeClr val="tx1">
                    <a:lumMod val="65000"/>
                    <a:lumOff val="35000"/>
                  </a:schemeClr>
                </a:solidFill>
                <a:latin typeface="Humnst777 Cn BT" pitchFamily="34" charset="0"/>
              </a:rPr>
              <a:t> rata-rata </a:t>
            </a:r>
            <a:r>
              <a:rPr lang="en-US" dirty="0" err="1">
                <a:solidFill>
                  <a:schemeClr val="tx1">
                    <a:lumMod val="65000"/>
                    <a:lumOff val="35000"/>
                  </a:schemeClr>
                </a:solidFill>
                <a:latin typeface="Humnst777 Cn BT" pitchFamily="34" charset="0"/>
              </a:rPr>
              <a:t>nasional</a:t>
            </a:r>
            <a:r>
              <a:rPr lang="en-US" dirty="0">
                <a:solidFill>
                  <a:schemeClr val="tx1">
                    <a:lumMod val="65000"/>
                    <a:lumOff val="35000"/>
                  </a:schemeClr>
                </a:solidFill>
                <a:latin typeface="Humnst777 Cn BT" pitchFamily="34" charset="0"/>
              </a:rPr>
              <a:t>, </a:t>
            </a:r>
            <a:r>
              <a:rPr lang="en-US" dirty="0" err="1">
                <a:solidFill>
                  <a:schemeClr val="tx1">
                    <a:lumMod val="65000"/>
                    <a:lumOff val="35000"/>
                  </a:schemeClr>
                </a:solidFill>
                <a:latin typeface="Humnst777 Cn BT" pitchFamily="34" charset="0"/>
              </a:rPr>
              <a:t>rasio</a:t>
            </a:r>
            <a:r>
              <a:rPr lang="en-US" dirty="0">
                <a:solidFill>
                  <a:schemeClr val="tx1">
                    <a:lumMod val="65000"/>
                    <a:lumOff val="35000"/>
                  </a:schemeClr>
                </a:solidFill>
                <a:latin typeface="Humnst777 Cn BT" pitchFamily="34" charset="0"/>
              </a:rPr>
              <a:t> </a:t>
            </a:r>
            <a:r>
              <a:rPr lang="en-US" dirty="0" err="1">
                <a:solidFill>
                  <a:schemeClr val="tx1">
                    <a:lumMod val="65000"/>
                    <a:lumOff val="35000"/>
                  </a:schemeClr>
                </a:solidFill>
                <a:latin typeface="Humnst777 Cn BT" pitchFamily="34" charset="0"/>
              </a:rPr>
              <a:t>rombel</a:t>
            </a:r>
            <a:r>
              <a:rPr lang="en-US" dirty="0">
                <a:solidFill>
                  <a:schemeClr val="tx1">
                    <a:lumMod val="65000"/>
                    <a:lumOff val="35000"/>
                  </a:schemeClr>
                </a:solidFill>
                <a:latin typeface="Humnst777 Cn BT" pitchFamily="34" charset="0"/>
              </a:rPr>
              <a:t> </a:t>
            </a:r>
            <a:r>
              <a:rPr lang="en-US" dirty="0" err="1">
                <a:solidFill>
                  <a:schemeClr val="tx1">
                    <a:lumMod val="65000"/>
                    <a:lumOff val="35000"/>
                  </a:schemeClr>
                </a:solidFill>
                <a:latin typeface="Humnst777 Cn BT" pitchFamily="34" charset="0"/>
              </a:rPr>
              <a:t>berbanding</a:t>
            </a:r>
            <a:r>
              <a:rPr lang="en-US" dirty="0">
                <a:solidFill>
                  <a:schemeClr val="tx1">
                    <a:lumMod val="65000"/>
                    <a:lumOff val="35000"/>
                  </a:schemeClr>
                </a:solidFill>
                <a:latin typeface="Humnst777 Cn BT" pitchFamily="34" charset="0"/>
              </a:rPr>
              <a:t> </a:t>
            </a:r>
            <a:r>
              <a:rPr lang="en-US" dirty="0" err="1">
                <a:solidFill>
                  <a:schemeClr val="tx1">
                    <a:lumMod val="65000"/>
                    <a:lumOff val="35000"/>
                  </a:schemeClr>
                </a:solidFill>
                <a:latin typeface="Humnst777 Cn BT" pitchFamily="34" charset="0"/>
              </a:rPr>
              <a:t>siswa</a:t>
            </a:r>
            <a:r>
              <a:rPr lang="en-US" dirty="0">
                <a:solidFill>
                  <a:schemeClr val="tx1">
                    <a:lumMod val="65000"/>
                    <a:lumOff val="35000"/>
                  </a:schemeClr>
                </a:solidFill>
                <a:latin typeface="Humnst777 Cn BT" pitchFamily="34" charset="0"/>
              </a:rPr>
              <a:t> di Indonesia </a:t>
            </a:r>
            <a:r>
              <a:rPr lang="en-US" dirty="0" err="1">
                <a:solidFill>
                  <a:schemeClr val="tx1">
                    <a:lumMod val="65000"/>
                    <a:lumOff val="35000"/>
                  </a:schemeClr>
                </a:solidFill>
                <a:latin typeface="Humnst777 Cn BT" pitchFamily="34" charset="0"/>
              </a:rPr>
              <a:t>adalah</a:t>
            </a:r>
            <a:r>
              <a:rPr lang="en-US" dirty="0">
                <a:solidFill>
                  <a:schemeClr val="tx1">
                    <a:lumMod val="65000"/>
                    <a:lumOff val="35000"/>
                  </a:schemeClr>
                </a:solidFill>
                <a:latin typeface="Humnst777 Cn BT" pitchFamily="34" charset="0"/>
              </a:rPr>
              <a:t> </a:t>
            </a:r>
            <a:r>
              <a:rPr lang="en-US" dirty="0" smtClean="0">
                <a:solidFill>
                  <a:schemeClr val="tx1">
                    <a:lumMod val="65000"/>
                    <a:lumOff val="35000"/>
                  </a:schemeClr>
                </a:solidFill>
                <a:latin typeface="Humnst777 Cn BT" pitchFamily="34" charset="0"/>
              </a:rPr>
              <a:t>1:30 </a:t>
            </a:r>
            <a:r>
              <a:rPr lang="en-US" dirty="0">
                <a:solidFill>
                  <a:schemeClr val="tx1">
                    <a:lumMod val="65000"/>
                    <a:lumOff val="35000"/>
                  </a:schemeClr>
                </a:solidFill>
                <a:latin typeface="Humnst777 Cn BT" pitchFamily="34" charset="0"/>
              </a:rPr>
              <a:t>yang </a:t>
            </a:r>
            <a:r>
              <a:rPr lang="en-US" dirty="0" err="1">
                <a:solidFill>
                  <a:schemeClr val="tx1">
                    <a:lumMod val="65000"/>
                    <a:lumOff val="35000"/>
                  </a:schemeClr>
                </a:solidFill>
                <a:latin typeface="Humnst777 Cn BT" pitchFamily="34" charset="0"/>
              </a:rPr>
              <a:t>artinya</a:t>
            </a:r>
            <a:r>
              <a:rPr lang="en-US" dirty="0">
                <a:solidFill>
                  <a:schemeClr val="tx1">
                    <a:lumMod val="65000"/>
                    <a:lumOff val="35000"/>
                  </a:schemeClr>
                </a:solidFill>
                <a:latin typeface="Humnst777 Cn BT" pitchFamily="34" charset="0"/>
              </a:rPr>
              <a:t> 1 </a:t>
            </a:r>
            <a:r>
              <a:rPr lang="en-US" dirty="0" err="1">
                <a:solidFill>
                  <a:schemeClr val="tx1">
                    <a:lumMod val="65000"/>
                    <a:lumOff val="35000"/>
                  </a:schemeClr>
                </a:solidFill>
                <a:latin typeface="Humnst777 Cn BT" pitchFamily="34" charset="0"/>
              </a:rPr>
              <a:t>rombel</a:t>
            </a:r>
            <a:r>
              <a:rPr lang="en-US" dirty="0">
                <a:solidFill>
                  <a:schemeClr val="tx1">
                    <a:lumMod val="65000"/>
                    <a:lumOff val="35000"/>
                  </a:schemeClr>
                </a:solidFill>
                <a:latin typeface="Humnst777 Cn BT" pitchFamily="34" charset="0"/>
              </a:rPr>
              <a:t> rata-rata </a:t>
            </a:r>
            <a:r>
              <a:rPr lang="en-US" dirty="0" err="1">
                <a:solidFill>
                  <a:schemeClr val="tx1">
                    <a:lumMod val="65000"/>
                    <a:lumOff val="35000"/>
                  </a:schemeClr>
                </a:solidFill>
                <a:latin typeface="Humnst777 Cn BT" pitchFamily="34" charset="0"/>
              </a:rPr>
              <a:t>terdiri</a:t>
            </a:r>
            <a:r>
              <a:rPr lang="en-US" dirty="0">
                <a:solidFill>
                  <a:schemeClr val="tx1">
                    <a:lumMod val="65000"/>
                    <a:lumOff val="35000"/>
                  </a:schemeClr>
                </a:solidFill>
                <a:latin typeface="Humnst777 Cn BT" pitchFamily="34" charset="0"/>
              </a:rPr>
              <a:t> </a:t>
            </a:r>
            <a:r>
              <a:rPr lang="en-US" dirty="0" err="1">
                <a:solidFill>
                  <a:schemeClr val="tx1">
                    <a:lumMod val="65000"/>
                    <a:lumOff val="35000"/>
                  </a:schemeClr>
                </a:solidFill>
                <a:latin typeface="Humnst777 Cn BT" pitchFamily="34" charset="0"/>
              </a:rPr>
              <a:t>dari</a:t>
            </a:r>
            <a:r>
              <a:rPr lang="en-US" dirty="0">
                <a:solidFill>
                  <a:schemeClr val="tx1">
                    <a:lumMod val="65000"/>
                    <a:lumOff val="35000"/>
                  </a:schemeClr>
                </a:solidFill>
                <a:latin typeface="Humnst777 Cn BT" pitchFamily="34" charset="0"/>
              </a:rPr>
              <a:t> </a:t>
            </a:r>
            <a:r>
              <a:rPr lang="en-US" dirty="0" smtClean="0">
                <a:solidFill>
                  <a:schemeClr val="tx1">
                    <a:lumMod val="65000"/>
                    <a:lumOff val="35000"/>
                  </a:schemeClr>
                </a:solidFill>
                <a:latin typeface="Humnst777 Cn BT" pitchFamily="34" charset="0"/>
              </a:rPr>
              <a:t>30 </a:t>
            </a:r>
            <a:r>
              <a:rPr lang="en-US" dirty="0" err="1" smtClean="0">
                <a:solidFill>
                  <a:schemeClr val="tx1">
                    <a:lumMod val="65000"/>
                    <a:lumOff val="35000"/>
                  </a:schemeClr>
                </a:solidFill>
                <a:latin typeface="Humnst777 Cn BT" pitchFamily="34" charset="0"/>
              </a:rPr>
              <a:t>siswa</a:t>
            </a:r>
            <a:endParaRPr lang="en-US" dirty="0">
              <a:solidFill>
                <a:schemeClr val="tx1">
                  <a:lumMod val="65000"/>
                  <a:lumOff val="35000"/>
                </a:schemeClr>
              </a:solidFill>
              <a:latin typeface="Humnst777 Cn BT" pitchFamily="34" charset="0"/>
            </a:endParaRPr>
          </a:p>
        </p:txBody>
      </p:sp>
      <p:sp>
        <p:nvSpPr>
          <p:cNvPr id="679" name="TextBox 678"/>
          <p:cNvSpPr txBox="1"/>
          <p:nvPr/>
        </p:nvSpPr>
        <p:spPr>
          <a:xfrm>
            <a:off x="6216212" y="4370153"/>
            <a:ext cx="2699188" cy="800219"/>
          </a:xfrm>
          <a:prstGeom prst="rect">
            <a:avLst/>
          </a:prstGeom>
          <a:noFill/>
        </p:spPr>
        <p:txBody>
          <a:bodyPr wrap="square" rtlCol="0">
            <a:spAutoFit/>
          </a:bodyPr>
          <a:lstStyle/>
          <a:p>
            <a:pPr algn="ctr"/>
            <a:r>
              <a:rPr lang="en-US" dirty="0" err="1" smtClean="0">
                <a:solidFill>
                  <a:schemeClr val="tx1">
                    <a:lumMod val="65000"/>
                    <a:lumOff val="35000"/>
                  </a:schemeClr>
                </a:solidFill>
                <a:latin typeface="Impact" pitchFamily="34" charset="0"/>
              </a:rPr>
              <a:t>Rasio</a:t>
            </a:r>
            <a:r>
              <a:rPr lang="en-US" dirty="0" smtClean="0">
                <a:solidFill>
                  <a:schemeClr val="tx1">
                    <a:lumMod val="65000"/>
                    <a:lumOff val="35000"/>
                  </a:schemeClr>
                </a:solidFill>
                <a:latin typeface="Impact" pitchFamily="34" charset="0"/>
              </a:rPr>
              <a:t> </a:t>
            </a:r>
            <a:r>
              <a:rPr lang="en-US" dirty="0" err="1" smtClean="0">
                <a:solidFill>
                  <a:schemeClr val="tx1">
                    <a:lumMod val="65000"/>
                    <a:lumOff val="35000"/>
                  </a:schemeClr>
                </a:solidFill>
                <a:latin typeface="Impact" pitchFamily="34" charset="0"/>
              </a:rPr>
              <a:t>Rombel</a:t>
            </a:r>
            <a:r>
              <a:rPr lang="en-US" dirty="0" smtClean="0">
                <a:solidFill>
                  <a:schemeClr val="tx1">
                    <a:lumMod val="65000"/>
                    <a:lumOff val="35000"/>
                  </a:schemeClr>
                </a:solidFill>
                <a:latin typeface="Impact" pitchFamily="34" charset="0"/>
              </a:rPr>
              <a:t> : </a:t>
            </a:r>
            <a:r>
              <a:rPr lang="en-US" dirty="0" err="1" smtClean="0">
                <a:solidFill>
                  <a:schemeClr val="tx1">
                    <a:lumMod val="65000"/>
                    <a:lumOff val="35000"/>
                  </a:schemeClr>
                </a:solidFill>
                <a:latin typeface="Impact" pitchFamily="34" charset="0"/>
              </a:rPr>
              <a:t>Siswa</a:t>
            </a:r>
            <a:endParaRPr lang="en-US" dirty="0" smtClean="0">
              <a:solidFill>
                <a:schemeClr val="tx1">
                  <a:lumMod val="65000"/>
                  <a:lumOff val="35000"/>
                </a:schemeClr>
              </a:solidFill>
              <a:latin typeface="Impact" pitchFamily="34" charset="0"/>
            </a:endParaRPr>
          </a:p>
          <a:p>
            <a:pPr algn="ctr"/>
            <a:r>
              <a:rPr lang="en-US" sz="2800" dirty="0" smtClean="0">
                <a:solidFill>
                  <a:schemeClr val="tx1">
                    <a:lumMod val="65000"/>
                    <a:lumOff val="35000"/>
                  </a:schemeClr>
                </a:solidFill>
                <a:latin typeface="Impact" pitchFamily="34" charset="0"/>
              </a:rPr>
              <a:t>1:30</a:t>
            </a:r>
            <a:endParaRPr lang="en-US" sz="2800" dirty="0">
              <a:solidFill>
                <a:schemeClr val="tx1">
                  <a:lumMod val="65000"/>
                  <a:lumOff val="35000"/>
                </a:schemeClr>
              </a:solidFill>
              <a:latin typeface="Impact" pitchFamily="34" charset="0"/>
            </a:endParaRPr>
          </a:p>
        </p:txBody>
      </p:sp>
      <p:sp>
        <p:nvSpPr>
          <p:cNvPr id="680" name="TextBox 679"/>
          <p:cNvSpPr txBox="1"/>
          <p:nvPr/>
        </p:nvSpPr>
        <p:spPr>
          <a:xfrm>
            <a:off x="0" y="4526669"/>
            <a:ext cx="2057400" cy="1384995"/>
          </a:xfrm>
          <a:prstGeom prst="rect">
            <a:avLst/>
          </a:prstGeom>
          <a:noFill/>
        </p:spPr>
        <p:txBody>
          <a:bodyPr wrap="square" rtlCol="0">
            <a:spAutoFit/>
          </a:bodyPr>
          <a:lstStyle/>
          <a:p>
            <a:r>
              <a:rPr lang="en-US" sz="2800" dirty="0" smtClean="0">
                <a:solidFill>
                  <a:schemeClr val="tx1">
                    <a:lumMod val="65000"/>
                    <a:lumOff val="35000"/>
                  </a:schemeClr>
                </a:solidFill>
                <a:latin typeface="Impact" pitchFamily="34" charset="0"/>
              </a:rPr>
              <a:t>ROMBONGAN</a:t>
            </a:r>
          </a:p>
          <a:p>
            <a:r>
              <a:rPr lang="en-US" sz="2800" dirty="0" smtClean="0">
                <a:solidFill>
                  <a:schemeClr val="tx1">
                    <a:lumMod val="65000"/>
                    <a:lumOff val="35000"/>
                  </a:schemeClr>
                </a:solidFill>
                <a:latin typeface="Impact" pitchFamily="34" charset="0"/>
              </a:rPr>
              <a:t>BELAJAR</a:t>
            </a:r>
          </a:p>
          <a:p>
            <a:r>
              <a:rPr lang="en-US" sz="2800" dirty="0" smtClean="0">
                <a:solidFill>
                  <a:schemeClr val="tx1">
                    <a:lumMod val="65000"/>
                    <a:lumOff val="35000"/>
                  </a:schemeClr>
                </a:solidFill>
                <a:latin typeface="Impact" pitchFamily="34" charset="0"/>
              </a:rPr>
              <a:t>SMA</a:t>
            </a:r>
          </a:p>
        </p:txBody>
      </p:sp>
      <p:sp>
        <p:nvSpPr>
          <p:cNvPr id="123" name="TextBox 122"/>
          <p:cNvSpPr txBox="1"/>
          <p:nvPr/>
        </p:nvSpPr>
        <p:spPr>
          <a:xfrm>
            <a:off x="3945" y="22265"/>
            <a:ext cx="9140055" cy="434935"/>
          </a:xfrm>
          <a:prstGeom prst="snip1Rect">
            <a:avLst/>
          </a:prstGeom>
          <a:solidFill>
            <a:schemeClr val="accent6">
              <a:lumMod val="40000"/>
              <a:lumOff val="60000"/>
            </a:schemeClr>
          </a:solidFill>
        </p:spPr>
        <p:txBody>
          <a:bodyPr wrap="square" rtlCol="0">
            <a:spAutoFit/>
          </a:bodyPr>
          <a:lstStyle/>
          <a:p>
            <a:r>
              <a:rPr lang="en-US" sz="2000" dirty="0" smtClean="0">
                <a:latin typeface="Britannic Bold" pitchFamily="34" charset="0"/>
              </a:rPr>
              <a:t>PROFIL SISWA SMA</a:t>
            </a:r>
            <a:endParaRPr lang="en-US" sz="2000" dirty="0">
              <a:latin typeface="Britannic Bold" pitchFamily="34" charset="0"/>
            </a:endParaRPr>
          </a:p>
        </p:txBody>
      </p:sp>
    </p:spTree>
    <p:extLst>
      <p:ext uri="{BB962C8B-B14F-4D97-AF65-F5344CB8AC3E}">
        <p14:creationId xmlns:p14="http://schemas.microsoft.com/office/powerpoint/2010/main" val="57296428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66" y="3082369"/>
            <a:ext cx="9094733" cy="378041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5325" y="1213007"/>
            <a:ext cx="2504747" cy="461665"/>
          </a:xfrm>
          <a:prstGeom prst="rect">
            <a:avLst/>
          </a:prstGeom>
          <a:noFill/>
        </p:spPr>
        <p:txBody>
          <a:bodyPr wrap="square" rtlCol="0">
            <a:spAutoFit/>
          </a:bodyPr>
          <a:lstStyle/>
          <a:p>
            <a:r>
              <a:rPr lang="en-US" sz="2400" dirty="0" err="1" smtClean="0">
                <a:solidFill>
                  <a:schemeClr val="tx1">
                    <a:lumMod val="65000"/>
                    <a:lumOff val="35000"/>
                  </a:schemeClr>
                </a:solidFill>
                <a:latin typeface="Britannic Bold" pitchFamily="34" charset="0"/>
              </a:rPr>
              <a:t>Mengulang</a:t>
            </a:r>
            <a:r>
              <a:rPr lang="en-US" sz="2400" dirty="0" smtClean="0">
                <a:solidFill>
                  <a:schemeClr val="tx1">
                    <a:lumMod val="65000"/>
                    <a:lumOff val="35000"/>
                  </a:schemeClr>
                </a:solidFill>
                <a:latin typeface="Britannic Bold" pitchFamily="34" charset="0"/>
              </a:rPr>
              <a:t>      :</a:t>
            </a:r>
          </a:p>
        </p:txBody>
      </p:sp>
      <p:sp>
        <p:nvSpPr>
          <p:cNvPr id="3" name="TextBox 2"/>
          <p:cNvSpPr txBox="1"/>
          <p:nvPr/>
        </p:nvSpPr>
        <p:spPr>
          <a:xfrm>
            <a:off x="152400" y="2159800"/>
            <a:ext cx="2629004" cy="461665"/>
          </a:xfrm>
          <a:prstGeom prst="rect">
            <a:avLst/>
          </a:prstGeom>
          <a:noFill/>
        </p:spPr>
        <p:txBody>
          <a:bodyPr wrap="square" rtlCol="0">
            <a:spAutoFit/>
          </a:bodyPr>
          <a:lstStyle/>
          <a:p>
            <a:r>
              <a:rPr lang="en-US" sz="2400" dirty="0" err="1" smtClean="0">
                <a:solidFill>
                  <a:schemeClr val="tx1">
                    <a:lumMod val="65000"/>
                    <a:lumOff val="35000"/>
                  </a:schemeClr>
                </a:solidFill>
                <a:latin typeface="Britannic Bold" pitchFamily="34" charset="0"/>
              </a:rPr>
              <a:t>Putus</a:t>
            </a:r>
            <a:r>
              <a:rPr lang="en-US" sz="2400" dirty="0" smtClean="0">
                <a:solidFill>
                  <a:schemeClr val="tx1">
                    <a:lumMod val="65000"/>
                    <a:lumOff val="35000"/>
                  </a:schemeClr>
                </a:solidFill>
                <a:latin typeface="Britannic Bold" pitchFamily="34" charset="0"/>
              </a:rPr>
              <a:t> </a:t>
            </a:r>
            <a:r>
              <a:rPr lang="en-US" sz="2400" dirty="0" err="1" smtClean="0">
                <a:solidFill>
                  <a:schemeClr val="tx1">
                    <a:lumMod val="65000"/>
                    <a:lumOff val="35000"/>
                  </a:schemeClr>
                </a:solidFill>
                <a:latin typeface="Britannic Bold" pitchFamily="34" charset="0"/>
              </a:rPr>
              <a:t>Sekolah</a:t>
            </a:r>
            <a:r>
              <a:rPr lang="en-US" sz="2400" dirty="0" smtClean="0">
                <a:solidFill>
                  <a:schemeClr val="tx1">
                    <a:lumMod val="65000"/>
                    <a:lumOff val="35000"/>
                  </a:schemeClr>
                </a:solidFill>
                <a:latin typeface="Britannic Bold" pitchFamily="34" charset="0"/>
              </a:rPr>
              <a:t> :</a:t>
            </a:r>
          </a:p>
        </p:txBody>
      </p:sp>
      <p:cxnSp>
        <p:nvCxnSpPr>
          <p:cNvPr id="5" name="Straight Connector 4"/>
          <p:cNvCxnSpPr/>
          <p:nvPr/>
        </p:nvCxnSpPr>
        <p:spPr>
          <a:xfrm>
            <a:off x="331076" y="2004535"/>
            <a:ext cx="5155324" cy="0"/>
          </a:xfrm>
          <a:prstGeom prst="line">
            <a:avLst/>
          </a:prstGeom>
          <a:ln w="28575">
            <a:headEnd type="diamond" w="med" len="med"/>
            <a:tailEnd type="diamond" w="med" len="med"/>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331076" y="2918935"/>
            <a:ext cx="5155324" cy="0"/>
          </a:xfrm>
          <a:prstGeom prst="line">
            <a:avLst/>
          </a:prstGeom>
          <a:ln w="28575">
            <a:headEnd type="diamond" w="med" len="med"/>
            <a:tailEnd type="diamond"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33800" y="782246"/>
            <a:ext cx="0" cy="2189554"/>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77765" y="551414"/>
            <a:ext cx="1808435" cy="461665"/>
          </a:xfrm>
          <a:prstGeom prst="rect">
            <a:avLst/>
          </a:prstGeom>
          <a:noFill/>
        </p:spPr>
        <p:txBody>
          <a:bodyPr wrap="square" rtlCol="0">
            <a:spAutoFit/>
          </a:bodyPr>
          <a:lstStyle/>
          <a:p>
            <a:r>
              <a:rPr lang="en-US" sz="2400" dirty="0" smtClean="0">
                <a:solidFill>
                  <a:schemeClr val="tx1">
                    <a:lumMod val="65000"/>
                    <a:lumOff val="35000"/>
                  </a:schemeClr>
                </a:solidFill>
                <a:latin typeface="Britannic Bold" pitchFamily="34" charset="0"/>
              </a:rPr>
              <a:t>SMA </a:t>
            </a:r>
            <a:r>
              <a:rPr lang="en-US" sz="2400" dirty="0" err="1" smtClean="0">
                <a:solidFill>
                  <a:schemeClr val="tx1">
                    <a:lumMod val="65000"/>
                    <a:lumOff val="35000"/>
                  </a:schemeClr>
                </a:solidFill>
                <a:latin typeface="Britannic Bold" pitchFamily="34" charset="0"/>
              </a:rPr>
              <a:t>Negeri</a:t>
            </a:r>
            <a:endParaRPr lang="en-US" sz="2400" dirty="0" smtClean="0">
              <a:solidFill>
                <a:schemeClr val="tx1">
                  <a:lumMod val="65000"/>
                  <a:lumOff val="35000"/>
                </a:schemeClr>
              </a:solidFill>
              <a:latin typeface="Britannic Bold" pitchFamily="34" charset="0"/>
            </a:endParaRPr>
          </a:p>
        </p:txBody>
      </p:sp>
      <p:sp>
        <p:nvSpPr>
          <p:cNvPr id="12" name="TextBox 11"/>
          <p:cNvSpPr txBox="1"/>
          <p:nvPr/>
        </p:nvSpPr>
        <p:spPr>
          <a:xfrm>
            <a:off x="3812956" y="551415"/>
            <a:ext cx="1843250" cy="461665"/>
          </a:xfrm>
          <a:prstGeom prst="rect">
            <a:avLst/>
          </a:prstGeom>
          <a:noFill/>
        </p:spPr>
        <p:txBody>
          <a:bodyPr wrap="square" rtlCol="0">
            <a:spAutoFit/>
          </a:bodyPr>
          <a:lstStyle/>
          <a:p>
            <a:r>
              <a:rPr lang="en-US" sz="2400" dirty="0" smtClean="0">
                <a:solidFill>
                  <a:schemeClr val="tx1">
                    <a:lumMod val="65000"/>
                    <a:lumOff val="35000"/>
                  </a:schemeClr>
                </a:solidFill>
                <a:latin typeface="Britannic Bold" pitchFamily="34" charset="0"/>
              </a:rPr>
              <a:t>SMA </a:t>
            </a:r>
            <a:r>
              <a:rPr lang="en-US" sz="2400" dirty="0" err="1" smtClean="0">
                <a:solidFill>
                  <a:schemeClr val="tx1">
                    <a:lumMod val="65000"/>
                    <a:lumOff val="35000"/>
                  </a:schemeClr>
                </a:solidFill>
                <a:latin typeface="Britannic Bold" pitchFamily="34" charset="0"/>
              </a:rPr>
              <a:t>Swasta</a:t>
            </a:r>
            <a:endParaRPr lang="en-US" sz="2400" dirty="0" smtClean="0">
              <a:solidFill>
                <a:schemeClr val="tx1">
                  <a:lumMod val="65000"/>
                  <a:lumOff val="35000"/>
                </a:schemeClr>
              </a:solidFill>
              <a:latin typeface="Britannic Bold" pitchFamily="34" charset="0"/>
            </a:endParaRPr>
          </a:p>
        </p:txBody>
      </p:sp>
      <p:sp>
        <p:nvSpPr>
          <p:cNvPr id="13" name="TextBox 12"/>
          <p:cNvSpPr txBox="1"/>
          <p:nvPr/>
        </p:nvSpPr>
        <p:spPr>
          <a:xfrm>
            <a:off x="2439715" y="1013080"/>
            <a:ext cx="1476046" cy="984885"/>
          </a:xfrm>
          <a:prstGeom prst="rect">
            <a:avLst/>
          </a:prstGeom>
          <a:noFill/>
        </p:spPr>
        <p:txBody>
          <a:bodyPr wrap="square" rtlCol="0">
            <a:spAutoFit/>
          </a:bodyPr>
          <a:lstStyle/>
          <a:p>
            <a:r>
              <a:rPr lang="en-US" sz="2400" dirty="0" smtClean="0">
                <a:solidFill>
                  <a:schemeClr val="accent6">
                    <a:lumMod val="75000"/>
                  </a:schemeClr>
                </a:solidFill>
                <a:latin typeface="Britannic Bold" pitchFamily="34" charset="0"/>
              </a:rPr>
              <a:t>4.174 </a:t>
            </a:r>
            <a:r>
              <a:rPr lang="en-US" sz="1600" dirty="0" err="1" smtClean="0">
                <a:solidFill>
                  <a:schemeClr val="accent6">
                    <a:lumMod val="75000"/>
                  </a:schemeClr>
                </a:solidFill>
                <a:latin typeface="Britannic Bold" pitchFamily="34" charset="0"/>
              </a:rPr>
              <a:t>siswa</a:t>
            </a:r>
            <a:endParaRPr lang="en-US" sz="1600" dirty="0" smtClean="0">
              <a:solidFill>
                <a:schemeClr val="accent6">
                  <a:lumMod val="75000"/>
                </a:schemeClr>
              </a:solidFill>
              <a:latin typeface="Britannic Bold" pitchFamily="34" charset="0"/>
            </a:endParaRPr>
          </a:p>
          <a:p>
            <a:r>
              <a:rPr lang="en-US" dirty="0" smtClean="0">
                <a:solidFill>
                  <a:schemeClr val="tx1">
                    <a:lumMod val="65000"/>
                    <a:lumOff val="35000"/>
                  </a:schemeClr>
                </a:solidFill>
                <a:latin typeface="Britannic Bold" pitchFamily="34" charset="0"/>
              </a:rPr>
              <a:t>(0,24%)</a:t>
            </a:r>
          </a:p>
        </p:txBody>
      </p:sp>
      <p:sp>
        <p:nvSpPr>
          <p:cNvPr id="14" name="TextBox 13"/>
          <p:cNvSpPr txBox="1"/>
          <p:nvPr/>
        </p:nvSpPr>
        <p:spPr>
          <a:xfrm>
            <a:off x="4028747" y="1013079"/>
            <a:ext cx="1476046" cy="984885"/>
          </a:xfrm>
          <a:prstGeom prst="rect">
            <a:avLst/>
          </a:prstGeom>
          <a:noFill/>
        </p:spPr>
        <p:txBody>
          <a:bodyPr wrap="square" rtlCol="0">
            <a:spAutoFit/>
          </a:bodyPr>
          <a:lstStyle/>
          <a:p>
            <a:r>
              <a:rPr lang="en-US" sz="2400" dirty="0" smtClean="0">
                <a:solidFill>
                  <a:schemeClr val="accent6">
                    <a:lumMod val="75000"/>
                  </a:schemeClr>
                </a:solidFill>
                <a:latin typeface="Britannic Bold" pitchFamily="34" charset="0"/>
              </a:rPr>
              <a:t>2.940 </a:t>
            </a:r>
            <a:r>
              <a:rPr lang="en-US" sz="1600" dirty="0" err="1" smtClean="0">
                <a:solidFill>
                  <a:schemeClr val="accent6">
                    <a:lumMod val="75000"/>
                  </a:schemeClr>
                </a:solidFill>
                <a:latin typeface="Britannic Bold" pitchFamily="34" charset="0"/>
              </a:rPr>
              <a:t>siswa</a:t>
            </a:r>
            <a:endParaRPr lang="en-US" sz="1600" dirty="0" smtClean="0">
              <a:solidFill>
                <a:schemeClr val="accent6">
                  <a:lumMod val="75000"/>
                </a:schemeClr>
              </a:solidFill>
              <a:latin typeface="Britannic Bold" pitchFamily="34" charset="0"/>
            </a:endParaRPr>
          </a:p>
          <a:p>
            <a:r>
              <a:rPr lang="en-US" dirty="0">
                <a:solidFill>
                  <a:schemeClr val="tx1">
                    <a:lumMod val="65000"/>
                    <a:lumOff val="35000"/>
                  </a:schemeClr>
                </a:solidFill>
                <a:latin typeface="Britannic Bold" pitchFamily="34" charset="0"/>
              </a:rPr>
              <a:t>(</a:t>
            </a:r>
            <a:r>
              <a:rPr lang="en-US" dirty="0" smtClean="0">
                <a:solidFill>
                  <a:schemeClr val="tx1">
                    <a:lumMod val="65000"/>
                    <a:lumOff val="35000"/>
                  </a:schemeClr>
                </a:solidFill>
                <a:latin typeface="Britannic Bold" pitchFamily="34" charset="0"/>
              </a:rPr>
              <a:t>0,12%)</a:t>
            </a:r>
            <a:endParaRPr lang="en-US" dirty="0" smtClean="0">
              <a:solidFill>
                <a:schemeClr val="accent6">
                  <a:lumMod val="75000"/>
                </a:schemeClr>
              </a:solidFill>
              <a:latin typeface="Britannic Bold" pitchFamily="34" charset="0"/>
            </a:endParaRPr>
          </a:p>
        </p:txBody>
      </p:sp>
      <p:sp>
        <p:nvSpPr>
          <p:cNvPr id="15" name="TextBox 14"/>
          <p:cNvSpPr txBox="1"/>
          <p:nvPr/>
        </p:nvSpPr>
        <p:spPr>
          <a:xfrm>
            <a:off x="2439715" y="1934050"/>
            <a:ext cx="1476046" cy="984885"/>
          </a:xfrm>
          <a:prstGeom prst="rect">
            <a:avLst/>
          </a:prstGeom>
          <a:noFill/>
        </p:spPr>
        <p:txBody>
          <a:bodyPr wrap="square" rtlCol="0">
            <a:spAutoFit/>
          </a:bodyPr>
          <a:lstStyle/>
          <a:p>
            <a:r>
              <a:rPr lang="en-US" sz="2400" dirty="0" smtClean="0">
                <a:solidFill>
                  <a:srgbClr val="FF0000"/>
                </a:solidFill>
                <a:latin typeface="Britannic Bold" pitchFamily="34" charset="0"/>
              </a:rPr>
              <a:t>2.542 </a:t>
            </a:r>
            <a:r>
              <a:rPr lang="en-US" sz="1600" dirty="0" err="1" smtClean="0">
                <a:solidFill>
                  <a:srgbClr val="FF0000"/>
                </a:solidFill>
                <a:latin typeface="Britannic Bold" pitchFamily="34" charset="0"/>
              </a:rPr>
              <a:t>siswa</a:t>
            </a:r>
            <a:endParaRPr lang="en-US" sz="1600" dirty="0" smtClean="0">
              <a:solidFill>
                <a:srgbClr val="FF0000"/>
              </a:solidFill>
              <a:latin typeface="Britannic Bold" pitchFamily="34" charset="0"/>
            </a:endParaRPr>
          </a:p>
          <a:p>
            <a:r>
              <a:rPr lang="en-US" dirty="0">
                <a:solidFill>
                  <a:schemeClr val="tx1">
                    <a:lumMod val="65000"/>
                    <a:lumOff val="35000"/>
                  </a:schemeClr>
                </a:solidFill>
                <a:latin typeface="Britannic Bold" pitchFamily="34" charset="0"/>
              </a:rPr>
              <a:t>(</a:t>
            </a:r>
            <a:r>
              <a:rPr lang="en-US" dirty="0" smtClean="0">
                <a:solidFill>
                  <a:schemeClr val="tx1">
                    <a:lumMod val="65000"/>
                    <a:lumOff val="35000"/>
                  </a:schemeClr>
                </a:solidFill>
                <a:latin typeface="Britannic Bold" pitchFamily="34" charset="0"/>
              </a:rPr>
              <a:t>0,18%)</a:t>
            </a:r>
            <a:endParaRPr lang="en-US" dirty="0" smtClean="0">
              <a:solidFill>
                <a:srgbClr val="FF0000"/>
              </a:solidFill>
              <a:latin typeface="Britannic Bold" pitchFamily="34" charset="0"/>
            </a:endParaRPr>
          </a:p>
        </p:txBody>
      </p:sp>
      <p:sp>
        <p:nvSpPr>
          <p:cNvPr id="16" name="TextBox 15"/>
          <p:cNvSpPr txBox="1"/>
          <p:nvPr/>
        </p:nvSpPr>
        <p:spPr>
          <a:xfrm>
            <a:off x="4010354" y="1964828"/>
            <a:ext cx="1476046" cy="954107"/>
          </a:xfrm>
          <a:prstGeom prst="rect">
            <a:avLst/>
          </a:prstGeom>
          <a:noFill/>
        </p:spPr>
        <p:txBody>
          <a:bodyPr wrap="square" rtlCol="0">
            <a:spAutoFit/>
          </a:bodyPr>
          <a:lstStyle/>
          <a:p>
            <a:r>
              <a:rPr lang="en-US" sz="2400" dirty="0" smtClean="0">
                <a:solidFill>
                  <a:srgbClr val="FF0000"/>
                </a:solidFill>
                <a:latin typeface="Britannic Bold" pitchFamily="34" charset="0"/>
              </a:rPr>
              <a:t>2.258 </a:t>
            </a:r>
            <a:r>
              <a:rPr lang="en-US" sz="1600" dirty="0" err="1" smtClean="0">
                <a:solidFill>
                  <a:srgbClr val="FF0000"/>
                </a:solidFill>
                <a:latin typeface="Britannic Bold" pitchFamily="34" charset="0"/>
              </a:rPr>
              <a:t>siswa</a:t>
            </a:r>
            <a:endParaRPr lang="en-US" sz="1600" dirty="0" smtClean="0">
              <a:solidFill>
                <a:srgbClr val="FF0000"/>
              </a:solidFill>
              <a:latin typeface="Britannic Bold" pitchFamily="34" charset="0"/>
            </a:endParaRPr>
          </a:p>
          <a:p>
            <a:r>
              <a:rPr lang="en-US" sz="1600" dirty="0">
                <a:solidFill>
                  <a:schemeClr val="tx1">
                    <a:lumMod val="65000"/>
                    <a:lumOff val="35000"/>
                  </a:schemeClr>
                </a:solidFill>
                <a:latin typeface="Britannic Bold" pitchFamily="34" charset="0"/>
              </a:rPr>
              <a:t>(</a:t>
            </a:r>
            <a:r>
              <a:rPr lang="en-US" sz="1600" dirty="0" smtClean="0">
                <a:solidFill>
                  <a:schemeClr val="tx1">
                    <a:lumMod val="65000"/>
                    <a:lumOff val="35000"/>
                  </a:schemeClr>
                </a:solidFill>
                <a:latin typeface="Britannic Bold" pitchFamily="34" charset="0"/>
              </a:rPr>
              <a:t>0,07%)</a:t>
            </a:r>
            <a:endParaRPr lang="en-US" sz="1600" dirty="0" smtClean="0">
              <a:solidFill>
                <a:srgbClr val="FF0000"/>
              </a:solidFill>
              <a:latin typeface="Britannic Bold" pitchFamily="34" charset="0"/>
            </a:endParaRPr>
          </a:p>
        </p:txBody>
      </p:sp>
      <p:sp>
        <p:nvSpPr>
          <p:cNvPr id="19" name="TextBox 18"/>
          <p:cNvSpPr txBox="1"/>
          <p:nvPr/>
        </p:nvSpPr>
        <p:spPr>
          <a:xfrm>
            <a:off x="5867400" y="1436286"/>
            <a:ext cx="3276600" cy="1323439"/>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id-ID" sz="1600" dirty="0">
                <a:solidFill>
                  <a:schemeClr val="tx1">
                    <a:lumMod val="75000"/>
                    <a:lumOff val="25000"/>
                  </a:schemeClr>
                </a:solidFill>
                <a:latin typeface="Humnst777 Cn BT" pitchFamily="34" charset="0"/>
                <a:cs typeface="Times New Roman" panose="02020603050405020304" pitchFamily="18" charset="0"/>
              </a:rPr>
              <a:t>Secara nasional, </a:t>
            </a:r>
            <a:r>
              <a:rPr lang="id-ID" sz="1600" b="1" dirty="0">
                <a:solidFill>
                  <a:schemeClr val="tx1">
                    <a:lumMod val="75000"/>
                    <a:lumOff val="25000"/>
                  </a:schemeClr>
                </a:solidFill>
                <a:latin typeface="Humnst777 Cn BT" pitchFamily="34" charset="0"/>
                <a:cs typeface="Times New Roman" panose="02020603050405020304" pitchFamily="18" charset="0"/>
              </a:rPr>
              <a:t>prosentase siswa mengulang di Indonesia sebesar 0.</a:t>
            </a:r>
            <a:r>
              <a:rPr lang="en-AU" sz="1600" b="1" dirty="0">
                <a:solidFill>
                  <a:schemeClr val="tx1">
                    <a:lumMod val="75000"/>
                    <a:lumOff val="25000"/>
                  </a:schemeClr>
                </a:solidFill>
                <a:latin typeface="Humnst777 Cn BT" pitchFamily="34" charset="0"/>
                <a:cs typeface="Times New Roman" panose="02020603050405020304" pitchFamily="18" charset="0"/>
              </a:rPr>
              <a:t>15</a:t>
            </a:r>
            <a:r>
              <a:rPr lang="id-ID" sz="1600" b="1" dirty="0">
                <a:solidFill>
                  <a:schemeClr val="tx1">
                    <a:lumMod val="75000"/>
                    <a:lumOff val="25000"/>
                  </a:schemeClr>
                </a:solidFill>
                <a:latin typeface="Humnst777 Cn BT" pitchFamily="34" charset="0"/>
                <a:cs typeface="Times New Roman" panose="02020603050405020304" pitchFamily="18" charset="0"/>
              </a:rPr>
              <a:t>%</a:t>
            </a:r>
            <a:r>
              <a:rPr lang="id-ID" sz="1600" dirty="0">
                <a:solidFill>
                  <a:schemeClr val="tx1">
                    <a:lumMod val="75000"/>
                    <a:lumOff val="25000"/>
                  </a:schemeClr>
                </a:solidFill>
                <a:latin typeface="Humnst777 Cn BT" pitchFamily="34" charset="0"/>
                <a:cs typeface="Times New Roman" panose="02020603050405020304" pitchFamily="18" charset="0"/>
              </a:rPr>
              <a:t> sementara </a:t>
            </a:r>
            <a:r>
              <a:rPr lang="id-ID" sz="1600" b="1" dirty="0">
                <a:solidFill>
                  <a:schemeClr val="tx1">
                    <a:lumMod val="75000"/>
                    <a:lumOff val="25000"/>
                  </a:schemeClr>
                </a:solidFill>
                <a:latin typeface="Humnst777 Cn BT" pitchFamily="34" charset="0"/>
                <a:cs typeface="Times New Roman" panose="02020603050405020304" pitchFamily="18" charset="0"/>
              </a:rPr>
              <a:t>angka putus sekolah di Indonesia sebesar 0.</a:t>
            </a:r>
            <a:r>
              <a:rPr lang="en-AU" sz="1600" b="1" dirty="0">
                <a:solidFill>
                  <a:schemeClr val="tx1">
                    <a:lumMod val="75000"/>
                    <a:lumOff val="25000"/>
                  </a:schemeClr>
                </a:solidFill>
                <a:latin typeface="Humnst777 Cn BT" pitchFamily="34" charset="0"/>
                <a:cs typeface="Times New Roman" panose="02020603050405020304" pitchFamily="18" charset="0"/>
              </a:rPr>
              <a:t>10</a:t>
            </a:r>
            <a:r>
              <a:rPr lang="id-ID" sz="1600" b="1" dirty="0">
                <a:solidFill>
                  <a:schemeClr val="tx1">
                    <a:lumMod val="75000"/>
                    <a:lumOff val="25000"/>
                  </a:schemeClr>
                </a:solidFill>
                <a:latin typeface="Humnst777 Cn BT" pitchFamily="34" charset="0"/>
                <a:cs typeface="Times New Roman" panose="02020603050405020304" pitchFamily="18" charset="0"/>
              </a:rPr>
              <a:t>%</a:t>
            </a:r>
            <a:endParaRPr lang="en-US" sz="1600" dirty="0">
              <a:solidFill>
                <a:schemeClr val="tx1">
                  <a:lumMod val="75000"/>
                  <a:lumOff val="25000"/>
                </a:schemeClr>
              </a:solidFill>
              <a:latin typeface="Humnst777 Cn BT" pitchFamily="34" charset="0"/>
            </a:endParaRPr>
          </a:p>
        </p:txBody>
      </p:sp>
      <p:cxnSp>
        <p:nvCxnSpPr>
          <p:cNvPr id="36" name="Straight Connector 35"/>
          <p:cNvCxnSpPr/>
          <p:nvPr/>
        </p:nvCxnSpPr>
        <p:spPr>
          <a:xfrm flipV="1">
            <a:off x="152400" y="6248400"/>
            <a:ext cx="8534400" cy="76200"/>
          </a:xfrm>
          <a:prstGeom prst="line">
            <a:avLst/>
          </a:prstGeom>
          <a:ln/>
        </p:spPr>
        <p:style>
          <a:lnRef idx="1">
            <a:schemeClr val="dk1"/>
          </a:lnRef>
          <a:fillRef idx="0">
            <a:schemeClr val="dk1"/>
          </a:fillRef>
          <a:effectRef idx="0">
            <a:schemeClr val="dk1"/>
          </a:effectRef>
          <a:fontRef idx="minor">
            <a:schemeClr val="tx1"/>
          </a:fontRef>
        </p:style>
      </p:cxnSp>
      <p:sp>
        <p:nvSpPr>
          <p:cNvPr id="37" name="Cube 36"/>
          <p:cNvSpPr/>
          <p:nvPr/>
        </p:nvSpPr>
        <p:spPr>
          <a:xfrm>
            <a:off x="1107696" y="3808348"/>
            <a:ext cx="1116830" cy="2514600"/>
          </a:xfrm>
          <a:prstGeom prst="cube">
            <a:avLst/>
          </a:prstGeom>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vert="wordArtVert" rtlCol="0" anchor="t" anchorCtr="0"/>
          <a:lstStyle/>
          <a:p>
            <a:pPr algn="ctr"/>
            <a:endParaRPr lang="en-US"/>
          </a:p>
        </p:txBody>
      </p:sp>
      <p:sp>
        <p:nvSpPr>
          <p:cNvPr id="38" name="Cube 37"/>
          <p:cNvSpPr/>
          <p:nvPr/>
        </p:nvSpPr>
        <p:spPr>
          <a:xfrm>
            <a:off x="1981200" y="4343400"/>
            <a:ext cx="1116830" cy="1981200"/>
          </a:xfrm>
          <a:prstGeom prst="cube">
            <a:avLst/>
          </a:prstGeom>
          <a:ln>
            <a:noFill/>
          </a:ln>
          <a:effectLst>
            <a:outerShdw blurRad="76200" dir="18900000" sy="23000" kx="-1200000" algn="bl" rotWithShape="0">
              <a:prstClr val="black">
                <a:alpha val="2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2" name="TextBox 41"/>
          <p:cNvSpPr txBox="1"/>
          <p:nvPr/>
        </p:nvSpPr>
        <p:spPr>
          <a:xfrm>
            <a:off x="966297" y="3340605"/>
            <a:ext cx="1843250" cy="461665"/>
          </a:xfrm>
          <a:prstGeom prst="rect">
            <a:avLst/>
          </a:prstGeom>
          <a:noFill/>
        </p:spPr>
        <p:txBody>
          <a:bodyPr wrap="square" rtlCol="0">
            <a:spAutoFit/>
          </a:bodyPr>
          <a:lstStyle/>
          <a:p>
            <a:pPr algn="ctr"/>
            <a:r>
              <a:rPr lang="en-US" sz="2400" u="sng" dirty="0" smtClean="0">
                <a:solidFill>
                  <a:schemeClr val="tx1">
                    <a:lumMod val="65000"/>
                    <a:lumOff val="35000"/>
                  </a:schemeClr>
                </a:solidFill>
                <a:latin typeface="Britannic Bold" pitchFamily="34" charset="0"/>
              </a:rPr>
              <a:t>SMA NEGERI</a:t>
            </a:r>
          </a:p>
        </p:txBody>
      </p:sp>
      <p:sp>
        <p:nvSpPr>
          <p:cNvPr id="43" name="TextBox 42"/>
          <p:cNvSpPr txBox="1"/>
          <p:nvPr/>
        </p:nvSpPr>
        <p:spPr>
          <a:xfrm>
            <a:off x="7010686" y="3340605"/>
            <a:ext cx="2133314" cy="461665"/>
          </a:xfrm>
          <a:prstGeom prst="rect">
            <a:avLst/>
          </a:prstGeom>
          <a:noFill/>
        </p:spPr>
        <p:txBody>
          <a:bodyPr wrap="square" rtlCol="0">
            <a:spAutoFit/>
          </a:bodyPr>
          <a:lstStyle/>
          <a:p>
            <a:pPr algn="ctr"/>
            <a:r>
              <a:rPr lang="en-US" sz="2400" u="sng" dirty="0" smtClean="0">
                <a:solidFill>
                  <a:schemeClr val="tx1">
                    <a:lumMod val="65000"/>
                    <a:lumOff val="35000"/>
                  </a:schemeClr>
                </a:solidFill>
                <a:latin typeface="Britannic Bold" pitchFamily="34" charset="0"/>
              </a:rPr>
              <a:t>SMA SWASTA</a:t>
            </a:r>
          </a:p>
        </p:txBody>
      </p:sp>
      <p:sp>
        <p:nvSpPr>
          <p:cNvPr id="44" name="TextBox 43"/>
          <p:cNvSpPr txBox="1"/>
          <p:nvPr/>
        </p:nvSpPr>
        <p:spPr>
          <a:xfrm>
            <a:off x="533400" y="6499342"/>
            <a:ext cx="1447800" cy="369332"/>
          </a:xfrm>
          <a:prstGeom prst="rect">
            <a:avLst/>
          </a:prstGeom>
          <a:noFill/>
        </p:spPr>
        <p:txBody>
          <a:bodyPr wrap="square" rtlCol="0">
            <a:spAutoFit/>
          </a:bodyPr>
          <a:lstStyle/>
          <a:p>
            <a:r>
              <a:rPr lang="en-US" dirty="0" smtClean="0">
                <a:solidFill>
                  <a:schemeClr val="tx1">
                    <a:lumMod val="65000"/>
                    <a:lumOff val="35000"/>
                  </a:schemeClr>
                </a:solidFill>
                <a:latin typeface="Britannic Bold" pitchFamily="34" charset="0"/>
              </a:rPr>
              <a:t>1.210,420</a:t>
            </a:r>
            <a:endParaRPr lang="en-US" dirty="0">
              <a:solidFill>
                <a:schemeClr val="tx1">
                  <a:lumMod val="65000"/>
                  <a:lumOff val="35000"/>
                </a:schemeClr>
              </a:solidFill>
              <a:latin typeface="Britannic Bold" pitchFamily="34" charset="0"/>
            </a:endParaRPr>
          </a:p>
        </p:txBody>
      </p:sp>
      <p:sp>
        <p:nvSpPr>
          <p:cNvPr id="45" name="TextBox 44"/>
          <p:cNvSpPr txBox="1"/>
          <p:nvPr/>
        </p:nvSpPr>
        <p:spPr>
          <a:xfrm>
            <a:off x="2057400" y="6488668"/>
            <a:ext cx="1501666" cy="369332"/>
          </a:xfrm>
          <a:prstGeom prst="rect">
            <a:avLst/>
          </a:prstGeom>
          <a:noFill/>
        </p:spPr>
        <p:txBody>
          <a:bodyPr wrap="square" rtlCol="0">
            <a:spAutoFit/>
          </a:bodyPr>
          <a:lstStyle/>
          <a:p>
            <a:r>
              <a:rPr lang="en-US" dirty="0" smtClean="0">
                <a:solidFill>
                  <a:schemeClr val="tx1">
                    <a:lumMod val="65000"/>
                    <a:lumOff val="35000"/>
                  </a:schemeClr>
                </a:solidFill>
                <a:latin typeface="Britannic Bold" pitchFamily="34" charset="0"/>
              </a:rPr>
              <a:t>931.245</a:t>
            </a:r>
            <a:endParaRPr lang="en-US" dirty="0">
              <a:solidFill>
                <a:schemeClr val="tx1">
                  <a:lumMod val="65000"/>
                  <a:lumOff val="35000"/>
                </a:schemeClr>
              </a:solidFill>
              <a:latin typeface="Britannic Bold" pitchFamily="34" charset="0"/>
            </a:endParaRPr>
          </a:p>
        </p:txBody>
      </p:sp>
      <p:sp>
        <p:nvSpPr>
          <p:cNvPr id="46" name="TextBox 45"/>
          <p:cNvSpPr txBox="1"/>
          <p:nvPr/>
        </p:nvSpPr>
        <p:spPr>
          <a:xfrm>
            <a:off x="7910845" y="6400800"/>
            <a:ext cx="1233155" cy="369332"/>
          </a:xfrm>
          <a:prstGeom prst="rect">
            <a:avLst/>
          </a:prstGeom>
          <a:noFill/>
        </p:spPr>
        <p:txBody>
          <a:bodyPr wrap="square" rtlCol="0">
            <a:spAutoFit/>
          </a:bodyPr>
          <a:lstStyle/>
          <a:p>
            <a:r>
              <a:rPr lang="en-US" dirty="0" smtClean="0">
                <a:solidFill>
                  <a:schemeClr val="tx1">
                    <a:lumMod val="65000"/>
                    <a:lumOff val="35000"/>
                  </a:schemeClr>
                </a:solidFill>
                <a:latin typeface="Britannic Bold" pitchFamily="34" charset="0"/>
              </a:rPr>
              <a:t>424.901</a:t>
            </a:r>
            <a:endParaRPr lang="en-US" dirty="0">
              <a:solidFill>
                <a:schemeClr val="tx1">
                  <a:lumMod val="65000"/>
                  <a:lumOff val="35000"/>
                </a:schemeClr>
              </a:solidFill>
              <a:latin typeface="Britannic Bold" pitchFamily="34" charset="0"/>
            </a:endParaRPr>
          </a:p>
        </p:txBody>
      </p:sp>
      <p:sp>
        <p:nvSpPr>
          <p:cNvPr id="48" name="TextBox 47"/>
          <p:cNvSpPr txBox="1"/>
          <p:nvPr/>
        </p:nvSpPr>
        <p:spPr>
          <a:xfrm>
            <a:off x="4038600" y="3784957"/>
            <a:ext cx="1843250" cy="461665"/>
          </a:xfrm>
          <a:prstGeom prst="rect">
            <a:avLst/>
          </a:prstGeom>
          <a:noFill/>
        </p:spPr>
        <p:txBody>
          <a:bodyPr wrap="square" rtlCol="0">
            <a:spAutoFit/>
          </a:bodyPr>
          <a:lstStyle/>
          <a:p>
            <a:pPr algn="ctr"/>
            <a:r>
              <a:rPr lang="en-US" sz="2400" dirty="0" err="1" smtClean="0">
                <a:solidFill>
                  <a:srgbClr val="0070C0"/>
                </a:solidFill>
                <a:latin typeface="Britannic Bold" pitchFamily="34" charset="0"/>
              </a:rPr>
              <a:t>Siswa</a:t>
            </a:r>
            <a:r>
              <a:rPr lang="en-US" sz="2400" dirty="0" smtClean="0">
                <a:solidFill>
                  <a:srgbClr val="0070C0"/>
                </a:solidFill>
                <a:latin typeface="Britannic Bold" pitchFamily="34" charset="0"/>
              </a:rPr>
              <a:t> </a:t>
            </a:r>
            <a:r>
              <a:rPr lang="en-US" sz="2400" dirty="0" err="1" smtClean="0">
                <a:solidFill>
                  <a:srgbClr val="0070C0"/>
                </a:solidFill>
                <a:latin typeface="Britannic Bold" pitchFamily="34" charset="0"/>
              </a:rPr>
              <a:t>Baru</a:t>
            </a:r>
            <a:endParaRPr lang="en-US" sz="2400" dirty="0" smtClean="0">
              <a:solidFill>
                <a:srgbClr val="0070C0"/>
              </a:solidFill>
              <a:latin typeface="Britannic Bold" pitchFamily="34" charset="0"/>
            </a:endParaRPr>
          </a:p>
        </p:txBody>
      </p:sp>
      <p:sp>
        <p:nvSpPr>
          <p:cNvPr id="49" name="TextBox 48"/>
          <p:cNvSpPr txBox="1"/>
          <p:nvPr/>
        </p:nvSpPr>
        <p:spPr>
          <a:xfrm>
            <a:off x="4089838" y="5634335"/>
            <a:ext cx="1843250" cy="461665"/>
          </a:xfrm>
          <a:prstGeom prst="rect">
            <a:avLst/>
          </a:prstGeom>
          <a:noFill/>
        </p:spPr>
        <p:txBody>
          <a:bodyPr wrap="square" rtlCol="0">
            <a:spAutoFit/>
          </a:bodyPr>
          <a:lstStyle/>
          <a:p>
            <a:pPr algn="ctr"/>
            <a:r>
              <a:rPr lang="en-US" sz="2400" dirty="0" err="1" smtClean="0">
                <a:solidFill>
                  <a:srgbClr val="C00000"/>
                </a:solidFill>
                <a:latin typeface="Britannic Bold" pitchFamily="34" charset="0"/>
              </a:rPr>
              <a:t>Siswa</a:t>
            </a:r>
            <a:r>
              <a:rPr lang="en-US" sz="2400" dirty="0" smtClean="0">
                <a:solidFill>
                  <a:srgbClr val="C00000"/>
                </a:solidFill>
                <a:latin typeface="Britannic Bold" pitchFamily="34" charset="0"/>
              </a:rPr>
              <a:t> lulus</a:t>
            </a:r>
          </a:p>
        </p:txBody>
      </p:sp>
      <p:cxnSp>
        <p:nvCxnSpPr>
          <p:cNvPr id="51" name="Straight Connector 50"/>
          <p:cNvCxnSpPr/>
          <p:nvPr/>
        </p:nvCxnSpPr>
        <p:spPr>
          <a:xfrm>
            <a:off x="1930397" y="4040832"/>
            <a:ext cx="2260603" cy="0"/>
          </a:xfrm>
          <a:prstGeom prst="line">
            <a:avLst/>
          </a:prstGeom>
          <a:ln>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Cube 51"/>
          <p:cNvSpPr/>
          <p:nvPr/>
        </p:nvSpPr>
        <p:spPr>
          <a:xfrm>
            <a:off x="6832116" y="5510571"/>
            <a:ext cx="1116830" cy="759767"/>
          </a:xfrm>
          <a:prstGeom prst="cube">
            <a:avLst/>
          </a:prstGeom>
          <a:ln>
            <a:noFill/>
          </a:ln>
          <a:effectLst>
            <a:outerShdw blurRad="76200" dir="18900000" sy="23000" kx="-1200000" algn="bl" rotWithShape="0">
              <a:prstClr val="black">
                <a:alpha val="2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Cube 52"/>
          <p:cNvSpPr/>
          <p:nvPr/>
        </p:nvSpPr>
        <p:spPr>
          <a:xfrm>
            <a:off x="7798570" y="5105400"/>
            <a:ext cx="1116830" cy="1154172"/>
          </a:xfrm>
          <a:prstGeom prst="cube">
            <a:avLst/>
          </a:prstGeom>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vert="wordArtVert" rtlCol="0" anchor="t" anchorCtr="0"/>
          <a:lstStyle/>
          <a:p>
            <a:pPr algn="ctr"/>
            <a:endParaRPr lang="en-US"/>
          </a:p>
        </p:txBody>
      </p:sp>
      <p:cxnSp>
        <p:nvCxnSpPr>
          <p:cNvPr id="55" name="Straight Connector 54"/>
          <p:cNvCxnSpPr/>
          <p:nvPr/>
        </p:nvCxnSpPr>
        <p:spPr>
          <a:xfrm flipH="1" flipV="1">
            <a:off x="8399904" y="4040832"/>
            <a:ext cx="7883" cy="1064568"/>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436050" y="6400800"/>
            <a:ext cx="1107750" cy="369332"/>
          </a:xfrm>
          <a:prstGeom prst="rect">
            <a:avLst/>
          </a:prstGeom>
          <a:noFill/>
        </p:spPr>
        <p:txBody>
          <a:bodyPr wrap="square" rtlCol="0">
            <a:spAutoFit/>
          </a:bodyPr>
          <a:lstStyle/>
          <a:p>
            <a:r>
              <a:rPr lang="en-US" dirty="0" smtClean="0">
                <a:solidFill>
                  <a:schemeClr val="tx1">
                    <a:lumMod val="65000"/>
                    <a:lumOff val="35000"/>
                  </a:schemeClr>
                </a:solidFill>
                <a:latin typeface="Britannic Bold" pitchFamily="34" charset="0"/>
              </a:rPr>
              <a:t>333.416</a:t>
            </a:r>
            <a:endParaRPr lang="en-US" dirty="0">
              <a:solidFill>
                <a:schemeClr val="tx1">
                  <a:lumMod val="65000"/>
                  <a:lumOff val="35000"/>
                </a:schemeClr>
              </a:solidFill>
              <a:latin typeface="Britannic Bold" pitchFamily="34" charset="0"/>
            </a:endParaRPr>
          </a:p>
        </p:txBody>
      </p:sp>
      <p:cxnSp>
        <p:nvCxnSpPr>
          <p:cNvPr id="58" name="Straight Connector 57"/>
          <p:cNvCxnSpPr/>
          <p:nvPr/>
        </p:nvCxnSpPr>
        <p:spPr>
          <a:xfrm>
            <a:off x="2696509" y="5902809"/>
            <a:ext cx="1341383" cy="0"/>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429734" y="6324600"/>
            <a:ext cx="0" cy="174742"/>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2413766" y="6313926"/>
            <a:ext cx="0" cy="174742"/>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7245568" y="6259074"/>
            <a:ext cx="0" cy="174742"/>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8229600" y="6248400"/>
            <a:ext cx="0" cy="174742"/>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H="1">
            <a:off x="5881142" y="5902809"/>
            <a:ext cx="1146179"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5762784" y="4015789"/>
            <a:ext cx="2645003" cy="5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945" y="22265"/>
            <a:ext cx="9140055" cy="434935"/>
          </a:xfrm>
          <a:prstGeom prst="snip1Rect">
            <a:avLst/>
          </a:prstGeom>
          <a:solidFill>
            <a:schemeClr val="accent6">
              <a:lumMod val="40000"/>
              <a:lumOff val="60000"/>
            </a:schemeClr>
          </a:solidFill>
        </p:spPr>
        <p:txBody>
          <a:bodyPr wrap="square" rtlCol="0">
            <a:spAutoFit/>
          </a:bodyPr>
          <a:lstStyle/>
          <a:p>
            <a:r>
              <a:rPr lang="en-US" sz="2000" dirty="0" smtClean="0">
                <a:latin typeface="Britannic Bold" pitchFamily="34" charset="0"/>
              </a:rPr>
              <a:t>PROFIL SISWA SMA</a:t>
            </a:r>
            <a:endParaRPr lang="en-US" sz="2000" dirty="0">
              <a:latin typeface="Britannic Bold" pitchFamily="34" charset="0"/>
            </a:endParaRPr>
          </a:p>
        </p:txBody>
      </p:sp>
      <p:sp>
        <p:nvSpPr>
          <p:cNvPr id="40" name="TextBox 39"/>
          <p:cNvSpPr txBox="1"/>
          <p:nvPr/>
        </p:nvSpPr>
        <p:spPr>
          <a:xfrm>
            <a:off x="6255298" y="551415"/>
            <a:ext cx="2101687" cy="702588"/>
          </a:xfrm>
          <a:prstGeom prst="snip1Rect">
            <a:avLst/>
          </a:prstGeom>
          <a:solidFill>
            <a:schemeClr val="bg1">
              <a:lumMod val="85000"/>
            </a:schemeClr>
          </a:solidFill>
        </p:spPr>
        <p:txBody>
          <a:bodyPr wrap="square" rtlCol="0">
            <a:spAutoFit/>
          </a:bodyPr>
          <a:lstStyle/>
          <a:p>
            <a:r>
              <a:rPr lang="en-US" dirty="0" err="1" smtClean="0">
                <a:latin typeface="Britannic Bold" pitchFamily="34" charset="0"/>
              </a:rPr>
              <a:t>Siswa</a:t>
            </a:r>
            <a:r>
              <a:rPr lang="en-US" dirty="0" smtClean="0">
                <a:latin typeface="Britannic Bold" pitchFamily="34" charset="0"/>
              </a:rPr>
              <a:t> </a:t>
            </a:r>
            <a:r>
              <a:rPr lang="en-US" dirty="0" err="1" smtClean="0">
                <a:latin typeface="Britannic Bold" pitchFamily="34" charset="0"/>
              </a:rPr>
              <a:t>Mengulang</a:t>
            </a:r>
            <a:r>
              <a:rPr lang="en-US" dirty="0" smtClean="0">
                <a:latin typeface="Britannic Bold" pitchFamily="34" charset="0"/>
              </a:rPr>
              <a:t>, </a:t>
            </a:r>
            <a:r>
              <a:rPr lang="en-US" dirty="0" err="1" smtClean="0">
                <a:latin typeface="Britannic Bold" pitchFamily="34" charset="0"/>
              </a:rPr>
              <a:t>Putus</a:t>
            </a:r>
            <a:r>
              <a:rPr lang="en-US" dirty="0" smtClean="0">
                <a:latin typeface="Britannic Bold" pitchFamily="34" charset="0"/>
              </a:rPr>
              <a:t> </a:t>
            </a:r>
            <a:r>
              <a:rPr lang="en-US" dirty="0" err="1" smtClean="0">
                <a:latin typeface="Britannic Bold" pitchFamily="34" charset="0"/>
              </a:rPr>
              <a:t>Sekolah</a:t>
            </a:r>
            <a:endParaRPr lang="en-US" dirty="0">
              <a:latin typeface="Britannic Bold" pitchFamily="34" charset="0"/>
            </a:endParaRPr>
          </a:p>
        </p:txBody>
      </p:sp>
      <p:sp>
        <p:nvSpPr>
          <p:cNvPr id="41" name="TextBox 40"/>
          <p:cNvSpPr txBox="1"/>
          <p:nvPr/>
        </p:nvSpPr>
        <p:spPr>
          <a:xfrm>
            <a:off x="3736100" y="3082369"/>
            <a:ext cx="2287865" cy="702588"/>
          </a:xfrm>
          <a:prstGeom prst="snip1Rect">
            <a:avLst/>
          </a:prstGeom>
          <a:solidFill>
            <a:schemeClr val="bg1">
              <a:lumMod val="85000"/>
            </a:schemeClr>
          </a:solidFill>
        </p:spPr>
        <p:txBody>
          <a:bodyPr wrap="square" rtlCol="0">
            <a:spAutoFit/>
          </a:bodyPr>
          <a:lstStyle/>
          <a:p>
            <a:r>
              <a:rPr lang="en-US" dirty="0" err="1" smtClean="0">
                <a:latin typeface="Britannic Bold" pitchFamily="34" charset="0"/>
              </a:rPr>
              <a:t>Siswa</a:t>
            </a:r>
            <a:r>
              <a:rPr lang="en-US" dirty="0" smtClean="0">
                <a:latin typeface="Britannic Bold" pitchFamily="34" charset="0"/>
              </a:rPr>
              <a:t> </a:t>
            </a:r>
            <a:r>
              <a:rPr lang="en-US" dirty="0" err="1" smtClean="0">
                <a:latin typeface="Britannic Bold" pitchFamily="34" charset="0"/>
              </a:rPr>
              <a:t>Baru</a:t>
            </a:r>
            <a:r>
              <a:rPr lang="en-US" dirty="0" smtClean="0">
                <a:latin typeface="Britannic Bold" pitchFamily="34" charset="0"/>
              </a:rPr>
              <a:t> </a:t>
            </a:r>
            <a:r>
              <a:rPr lang="en-US" dirty="0" err="1" smtClean="0">
                <a:latin typeface="Britannic Bold" pitchFamily="34" charset="0"/>
              </a:rPr>
              <a:t>dan</a:t>
            </a:r>
            <a:r>
              <a:rPr lang="en-US" dirty="0" smtClean="0">
                <a:latin typeface="Britannic Bold" pitchFamily="34" charset="0"/>
              </a:rPr>
              <a:t> </a:t>
            </a:r>
            <a:r>
              <a:rPr lang="en-US" dirty="0" err="1" smtClean="0">
                <a:latin typeface="Britannic Bold" pitchFamily="34" charset="0"/>
              </a:rPr>
              <a:t>Siswa</a:t>
            </a:r>
            <a:r>
              <a:rPr lang="en-US" dirty="0" smtClean="0">
                <a:latin typeface="Britannic Bold" pitchFamily="34" charset="0"/>
              </a:rPr>
              <a:t> Lulus</a:t>
            </a:r>
            <a:endParaRPr lang="en-US" dirty="0">
              <a:latin typeface="Britannic Bold" pitchFamily="34" charset="0"/>
            </a:endParaRPr>
          </a:p>
        </p:txBody>
      </p:sp>
      <p:cxnSp>
        <p:nvCxnSpPr>
          <p:cNvPr id="7" name="Straight Connector 6"/>
          <p:cNvCxnSpPr/>
          <p:nvPr/>
        </p:nvCxnSpPr>
        <p:spPr>
          <a:xfrm>
            <a:off x="0" y="3048000"/>
            <a:ext cx="9144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58888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be 8"/>
          <p:cNvSpPr/>
          <p:nvPr/>
        </p:nvSpPr>
        <p:spPr>
          <a:xfrm>
            <a:off x="4953000" y="1219200"/>
            <a:ext cx="3806768" cy="1295400"/>
          </a:xfrm>
          <a:prstGeom prst="cub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2400" b="1" dirty="0" err="1" smtClean="0">
                <a:solidFill>
                  <a:schemeClr val="bg1"/>
                </a:solidFill>
                <a:latin typeface="Arial Narrow"/>
                <a:cs typeface="Arial Narrow"/>
              </a:rPr>
              <a:t>Wajib</a:t>
            </a:r>
            <a:r>
              <a:rPr lang="en-US" sz="2400" b="1" dirty="0" smtClean="0">
                <a:solidFill>
                  <a:schemeClr val="bg1"/>
                </a:solidFill>
                <a:latin typeface="Arial Narrow"/>
                <a:cs typeface="Arial Narrow"/>
              </a:rPr>
              <a:t> </a:t>
            </a:r>
            <a:r>
              <a:rPr lang="en-US" sz="2400" b="1" dirty="0" err="1" smtClean="0">
                <a:solidFill>
                  <a:schemeClr val="bg1"/>
                </a:solidFill>
                <a:latin typeface="Arial Narrow"/>
                <a:cs typeface="Arial Narrow"/>
              </a:rPr>
              <a:t>Belajar</a:t>
            </a:r>
            <a:r>
              <a:rPr lang="en-US" sz="2400" b="1" dirty="0" smtClean="0">
                <a:solidFill>
                  <a:schemeClr val="bg1"/>
                </a:solidFill>
                <a:latin typeface="Arial Narrow"/>
                <a:cs typeface="Arial Narrow"/>
              </a:rPr>
              <a:t> 12 </a:t>
            </a:r>
            <a:r>
              <a:rPr lang="en-US" sz="2400" b="1" dirty="0" err="1" smtClean="0">
                <a:solidFill>
                  <a:schemeClr val="bg1"/>
                </a:solidFill>
                <a:latin typeface="Arial Narrow"/>
                <a:cs typeface="Arial Narrow"/>
              </a:rPr>
              <a:t>Tahun</a:t>
            </a:r>
            <a:endParaRPr lang="en-US" sz="2400" b="1" dirty="0">
              <a:solidFill>
                <a:schemeClr val="bg1"/>
              </a:solidFill>
              <a:latin typeface="Arial Narrow"/>
              <a:cs typeface="Arial Narrow"/>
            </a:endParaRPr>
          </a:p>
        </p:txBody>
      </p:sp>
      <p:sp>
        <p:nvSpPr>
          <p:cNvPr id="4" name="Cube 3"/>
          <p:cNvSpPr/>
          <p:nvPr/>
        </p:nvSpPr>
        <p:spPr>
          <a:xfrm>
            <a:off x="304800" y="4724400"/>
            <a:ext cx="7391400" cy="1143000"/>
          </a:xfrm>
          <a:prstGeom prst="cube">
            <a:avLst>
              <a:gd name="adj" fmla="val 33578"/>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lnSpc>
                <a:spcPct val="100000"/>
              </a:lnSpc>
              <a:spcAft>
                <a:spcPts val="0"/>
              </a:spcAft>
            </a:pPr>
            <a:endParaRPr lang="en-US" sz="2400" dirty="0" smtClean="0">
              <a:solidFill>
                <a:schemeClr val="tx1"/>
              </a:solidFill>
              <a:latin typeface="Arial Narrow"/>
              <a:cs typeface="Arial Narrow"/>
            </a:endParaRPr>
          </a:p>
          <a:p>
            <a:pPr lvl="0" algn="ctr">
              <a:lnSpc>
                <a:spcPct val="100000"/>
              </a:lnSpc>
              <a:spcAft>
                <a:spcPts val="0"/>
              </a:spcAft>
            </a:pPr>
            <a:r>
              <a:rPr lang="en-US" sz="2400" dirty="0" err="1" smtClean="0">
                <a:solidFill>
                  <a:schemeClr val="tx1"/>
                </a:solidFill>
                <a:latin typeface="Arial Narrow"/>
                <a:cs typeface="Arial Narrow"/>
              </a:rPr>
              <a:t>Amanah</a:t>
            </a:r>
            <a:r>
              <a:rPr lang="en-US" sz="2400" dirty="0" smtClean="0">
                <a:solidFill>
                  <a:schemeClr val="tx1"/>
                </a:solidFill>
                <a:latin typeface="Arial Narrow"/>
                <a:cs typeface="Arial Narrow"/>
              </a:rPr>
              <a:t> </a:t>
            </a:r>
            <a:r>
              <a:rPr lang="en-US" sz="2400" dirty="0">
                <a:solidFill>
                  <a:schemeClr val="tx1"/>
                </a:solidFill>
                <a:latin typeface="Arial Narrow"/>
                <a:cs typeface="Arial Narrow"/>
              </a:rPr>
              <a:t>UUD 1945 </a:t>
            </a:r>
            <a:r>
              <a:rPr lang="en-US" sz="2400" dirty="0" err="1">
                <a:solidFill>
                  <a:schemeClr val="tx1"/>
                </a:solidFill>
                <a:latin typeface="Arial Narrow"/>
                <a:cs typeface="Arial Narrow"/>
              </a:rPr>
              <a:t>Pasal</a:t>
            </a:r>
            <a:r>
              <a:rPr lang="en-US" sz="2400" dirty="0">
                <a:solidFill>
                  <a:schemeClr val="tx1"/>
                </a:solidFill>
                <a:latin typeface="Arial Narrow"/>
                <a:cs typeface="Arial Narrow"/>
              </a:rPr>
              <a:t> 31</a:t>
            </a:r>
          </a:p>
          <a:p>
            <a:pPr lvl="0" algn="ctr">
              <a:lnSpc>
                <a:spcPct val="100000"/>
              </a:lnSpc>
              <a:spcAft>
                <a:spcPts val="0"/>
              </a:spcAft>
            </a:pPr>
            <a:r>
              <a:rPr lang="en-US" sz="1600" dirty="0" err="1">
                <a:solidFill>
                  <a:schemeClr val="tx1"/>
                </a:solidFill>
                <a:latin typeface="Arial Narrow"/>
                <a:cs typeface="Arial Narrow"/>
              </a:rPr>
              <a:t>Pemerintah</a:t>
            </a:r>
            <a:r>
              <a:rPr lang="en-US" sz="1600" dirty="0">
                <a:solidFill>
                  <a:schemeClr val="tx1"/>
                </a:solidFill>
                <a:latin typeface="Arial Narrow"/>
                <a:cs typeface="Arial Narrow"/>
              </a:rPr>
              <a:t> </a:t>
            </a:r>
            <a:r>
              <a:rPr lang="en-US" sz="1600" dirty="0" err="1">
                <a:solidFill>
                  <a:schemeClr val="tx1"/>
                </a:solidFill>
                <a:latin typeface="Arial Narrow"/>
                <a:cs typeface="Arial Narrow"/>
              </a:rPr>
              <a:t>MenyediakanAkses</a:t>
            </a:r>
            <a:r>
              <a:rPr lang="en-US" sz="1600" dirty="0">
                <a:solidFill>
                  <a:schemeClr val="tx1"/>
                </a:solidFill>
                <a:latin typeface="Arial Narrow"/>
                <a:cs typeface="Arial Narrow"/>
              </a:rPr>
              <a:t> </a:t>
            </a:r>
            <a:r>
              <a:rPr lang="en-US" sz="1600" dirty="0" err="1">
                <a:solidFill>
                  <a:schemeClr val="tx1"/>
                </a:solidFill>
                <a:latin typeface="Arial Narrow"/>
                <a:cs typeface="Arial Narrow"/>
              </a:rPr>
              <a:t>Pendidiikan</a:t>
            </a:r>
            <a:r>
              <a:rPr lang="en-US" sz="1600" dirty="0">
                <a:solidFill>
                  <a:schemeClr val="tx1"/>
                </a:solidFill>
                <a:latin typeface="Arial Narrow"/>
                <a:cs typeface="Arial Narrow"/>
              </a:rPr>
              <a:t> </a:t>
            </a:r>
            <a:r>
              <a:rPr lang="en-US" sz="1600" dirty="0" err="1">
                <a:solidFill>
                  <a:schemeClr val="tx1"/>
                </a:solidFill>
                <a:latin typeface="Arial Narrow"/>
                <a:cs typeface="Arial Narrow"/>
              </a:rPr>
              <a:t>Seluas-Luasnya</a:t>
            </a:r>
            <a:r>
              <a:rPr lang="en-US" sz="1600" dirty="0">
                <a:solidFill>
                  <a:schemeClr val="tx1"/>
                </a:solidFill>
                <a:latin typeface="Arial Narrow"/>
                <a:cs typeface="Arial Narrow"/>
              </a:rPr>
              <a:t> </a:t>
            </a:r>
            <a:r>
              <a:rPr lang="en-US" sz="1600" dirty="0" err="1">
                <a:solidFill>
                  <a:schemeClr val="tx1"/>
                </a:solidFill>
                <a:latin typeface="Arial Narrow"/>
                <a:cs typeface="Arial Narrow"/>
              </a:rPr>
              <a:t>bagi</a:t>
            </a:r>
            <a:r>
              <a:rPr lang="en-US" sz="1600" dirty="0">
                <a:solidFill>
                  <a:schemeClr val="tx1"/>
                </a:solidFill>
                <a:latin typeface="Arial Narrow"/>
                <a:cs typeface="Arial Narrow"/>
              </a:rPr>
              <a:t> </a:t>
            </a:r>
            <a:r>
              <a:rPr lang="en-US" dirty="0" err="1">
                <a:solidFill>
                  <a:schemeClr val="tx1"/>
                </a:solidFill>
                <a:latin typeface="Arial Narrow"/>
                <a:cs typeface="Arial Narrow"/>
              </a:rPr>
              <a:t>Masyarakat</a:t>
            </a:r>
            <a:endParaRPr lang="en-US" dirty="0">
              <a:solidFill>
                <a:schemeClr val="tx1"/>
              </a:solidFill>
              <a:latin typeface="Arial Narrow"/>
              <a:cs typeface="Arial Narrow"/>
            </a:endParaRPr>
          </a:p>
          <a:p>
            <a:pPr algn="ctr"/>
            <a:endParaRPr lang="en-US" dirty="0">
              <a:solidFill>
                <a:schemeClr val="tx1"/>
              </a:solidFill>
            </a:endParaRPr>
          </a:p>
        </p:txBody>
      </p:sp>
      <p:sp>
        <p:nvSpPr>
          <p:cNvPr id="6" name="Cube 5"/>
          <p:cNvSpPr/>
          <p:nvPr/>
        </p:nvSpPr>
        <p:spPr>
          <a:xfrm>
            <a:off x="609600" y="3657600"/>
            <a:ext cx="7391400" cy="1143000"/>
          </a:xfrm>
          <a:prstGeom prst="cube">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lvl="0" algn="ctr"/>
            <a:r>
              <a:rPr lang="en-US" sz="2400" dirty="0" err="1">
                <a:latin typeface="Arial Narrow"/>
                <a:cs typeface="Arial Narrow"/>
              </a:rPr>
              <a:t>Amanah</a:t>
            </a:r>
            <a:r>
              <a:rPr lang="en-US" sz="2400" dirty="0">
                <a:latin typeface="Arial Narrow"/>
                <a:cs typeface="Arial Narrow"/>
              </a:rPr>
              <a:t> UU 20 </a:t>
            </a:r>
            <a:r>
              <a:rPr lang="en-US" sz="2400" dirty="0" err="1">
                <a:latin typeface="Arial Narrow"/>
                <a:cs typeface="Arial Narrow"/>
              </a:rPr>
              <a:t>Tahun</a:t>
            </a:r>
            <a:r>
              <a:rPr lang="en-US" sz="2400" dirty="0">
                <a:latin typeface="Arial Narrow"/>
                <a:cs typeface="Arial Narrow"/>
              </a:rPr>
              <a:t> 2003</a:t>
            </a:r>
          </a:p>
          <a:p>
            <a:pPr lvl="0" algn="ctr"/>
            <a:r>
              <a:rPr lang="en-US" sz="1200" dirty="0" err="1">
                <a:latin typeface="Arial Narrow"/>
                <a:cs typeface="Arial Narrow"/>
              </a:rPr>
              <a:t>Mengembangkan</a:t>
            </a:r>
            <a:r>
              <a:rPr lang="en-US" sz="1200" dirty="0">
                <a:latin typeface="Arial Narrow"/>
                <a:cs typeface="Arial Narrow"/>
              </a:rPr>
              <a:t> </a:t>
            </a:r>
            <a:r>
              <a:rPr lang="en-US" sz="1200" dirty="0" err="1">
                <a:latin typeface="Arial Narrow"/>
                <a:cs typeface="Arial Narrow"/>
              </a:rPr>
              <a:t>Kemampuan</a:t>
            </a:r>
            <a:r>
              <a:rPr lang="en-US" sz="1200" dirty="0">
                <a:latin typeface="Arial Narrow"/>
                <a:cs typeface="Arial Narrow"/>
              </a:rPr>
              <a:t>, </a:t>
            </a:r>
            <a:r>
              <a:rPr lang="en-US" sz="1200" dirty="0" err="1">
                <a:latin typeface="Arial Narrow"/>
                <a:cs typeface="Arial Narrow"/>
              </a:rPr>
              <a:t>membentuk</a:t>
            </a:r>
            <a:r>
              <a:rPr lang="en-US" sz="1200" dirty="0">
                <a:latin typeface="Arial Narrow"/>
                <a:cs typeface="Arial Narrow"/>
              </a:rPr>
              <a:t> </a:t>
            </a:r>
            <a:r>
              <a:rPr lang="en-US" sz="1200" dirty="0" err="1">
                <a:latin typeface="Arial Narrow"/>
                <a:cs typeface="Arial Narrow"/>
              </a:rPr>
              <a:t>watak</a:t>
            </a:r>
            <a:r>
              <a:rPr lang="en-US" sz="1200" dirty="0">
                <a:latin typeface="Arial Narrow"/>
                <a:cs typeface="Arial Narrow"/>
              </a:rPr>
              <a:t>, </a:t>
            </a:r>
            <a:r>
              <a:rPr lang="en-US" sz="1200" dirty="0" err="1">
                <a:latin typeface="Arial Narrow"/>
                <a:cs typeface="Arial Narrow"/>
              </a:rPr>
              <a:t>peradaban</a:t>
            </a:r>
            <a:r>
              <a:rPr lang="en-US" sz="1200" dirty="0">
                <a:latin typeface="Arial Narrow"/>
                <a:cs typeface="Arial Narrow"/>
              </a:rPr>
              <a:t> </a:t>
            </a:r>
            <a:r>
              <a:rPr lang="en-US" sz="1200" dirty="0" err="1">
                <a:latin typeface="Arial Narrow"/>
                <a:cs typeface="Arial Narrow"/>
              </a:rPr>
              <a:t>bangsa</a:t>
            </a:r>
            <a:r>
              <a:rPr lang="en-US" sz="1200" dirty="0">
                <a:latin typeface="Arial Narrow"/>
                <a:cs typeface="Arial Narrow"/>
              </a:rPr>
              <a:t> </a:t>
            </a:r>
            <a:r>
              <a:rPr lang="en-US" sz="1200" dirty="0" err="1">
                <a:latin typeface="Arial Narrow"/>
                <a:cs typeface="Arial Narrow"/>
              </a:rPr>
              <a:t>untuk</a:t>
            </a:r>
            <a:r>
              <a:rPr lang="en-US" sz="1200" dirty="0">
                <a:latin typeface="Arial Narrow"/>
                <a:cs typeface="Arial Narrow"/>
              </a:rPr>
              <a:t> </a:t>
            </a:r>
            <a:r>
              <a:rPr lang="en-US" sz="1200" dirty="0" err="1">
                <a:latin typeface="Arial Narrow"/>
                <a:cs typeface="Arial Narrow"/>
              </a:rPr>
              <a:t>mencerdaskan</a:t>
            </a:r>
            <a:r>
              <a:rPr lang="en-US" sz="1200" dirty="0">
                <a:latin typeface="Arial Narrow"/>
                <a:cs typeface="Arial Narrow"/>
              </a:rPr>
              <a:t> </a:t>
            </a:r>
            <a:r>
              <a:rPr lang="en-US" sz="1200" dirty="0" err="1">
                <a:latin typeface="Arial Narrow"/>
                <a:cs typeface="Arial Narrow"/>
              </a:rPr>
              <a:t>kehiidupan</a:t>
            </a:r>
            <a:r>
              <a:rPr lang="en-US" sz="1200" dirty="0">
                <a:latin typeface="Arial Narrow"/>
                <a:cs typeface="Arial Narrow"/>
              </a:rPr>
              <a:t> </a:t>
            </a:r>
            <a:r>
              <a:rPr lang="en-US" sz="1200" dirty="0" err="1">
                <a:latin typeface="Arial Narrow"/>
                <a:cs typeface="Arial Narrow"/>
              </a:rPr>
              <a:t>Bangsa</a:t>
            </a:r>
            <a:r>
              <a:rPr lang="en-US" dirty="0" smtClean="0">
                <a:latin typeface="Arial Narrow"/>
                <a:cs typeface="Arial Narrow"/>
              </a:rPr>
              <a:t>.</a:t>
            </a:r>
            <a:endParaRPr lang="en-US" dirty="0">
              <a:latin typeface="Arial Narrow"/>
              <a:cs typeface="Arial Narrow"/>
            </a:endParaRPr>
          </a:p>
        </p:txBody>
      </p:sp>
      <p:sp>
        <p:nvSpPr>
          <p:cNvPr id="5" name="Cube 4"/>
          <p:cNvSpPr/>
          <p:nvPr/>
        </p:nvSpPr>
        <p:spPr>
          <a:xfrm>
            <a:off x="914400" y="2514600"/>
            <a:ext cx="7315200" cy="1143000"/>
          </a:xfrm>
          <a:prstGeom prst="cube">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2400" dirty="0" err="1">
                <a:latin typeface="Arial Narrow"/>
                <a:cs typeface="Arial Narrow"/>
              </a:rPr>
              <a:t>Pemyelenggaraan</a:t>
            </a:r>
            <a:r>
              <a:rPr lang="en-US" sz="2400" dirty="0">
                <a:latin typeface="Arial Narrow"/>
                <a:cs typeface="Arial Narrow"/>
              </a:rPr>
              <a:t> </a:t>
            </a:r>
            <a:r>
              <a:rPr lang="en-US" sz="2400" dirty="0" err="1">
                <a:latin typeface="Arial Narrow"/>
                <a:cs typeface="Arial Narrow"/>
              </a:rPr>
              <a:t>Wajar</a:t>
            </a:r>
            <a:r>
              <a:rPr lang="en-US" sz="2400" dirty="0">
                <a:latin typeface="Arial Narrow"/>
                <a:cs typeface="Arial Narrow"/>
              </a:rPr>
              <a:t> 9 </a:t>
            </a:r>
            <a:r>
              <a:rPr lang="en-US" sz="2400" dirty="0" err="1">
                <a:latin typeface="Arial Narrow"/>
                <a:cs typeface="Arial Narrow"/>
              </a:rPr>
              <a:t>Tahun</a:t>
            </a:r>
            <a:endParaRPr lang="en-US" sz="2400" dirty="0">
              <a:latin typeface="Arial Narrow"/>
              <a:cs typeface="Arial Narrow"/>
            </a:endParaRPr>
          </a:p>
          <a:p>
            <a:pPr lvl="0" algn="ctr"/>
            <a:r>
              <a:rPr lang="en-US" sz="1600" dirty="0">
                <a:latin typeface="Arial Narrow"/>
                <a:cs typeface="Arial Narrow"/>
              </a:rPr>
              <a:t>“</a:t>
            </a:r>
            <a:r>
              <a:rPr lang="en-US" sz="1400" dirty="0">
                <a:latin typeface="Arial Narrow"/>
                <a:cs typeface="Arial Narrow"/>
              </a:rPr>
              <a:t>APK </a:t>
            </a:r>
            <a:r>
              <a:rPr lang="en-US" sz="1400" dirty="0" err="1">
                <a:latin typeface="Arial Narrow"/>
                <a:cs typeface="Arial Narrow"/>
              </a:rPr>
              <a:t>Pendidikan</a:t>
            </a:r>
            <a:r>
              <a:rPr lang="en-US" sz="1400" dirty="0">
                <a:latin typeface="Arial Narrow"/>
                <a:cs typeface="Arial Narrow"/>
              </a:rPr>
              <a:t> </a:t>
            </a:r>
            <a:r>
              <a:rPr lang="en-US" sz="1400" dirty="0" err="1">
                <a:latin typeface="Arial Narrow"/>
                <a:cs typeface="Arial Narrow"/>
              </a:rPr>
              <a:t>Dasar</a:t>
            </a:r>
            <a:r>
              <a:rPr lang="en-US" sz="1400" dirty="0">
                <a:latin typeface="Arial Narrow"/>
                <a:cs typeface="Arial Narrow"/>
              </a:rPr>
              <a:t> </a:t>
            </a:r>
            <a:r>
              <a:rPr lang="en-US" sz="1400" dirty="0" err="1">
                <a:latin typeface="Arial Narrow"/>
                <a:cs typeface="Arial Narrow"/>
              </a:rPr>
              <a:t>Mencapai</a:t>
            </a:r>
            <a:r>
              <a:rPr lang="en-US" sz="1400" dirty="0">
                <a:latin typeface="Arial Narrow"/>
                <a:cs typeface="Arial Narrow"/>
              </a:rPr>
              <a:t> SD 111,04% SMP 101,57</a:t>
            </a:r>
            <a:r>
              <a:rPr lang="en-US" sz="1400" dirty="0" smtClean="0">
                <a:latin typeface="Arial Narrow"/>
                <a:cs typeface="Arial Narrow"/>
              </a:rPr>
              <a:t>%</a:t>
            </a:r>
            <a:endParaRPr lang="en-US" sz="1600" dirty="0">
              <a:latin typeface="Arial Narrow"/>
              <a:cs typeface="Arial Narrow"/>
            </a:endParaRPr>
          </a:p>
        </p:txBody>
      </p:sp>
      <p:sp>
        <p:nvSpPr>
          <p:cNvPr id="10" name="Cube 9"/>
          <p:cNvSpPr/>
          <p:nvPr/>
        </p:nvSpPr>
        <p:spPr>
          <a:xfrm>
            <a:off x="0" y="5867400"/>
            <a:ext cx="9144000" cy="990600"/>
          </a:xfrm>
          <a:prstGeom prst="cube">
            <a:avLst>
              <a:gd name="adj" fmla="val 3357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smtClean="0"/>
              <a:t>Visi</a:t>
            </a:r>
            <a:r>
              <a:rPr lang="en-US" sz="2800" b="1" dirty="0" smtClean="0"/>
              <a:t> </a:t>
            </a:r>
            <a:r>
              <a:rPr lang="en-US" sz="2800" b="1" dirty="0" err="1" smtClean="0"/>
              <a:t>dan</a:t>
            </a:r>
            <a:r>
              <a:rPr lang="en-US" sz="2800" b="1" dirty="0" smtClean="0"/>
              <a:t> </a:t>
            </a:r>
            <a:r>
              <a:rPr lang="en-US" sz="2800" b="1" dirty="0" err="1" smtClean="0"/>
              <a:t>Misi</a:t>
            </a:r>
            <a:r>
              <a:rPr lang="en-US" sz="2800" b="1" dirty="0" smtClean="0"/>
              <a:t>, </a:t>
            </a:r>
            <a:r>
              <a:rPr lang="en-US" sz="2800" b="1" dirty="0" err="1" smtClean="0"/>
              <a:t>Nawacita</a:t>
            </a:r>
            <a:endParaRPr lang="en-US" sz="2800" b="1" dirty="0"/>
          </a:p>
        </p:txBody>
      </p:sp>
      <p:sp>
        <p:nvSpPr>
          <p:cNvPr id="7" name="Cube 6"/>
          <p:cNvSpPr/>
          <p:nvPr/>
        </p:nvSpPr>
        <p:spPr>
          <a:xfrm>
            <a:off x="1168400" y="1219200"/>
            <a:ext cx="4089400" cy="1295400"/>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00000"/>
              </a:lnSpc>
              <a:spcAft>
                <a:spcPts val="0"/>
              </a:spcAft>
            </a:pPr>
            <a:r>
              <a:rPr lang="en-US" sz="2000" dirty="0">
                <a:latin typeface="Arial Narrow"/>
                <a:cs typeface="Arial Narrow"/>
              </a:rPr>
              <a:t>PMU </a:t>
            </a:r>
            <a:r>
              <a:rPr lang="en-US" sz="2000" dirty="0" err="1">
                <a:latin typeface="Arial Narrow"/>
                <a:cs typeface="Arial Narrow"/>
              </a:rPr>
              <a:t>menuju</a:t>
            </a:r>
            <a:r>
              <a:rPr lang="en-US" sz="2000" dirty="0">
                <a:latin typeface="Arial Narrow"/>
                <a:cs typeface="Arial Narrow"/>
              </a:rPr>
              <a:t> </a:t>
            </a:r>
            <a:r>
              <a:rPr lang="en-US" sz="2000" dirty="0" err="1">
                <a:latin typeface="Arial Narrow"/>
                <a:cs typeface="Arial Narrow"/>
              </a:rPr>
              <a:t>Wajar</a:t>
            </a:r>
            <a:r>
              <a:rPr lang="en-US" sz="2000" dirty="0">
                <a:latin typeface="Arial Narrow"/>
                <a:cs typeface="Arial Narrow"/>
              </a:rPr>
              <a:t> 12 </a:t>
            </a:r>
            <a:r>
              <a:rPr lang="en-US" sz="2000" dirty="0" err="1">
                <a:latin typeface="Arial Narrow"/>
                <a:cs typeface="Arial Narrow"/>
              </a:rPr>
              <a:t>Tahun</a:t>
            </a:r>
            <a:r>
              <a:rPr lang="en-US" sz="2000" dirty="0">
                <a:latin typeface="Arial Narrow"/>
                <a:cs typeface="Arial Narrow"/>
              </a:rPr>
              <a:t> </a:t>
            </a:r>
          </a:p>
          <a:p>
            <a:pPr lvl="0" algn="ctr">
              <a:lnSpc>
                <a:spcPct val="100000"/>
              </a:lnSpc>
              <a:spcAft>
                <a:spcPts val="0"/>
              </a:spcAft>
            </a:pPr>
            <a:r>
              <a:rPr lang="en-US" sz="1400" dirty="0">
                <a:latin typeface="Arial Narrow"/>
                <a:cs typeface="Arial Narrow"/>
              </a:rPr>
              <a:t>(</a:t>
            </a:r>
            <a:r>
              <a:rPr lang="en-US" sz="1400" dirty="0" err="1">
                <a:latin typeface="Arial Narrow"/>
                <a:cs typeface="Arial Narrow"/>
              </a:rPr>
              <a:t>Kebijakan</a:t>
            </a:r>
            <a:r>
              <a:rPr lang="en-US" sz="1400" dirty="0">
                <a:latin typeface="Arial Narrow"/>
                <a:cs typeface="Arial Narrow"/>
              </a:rPr>
              <a:t> </a:t>
            </a:r>
            <a:r>
              <a:rPr lang="en-US" sz="1400" dirty="0" err="1">
                <a:latin typeface="Arial Narrow"/>
                <a:cs typeface="Arial Narrow"/>
              </a:rPr>
              <a:t>dan</a:t>
            </a:r>
            <a:r>
              <a:rPr lang="en-US" sz="1400" dirty="0">
                <a:latin typeface="Arial Narrow"/>
                <a:cs typeface="Arial Narrow"/>
              </a:rPr>
              <a:t> </a:t>
            </a:r>
            <a:r>
              <a:rPr lang="en-US" sz="1400" dirty="0" err="1">
                <a:latin typeface="Arial Narrow"/>
                <a:cs typeface="Arial Narrow"/>
              </a:rPr>
              <a:t>Nawacita</a:t>
            </a:r>
            <a:r>
              <a:rPr lang="en-US" sz="1400" dirty="0" smtClean="0">
                <a:latin typeface="Arial Narrow"/>
                <a:cs typeface="Arial Narrow"/>
              </a:rPr>
              <a:t>)</a:t>
            </a:r>
            <a:endParaRPr lang="en-US" sz="1400" dirty="0">
              <a:latin typeface="Arial Narrow"/>
              <a:cs typeface="Arial Narrow"/>
            </a:endParaRPr>
          </a:p>
        </p:txBody>
      </p:sp>
      <p:sp>
        <p:nvSpPr>
          <p:cNvPr id="8" name="Cube 7"/>
          <p:cNvSpPr/>
          <p:nvPr/>
        </p:nvSpPr>
        <p:spPr>
          <a:xfrm>
            <a:off x="1447799" y="228600"/>
            <a:ext cx="7528437" cy="990600"/>
          </a:xfrm>
          <a:prstGeom prst="cub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2400" dirty="0">
                <a:latin typeface="Arial Narrow"/>
                <a:cs typeface="Arial Narrow"/>
              </a:rPr>
              <a:t>UU No. 23 </a:t>
            </a:r>
            <a:r>
              <a:rPr lang="en-US" sz="2400" dirty="0" err="1">
                <a:latin typeface="Arial Narrow"/>
                <a:cs typeface="Arial Narrow"/>
              </a:rPr>
              <a:t>Tahun</a:t>
            </a:r>
            <a:r>
              <a:rPr lang="en-US" sz="2400" dirty="0">
                <a:latin typeface="Arial Narrow"/>
                <a:cs typeface="Arial Narrow"/>
              </a:rPr>
              <a:t> 2014</a:t>
            </a:r>
          </a:p>
        </p:txBody>
      </p:sp>
    </p:spTree>
    <p:extLst>
      <p:ext uri="{BB962C8B-B14F-4D97-AF65-F5344CB8AC3E}">
        <p14:creationId xmlns:p14="http://schemas.microsoft.com/office/powerpoint/2010/main" val="802941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49266" y="4688741"/>
            <a:ext cx="9094733" cy="2174046"/>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0" y="2363056"/>
            <a:ext cx="6705600" cy="2684"/>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14400" y="762856"/>
            <a:ext cx="5334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67810" y="1664118"/>
            <a:ext cx="533400" cy="6989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609600"/>
            <a:ext cx="533400" cy="1753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63210" y="1721397"/>
            <a:ext cx="533400" cy="64080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29000" y="2184380"/>
            <a:ext cx="533400" cy="1786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p:cNvSpPr/>
          <p:nvPr/>
        </p:nvSpPr>
        <p:spPr>
          <a:xfrm>
            <a:off x="3782410" y="2273718"/>
            <a:ext cx="533400" cy="893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Britannic Bold" pitchFamily="34" charset="0"/>
            </a:endParaRPr>
          </a:p>
        </p:txBody>
      </p:sp>
      <p:sp>
        <p:nvSpPr>
          <p:cNvPr id="10" name="Rectangle 9"/>
          <p:cNvSpPr/>
          <p:nvPr/>
        </p:nvSpPr>
        <p:spPr>
          <a:xfrm>
            <a:off x="4675790" y="2108180"/>
            <a:ext cx="533400" cy="254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29200" y="2235616"/>
            <a:ext cx="533400" cy="12743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11"/>
          <p:cNvSpPr/>
          <p:nvPr/>
        </p:nvSpPr>
        <p:spPr>
          <a:xfrm>
            <a:off x="3665963" y="1033165"/>
            <a:ext cx="533400" cy="19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57433" y="1295400"/>
            <a:ext cx="533400" cy="1905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2328446"/>
            <a:ext cx="1373571" cy="584775"/>
          </a:xfrm>
          <a:prstGeom prst="rect">
            <a:avLst/>
          </a:prstGeom>
          <a:noFill/>
        </p:spPr>
        <p:txBody>
          <a:bodyPr wrap="square" rtlCol="0">
            <a:spAutoFit/>
          </a:bodyPr>
          <a:lstStyle/>
          <a:p>
            <a:r>
              <a:rPr lang="en-US" sz="1600" dirty="0" smtClean="0">
                <a:solidFill>
                  <a:schemeClr val="tx1">
                    <a:lumMod val="65000"/>
                    <a:lumOff val="35000"/>
                  </a:schemeClr>
                </a:solidFill>
                <a:latin typeface="Britannic Bold" pitchFamily="34" charset="0"/>
              </a:rPr>
              <a:t>R. </a:t>
            </a:r>
            <a:r>
              <a:rPr lang="en-US" sz="1600" dirty="0" err="1" smtClean="0">
                <a:solidFill>
                  <a:schemeClr val="tx1">
                    <a:lumMod val="65000"/>
                    <a:lumOff val="35000"/>
                  </a:schemeClr>
                </a:solidFill>
                <a:latin typeface="Britannic Bold" pitchFamily="34" charset="0"/>
              </a:rPr>
              <a:t>Kelas</a:t>
            </a:r>
            <a:r>
              <a:rPr lang="en-US" sz="1600" dirty="0" smtClean="0">
                <a:solidFill>
                  <a:schemeClr val="tx1">
                    <a:lumMod val="65000"/>
                    <a:lumOff val="35000"/>
                  </a:schemeClr>
                </a:solidFill>
                <a:latin typeface="Britannic Bold" pitchFamily="34" charset="0"/>
              </a:rPr>
              <a:t> </a:t>
            </a:r>
            <a:r>
              <a:rPr lang="en-US" sz="1600" dirty="0" err="1" smtClean="0">
                <a:solidFill>
                  <a:schemeClr val="tx1">
                    <a:lumMod val="65000"/>
                    <a:lumOff val="35000"/>
                  </a:schemeClr>
                </a:solidFill>
                <a:latin typeface="Britannic Bold" pitchFamily="34" charset="0"/>
              </a:rPr>
              <a:t>Baik</a:t>
            </a:r>
            <a:endParaRPr lang="en-US" sz="1600" dirty="0" smtClean="0">
              <a:solidFill>
                <a:schemeClr val="tx1">
                  <a:lumMod val="65000"/>
                  <a:lumOff val="35000"/>
                </a:schemeClr>
              </a:solidFill>
              <a:latin typeface="Britannic Bold" pitchFamily="34" charset="0"/>
            </a:endParaRPr>
          </a:p>
        </p:txBody>
      </p:sp>
      <p:sp>
        <p:nvSpPr>
          <p:cNvPr id="15" name="TextBox 14"/>
          <p:cNvSpPr txBox="1"/>
          <p:nvPr/>
        </p:nvSpPr>
        <p:spPr>
          <a:xfrm>
            <a:off x="1828800" y="2328446"/>
            <a:ext cx="1447800" cy="584775"/>
          </a:xfrm>
          <a:prstGeom prst="rect">
            <a:avLst/>
          </a:prstGeom>
          <a:noFill/>
        </p:spPr>
        <p:txBody>
          <a:bodyPr wrap="square" rtlCol="0">
            <a:spAutoFit/>
          </a:bodyPr>
          <a:lstStyle/>
          <a:p>
            <a:pPr algn="ctr"/>
            <a:r>
              <a:rPr lang="en-US" sz="1600" dirty="0" smtClean="0">
                <a:solidFill>
                  <a:schemeClr val="tx1">
                    <a:lumMod val="65000"/>
                    <a:lumOff val="35000"/>
                  </a:schemeClr>
                </a:solidFill>
                <a:latin typeface="Britannic Bold" pitchFamily="34" charset="0"/>
              </a:rPr>
              <a:t>R. </a:t>
            </a:r>
            <a:r>
              <a:rPr lang="en-US" sz="1600" dirty="0" err="1" smtClean="0">
                <a:solidFill>
                  <a:schemeClr val="tx1">
                    <a:lumMod val="65000"/>
                    <a:lumOff val="35000"/>
                  </a:schemeClr>
                </a:solidFill>
                <a:latin typeface="Britannic Bold" pitchFamily="34" charset="0"/>
              </a:rPr>
              <a:t>Kelas</a:t>
            </a:r>
            <a:endParaRPr lang="en-US" sz="1600" dirty="0">
              <a:solidFill>
                <a:schemeClr val="tx1">
                  <a:lumMod val="65000"/>
                  <a:lumOff val="35000"/>
                </a:schemeClr>
              </a:solidFill>
              <a:latin typeface="Britannic Bold" pitchFamily="34" charset="0"/>
            </a:endParaRPr>
          </a:p>
          <a:p>
            <a:pPr algn="ctr"/>
            <a:r>
              <a:rPr lang="en-US" sz="1600" dirty="0" err="1" smtClean="0">
                <a:solidFill>
                  <a:schemeClr val="tx1">
                    <a:lumMod val="65000"/>
                    <a:lumOff val="35000"/>
                  </a:schemeClr>
                </a:solidFill>
                <a:latin typeface="Britannic Bold" pitchFamily="34" charset="0"/>
              </a:rPr>
              <a:t>Rusak</a:t>
            </a:r>
            <a:r>
              <a:rPr lang="en-US" sz="1600" dirty="0" smtClean="0">
                <a:solidFill>
                  <a:schemeClr val="tx1">
                    <a:lumMod val="65000"/>
                    <a:lumOff val="35000"/>
                  </a:schemeClr>
                </a:solidFill>
                <a:latin typeface="Britannic Bold" pitchFamily="34" charset="0"/>
              </a:rPr>
              <a:t> </a:t>
            </a:r>
            <a:r>
              <a:rPr lang="en-US" sz="1600" dirty="0" err="1" smtClean="0">
                <a:solidFill>
                  <a:schemeClr val="tx1">
                    <a:lumMod val="65000"/>
                    <a:lumOff val="35000"/>
                  </a:schemeClr>
                </a:solidFill>
                <a:latin typeface="Britannic Bold" pitchFamily="34" charset="0"/>
              </a:rPr>
              <a:t>Ringan</a:t>
            </a:r>
            <a:endParaRPr lang="en-US" sz="1600" dirty="0" smtClean="0">
              <a:solidFill>
                <a:schemeClr val="tx1">
                  <a:lumMod val="65000"/>
                  <a:lumOff val="35000"/>
                </a:schemeClr>
              </a:solidFill>
              <a:latin typeface="Britannic Bold" pitchFamily="34" charset="0"/>
            </a:endParaRPr>
          </a:p>
        </p:txBody>
      </p:sp>
      <p:sp>
        <p:nvSpPr>
          <p:cNvPr id="16" name="TextBox 15"/>
          <p:cNvSpPr txBox="1"/>
          <p:nvPr/>
        </p:nvSpPr>
        <p:spPr>
          <a:xfrm>
            <a:off x="3172810" y="2328446"/>
            <a:ext cx="1475390" cy="584775"/>
          </a:xfrm>
          <a:prstGeom prst="rect">
            <a:avLst/>
          </a:prstGeom>
          <a:noFill/>
        </p:spPr>
        <p:txBody>
          <a:bodyPr wrap="square" rtlCol="0">
            <a:spAutoFit/>
          </a:bodyPr>
          <a:lstStyle/>
          <a:p>
            <a:pPr algn="ctr"/>
            <a:r>
              <a:rPr lang="en-US" sz="1600" dirty="0" smtClean="0">
                <a:solidFill>
                  <a:schemeClr val="tx1">
                    <a:lumMod val="65000"/>
                    <a:lumOff val="35000"/>
                  </a:schemeClr>
                </a:solidFill>
                <a:latin typeface="Britannic Bold" pitchFamily="34" charset="0"/>
              </a:rPr>
              <a:t>R. </a:t>
            </a:r>
            <a:r>
              <a:rPr lang="en-US" sz="1600" dirty="0" err="1" smtClean="0">
                <a:solidFill>
                  <a:schemeClr val="tx1">
                    <a:lumMod val="65000"/>
                    <a:lumOff val="35000"/>
                  </a:schemeClr>
                </a:solidFill>
                <a:latin typeface="Britannic Bold" pitchFamily="34" charset="0"/>
              </a:rPr>
              <a:t>Kelas</a:t>
            </a:r>
            <a:endParaRPr lang="en-US" sz="1600" dirty="0">
              <a:solidFill>
                <a:schemeClr val="tx1">
                  <a:lumMod val="65000"/>
                  <a:lumOff val="35000"/>
                </a:schemeClr>
              </a:solidFill>
              <a:latin typeface="Britannic Bold" pitchFamily="34" charset="0"/>
            </a:endParaRPr>
          </a:p>
          <a:p>
            <a:pPr algn="ctr"/>
            <a:r>
              <a:rPr lang="en-US" sz="1600" dirty="0" err="1" smtClean="0">
                <a:solidFill>
                  <a:schemeClr val="tx1">
                    <a:lumMod val="65000"/>
                    <a:lumOff val="35000"/>
                  </a:schemeClr>
                </a:solidFill>
                <a:latin typeface="Britannic Bold" pitchFamily="34" charset="0"/>
              </a:rPr>
              <a:t>Rusak</a:t>
            </a:r>
            <a:r>
              <a:rPr lang="en-US" sz="1600" dirty="0" smtClean="0">
                <a:solidFill>
                  <a:schemeClr val="tx1">
                    <a:lumMod val="65000"/>
                    <a:lumOff val="35000"/>
                  </a:schemeClr>
                </a:solidFill>
                <a:latin typeface="Britannic Bold" pitchFamily="34" charset="0"/>
              </a:rPr>
              <a:t> </a:t>
            </a:r>
            <a:r>
              <a:rPr lang="en-US" sz="1600" dirty="0" err="1" smtClean="0">
                <a:solidFill>
                  <a:schemeClr val="tx1">
                    <a:lumMod val="65000"/>
                    <a:lumOff val="35000"/>
                  </a:schemeClr>
                </a:solidFill>
                <a:latin typeface="Britannic Bold" pitchFamily="34" charset="0"/>
              </a:rPr>
              <a:t>Sedang</a:t>
            </a:r>
            <a:endParaRPr lang="en-US" sz="1600" dirty="0" smtClean="0">
              <a:solidFill>
                <a:schemeClr val="tx1">
                  <a:lumMod val="65000"/>
                  <a:lumOff val="35000"/>
                </a:schemeClr>
              </a:solidFill>
              <a:latin typeface="Britannic Bold" pitchFamily="34" charset="0"/>
            </a:endParaRPr>
          </a:p>
        </p:txBody>
      </p:sp>
      <p:sp>
        <p:nvSpPr>
          <p:cNvPr id="17" name="TextBox 16"/>
          <p:cNvSpPr txBox="1"/>
          <p:nvPr/>
        </p:nvSpPr>
        <p:spPr>
          <a:xfrm>
            <a:off x="4495800" y="2328446"/>
            <a:ext cx="1373571" cy="584775"/>
          </a:xfrm>
          <a:prstGeom prst="rect">
            <a:avLst/>
          </a:prstGeom>
          <a:noFill/>
        </p:spPr>
        <p:txBody>
          <a:bodyPr wrap="square" rtlCol="0">
            <a:spAutoFit/>
          </a:bodyPr>
          <a:lstStyle/>
          <a:p>
            <a:pPr algn="ctr"/>
            <a:r>
              <a:rPr lang="en-US" sz="1600" dirty="0" smtClean="0">
                <a:solidFill>
                  <a:schemeClr val="tx1">
                    <a:lumMod val="65000"/>
                    <a:lumOff val="35000"/>
                  </a:schemeClr>
                </a:solidFill>
                <a:latin typeface="Britannic Bold" pitchFamily="34" charset="0"/>
              </a:rPr>
              <a:t>R. </a:t>
            </a:r>
            <a:r>
              <a:rPr lang="en-US" sz="1600" dirty="0" err="1" smtClean="0">
                <a:solidFill>
                  <a:schemeClr val="tx1">
                    <a:lumMod val="65000"/>
                    <a:lumOff val="35000"/>
                  </a:schemeClr>
                </a:solidFill>
                <a:latin typeface="Britannic Bold" pitchFamily="34" charset="0"/>
              </a:rPr>
              <a:t>Kelas</a:t>
            </a:r>
            <a:endParaRPr lang="en-US" sz="1600" dirty="0">
              <a:solidFill>
                <a:schemeClr val="tx1">
                  <a:lumMod val="65000"/>
                  <a:lumOff val="35000"/>
                </a:schemeClr>
              </a:solidFill>
              <a:latin typeface="Britannic Bold" pitchFamily="34" charset="0"/>
            </a:endParaRPr>
          </a:p>
          <a:p>
            <a:pPr algn="ctr"/>
            <a:r>
              <a:rPr lang="en-US" sz="1600" dirty="0" err="1" smtClean="0">
                <a:solidFill>
                  <a:schemeClr val="tx1">
                    <a:lumMod val="65000"/>
                    <a:lumOff val="35000"/>
                  </a:schemeClr>
                </a:solidFill>
                <a:latin typeface="Britannic Bold" pitchFamily="34" charset="0"/>
              </a:rPr>
              <a:t>Rusak</a:t>
            </a:r>
            <a:r>
              <a:rPr lang="en-US" sz="1600" dirty="0" smtClean="0">
                <a:solidFill>
                  <a:schemeClr val="tx1">
                    <a:lumMod val="65000"/>
                    <a:lumOff val="35000"/>
                  </a:schemeClr>
                </a:solidFill>
                <a:latin typeface="Britannic Bold" pitchFamily="34" charset="0"/>
              </a:rPr>
              <a:t> </a:t>
            </a:r>
            <a:r>
              <a:rPr lang="en-US" sz="1600" dirty="0" err="1" smtClean="0">
                <a:solidFill>
                  <a:schemeClr val="tx1">
                    <a:lumMod val="65000"/>
                    <a:lumOff val="35000"/>
                  </a:schemeClr>
                </a:solidFill>
                <a:latin typeface="Britannic Bold" pitchFamily="34" charset="0"/>
              </a:rPr>
              <a:t>Berat</a:t>
            </a:r>
            <a:endParaRPr lang="en-US" sz="1600" dirty="0" smtClean="0">
              <a:solidFill>
                <a:schemeClr val="tx1">
                  <a:lumMod val="65000"/>
                  <a:lumOff val="35000"/>
                </a:schemeClr>
              </a:solidFill>
              <a:latin typeface="Britannic Bold" pitchFamily="34" charset="0"/>
            </a:endParaRPr>
          </a:p>
        </p:txBody>
      </p:sp>
      <p:sp>
        <p:nvSpPr>
          <p:cNvPr id="18" name="TextBox 17"/>
          <p:cNvSpPr txBox="1"/>
          <p:nvPr/>
        </p:nvSpPr>
        <p:spPr>
          <a:xfrm>
            <a:off x="0" y="2589944"/>
            <a:ext cx="904217" cy="584775"/>
          </a:xfrm>
          <a:prstGeom prst="rect">
            <a:avLst/>
          </a:prstGeom>
          <a:noFill/>
        </p:spPr>
        <p:txBody>
          <a:bodyPr wrap="square" rtlCol="0">
            <a:spAutoFit/>
          </a:bodyPr>
          <a:lstStyle/>
          <a:p>
            <a:r>
              <a:rPr lang="en-US" sz="1600" dirty="0" smtClean="0">
                <a:solidFill>
                  <a:srgbClr val="002060"/>
                </a:solidFill>
                <a:latin typeface="Britannic Bold" pitchFamily="34" charset="0"/>
              </a:rPr>
              <a:t>SMA </a:t>
            </a:r>
            <a:r>
              <a:rPr lang="en-US" sz="1600" dirty="0" err="1" smtClean="0">
                <a:solidFill>
                  <a:srgbClr val="002060"/>
                </a:solidFill>
                <a:latin typeface="Britannic Bold" pitchFamily="34" charset="0"/>
              </a:rPr>
              <a:t>Negeri</a:t>
            </a:r>
            <a:r>
              <a:rPr lang="en-US" sz="1600" dirty="0" smtClean="0">
                <a:solidFill>
                  <a:srgbClr val="002060"/>
                </a:solidFill>
                <a:latin typeface="Britannic Bold" pitchFamily="34" charset="0"/>
              </a:rPr>
              <a:t> </a:t>
            </a:r>
          </a:p>
        </p:txBody>
      </p:sp>
      <p:sp>
        <p:nvSpPr>
          <p:cNvPr id="20" name="TextBox 19"/>
          <p:cNvSpPr txBox="1"/>
          <p:nvPr/>
        </p:nvSpPr>
        <p:spPr>
          <a:xfrm>
            <a:off x="17060" y="3149025"/>
            <a:ext cx="904217" cy="584775"/>
          </a:xfrm>
          <a:prstGeom prst="rect">
            <a:avLst/>
          </a:prstGeom>
          <a:noFill/>
        </p:spPr>
        <p:txBody>
          <a:bodyPr wrap="square" rtlCol="0">
            <a:spAutoFit/>
          </a:bodyPr>
          <a:lstStyle/>
          <a:p>
            <a:r>
              <a:rPr lang="en-US" sz="1600" dirty="0" smtClean="0">
                <a:solidFill>
                  <a:schemeClr val="accent3">
                    <a:lumMod val="50000"/>
                  </a:schemeClr>
                </a:solidFill>
                <a:latin typeface="Britannic Bold" pitchFamily="34" charset="0"/>
              </a:rPr>
              <a:t>SMA </a:t>
            </a:r>
            <a:r>
              <a:rPr lang="en-US" sz="1600" dirty="0" err="1" smtClean="0">
                <a:solidFill>
                  <a:schemeClr val="accent3">
                    <a:lumMod val="50000"/>
                  </a:schemeClr>
                </a:solidFill>
                <a:latin typeface="Britannic Bold" pitchFamily="34" charset="0"/>
              </a:rPr>
              <a:t>Swasta</a:t>
            </a:r>
            <a:endParaRPr lang="en-US" sz="1600" dirty="0" smtClean="0">
              <a:solidFill>
                <a:schemeClr val="accent3">
                  <a:lumMod val="50000"/>
                </a:schemeClr>
              </a:solidFill>
              <a:latin typeface="Britannic Bold" pitchFamily="34" charset="0"/>
            </a:endParaRPr>
          </a:p>
        </p:txBody>
      </p:sp>
      <p:cxnSp>
        <p:nvCxnSpPr>
          <p:cNvPr id="21" name="Straight Connector 20"/>
          <p:cNvCxnSpPr/>
          <p:nvPr/>
        </p:nvCxnSpPr>
        <p:spPr>
          <a:xfrm>
            <a:off x="0" y="3200400"/>
            <a:ext cx="6705600" cy="0"/>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2930" y="3731116"/>
            <a:ext cx="6738530" cy="2684"/>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28800" y="2365740"/>
            <a:ext cx="0" cy="1365376"/>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00400" y="2365740"/>
            <a:ext cx="0" cy="1365376"/>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2365740"/>
            <a:ext cx="1971" cy="1368060"/>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70716" y="2921912"/>
            <a:ext cx="1186684" cy="369332"/>
          </a:xfrm>
          <a:prstGeom prst="rect">
            <a:avLst/>
          </a:prstGeom>
          <a:noFill/>
        </p:spPr>
        <p:txBody>
          <a:bodyPr wrap="square" rtlCol="0">
            <a:spAutoFit/>
          </a:bodyPr>
          <a:lstStyle/>
          <a:p>
            <a:r>
              <a:rPr lang="en-US" dirty="0" smtClean="0">
                <a:solidFill>
                  <a:srgbClr val="0070C0"/>
                </a:solidFill>
                <a:latin typeface="Britannic Bold" pitchFamily="34" charset="0"/>
              </a:rPr>
              <a:t>48.448</a:t>
            </a:r>
          </a:p>
        </p:txBody>
      </p:sp>
      <p:sp>
        <p:nvSpPr>
          <p:cNvPr id="29" name="TextBox 28"/>
          <p:cNvSpPr txBox="1"/>
          <p:nvPr/>
        </p:nvSpPr>
        <p:spPr>
          <a:xfrm>
            <a:off x="2166116" y="2921912"/>
            <a:ext cx="1075354" cy="369332"/>
          </a:xfrm>
          <a:prstGeom prst="rect">
            <a:avLst/>
          </a:prstGeom>
          <a:noFill/>
        </p:spPr>
        <p:txBody>
          <a:bodyPr wrap="square" rtlCol="0">
            <a:spAutoFit/>
          </a:bodyPr>
          <a:lstStyle/>
          <a:p>
            <a:r>
              <a:rPr lang="en-US" dirty="0" smtClean="0">
                <a:solidFill>
                  <a:srgbClr val="0070C0"/>
                </a:solidFill>
                <a:latin typeface="Britannic Bold" pitchFamily="34" charset="0"/>
              </a:rPr>
              <a:t>50.445</a:t>
            </a:r>
          </a:p>
        </p:txBody>
      </p:sp>
      <p:sp>
        <p:nvSpPr>
          <p:cNvPr id="30" name="TextBox 29"/>
          <p:cNvSpPr txBox="1"/>
          <p:nvPr/>
        </p:nvSpPr>
        <p:spPr>
          <a:xfrm>
            <a:off x="3537716" y="2921912"/>
            <a:ext cx="845216" cy="369332"/>
          </a:xfrm>
          <a:prstGeom prst="rect">
            <a:avLst/>
          </a:prstGeom>
          <a:noFill/>
        </p:spPr>
        <p:txBody>
          <a:bodyPr wrap="square" rtlCol="0">
            <a:spAutoFit/>
          </a:bodyPr>
          <a:lstStyle/>
          <a:p>
            <a:r>
              <a:rPr lang="en-US" dirty="0" smtClean="0">
                <a:solidFill>
                  <a:srgbClr val="0070C0"/>
                </a:solidFill>
                <a:latin typeface="Britannic Bold" pitchFamily="34" charset="0"/>
              </a:rPr>
              <a:t>3.443</a:t>
            </a:r>
          </a:p>
        </p:txBody>
      </p:sp>
      <p:sp>
        <p:nvSpPr>
          <p:cNvPr id="31" name="TextBox 30"/>
          <p:cNvSpPr txBox="1"/>
          <p:nvPr/>
        </p:nvSpPr>
        <p:spPr>
          <a:xfrm>
            <a:off x="4833116" y="2921912"/>
            <a:ext cx="958084" cy="369332"/>
          </a:xfrm>
          <a:prstGeom prst="rect">
            <a:avLst/>
          </a:prstGeom>
          <a:noFill/>
        </p:spPr>
        <p:txBody>
          <a:bodyPr wrap="square" rtlCol="0">
            <a:spAutoFit/>
          </a:bodyPr>
          <a:lstStyle/>
          <a:p>
            <a:r>
              <a:rPr lang="en-US" dirty="0" smtClean="0">
                <a:solidFill>
                  <a:srgbClr val="FF0000"/>
                </a:solidFill>
                <a:latin typeface="Britannic Bold" pitchFamily="34" charset="0"/>
              </a:rPr>
              <a:t>4.498</a:t>
            </a:r>
          </a:p>
        </p:txBody>
      </p:sp>
      <p:sp>
        <p:nvSpPr>
          <p:cNvPr id="32" name="TextBox 31"/>
          <p:cNvSpPr txBox="1"/>
          <p:nvPr/>
        </p:nvSpPr>
        <p:spPr>
          <a:xfrm>
            <a:off x="872647" y="3291032"/>
            <a:ext cx="1186684" cy="369332"/>
          </a:xfrm>
          <a:prstGeom prst="rect">
            <a:avLst/>
          </a:prstGeom>
          <a:noFill/>
        </p:spPr>
        <p:txBody>
          <a:bodyPr wrap="square" rtlCol="0">
            <a:spAutoFit/>
          </a:bodyPr>
          <a:lstStyle/>
          <a:p>
            <a:r>
              <a:rPr lang="en-US" dirty="0" smtClean="0">
                <a:solidFill>
                  <a:schemeClr val="accent3">
                    <a:lumMod val="75000"/>
                  </a:schemeClr>
                </a:solidFill>
                <a:latin typeface="Britannic Bold" pitchFamily="34" charset="0"/>
              </a:rPr>
              <a:t>21.017</a:t>
            </a:r>
          </a:p>
        </p:txBody>
      </p:sp>
      <p:sp>
        <p:nvSpPr>
          <p:cNvPr id="36" name="TextBox 35"/>
          <p:cNvSpPr txBox="1"/>
          <p:nvPr/>
        </p:nvSpPr>
        <p:spPr>
          <a:xfrm>
            <a:off x="2166116" y="3291032"/>
            <a:ext cx="1186684" cy="369332"/>
          </a:xfrm>
          <a:prstGeom prst="rect">
            <a:avLst/>
          </a:prstGeom>
          <a:noFill/>
        </p:spPr>
        <p:txBody>
          <a:bodyPr wrap="square" rtlCol="0">
            <a:spAutoFit/>
          </a:bodyPr>
          <a:lstStyle/>
          <a:p>
            <a:r>
              <a:rPr lang="en-US" dirty="0" smtClean="0">
                <a:solidFill>
                  <a:schemeClr val="accent3">
                    <a:lumMod val="75000"/>
                  </a:schemeClr>
                </a:solidFill>
                <a:latin typeface="Britannic Bold" pitchFamily="34" charset="0"/>
              </a:rPr>
              <a:t>20.414</a:t>
            </a:r>
          </a:p>
        </p:txBody>
      </p:sp>
      <p:sp>
        <p:nvSpPr>
          <p:cNvPr id="37" name="TextBox 36"/>
          <p:cNvSpPr txBox="1"/>
          <p:nvPr/>
        </p:nvSpPr>
        <p:spPr>
          <a:xfrm>
            <a:off x="3537716" y="3291032"/>
            <a:ext cx="1186684" cy="369332"/>
          </a:xfrm>
          <a:prstGeom prst="rect">
            <a:avLst/>
          </a:prstGeom>
          <a:noFill/>
        </p:spPr>
        <p:txBody>
          <a:bodyPr wrap="square" rtlCol="0">
            <a:spAutoFit/>
          </a:bodyPr>
          <a:lstStyle/>
          <a:p>
            <a:r>
              <a:rPr lang="en-US" dirty="0" smtClean="0">
                <a:solidFill>
                  <a:schemeClr val="accent3">
                    <a:lumMod val="75000"/>
                  </a:schemeClr>
                </a:solidFill>
                <a:latin typeface="Britannic Bold" pitchFamily="34" charset="0"/>
              </a:rPr>
              <a:t>1.602</a:t>
            </a:r>
          </a:p>
        </p:txBody>
      </p:sp>
      <p:sp>
        <p:nvSpPr>
          <p:cNvPr id="38" name="TextBox 37"/>
          <p:cNvSpPr txBox="1"/>
          <p:nvPr/>
        </p:nvSpPr>
        <p:spPr>
          <a:xfrm>
            <a:off x="4833116" y="3291032"/>
            <a:ext cx="1186684" cy="369332"/>
          </a:xfrm>
          <a:prstGeom prst="rect">
            <a:avLst/>
          </a:prstGeom>
          <a:noFill/>
        </p:spPr>
        <p:txBody>
          <a:bodyPr wrap="square" rtlCol="0">
            <a:spAutoFit/>
          </a:bodyPr>
          <a:lstStyle/>
          <a:p>
            <a:r>
              <a:rPr lang="en-US" dirty="0" smtClean="0">
                <a:solidFill>
                  <a:srgbClr val="FF0000"/>
                </a:solidFill>
                <a:latin typeface="Britannic Bold" pitchFamily="34" charset="0"/>
              </a:rPr>
              <a:t>2.326</a:t>
            </a:r>
          </a:p>
        </p:txBody>
      </p:sp>
      <p:cxnSp>
        <p:nvCxnSpPr>
          <p:cNvPr id="39" name="Straight Connector 38"/>
          <p:cNvCxnSpPr/>
          <p:nvPr/>
        </p:nvCxnSpPr>
        <p:spPr>
          <a:xfrm>
            <a:off x="5791200" y="2317644"/>
            <a:ext cx="0" cy="1416156"/>
          </a:xfrm>
          <a:prstGeom prst="line">
            <a:avLst/>
          </a:prstGeom>
          <a:ln>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829986" y="2557046"/>
            <a:ext cx="1254643" cy="338554"/>
          </a:xfrm>
          <a:prstGeom prst="rect">
            <a:avLst/>
          </a:prstGeom>
          <a:noFill/>
        </p:spPr>
        <p:txBody>
          <a:bodyPr wrap="square" rtlCol="0">
            <a:spAutoFit/>
          </a:bodyPr>
          <a:lstStyle/>
          <a:p>
            <a:r>
              <a:rPr lang="en-US" sz="1600" dirty="0" smtClean="0">
                <a:solidFill>
                  <a:schemeClr val="tx1">
                    <a:lumMod val="65000"/>
                    <a:lumOff val="35000"/>
                  </a:schemeClr>
                </a:solidFill>
                <a:latin typeface="Britannic Bold" pitchFamily="34" charset="0"/>
              </a:rPr>
              <a:t>Total </a:t>
            </a:r>
          </a:p>
        </p:txBody>
      </p:sp>
      <p:sp>
        <p:nvSpPr>
          <p:cNvPr id="41" name="TextBox 40"/>
          <p:cNvSpPr txBox="1"/>
          <p:nvPr/>
        </p:nvSpPr>
        <p:spPr>
          <a:xfrm>
            <a:off x="5715000" y="2907268"/>
            <a:ext cx="1141029" cy="369332"/>
          </a:xfrm>
          <a:prstGeom prst="rect">
            <a:avLst/>
          </a:prstGeom>
          <a:noFill/>
        </p:spPr>
        <p:txBody>
          <a:bodyPr wrap="square" rtlCol="0">
            <a:spAutoFit/>
          </a:bodyPr>
          <a:lstStyle/>
          <a:p>
            <a:r>
              <a:rPr lang="en-US" dirty="0" smtClean="0">
                <a:solidFill>
                  <a:schemeClr val="accent5">
                    <a:lumMod val="50000"/>
                  </a:schemeClr>
                </a:solidFill>
                <a:latin typeface="Britannic Bold" pitchFamily="34" charset="0"/>
              </a:rPr>
              <a:t>106.834</a:t>
            </a:r>
          </a:p>
        </p:txBody>
      </p:sp>
      <p:sp>
        <p:nvSpPr>
          <p:cNvPr id="42" name="TextBox 41"/>
          <p:cNvSpPr txBox="1"/>
          <p:nvPr/>
        </p:nvSpPr>
        <p:spPr>
          <a:xfrm>
            <a:off x="5793171" y="3048000"/>
            <a:ext cx="1141029" cy="646331"/>
          </a:xfrm>
          <a:prstGeom prst="rect">
            <a:avLst/>
          </a:prstGeom>
          <a:noFill/>
        </p:spPr>
        <p:txBody>
          <a:bodyPr wrap="square" rtlCol="0">
            <a:spAutoFit/>
          </a:bodyPr>
          <a:lstStyle/>
          <a:p>
            <a:r>
              <a:rPr lang="en-US" dirty="0" smtClean="0">
                <a:solidFill>
                  <a:schemeClr val="accent5">
                    <a:lumMod val="50000"/>
                  </a:schemeClr>
                </a:solidFill>
                <a:latin typeface="Britannic Bold" pitchFamily="34" charset="0"/>
              </a:rPr>
              <a:t>   </a:t>
            </a:r>
            <a:r>
              <a:rPr lang="en-US" dirty="0" smtClean="0">
                <a:solidFill>
                  <a:schemeClr val="accent3">
                    <a:lumMod val="50000"/>
                  </a:schemeClr>
                </a:solidFill>
                <a:latin typeface="Britannic Bold" pitchFamily="34" charset="0"/>
              </a:rPr>
              <a:t>45.359</a:t>
            </a:r>
          </a:p>
        </p:txBody>
      </p:sp>
      <p:sp>
        <p:nvSpPr>
          <p:cNvPr id="49" name="Right Brace 48"/>
          <p:cNvSpPr/>
          <p:nvPr/>
        </p:nvSpPr>
        <p:spPr>
          <a:xfrm>
            <a:off x="6856029" y="2959772"/>
            <a:ext cx="228600" cy="601387"/>
          </a:xfrm>
          <a:prstGeom prst="rightBrac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Britannic Bold" pitchFamily="34" charset="0"/>
            </a:endParaRPr>
          </a:p>
        </p:txBody>
      </p:sp>
      <p:sp>
        <p:nvSpPr>
          <p:cNvPr id="50" name="TextBox 49"/>
          <p:cNvSpPr txBox="1"/>
          <p:nvPr/>
        </p:nvSpPr>
        <p:spPr>
          <a:xfrm>
            <a:off x="7162800" y="2957568"/>
            <a:ext cx="1143000" cy="615553"/>
          </a:xfrm>
          <a:prstGeom prst="rect">
            <a:avLst/>
          </a:prstGeom>
          <a:ln>
            <a:solidFill>
              <a:schemeClr val="tx1">
                <a:lumMod val="50000"/>
                <a:lumOff val="50000"/>
              </a:schemeClr>
            </a:solidFill>
            <a:prstDash val="lgDash"/>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lumMod val="75000"/>
                    <a:lumOff val="25000"/>
                  </a:schemeClr>
                </a:solidFill>
                <a:latin typeface="Britannic Bold" pitchFamily="34" charset="0"/>
              </a:rPr>
              <a:t>152.193</a:t>
            </a:r>
            <a:r>
              <a:rPr lang="en-US" sz="1600" dirty="0" smtClean="0">
                <a:solidFill>
                  <a:schemeClr val="tx1">
                    <a:lumMod val="75000"/>
                    <a:lumOff val="25000"/>
                  </a:schemeClr>
                </a:solidFill>
                <a:latin typeface="Britannic Bold" pitchFamily="34" charset="0"/>
              </a:rPr>
              <a:t> </a:t>
            </a:r>
          </a:p>
          <a:p>
            <a:r>
              <a:rPr lang="en-US" sz="1600" dirty="0" err="1" smtClean="0">
                <a:solidFill>
                  <a:schemeClr val="tx1">
                    <a:lumMod val="75000"/>
                    <a:lumOff val="25000"/>
                  </a:schemeClr>
                </a:solidFill>
                <a:latin typeface="Britannic Bold" pitchFamily="34" charset="0"/>
              </a:rPr>
              <a:t>ruang</a:t>
            </a:r>
            <a:endParaRPr lang="en-US" sz="1600" dirty="0" smtClean="0">
              <a:solidFill>
                <a:schemeClr val="tx1">
                  <a:lumMod val="75000"/>
                  <a:lumOff val="25000"/>
                </a:schemeClr>
              </a:solidFill>
              <a:latin typeface="Britannic Bold" pitchFamily="34" charset="0"/>
            </a:endParaRPr>
          </a:p>
        </p:txBody>
      </p:sp>
      <p:sp>
        <p:nvSpPr>
          <p:cNvPr id="59" name="TextBox 58"/>
          <p:cNvSpPr txBox="1"/>
          <p:nvPr/>
        </p:nvSpPr>
        <p:spPr>
          <a:xfrm>
            <a:off x="5829986" y="476672"/>
            <a:ext cx="3314014" cy="2062103"/>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id-ID" sz="1600" dirty="0">
                <a:latin typeface="Humnst777 Cn BT" pitchFamily="34" charset="0"/>
                <a:cs typeface="Times New Roman" panose="02020603050405020304" pitchFamily="18" charset="0"/>
              </a:rPr>
              <a:t>Jumlah Ruang Kelas SMA di Indonesia adalah sebanyak </a:t>
            </a:r>
            <a:r>
              <a:rPr lang="id-ID" sz="1600" b="1" dirty="0">
                <a:latin typeface="Humnst777 Cn BT" pitchFamily="34" charset="0"/>
                <a:cs typeface="Times New Roman" panose="02020603050405020304" pitchFamily="18" charset="0"/>
              </a:rPr>
              <a:t>15</a:t>
            </a:r>
            <a:r>
              <a:rPr lang="en-AU" sz="1600" b="1" dirty="0">
                <a:latin typeface="Humnst777 Cn BT" pitchFamily="34" charset="0"/>
                <a:cs typeface="Times New Roman" panose="02020603050405020304" pitchFamily="18" charset="0"/>
              </a:rPr>
              <a:t>2</a:t>
            </a:r>
            <a:r>
              <a:rPr lang="id-ID" sz="1600" b="1" dirty="0">
                <a:latin typeface="Humnst777 Cn BT" pitchFamily="34" charset="0"/>
                <a:cs typeface="Times New Roman" panose="02020603050405020304" pitchFamily="18" charset="0"/>
              </a:rPr>
              <a:t>.</a:t>
            </a:r>
            <a:r>
              <a:rPr lang="en-AU" sz="1600" b="1" dirty="0">
                <a:latin typeface="Humnst777 Cn BT" pitchFamily="34" charset="0"/>
                <a:cs typeface="Times New Roman" panose="02020603050405020304" pitchFamily="18" charset="0"/>
              </a:rPr>
              <a:t>193</a:t>
            </a:r>
            <a:r>
              <a:rPr lang="id-ID" sz="1600" b="1" dirty="0">
                <a:latin typeface="Humnst777 Cn BT" pitchFamily="34" charset="0"/>
                <a:cs typeface="Times New Roman" panose="02020603050405020304" pitchFamily="18" charset="0"/>
              </a:rPr>
              <a:t> </a:t>
            </a:r>
            <a:r>
              <a:rPr lang="id-ID" sz="1600" b="1" dirty="0" smtClean="0">
                <a:latin typeface="Humnst777 Cn BT" pitchFamily="34" charset="0"/>
                <a:cs typeface="Times New Roman" panose="02020603050405020304" pitchFamily="18" charset="0"/>
              </a:rPr>
              <a:t>ruang</a:t>
            </a:r>
            <a:r>
              <a:rPr lang="en-US" sz="1600" dirty="0" smtClean="0">
                <a:solidFill>
                  <a:schemeClr val="tx1">
                    <a:lumMod val="75000"/>
                    <a:lumOff val="25000"/>
                  </a:schemeClr>
                </a:solidFill>
                <a:latin typeface="Humnst777 Cn BT" pitchFamily="34" charset="0"/>
              </a:rPr>
              <a:t>. </a:t>
            </a:r>
          </a:p>
          <a:p>
            <a:r>
              <a:rPr lang="id-ID" sz="1600" dirty="0">
                <a:latin typeface="Humnst777 Cn BT" pitchFamily="34" charset="0"/>
                <a:cs typeface="Times New Roman" panose="02020603050405020304" pitchFamily="18" charset="0"/>
              </a:rPr>
              <a:t>Secara rata-rata nasional, rasio ruang kelas berbanding siswa di Indonesia adalah </a:t>
            </a:r>
            <a:r>
              <a:rPr lang="id-ID" sz="1600" b="1" dirty="0">
                <a:latin typeface="Humnst777 Cn BT" pitchFamily="34" charset="0"/>
                <a:cs typeface="Times New Roman" panose="02020603050405020304" pitchFamily="18" charset="0"/>
              </a:rPr>
              <a:t>1:31 </a:t>
            </a:r>
            <a:r>
              <a:rPr lang="id-ID" sz="1600" dirty="0">
                <a:latin typeface="Humnst777 Cn BT" pitchFamily="34" charset="0"/>
                <a:cs typeface="Times New Roman" panose="02020603050405020304" pitchFamily="18" charset="0"/>
              </a:rPr>
              <a:t>yang artinya 1 ruang kelas rata-rata berisi 31 </a:t>
            </a:r>
            <a:r>
              <a:rPr lang="id-ID" sz="1600" dirty="0" smtClean="0">
                <a:latin typeface="Humnst777 Cn BT" pitchFamily="34" charset="0"/>
                <a:cs typeface="Times New Roman" panose="02020603050405020304" pitchFamily="18" charset="0"/>
              </a:rPr>
              <a:t>siswa</a:t>
            </a:r>
            <a:endParaRPr lang="id-ID" sz="1600" b="1" dirty="0">
              <a:latin typeface="Humnst777 Cn BT" pitchFamily="34" charset="0"/>
              <a:cs typeface="Times New Roman" panose="02020603050405020304" pitchFamily="18" charset="0"/>
            </a:endParaRPr>
          </a:p>
        </p:txBody>
      </p:sp>
      <p:sp>
        <p:nvSpPr>
          <p:cNvPr id="60" name="TextBox 59"/>
          <p:cNvSpPr txBox="1"/>
          <p:nvPr/>
        </p:nvSpPr>
        <p:spPr>
          <a:xfrm>
            <a:off x="6858000" y="3581400"/>
            <a:ext cx="1981200" cy="92333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err="1" smtClean="0">
                <a:solidFill>
                  <a:schemeClr val="tx1">
                    <a:lumMod val="65000"/>
                    <a:lumOff val="35000"/>
                  </a:schemeClr>
                </a:solidFill>
                <a:latin typeface="Britannic Bold" pitchFamily="34" charset="0"/>
              </a:rPr>
              <a:t>Rasio</a:t>
            </a:r>
            <a:r>
              <a:rPr lang="en-US" dirty="0" smtClean="0">
                <a:solidFill>
                  <a:schemeClr val="tx1">
                    <a:lumMod val="65000"/>
                    <a:lumOff val="35000"/>
                  </a:schemeClr>
                </a:solidFill>
                <a:latin typeface="Britannic Bold" pitchFamily="34" charset="0"/>
              </a:rPr>
              <a:t> </a:t>
            </a:r>
          </a:p>
          <a:p>
            <a:pPr algn="ctr"/>
            <a:r>
              <a:rPr lang="en-US" dirty="0" smtClean="0">
                <a:solidFill>
                  <a:schemeClr val="tx1">
                    <a:lumMod val="65000"/>
                    <a:lumOff val="35000"/>
                  </a:schemeClr>
                </a:solidFill>
                <a:latin typeface="Britannic Bold" pitchFamily="34" charset="0"/>
              </a:rPr>
              <a:t>R. </a:t>
            </a:r>
            <a:r>
              <a:rPr lang="en-US" dirty="0" err="1" smtClean="0">
                <a:solidFill>
                  <a:schemeClr val="tx1">
                    <a:lumMod val="65000"/>
                    <a:lumOff val="35000"/>
                  </a:schemeClr>
                </a:solidFill>
                <a:latin typeface="Britannic Bold" pitchFamily="34" charset="0"/>
              </a:rPr>
              <a:t>Kelas</a:t>
            </a:r>
            <a:r>
              <a:rPr lang="en-US" dirty="0" smtClean="0">
                <a:solidFill>
                  <a:schemeClr val="tx1">
                    <a:lumMod val="65000"/>
                    <a:lumOff val="35000"/>
                  </a:schemeClr>
                </a:solidFill>
                <a:latin typeface="Britannic Bold" pitchFamily="34" charset="0"/>
              </a:rPr>
              <a:t> : </a:t>
            </a:r>
            <a:r>
              <a:rPr lang="en-US" dirty="0" err="1" smtClean="0">
                <a:solidFill>
                  <a:schemeClr val="tx1">
                    <a:lumMod val="65000"/>
                    <a:lumOff val="35000"/>
                  </a:schemeClr>
                </a:solidFill>
                <a:latin typeface="Britannic Bold" pitchFamily="34" charset="0"/>
              </a:rPr>
              <a:t>Siswa</a:t>
            </a:r>
            <a:endParaRPr lang="en-US" dirty="0" smtClean="0">
              <a:solidFill>
                <a:schemeClr val="tx1">
                  <a:lumMod val="65000"/>
                  <a:lumOff val="35000"/>
                </a:schemeClr>
              </a:solidFill>
              <a:latin typeface="Britannic Bold" pitchFamily="34" charset="0"/>
            </a:endParaRPr>
          </a:p>
          <a:p>
            <a:pPr algn="ctr"/>
            <a:r>
              <a:rPr lang="en-US" dirty="0" smtClean="0">
                <a:solidFill>
                  <a:schemeClr val="tx1">
                    <a:lumMod val="65000"/>
                    <a:lumOff val="35000"/>
                  </a:schemeClr>
                </a:solidFill>
                <a:latin typeface="Britannic Bold" pitchFamily="34" charset="0"/>
              </a:rPr>
              <a:t>1 : 31</a:t>
            </a:r>
            <a:endParaRPr lang="en-US" dirty="0">
              <a:solidFill>
                <a:schemeClr val="tx1">
                  <a:lumMod val="65000"/>
                  <a:lumOff val="35000"/>
                </a:schemeClr>
              </a:solidFill>
              <a:latin typeface="Britannic Bold" pitchFamily="34" charset="0"/>
            </a:endParaRPr>
          </a:p>
        </p:txBody>
      </p:sp>
      <p:sp>
        <p:nvSpPr>
          <p:cNvPr id="61" name="TextBox 60"/>
          <p:cNvSpPr txBox="1"/>
          <p:nvPr/>
        </p:nvSpPr>
        <p:spPr>
          <a:xfrm>
            <a:off x="4163739" y="990600"/>
            <a:ext cx="1246461" cy="276999"/>
          </a:xfrm>
          <a:prstGeom prst="rect">
            <a:avLst/>
          </a:prstGeom>
          <a:noFill/>
        </p:spPr>
        <p:txBody>
          <a:bodyPr wrap="square" rtlCol="0">
            <a:spAutoFit/>
          </a:bodyPr>
          <a:lstStyle/>
          <a:p>
            <a:r>
              <a:rPr lang="en-US" sz="1200" dirty="0" smtClean="0">
                <a:solidFill>
                  <a:srgbClr val="002060"/>
                </a:solidFill>
                <a:latin typeface="Arial Black" pitchFamily="34" charset="0"/>
              </a:rPr>
              <a:t>SMA </a:t>
            </a:r>
            <a:r>
              <a:rPr lang="en-US" sz="1200" dirty="0" err="1" smtClean="0">
                <a:solidFill>
                  <a:srgbClr val="002060"/>
                </a:solidFill>
                <a:latin typeface="Arial Black" pitchFamily="34" charset="0"/>
              </a:rPr>
              <a:t>Negeri</a:t>
            </a:r>
            <a:r>
              <a:rPr lang="en-US" sz="1200" dirty="0" smtClean="0">
                <a:solidFill>
                  <a:srgbClr val="002060"/>
                </a:solidFill>
                <a:latin typeface="Arial Black" pitchFamily="34" charset="0"/>
              </a:rPr>
              <a:t> </a:t>
            </a:r>
          </a:p>
        </p:txBody>
      </p:sp>
      <p:sp>
        <p:nvSpPr>
          <p:cNvPr id="62" name="TextBox 61"/>
          <p:cNvSpPr txBox="1"/>
          <p:nvPr/>
        </p:nvSpPr>
        <p:spPr>
          <a:xfrm>
            <a:off x="4163739" y="1247001"/>
            <a:ext cx="1246461" cy="276999"/>
          </a:xfrm>
          <a:prstGeom prst="rect">
            <a:avLst/>
          </a:prstGeom>
          <a:noFill/>
        </p:spPr>
        <p:txBody>
          <a:bodyPr wrap="square" rtlCol="0">
            <a:spAutoFit/>
          </a:bodyPr>
          <a:lstStyle/>
          <a:p>
            <a:r>
              <a:rPr lang="en-US" sz="1200" dirty="0" smtClean="0">
                <a:solidFill>
                  <a:schemeClr val="accent3">
                    <a:lumMod val="50000"/>
                  </a:schemeClr>
                </a:solidFill>
                <a:latin typeface="Arial Black" pitchFamily="34" charset="0"/>
              </a:rPr>
              <a:t>SMA </a:t>
            </a:r>
            <a:r>
              <a:rPr lang="en-US" sz="1200" dirty="0" err="1" smtClean="0">
                <a:solidFill>
                  <a:schemeClr val="accent3">
                    <a:lumMod val="50000"/>
                  </a:schemeClr>
                </a:solidFill>
                <a:latin typeface="Arial Black" pitchFamily="34" charset="0"/>
              </a:rPr>
              <a:t>Swasta</a:t>
            </a:r>
            <a:endParaRPr lang="en-US" sz="1200" dirty="0" smtClean="0">
              <a:solidFill>
                <a:schemeClr val="accent3">
                  <a:lumMod val="50000"/>
                </a:schemeClr>
              </a:solidFill>
              <a:latin typeface="Arial Black" pitchFamily="34" charset="0"/>
            </a:endParaRPr>
          </a:p>
        </p:txBody>
      </p:sp>
      <p:sp>
        <p:nvSpPr>
          <p:cNvPr id="65" name="Rectangle 64"/>
          <p:cNvSpPr/>
          <p:nvPr/>
        </p:nvSpPr>
        <p:spPr>
          <a:xfrm>
            <a:off x="197427" y="5548897"/>
            <a:ext cx="6088087" cy="1143856"/>
          </a:xfrm>
          <a:prstGeom prst="rect">
            <a:avLst/>
          </a:prstGeom>
          <a:solidFill>
            <a:srgbClr val="BFBFBF">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197427" y="5561744"/>
            <a:ext cx="1000733" cy="584775"/>
          </a:xfrm>
          <a:prstGeom prst="rect">
            <a:avLst/>
          </a:prstGeom>
          <a:solidFill>
            <a:schemeClr val="bg1"/>
          </a:solidFill>
        </p:spPr>
        <p:txBody>
          <a:bodyPr wrap="square" rtlCol="0">
            <a:spAutoFit/>
          </a:bodyPr>
          <a:lstStyle/>
          <a:p>
            <a:r>
              <a:rPr lang="en-US" sz="1600" dirty="0" err="1" smtClean="0">
                <a:solidFill>
                  <a:schemeClr val="tx1">
                    <a:lumMod val="75000"/>
                    <a:lumOff val="25000"/>
                  </a:schemeClr>
                </a:solidFill>
                <a:latin typeface="Britannic Bold" pitchFamily="34" charset="0"/>
              </a:rPr>
              <a:t>Sudah</a:t>
            </a:r>
            <a:r>
              <a:rPr lang="en-US" sz="1600" dirty="0" smtClean="0">
                <a:solidFill>
                  <a:schemeClr val="tx1">
                    <a:lumMod val="75000"/>
                    <a:lumOff val="25000"/>
                  </a:schemeClr>
                </a:solidFill>
                <a:latin typeface="Britannic Bold" pitchFamily="34" charset="0"/>
              </a:rPr>
              <a:t> </a:t>
            </a:r>
            <a:r>
              <a:rPr lang="en-US" sz="1600" dirty="0" err="1" smtClean="0">
                <a:solidFill>
                  <a:schemeClr val="tx1">
                    <a:lumMod val="75000"/>
                    <a:lumOff val="25000"/>
                  </a:schemeClr>
                </a:solidFill>
                <a:latin typeface="Britannic Bold" pitchFamily="34" charset="0"/>
              </a:rPr>
              <a:t>Memiliki</a:t>
            </a:r>
            <a:endParaRPr lang="en-US" sz="1600" dirty="0" smtClean="0">
              <a:solidFill>
                <a:schemeClr val="tx1">
                  <a:lumMod val="75000"/>
                  <a:lumOff val="25000"/>
                </a:schemeClr>
              </a:solidFill>
              <a:latin typeface="Britannic Bold" pitchFamily="34" charset="0"/>
            </a:endParaRPr>
          </a:p>
        </p:txBody>
      </p:sp>
      <p:sp>
        <p:nvSpPr>
          <p:cNvPr id="68" name="Rectangle 67"/>
          <p:cNvSpPr/>
          <p:nvPr/>
        </p:nvSpPr>
        <p:spPr>
          <a:xfrm>
            <a:off x="197427" y="6159366"/>
            <a:ext cx="6088087" cy="62243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7427" y="6197025"/>
            <a:ext cx="983673" cy="584775"/>
          </a:xfrm>
          <a:prstGeom prst="rect">
            <a:avLst/>
          </a:prstGeom>
          <a:solidFill>
            <a:schemeClr val="bg1"/>
          </a:solidFill>
        </p:spPr>
        <p:txBody>
          <a:bodyPr wrap="square" rtlCol="0">
            <a:spAutoFit/>
          </a:bodyPr>
          <a:lstStyle/>
          <a:p>
            <a:r>
              <a:rPr lang="en-US" sz="1600" dirty="0" err="1" smtClean="0">
                <a:solidFill>
                  <a:srgbClr val="FF0000"/>
                </a:solidFill>
                <a:latin typeface="Britannic Bold" pitchFamily="34" charset="0"/>
              </a:rPr>
              <a:t>Belum</a:t>
            </a:r>
            <a:r>
              <a:rPr lang="en-US" sz="1600" dirty="0" smtClean="0">
                <a:solidFill>
                  <a:srgbClr val="FF0000"/>
                </a:solidFill>
                <a:latin typeface="Britannic Bold" pitchFamily="34" charset="0"/>
              </a:rPr>
              <a:t> </a:t>
            </a:r>
            <a:r>
              <a:rPr lang="en-US" sz="1600" dirty="0" err="1" smtClean="0">
                <a:solidFill>
                  <a:srgbClr val="FF0000"/>
                </a:solidFill>
                <a:latin typeface="Britannic Bold" pitchFamily="34" charset="0"/>
              </a:rPr>
              <a:t>Memiliki</a:t>
            </a:r>
            <a:endParaRPr lang="en-US" sz="1600" dirty="0" smtClean="0">
              <a:solidFill>
                <a:srgbClr val="FF0000"/>
              </a:solidFill>
              <a:latin typeface="Britannic Bold" pitchFamily="34" charset="0"/>
            </a:endParaRPr>
          </a:p>
        </p:txBody>
      </p:sp>
      <p:sp>
        <p:nvSpPr>
          <p:cNvPr id="70" name="TextBox 69"/>
          <p:cNvSpPr txBox="1"/>
          <p:nvPr/>
        </p:nvSpPr>
        <p:spPr>
          <a:xfrm>
            <a:off x="1219200" y="5197664"/>
            <a:ext cx="1635182" cy="338554"/>
          </a:xfrm>
          <a:prstGeom prst="rect">
            <a:avLst/>
          </a:prstGeom>
          <a:noFill/>
        </p:spPr>
        <p:txBody>
          <a:bodyPr wrap="square" rtlCol="0">
            <a:spAutoFit/>
          </a:bodyPr>
          <a:lstStyle/>
          <a:p>
            <a:r>
              <a:rPr lang="en-US" sz="1600" dirty="0" smtClean="0">
                <a:solidFill>
                  <a:srgbClr val="002060"/>
                </a:solidFill>
                <a:latin typeface="Britannic Bold" pitchFamily="34" charset="0"/>
              </a:rPr>
              <a:t>PERPUSTAKAAN</a:t>
            </a:r>
          </a:p>
        </p:txBody>
      </p:sp>
      <p:sp>
        <p:nvSpPr>
          <p:cNvPr id="71" name="TextBox 70"/>
          <p:cNvSpPr txBox="1"/>
          <p:nvPr/>
        </p:nvSpPr>
        <p:spPr>
          <a:xfrm>
            <a:off x="3106542" y="5197664"/>
            <a:ext cx="1635182" cy="338554"/>
          </a:xfrm>
          <a:prstGeom prst="rect">
            <a:avLst/>
          </a:prstGeom>
          <a:noFill/>
        </p:spPr>
        <p:txBody>
          <a:bodyPr wrap="square" rtlCol="0">
            <a:spAutoFit/>
          </a:bodyPr>
          <a:lstStyle/>
          <a:p>
            <a:r>
              <a:rPr lang="en-US" sz="1600" dirty="0" smtClean="0">
                <a:solidFill>
                  <a:srgbClr val="002060"/>
                </a:solidFill>
                <a:latin typeface="Britannic Bold" pitchFamily="34" charset="0"/>
              </a:rPr>
              <a:t>LAB. IPA</a:t>
            </a:r>
          </a:p>
        </p:txBody>
      </p:sp>
      <p:sp>
        <p:nvSpPr>
          <p:cNvPr id="72" name="TextBox 71"/>
          <p:cNvSpPr txBox="1"/>
          <p:nvPr/>
        </p:nvSpPr>
        <p:spPr>
          <a:xfrm>
            <a:off x="4478308" y="5197664"/>
            <a:ext cx="2227291" cy="338554"/>
          </a:xfrm>
          <a:prstGeom prst="rect">
            <a:avLst/>
          </a:prstGeom>
          <a:noFill/>
        </p:spPr>
        <p:txBody>
          <a:bodyPr wrap="square" rtlCol="0">
            <a:spAutoFit/>
          </a:bodyPr>
          <a:lstStyle/>
          <a:p>
            <a:r>
              <a:rPr lang="en-US" sz="1600" dirty="0" smtClean="0">
                <a:solidFill>
                  <a:srgbClr val="002060"/>
                </a:solidFill>
                <a:latin typeface="Britannic Bold" pitchFamily="34" charset="0"/>
              </a:rPr>
              <a:t>LAB. KOMPUTER</a:t>
            </a:r>
          </a:p>
        </p:txBody>
      </p:sp>
      <p:sp>
        <p:nvSpPr>
          <p:cNvPr id="73" name="TextBox 72"/>
          <p:cNvSpPr txBox="1"/>
          <p:nvPr/>
        </p:nvSpPr>
        <p:spPr>
          <a:xfrm>
            <a:off x="1411823" y="5696193"/>
            <a:ext cx="1118842" cy="400110"/>
          </a:xfrm>
          <a:prstGeom prst="rect">
            <a:avLst/>
          </a:prstGeom>
          <a:noFill/>
        </p:spPr>
        <p:txBody>
          <a:bodyPr wrap="square" rtlCol="0">
            <a:spAutoFit/>
          </a:bodyPr>
          <a:lstStyle/>
          <a:p>
            <a:pPr algn="ctr"/>
            <a:r>
              <a:rPr lang="en-US" sz="2000" dirty="0" smtClean="0">
                <a:solidFill>
                  <a:schemeClr val="tx1">
                    <a:lumMod val="75000"/>
                    <a:lumOff val="25000"/>
                  </a:schemeClr>
                </a:solidFill>
                <a:latin typeface="Britannic Bold" pitchFamily="34" charset="0"/>
              </a:rPr>
              <a:t>9.909</a:t>
            </a:r>
          </a:p>
        </p:txBody>
      </p:sp>
      <p:sp>
        <p:nvSpPr>
          <p:cNvPr id="74" name="TextBox 73"/>
          <p:cNvSpPr txBox="1"/>
          <p:nvPr/>
        </p:nvSpPr>
        <p:spPr>
          <a:xfrm>
            <a:off x="2978295" y="5696193"/>
            <a:ext cx="1118842" cy="400110"/>
          </a:xfrm>
          <a:prstGeom prst="rect">
            <a:avLst/>
          </a:prstGeom>
          <a:noFill/>
        </p:spPr>
        <p:txBody>
          <a:bodyPr wrap="square" rtlCol="0">
            <a:spAutoFit/>
          </a:bodyPr>
          <a:lstStyle/>
          <a:p>
            <a:pPr algn="ctr"/>
            <a:r>
              <a:rPr lang="en-US" sz="2000" dirty="0" smtClean="0">
                <a:solidFill>
                  <a:schemeClr val="tx1">
                    <a:lumMod val="75000"/>
                    <a:lumOff val="25000"/>
                  </a:schemeClr>
                </a:solidFill>
                <a:latin typeface="Britannic Bold" pitchFamily="34" charset="0"/>
              </a:rPr>
              <a:t>6.099</a:t>
            </a:r>
          </a:p>
        </p:txBody>
      </p:sp>
      <p:sp>
        <p:nvSpPr>
          <p:cNvPr id="75" name="TextBox 74"/>
          <p:cNvSpPr txBox="1"/>
          <p:nvPr/>
        </p:nvSpPr>
        <p:spPr>
          <a:xfrm>
            <a:off x="4741724" y="5696193"/>
            <a:ext cx="1118842" cy="400110"/>
          </a:xfrm>
          <a:prstGeom prst="rect">
            <a:avLst/>
          </a:prstGeom>
          <a:noFill/>
        </p:spPr>
        <p:txBody>
          <a:bodyPr wrap="square" rtlCol="0">
            <a:spAutoFit/>
          </a:bodyPr>
          <a:lstStyle/>
          <a:p>
            <a:pPr algn="ctr"/>
            <a:r>
              <a:rPr lang="en-US" sz="2000" dirty="0" smtClean="0">
                <a:solidFill>
                  <a:schemeClr val="tx1">
                    <a:lumMod val="75000"/>
                    <a:lumOff val="25000"/>
                  </a:schemeClr>
                </a:solidFill>
                <a:latin typeface="Britannic Bold" pitchFamily="34" charset="0"/>
              </a:rPr>
              <a:t>6.746</a:t>
            </a:r>
          </a:p>
        </p:txBody>
      </p:sp>
      <p:sp>
        <p:nvSpPr>
          <p:cNvPr id="76" name="TextBox 75"/>
          <p:cNvSpPr txBox="1"/>
          <p:nvPr/>
        </p:nvSpPr>
        <p:spPr>
          <a:xfrm>
            <a:off x="1411823" y="6249644"/>
            <a:ext cx="1118842" cy="400110"/>
          </a:xfrm>
          <a:prstGeom prst="rect">
            <a:avLst/>
          </a:prstGeom>
          <a:noFill/>
        </p:spPr>
        <p:txBody>
          <a:bodyPr wrap="square" rtlCol="0">
            <a:spAutoFit/>
          </a:bodyPr>
          <a:lstStyle/>
          <a:p>
            <a:pPr algn="ctr"/>
            <a:r>
              <a:rPr lang="en-US" sz="2000" dirty="0" smtClean="0">
                <a:solidFill>
                  <a:srgbClr val="C00000"/>
                </a:solidFill>
                <a:latin typeface="Britannic Bold" pitchFamily="34" charset="0"/>
              </a:rPr>
              <a:t>3.306</a:t>
            </a:r>
          </a:p>
        </p:txBody>
      </p:sp>
      <p:sp>
        <p:nvSpPr>
          <p:cNvPr id="77" name="TextBox 76"/>
          <p:cNvSpPr txBox="1"/>
          <p:nvPr/>
        </p:nvSpPr>
        <p:spPr>
          <a:xfrm>
            <a:off x="2978295" y="6270528"/>
            <a:ext cx="1118842" cy="400110"/>
          </a:xfrm>
          <a:prstGeom prst="rect">
            <a:avLst/>
          </a:prstGeom>
          <a:noFill/>
        </p:spPr>
        <p:txBody>
          <a:bodyPr wrap="square" rtlCol="0">
            <a:spAutoFit/>
          </a:bodyPr>
          <a:lstStyle/>
          <a:p>
            <a:pPr algn="ctr"/>
            <a:r>
              <a:rPr lang="en-US" sz="2000" dirty="0" smtClean="0">
                <a:solidFill>
                  <a:srgbClr val="C00000"/>
                </a:solidFill>
                <a:latin typeface="Britannic Bold" pitchFamily="34" charset="0"/>
              </a:rPr>
              <a:t>7.116</a:t>
            </a:r>
          </a:p>
        </p:txBody>
      </p:sp>
      <p:sp>
        <p:nvSpPr>
          <p:cNvPr id="78" name="TextBox 77"/>
          <p:cNvSpPr txBox="1"/>
          <p:nvPr/>
        </p:nvSpPr>
        <p:spPr>
          <a:xfrm>
            <a:off x="4741724" y="6262154"/>
            <a:ext cx="1118842" cy="400110"/>
          </a:xfrm>
          <a:prstGeom prst="rect">
            <a:avLst/>
          </a:prstGeom>
          <a:noFill/>
        </p:spPr>
        <p:txBody>
          <a:bodyPr wrap="square" rtlCol="0">
            <a:spAutoFit/>
          </a:bodyPr>
          <a:lstStyle/>
          <a:p>
            <a:pPr algn="ctr"/>
            <a:r>
              <a:rPr lang="en-US" sz="2000" dirty="0" smtClean="0">
                <a:solidFill>
                  <a:srgbClr val="C00000"/>
                </a:solidFill>
                <a:latin typeface="Britannic Bold" pitchFamily="34" charset="0"/>
              </a:rPr>
              <a:t>6.469</a:t>
            </a:r>
          </a:p>
        </p:txBody>
      </p:sp>
      <p:cxnSp>
        <p:nvCxnSpPr>
          <p:cNvPr id="80" name="Straight Connector 79"/>
          <p:cNvCxnSpPr/>
          <p:nvPr/>
        </p:nvCxnSpPr>
        <p:spPr>
          <a:xfrm>
            <a:off x="2854382" y="5197664"/>
            <a:ext cx="0" cy="1660336"/>
          </a:xfrm>
          <a:prstGeom prst="line">
            <a:avLst/>
          </a:prstGeom>
          <a:ln w="19050">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315810" y="5197664"/>
            <a:ext cx="0" cy="1660336"/>
          </a:xfrm>
          <a:prstGeom prst="line">
            <a:avLst/>
          </a:prstGeom>
          <a:ln w="19050">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457307" y="5628382"/>
            <a:ext cx="2686693" cy="107721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r"/>
            <a:r>
              <a:rPr lang="id-ID" sz="1600" i="1" dirty="0">
                <a:latin typeface="Times New Roman" panose="02020603050405020304" pitchFamily="18" charset="0"/>
                <a:cs typeface="Times New Roman" panose="02020603050405020304" pitchFamily="18" charset="0"/>
              </a:rPr>
              <a:t>*data sarpras hanya dihitung berdasarkan SMA yang sudah melakukan sinkronisasi yaitu 13.</a:t>
            </a:r>
            <a:r>
              <a:rPr lang="en-AU" sz="1600" i="1" dirty="0">
                <a:latin typeface="Times New Roman" panose="02020603050405020304" pitchFamily="18" charset="0"/>
                <a:cs typeface="Times New Roman" panose="02020603050405020304" pitchFamily="18" charset="0"/>
              </a:rPr>
              <a:t>215</a:t>
            </a:r>
            <a:r>
              <a:rPr lang="id-ID" sz="1600" i="1" dirty="0">
                <a:latin typeface="Times New Roman" panose="02020603050405020304" pitchFamily="18" charset="0"/>
                <a:cs typeface="Times New Roman" panose="02020603050405020304" pitchFamily="18" charset="0"/>
              </a:rPr>
              <a:t> SMA</a:t>
            </a:r>
            <a:endParaRPr lang="id-ID" sz="1600" b="1" i="1" dirty="0">
              <a:latin typeface="Times New Roman" panose="02020603050405020304" pitchFamily="18" charset="0"/>
              <a:cs typeface="Times New Roman" panose="02020603050405020304" pitchFamily="18" charset="0"/>
            </a:endParaRPr>
          </a:p>
        </p:txBody>
      </p:sp>
      <p:sp>
        <p:nvSpPr>
          <p:cNvPr id="63" name="TextBox 62"/>
          <p:cNvSpPr txBox="1"/>
          <p:nvPr/>
        </p:nvSpPr>
        <p:spPr>
          <a:xfrm>
            <a:off x="-15818" y="4688741"/>
            <a:ext cx="6704305" cy="434935"/>
          </a:xfrm>
          <a:prstGeom prst="snip1Rect">
            <a:avLst/>
          </a:prstGeom>
          <a:solidFill>
            <a:schemeClr val="bg1">
              <a:lumMod val="85000"/>
            </a:schemeClr>
          </a:solidFill>
        </p:spPr>
        <p:txBody>
          <a:bodyPr wrap="square" rtlCol="0">
            <a:spAutoFit/>
          </a:bodyPr>
          <a:lstStyle/>
          <a:p>
            <a:r>
              <a:rPr lang="en-US" sz="2000" dirty="0" err="1" smtClean="0">
                <a:latin typeface="Britannic Bold" pitchFamily="34" charset="0"/>
              </a:rPr>
              <a:t>Kepemilikan</a:t>
            </a:r>
            <a:r>
              <a:rPr lang="en-US" sz="2000" dirty="0" smtClean="0">
                <a:latin typeface="Britannic Bold" pitchFamily="34" charset="0"/>
              </a:rPr>
              <a:t> </a:t>
            </a:r>
            <a:r>
              <a:rPr lang="en-US" sz="2000" dirty="0" err="1" smtClean="0">
                <a:latin typeface="Britannic Bold" pitchFamily="34" charset="0"/>
              </a:rPr>
              <a:t>Perpustaakn</a:t>
            </a:r>
            <a:r>
              <a:rPr lang="en-US" sz="2000" dirty="0" smtClean="0">
                <a:latin typeface="Britannic Bold" pitchFamily="34" charset="0"/>
              </a:rPr>
              <a:t>, Lab. IPA, Lab. </a:t>
            </a:r>
            <a:r>
              <a:rPr lang="en-US" sz="2000" dirty="0" err="1" smtClean="0">
                <a:latin typeface="Britannic Bold" pitchFamily="34" charset="0"/>
              </a:rPr>
              <a:t>Komputer</a:t>
            </a:r>
            <a:endParaRPr lang="en-US" sz="2000" dirty="0">
              <a:latin typeface="Britannic Bold" pitchFamily="34" charset="0"/>
            </a:endParaRPr>
          </a:p>
        </p:txBody>
      </p:sp>
      <p:sp>
        <p:nvSpPr>
          <p:cNvPr id="64" name="TextBox 63"/>
          <p:cNvSpPr txBox="1"/>
          <p:nvPr/>
        </p:nvSpPr>
        <p:spPr>
          <a:xfrm>
            <a:off x="17060" y="0"/>
            <a:ext cx="9140055" cy="434935"/>
          </a:xfrm>
          <a:prstGeom prst="snip1Rect">
            <a:avLst/>
          </a:prstGeom>
          <a:solidFill>
            <a:schemeClr val="accent4">
              <a:lumMod val="40000"/>
              <a:lumOff val="60000"/>
            </a:schemeClr>
          </a:solidFill>
        </p:spPr>
        <p:txBody>
          <a:bodyPr wrap="square" rtlCol="0">
            <a:spAutoFit/>
          </a:bodyPr>
          <a:lstStyle/>
          <a:p>
            <a:r>
              <a:rPr lang="en-US" sz="2000" dirty="0" smtClean="0">
                <a:latin typeface="Britannic Bold" pitchFamily="34" charset="0"/>
              </a:rPr>
              <a:t>PROFIL SARANA PRASARANA SMA</a:t>
            </a:r>
            <a:endParaRPr lang="en-US" sz="2000" dirty="0">
              <a:latin typeface="Britannic Bold" pitchFamily="34" charset="0"/>
            </a:endParaRPr>
          </a:p>
        </p:txBody>
      </p:sp>
      <p:sp>
        <p:nvSpPr>
          <p:cNvPr id="67" name="TextBox 66"/>
          <p:cNvSpPr txBox="1"/>
          <p:nvPr/>
        </p:nvSpPr>
        <p:spPr>
          <a:xfrm>
            <a:off x="3444407" y="434935"/>
            <a:ext cx="2255185" cy="434935"/>
          </a:xfrm>
          <a:prstGeom prst="snip1Rect">
            <a:avLst/>
          </a:prstGeom>
          <a:solidFill>
            <a:schemeClr val="bg1">
              <a:lumMod val="85000"/>
            </a:schemeClr>
          </a:solidFill>
        </p:spPr>
        <p:txBody>
          <a:bodyPr wrap="square" rtlCol="0">
            <a:spAutoFit/>
          </a:bodyPr>
          <a:lstStyle/>
          <a:p>
            <a:r>
              <a:rPr lang="en-US" sz="2000" dirty="0" err="1" smtClean="0">
                <a:latin typeface="Britannic Bold" pitchFamily="34" charset="0"/>
              </a:rPr>
              <a:t>Ruang</a:t>
            </a:r>
            <a:r>
              <a:rPr lang="en-US" sz="2000" dirty="0" smtClean="0">
                <a:latin typeface="Britannic Bold" pitchFamily="34" charset="0"/>
              </a:rPr>
              <a:t> </a:t>
            </a:r>
            <a:r>
              <a:rPr lang="en-US" sz="2000" dirty="0" err="1" smtClean="0">
                <a:latin typeface="Britannic Bold" pitchFamily="34" charset="0"/>
              </a:rPr>
              <a:t>Kelas</a:t>
            </a:r>
            <a:endParaRPr lang="en-US" sz="2000" dirty="0">
              <a:latin typeface="Britannic Bold" pitchFamily="34" charset="0"/>
            </a:endParaRPr>
          </a:p>
        </p:txBody>
      </p:sp>
    </p:spTree>
    <p:extLst>
      <p:ext uri="{BB962C8B-B14F-4D97-AF65-F5344CB8AC3E}">
        <p14:creationId xmlns:p14="http://schemas.microsoft.com/office/powerpoint/2010/main" val="123978708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59454"/>
            <a:ext cx="9144000" cy="6098546"/>
          </a:xfrm>
          <a:prstGeom prst="rect">
            <a:avLst/>
          </a:prstGeom>
        </p:spPr>
      </p:pic>
      <p:sp>
        <p:nvSpPr>
          <p:cNvPr id="4" name="Rectangle 3"/>
          <p:cNvSpPr/>
          <p:nvPr/>
        </p:nvSpPr>
        <p:spPr>
          <a:xfrm>
            <a:off x="0" y="8083"/>
            <a:ext cx="9143999" cy="707886"/>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Peta</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 </a:t>
            </a:r>
            <a:r>
              <a:rPr lang="en-US" sz="4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Sebaran</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 </a:t>
            </a:r>
            <a:r>
              <a:rPr lang="en-US" sz="4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Siswa</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rPr>
              <a:t> SMA</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Narrow"/>
              <a:cs typeface="Arial Narrow"/>
            </a:endParaRPr>
          </a:p>
        </p:txBody>
      </p:sp>
    </p:spTree>
    <p:extLst>
      <p:ext uri="{BB962C8B-B14F-4D97-AF65-F5344CB8AC3E}">
        <p14:creationId xmlns:p14="http://schemas.microsoft.com/office/powerpoint/2010/main" val="436509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0" cy="6858000"/>
          </a:xfrm>
          <a:prstGeom prst="rect">
            <a:avLst/>
          </a:prstGeom>
        </p:spPr>
      </p:pic>
      <p:sp>
        <p:nvSpPr>
          <p:cNvPr id="3" name="Rounded Rectangle 2"/>
          <p:cNvSpPr/>
          <p:nvPr/>
        </p:nvSpPr>
        <p:spPr>
          <a:xfrm>
            <a:off x="6645770" y="3668713"/>
            <a:ext cx="2113615" cy="5999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AU" sz="1400" b="1">
                <a:solidFill>
                  <a:srgbClr val="C00000"/>
                </a:solidFill>
                <a:latin typeface="Times New Roman" pitchFamily="18" charset="0"/>
                <a:cs typeface="Times New Roman" pitchFamily="18" charset="0"/>
              </a:rPr>
              <a:t>Rata-rata Nasional</a:t>
            </a:r>
          </a:p>
          <a:p>
            <a:pPr algn="l"/>
            <a:r>
              <a:rPr lang="en-AU" sz="1400" b="1">
                <a:solidFill>
                  <a:srgbClr val="C00000"/>
                </a:solidFill>
                <a:latin typeface="Times New Roman" pitchFamily="18" charset="0"/>
                <a:cs typeface="Times New Roman" pitchFamily="18" charset="0"/>
              </a:rPr>
              <a:t>352 Siswa/SMA</a:t>
            </a:r>
          </a:p>
        </p:txBody>
      </p:sp>
      <p:cxnSp>
        <p:nvCxnSpPr>
          <p:cNvPr id="4" name="Curved Connector 3"/>
          <p:cNvCxnSpPr/>
          <p:nvPr/>
        </p:nvCxnSpPr>
        <p:spPr>
          <a:xfrm flipV="1">
            <a:off x="5953626" y="4006774"/>
            <a:ext cx="673102" cy="589042"/>
          </a:xfrm>
          <a:prstGeom prst="curvedConnector3">
            <a:avLst>
              <a:gd name="adj1" fmla="val 11096"/>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008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6 at 11.1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3121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562100" y="36025"/>
            <a:ext cx="6019800"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solidFill>
                <a:latin typeface="Britannic Bold" pitchFamily="34" charset="0"/>
              </a:rPr>
              <a:t>DATA APK PER PROPINSI </a:t>
            </a:r>
            <a:r>
              <a:rPr lang="en-US" sz="2000" dirty="0">
                <a:solidFill>
                  <a:schemeClr val="bg1"/>
                </a:solidFill>
                <a:latin typeface="Britannic Bold" pitchFamily="34" charset="0"/>
              </a:rPr>
              <a:t>(Per 3 </a:t>
            </a:r>
            <a:r>
              <a:rPr lang="en-US" sz="2000" dirty="0" err="1">
                <a:solidFill>
                  <a:schemeClr val="bg1"/>
                </a:solidFill>
                <a:latin typeface="Britannic Bold" pitchFamily="34" charset="0"/>
              </a:rPr>
              <a:t>Januari</a:t>
            </a:r>
            <a:r>
              <a:rPr lang="en-US" sz="2000" dirty="0">
                <a:solidFill>
                  <a:schemeClr val="bg1"/>
                </a:solidFill>
                <a:latin typeface="Britannic Bold" pitchFamily="34" charset="0"/>
              </a:rPr>
              <a:t> 2017)</a:t>
            </a:r>
          </a:p>
        </p:txBody>
      </p:sp>
      <p:pic>
        <p:nvPicPr>
          <p:cNvPr id="3" name="Picture 2"/>
          <p:cNvPicPr>
            <a:picLocks noChangeAspect="1"/>
          </p:cNvPicPr>
          <p:nvPr/>
        </p:nvPicPr>
        <p:blipFill>
          <a:blip r:embed="rId2"/>
          <a:stretch>
            <a:fillRect/>
          </a:stretch>
        </p:blipFill>
        <p:spPr>
          <a:xfrm>
            <a:off x="1619251" y="622403"/>
            <a:ext cx="5867400" cy="616208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37106307"/>
      </p:ext>
    </p:extLst>
  </p:cSld>
  <p:clrMapOvr>
    <a:masterClrMapping/>
  </p:clrMapOvr>
  <p:transition>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821890"/>
            <a:ext cx="8058774" cy="17543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Alokasi</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Anggaran</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Ditjen</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Dikdasmen</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2017</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47133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994254" y="3245345"/>
            <a:ext cx="5778146" cy="954107"/>
          </a:xfrm>
          <a:prstGeom prst="rect">
            <a:avLst/>
          </a:prstGeom>
          <a:noFill/>
          <a:ln>
            <a:noFill/>
          </a:ln>
        </p:spPr>
        <p:txBody>
          <a:bodyPr wrap="square" rtlCol="0">
            <a:spAutoFit/>
          </a:bodyPr>
          <a:lstStyle/>
          <a:p>
            <a:r>
              <a:rPr lang="en-US" sz="2800" b="1" dirty="0" err="1">
                <a:solidFill>
                  <a:srgbClr val="00B0F0"/>
                </a:solidFill>
                <a:latin typeface="Helvetica Neue"/>
                <a:cs typeface="Century Gothic"/>
              </a:rPr>
              <a:t>Direktorat</a:t>
            </a:r>
            <a:r>
              <a:rPr lang="en-US" sz="2800" b="1" dirty="0">
                <a:solidFill>
                  <a:srgbClr val="00B0F0"/>
                </a:solidFill>
                <a:latin typeface="Helvetica Neue"/>
                <a:cs typeface="Century Gothic"/>
              </a:rPr>
              <a:t> </a:t>
            </a:r>
            <a:r>
              <a:rPr lang="en-US" sz="2800" b="1" dirty="0" err="1">
                <a:solidFill>
                  <a:srgbClr val="00B0F0"/>
                </a:solidFill>
                <a:latin typeface="Helvetica Neue"/>
                <a:cs typeface="Century Gothic"/>
              </a:rPr>
              <a:t>Pembinaan</a:t>
            </a:r>
            <a:r>
              <a:rPr lang="en-US" sz="2800" b="1" dirty="0">
                <a:solidFill>
                  <a:srgbClr val="00B0F0"/>
                </a:solidFill>
                <a:latin typeface="Helvetica Neue"/>
                <a:cs typeface="Century Gothic"/>
              </a:rPr>
              <a:t> </a:t>
            </a:r>
            <a:r>
              <a:rPr lang="en-US" sz="2800" b="1" dirty="0" err="1">
                <a:solidFill>
                  <a:srgbClr val="00B0F0"/>
                </a:solidFill>
                <a:latin typeface="Helvetica Neue"/>
                <a:cs typeface="Century Gothic"/>
              </a:rPr>
              <a:t>Sekolah</a:t>
            </a:r>
            <a:r>
              <a:rPr lang="en-US" sz="2800" b="1" dirty="0">
                <a:solidFill>
                  <a:srgbClr val="00B0F0"/>
                </a:solidFill>
                <a:latin typeface="Helvetica Neue"/>
                <a:cs typeface="Century Gothic"/>
              </a:rPr>
              <a:t> </a:t>
            </a:r>
            <a:r>
              <a:rPr lang="en-US" sz="2800" b="1" dirty="0" err="1">
                <a:solidFill>
                  <a:srgbClr val="00B0F0"/>
                </a:solidFill>
                <a:latin typeface="Helvetica Neue"/>
                <a:cs typeface="Century Gothic"/>
              </a:rPr>
              <a:t>Menengah</a:t>
            </a:r>
            <a:r>
              <a:rPr lang="en-US" sz="2800" b="1" dirty="0">
                <a:solidFill>
                  <a:srgbClr val="00B0F0"/>
                </a:solidFill>
                <a:latin typeface="Helvetica Neue"/>
                <a:cs typeface="Century Gothic"/>
              </a:rPr>
              <a:t> </a:t>
            </a:r>
            <a:r>
              <a:rPr lang="en-US" sz="2800" b="1" dirty="0" err="1">
                <a:solidFill>
                  <a:srgbClr val="00B0F0"/>
                </a:solidFill>
                <a:latin typeface="Helvetica Neue"/>
                <a:cs typeface="Century Gothic"/>
              </a:rPr>
              <a:t>Atas</a:t>
            </a:r>
            <a:r>
              <a:rPr lang="en-US" sz="2800" b="1" dirty="0">
                <a:solidFill>
                  <a:srgbClr val="00B0F0"/>
                </a:solidFill>
                <a:latin typeface="Helvetica Neue"/>
                <a:cs typeface="Century Gothic"/>
              </a:rPr>
              <a:t> (PSMA)</a:t>
            </a:r>
          </a:p>
        </p:txBody>
      </p:sp>
      <p:cxnSp>
        <p:nvCxnSpPr>
          <p:cNvPr id="34" name="Straight Connector 33"/>
          <p:cNvCxnSpPr/>
          <p:nvPr/>
        </p:nvCxnSpPr>
        <p:spPr>
          <a:xfrm flipH="1">
            <a:off x="2395102" y="2776481"/>
            <a:ext cx="4185292" cy="0"/>
          </a:xfrm>
          <a:prstGeom prst="line">
            <a:avLst/>
          </a:prstGeom>
          <a:ln>
            <a:solidFill>
              <a:srgbClr val="3382CE"/>
            </a:soli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2946222"/>
            <a:ext cx="1336974" cy="1481820"/>
          </a:xfrm>
          <a:prstGeom prst="rect">
            <a:avLst/>
          </a:prstGeom>
        </p:spPr>
      </p:pic>
      <p:sp>
        <p:nvSpPr>
          <p:cNvPr id="36" name="TextBox 35"/>
          <p:cNvSpPr txBox="1"/>
          <p:nvPr/>
        </p:nvSpPr>
        <p:spPr>
          <a:xfrm>
            <a:off x="1976172" y="1511976"/>
            <a:ext cx="5639112" cy="1077218"/>
          </a:xfrm>
          <a:prstGeom prst="rect">
            <a:avLst/>
          </a:prstGeom>
          <a:noFill/>
        </p:spPr>
        <p:txBody>
          <a:bodyPr wrap="square" rtlCol="0">
            <a:spAutoFit/>
          </a:bodyPr>
          <a:lstStyle/>
          <a:p>
            <a:r>
              <a:rPr lang="en-US" sz="3200" b="1" dirty="0" err="1" smtClean="0">
                <a:latin typeface="Avenir Black"/>
                <a:cs typeface="Avenir Black"/>
              </a:rPr>
              <a:t>Capaian</a:t>
            </a:r>
            <a:r>
              <a:rPr lang="en-US" sz="3200" b="1" dirty="0" smtClean="0">
                <a:latin typeface="Avenir Black"/>
                <a:cs typeface="Avenir Black"/>
              </a:rPr>
              <a:t> Program SMA </a:t>
            </a:r>
            <a:r>
              <a:rPr lang="en-US" sz="3200" b="1" dirty="0" err="1" smtClean="0">
                <a:latin typeface="Avenir Black"/>
                <a:cs typeface="Avenir Black"/>
              </a:rPr>
              <a:t>Tahun</a:t>
            </a:r>
            <a:r>
              <a:rPr lang="en-US" sz="3200" b="1" dirty="0" smtClean="0">
                <a:latin typeface="Avenir Black"/>
                <a:cs typeface="Avenir Black"/>
              </a:rPr>
              <a:t> </a:t>
            </a:r>
            <a:r>
              <a:rPr lang="en-US" sz="3200" b="1" dirty="0">
                <a:latin typeface="Avenir Black"/>
                <a:cs typeface="Avenir Black"/>
              </a:rPr>
              <a:t>2016</a:t>
            </a:r>
          </a:p>
        </p:txBody>
      </p:sp>
      <p:sp>
        <p:nvSpPr>
          <p:cNvPr id="41" name="TextBox 40"/>
          <p:cNvSpPr txBox="1"/>
          <p:nvPr/>
        </p:nvSpPr>
        <p:spPr>
          <a:xfrm>
            <a:off x="4315725" y="5806440"/>
            <a:ext cx="4484302" cy="369332"/>
          </a:xfrm>
          <a:prstGeom prst="rect">
            <a:avLst/>
          </a:prstGeom>
          <a:noFill/>
        </p:spPr>
        <p:txBody>
          <a:bodyPr wrap="none" rtlCol="0">
            <a:spAutoFit/>
          </a:bodyPr>
          <a:lstStyle/>
          <a:p>
            <a:pPr algn="r"/>
            <a:r>
              <a:rPr lang="en-US" b="1" i="1" dirty="0">
                <a:solidFill>
                  <a:schemeClr val="accent6"/>
                </a:solidFill>
                <a:latin typeface="Avenir Book"/>
                <a:cs typeface="Avenir Book"/>
              </a:rPr>
              <a:t>Progress </a:t>
            </a:r>
            <a:r>
              <a:rPr lang="en-US" b="1" i="1" dirty="0" err="1">
                <a:solidFill>
                  <a:schemeClr val="accent6"/>
                </a:solidFill>
                <a:latin typeface="Avenir Book"/>
                <a:cs typeface="Avenir Book"/>
              </a:rPr>
              <a:t>Capaian</a:t>
            </a:r>
            <a:r>
              <a:rPr lang="en-US" b="1" i="1" dirty="0">
                <a:solidFill>
                  <a:schemeClr val="accent6"/>
                </a:solidFill>
                <a:latin typeface="Avenir Book"/>
                <a:cs typeface="Avenir Book"/>
              </a:rPr>
              <a:t> </a:t>
            </a:r>
            <a:r>
              <a:rPr lang="en-US" b="1" i="1" dirty="0" err="1">
                <a:solidFill>
                  <a:schemeClr val="accent6"/>
                </a:solidFill>
                <a:latin typeface="Avenir Book"/>
                <a:cs typeface="Avenir Book"/>
              </a:rPr>
              <a:t>s.d.</a:t>
            </a:r>
            <a:r>
              <a:rPr lang="en-US" b="1" i="1" dirty="0">
                <a:solidFill>
                  <a:schemeClr val="accent6"/>
                </a:solidFill>
                <a:latin typeface="Avenir Book"/>
                <a:cs typeface="Avenir Book"/>
              </a:rPr>
              <a:t> 31 </a:t>
            </a:r>
            <a:r>
              <a:rPr lang="en-US" b="1" i="1" dirty="0" err="1">
                <a:solidFill>
                  <a:schemeClr val="accent6"/>
                </a:solidFill>
                <a:latin typeface="Avenir Book"/>
                <a:cs typeface="Avenir Book"/>
              </a:rPr>
              <a:t>Desember</a:t>
            </a:r>
            <a:r>
              <a:rPr lang="en-US" b="1" i="1" dirty="0">
                <a:solidFill>
                  <a:schemeClr val="accent6"/>
                </a:solidFill>
                <a:latin typeface="Avenir Book"/>
                <a:cs typeface="Avenir Book"/>
              </a:rPr>
              <a:t> 2016</a:t>
            </a:r>
          </a:p>
        </p:txBody>
      </p:sp>
      <p:cxnSp>
        <p:nvCxnSpPr>
          <p:cNvPr id="8" name="Straight Connector 7"/>
          <p:cNvCxnSpPr/>
          <p:nvPr/>
        </p:nvCxnSpPr>
        <p:spPr>
          <a:xfrm flipH="1">
            <a:off x="2395102" y="2776481"/>
            <a:ext cx="4185292" cy="0"/>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07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585186" y="2424290"/>
            <a:ext cx="501414" cy="36576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d-ID" sz="1100"/>
          </a:p>
        </p:txBody>
      </p:sp>
      <p:sp>
        <p:nvSpPr>
          <p:cNvPr id="14" name="Rectangle 13"/>
          <p:cNvSpPr/>
          <p:nvPr/>
        </p:nvSpPr>
        <p:spPr>
          <a:xfrm>
            <a:off x="7253575" y="1605152"/>
            <a:ext cx="516604" cy="307258"/>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d-ID" sz="1100"/>
          </a:p>
        </p:txBody>
      </p:sp>
      <p:sp>
        <p:nvSpPr>
          <p:cNvPr id="18" name="TextBox 12"/>
          <p:cNvSpPr txBox="1"/>
          <p:nvPr/>
        </p:nvSpPr>
        <p:spPr>
          <a:xfrm>
            <a:off x="7253576" y="1605152"/>
            <a:ext cx="542823" cy="30725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id-ID" sz="1050" b="1" dirty="0"/>
          </a:p>
        </p:txBody>
      </p:sp>
      <p:sp>
        <p:nvSpPr>
          <p:cNvPr id="17" name="Rectangle 16"/>
          <p:cNvSpPr/>
          <p:nvPr/>
        </p:nvSpPr>
        <p:spPr>
          <a:xfrm>
            <a:off x="7884510" y="1291989"/>
            <a:ext cx="497491" cy="490138"/>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id-ID" sz="1100"/>
          </a:p>
        </p:txBody>
      </p:sp>
      <p:graphicFrame>
        <p:nvGraphicFramePr>
          <p:cNvPr id="20" name="Chart 19">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3754554661"/>
              </p:ext>
            </p:extLst>
          </p:nvPr>
        </p:nvGraphicFramePr>
        <p:xfrm>
          <a:off x="131984" y="1051560"/>
          <a:ext cx="8707216" cy="51063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451401215"/>
              </p:ext>
            </p:extLst>
          </p:nvPr>
        </p:nvGraphicFramePr>
        <p:xfrm>
          <a:off x="990601" y="1508760"/>
          <a:ext cx="3124199" cy="2468880"/>
        </p:xfrm>
        <a:graphic>
          <a:graphicData uri="http://schemas.openxmlformats.org/drawingml/2006/chart">
            <c:chart xmlns:c="http://schemas.openxmlformats.org/drawingml/2006/chart" xmlns:r="http://schemas.openxmlformats.org/officeDocument/2006/relationships" r:id="rId3"/>
          </a:graphicData>
        </a:graphic>
      </p:graphicFrame>
      <p:sp>
        <p:nvSpPr>
          <p:cNvPr id="22" name="Title 1"/>
          <p:cNvSpPr txBox="1">
            <a:spLocks/>
          </p:cNvSpPr>
          <p:nvPr/>
        </p:nvSpPr>
        <p:spPr>
          <a:xfrm>
            <a:off x="0" y="137160"/>
            <a:ext cx="9144000" cy="684847"/>
          </a:xfrm>
          <a:prstGeom prst="rect">
            <a:avLst/>
          </a:prstGeom>
        </p:spPr>
        <p:txBody>
          <a:bodyPr rtlCol="0">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500" b="1" dirty="0">
                <a:solidFill>
                  <a:schemeClr val="accent5">
                    <a:lumMod val="75000"/>
                  </a:schemeClr>
                </a:solidFill>
                <a:latin typeface="Cambria"/>
              </a:rPr>
              <a:t>Target </a:t>
            </a:r>
            <a:r>
              <a:rPr lang="en-US" sz="2500" b="1" dirty="0" err="1">
                <a:solidFill>
                  <a:schemeClr val="accent5">
                    <a:lumMod val="75000"/>
                  </a:schemeClr>
                </a:solidFill>
                <a:latin typeface="Cambria"/>
              </a:rPr>
              <a:t>dan</a:t>
            </a:r>
            <a:r>
              <a:rPr lang="en-US" sz="2500" b="1" dirty="0">
                <a:solidFill>
                  <a:schemeClr val="accent5">
                    <a:lumMod val="75000"/>
                  </a:schemeClr>
                </a:solidFill>
                <a:latin typeface="Cambria"/>
              </a:rPr>
              <a:t> </a:t>
            </a:r>
            <a:r>
              <a:rPr lang="en-US" sz="2500" b="1" dirty="0" err="1">
                <a:solidFill>
                  <a:schemeClr val="accent5">
                    <a:lumMod val="75000"/>
                  </a:schemeClr>
                </a:solidFill>
                <a:latin typeface="Cambria"/>
              </a:rPr>
              <a:t>Realisasi</a:t>
            </a:r>
            <a:r>
              <a:rPr lang="en-US" sz="2500" b="1" dirty="0">
                <a:solidFill>
                  <a:schemeClr val="accent5">
                    <a:lumMod val="75000"/>
                  </a:schemeClr>
                </a:solidFill>
                <a:latin typeface="Cambria"/>
              </a:rPr>
              <a:t> </a:t>
            </a:r>
            <a:r>
              <a:rPr lang="en-US" sz="2500" b="1" dirty="0" err="1">
                <a:solidFill>
                  <a:schemeClr val="accent5">
                    <a:lumMod val="75000"/>
                  </a:schemeClr>
                </a:solidFill>
                <a:latin typeface="Cambria"/>
              </a:rPr>
              <a:t>Penyerapan</a:t>
            </a:r>
            <a:r>
              <a:rPr lang="en-US" sz="2500" b="1" dirty="0">
                <a:solidFill>
                  <a:schemeClr val="accent5">
                    <a:lumMod val="75000"/>
                  </a:schemeClr>
                </a:solidFill>
                <a:latin typeface="Cambria"/>
              </a:rPr>
              <a:t> DIT. </a:t>
            </a:r>
            <a:r>
              <a:rPr lang="en-US" sz="2500" b="1" dirty="0" smtClean="0">
                <a:solidFill>
                  <a:schemeClr val="accent5">
                    <a:lumMod val="75000"/>
                  </a:schemeClr>
                </a:solidFill>
                <a:latin typeface="Cambria"/>
              </a:rPr>
              <a:t>PSMA</a:t>
            </a:r>
          </a:p>
          <a:p>
            <a:pPr>
              <a:spcBef>
                <a:spcPts val="0"/>
              </a:spcBef>
              <a:defRPr/>
            </a:pPr>
            <a:r>
              <a:rPr lang="en-US" sz="2500" b="1" dirty="0" smtClean="0">
                <a:solidFill>
                  <a:schemeClr val="accent5">
                    <a:lumMod val="75000"/>
                  </a:schemeClr>
                </a:solidFill>
                <a:latin typeface="Cambria"/>
              </a:rPr>
              <a:t>(</a:t>
            </a:r>
            <a:r>
              <a:rPr lang="en-US" sz="2500" b="1" dirty="0" err="1">
                <a:solidFill>
                  <a:schemeClr val="accent4">
                    <a:lumMod val="75000"/>
                  </a:schemeClr>
                </a:solidFill>
                <a:latin typeface="Cambria"/>
              </a:rPr>
              <a:t>P</a:t>
            </a:r>
            <a:r>
              <a:rPr lang="en-US" sz="2500" b="1" dirty="0" err="1" smtClean="0">
                <a:solidFill>
                  <a:schemeClr val="accent4">
                    <a:lumMod val="75000"/>
                  </a:schemeClr>
                </a:solidFill>
                <a:latin typeface="Cambria"/>
              </a:rPr>
              <a:t>usat</a:t>
            </a:r>
            <a:r>
              <a:rPr lang="en-US" sz="2500" b="1" dirty="0" smtClean="0">
                <a:solidFill>
                  <a:schemeClr val="accent4">
                    <a:lumMod val="75000"/>
                  </a:schemeClr>
                </a:solidFill>
                <a:latin typeface="Cambria"/>
              </a:rPr>
              <a:t> </a:t>
            </a:r>
            <a:r>
              <a:rPr lang="en-US" sz="2500" b="1" dirty="0" err="1" smtClean="0">
                <a:solidFill>
                  <a:schemeClr val="accent4">
                    <a:lumMod val="75000"/>
                  </a:schemeClr>
                </a:solidFill>
                <a:latin typeface="Cambria"/>
              </a:rPr>
              <a:t>dan</a:t>
            </a:r>
            <a:r>
              <a:rPr lang="en-US" sz="2500" b="1" dirty="0" smtClean="0">
                <a:solidFill>
                  <a:schemeClr val="accent4">
                    <a:lumMod val="75000"/>
                  </a:schemeClr>
                </a:solidFill>
                <a:latin typeface="Cambria"/>
              </a:rPr>
              <a:t> </a:t>
            </a:r>
            <a:r>
              <a:rPr lang="en-US" sz="2500" b="1" dirty="0" err="1" smtClean="0">
                <a:solidFill>
                  <a:schemeClr val="accent4">
                    <a:lumMod val="75000"/>
                  </a:schemeClr>
                </a:solidFill>
                <a:latin typeface="Cambria"/>
              </a:rPr>
              <a:t>Dekon</a:t>
            </a:r>
            <a:r>
              <a:rPr lang="en-US" sz="2500" b="1" dirty="0" smtClean="0">
                <a:solidFill>
                  <a:schemeClr val="accent5">
                    <a:lumMod val="75000"/>
                  </a:schemeClr>
                </a:solidFill>
                <a:latin typeface="Cambria"/>
              </a:rPr>
              <a:t>) </a:t>
            </a:r>
            <a:endParaRPr lang="en-US" dirty="0">
              <a:solidFill>
                <a:schemeClr val="accent5">
                  <a:lumMod val="75000"/>
                </a:schemeClr>
              </a:solidFill>
            </a:endParaRPr>
          </a:p>
        </p:txBody>
      </p:sp>
      <p:sp>
        <p:nvSpPr>
          <p:cNvPr id="9" name="TextBox 8"/>
          <p:cNvSpPr txBox="1"/>
          <p:nvPr/>
        </p:nvSpPr>
        <p:spPr>
          <a:xfrm>
            <a:off x="883444" y="1232848"/>
            <a:ext cx="829299" cy="276999"/>
          </a:xfrm>
          <a:prstGeom prst="rect">
            <a:avLst/>
          </a:prstGeom>
          <a:noFill/>
        </p:spPr>
        <p:txBody>
          <a:bodyPr wrap="none">
            <a:spAutoFit/>
          </a:bodyPr>
          <a:lstStyle/>
          <a:p>
            <a:pPr eaLnBrk="1" fontAlgn="auto" hangingPunct="1">
              <a:spcBef>
                <a:spcPts val="0"/>
              </a:spcBef>
              <a:spcAft>
                <a:spcPts val="0"/>
              </a:spcAft>
              <a:defRPr/>
            </a:pPr>
            <a:r>
              <a:rPr lang="id-ID" sz="1200" dirty="0">
                <a:solidFill>
                  <a:schemeClr val="accent6">
                    <a:lumMod val="75000"/>
                  </a:schemeClr>
                </a:solidFill>
                <a:latin typeface="+mn-lt"/>
              </a:rPr>
              <a:t>Per </a:t>
            </a:r>
            <a:r>
              <a:rPr lang="en-US" sz="1200" dirty="0" err="1">
                <a:solidFill>
                  <a:schemeClr val="accent6">
                    <a:lumMod val="75000"/>
                  </a:schemeClr>
                </a:solidFill>
                <a:latin typeface="+mn-lt"/>
              </a:rPr>
              <a:t>Subdit</a:t>
            </a:r>
            <a:endParaRPr lang="id-ID" sz="1200" dirty="0">
              <a:solidFill>
                <a:schemeClr val="accent6">
                  <a:lumMod val="75000"/>
                </a:schemeClr>
              </a:solidFill>
              <a:latin typeface="+mn-lt"/>
            </a:endParaRPr>
          </a:p>
        </p:txBody>
      </p:sp>
      <p:sp>
        <p:nvSpPr>
          <p:cNvPr id="10" name="Freeform 9"/>
          <p:cNvSpPr/>
          <p:nvPr/>
        </p:nvSpPr>
        <p:spPr>
          <a:xfrm flipH="1" flipV="1">
            <a:off x="2145760" y="2424290"/>
            <a:ext cx="1511841" cy="305976"/>
          </a:xfrm>
          <a:custGeom>
            <a:avLst/>
            <a:gdLst>
              <a:gd name="connsiteX0" fmla="*/ 604157 w 604471"/>
              <a:gd name="connsiteY0" fmla="*/ 555172 h 555172"/>
              <a:gd name="connsiteX1" fmla="*/ 506186 w 604471"/>
              <a:gd name="connsiteY1" fmla="*/ 195943 h 555172"/>
              <a:gd name="connsiteX2" fmla="*/ 0 w 604471"/>
              <a:gd name="connsiteY2" fmla="*/ 0 h 555172"/>
            </a:gdLst>
            <a:ahLst/>
            <a:cxnLst>
              <a:cxn ang="0">
                <a:pos x="connsiteX0" y="connsiteY0"/>
              </a:cxn>
              <a:cxn ang="0">
                <a:pos x="connsiteX1" y="connsiteY1"/>
              </a:cxn>
              <a:cxn ang="0">
                <a:pos x="connsiteX2" y="connsiteY2"/>
              </a:cxn>
            </a:cxnLst>
            <a:rect l="l" t="t" r="r" b="b"/>
            <a:pathLst>
              <a:path w="604471" h="555172">
                <a:moveTo>
                  <a:pt x="604157" y="555172"/>
                </a:moveTo>
                <a:cubicBezTo>
                  <a:pt x="605518" y="421822"/>
                  <a:pt x="606879" y="288472"/>
                  <a:pt x="506186" y="195943"/>
                </a:cubicBezTo>
                <a:cubicBezTo>
                  <a:pt x="405493" y="103414"/>
                  <a:pt x="202746" y="51707"/>
                  <a:pt x="0" y="0"/>
                </a:cubicBezTo>
              </a:path>
            </a:pathLst>
          </a:custGeom>
          <a:noFill/>
          <a:ln w="3175">
            <a:solidFill>
              <a:schemeClr val="accent2">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endParaRPr lang="id-ID"/>
          </a:p>
        </p:txBody>
      </p:sp>
      <p:sp>
        <p:nvSpPr>
          <p:cNvPr id="11" name="TextBox 13"/>
          <p:cNvSpPr txBox="1"/>
          <p:nvPr/>
        </p:nvSpPr>
        <p:spPr>
          <a:xfrm>
            <a:off x="1855630" y="1870294"/>
            <a:ext cx="838200" cy="461665"/>
          </a:xfrm>
          <a:prstGeom prst="rect">
            <a:avLst/>
          </a:prstGeom>
          <a:solidFill>
            <a:schemeClr val="bg1"/>
          </a:solidFill>
          <a:ln>
            <a:solidFill>
              <a:schemeClr val="accent2">
                <a:lumMod val="60000"/>
                <a:lumOff val="40000"/>
              </a:schemeClr>
            </a:solid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fontAlgn="auto" hangingPunct="1">
              <a:spcBef>
                <a:spcPts val="0"/>
              </a:spcBef>
              <a:spcAft>
                <a:spcPts val="0"/>
              </a:spcAft>
              <a:defRPr/>
            </a:pPr>
            <a:r>
              <a:rPr lang="en-US" sz="1200" dirty="0" err="1">
                <a:solidFill>
                  <a:srgbClr val="C00000"/>
                </a:solidFill>
              </a:rPr>
              <a:t>Dit</a:t>
            </a:r>
            <a:r>
              <a:rPr lang="en-US" sz="1200" dirty="0">
                <a:solidFill>
                  <a:srgbClr val="C00000"/>
                </a:solidFill>
              </a:rPr>
              <a:t>. PSMA </a:t>
            </a:r>
            <a:r>
              <a:rPr lang="en-US" sz="1200" dirty="0" smtClean="0">
                <a:solidFill>
                  <a:srgbClr val="C00000"/>
                </a:solidFill>
              </a:rPr>
              <a:t>99,48</a:t>
            </a:r>
            <a:r>
              <a:rPr lang="id-ID" sz="1200" dirty="0" smtClean="0">
                <a:solidFill>
                  <a:srgbClr val="C00000"/>
                </a:solidFill>
              </a:rPr>
              <a:t>%</a:t>
            </a:r>
            <a:endParaRPr lang="id-ID" sz="1200" dirty="0">
              <a:solidFill>
                <a:srgbClr val="C00000"/>
              </a:solidFill>
            </a:endParaRPr>
          </a:p>
        </p:txBody>
      </p:sp>
      <p:sp>
        <p:nvSpPr>
          <p:cNvPr id="2" name="TextBox 1"/>
          <p:cNvSpPr txBox="1"/>
          <p:nvPr/>
        </p:nvSpPr>
        <p:spPr>
          <a:xfrm>
            <a:off x="7524986" y="3637459"/>
            <a:ext cx="897804" cy="276999"/>
          </a:xfrm>
          <a:prstGeom prst="rect">
            <a:avLst/>
          </a:prstGeom>
          <a:noFill/>
        </p:spPr>
        <p:txBody>
          <a:bodyPr wrap="square" rtlCol="0">
            <a:spAutoFit/>
          </a:bodyPr>
          <a:lstStyle/>
          <a:p>
            <a:pPr algn="r"/>
            <a:r>
              <a:rPr lang="en-US" sz="1200" i="1" dirty="0" err="1">
                <a:solidFill>
                  <a:srgbClr val="FF0000"/>
                </a:solidFill>
              </a:rPr>
              <a:t>Dlm</a:t>
            </a:r>
            <a:r>
              <a:rPr lang="en-US" sz="1200" i="1" dirty="0">
                <a:solidFill>
                  <a:srgbClr val="FF0000"/>
                </a:solidFill>
              </a:rPr>
              <a:t> </a:t>
            </a:r>
            <a:r>
              <a:rPr lang="en-US" sz="1200" i="1" dirty="0" err="1">
                <a:solidFill>
                  <a:srgbClr val="FF0000"/>
                </a:solidFill>
              </a:rPr>
              <a:t>Jutaan</a:t>
            </a:r>
            <a:endParaRPr lang="en-US" sz="1200" i="1" dirty="0">
              <a:solidFill>
                <a:srgbClr val="FF0000"/>
              </a:solidFill>
            </a:endParaRPr>
          </a:p>
        </p:txBody>
      </p:sp>
      <p:pic>
        <p:nvPicPr>
          <p:cNvPr id="3" name="Picture 2"/>
          <p:cNvPicPr>
            <a:picLocks noChangeAspect="1"/>
          </p:cNvPicPr>
          <p:nvPr/>
        </p:nvPicPr>
        <p:blipFill>
          <a:blip r:embed="rId4"/>
          <a:stretch>
            <a:fillRect/>
          </a:stretch>
        </p:blipFill>
        <p:spPr>
          <a:xfrm>
            <a:off x="5474754" y="3959446"/>
            <a:ext cx="3364447" cy="1664114"/>
          </a:xfrm>
          <a:prstGeom prst="rect">
            <a:avLst/>
          </a:prstGeom>
        </p:spPr>
      </p:pic>
    </p:spTree>
    <p:extLst>
      <p:ext uri="{BB962C8B-B14F-4D97-AF65-F5344CB8AC3E}">
        <p14:creationId xmlns:p14="http://schemas.microsoft.com/office/powerpoint/2010/main" val="890836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1978494428"/>
              </p:ext>
            </p:extLst>
          </p:nvPr>
        </p:nvGraphicFramePr>
        <p:xfrm>
          <a:off x="4471304" y="511081"/>
          <a:ext cx="4486275" cy="634692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0" y="31592"/>
            <a:ext cx="7886700" cy="55966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a:solidFill>
                  <a:schemeClr val="accent1"/>
                </a:solidFill>
                <a:latin typeface="Century Gothic" panose="020B0502020202020204" pitchFamily="34" charset="0"/>
              </a:rPr>
              <a:t>Rekap</a:t>
            </a:r>
            <a:r>
              <a:rPr lang="en-US" sz="2400" b="1" dirty="0">
                <a:solidFill>
                  <a:schemeClr val="accent1"/>
                </a:solidFill>
                <a:latin typeface="Century Gothic" panose="020B0502020202020204" pitchFamily="34" charset="0"/>
              </a:rPr>
              <a:t> </a:t>
            </a:r>
            <a:r>
              <a:rPr lang="en-US" sz="2400" b="1" dirty="0" err="1">
                <a:solidFill>
                  <a:schemeClr val="accent1"/>
                </a:solidFill>
                <a:latin typeface="Century Gothic" panose="020B0502020202020204" pitchFamily="34" charset="0"/>
              </a:rPr>
              <a:t>Penyerapan</a:t>
            </a:r>
            <a:r>
              <a:rPr lang="en-US" sz="2400" b="1" dirty="0">
                <a:solidFill>
                  <a:schemeClr val="accent1"/>
                </a:solidFill>
                <a:latin typeface="Century Gothic" panose="020B0502020202020204" pitchFamily="34" charset="0"/>
              </a:rPr>
              <a:t> </a:t>
            </a:r>
            <a:r>
              <a:rPr lang="en-US" sz="2400" b="1" dirty="0" err="1">
                <a:solidFill>
                  <a:schemeClr val="accent6"/>
                </a:solidFill>
                <a:latin typeface="Century Gothic" panose="020B0502020202020204" pitchFamily="34" charset="0"/>
              </a:rPr>
              <a:t>Dekonsentrasi</a:t>
            </a:r>
            <a:endParaRPr lang="en-US" sz="2400" b="1" dirty="0">
              <a:solidFill>
                <a:schemeClr val="accent6"/>
              </a:solidFill>
              <a:latin typeface="Century Gothic" panose="020B0502020202020204" pitchFamily="34" charset="0"/>
            </a:endParaRPr>
          </a:p>
        </p:txBody>
      </p:sp>
      <p:cxnSp>
        <p:nvCxnSpPr>
          <p:cNvPr id="7" name="Straight Connector 6"/>
          <p:cNvCxnSpPr/>
          <p:nvPr/>
        </p:nvCxnSpPr>
        <p:spPr>
          <a:xfrm flipH="1">
            <a:off x="4528031" y="1783080"/>
            <a:ext cx="10391" cy="4576157"/>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98324" y="569321"/>
            <a:ext cx="1958814" cy="276999"/>
          </a:xfrm>
          <a:prstGeom prst="rect">
            <a:avLst/>
          </a:prstGeom>
        </p:spPr>
        <p:txBody>
          <a:bodyPr wrap="none">
            <a:spAutoFit/>
          </a:bodyPr>
          <a:lstStyle/>
          <a:p>
            <a:pPr algn="ctr">
              <a:defRPr sz="1600" b="1" i="0" u="none" strike="noStrike" kern="1200" baseline="0">
                <a:solidFill>
                  <a:srgbClr val="FF0000"/>
                </a:solidFill>
                <a:latin typeface="Calibri"/>
                <a:ea typeface="Calibri"/>
                <a:cs typeface="Calibri"/>
              </a:defRPr>
            </a:pPr>
            <a:r>
              <a:rPr lang="id-ID" sz="1200" dirty="0"/>
              <a:t>Trend Daya Serap Anggaran</a:t>
            </a:r>
          </a:p>
        </p:txBody>
      </p:sp>
      <p:sp>
        <p:nvSpPr>
          <p:cNvPr id="12" name="Chevron 11"/>
          <p:cNvSpPr/>
          <p:nvPr/>
        </p:nvSpPr>
        <p:spPr>
          <a:xfrm>
            <a:off x="5885620" y="228600"/>
            <a:ext cx="2604407" cy="28248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FF0000"/>
                </a:solidFill>
                <a:latin typeface="Century Gothic" panose="020B0502020202020204" pitchFamily="34" charset="0"/>
              </a:rPr>
              <a:t>Capaian</a:t>
            </a:r>
            <a:r>
              <a:rPr lang="en-US" sz="1200" b="1" dirty="0">
                <a:solidFill>
                  <a:srgbClr val="FF0000"/>
                </a:solidFill>
                <a:latin typeface="Century Gothic" panose="020B0502020202020204" pitchFamily="34" charset="0"/>
              </a:rPr>
              <a:t> </a:t>
            </a:r>
            <a:r>
              <a:rPr lang="en-US" sz="1200" b="1" dirty="0" err="1">
                <a:solidFill>
                  <a:srgbClr val="FF0000"/>
                </a:solidFill>
                <a:latin typeface="Century Gothic" panose="020B0502020202020204" pitchFamily="34" charset="0"/>
              </a:rPr>
              <a:t>Dekon</a:t>
            </a:r>
            <a:r>
              <a:rPr lang="en-US" sz="1200" b="1" dirty="0">
                <a:solidFill>
                  <a:srgbClr val="FF0000"/>
                </a:solidFill>
                <a:latin typeface="Century Gothic" panose="020B0502020202020204" pitchFamily="34" charset="0"/>
              </a:rPr>
              <a:t> per </a:t>
            </a:r>
            <a:r>
              <a:rPr lang="en-US" sz="1200" b="1" dirty="0" err="1">
                <a:solidFill>
                  <a:srgbClr val="FF0000"/>
                </a:solidFill>
                <a:latin typeface="Century Gothic" panose="020B0502020202020204" pitchFamily="34" charset="0"/>
              </a:rPr>
              <a:t>provinsi</a:t>
            </a:r>
            <a:endParaRPr lang="id-ID" sz="1200" b="1" dirty="0">
              <a:solidFill>
                <a:srgbClr val="FF0000"/>
              </a:solidFill>
              <a:latin typeface="Century Gothic" panose="020B0502020202020204" pitchFamily="34" charset="0"/>
            </a:endParaRPr>
          </a:p>
        </p:txBody>
      </p:sp>
      <p:cxnSp>
        <p:nvCxnSpPr>
          <p:cNvPr id="13" name="Straight Connector 12"/>
          <p:cNvCxnSpPr/>
          <p:nvPr/>
        </p:nvCxnSpPr>
        <p:spPr>
          <a:xfrm flipH="1">
            <a:off x="8229600" y="708088"/>
            <a:ext cx="10712" cy="6129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ular Callout 18"/>
          <p:cNvSpPr/>
          <p:nvPr/>
        </p:nvSpPr>
        <p:spPr>
          <a:xfrm>
            <a:off x="7297823" y="3063240"/>
            <a:ext cx="757193" cy="512549"/>
          </a:xfrm>
          <a:prstGeom prst="wedgeRoundRectCallout">
            <a:avLst>
              <a:gd name="adj1" fmla="val 72402"/>
              <a:gd name="adj2" fmla="val 108296"/>
              <a:gd name="adj3" fmla="val 16667"/>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accent6">
                    <a:lumMod val="50000"/>
                  </a:schemeClr>
                </a:solidFill>
              </a:rPr>
              <a:t>Rata-rata 96.73%</a:t>
            </a:r>
            <a:endParaRPr lang="id-ID" dirty="0">
              <a:solidFill>
                <a:schemeClr val="accent6">
                  <a:lumMod val="50000"/>
                </a:schemeClr>
              </a:solidFill>
            </a:endParaRPr>
          </a:p>
        </p:txBody>
      </p:sp>
      <p:sp>
        <p:nvSpPr>
          <p:cNvPr id="16" name="TextBox 15"/>
          <p:cNvSpPr txBox="1"/>
          <p:nvPr/>
        </p:nvSpPr>
        <p:spPr>
          <a:xfrm>
            <a:off x="122676" y="5862626"/>
            <a:ext cx="4050323" cy="791378"/>
          </a:xfrm>
          <a:prstGeom prst="rect">
            <a:avLst/>
          </a:prstGeom>
          <a:noFill/>
        </p:spPr>
        <p:txBody>
          <a:bodyPr wrap="square" lIns="52203" tIns="26102" rIns="52203" bIns="26102">
            <a:spAutoFit/>
          </a:bodyPr>
          <a:lstStyle/>
          <a:p>
            <a:pPr defTabSz="810186" fontAlgn="auto">
              <a:spcBef>
                <a:spcPts val="0"/>
              </a:spcBef>
              <a:spcAft>
                <a:spcPts val="0"/>
              </a:spcAft>
              <a:defRPr/>
            </a:pPr>
            <a:r>
              <a:rPr lang="en-GB" sz="1200" b="1" dirty="0" err="1">
                <a:solidFill>
                  <a:srgbClr val="277AC1"/>
                </a:solidFill>
                <a:latin typeface="Helvetica Neue" charset="0"/>
                <a:ea typeface="Helvetica Neue" charset="0"/>
                <a:cs typeface="Helvetica Neue" charset="0"/>
              </a:rPr>
              <a:t>Catatan</a:t>
            </a:r>
            <a:r>
              <a:rPr lang="en-GB" sz="1200" b="1" dirty="0">
                <a:solidFill>
                  <a:srgbClr val="277AC1"/>
                </a:solidFill>
                <a:latin typeface="Helvetica Neue" charset="0"/>
                <a:ea typeface="Helvetica Neue" charset="0"/>
                <a:cs typeface="Helvetica Neue" charset="0"/>
              </a:rPr>
              <a:t>:</a:t>
            </a:r>
            <a:endParaRPr lang="en-GB" sz="1200" dirty="0">
              <a:latin typeface="Helvetica Neue" charset="0"/>
              <a:ea typeface="Helvetica Neue" charset="0"/>
              <a:cs typeface="Helvetica Neue" charset="0"/>
            </a:endParaRPr>
          </a:p>
          <a:p>
            <a:pPr marL="92075" indent="-92075" defTabSz="810186" fontAlgn="auto">
              <a:spcBef>
                <a:spcPts val="0"/>
              </a:spcBef>
              <a:spcAft>
                <a:spcPts val="0"/>
              </a:spcAft>
              <a:buFont typeface="Arial" charset="0"/>
              <a:buChar char="•"/>
              <a:defRPr/>
            </a:pPr>
            <a:r>
              <a:rPr lang="en-GB" sz="1200" dirty="0" err="1">
                <a:latin typeface="Helvetica Neue" charset="0"/>
                <a:ea typeface="Helvetica Neue" charset="0"/>
                <a:cs typeface="Helvetica Neue" charset="0"/>
              </a:rPr>
              <a:t>Laporan</a:t>
            </a:r>
            <a:r>
              <a:rPr lang="en-GB" sz="1200" dirty="0">
                <a:latin typeface="Helvetica Neue" charset="0"/>
                <a:ea typeface="Helvetica Neue" charset="0"/>
                <a:cs typeface="Helvetica Neue" charset="0"/>
              </a:rPr>
              <a:t> </a:t>
            </a:r>
            <a:r>
              <a:rPr lang="en-GB" sz="1200" dirty="0" err="1">
                <a:latin typeface="Helvetica Neue" charset="0"/>
                <a:ea typeface="Helvetica Neue" charset="0"/>
                <a:cs typeface="Helvetica Neue" charset="0"/>
              </a:rPr>
              <a:t>realisasi</a:t>
            </a:r>
            <a:r>
              <a:rPr lang="en-GB" sz="1200" dirty="0">
                <a:latin typeface="Helvetica Neue" charset="0"/>
                <a:ea typeface="Helvetica Neue" charset="0"/>
                <a:cs typeface="Helvetica Neue" charset="0"/>
              </a:rPr>
              <a:t> </a:t>
            </a:r>
            <a:r>
              <a:rPr lang="en-GB" sz="1200" dirty="0" err="1">
                <a:latin typeface="Helvetica Neue" charset="0"/>
                <a:ea typeface="Helvetica Neue" charset="0"/>
                <a:cs typeface="Helvetica Neue" charset="0"/>
              </a:rPr>
              <a:t>bersumber</a:t>
            </a:r>
            <a:r>
              <a:rPr lang="en-GB" sz="1200" dirty="0">
                <a:latin typeface="Helvetica Neue" charset="0"/>
                <a:ea typeface="Helvetica Neue" charset="0"/>
                <a:cs typeface="Helvetica Neue" charset="0"/>
              </a:rPr>
              <a:t> </a:t>
            </a:r>
            <a:r>
              <a:rPr lang="en-GB" sz="1200" dirty="0" err="1">
                <a:latin typeface="Helvetica Neue" charset="0"/>
                <a:ea typeface="Helvetica Neue" charset="0"/>
                <a:cs typeface="Helvetica Neue" charset="0"/>
              </a:rPr>
              <a:t>pada</a:t>
            </a:r>
            <a:r>
              <a:rPr lang="en-GB" sz="1200" dirty="0">
                <a:latin typeface="Helvetica Neue" charset="0"/>
                <a:ea typeface="Helvetica Neue" charset="0"/>
                <a:cs typeface="Helvetica Neue" charset="0"/>
              </a:rPr>
              <a:t> </a:t>
            </a:r>
            <a:r>
              <a:rPr lang="en-GB" sz="1200" b="1" dirty="0">
                <a:latin typeface="Helvetica Neue" charset="0"/>
                <a:ea typeface="Helvetica Neue" charset="0"/>
                <a:cs typeface="Helvetica Neue" charset="0"/>
              </a:rPr>
              <a:t>Smart</a:t>
            </a:r>
            <a:r>
              <a:rPr lang="en-GB" sz="1200" dirty="0">
                <a:latin typeface="Helvetica Neue" charset="0"/>
                <a:ea typeface="Helvetica Neue" charset="0"/>
                <a:cs typeface="Helvetica Neue" charset="0"/>
              </a:rPr>
              <a:t> </a:t>
            </a:r>
            <a:r>
              <a:rPr lang="en-GB" sz="1200" dirty="0" err="1">
                <a:latin typeface="Helvetica Neue" charset="0"/>
                <a:ea typeface="Helvetica Neue" charset="0"/>
                <a:cs typeface="Helvetica Neue" charset="0"/>
              </a:rPr>
              <a:t>kementerian</a:t>
            </a:r>
            <a:r>
              <a:rPr lang="en-GB" sz="1200" dirty="0">
                <a:latin typeface="Helvetica Neue" charset="0"/>
                <a:ea typeface="Helvetica Neue" charset="0"/>
                <a:cs typeface="Helvetica Neue" charset="0"/>
              </a:rPr>
              <a:t> </a:t>
            </a:r>
            <a:r>
              <a:rPr lang="en-GB" sz="1200" dirty="0" err="1">
                <a:latin typeface="Helvetica Neue" charset="0"/>
                <a:ea typeface="Helvetica Neue" charset="0"/>
                <a:cs typeface="Helvetica Neue" charset="0"/>
              </a:rPr>
              <a:t>keuangan</a:t>
            </a:r>
            <a:r>
              <a:rPr lang="en-GB" sz="1200" dirty="0">
                <a:latin typeface="Helvetica Neue" charset="0"/>
                <a:ea typeface="Helvetica Neue" charset="0"/>
                <a:cs typeface="Helvetica Neue" charset="0"/>
              </a:rPr>
              <a:t> yang </a:t>
            </a:r>
            <a:r>
              <a:rPr lang="en-GB" sz="1200" dirty="0" err="1">
                <a:latin typeface="Helvetica Neue" charset="0"/>
                <a:ea typeface="Helvetica Neue" charset="0"/>
                <a:cs typeface="Helvetica Neue" charset="0"/>
              </a:rPr>
              <a:t>berdasarkan</a:t>
            </a:r>
            <a:r>
              <a:rPr lang="en-GB" sz="1200" dirty="0">
                <a:latin typeface="Helvetica Neue" charset="0"/>
                <a:ea typeface="Helvetica Neue" charset="0"/>
                <a:cs typeface="Helvetica Neue" charset="0"/>
              </a:rPr>
              <a:t> </a:t>
            </a:r>
            <a:r>
              <a:rPr lang="en-GB" sz="1200" b="1" dirty="0">
                <a:latin typeface="Helvetica Neue" charset="0"/>
                <a:ea typeface="Helvetica Neue" charset="0"/>
                <a:cs typeface="Helvetica Neue" charset="0"/>
              </a:rPr>
              <a:t>Sp2D </a:t>
            </a:r>
            <a:r>
              <a:rPr lang="en-GB" sz="1200" b="1" dirty="0" err="1">
                <a:latin typeface="Helvetica Neue" charset="0"/>
                <a:ea typeface="Helvetica Neue" charset="0"/>
                <a:cs typeface="Helvetica Neue" charset="0"/>
              </a:rPr>
              <a:t>Spaint</a:t>
            </a:r>
            <a:r>
              <a:rPr lang="en-GB" sz="1200" dirty="0">
                <a:latin typeface="Helvetica Neue" charset="0"/>
                <a:ea typeface="Helvetica Neue" charset="0"/>
                <a:cs typeface="Helvetica Neue" charset="0"/>
              </a:rPr>
              <a:t>.</a:t>
            </a:r>
            <a:endParaRPr lang="en-GB" sz="1200" b="1" dirty="0">
              <a:solidFill>
                <a:srgbClr val="00B0F0"/>
              </a:solidFill>
              <a:latin typeface="Helvetica Neue" charset="0"/>
              <a:ea typeface="Helvetica Neue" charset="0"/>
              <a:cs typeface="Helvetica Neue" charset="0"/>
            </a:endParaRPr>
          </a:p>
          <a:p>
            <a:pPr marL="92075" indent="-92075" defTabSz="810186" fontAlgn="auto">
              <a:spcBef>
                <a:spcPts val="0"/>
              </a:spcBef>
              <a:spcAft>
                <a:spcPts val="0"/>
              </a:spcAft>
              <a:buFont typeface="Arial" charset="0"/>
              <a:buChar char="•"/>
              <a:defRPr/>
            </a:pPr>
            <a:endParaRPr lang="en-GB" sz="1200" dirty="0">
              <a:solidFill>
                <a:srgbClr val="00B0F0"/>
              </a:solidFill>
              <a:latin typeface="Helvetica Neue" charset="0"/>
              <a:ea typeface="Helvetica Neue" charset="0"/>
              <a:cs typeface="Helvetica Neue" charset="0"/>
            </a:endParaRPr>
          </a:p>
        </p:txBody>
      </p:sp>
      <p:graphicFrame>
        <p:nvGraphicFramePr>
          <p:cNvPr id="14" name="Chart 13"/>
          <p:cNvGraphicFramePr>
            <a:graphicFrameLocks/>
          </p:cNvGraphicFramePr>
          <p:nvPr>
            <p:extLst>
              <p:ext uri="{D42A27DB-BD31-4B8C-83A1-F6EECF244321}">
                <p14:modId xmlns:p14="http://schemas.microsoft.com/office/powerpoint/2010/main" val="2191997766"/>
              </p:ext>
            </p:extLst>
          </p:nvPr>
        </p:nvGraphicFramePr>
        <p:xfrm>
          <a:off x="296324" y="1027813"/>
          <a:ext cx="3876675" cy="47720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8012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411481"/>
            <a:ext cx="9144000" cy="684847"/>
          </a:xfrm>
          <a:prstGeom prst="rect">
            <a:avLst/>
          </a:prstGeom>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500" b="1" dirty="0" err="1">
                <a:solidFill>
                  <a:schemeClr val="accent6">
                    <a:lumMod val="75000"/>
                  </a:schemeClr>
                </a:solidFill>
                <a:latin typeface="Cambria"/>
              </a:rPr>
              <a:t>Rekap</a:t>
            </a:r>
            <a:r>
              <a:rPr lang="en-US" sz="2500" b="1" dirty="0">
                <a:solidFill>
                  <a:schemeClr val="accent6">
                    <a:lumMod val="75000"/>
                  </a:schemeClr>
                </a:solidFill>
                <a:latin typeface="Cambria"/>
              </a:rPr>
              <a:t> </a:t>
            </a:r>
            <a:r>
              <a:rPr lang="en-US" sz="2500" b="1" dirty="0" err="1">
                <a:solidFill>
                  <a:schemeClr val="accent6">
                    <a:lumMod val="75000"/>
                  </a:schemeClr>
                </a:solidFill>
                <a:latin typeface="Cambria"/>
              </a:rPr>
              <a:t>Penyerapan</a:t>
            </a:r>
            <a:r>
              <a:rPr lang="en-US" sz="2500" b="1" dirty="0">
                <a:solidFill>
                  <a:schemeClr val="accent6">
                    <a:lumMod val="75000"/>
                  </a:schemeClr>
                </a:solidFill>
                <a:latin typeface="Cambria"/>
              </a:rPr>
              <a:t> </a:t>
            </a:r>
            <a:r>
              <a:rPr lang="en-US" sz="2500" b="1" dirty="0" err="1">
                <a:solidFill>
                  <a:schemeClr val="accent6">
                    <a:lumMod val="75000"/>
                  </a:schemeClr>
                </a:solidFill>
                <a:latin typeface="Cambria"/>
              </a:rPr>
              <a:t>Dekonsentrasi</a:t>
            </a:r>
            <a:endParaRPr lang="en-US" dirty="0">
              <a:solidFill>
                <a:srgbClr val="00B0F0"/>
              </a:solidFill>
            </a:endParaRPr>
          </a:p>
        </p:txBody>
      </p:sp>
      <p:pic>
        <p:nvPicPr>
          <p:cNvPr id="3" name="Picture 2"/>
          <p:cNvPicPr>
            <a:picLocks noChangeAspect="1"/>
          </p:cNvPicPr>
          <p:nvPr/>
        </p:nvPicPr>
        <p:blipFill>
          <a:blip r:embed="rId2"/>
          <a:stretch>
            <a:fillRect/>
          </a:stretch>
        </p:blipFill>
        <p:spPr>
          <a:xfrm>
            <a:off x="337067" y="1417320"/>
            <a:ext cx="8469866" cy="5120640"/>
          </a:xfrm>
          <a:prstGeom prst="rect">
            <a:avLst/>
          </a:prstGeom>
        </p:spPr>
      </p:pic>
    </p:spTree>
    <p:extLst>
      <p:ext uri="{BB962C8B-B14F-4D97-AF65-F5344CB8AC3E}">
        <p14:creationId xmlns:p14="http://schemas.microsoft.com/office/powerpoint/2010/main" val="2645315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562100" y="36025"/>
            <a:ext cx="6019800" cy="646331"/>
          </a:xfrm>
          <a:prstGeom prst="rect">
            <a:avLst/>
          </a:prstGeom>
          <a:solidFill>
            <a:schemeClr val="tx1">
              <a:lumMod val="65000"/>
              <a:lumOff val="35000"/>
            </a:schemeClr>
          </a:solidFill>
        </p:spPr>
        <p:txBody>
          <a:bodyPr wrap="square" rtlCol="0">
            <a:spAutoFit/>
          </a:bodyPr>
          <a:lstStyle/>
          <a:p>
            <a:pPr algn="ctr"/>
            <a:r>
              <a:rPr lang="en-US" sz="3600" dirty="0" smtClean="0">
                <a:solidFill>
                  <a:schemeClr val="bg1"/>
                </a:solidFill>
                <a:latin typeface="Britannic Bold" pitchFamily="34" charset="0"/>
              </a:rPr>
              <a:t>REMBUKNAS 2017</a:t>
            </a:r>
            <a:endParaRPr lang="en-US" sz="3600" dirty="0">
              <a:solidFill>
                <a:schemeClr val="bg1"/>
              </a:solidFill>
              <a:latin typeface="Britannic Bold"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96636"/>
            <a:ext cx="8458200" cy="568036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3248049"/>
      </p:ext>
    </p:extLst>
  </p:cSld>
  <p:clrMapOvr>
    <a:masterClrMapping/>
  </p:clrMapOvr>
  <p:transition>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411481"/>
            <a:ext cx="9144000" cy="684847"/>
          </a:xfrm>
          <a:prstGeom prst="rect">
            <a:avLst/>
          </a:prstGeom>
        </p:spPr>
        <p:txBody>
          <a:bodyPr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500" b="1" dirty="0" err="1">
                <a:solidFill>
                  <a:schemeClr val="accent6">
                    <a:lumMod val="75000"/>
                  </a:schemeClr>
                </a:solidFill>
                <a:latin typeface="Cambria"/>
              </a:rPr>
              <a:t>Rekap</a:t>
            </a:r>
            <a:r>
              <a:rPr lang="en-US" sz="2500" b="1" dirty="0">
                <a:solidFill>
                  <a:schemeClr val="accent6">
                    <a:lumMod val="75000"/>
                  </a:schemeClr>
                </a:solidFill>
                <a:latin typeface="Cambria"/>
              </a:rPr>
              <a:t> </a:t>
            </a:r>
            <a:r>
              <a:rPr lang="en-US" sz="2500" b="1" dirty="0" err="1">
                <a:solidFill>
                  <a:schemeClr val="accent6">
                    <a:lumMod val="75000"/>
                  </a:schemeClr>
                </a:solidFill>
                <a:latin typeface="Cambria"/>
              </a:rPr>
              <a:t>Penyerapan</a:t>
            </a:r>
            <a:r>
              <a:rPr lang="en-US" sz="2500" b="1" dirty="0">
                <a:solidFill>
                  <a:schemeClr val="accent6">
                    <a:lumMod val="75000"/>
                  </a:schemeClr>
                </a:solidFill>
                <a:latin typeface="Cambria"/>
              </a:rPr>
              <a:t> </a:t>
            </a:r>
            <a:r>
              <a:rPr lang="en-US" sz="2500" b="1" dirty="0" err="1">
                <a:solidFill>
                  <a:schemeClr val="accent6">
                    <a:lumMod val="75000"/>
                  </a:schemeClr>
                </a:solidFill>
                <a:latin typeface="Cambria"/>
              </a:rPr>
              <a:t>Dekonsentrasi</a:t>
            </a:r>
            <a:endParaRPr lang="en-US" dirty="0">
              <a:solidFill>
                <a:srgbClr val="00B0F0"/>
              </a:solidFill>
            </a:endParaRPr>
          </a:p>
        </p:txBody>
      </p:sp>
      <p:pic>
        <p:nvPicPr>
          <p:cNvPr id="2" name="Picture 1"/>
          <p:cNvPicPr>
            <a:picLocks noChangeAspect="1"/>
          </p:cNvPicPr>
          <p:nvPr/>
        </p:nvPicPr>
        <p:blipFill>
          <a:blip r:embed="rId2"/>
          <a:stretch>
            <a:fillRect/>
          </a:stretch>
        </p:blipFill>
        <p:spPr>
          <a:xfrm>
            <a:off x="381000" y="1325880"/>
            <a:ext cx="8499336" cy="5394960"/>
          </a:xfrm>
          <a:prstGeom prst="rect">
            <a:avLst/>
          </a:prstGeom>
        </p:spPr>
      </p:pic>
    </p:spTree>
    <p:extLst>
      <p:ext uri="{BB962C8B-B14F-4D97-AF65-F5344CB8AC3E}">
        <p14:creationId xmlns:p14="http://schemas.microsoft.com/office/powerpoint/2010/main" val="2197840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3892" t="25512" r="10454" b="15462"/>
          <a:stretch/>
        </p:blipFill>
        <p:spPr bwMode="auto">
          <a:xfrm>
            <a:off x="194157" y="990600"/>
            <a:ext cx="8852535" cy="3883025"/>
          </a:xfrm>
          <a:prstGeom prst="rect">
            <a:avLst/>
          </a:prstGeom>
          <a:ln>
            <a:noFill/>
          </a:ln>
          <a:extLst>
            <a:ext uri="{53640926-AAD7-44d8-BBD7-CCE9431645EC}">
              <a14:shadowObscured xmlns:a14="http://schemas.microsoft.com/office/drawing/2010/main" xmlns=""/>
            </a:ext>
          </a:extLst>
        </p:spPr>
      </p:pic>
      <p:sp>
        <p:nvSpPr>
          <p:cNvPr id="14" name="TextBox 13"/>
          <p:cNvSpPr txBox="1"/>
          <p:nvPr/>
        </p:nvSpPr>
        <p:spPr>
          <a:xfrm>
            <a:off x="7086600" y="682823"/>
            <a:ext cx="1795010" cy="307777"/>
          </a:xfrm>
          <a:prstGeom prst="rect">
            <a:avLst/>
          </a:prstGeom>
          <a:solidFill>
            <a:schemeClr val="bg1"/>
          </a:solidFill>
          <a:ln>
            <a:noFill/>
          </a:ln>
        </p:spPr>
        <p:txBody>
          <a:bodyPr wrap="square" rtlCol="0">
            <a:spAutoFit/>
          </a:bodyPr>
          <a:lstStyle/>
          <a:p>
            <a:pPr algn="ctr"/>
            <a:r>
              <a:rPr lang="id-ID" sz="1400" dirty="0">
                <a:solidFill>
                  <a:srgbClr val="0070C0"/>
                </a:solidFill>
                <a:latin typeface="Britannic Bold" pitchFamily="34" charset="0"/>
              </a:rPr>
              <a:t>(dalam ribuan)</a:t>
            </a:r>
            <a:endParaRPr lang="en-US" sz="1400" dirty="0">
              <a:solidFill>
                <a:srgbClr val="0070C0"/>
              </a:solidFill>
              <a:latin typeface="Britannic Bold" pitchFamily="34" charset="0"/>
            </a:endParaRPr>
          </a:p>
        </p:txBody>
      </p:sp>
      <p:cxnSp>
        <p:nvCxnSpPr>
          <p:cNvPr id="6" name="Straight Connector 5"/>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143000" y="-48127"/>
            <a:ext cx="68580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p:cNvSpPr txBox="1"/>
          <p:nvPr/>
        </p:nvSpPr>
        <p:spPr>
          <a:xfrm>
            <a:off x="1324774" y="-7203"/>
            <a:ext cx="6591300" cy="461665"/>
          </a:xfrm>
          <a:prstGeom prst="rect">
            <a:avLst/>
          </a:prstGeom>
          <a:solidFill>
            <a:schemeClr val="tx1">
              <a:lumMod val="65000"/>
              <a:lumOff val="35000"/>
            </a:schemeClr>
          </a:solidFill>
        </p:spPr>
        <p:txBody>
          <a:bodyPr wrap="square" rtlCol="0">
            <a:spAutoFit/>
          </a:bodyPr>
          <a:lstStyle/>
          <a:p>
            <a:pPr algn="ctr"/>
            <a:r>
              <a:rPr lang="fi-FI" sz="2400" dirty="0">
                <a:solidFill>
                  <a:schemeClr val="bg1"/>
                </a:solidFill>
                <a:latin typeface="Britannic Bold" pitchFamily="34" charset="0"/>
              </a:rPr>
              <a:t>Alokasi Anggaran </a:t>
            </a:r>
            <a:r>
              <a:rPr lang="en-US" sz="2400" dirty="0" err="1">
                <a:solidFill>
                  <a:schemeClr val="bg1"/>
                </a:solidFill>
                <a:latin typeface="Britannic Bold" pitchFamily="34" charset="0"/>
              </a:rPr>
              <a:t>Dikdasmen</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Tahun</a:t>
            </a:r>
            <a:r>
              <a:rPr lang="en-US" sz="2400" dirty="0">
                <a:solidFill>
                  <a:schemeClr val="bg1"/>
                </a:solidFill>
                <a:latin typeface="Britannic Bold" pitchFamily="34" charset="0"/>
              </a:rPr>
              <a:t> 2017</a:t>
            </a:r>
          </a:p>
        </p:txBody>
      </p:sp>
    </p:spTree>
    <p:extLst>
      <p:ext uri="{BB962C8B-B14F-4D97-AF65-F5344CB8AC3E}">
        <p14:creationId xmlns:p14="http://schemas.microsoft.com/office/powerpoint/2010/main" val="201475895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1697096"/>
            <a:ext cx="597090" cy="4650959"/>
            <a:chOff x="228600" y="1697096"/>
            <a:chExt cx="597090" cy="4650959"/>
          </a:xfrm>
        </p:grpSpPr>
        <p:cxnSp>
          <p:nvCxnSpPr>
            <p:cNvPr id="10" name="Straight Arrow Connector 9"/>
            <p:cNvCxnSpPr/>
            <p:nvPr/>
          </p:nvCxnSpPr>
          <p:spPr>
            <a:xfrm>
              <a:off x="228600" y="1697096"/>
              <a:ext cx="0" cy="4650959"/>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8600" y="6348055"/>
              <a:ext cx="597090" cy="0"/>
            </a:xfrm>
            <a:prstGeom prst="line">
              <a:avLst/>
            </a:prstGeom>
            <a:ln w="28575">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265994" y="1697096"/>
            <a:ext cx="725606" cy="4650959"/>
            <a:chOff x="8265994" y="1697096"/>
            <a:chExt cx="725606" cy="4650959"/>
          </a:xfrm>
        </p:grpSpPr>
        <p:cxnSp>
          <p:nvCxnSpPr>
            <p:cNvPr id="20" name="Straight Arrow Connector 19"/>
            <p:cNvCxnSpPr/>
            <p:nvPr/>
          </p:nvCxnSpPr>
          <p:spPr>
            <a:xfrm>
              <a:off x="8991600" y="1697096"/>
              <a:ext cx="0" cy="4650959"/>
            </a:xfrm>
            <a:prstGeom prst="straightConnector1">
              <a:avLst/>
            </a:prstGeom>
            <a:ln w="28575">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265994" y="6348055"/>
              <a:ext cx="725606" cy="0"/>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7" name="Right Arrow 36"/>
          <p:cNvSpPr/>
          <p:nvPr/>
        </p:nvSpPr>
        <p:spPr>
          <a:xfrm>
            <a:off x="2743200" y="1535073"/>
            <a:ext cx="3657600" cy="30797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2832264" y="6194070"/>
            <a:ext cx="3227342" cy="30797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3124200" y="4128736"/>
            <a:ext cx="2895600" cy="307971"/>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7337236" y="1447800"/>
            <a:ext cx="0" cy="2574775"/>
          </a:xfrm>
          <a:prstGeom prst="line">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74636" y="1447800"/>
            <a:ext cx="0" cy="2574775"/>
          </a:xfrm>
          <a:prstGeom prst="line">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22486" y="3124200"/>
            <a:ext cx="1795010" cy="523220"/>
          </a:xfrm>
          <a:prstGeom prst="homePlate">
            <a:avLst/>
          </a:prstGeom>
          <a:solidFill>
            <a:schemeClr val="bg1"/>
          </a:solidFill>
          <a:ln>
            <a:noFill/>
          </a:ln>
        </p:spPr>
        <p:txBody>
          <a:bodyPr wrap="square" rtlCol="0">
            <a:spAutoFit/>
          </a:bodyPr>
          <a:lstStyle/>
          <a:p>
            <a:pPr algn="ctr"/>
            <a:r>
              <a:rPr lang="en-US" sz="2800" u="sng" dirty="0">
                <a:solidFill>
                  <a:schemeClr val="accent3">
                    <a:lumMod val="50000"/>
                  </a:schemeClr>
                </a:solidFill>
                <a:latin typeface="Britannic Bold" pitchFamily="34" charset="0"/>
              </a:rPr>
              <a:t>PUSAT</a:t>
            </a:r>
          </a:p>
        </p:txBody>
      </p:sp>
      <p:sp>
        <p:nvSpPr>
          <p:cNvPr id="11" name="Snip Single Corner Rectangle 10"/>
          <p:cNvSpPr/>
          <p:nvPr/>
        </p:nvSpPr>
        <p:spPr>
          <a:xfrm>
            <a:off x="108327" y="1149766"/>
            <a:ext cx="2723937" cy="983834"/>
          </a:xfrm>
          <a:prstGeom prst="snip1Rect">
            <a:avLst/>
          </a:prstGeom>
          <a:solidFill>
            <a:schemeClr val="accent5">
              <a:lumMod val="60000"/>
              <a:lumOff val="40000"/>
            </a:schemeClr>
          </a:solidFill>
          <a:ln>
            <a:noFill/>
          </a:ln>
          <a:effectLst>
            <a:outerShdw blurRad="393700" dist="25400" dir="9600000" sx="90000" sy="-19000" rotWithShape="0">
              <a:prstClr val="black">
                <a:alpha val="15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b="1" dirty="0">
                <a:solidFill>
                  <a:schemeClr val="tx1">
                    <a:lumMod val="75000"/>
                    <a:lumOff val="25000"/>
                  </a:schemeClr>
                </a:solidFill>
                <a:latin typeface="Book Antiqua" pitchFamily="18" charset="0"/>
              </a:rPr>
              <a:t>ALOKASI ANGGARAN</a:t>
            </a:r>
          </a:p>
          <a:p>
            <a:pPr algn="ctr"/>
            <a:r>
              <a:rPr lang="en-AU" sz="2000" b="1" dirty="0">
                <a:solidFill>
                  <a:schemeClr val="tx1">
                    <a:lumMod val="75000"/>
                    <a:lumOff val="25000"/>
                  </a:schemeClr>
                </a:solidFill>
                <a:latin typeface="Book Antiqua" pitchFamily="18" charset="0"/>
              </a:rPr>
              <a:t>3.934.853.195.000</a:t>
            </a:r>
          </a:p>
        </p:txBody>
      </p:sp>
      <p:sp>
        <p:nvSpPr>
          <p:cNvPr id="12" name="Snip Single Corner Rectangle 11"/>
          <p:cNvSpPr/>
          <p:nvPr/>
        </p:nvSpPr>
        <p:spPr>
          <a:xfrm>
            <a:off x="6400800" y="1149766"/>
            <a:ext cx="2667000" cy="983834"/>
          </a:xfrm>
          <a:prstGeom prst="snip1Rect">
            <a:avLst/>
          </a:prstGeom>
          <a:solidFill>
            <a:schemeClr val="accent6">
              <a:lumMod val="60000"/>
              <a:lumOff val="40000"/>
            </a:schemeClr>
          </a:solidFill>
          <a:ln>
            <a:noFill/>
          </a:ln>
          <a:effectLst>
            <a:outerShdw blurRad="393700" dist="25400" dir="9600000" sx="90000" sy="-19000" rotWithShape="0">
              <a:prstClr val="black">
                <a:alpha val="15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b="1" dirty="0">
                <a:solidFill>
                  <a:schemeClr val="tx1">
                    <a:lumMod val="75000"/>
                    <a:lumOff val="25000"/>
                  </a:schemeClr>
                </a:solidFill>
                <a:latin typeface="Book Antiqua" pitchFamily="18" charset="0"/>
              </a:rPr>
              <a:t>ALOKASI ANGGARAN</a:t>
            </a:r>
          </a:p>
          <a:p>
            <a:pPr algn="ctr"/>
            <a:r>
              <a:rPr lang="en-AU" sz="2000" b="1" dirty="0">
                <a:solidFill>
                  <a:schemeClr val="tx1">
                    <a:lumMod val="75000"/>
                    <a:lumOff val="25000"/>
                  </a:schemeClr>
                </a:solidFill>
                <a:latin typeface="Book Antiqua" pitchFamily="18" charset="0"/>
              </a:rPr>
              <a:t>2.823.691.972.000</a:t>
            </a:r>
          </a:p>
        </p:txBody>
      </p:sp>
      <p:sp>
        <p:nvSpPr>
          <p:cNvPr id="8" name="TextBox 7"/>
          <p:cNvSpPr txBox="1"/>
          <p:nvPr/>
        </p:nvSpPr>
        <p:spPr>
          <a:xfrm>
            <a:off x="609600" y="4052536"/>
            <a:ext cx="2514600" cy="400110"/>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a:latin typeface="Britannic Bold" pitchFamily="34" charset="0"/>
              </a:rPr>
              <a:t>3.624.637.428.000</a:t>
            </a:r>
          </a:p>
        </p:txBody>
      </p:sp>
      <p:sp>
        <p:nvSpPr>
          <p:cNvPr id="17" name="TextBox 16"/>
          <p:cNvSpPr txBox="1"/>
          <p:nvPr/>
        </p:nvSpPr>
        <p:spPr>
          <a:xfrm>
            <a:off x="6003736" y="4052536"/>
            <a:ext cx="2530664" cy="40011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000" dirty="0">
                <a:latin typeface="Britannic Bold" pitchFamily="34" charset="0"/>
              </a:rPr>
              <a:t>2.738.337.311.000</a:t>
            </a:r>
          </a:p>
        </p:txBody>
      </p:sp>
      <p:sp>
        <p:nvSpPr>
          <p:cNvPr id="18" name="TextBox 17"/>
          <p:cNvSpPr txBox="1"/>
          <p:nvPr/>
        </p:nvSpPr>
        <p:spPr>
          <a:xfrm>
            <a:off x="838200" y="6148000"/>
            <a:ext cx="2342583"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000" dirty="0">
                <a:latin typeface="Britannic Bold" pitchFamily="34" charset="0"/>
              </a:rPr>
              <a:t>133.205.475.000</a:t>
            </a:r>
          </a:p>
        </p:txBody>
      </p:sp>
      <p:sp>
        <p:nvSpPr>
          <p:cNvPr id="19" name="TextBox 18"/>
          <p:cNvSpPr txBox="1"/>
          <p:nvPr/>
        </p:nvSpPr>
        <p:spPr>
          <a:xfrm>
            <a:off x="6059606" y="6148000"/>
            <a:ext cx="2169994"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000" dirty="0">
                <a:latin typeface="Britannic Bold" pitchFamily="34" charset="0"/>
              </a:rPr>
              <a:t>85.354.661.000</a:t>
            </a:r>
          </a:p>
        </p:txBody>
      </p:sp>
      <p:sp>
        <p:nvSpPr>
          <p:cNvPr id="27" name="TextBox 26"/>
          <p:cNvSpPr txBox="1"/>
          <p:nvPr/>
        </p:nvSpPr>
        <p:spPr>
          <a:xfrm>
            <a:off x="3627628" y="3685899"/>
            <a:ext cx="1784727" cy="953453"/>
          </a:xfrm>
          <a:prstGeom prst="roundRect">
            <a:avLst/>
          </a:prstGeom>
          <a:solidFill>
            <a:schemeClr val="bg1"/>
          </a:solidFill>
          <a:ln w="76200">
            <a:solidFill>
              <a:schemeClr val="accent3">
                <a:lumMod val="75000"/>
              </a:schemeClr>
            </a:solidFill>
          </a:ln>
        </p:spPr>
        <p:txBody>
          <a:bodyPr wrap="square" rtlCol="0">
            <a:spAutoFit/>
          </a:bodyPr>
          <a:lstStyle/>
          <a:p>
            <a:r>
              <a:rPr lang="en-US" sz="1400" dirty="0">
                <a:latin typeface="Britannic Bold" pitchFamily="34" charset="0"/>
              </a:rPr>
              <a:t> </a:t>
            </a:r>
            <a:r>
              <a:rPr lang="en-US" sz="2200" dirty="0">
                <a:solidFill>
                  <a:srgbClr val="FF0000"/>
                </a:solidFill>
                <a:latin typeface="Britannic Bold" pitchFamily="34" charset="0"/>
              </a:rPr>
              <a:t>TURUN</a:t>
            </a:r>
            <a:r>
              <a:rPr lang="en-US" sz="1400" dirty="0">
                <a:latin typeface="Britannic Bold" pitchFamily="34" charset="0"/>
              </a:rPr>
              <a:t>   24%</a:t>
            </a:r>
          </a:p>
          <a:p>
            <a:r>
              <a:rPr lang="en-US" sz="1400" dirty="0">
                <a:latin typeface="Britannic Bold" pitchFamily="34" charset="0"/>
              </a:rPr>
              <a:t>886.300.117.000</a:t>
            </a:r>
          </a:p>
          <a:p>
            <a:endParaRPr lang="en-US" sz="1400" dirty="0">
              <a:latin typeface="Britannic Bold" pitchFamily="34" charset="0"/>
            </a:endParaRPr>
          </a:p>
        </p:txBody>
      </p:sp>
      <p:sp>
        <p:nvSpPr>
          <p:cNvPr id="29" name="TextBox 28"/>
          <p:cNvSpPr txBox="1"/>
          <p:nvPr/>
        </p:nvSpPr>
        <p:spPr>
          <a:xfrm>
            <a:off x="3627628" y="5990511"/>
            <a:ext cx="1784727" cy="715089"/>
          </a:xfrm>
          <a:prstGeom prst="roundRect">
            <a:avLst/>
          </a:prstGeom>
          <a:solidFill>
            <a:schemeClr val="bg1"/>
          </a:solidFill>
          <a:ln w="76200">
            <a:solidFill>
              <a:schemeClr val="accent4">
                <a:lumMod val="75000"/>
              </a:schemeClr>
            </a:solidFill>
          </a:ln>
        </p:spPr>
        <p:txBody>
          <a:bodyPr wrap="square" rtlCol="0">
            <a:spAutoFit/>
          </a:bodyPr>
          <a:lstStyle/>
          <a:p>
            <a:r>
              <a:rPr lang="en-US" sz="1400" dirty="0">
                <a:latin typeface="Britannic Bold" pitchFamily="34" charset="0"/>
              </a:rPr>
              <a:t> </a:t>
            </a:r>
            <a:r>
              <a:rPr lang="en-US" sz="2200" dirty="0">
                <a:solidFill>
                  <a:srgbClr val="FF0000"/>
                </a:solidFill>
                <a:latin typeface="Britannic Bold" pitchFamily="34" charset="0"/>
              </a:rPr>
              <a:t>TURUN</a:t>
            </a:r>
            <a:r>
              <a:rPr lang="en-US" sz="1400" dirty="0">
                <a:latin typeface="Britannic Bold" pitchFamily="34" charset="0"/>
              </a:rPr>
              <a:t>   36%</a:t>
            </a:r>
          </a:p>
          <a:p>
            <a:r>
              <a:rPr lang="en-US" sz="1400" dirty="0">
                <a:latin typeface="Britannic Bold" pitchFamily="34" charset="0"/>
              </a:rPr>
              <a:t>  47.850.814.000</a:t>
            </a:r>
          </a:p>
        </p:txBody>
      </p:sp>
      <p:sp>
        <p:nvSpPr>
          <p:cNvPr id="32" name="TextBox 31"/>
          <p:cNvSpPr txBox="1"/>
          <p:nvPr/>
        </p:nvSpPr>
        <p:spPr>
          <a:xfrm>
            <a:off x="3622486" y="5334000"/>
            <a:ext cx="1795010" cy="523220"/>
          </a:xfrm>
          <a:prstGeom prst="homePlate">
            <a:avLst/>
          </a:prstGeom>
          <a:solidFill>
            <a:schemeClr val="bg1"/>
          </a:solidFill>
          <a:ln>
            <a:noFill/>
          </a:ln>
        </p:spPr>
        <p:txBody>
          <a:bodyPr wrap="square" rtlCol="0">
            <a:spAutoFit/>
          </a:bodyPr>
          <a:lstStyle/>
          <a:p>
            <a:pPr algn="ctr"/>
            <a:r>
              <a:rPr lang="en-US" sz="2800" u="sng" dirty="0">
                <a:solidFill>
                  <a:schemeClr val="accent4">
                    <a:lumMod val="75000"/>
                  </a:schemeClr>
                </a:solidFill>
                <a:latin typeface="Britannic Bold" pitchFamily="34" charset="0"/>
              </a:rPr>
              <a:t>DEKON</a:t>
            </a:r>
          </a:p>
        </p:txBody>
      </p:sp>
      <p:sp>
        <p:nvSpPr>
          <p:cNvPr id="35" name="TextBox 34"/>
          <p:cNvSpPr txBox="1"/>
          <p:nvPr/>
        </p:nvSpPr>
        <p:spPr>
          <a:xfrm>
            <a:off x="186190" y="848380"/>
            <a:ext cx="1795010" cy="523220"/>
          </a:xfrm>
          <a:prstGeom prst="rect">
            <a:avLst/>
          </a:prstGeom>
          <a:solidFill>
            <a:schemeClr val="bg1"/>
          </a:solidFill>
          <a:ln>
            <a:noFill/>
          </a:ln>
        </p:spPr>
        <p:txBody>
          <a:bodyPr wrap="square" rtlCol="0">
            <a:spAutoFit/>
          </a:bodyPr>
          <a:lstStyle/>
          <a:p>
            <a:pPr algn="ctr"/>
            <a:r>
              <a:rPr lang="en-US" sz="2800" dirty="0">
                <a:solidFill>
                  <a:srgbClr val="0070C0"/>
                </a:solidFill>
                <a:latin typeface="Britannic Bold" pitchFamily="34" charset="0"/>
              </a:rPr>
              <a:t>2016</a:t>
            </a:r>
          </a:p>
        </p:txBody>
      </p:sp>
      <p:sp>
        <p:nvSpPr>
          <p:cNvPr id="36" name="TextBox 35"/>
          <p:cNvSpPr txBox="1"/>
          <p:nvPr/>
        </p:nvSpPr>
        <p:spPr>
          <a:xfrm>
            <a:off x="6553200" y="848380"/>
            <a:ext cx="1795010" cy="523220"/>
          </a:xfrm>
          <a:prstGeom prst="rect">
            <a:avLst/>
          </a:prstGeom>
          <a:solidFill>
            <a:schemeClr val="bg1"/>
          </a:solidFill>
          <a:ln>
            <a:noFill/>
          </a:ln>
        </p:spPr>
        <p:txBody>
          <a:bodyPr wrap="square" rtlCol="0">
            <a:spAutoFit/>
          </a:bodyPr>
          <a:lstStyle/>
          <a:p>
            <a:pPr algn="ctr"/>
            <a:r>
              <a:rPr lang="en-US" sz="2800" dirty="0">
                <a:solidFill>
                  <a:srgbClr val="0070C0"/>
                </a:solidFill>
                <a:latin typeface="Britannic Bold" pitchFamily="34" charset="0"/>
              </a:rPr>
              <a:t>2017</a:t>
            </a:r>
          </a:p>
        </p:txBody>
      </p:sp>
      <p:sp>
        <p:nvSpPr>
          <p:cNvPr id="38" name="TextBox 37"/>
          <p:cNvSpPr txBox="1"/>
          <p:nvPr/>
        </p:nvSpPr>
        <p:spPr>
          <a:xfrm>
            <a:off x="3429000" y="1308259"/>
            <a:ext cx="2209800" cy="749141"/>
          </a:xfrm>
          <a:prstGeom prst="roundRect">
            <a:avLst/>
          </a:prstGeom>
          <a:solidFill>
            <a:schemeClr val="bg1"/>
          </a:solidFill>
          <a:ln w="76200">
            <a:solidFill>
              <a:schemeClr val="bg1">
                <a:lumMod val="50000"/>
              </a:schemeClr>
            </a:solidFill>
          </a:ln>
        </p:spPr>
        <p:txBody>
          <a:bodyPr wrap="square" rtlCol="0">
            <a:spAutoFit/>
          </a:bodyPr>
          <a:lstStyle/>
          <a:p>
            <a:r>
              <a:rPr lang="en-US" sz="1400" dirty="0">
                <a:latin typeface="Britannic Bold" pitchFamily="34" charset="0"/>
              </a:rPr>
              <a:t> </a:t>
            </a:r>
            <a:r>
              <a:rPr lang="en-US" sz="2200" dirty="0">
                <a:solidFill>
                  <a:srgbClr val="FF0000"/>
                </a:solidFill>
                <a:latin typeface="Britannic Bold" pitchFamily="34" charset="0"/>
              </a:rPr>
              <a:t>TURUN</a:t>
            </a:r>
            <a:r>
              <a:rPr lang="en-US" sz="1400" dirty="0">
                <a:latin typeface="Britannic Bold" pitchFamily="34" charset="0"/>
              </a:rPr>
              <a:t>   </a:t>
            </a:r>
            <a:r>
              <a:rPr lang="en-US" sz="1600" dirty="0">
                <a:latin typeface="Britannic Bold" pitchFamily="34" charset="0"/>
              </a:rPr>
              <a:t>28%</a:t>
            </a:r>
          </a:p>
          <a:p>
            <a:r>
              <a:rPr lang="en-US" sz="1400" dirty="0">
                <a:latin typeface="Britannic Bold" pitchFamily="34" charset="0"/>
              </a:rPr>
              <a:t> </a:t>
            </a:r>
            <a:r>
              <a:rPr lang="en-US" sz="1600" dirty="0">
                <a:latin typeface="Britannic Bold" pitchFamily="34" charset="0"/>
              </a:rPr>
              <a:t>1.111.161.223.000</a:t>
            </a:r>
          </a:p>
        </p:txBody>
      </p:sp>
      <p:cxnSp>
        <p:nvCxnSpPr>
          <p:cNvPr id="26" name="Straight Connector 25"/>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562100" y="36025"/>
            <a:ext cx="6019800" cy="461665"/>
          </a:xfrm>
          <a:prstGeom prst="rect">
            <a:avLst/>
          </a:prstGeom>
          <a:solidFill>
            <a:schemeClr val="tx1">
              <a:lumMod val="65000"/>
              <a:lumOff val="35000"/>
            </a:schemeClr>
          </a:solidFill>
        </p:spPr>
        <p:txBody>
          <a:bodyPr wrap="square" rtlCol="0">
            <a:spAutoFit/>
          </a:bodyPr>
          <a:lstStyle/>
          <a:p>
            <a:pPr algn="ctr"/>
            <a:r>
              <a:rPr lang="en-US" sz="2400" dirty="0" err="1">
                <a:solidFill>
                  <a:schemeClr val="bg1"/>
                </a:solidFill>
                <a:latin typeface="Britannic Bold" pitchFamily="34" charset="0"/>
              </a:rPr>
              <a:t>Alokasi</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Anggaran</a:t>
            </a:r>
            <a:r>
              <a:rPr lang="en-US" sz="2400" dirty="0">
                <a:solidFill>
                  <a:schemeClr val="bg1"/>
                </a:solidFill>
                <a:latin typeface="Britannic Bold" pitchFamily="34" charset="0"/>
              </a:rPr>
              <a:t> 2016 </a:t>
            </a:r>
            <a:r>
              <a:rPr lang="en-US" sz="2400" dirty="0" err="1">
                <a:solidFill>
                  <a:schemeClr val="bg1"/>
                </a:solidFill>
                <a:latin typeface="Britannic Bold" pitchFamily="34" charset="0"/>
              </a:rPr>
              <a:t>dan</a:t>
            </a:r>
            <a:r>
              <a:rPr lang="en-US" sz="2400" dirty="0">
                <a:solidFill>
                  <a:schemeClr val="bg1"/>
                </a:solidFill>
                <a:latin typeface="Britannic Bold" pitchFamily="34" charset="0"/>
              </a:rPr>
              <a:t> 2017</a:t>
            </a:r>
          </a:p>
        </p:txBody>
      </p:sp>
    </p:spTree>
    <p:extLst>
      <p:ext uri="{BB962C8B-B14F-4D97-AF65-F5344CB8AC3E}">
        <p14:creationId xmlns:p14="http://schemas.microsoft.com/office/powerpoint/2010/main" val="330853358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anim calcmode="lin" valueType="num">
                                      <p:cBhvr>
                                        <p:cTn id="18" dur="500" fill="hold"/>
                                        <p:tgtEl>
                                          <p:spTgt spid="37"/>
                                        </p:tgtEl>
                                        <p:attrNameLst>
                                          <p:attrName>ppt_x</p:attrName>
                                        </p:attrNameLst>
                                      </p:cBhvr>
                                      <p:tavLst>
                                        <p:tav tm="0">
                                          <p:val>
                                            <p:strVal val="#ppt_x"/>
                                          </p:val>
                                        </p:tav>
                                        <p:tav tm="100000">
                                          <p:val>
                                            <p:strVal val="#ppt_x"/>
                                          </p:val>
                                        </p:tav>
                                      </p:tavLst>
                                    </p:anim>
                                    <p:anim calcmode="lin" valueType="num">
                                      <p:cBhvr>
                                        <p:cTn id="19" dur="500" fill="hold"/>
                                        <p:tgtEl>
                                          <p:spTgt spid="3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strVal val="#ppt_x"/>
                                          </p:val>
                                        </p:tav>
                                        <p:tav tm="100000">
                                          <p:val>
                                            <p:strVal val="#ppt_x"/>
                                          </p:val>
                                        </p:tav>
                                      </p:tavLst>
                                    </p:anim>
                                    <p:anim calcmode="lin" valueType="num">
                                      <p:cBhvr>
                                        <p:cTn id="30" dur="500" fill="hold"/>
                                        <p:tgtEl>
                                          <p:spTgt spid="3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7"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anim calcmode="lin" valueType="num">
                                      <p:cBhvr>
                                        <p:cTn id="35" dur="500" fill="hold"/>
                                        <p:tgtEl>
                                          <p:spTgt spid="38"/>
                                        </p:tgtEl>
                                        <p:attrNameLst>
                                          <p:attrName>ppt_x</p:attrName>
                                        </p:attrNameLst>
                                      </p:cBhvr>
                                      <p:tavLst>
                                        <p:tav tm="0">
                                          <p:val>
                                            <p:strVal val="#ppt_x"/>
                                          </p:val>
                                        </p:tav>
                                        <p:tav tm="100000">
                                          <p:val>
                                            <p:strVal val="#ppt_x"/>
                                          </p:val>
                                        </p:tav>
                                      </p:tavLst>
                                    </p:anim>
                                    <p:anim calcmode="lin" valueType="num">
                                      <p:cBhvr>
                                        <p:cTn id="36" dur="500" fill="hold"/>
                                        <p:tgtEl>
                                          <p:spTgt spid="38"/>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anim calcmode="lin" valueType="num">
                                      <p:cBhvr>
                                        <p:cTn id="40" dur="500" fill="hold"/>
                                        <p:tgtEl>
                                          <p:spTgt spid="6"/>
                                        </p:tgtEl>
                                        <p:attrNameLst>
                                          <p:attrName>ppt_x</p:attrName>
                                        </p:attrNameLst>
                                      </p:cBhvr>
                                      <p:tavLst>
                                        <p:tav tm="0">
                                          <p:val>
                                            <p:strVal val="#ppt_x"/>
                                          </p:val>
                                        </p:tav>
                                        <p:tav tm="100000">
                                          <p:val>
                                            <p:strVal val="#ppt_x"/>
                                          </p:val>
                                        </p:tav>
                                      </p:tavLst>
                                    </p:anim>
                                    <p:anim calcmode="lin" valueType="num">
                                      <p:cBhvr>
                                        <p:cTn id="41" dur="500" fill="hold"/>
                                        <p:tgtEl>
                                          <p:spTgt spid="6"/>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7"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anim calcmode="lin" valueType="num">
                                      <p:cBhvr>
                                        <p:cTn id="52" dur="500" fill="hold"/>
                                        <p:tgtEl>
                                          <p:spTgt spid="3"/>
                                        </p:tgtEl>
                                        <p:attrNameLst>
                                          <p:attrName>ppt_x</p:attrName>
                                        </p:attrNameLst>
                                      </p:cBhvr>
                                      <p:tavLst>
                                        <p:tav tm="0">
                                          <p:val>
                                            <p:strVal val="#ppt_x"/>
                                          </p:val>
                                        </p:tav>
                                        <p:tav tm="100000">
                                          <p:val>
                                            <p:strVal val="#ppt_x"/>
                                          </p:val>
                                        </p:tav>
                                      </p:tavLst>
                                    </p:anim>
                                    <p:anim calcmode="lin" valueType="num">
                                      <p:cBhvr>
                                        <p:cTn id="53" dur="500" fill="hold"/>
                                        <p:tgtEl>
                                          <p:spTgt spid="3"/>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anim calcmode="lin" valueType="num">
                                      <p:cBhvr>
                                        <p:cTn id="57" dur="500" fill="hold"/>
                                        <p:tgtEl>
                                          <p:spTgt spid="25"/>
                                        </p:tgtEl>
                                        <p:attrNameLst>
                                          <p:attrName>ppt_x</p:attrName>
                                        </p:attrNameLst>
                                      </p:cBhvr>
                                      <p:tavLst>
                                        <p:tav tm="0">
                                          <p:val>
                                            <p:strVal val="#ppt_x"/>
                                          </p:val>
                                        </p:tav>
                                        <p:tav tm="100000">
                                          <p:val>
                                            <p:strVal val="#ppt_x"/>
                                          </p:val>
                                        </p:tav>
                                      </p:tavLst>
                                    </p:anim>
                                    <p:anim calcmode="lin" valueType="num">
                                      <p:cBhvr>
                                        <p:cTn id="58" dur="500" fill="hold"/>
                                        <p:tgtEl>
                                          <p:spTgt spid="25"/>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anim calcmode="lin" valueType="num">
                                      <p:cBhvr>
                                        <p:cTn id="62" dur="500" fill="hold"/>
                                        <p:tgtEl>
                                          <p:spTgt spid="16"/>
                                        </p:tgtEl>
                                        <p:attrNameLst>
                                          <p:attrName>ppt_x</p:attrName>
                                        </p:attrNameLst>
                                      </p:cBhvr>
                                      <p:tavLst>
                                        <p:tav tm="0">
                                          <p:val>
                                            <p:strVal val="#ppt_x"/>
                                          </p:val>
                                        </p:tav>
                                        <p:tav tm="100000">
                                          <p:val>
                                            <p:strVal val="#ppt_x"/>
                                          </p:val>
                                        </p:tav>
                                      </p:tavLst>
                                    </p:anim>
                                    <p:anim calcmode="lin" valueType="num">
                                      <p:cBhvr>
                                        <p:cTn id="63" dur="500" fill="hold"/>
                                        <p:tgtEl>
                                          <p:spTgt spid="16"/>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par>
                          <p:cTn id="69" fill="hold">
                            <p:stCondLst>
                              <p:cond delay="2500"/>
                            </p:stCondLst>
                            <p:childTnLst>
                              <p:par>
                                <p:cTn id="70" presetID="47"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anim calcmode="lin" valueType="num">
                                      <p:cBhvr>
                                        <p:cTn id="73" dur="500" fill="hold"/>
                                        <p:tgtEl>
                                          <p:spTgt spid="27"/>
                                        </p:tgtEl>
                                        <p:attrNameLst>
                                          <p:attrName>ppt_x</p:attrName>
                                        </p:attrNameLst>
                                      </p:cBhvr>
                                      <p:tavLst>
                                        <p:tav tm="0">
                                          <p:val>
                                            <p:strVal val="#ppt_x"/>
                                          </p:val>
                                        </p:tav>
                                        <p:tav tm="100000">
                                          <p:val>
                                            <p:strVal val="#ppt_x"/>
                                          </p:val>
                                        </p:tav>
                                      </p:tavLst>
                                    </p:anim>
                                    <p:anim calcmode="lin" valueType="num">
                                      <p:cBhvr>
                                        <p:cTn id="74" dur="500" fill="hold"/>
                                        <p:tgtEl>
                                          <p:spTgt spid="27"/>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anim calcmode="lin" valueType="num">
                                      <p:cBhvr>
                                        <p:cTn id="78" dur="500" fill="hold"/>
                                        <p:tgtEl>
                                          <p:spTgt spid="4"/>
                                        </p:tgtEl>
                                        <p:attrNameLst>
                                          <p:attrName>ppt_x</p:attrName>
                                        </p:attrNameLst>
                                      </p:cBhvr>
                                      <p:tavLst>
                                        <p:tav tm="0">
                                          <p:val>
                                            <p:strVal val="#ppt_x"/>
                                          </p:val>
                                        </p:tav>
                                        <p:tav tm="100000">
                                          <p:val>
                                            <p:strVal val="#ppt_x"/>
                                          </p:val>
                                        </p:tav>
                                      </p:tavLst>
                                    </p:anim>
                                    <p:anim calcmode="lin" valueType="num">
                                      <p:cBhvr>
                                        <p:cTn id="79" dur="500" fill="hold"/>
                                        <p:tgtEl>
                                          <p:spTgt spid="4"/>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anim calcmode="lin" valueType="num">
                                      <p:cBhvr>
                                        <p:cTn id="83" dur="500" fill="hold"/>
                                        <p:tgtEl>
                                          <p:spTgt spid="32"/>
                                        </p:tgtEl>
                                        <p:attrNameLst>
                                          <p:attrName>ppt_x</p:attrName>
                                        </p:attrNameLst>
                                      </p:cBhvr>
                                      <p:tavLst>
                                        <p:tav tm="0">
                                          <p:val>
                                            <p:strVal val="#ppt_x"/>
                                          </p:val>
                                        </p:tav>
                                        <p:tav tm="100000">
                                          <p:val>
                                            <p:strVal val="#ppt_x"/>
                                          </p:val>
                                        </p:tav>
                                      </p:tavLst>
                                    </p:anim>
                                    <p:anim calcmode="lin" valueType="num">
                                      <p:cBhvr>
                                        <p:cTn id="84" dur="500" fill="hold"/>
                                        <p:tgtEl>
                                          <p:spTgt spid="32"/>
                                        </p:tgtEl>
                                        <p:attrNameLst>
                                          <p:attrName>ppt_y</p:attrName>
                                        </p:attrNameLst>
                                      </p:cBhvr>
                                      <p:tavLst>
                                        <p:tav tm="0">
                                          <p:val>
                                            <p:strVal val="#ppt_y-.1"/>
                                          </p:val>
                                        </p:tav>
                                        <p:tav tm="100000">
                                          <p:val>
                                            <p:strVal val="#ppt_y"/>
                                          </p:val>
                                        </p:tav>
                                      </p:tavLst>
                                    </p:anim>
                                  </p:childTnLst>
                                </p:cTn>
                              </p:par>
                            </p:childTnLst>
                          </p:cTn>
                        </p:par>
                        <p:par>
                          <p:cTn id="85" fill="hold">
                            <p:stCondLst>
                              <p:cond delay="3000"/>
                            </p:stCondLst>
                            <p:childTnLst>
                              <p:par>
                                <p:cTn id="86" presetID="47" presetClass="entr" presetSubtype="0"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anim calcmode="lin" valueType="num">
                                      <p:cBhvr>
                                        <p:cTn id="89" dur="500" fill="hold"/>
                                        <p:tgtEl>
                                          <p:spTgt spid="18"/>
                                        </p:tgtEl>
                                        <p:attrNameLst>
                                          <p:attrName>ppt_x</p:attrName>
                                        </p:attrNameLst>
                                      </p:cBhvr>
                                      <p:tavLst>
                                        <p:tav tm="0">
                                          <p:val>
                                            <p:strVal val="#ppt_x"/>
                                          </p:val>
                                        </p:tav>
                                        <p:tav tm="100000">
                                          <p:val>
                                            <p:strVal val="#ppt_x"/>
                                          </p:val>
                                        </p:tav>
                                      </p:tavLst>
                                    </p:anim>
                                    <p:anim calcmode="lin" valueType="num">
                                      <p:cBhvr>
                                        <p:cTn id="90" dur="500" fill="hold"/>
                                        <p:tgtEl>
                                          <p:spTgt spid="18"/>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500"/>
                                        <p:tgtEl>
                                          <p:spTgt spid="28"/>
                                        </p:tgtEl>
                                      </p:cBhvr>
                                    </p:animEffect>
                                    <p:anim calcmode="lin" valueType="num">
                                      <p:cBhvr>
                                        <p:cTn id="94" dur="500" fill="hold"/>
                                        <p:tgtEl>
                                          <p:spTgt spid="28"/>
                                        </p:tgtEl>
                                        <p:attrNameLst>
                                          <p:attrName>ppt_x</p:attrName>
                                        </p:attrNameLst>
                                      </p:cBhvr>
                                      <p:tavLst>
                                        <p:tav tm="0">
                                          <p:val>
                                            <p:strVal val="#ppt_x"/>
                                          </p:val>
                                        </p:tav>
                                        <p:tav tm="100000">
                                          <p:val>
                                            <p:strVal val="#ppt_x"/>
                                          </p:val>
                                        </p:tav>
                                      </p:tavLst>
                                    </p:anim>
                                    <p:anim calcmode="lin" valueType="num">
                                      <p:cBhvr>
                                        <p:cTn id="95" dur="500" fill="hold"/>
                                        <p:tgtEl>
                                          <p:spTgt spid="28"/>
                                        </p:tgtEl>
                                        <p:attrNameLst>
                                          <p:attrName>ppt_y</p:attrName>
                                        </p:attrNameLst>
                                      </p:cBhvr>
                                      <p:tavLst>
                                        <p:tav tm="0">
                                          <p:val>
                                            <p:strVal val="#ppt_y-.1"/>
                                          </p:val>
                                        </p:tav>
                                        <p:tav tm="100000">
                                          <p:val>
                                            <p:strVal val="#ppt_y"/>
                                          </p:val>
                                        </p:tav>
                                      </p:tavLst>
                                    </p:anim>
                                  </p:childTnLst>
                                </p:cTn>
                              </p:par>
                              <p:par>
                                <p:cTn id="96" presetID="47" presetClass="entr" presetSubtype="0" fill="hold" nodeType="with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fade">
                                      <p:cBhvr>
                                        <p:cTn id="98" dur="500"/>
                                        <p:tgtEl>
                                          <p:spTgt spid="2"/>
                                        </p:tgtEl>
                                      </p:cBhvr>
                                    </p:animEffect>
                                    <p:anim calcmode="lin" valueType="num">
                                      <p:cBhvr>
                                        <p:cTn id="99" dur="500" fill="hold"/>
                                        <p:tgtEl>
                                          <p:spTgt spid="2"/>
                                        </p:tgtEl>
                                        <p:attrNameLst>
                                          <p:attrName>ppt_x</p:attrName>
                                        </p:attrNameLst>
                                      </p:cBhvr>
                                      <p:tavLst>
                                        <p:tav tm="0">
                                          <p:val>
                                            <p:strVal val="#ppt_x"/>
                                          </p:val>
                                        </p:tav>
                                        <p:tav tm="100000">
                                          <p:val>
                                            <p:strVal val="#ppt_x"/>
                                          </p:val>
                                        </p:tav>
                                      </p:tavLst>
                                    </p:anim>
                                    <p:anim calcmode="lin" valueType="num">
                                      <p:cBhvr>
                                        <p:cTn id="100" dur="500" fill="hold"/>
                                        <p:tgtEl>
                                          <p:spTgt spid="2"/>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anim calcmode="lin" valueType="num">
                                      <p:cBhvr>
                                        <p:cTn id="104" dur="500" fill="hold"/>
                                        <p:tgtEl>
                                          <p:spTgt spid="19"/>
                                        </p:tgtEl>
                                        <p:attrNameLst>
                                          <p:attrName>ppt_x</p:attrName>
                                        </p:attrNameLst>
                                      </p:cBhvr>
                                      <p:tavLst>
                                        <p:tav tm="0">
                                          <p:val>
                                            <p:strVal val="#ppt_x"/>
                                          </p:val>
                                        </p:tav>
                                        <p:tav tm="100000">
                                          <p:val>
                                            <p:strVal val="#ppt_x"/>
                                          </p:val>
                                        </p:tav>
                                      </p:tavLst>
                                    </p:anim>
                                    <p:anim calcmode="lin" valueType="num">
                                      <p:cBhvr>
                                        <p:cTn id="105" dur="500" fill="hold"/>
                                        <p:tgtEl>
                                          <p:spTgt spid="19"/>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anim calcmode="lin" valueType="num">
                                      <p:cBhvr>
                                        <p:cTn id="109" dur="500" fill="hold"/>
                                        <p:tgtEl>
                                          <p:spTgt spid="29"/>
                                        </p:tgtEl>
                                        <p:attrNameLst>
                                          <p:attrName>ppt_x</p:attrName>
                                        </p:attrNameLst>
                                      </p:cBhvr>
                                      <p:tavLst>
                                        <p:tav tm="0">
                                          <p:val>
                                            <p:strVal val="#ppt_x"/>
                                          </p:val>
                                        </p:tav>
                                        <p:tav tm="100000">
                                          <p:val>
                                            <p:strVal val="#ppt_x"/>
                                          </p:val>
                                        </p:tav>
                                      </p:tavLst>
                                    </p:anim>
                                    <p:anim calcmode="lin" valueType="num">
                                      <p:cBhvr>
                                        <p:cTn id="11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8" grpId="0" animBg="1"/>
      <p:bldP spid="25" grpId="0" animBg="1"/>
      <p:bldP spid="3" grpId="0" animBg="1"/>
      <p:bldP spid="11" grpId="0" animBg="1"/>
      <p:bldP spid="12" grpId="0" animBg="1"/>
      <p:bldP spid="8" grpId="0" animBg="1"/>
      <p:bldP spid="17" grpId="0" animBg="1"/>
      <p:bldP spid="18" grpId="0" animBg="1"/>
      <p:bldP spid="19" grpId="0" animBg="1"/>
      <p:bldP spid="27" grpId="0" animBg="1"/>
      <p:bldP spid="29" grpId="0" animBg="1"/>
      <p:bldP spid="32" grpId="0" animBg="1"/>
      <p:bldP spid="35" grpId="0" animBg="1"/>
      <p:bldP spid="36"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a:off x="6497789" y="6243212"/>
            <a:ext cx="1417086" cy="0"/>
          </a:xfrm>
          <a:prstGeom prst="line">
            <a:avLst/>
          </a:prstGeom>
          <a:ln w="952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4149963" y="1279416"/>
            <a:ext cx="1517639" cy="1539269"/>
            <a:chOff x="1527180" y="3518629"/>
            <a:chExt cx="1517639" cy="1539269"/>
          </a:xfrm>
        </p:grpSpPr>
        <p:sp>
          <p:nvSpPr>
            <p:cNvPr id="62" name="Block Arc 61"/>
            <p:cNvSpPr/>
            <p:nvPr/>
          </p:nvSpPr>
          <p:spPr>
            <a:xfrm rot="10800000">
              <a:off x="1732530" y="3665105"/>
              <a:ext cx="1098484" cy="1163556"/>
            </a:xfrm>
            <a:prstGeom prst="blockArc">
              <a:avLst>
                <a:gd name="adj1" fmla="val 10800000"/>
                <a:gd name="adj2" fmla="val 19201096"/>
                <a:gd name="adj3" fmla="val 2741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Block Arc 62"/>
            <p:cNvSpPr/>
            <p:nvPr/>
          </p:nvSpPr>
          <p:spPr>
            <a:xfrm rot="10800000" flipV="1">
              <a:off x="1722467" y="3762322"/>
              <a:ext cx="1098484" cy="1163556"/>
            </a:xfrm>
            <a:prstGeom prst="blockArc">
              <a:avLst>
                <a:gd name="adj1" fmla="val 10859718"/>
                <a:gd name="adj2" fmla="val 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Block Arc 63"/>
            <p:cNvSpPr/>
            <p:nvPr/>
          </p:nvSpPr>
          <p:spPr>
            <a:xfrm rot="10800000">
              <a:off x="1527180" y="3518629"/>
              <a:ext cx="1517639" cy="1539269"/>
            </a:xfrm>
            <a:prstGeom prst="blockArc">
              <a:avLst>
                <a:gd name="adj1" fmla="val 6874793"/>
                <a:gd name="adj2" fmla="val 4354174"/>
                <a:gd name="adj3" fmla="val 2312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p:cNvGrpSpPr/>
          <p:nvPr/>
        </p:nvGrpSpPr>
        <p:grpSpPr>
          <a:xfrm>
            <a:off x="3471464" y="1992559"/>
            <a:ext cx="2905994" cy="3788265"/>
            <a:chOff x="3471464" y="1992559"/>
            <a:chExt cx="2905994" cy="3788265"/>
          </a:xfrm>
        </p:grpSpPr>
        <p:cxnSp>
          <p:nvCxnSpPr>
            <p:cNvPr id="7" name="Straight Connector 6"/>
            <p:cNvCxnSpPr/>
            <p:nvPr/>
          </p:nvCxnSpPr>
          <p:spPr>
            <a:xfrm>
              <a:off x="5644190" y="2064551"/>
              <a:ext cx="733268" cy="3716273"/>
            </a:xfrm>
            <a:prstGeom prst="line">
              <a:avLst/>
            </a:prstGeom>
            <a:ln>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1464" y="1992559"/>
              <a:ext cx="678498" cy="3674949"/>
            </a:xfrm>
            <a:prstGeom prst="line">
              <a:avLst/>
            </a:prstGeom>
            <a:ln>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5469089" y="1587939"/>
            <a:ext cx="3830616" cy="769441"/>
            <a:chOff x="5469089" y="1587939"/>
            <a:chExt cx="3830616" cy="769441"/>
          </a:xfrm>
        </p:grpSpPr>
        <p:sp>
          <p:nvSpPr>
            <p:cNvPr id="43" name="TextBox 42"/>
            <p:cNvSpPr txBox="1"/>
            <p:nvPr/>
          </p:nvSpPr>
          <p:spPr>
            <a:xfrm>
              <a:off x="6173857" y="1587939"/>
              <a:ext cx="3125848" cy="769441"/>
            </a:xfrm>
            <a:prstGeom prst="rect">
              <a:avLst/>
            </a:prstGeom>
            <a:noFill/>
          </p:spPr>
          <p:txBody>
            <a:bodyPr wrap="square" rtlCol="0">
              <a:spAutoFit/>
            </a:bodyPr>
            <a:lstStyle/>
            <a:p>
              <a:r>
                <a:rPr lang="en-US" sz="2200" b="1" dirty="0" err="1"/>
                <a:t>Pusat</a:t>
              </a:r>
              <a:r>
                <a:rPr lang="en-US" sz="2200" b="1" dirty="0"/>
                <a:t> : </a:t>
              </a:r>
            </a:p>
            <a:p>
              <a:r>
                <a:rPr lang="en-US" sz="2200" b="1" dirty="0" err="1"/>
                <a:t>Rp</a:t>
              </a:r>
              <a:r>
                <a:rPr lang="en-US" sz="2200" b="1" dirty="0"/>
                <a:t> 2.738.337.311.000,-</a:t>
              </a:r>
            </a:p>
          </p:txBody>
        </p:sp>
        <p:cxnSp>
          <p:nvCxnSpPr>
            <p:cNvPr id="45" name="Straight Connector 44"/>
            <p:cNvCxnSpPr/>
            <p:nvPr/>
          </p:nvCxnSpPr>
          <p:spPr>
            <a:xfrm>
              <a:off x="5469089" y="1785789"/>
              <a:ext cx="663283" cy="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22914" y="5399824"/>
            <a:ext cx="3459051" cy="1153376"/>
            <a:chOff x="222914" y="5399824"/>
            <a:chExt cx="3459051" cy="1153376"/>
          </a:xfrm>
        </p:grpSpPr>
        <p:sp>
          <p:nvSpPr>
            <p:cNvPr id="52" name="TextBox 51"/>
            <p:cNvSpPr txBox="1"/>
            <p:nvPr/>
          </p:nvSpPr>
          <p:spPr>
            <a:xfrm>
              <a:off x="745660" y="6214646"/>
              <a:ext cx="2299590" cy="338554"/>
            </a:xfrm>
            <a:prstGeom prst="rect">
              <a:avLst/>
            </a:prstGeom>
            <a:noFill/>
          </p:spPr>
          <p:txBody>
            <a:bodyPr wrap="square" rtlCol="0">
              <a:spAutoFit/>
            </a:bodyPr>
            <a:lstStyle/>
            <a:p>
              <a:r>
                <a:rPr lang="en-US" sz="1600" dirty="0" err="1">
                  <a:solidFill>
                    <a:schemeClr val="tx1">
                      <a:lumMod val="75000"/>
                      <a:lumOff val="25000"/>
                    </a:schemeClr>
                  </a:solidFill>
                </a:rPr>
                <a:t>Rp</a:t>
              </a:r>
              <a:r>
                <a:rPr lang="en-US" sz="1600" dirty="0">
                  <a:solidFill>
                    <a:schemeClr val="tx1">
                      <a:lumMod val="75000"/>
                      <a:lumOff val="25000"/>
                    </a:schemeClr>
                  </a:solidFill>
                </a:rPr>
                <a:t> 29.903.011.000,-</a:t>
              </a:r>
            </a:p>
          </p:txBody>
        </p:sp>
        <p:grpSp>
          <p:nvGrpSpPr>
            <p:cNvPr id="76" name="Group 75"/>
            <p:cNvGrpSpPr/>
            <p:nvPr/>
          </p:nvGrpSpPr>
          <p:grpSpPr>
            <a:xfrm>
              <a:off x="708398" y="5399824"/>
              <a:ext cx="2973567" cy="843388"/>
              <a:chOff x="1703581" y="5334001"/>
              <a:chExt cx="2208895" cy="761999"/>
            </a:xfrm>
          </p:grpSpPr>
          <p:cxnSp>
            <p:nvCxnSpPr>
              <p:cNvPr id="66" name="Straight Connector 65"/>
              <p:cNvCxnSpPr/>
              <p:nvPr/>
            </p:nvCxnSpPr>
            <p:spPr>
              <a:xfrm flipV="1">
                <a:off x="3124200" y="5334001"/>
                <a:ext cx="788276" cy="761999"/>
              </a:xfrm>
              <a:prstGeom prst="line">
                <a:avLst/>
              </a:prstGeom>
              <a:ln w="952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703581" y="6096000"/>
                <a:ext cx="1420619"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222914" y="5943600"/>
              <a:ext cx="2646264" cy="338554"/>
            </a:xfrm>
            <a:prstGeom prst="rect">
              <a:avLst/>
            </a:prstGeom>
            <a:noFill/>
          </p:spPr>
          <p:txBody>
            <a:bodyPr wrap="square" rtlCol="0">
              <a:spAutoFit/>
            </a:bodyPr>
            <a:lstStyle/>
            <a:p>
              <a:r>
                <a:rPr lang="en-US" sz="1600" b="1" dirty="0" err="1"/>
                <a:t>Subag</a:t>
              </a:r>
              <a:r>
                <a:rPr lang="en-US" sz="1600" b="1" dirty="0"/>
                <a:t> Tata Usaha  (1,09%)</a:t>
              </a:r>
            </a:p>
          </p:txBody>
        </p:sp>
      </p:grpSp>
      <p:grpSp>
        <p:nvGrpSpPr>
          <p:cNvPr id="9" name="Group 8"/>
          <p:cNvGrpSpPr/>
          <p:nvPr/>
        </p:nvGrpSpPr>
        <p:grpSpPr>
          <a:xfrm>
            <a:off x="3571076" y="3917777"/>
            <a:ext cx="2926713" cy="2676896"/>
            <a:chOff x="3571076" y="3917777"/>
            <a:chExt cx="2926713" cy="2676896"/>
          </a:xfrm>
        </p:grpSpPr>
        <p:sp>
          <p:nvSpPr>
            <p:cNvPr id="55" name="Block Arc 54"/>
            <p:cNvSpPr/>
            <p:nvPr/>
          </p:nvSpPr>
          <p:spPr>
            <a:xfrm>
              <a:off x="3571076" y="3917777"/>
              <a:ext cx="2675412" cy="2654936"/>
            </a:xfrm>
            <a:prstGeom prst="blockArc">
              <a:avLst>
                <a:gd name="adj1" fmla="val 58683"/>
                <a:gd name="adj2" fmla="val 10208546"/>
                <a:gd name="adj3" fmla="val 32455"/>
              </a:avLst>
            </a:prstGeom>
            <a:solidFill>
              <a:srgbClr val="FF000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Block Arc 55"/>
            <p:cNvSpPr/>
            <p:nvPr/>
          </p:nvSpPr>
          <p:spPr>
            <a:xfrm>
              <a:off x="3571076" y="3917777"/>
              <a:ext cx="2675412" cy="2654936"/>
            </a:xfrm>
            <a:prstGeom prst="blockArc">
              <a:avLst>
                <a:gd name="adj1" fmla="val 10529927"/>
                <a:gd name="adj2" fmla="val 11548174"/>
                <a:gd name="adj3" fmla="val 32893"/>
              </a:avLst>
            </a:prstGeom>
            <a:solidFill>
              <a:schemeClr val="accent2">
                <a:lumMod val="60000"/>
                <a:lumOff val="40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Block Arc 56"/>
            <p:cNvSpPr/>
            <p:nvPr/>
          </p:nvSpPr>
          <p:spPr>
            <a:xfrm>
              <a:off x="3571076" y="3939737"/>
              <a:ext cx="2675412" cy="2654936"/>
            </a:xfrm>
            <a:prstGeom prst="blockArc">
              <a:avLst>
                <a:gd name="adj1" fmla="val 11255879"/>
                <a:gd name="adj2" fmla="val 13006059"/>
                <a:gd name="adj3" fmla="val 32831"/>
              </a:avLst>
            </a:prstGeom>
            <a:solidFill>
              <a:schemeClr val="accent3">
                <a:lumMod val="60000"/>
                <a:lumOff val="40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Block Arc 57"/>
            <p:cNvSpPr/>
            <p:nvPr/>
          </p:nvSpPr>
          <p:spPr>
            <a:xfrm>
              <a:off x="3571076" y="3929841"/>
              <a:ext cx="2675412" cy="2654936"/>
            </a:xfrm>
            <a:prstGeom prst="blockArc">
              <a:avLst>
                <a:gd name="adj1" fmla="val 10201962"/>
                <a:gd name="adj2" fmla="val 10724607"/>
                <a:gd name="adj3" fmla="val 32716"/>
              </a:avLst>
            </a:prstGeom>
            <a:solidFill>
              <a:schemeClr val="tx2">
                <a:lumMod val="20000"/>
                <a:lumOff val="80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Block Arc 58"/>
            <p:cNvSpPr/>
            <p:nvPr/>
          </p:nvSpPr>
          <p:spPr>
            <a:xfrm>
              <a:off x="3571076" y="3929841"/>
              <a:ext cx="2675412" cy="2654936"/>
            </a:xfrm>
            <a:prstGeom prst="blockArc">
              <a:avLst>
                <a:gd name="adj1" fmla="val 12792676"/>
                <a:gd name="adj2" fmla="val 206909"/>
                <a:gd name="adj3" fmla="val 33063"/>
              </a:avLst>
            </a:prstGeom>
            <a:solidFill>
              <a:schemeClr val="accent6">
                <a:lumMod val="75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Connector 70"/>
            <p:cNvCxnSpPr/>
            <p:nvPr/>
          </p:nvCxnSpPr>
          <p:spPr>
            <a:xfrm>
              <a:off x="5766955" y="5780824"/>
              <a:ext cx="730834" cy="462388"/>
            </a:xfrm>
            <a:prstGeom prst="line">
              <a:avLst/>
            </a:prstGeom>
            <a:ln w="952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820474" y="4038600"/>
            <a:ext cx="3082207" cy="914400"/>
            <a:chOff x="820474" y="4038600"/>
            <a:chExt cx="3082207" cy="914400"/>
          </a:xfrm>
        </p:grpSpPr>
        <p:sp>
          <p:nvSpPr>
            <p:cNvPr id="49" name="TextBox 48"/>
            <p:cNvSpPr txBox="1"/>
            <p:nvPr/>
          </p:nvSpPr>
          <p:spPr>
            <a:xfrm>
              <a:off x="895813" y="4309646"/>
              <a:ext cx="2362200" cy="338554"/>
            </a:xfrm>
            <a:prstGeom prst="rect">
              <a:avLst/>
            </a:prstGeom>
            <a:noFill/>
          </p:spPr>
          <p:txBody>
            <a:bodyPr wrap="square" rtlCol="0">
              <a:spAutoFit/>
            </a:bodyPr>
            <a:lstStyle/>
            <a:p>
              <a:r>
                <a:rPr lang="en-US" sz="1600" dirty="0" err="1">
                  <a:solidFill>
                    <a:schemeClr val="tx1">
                      <a:lumMod val="75000"/>
                      <a:lumOff val="25000"/>
                    </a:schemeClr>
                  </a:solidFill>
                </a:rPr>
                <a:t>Rp</a:t>
              </a:r>
              <a:r>
                <a:rPr lang="en-US" sz="1600" dirty="0">
                  <a:solidFill>
                    <a:schemeClr val="tx1">
                      <a:lumMod val="75000"/>
                      <a:lumOff val="25000"/>
                    </a:schemeClr>
                  </a:solidFill>
                </a:rPr>
                <a:t> 156.816.570.000,-</a:t>
              </a:r>
            </a:p>
          </p:txBody>
        </p:sp>
        <p:grpSp>
          <p:nvGrpSpPr>
            <p:cNvPr id="77" name="Group 76"/>
            <p:cNvGrpSpPr/>
            <p:nvPr/>
          </p:nvGrpSpPr>
          <p:grpSpPr>
            <a:xfrm>
              <a:off x="1598288" y="4343400"/>
              <a:ext cx="2304393" cy="609600"/>
              <a:chOff x="2160781" y="4495800"/>
              <a:chExt cx="1972412" cy="457200"/>
            </a:xfrm>
          </p:grpSpPr>
          <p:cxnSp>
            <p:nvCxnSpPr>
              <p:cNvPr id="21" name="Straight Connector 20"/>
              <p:cNvCxnSpPr/>
              <p:nvPr/>
            </p:nvCxnSpPr>
            <p:spPr>
              <a:xfrm>
                <a:off x="3581399" y="4495800"/>
                <a:ext cx="551794" cy="457200"/>
              </a:xfrm>
              <a:prstGeom prst="line">
                <a:avLst/>
              </a:prstGeom>
              <a:ln w="952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60781" y="4495800"/>
                <a:ext cx="1420619" cy="0"/>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820474" y="4038600"/>
              <a:ext cx="2582103" cy="338554"/>
            </a:xfrm>
            <a:prstGeom prst="rect">
              <a:avLst/>
            </a:prstGeom>
            <a:noFill/>
          </p:spPr>
          <p:txBody>
            <a:bodyPr wrap="square" rtlCol="0">
              <a:spAutoFit/>
            </a:bodyPr>
            <a:lstStyle/>
            <a:p>
              <a:r>
                <a:rPr lang="en-US" sz="1600" b="1" dirty="0" err="1"/>
                <a:t>Subdit</a:t>
              </a:r>
              <a:r>
                <a:rPr lang="en-US" sz="1600" b="1" dirty="0"/>
                <a:t>. </a:t>
              </a:r>
              <a:r>
                <a:rPr lang="en-US" sz="1600" b="1" dirty="0" err="1"/>
                <a:t>Kurikulum</a:t>
              </a:r>
              <a:r>
                <a:rPr lang="en-US" sz="1600" b="1" dirty="0"/>
                <a:t> (5,73 %)</a:t>
              </a:r>
            </a:p>
          </p:txBody>
        </p:sp>
      </p:grpSp>
      <p:grpSp>
        <p:nvGrpSpPr>
          <p:cNvPr id="10" name="Group 9"/>
          <p:cNvGrpSpPr/>
          <p:nvPr/>
        </p:nvGrpSpPr>
        <p:grpSpPr>
          <a:xfrm>
            <a:off x="5868114" y="3758625"/>
            <a:ext cx="3241215" cy="1230092"/>
            <a:chOff x="5868114" y="3758625"/>
            <a:chExt cx="3241215" cy="1230092"/>
          </a:xfrm>
        </p:grpSpPr>
        <p:sp>
          <p:nvSpPr>
            <p:cNvPr id="48" name="TextBox 47"/>
            <p:cNvSpPr txBox="1"/>
            <p:nvPr/>
          </p:nvSpPr>
          <p:spPr>
            <a:xfrm>
              <a:off x="6565759" y="4295762"/>
              <a:ext cx="2347727" cy="338554"/>
            </a:xfrm>
            <a:prstGeom prst="rect">
              <a:avLst/>
            </a:prstGeom>
            <a:noFill/>
          </p:spPr>
          <p:txBody>
            <a:bodyPr wrap="square" rtlCol="0">
              <a:spAutoFit/>
            </a:bodyPr>
            <a:lstStyle/>
            <a:p>
              <a:r>
                <a:rPr lang="en-US" sz="1600" dirty="0" err="1">
                  <a:solidFill>
                    <a:schemeClr val="tx1">
                      <a:lumMod val="75000"/>
                      <a:lumOff val="25000"/>
                    </a:schemeClr>
                  </a:solidFill>
                </a:rPr>
                <a:t>Rp</a:t>
              </a:r>
              <a:r>
                <a:rPr lang="en-US" sz="1600" dirty="0">
                  <a:solidFill>
                    <a:schemeClr val="tx1">
                      <a:lumMod val="75000"/>
                      <a:lumOff val="25000"/>
                    </a:schemeClr>
                  </a:solidFill>
                </a:rPr>
                <a:t> 1.214.756.628.000,-</a:t>
              </a:r>
            </a:p>
          </p:txBody>
        </p:sp>
        <p:grpSp>
          <p:nvGrpSpPr>
            <p:cNvPr id="78" name="Group 77"/>
            <p:cNvGrpSpPr/>
            <p:nvPr/>
          </p:nvGrpSpPr>
          <p:grpSpPr>
            <a:xfrm>
              <a:off x="5868114" y="4326523"/>
              <a:ext cx="2845678" cy="662194"/>
              <a:chOff x="6329038" y="4326523"/>
              <a:chExt cx="2615265" cy="492917"/>
            </a:xfrm>
          </p:grpSpPr>
          <p:cxnSp>
            <p:nvCxnSpPr>
              <p:cNvPr id="54" name="Straight Connector 53"/>
              <p:cNvCxnSpPr/>
              <p:nvPr/>
            </p:nvCxnSpPr>
            <p:spPr>
              <a:xfrm flipV="1">
                <a:off x="6329038" y="4326523"/>
                <a:ext cx="557865" cy="492917"/>
              </a:xfrm>
              <a:prstGeom prst="line">
                <a:avLst/>
              </a:prstGeom>
              <a:ln w="952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6886903" y="4326523"/>
                <a:ext cx="2057400" cy="9584"/>
              </a:xfrm>
              <a:prstGeom prst="line">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6398888" y="3758625"/>
              <a:ext cx="2710441" cy="584775"/>
            </a:xfrm>
            <a:prstGeom prst="rect">
              <a:avLst/>
            </a:prstGeom>
            <a:noFill/>
          </p:spPr>
          <p:txBody>
            <a:bodyPr wrap="square" rtlCol="0">
              <a:spAutoFit/>
            </a:bodyPr>
            <a:lstStyle/>
            <a:p>
              <a:r>
                <a:rPr lang="en-US" sz="1600" b="1" dirty="0" err="1"/>
                <a:t>Subdit</a:t>
              </a:r>
              <a:r>
                <a:rPr lang="en-US" sz="1600" b="1" dirty="0"/>
                <a:t>. </a:t>
              </a:r>
              <a:r>
                <a:rPr lang="en-US" sz="1600" b="1" dirty="0" err="1"/>
                <a:t>Kelembagaan</a:t>
              </a:r>
              <a:r>
                <a:rPr lang="en-US" sz="1600" b="1" dirty="0"/>
                <a:t> Dan </a:t>
              </a:r>
              <a:r>
                <a:rPr lang="en-US" sz="1600" b="1" dirty="0" err="1"/>
                <a:t>Sarana</a:t>
              </a:r>
              <a:r>
                <a:rPr lang="en-US" sz="1600" b="1" dirty="0"/>
                <a:t> </a:t>
              </a:r>
              <a:r>
                <a:rPr lang="en-US" sz="1600" b="1" dirty="0" err="1"/>
                <a:t>Prasarana</a:t>
              </a:r>
              <a:r>
                <a:rPr lang="en-US" sz="1600" b="1" dirty="0"/>
                <a:t> (44,436%)</a:t>
              </a:r>
            </a:p>
          </p:txBody>
        </p:sp>
      </p:grpSp>
      <p:grpSp>
        <p:nvGrpSpPr>
          <p:cNvPr id="11" name="Group 10"/>
          <p:cNvGrpSpPr/>
          <p:nvPr/>
        </p:nvGrpSpPr>
        <p:grpSpPr>
          <a:xfrm>
            <a:off x="6322688" y="5904658"/>
            <a:ext cx="3048000" cy="648542"/>
            <a:chOff x="6322688" y="5904658"/>
            <a:chExt cx="3048000" cy="648542"/>
          </a:xfrm>
        </p:grpSpPr>
        <p:sp>
          <p:nvSpPr>
            <p:cNvPr id="47" name="TextBox 46"/>
            <p:cNvSpPr txBox="1"/>
            <p:nvPr/>
          </p:nvSpPr>
          <p:spPr>
            <a:xfrm>
              <a:off x="6472933" y="6214646"/>
              <a:ext cx="2438400" cy="338554"/>
            </a:xfrm>
            <a:prstGeom prst="rect">
              <a:avLst/>
            </a:prstGeom>
            <a:noFill/>
          </p:spPr>
          <p:txBody>
            <a:bodyPr wrap="square" rtlCol="0">
              <a:spAutoFit/>
            </a:bodyPr>
            <a:lstStyle/>
            <a:p>
              <a:r>
                <a:rPr lang="en-US" sz="1600" dirty="0" err="1">
                  <a:solidFill>
                    <a:schemeClr val="bg1"/>
                  </a:solidFill>
                </a:rPr>
                <a:t>Rp</a:t>
              </a:r>
              <a:r>
                <a:rPr lang="en-US" sz="1600" dirty="0">
                  <a:solidFill>
                    <a:schemeClr val="bg1"/>
                  </a:solidFill>
                </a:rPr>
                <a:t> 1.296.633.972.000</a:t>
              </a:r>
              <a:r>
                <a:rPr lang="en-US" sz="1600" dirty="0">
                  <a:solidFill>
                    <a:schemeClr val="tx1">
                      <a:lumMod val="75000"/>
                      <a:lumOff val="25000"/>
                    </a:schemeClr>
                  </a:solidFill>
                </a:rPr>
                <a:t>,-</a:t>
              </a:r>
            </a:p>
          </p:txBody>
        </p:sp>
        <p:sp>
          <p:nvSpPr>
            <p:cNvPr id="75" name="TextBox 74"/>
            <p:cNvSpPr txBox="1"/>
            <p:nvPr/>
          </p:nvSpPr>
          <p:spPr>
            <a:xfrm>
              <a:off x="6322688" y="5904658"/>
              <a:ext cx="3048000" cy="338554"/>
            </a:xfrm>
            <a:prstGeom prst="rect">
              <a:avLst/>
            </a:prstGeom>
            <a:noFill/>
          </p:spPr>
          <p:txBody>
            <a:bodyPr wrap="square" rtlCol="0">
              <a:spAutoFit/>
            </a:bodyPr>
            <a:lstStyle/>
            <a:p>
              <a:r>
                <a:rPr lang="en-US" sz="1600" b="1" dirty="0" err="1"/>
                <a:t>Subdit</a:t>
              </a:r>
              <a:r>
                <a:rPr lang="en-US" sz="1600" b="1" dirty="0"/>
                <a:t>. </a:t>
              </a:r>
              <a:r>
                <a:rPr lang="en-US" sz="1600" b="1" dirty="0" err="1"/>
                <a:t>Peserta</a:t>
              </a:r>
              <a:r>
                <a:rPr lang="en-US" sz="1600" b="1" dirty="0"/>
                <a:t> </a:t>
              </a:r>
              <a:r>
                <a:rPr lang="en-US" sz="1600" b="1" dirty="0" err="1"/>
                <a:t>Didik</a:t>
              </a:r>
              <a:r>
                <a:rPr lang="en-US" sz="1600" b="1" dirty="0"/>
                <a:t> (47,35 %)</a:t>
              </a:r>
            </a:p>
          </p:txBody>
        </p:sp>
      </p:grpSp>
      <p:cxnSp>
        <p:nvCxnSpPr>
          <p:cNvPr id="79" name="Straight Connector 78"/>
          <p:cNvCxnSpPr/>
          <p:nvPr/>
        </p:nvCxnSpPr>
        <p:spPr>
          <a:xfrm>
            <a:off x="1210717" y="5230063"/>
            <a:ext cx="2599996" cy="0"/>
          </a:xfrm>
          <a:prstGeom prst="line">
            <a:avLst/>
          </a:prstGeom>
          <a:ln w="9525">
            <a:solidFill>
              <a:schemeClr val="bg1">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4288" y="4906691"/>
            <a:ext cx="3505200" cy="613463"/>
            <a:chOff x="74288" y="4906691"/>
            <a:chExt cx="3505200" cy="613463"/>
          </a:xfrm>
        </p:grpSpPr>
        <p:sp>
          <p:nvSpPr>
            <p:cNvPr id="50" name="TextBox 49"/>
            <p:cNvSpPr txBox="1"/>
            <p:nvPr/>
          </p:nvSpPr>
          <p:spPr>
            <a:xfrm>
              <a:off x="74288" y="4906691"/>
              <a:ext cx="3505200" cy="338554"/>
            </a:xfrm>
            <a:prstGeom prst="rect">
              <a:avLst/>
            </a:prstGeom>
            <a:noFill/>
          </p:spPr>
          <p:txBody>
            <a:bodyPr wrap="square" rtlCol="0">
              <a:spAutoFit/>
            </a:bodyPr>
            <a:lstStyle/>
            <a:p>
              <a:r>
                <a:rPr lang="en-US" sz="1600" b="1" dirty="0" err="1"/>
                <a:t>Subdit</a:t>
              </a:r>
              <a:r>
                <a:rPr lang="en-US" sz="1600" b="1" dirty="0"/>
                <a:t>. Program </a:t>
              </a:r>
              <a:r>
                <a:rPr lang="en-US" sz="1600" b="1" dirty="0" err="1"/>
                <a:t>dan</a:t>
              </a:r>
              <a:r>
                <a:rPr lang="en-US" sz="1600" b="1" dirty="0"/>
                <a:t> </a:t>
              </a:r>
              <a:r>
                <a:rPr lang="en-US" sz="1600" b="1" dirty="0" err="1"/>
                <a:t>Evaluasi</a:t>
              </a:r>
              <a:r>
                <a:rPr lang="en-US" sz="1600" b="1" dirty="0"/>
                <a:t>  (1,47 %)</a:t>
              </a:r>
            </a:p>
          </p:txBody>
        </p:sp>
        <p:sp>
          <p:nvSpPr>
            <p:cNvPr id="80" name="TextBox 79"/>
            <p:cNvSpPr txBox="1"/>
            <p:nvPr/>
          </p:nvSpPr>
          <p:spPr>
            <a:xfrm>
              <a:off x="796874" y="5181600"/>
              <a:ext cx="2362200" cy="338554"/>
            </a:xfrm>
            <a:prstGeom prst="rect">
              <a:avLst/>
            </a:prstGeom>
            <a:noFill/>
          </p:spPr>
          <p:txBody>
            <a:bodyPr wrap="square" rtlCol="0">
              <a:spAutoFit/>
            </a:bodyPr>
            <a:lstStyle/>
            <a:p>
              <a:r>
                <a:rPr lang="en-US" sz="1600" dirty="0" err="1">
                  <a:solidFill>
                    <a:schemeClr val="tx1">
                      <a:lumMod val="75000"/>
                      <a:lumOff val="25000"/>
                    </a:schemeClr>
                  </a:solidFill>
                </a:rPr>
                <a:t>Rp</a:t>
              </a:r>
              <a:r>
                <a:rPr lang="en-US" sz="1600" dirty="0">
                  <a:solidFill>
                    <a:schemeClr val="tx1">
                      <a:lumMod val="75000"/>
                      <a:lumOff val="25000"/>
                    </a:schemeClr>
                  </a:solidFill>
                </a:rPr>
                <a:t> 40.227.130.000,-</a:t>
              </a:r>
            </a:p>
          </p:txBody>
        </p:sp>
      </p:grpSp>
      <p:sp>
        <p:nvSpPr>
          <p:cNvPr id="86" name="TextBox 85"/>
          <p:cNvSpPr txBox="1"/>
          <p:nvPr/>
        </p:nvSpPr>
        <p:spPr>
          <a:xfrm>
            <a:off x="1249476" y="1581945"/>
            <a:ext cx="2413890" cy="430887"/>
          </a:xfrm>
          <a:prstGeom prst="rect">
            <a:avLst/>
          </a:prstGeom>
          <a:noFill/>
        </p:spPr>
        <p:txBody>
          <a:bodyPr wrap="square" rtlCol="0">
            <a:spAutoFit/>
          </a:bodyPr>
          <a:lstStyle/>
          <a:p>
            <a:r>
              <a:rPr lang="en-US" sz="2200" b="1" dirty="0" err="1">
                <a:solidFill>
                  <a:schemeClr val="tx1">
                    <a:lumMod val="95000"/>
                    <a:lumOff val="5000"/>
                  </a:schemeClr>
                </a:solidFill>
              </a:rPr>
              <a:t>Dekon</a:t>
            </a:r>
            <a:endParaRPr lang="en-US" sz="2200" b="1" dirty="0">
              <a:solidFill>
                <a:schemeClr val="tx1">
                  <a:lumMod val="95000"/>
                  <a:lumOff val="5000"/>
                </a:schemeClr>
              </a:solidFill>
            </a:endParaRPr>
          </a:p>
        </p:txBody>
      </p:sp>
      <p:sp>
        <p:nvSpPr>
          <p:cNvPr id="87" name="TextBox 86"/>
          <p:cNvSpPr txBox="1"/>
          <p:nvPr/>
        </p:nvSpPr>
        <p:spPr>
          <a:xfrm>
            <a:off x="1249476" y="2129135"/>
            <a:ext cx="2413890" cy="430887"/>
          </a:xfrm>
          <a:prstGeom prst="rect">
            <a:avLst/>
          </a:prstGeom>
          <a:noFill/>
        </p:spPr>
        <p:txBody>
          <a:bodyPr wrap="square" rtlCol="0">
            <a:spAutoFit/>
          </a:bodyPr>
          <a:lstStyle/>
          <a:p>
            <a:r>
              <a:rPr lang="en-US" sz="2200" b="1" dirty="0" err="1">
                <a:solidFill>
                  <a:schemeClr val="tx1">
                    <a:lumMod val="95000"/>
                    <a:lumOff val="5000"/>
                  </a:schemeClr>
                </a:solidFill>
              </a:rPr>
              <a:t>Pusat</a:t>
            </a:r>
            <a:endParaRPr lang="en-US" sz="2200" b="1" dirty="0">
              <a:solidFill>
                <a:schemeClr val="tx1">
                  <a:lumMod val="95000"/>
                  <a:lumOff val="5000"/>
                </a:schemeClr>
              </a:solidFill>
            </a:endParaRPr>
          </a:p>
        </p:txBody>
      </p:sp>
      <p:grpSp>
        <p:nvGrpSpPr>
          <p:cNvPr id="4" name="Group 3"/>
          <p:cNvGrpSpPr/>
          <p:nvPr/>
        </p:nvGrpSpPr>
        <p:grpSpPr>
          <a:xfrm>
            <a:off x="182676" y="1604157"/>
            <a:ext cx="1142526" cy="524289"/>
            <a:chOff x="152400" y="1146957"/>
            <a:chExt cx="1142526" cy="524289"/>
          </a:xfrm>
        </p:grpSpPr>
        <p:sp>
          <p:nvSpPr>
            <p:cNvPr id="108" name="Oval 107"/>
            <p:cNvSpPr/>
            <p:nvPr/>
          </p:nvSpPr>
          <p:spPr>
            <a:xfrm>
              <a:off x="212746" y="1146957"/>
              <a:ext cx="1082180" cy="3775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9" name="Group 108"/>
            <p:cNvGrpSpPr/>
            <p:nvPr/>
          </p:nvGrpSpPr>
          <p:grpSpPr>
            <a:xfrm>
              <a:off x="152400" y="1216417"/>
              <a:ext cx="1013909" cy="388938"/>
              <a:chOff x="4717508" y="3065053"/>
              <a:chExt cx="1653111" cy="549555"/>
            </a:xfrm>
            <a:effectLst>
              <a:outerShdw blurRad="50800" dist="38100" dir="13500000" algn="br" rotWithShape="0">
                <a:prstClr val="black">
                  <a:alpha val="40000"/>
                </a:prstClr>
              </a:outerShdw>
            </a:effectLst>
          </p:grpSpPr>
          <p:sp>
            <p:nvSpPr>
              <p:cNvPr id="112" name="Flowchart: Delay 111"/>
              <p:cNvSpPr/>
              <p:nvPr/>
            </p:nvSpPr>
            <p:spPr>
              <a:xfrm>
                <a:off x="5781008" y="3086100"/>
                <a:ext cx="589611" cy="381000"/>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3" name="Parallelogram 18"/>
              <p:cNvSpPr/>
              <p:nvPr/>
            </p:nvSpPr>
            <p:spPr>
              <a:xfrm flipH="1">
                <a:off x="5699114" y="3065053"/>
                <a:ext cx="81907" cy="549555"/>
              </a:xfrm>
              <a:custGeom>
                <a:avLst/>
                <a:gdLst>
                  <a:gd name="connsiteX0" fmla="*/ 0 w 406900"/>
                  <a:gd name="connsiteY0" fmla="*/ 495301 h 495301"/>
                  <a:gd name="connsiteX1" fmla="*/ 0 w 406900"/>
                  <a:gd name="connsiteY1" fmla="*/ 0 h 495301"/>
                  <a:gd name="connsiteX2" fmla="*/ 406900 w 406900"/>
                  <a:gd name="connsiteY2" fmla="*/ 0 h 495301"/>
                  <a:gd name="connsiteX3" fmla="*/ 406900 w 406900"/>
                  <a:gd name="connsiteY3" fmla="*/ 495301 h 495301"/>
                  <a:gd name="connsiteX4" fmla="*/ 0 w 406900"/>
                  <a:gd name="connsiteY4" fmla="*/ 495301 h 495301"/>
                  <a:gd name="connsiteX0" fmla="*/ 0 w 406900"/>
                  <a:gd name="connsiteY0" fmla="*/ 495301 h 495301"/>
                  <a:gd name="connsiteX1" fmla="*/ 0 w 406900"/>
                  <a:gd name="connsiteY1" fmla="*/ 0 h 495301"/>
                  <a:gd name="connsiteX2" fmla="*/ 406900 w 406900"/>
                  <a:gd name="connsiteY2" fmla="*/ 85060 h 495301"/>
                  <a:gd name="connsiteX3" fmla="*/ 406900 w 406900"/>
                  <a:gd name="connsiteY3" fmla="*/ 495301 h 495301"/>
                  <a:gd name="connsiteX4" fmla="*/ 0 w 406900"/>
                  <a:gd name="connsiteY4" fmla="*/ 495301 h 495301"/>
                  <a:gd name="connsiteX0" fmla="*/ 0 w 417533"/>
                  <a:gd name="connsiteY0" fmla="*/ 495301 h 580361"/>
                  <a:gd name="connsiteX1" fmla="*/ 0 w 417533"/>
                  <a:gd name="connsiteY1" fmla="*/ 0 h 580361"/>
                  <a:gd name="connsiteX2" fmla="*/ 406900 w 417533"/>
                  <a:gd name="connsiteY2" fmla="*/ 85060 h 580361"/>
                  <a:gd name="connsiteX3" fmla="*/ 417533 w 417533"/>
                  <a:gd name="connsiteY3" fmla="*/ 580361 h 580361"/>
                  <a:gd name="connsiteX4" fmla="*/ 0 w 417533"/>
                  <a:gd name="connsiteY4" fmla="*/ 495301 h 580361"/>
                  <a:gd name="connsiteX0" fmla="*/ 0 w 406901"/>
                  <a:gd name="connsiteY0" fmla="*/ 495301 h 726126"/>
                  <a:gd name="connsiteX1" fmla="*/ 0 w 406901"/>
                  <a:gd name="connsiteY1" fmla="*/ 0 h 726126"/>
                  <a:gd name="connsiteX2" fmla="*/ 406900 w 406901"/>
                  <a:gd name="connsiteY2" fmla="*/ 85060 h 726126"/>
                  <a:gd name="connsiteX3" fmla="*/ 396269 w 406901"/>
                  <a:gd name="connsiteY3" fmla="*/ 726126 h 726126"/>
                  <a:gd name="connsiteX4" fmla="*/ 0 w 406901"/>
                  <a:gd name="connsiteY4" fmla="*/ 495301 h 726126"/>
                  <a:gd name="connsiteX0" fmla="*/ 0 w 406901"/>
                  <a:gd name="connsiteY0" fmla="*/ 495301 h 726126"/>
                  <a:gd name="connsiteX1" fmla="*/ 0 w 406901"/>
                  <a:gd name="connsiteY1" fmla="*/ 0 h 726126"/>
                  <a:gd name="connsiteX2" fmla="*/ 406901 w 406901"/>
                  <a:gd name="connsiteY2" fmla="*/ 230825 h 726126"/>
                  <a:gd name="connsiteX3" fmla="*/ 396269 w 406901"/>
                  <a:gd name="connsiteY3" fmla="*/ 726126 h 726126"/>
                  <a:gd name="connsiteX4" fmla="*/ 0 w 406901"/>
                  <a:gd name="connsiteY4" fmla="*/ 495301 h 726126"/>
                  <a:gd name="connsiteX0" fmla="*/ 0 w 406901"/>
                  <a:gd name="connsiteY0" fmla="*/ 495301 h 688948"/>
                  <a:gd name="connsiteX1" fmla="*/ 0 w 406901"/>
                  <a:gd name="connsiteY1" fmla="*/ 0 h 688948"/>
                  <a:gd name="connsiteX2" fmla="*/ 406901 w 406901"/>
                  <a:gd name="connsiteY2" fmla="*/ 230825 h 688948"/>
                  <a:gd name="connsiteX3" fmla="*/ 381639 w 406901"/>
                  <a:gd name="connsiteY3" fmla="*/ 688948 h 688948"/>
                  <a:gd name="connsiteX4" fmla="*/ 0 w 406901"/>
                  <a:gd name="connsiteY4" fmla="*/ 495301 h 688948"/>
                  <a:gd name="connsiteX0" fmla="*/ 0 w 425529"/>
                  <a:gd name="connsiteY0" fmla="*/ 495301 h 698243"/>
                  <a:gd name="connsiteX1" fmla="*/ 0 w 425529"/>
                  <a:gd name="connsiteY1" fmla="*/ 0 h 698243"/>
                  <a:gd name="connsiteX2" fmla="*/ 406901 w 425529"/>
                  <a:gd name="connsiteY2" fmla="*/ 230825 h 698243"/>
                  <a:gd name="connsiteX3" fmla="*/ 425529 w 425529"/>
                  <a:gd name="connsiteY3" fmla="*/ 698243 h 698243"/>
                  <a:gd name="connsiteX4" fmla="*/ 0 w 425529"/>
                  <a:gd name="connsiteY4" fmla="*/ 495301 h 69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29" h="698243">
                    <a:moveTo>
                      <a:pt x="0" y="495301"/>
                    </a:moveTo>
                    <a:lnTo>
                      <a:pt x="0" y="0"/>
                    </a:lnTo>
                    <a:lnTo>
                      <a:pt x="406901" y="230825"/>
                    </a:lnTo>
                    <a:lnTo>
                      <a:pt x="425529" y="698243"/>
                    </a:lnTo>
                    <a:lnTo>
                      <a:pt x="0" y="49530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4" name="Flowchart: Delay 113"/>
              <p:cNvSpPr/>
              <p:nvPr/>
            </p:nvSpPr>
            <p:spPr>
              <a:xfrm flipH="1">
                <a:off x="4717508" y="3233608"/>
                <a:ext cx="981606" cy="381000"/>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0" name="Oval 109"/>
            <p:cNvSpPr/>
            <p:nvPr/>
          </p:nvSpPr>
          <p:spPr>
            <a:xfrm>
              <a:off x="915391" y="1309203"/>
              <a:ext cx="140208" cy="147083"/>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id-ID"/>
            </a:p>
          </p:txBody>
        </p:sp>
        <p:sp>
          <p:nvSpPr>
            <p:cNvPr id="111" name="TextBox 110"/>
            <p:cNvSpPr txBox="1"/>
            <p:nvPr/>
          </p:nvSpPr>
          <p:spPr>
            <a:xfrm>
              <a:off x="342063" y="1271136"/>
              <a:ext cx="327152" cy="400110"/>
            </a:xfrm>
            <a:prstGeom prst="rect">
              <a:avLst/>
            </a:prstGeom>
            <a:noFill/>
          </p:spPr>
          <p:txBody>
            <a:bodyPr wrap="square" rtlCol="0">
              <a:spAutoFit/>
            </a:bodyPr>
            <a:lstStyle/>
            <a:p>
              <a:r>
                <a:rPr lang="id-ID" sz="2000" b="1" dirty="0">
                  <a:latin typeface="Britannic Bold" pitchFamily="34" charset="0"/>
                </a:rPr>
                <a:t>1</a:t>
              </a:r>
            </a:p>
          </p:txBody>
        </p:sp>
      </p:grpSp>
      <p:grpSp>
        <p:nvGrpSpPr>
          <p:cNvPr id="5" name="Group 4"/>
          <p:cNvGrpSpPr/>
          <p:nvPr/>
        </p:nvGrpSpPr>
        <p:grpSpPr>
          <a:xfrm>
            <a:off x="182676" y="2142711"/>
            <a:ext cx="1142526" cy="524289"/>
            <a:chOff x="152400" y="1685511"/>
            <a:chExt cx="1142526" cy="524289"/>
          </a:xfrm>
        </p:grpSpPr>
        <p:sp>
          <p:nvSpPr>
            <p:cNvPr id="116" name="Oval 115"/>
            <p:cNvSpPr/>
            <p:nvPr/>
          </p:nvSpPr>
          <p:spPr>
            <a:xfrm>
              <a:off x="212746" y="1685511"/>
              <a:ext cx="1082180" cy="3775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17" name="Group 116"/>
            <p:cNvGrpSpPr/>
            <p:nvPr/>
          </p:nvGrpSpPr>
          <p:grpSpPr>
            <a:xfrm>
              <a:off x="152400" y="1754971"/>
              <a:ext cx="1013909" cy="388938"/>
              <a:chOff x="4717508" y="3065053"/>
              <a:chExt cx="1653111" cy="549555"/>
            </a:xfrm>
            <a:effectLst>
              <a:outerShdw blurRad="50800" dist="38100" dir="13500000" algn="br" rotWithShape="0">
                <a:prstClr val="black">
                  <a:alpha val="40000"/>
                </a:prstClr>
              </a:outerShdw>
            </a:effectLst>
          </p:grpSpPr>
          <p:sp>
            <p:nvSpPr>
              <p:cNvPr id="120" name="Flowchart: Delay 119"/>
              <p:cNvSpPr/>
              <p:nvPr/>
            </p:nvSpPr>
            <p:spPr>
              <a:xfrm>
                <a:off x="5781008" y="3086100"/>
                <a:ext cx="589611" cy="381000"/>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1" name="Parallelogram 18"/>
              <p:cNvSpPr/>
              <p:nvPr/>
            </p:nvSpPr>
            <p:spPr>
              <a:xfrm flipH="1">
                <a:off x="5699114" y="3065053"/>
                <a:ext cx="81907" cy="549555"/>
              </a:xfrm>
              <a:custGeom>
                <a:avLst/>
                <a:gdLst>
                  <a:gd name="connsiteX0" fmla="*/ 0 w 406900"/>
                  <a:gd name="connsiteY0" fmla="*/ 495301 h 495301"/>
                  <a:gd name="connsiteX1" fmla="*/ 0 w 406900"/>
                  <a:gd name="connsiteY1" fmla="*/ 0 h 495301"/>
                  <a:gd name="connsiteX2" fmla="*/ 406900 w 406900"/>
                  <a:gd name="connsiteY2" fmla="*/ 0 h 495301"/>
                  <a:gd name="connsiteX3" fmla="*/ 406900 w 406900"/>
                  <a:gd name="connsiteY3" fmla="*/ 495301 h 495301"/>
                  <a:gd name="connsiteX4" fmla="*/ 0 w 406900"/>
                  <a:gd name="connsiteY4" fmla="*/ 495301 h 495301"/>
                  <a:gd name="connsiteX0" fmla="*/ 0 w 406900"/>
                  <a:gd name="connsiteY0" fmla="*/ 495301 h 495301"/>
                  <a:gd name="connsiteX1" fmla="*/ 0 w 406900"/>
                  <a:gd name="connsiteY1" fmla="*/ 0 h 495301"/>
                  <a:gd name="connsiteX2" fmla="*/ 406900 w 406900"/>
                  <a:gd name="connsiteY2" fmla="*/ 85060 h 495301"/>
                  <a:gd name="connsiteX3" fmla="*/ 406900 w 406900"/>
                  <a:gd name="connsiteY3" fmla="*/ 495301 h 495301"/>
                  <a:gd name="connsiteX4" fmla="*/ 0 w 406900"/>
                  <a:gd name="connsiteY4" fmla="*/ 495301 h 495301"/>
                  <a:gd name="connsiteX0" fmla="*/ 0 w 417533"/>
                  <a:gd name="connsiteY0" fmla="*/ 495301 h 580361"/>
                  <a:gd name="connsiteX1" fmla="*/ 0 w 417533"/>
                  <a:gd name="connsiteY1" fmla="*/ 0 h 580361"/>
                  <a:gd name="connsiteX2" fmla="*/ 406900 w 417533"/>
                  <a:gd name="connsiteY2" fmla="*/ 85060 h 580361"/>
                  <a:gd name="connsiteX3" fmla="*/ 417533 w 417533"/>
                  <a:gd name="connsiteY3" fmla="*/ 580361 h 580361"/>
                  <a:gd name="connsiteX4" fmla="*/ 0 w 417533"/>
                  <a:gd name="connsiteY4" fmla="*/ 495301 h 580361"/>
                  <a:gd name="connsiteX0" fmla="*/ 0 w 406901"/>
                  <a:gd name="connsiteY0" fmla="*/ 495301 h 726126"/>
                  <a:gd name="connsiteX1" fmla="*/ 0 w 406901"/>
                  <a:gd name="connsiteY1" fmla="*/ 0 h 726126"/>
                  <a:gd name="connsiteX2" fmla="*/ 406900 w 406901"/>
                  <a:gd name="connsiteY2" fmla="*/ 85060 h 726126"/>
                  <a:gd name="connsiteX3" fmla="*/ 396269 w 406901"/>
                  <a:gd name="connsiteY3" fmla="*/ 726126 h 726126"/>
                  <a:gd name="connsiteX4" fmla="*/ 0 w 406901"/>
                  <a:gd name="connsiteY4" fmla="*/ 495301 h 726126"/>
                  <a:gd name="connsiteX0" fmla="*/ 0 w 406901"/>
                  <a:gd name="connsiteY0" fmla="*/ 495301 h 726126"/>
                  <a:gd name="connsiteX1" fmla="*/ 0 w 406901"/>
                  <a:gd name="connsiteY1" fmla="*/ 0 h 726126"/>
                  <a:gd name="connsiteX2" fmla="*/ 406901 w 406901"/>
                  <a:gd name="connsiteY2" fmla="*/ 230825 h 726126"/>
                  <a:gd name="connsiteX3" fmla="*/ 396269 w 406901"/>
                  <a:gd name="connsiteY3" fmla="*/ 726126 h 726126"/>
                  <a:gd name="connsiteX4" fmla="*/ 0 w 406901"/>
                  <a:gd name="connsiteY4" fmla="*/ 495301 h 726126"/>
                  <a:gd name="connsiteX0" fmla="*/ 0 w 406901"/>
                  <a:gd name="connsiteY0" fmla="*/ 495301 h 688948"/>
                  <a:gd name="connsiteX1" fmla="*/ 0 w 406901"/>
                  <a:gd name="connsiteY1" fmla="*/ 0 h 688948"/>
                  <a:gd name="connsiteX2" fmla="*/ 406901 w 406901"/>
                  <a:gd name="connsiteY2" fmla="*/ 230825 h 688948"/>
                  <a:gd name="connsiteX3" fmla="*/ 381639 w 406901"/>
                  <a:gd name="connsiteY3" fmla="*/ 688948 h 688948"/>
                  <a:gd name="connsiteX4" fmla="*/ 0 w 406901"/>
                  <a:gd name="connsiteY4" fmla="*/ 495301 h 688948"/>
                  <a:gd name="connsiteX0" fmla="*/ 0 w 425529"/>
                  <a:gd name="connsiteY0" fmla="*/ 495301 h 698243"/>
                  <a:gd name="connsiteX1" fmla="*/ 0 w 425529"/>
                  <a:gd name="connsiteY1" fmla="*/ 0 h 698243"/>
                  <a:gd name="connsiteX2" fmla="*/ 406901 w 425529"/>
                  <a:gd name="connsiteY2" fmla="*/ 230825 h 698243"/>
                  <a:gd name="connsiteX3" fmla="*/ 425529 w 425529"/>
                  <a:gd name="connsiteY3" fmla="*/ 698243 h 698243"/>
                  <a:gd name="connsiteX4" fmla="*/ 0 w 425529"/>
                  <a:gd name="connsiteY4" fmla="*/ 495301 h 69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29" h="698243">
                    <a:moveTo>
                      <a:pt x="0" y="495301"/>
                    </a:moveTo>
                    <a:lnTo>
                      <a:pt x="0" y="0"/>
                    </a:lnTo>
                    <a:lnTo>
                      <a:pt x="406901" y="230825"/>
                    </a:lnTo>
                    <a:lnTo>
                      <a:pt x="425529" y="698243"/>
                    </a:lnTo>
                    <a:lnTo>
                      <a:pt x="0" y="49530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2" name="Flowchart: Delay 121"/>
              <p:cNvSpPr/>
              <p:nvPr/>
            </p:nvSpPr>
            <p:spPr>
              <a:xfrm flipH="1">
                <a:off x="4717508" y="3233608"/>
                <a:ext cx="981606" cy="381000"/>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8" name="Oval 117"/>
            <p:cNvSpPr/>
            <p:nvPr/>
          </p:nvSpPr>
          <p:spPr>
            <a:xfrm>
              <a:off x="915391" y="1847757"/>
              <a:ext cx="140208" cy="147083"/>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id-ID"/>
            </a:p>
          </p:txBody>
        </p:sp>
        <p:sp>
          <p:nvSpPr>
            <p:cNvPr id="119" name="TextBox 118"/>
            <p:cNvSpPr txBox="1"/>
            <p:nvPr/>
          </p:nvSpPr>
          <p:spPr>
            <a:xfrm>
              <a:off x="342063" y="1809690"/>
              <a:ext cx="327152" cy="400110"/>
            </a:xfrm>
            <a:prstGeom prst="rect">
              <a:avLst/>
            </a:prstGeom>
            <a:noFill/>
          </p:spPr>
          <p:txBody>
            <a:bodyPr wrap="square" rtlCol="0">
              <a:spAutoFit/>
            </a:bodyPr>
            <a:lstStyle/>
            <a:p>
              <a:r>
                <a:rPr lang="id-ID" sz="2000" b="1" dirty="0">
                  <a:latin typeface="Britannic Bold" pitchFamily="34" charset="0"/>
                </a:rPr>
                <a:t>2</a:t>
              </a:r>
            </a:p>
          </p:txBody>
        </p:sp>
      </p:grpSp>
      <p:cxnSp>
        <p:nvCxnSpPr>
          <p:cNvPr id="60" name="Straight Connector 59"/>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569588" y="16331"/>
            <a:ext cx="8144204"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82" name="TextBox 81"/>
          <p:cNvSpPr txBox="1"/>
          <p:nvPr/>
        </p:nvSpPr>
        <p:spPr>
          <a:xfrm>
            <a:off x="50424" y="67370"/>
            <a:ext cx="905890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i-FI" sz="2400" dirty="0">
                <a:solidFill>
                  <a:srgbClr val="0000FF"/>
                </a:solidFill>
                <a:latin typeface="Britannic Bold" pitchFamily="34" charset="0"/>
              </a:rPr>
              <a:t>Alokasi Anggaran Pendidikan Dit. PSMA Tahun 2017 </a:t>
            </a:r>
          </a:p>
        </p:txBody>
      </p:sp>
      <p:grpSp>
        <p:nvGrpSpPr>
          <p:cNvPr id="2" name="Group 1"/>
          <p:cNvGrpSpPr/>
          <p:nvPr/>
        </p:nvGrpSpPr>
        <p:grpSpPr>
          <a:xfrm>
            <a:off x="4932240" y="656450"/>
            <a:ext cx="4195718" cy="966857"/>
            <a:chOff x="4932240" y="656450"/>
            <a:chExt cx="4195718" cy="966857"/>
          </a:xfrm>
        </p:grpSpPr>
        <p:sp>
          <p:nvSpPr>
            <p:cNvPr id="44" name="TextBox 43"/>
            <p:cNvSpPr txBox="1"/>
            <p:nvPr/>
          </p:nvSpPr>
          <p:spPr>
            <a:xfrm>
              <a:off x="5832510" y="656450"/>
              <a:ext cx="3295448" cy="769441"/>
            </a:xfrm>
            <a:prstGeom prst="rect">
              <a:avLst/>
            </a:prstGeom>
            <a:noFill/>
          </p:spPr>
          <p:txBody>
            <a:bodyPr wrap="square" rtlCol="0">
              <a:spAutoFit/>
            </a:bodyPr>
            <a:lstStyle/>
            <a:p>
              <a:r>
                <a:rPr lang="en-US" sz="2200" b="1" dirty="0" err="1"/>
                <a:t>Dekon</a:t>
              </a:r>
              <a:r>
                <a:rPr lang="en-US" sz="2200" b="1" dirty="0"/>
                <a:t>: </a:t>
              </a:r>
            </a:p>
            <a:p>
              <a:r>
                <a:rPr lang="en-US" sz="2200" b="1" dirty="0" err="1"/>
                <a:t>Rp</a:t>
              </a:r>
              <a:r>
                <a:rPr lang="en-US" sz="2200" b="1" dirty="0"/>
                <a:t> 85.354.661.000,-</a:t>
              </a:r>
            </a:p>
          </p:txBody>
        </p:sp>
        <p:cxnSp>
          <p:nvCxnSpPr>
            <p:cNvPr id="3" name="Elbow Connector 2"/>
            <p:cNvCxnSpPr/>
            <p:nvPr/>
          </p:nvCxnSpPr>
          <p:spPr>
            <a:xfrm flipV="1">
              <a:off x="4932240" y="1138053"/>
              <a:ext cx="834715" cy="485254"/>
            </a:xfrm>
            <a:prstGeom prst="bentConnector3">
              <a:avLst>
                <a:gd name="adj1" fmla="val -7656"/>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50424" y="709211"/>
            <a:ext cx="3631541" cy="836414"/>
          </a:xfrm>
          <a:prstGeom prst="snip1Rect">
            <a:avLst/>
          </a:prstGeom>
          <a:solidFill>
            <a:schemeClr val="bg1">
              <a:lumMod val="85000"/>
            </a:schemeClr>
          </a:solidFill>
        </p:spPr>
        <p:txBody>
          <a:bodyPr wrap="square" rtlCol="0">
            <a:spAutoFit/>
          </a:bodyPr>
          <a:lstStyle/>
          <a:p>
            <a:r>
              <a:rPr lang="en-US" sz="2200" b="1" dirty="0" err="1">
                <a:latin typeface="Calibri" panose="020F0502020204030204" pitchFamily="34" charset="0"/>
                <a:cs typeface="Calibri" panose="020F0502020204030204" pitchFamily="34" charset="0"/>
              </a:rPr>
              <a:t>Anggaran</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Dit</a:t>
            </a:r>
            <a:r>
              <a:rPr lang="en-US" sz="2200" b="1" dirty="0">
                <a:latin typeface="Calibri" panose="020F0502020204030204" pitchFamily="34" charset="0"/>
                <a:cs typeface="Calibri" panose="020F0502020204030204" pitchFamily="34" charset="0"/>
              </a:rPr>
              <a:t>. PSMA </a:t>
            </a:r>
            <a:r>
              <a:rPr lang="en-US" sz="2200" b="1" dirty="0" err="1">
                <a:latin typeface="Calibri" panose="020F0502020204030204" pitchFamily="34" charset="0"/>
                <a:cs typeface="Calibri" panose="020F0502020204030204" pitchFamily="34" charset="0"/>
              </a:rPr>
              <a:t>terbagi</a:t>
            </a:r>
            <a:r>
              <a:rPr lang="en-US" sz="2200" b="1" dirty="0">
                <a:latin typeface="Calibri" panose="020F0502020204030204" pitchFamily="34" charset="0"/>
                <a:cs typeface="Calibri" panose="020F0502020204030204" pitchFamily="34" charset="0"/>
              </a:rPr>
              <a:t> </a:t>
            </a:r>
            <a:r>
              <a:rPr lang="en-US" sz="2200" b="1" dirty="0" err="1">
                <a:latin typeface="Calibri" panose="020F0502020204030204" pitchFamily="34" charset="0"/>
                <a:cs typeface="Calibri" panose="020F0502020204030204" pitchFamily="34" charset="0"/>
              </a:rPr>
              <a:t>menjadi</a:t>
            </a:r>
            <a:r>
              <a:rPr lang="en-US" sz="2200" b="1" dirty="0">
                <a:latin typeface="Calibri" panose="020F0502020204030204" pitchFamily="34" charset="0"/>
                <a:cs typeface="Calibri" panose="020F0502020204030204" pitchFamily="34" charset="0"/>
              </a:rPr>
              <a:t> 2, </a:t>
            </a:r>
            <a:r>
              <a:rPr lang="en-US" sz="2200" b="1" dirty="0" err="1">
                <a:latin typeface="Calibri" panose="020F0502020204030204" pitchFamily="34" charset="0"/>
                <a:cs typeface="Calibri" panose="020F0502020204030204" pitchFamily="34" charset="0"/>
              </a:rPr>
              <a:t>yaitu</a:t>
            </a:r>
            <a:r>
              <a:rPr lang="en-US" sz="2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3871724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anim calcmode="lin" valueType="num">
                                      <p:cBhvr>
                                        <p:cTn id="18" dur="500" fill="hold"/>
                                        <p:tgtEl>
                                          <p:spTgt spid="86"/>
                                        </p:tgtEl>
                                        <p:attrNameLst>
                                          <p:attrName>ppt_x</p:attrName>
                                        </p:attrNameLst>
                                      </p:cBhvr>
                                      <p:tavLst>
                                        <p:tav tm="0">
                                          <p:val>
                                            <p:strVal val="#ppt_x"/>
                                          </p:val>
                                        </p:tav>
                                        <p:tav tm="100000">
                                          <p:val>
                                            <p:strVal val="#ppt_x"/>
                                          </p:val>
                                        </p:tav>
                                      </p:tavLst>
                                    </p:anim>
                                    <p:anim calcmode="lin" valueType="num">
                                      <p:cBhvr>
                                        <p:cTn id="19" dur="500" fill="hold"/>
                                        <p:tgtEl>
                                          <p:spTgt spid="8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500"/>
                                        <p:tgtEl>
                                          <p:spTgt spid="87"/>
                                        </p:tgtEl>
                                      </p:cBhvr>
                                    </p:animEffect>
                                    <p:anim calcmode="lin" valueType="num">
                                      <p:cBhvr>
                                        <p:cTn id="28" dur="500" fill="hold"/>
                                        <p:tgtEl>
                                          <p:spTgt spid="87"/>
                                        </p:tgtEl>
                                        <p:attrNameLst>
                                          <p:attrName>ppt_x</p:attrName>
                                        </p:attrNameLst>
                                      </p:cBhvr>
                                      <p:tavLst>
                                        <p:tav tm="0">
                                          <p:val>
                                            <p:strVal val="#ppt_x"/>
                                          </p:val>
                                        </p:tav>
                                        <p:tav tm="100000">
                                          <p:val>
                                            <p:strVal val="#ppt_x"/>
                                          </p:val>
                                        </p:tav>
                                      </p:tavLst>
                                    </p:anim>
                                    <p:anim calcmode="lin" valueType="num">
                                      <p:cBhvr>
                                        <p:cTn id="29" dur="500" fill="hold"/>
                                        <p:tgtEl>
                                          <p:spTgt spid="87"/>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anim calcmode="lin" valueType="num">
                                      <p:cBhvr>
                                        <p:cTn id="34" dur="500" fill="hold"/>
                                        <p:tgtEl>
                                          <p:spTgt spid="61"/>
                                        </p:tgtEl>
                                        <p:attrNameLst>
                                          <p:attrName>ppt_x</p:attrName>
                                        </p:attrNameLst>
                                      </p:cBhvr>
                                      <p:tavLst>
                                        <p:tav tm="0">
                                          <p:val>
                                            <p:strVal val="#ppt_x"/>
                                          </p:val>
                                        </p:tav>
                                        <p:tav tm="100000">
                                          <p:val>
                                            <p:strVal val="#ppt_x"/>
                                          </p:val>
                                        </p:tav>
                                      </p:tavLst>
                                    </p:anim>
                                    <p:anim calcmode="lin" valueType="num">
                                      <p:cBhvr>
                                        <p:cTn id="35" dur="5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7"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7"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500" fill="hold"/>
                                        <p:tgtEl>
                                          <p:spTgt spid="6"/>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7"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7" presetClass="entr" presetSubtype="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7" presetClass="entr" presetSubtype="0" fill="hold" nodeType="after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500"/>
                                        <p:tgtEl>
                                          <p:spTgt spid="53"/>
                                        </p:tgtEl>
                                      </p:cBhvr>
                                    </p:animEffect>
                                    <p:anim calcmode="lin" valueType="num">
                                      <p:cBhvr>
                                        <p:cTn id="69" dur="500" fill="hold"/>
                                        <p:tgtEl>
                                          <p:spTgt spid="53"/>
                                        </p:tgtEl>
                                        <p:attrNameLst>
                                          <p:attrName>ppt_x</p:attrName>
                                        </p:attrNameLst>
                                      </p:cBhvr>
                                      <p:tavLst>
                                        <p:tav tm="0">
                                          <p:val>
                                            <p:strVal val="#ppt_x"/>
                                          </p:val>
                                        </p:tav>
                                        <p:tav tm="100000">
                                          <p:val>
                                            <p:strVal val="#ppt_x"/>
                                          </p:val>
                                        </p:tav>
                                      </p:tavLst>
                                    </p:anim>
                                    <p:anim calcmode="lin" valueType="num">
                                      <p:cBhvr>
                                        <p:cTn id="70" dur="500" fill="hold"/>
                                        <p:tgtEl>
                                          <p:spTgt spid="53"/>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anim calcmode="lin" valueType="num">
                                      <p:cBhvr>
                                        <p:cTn id="74" dur="500" fill="hold"/>
                                        <p:tgtEl>
                                          <p:spTgt spid="11"/>
                                        </p:tgtEl>
                                        <p:attrNameLst>
                                          <p:attrName>ppt_x</p:attrName>
                                        </p:attrNameLst>
                                      </p:cBhvr>
                                      <p:tavLst>
                                        <p:tav tm="0">
                                          <p:val>
                                            <p:strVal val="#ppt_x"/>
                                          </p:val>
                                        </p:tav>
                                        <p:tav tm="100000">
                                          <p:val>
                                            <p:strVal val="#ppt_x"/>
                                          </p:val>
                                        </p:tav>
                                      </p:tavLst>
                                    </p:anim>
                                    <p:anim calcmode="lin" valueType="num">
                                      <p:cBhvr>
                                        <p:cTn id="75" dur="500" fill="hold"/>
                                        <p:tgtEl>
                                          <p:spTgt spid="11"/>
                                        </p:tgtEl>
                                        <p:attrNameLst>
                                          <p:attrName>ppt_y</p:attrName>
                                        </p:attrNameLst>
                                      </p:cBhvr>
                                      <p:tavLst>
                                        <p:tav tm="0">
                                          <p:val>
                                            <p:strVal val="#ppt_y-.1"/>
                                          </p:val>
                                        </p:tav>
                                        <p:tav tm="100000">
                                          <p:val>
                                            <p:strVal val="#ppt_y"/>
                                          </p:val>
                                        </p:tav>
                                      </p:tavLst>
                                    </p:anim>
                                  </p:childTnLst>
                                </p:cTn>
                              </p:par>
                            </p:childTnLst>
                          </p:cTn>
                        </p:par>
                        <p:par>
                          <p:cTn id="76" fill="hold">
                            <p:stCondLst>
                              <p:cond delay="3500"/>
                            </p:stCondLst>
                            <p:childTnLst>
                              <p:par>
                                <p:cTn id="77" presetID="47"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anim calcmode="lin" valueType="num">
                                      <p:cBhvr>
                                        <p:cTn id="80" dur="500" fill="hold"/>
                                        <p:tgtEl>
                                          <p:spTgt spid="14"/>
                                        </p:tgtEl>
                                        <p:attrNameLst>
                                          <p:attrName>ppt_x</p:attrName>
                                        </p:attrNameLst>
                                      </p:cBhvr>
                                      <p:tavLst>
                                        <p:tav tm="0">
                                          <p:val>
                                            <p:strVal val="#ppt_x"/>
                                          </p:val>
                                        </p:tav>
                                        <p:tav tm="100000">
                                          <p:val>
                                            <p:strVal val="#ppt_x"/>
                                          </p:val>
                                        </p:tav>
                                      </p:tavLst>
                                    </p:anim>
                                    <p:anim calcmode="lin" valueType="num">
                                      <p:cBhvr>
                                        <p:cTn id="81" dur="500" fill="hold"/>
                                        <p:tgtEl>
                                          <p:spTgt spid="14"/>
                                        </p:tgtEl>
                                        <p:attrNameLst>
                                          <p:attrName>ppt_y</p:attrName>
                                        </p:attrNameLst>
                                      </p:cBhvr>
                                      <p:tavLst>
                                        <p:tav tm="0">
                                          <p:val>
                                            <p:strVal val="#ppt_y-.1"/>
                                          </p:val>
                                        </p:tav>
                                        <p:tav tm="100000">
                                          <p:val>
                                            <p:strVal val="#ppt_y"/>
                                          </p:val>
                                        </p:tav>
                                      </p:tavLst>
                                    </p:anim>
                                  </p:childTnLst>
                                </p:cTn>
                              </p:par>
                            </p:childTnLst>
                          </p:cTn>
                        </p:par>
                        <p:par>
                          <p:cTn id="82" fill="hold">
                            <p:stCondLst>
                              <p:cond delay="4000"/>
                            </p:stCondLst>
                            <p:childTnLst>
                              <p:par>
                                <p:cTn id="83" presetID="47" presetClass="entr" presetSubtype="0" fill="hold" nodeType="after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fade">
                                      <p:cBhvr>
                                        <p:cTn id="85" dur="500"/>
                                        <p:tgtEl>
                                          <p:spTgt spid="79"/>
                                        </p:tgtEl>
                                      </p:cBhvr>
                                    </p:animEffect>
                                    <p:anim calcmode="lin" valueType="num">
                                      <p:cBhvr>
                                        <p:cTn id="86" dur="500" fill="hold"/>
                                        <p:tgtEl>
                                          <p:spTgt spid="79"/>
                                        </p:tgtEl>
                                        <p:attrNameLst>
                                          <p:attrName>ppt_x</p:attrName>
                                        </p:attrNameLst>
                                      </p:cBhvr>
                                      <p:tavLst>
                                        <p:tav tm="0">
                                          <p:val>
                                            <p:strVal val="#ppt_x"/>
                                          </p:val>
                                        </p:tav>
                                        <p:tav tm="100000">
                                          <p:val>
                                            <p:strVal val="#ppt_x"/>
                                          </p:val>
                                        </p:tav>
                                      </p:tavLst>
                                    </p:anim>
                                    <p:anim calcmode="lin" valueType="num">
                                      <p:cBhvr>
                                        <p:cTn id="87" dur="500" fill="hold"/>
                                        <p:tgtEl>
                                          <p:spTgt spid="79"/>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anim calcmode="lin" valueType="num">
                                      <p:cBhvr>
                                        <p:cTn id="91" dur="500" fill="hold"/>
                                        <p:tgtEl>
                                          <p:spTgt spid="13"/>
                                        </p:tgtEl>
                                        <p:attrNameLst>
                                          <p:attrName>ppt_x</p:attrName>
                                        </p:attrNameLst>
                                      </p:cBhvr>
                                      <p:tavLst>
                                        <p:tav tm="0">
                                          <p:val>
                                            <p:strVal val="#ppt_x"/>
                                          </p:val>
                                        </p:tav>
                                        <p:tav tm="100000">
                                          <p:val>
                                            <p:strVal val="#ppt_x"/>
                                          </p:val>
                                        </p:tav>
                                      </p:tavLst>
                                    </p:anim>
                                    <p:anim calcmode="lin" valueType="num">
                                      <p:cBhvr>
                                        <p:cTn id="92" dur="500" fill="hold"/>
                                        <p:tgtEl>
                                          <p:spTgt spid="13"/>
                                        </p:tgtEl>
                                        <p:attrNameLst>
                                          <p:attrName>ppt_y</p:attrName>
                                        </p:attrNameLst>
                                      </p:cBhvr>
                                      <p:tavLst>
                                        <p:tav tm="0">
                                          <p:val>
                                            <p:strVal val="#ppt_y-.1"/>
                                          </p:val>
                                        </p:tav>
                                        <p:tav tm="100000">
                                          <p:val>
                                            <p:strVal val="#ppt_y"/>
                                          </p:val>
                                        </p:tav>
                                      </p:tavLst>
                                    </p:anim>
                                  </p:childTnLst>
                                </p:cTn>
                              </p:par>
                            </p:childTnLst>
                          </p:cTn>
                        </p:par>
                        <p:par>
                          <p:cTn id="93" fill="hold">
                            <p:stCondLst>
                              <p:cond delay="4500"/>
                            </p:stCondLst>
                            <p:childTnLst>
                              <p:par>
                                <p:cTn id="94" presetID="47" presetClass="entr" presetSubtype="0" fill="hold" nodeType="after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500"/>
                                        <p:tgtEl>
                                          <p:spTgt spid="12"/>
                                        </p:tgtEl>
                                      </p:cBhvr>
                                    </p:animEffect>
                                    <p:anim calcmode="lin" valueType="num">
                                      <p:cBhvr>
                                        <p:cTn id="97" dur="500" fill="hold"/>
                                        <p:tgtEl>
                                          <p:spTgt spid="12"/>
                                        </p:tgtEl>
                                        <p:attrNameLst>
                                          <p:attrName>ppt_x</p:attrName>
                                        </p:attrNameLst>
                                      </p:cBhvr>
                                      <p:tavLst>
                                        <p:tav tm="0">
                                          <p:val>
                                            <p:strVal val="#ppt_x"/>
                                          </p:val>
                                        </p:tav>
                                        <p:tav tm="100000">
                                          <p:val>
                                            <p:strVal val="#ppt_x"/>
                                          </p:val>
                                        </p:tav>
                                      </p:tavLst>
                                    </p:anim>
                                    <p:anim calcmode="lin" valueType="num">
                                      <p:cBhvr>
                                        <p:cTn id="9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957263" y="0"/>
            <a:ext cx="7229474"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066800" y="36025"/>
            <a:ext cx="70104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err="1">
                <a:solidFill>
                  <a:srgbClr val="0000FF"/>
                </a:solidFill>
                <a:latin typeface="Britannic Bold" pitchFamily="34" charset="0"/>
              </a:rPr>
              <a:t>Komposisi</a:t>
            </a:r>
            <a:r>
              <a:rPr lang="en-US" sz="2400" dirty="0">
                <a:solidFill>
                  <a:srgbClr val="0000FF"/>
                </a:solidFill>
                <a:latin typeface="Britannic Bold" pitchFamily="34" charset="0"/>
              </a:rPr>
              <a:t> </a:t>
            </a:r>
            <a:r>
              <a:rPr lang="en-US" sz="2400" dirty="0" err="1">
                <a:solidFill>
                  <a:srgbClr val="0000FF"/>
                </a:solidFill>
                <a:latin typeface="Britannic Bold" pitchFamily="34" charset="0"/>
              </a:rPr>
              <a:t>Alokasi</a:t>
            </a:r>
            <a:r>
              <a:rPr lang="en-US" sz="2400" dirty="0">
                <a:solidFill>
                  <a:srgbClr val="0000FF"/>
                </a:solidFill>
                <a:latin typeface="Britannic Bold" pitchFamily="34" charset="0"/>
              </a:rPr>
              <a:t> </a:t>
            </a:r>
            <a:r>
              <a:rPr lang="en-US" sz="2400" dirty="0" err="1">
                <a:solidFill>
                  <a:srgbClr val="0000FF"/>
                </a:solidFill>
                <a:latin typeface="Britannic Bold" pitchFamily="34" charset="0"/>
              </a:rPr>
              <a:t>Belanja</a:t>
            </a:r>
            <a:r>
              <a:rPr lang="en-US" sz="2400" dirty="0">
                <a:solidFill>
                  <a:srgbClr val="0000FF"/>
                </a:solidFill>
                <a:latin typeface="Britannic Bold" pitchFamily="34" charset="0"/>
              </a:rPr>
              <a:t> </a:t>
            </a:r>
            <a:r>
              <a:rPr lang="en-US" sz="2400" dirty="0" err="1">
                <a:solidFill>
                  <a:srgbClr val="0000FF"/>
                </a:solidFill>
                <a:latin typeface="Britannic Bold" pitchFamily="34" charset="0"/>
              </a:rPr>
              <a:t>Dit</a:t>
            </a:r>
            <a:r>
              <a:rPr lang="en-US" sz="2400" dirty="0">
                <a:solidFill>
                  <a:srgbClr val="0000FF"/>
                </a:solidFill>
                <a:latin typeface="Britannic Bold" pitchFamily="34" charset="0"/>
              </a:rPr>
              <a:t>. PSMA </a:t>
            </a:r>
            <a:r>
              <a:rPr lang="en-US" sz="2400" dirty="0" err="1">
                <a:solidFill>
                  <a:srgbClr val="0000FF"/>
                </a:solidFill>
                <a:latin typeface="Britannic Bold" pitchFamily="34" charset="0"/>
              </a:rPr>
              <a:t>Tahun</a:t>
            </a:r>
            <a:r>
              <a:rPr lang="en-US" sz="2400" dirty="0">
                <a:solidFill>
                  <a:srgbClr val="0000FF"/>
                </a:solidFill>
                <a:latin typeface="Britannic Bold" pitchFamily="34" charset="0"/>
              </a:rPr>
              <a:t> 2017</a:t>
            </a:r>
          </a:p>
        </p:txBody>
      </p:sp>
      <p:graphicFrame>
        <p:nvGraphicFramePr>
          <p:cNvPr id="35" name="Chart 34"/>
          <p:cNvGraphicFramePr>
            <a:graphicFrameLocks/>
          </p:cNvGraphicFramePr>
          <p:nvPr>
            <p:extLst>
              <p:ext uri="{D42A27DB-BD31-4B8C-83A1-F6EECF244321}">
                <p14:modId xmlns:p14="http://schemas.microsoft.com/office/powerpoint/2010/main" val="3205847888"/>
              </p:ext>
            </p:extLst>
          </p:nvPr>
        </p:nvGraphicFramePr>
        <p:xfrm>
          <a:off x="838200" y="1218657"/>
          <a:ext cx="4876800" cy="3124657"/>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4260396" y="1494913"/>
            <a:ext cx="3739892" cy="984885"/>
            <a:chOff x="4260396" y="1494913"/>
            <a:chExt cx="3739892" cy="984885"/>
          </a:xfrm>
        </p:grpSpPr>
        <p:cxnSp>
          <p:nvCxnSpPr>
            <p:cNvPr id="25" name="Elbow Connector 24"/>
            <p:cNvCxnSpPr/>
            <p:nvPr/>
          </p:nvCxnSpPr>
          <p:spPr>
            <a:xfrm flipV="1">
              <a:off x="4260396" y="1892968"/>
              <a:ext cx="1319284" cy="519682"/>
            </a:xfrm>
            <a:prstGeom prst="bentConnector3">
              <a:avLst>
                <a:gd name="adj1" fmla="val -34828"/>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624411" y="1494913"/>
              <a:ext cx="2375877" cy="98488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err="1">
                  <a:solidFill>
                    <a:schemeClr val="tx1">
                      <a:lumMod val="75000"/>
                      <a:lumOff val="25000"/>
                    </a:schemeClr>
                  </a:solidFill>
                  <a:latin typeface="Impact" panose="020B0806030902050204" pitchFamily="34" charset="0"/>
                </a:rPr>
                <a:t>Belanja</a:t>
              </a:r>
              <a:r>
                <a:rPr lang="en-US" dirty="0">
                  <a:solidFill>
                    <a:schemeClr val="tx1">
                      <a:lumMod val="75000"/>
                      <a:lumOff val="25000"/>
                    </a:schemeClr>
                  </a:solidFill>
                  <a:latin typeface="Impact" panose="020B0806030902050204" pitchFamily="34" charset="0"/>
                </a:rPr>
                <a:t> </a:t>
              </a:r>
              <a:r>
                <a:rPr lang="en-US" dirty="0" err="1">
                  <a:solidFill>
                    <a:schemeClr val="tx1">
                      <a:lumMod val="75000"/>
                      <a:lumOff val="25000"/>
                    </a:schemeClr>
                  </a:solidFill>
                  <a:latin typeface="Impact" panose="020B0806030902050204" pitchFamily="34" charset="0"/>
                </a:rPr>
                <a:t>Barang</a:t>
              </a:r>
              <a:endParaRPr lang="en-US" dirty="0">
                <a:solidFill>
                  <a:schemeClr val="tx1">
                    <a:lumMod val="75000"/>
                    <a:lumOff val="25000"/>
                  </a:schemeClr>
                </a:solidFill>
                <a:latin typeface="Impact" panose="020B0806030902050204" pitchFamily="34" charset="0"/>
              </a:endParaRPr>
            </a:p>
            <a:p>
              <a:r>
                <a:rPr lang="en-US" sz="2200" dirty="0">
                  <a:solidFill>
                    <a:schemeClr val="tx1">
                      <a:lumMod val="75000"/>
                      <a:lumOff val="25000"/>
                    </a:schemeClr>
                  </a:solidFill>
                  <a:latin typeface="Impact" panose="020B0806030902050204" pitchFamily="34" charset="0"/>
                </a:rPr>
                <a:t>1.672.764.601.000</a:t>
              </a:r>
            </a:p>
            <a:p>
              <a:r>
                <a:rPr lang="en-US" dirty="0">
                  <a:solidFill>
                    <a:srgbClr val="C00000"/>
                  </a:solidFill>
                  <a:latin typeface="Impact" panose="020B0806030902050204" pitchFamily="34" charset="0"/>
                </a:rPr>
                <a:t>59,24%</a:t>
              </a:r>
            </a:p>
          </p:txBody>
        </p:sp>
      </p:grpSp>
      <p:grpSp>
        <p:nvGrpSpPr>
          <p:cNvPr id="2" name="Group 1"/>
          <p:cNvGrpSpPr/>
          <p:nvPr/>
        </p:nvGrpSpPr>
        <p:grpSpPr>
          <a:xfrm>
            <a:off x="3012101" y="616282"/>
            <a:ext cx="3047400" cy="1060118"/>
            <a:chOff x="3012101" y="616282"/>
            <a:chExt cx="3047400" cy="1060118"/>
          </a:xfrm>
        </p:grpSpPr>
        <p:cxnSp>
          <p:nvCxnSpPr>
            <p:cNvPr id="30" name="Elbow Connector 29"/>
            <p:cNvCxnSpPr/>
            <p:nvPr/>
          </p:nvCxnSpPr>
          <p:spPr>
            <a:xfrm flipV="1">
              <a:off x="3012101" y="1061810"/>
              <a:ext cx="797901" cy="614590"/>
            </a:xfrm>
            <a:prstGeom prst="bentConnector3">
              <a:avLst>
                <a:gd name="adj1" fmla="val -18418"/>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780575" y="616282"/>
              <a:ext cx="2278926" cy="984885"/>
            </a:xfrm>
            <a:prstGeom prst="rect">
              <a:avLst/>
            </a:prstGeom>
            <a:noFill/>
          </p:spPr>
          <p:txBody>
            <a:bodyPr wrap="square" rtlCol="0">
              <a:spAutoFit/>
            </a:bodyPr>
            <a:lstStyle/>
            <a:p>
              <a:r>
                <a:rPr lang="en-US" dirty="0" err="1">
                  <a:solidFill>
                    <a:schemeClr val="tx1">
                      <a:lumMod val="75000"/>
                      <a:lumOff val="25000"/>
                    </a:schemeClr>
                  </a:solidFill>
                  <a:latin typeface="Impact" panose="020B0806030902050204" pitchFamily="34" charset="0"/>
                </a:rPr>
                <a:t>Belanja</a:t>
              </a:r>
              <a:r>
                <a:rPr lang="en-US" dirty="0">
                  <a:solidFill>
                    <a:schemeClr val="tx1">
                      <a:lumMod val="75000"/>
                      <a:lumOff val="25000"/>
                    </a:schemeClr>
                  </a:solidFill>
                  <a:latin typeface="Impact" panose="020B0806030902050204" pitchFamily="34" charset="0"/>
                </a:rPr>
                <a:t> </a:t>
              </a:r>
              <a:r>
                <a:rPr lang="en-US" dirty="0" err="1">
                  <a:solidFill>
                    <a:schemeClr val="tx1">
                      <a:lumMod val="75000"/>
                      <a:lumOff val="25000"/>
                    </a:schemeClr>
                  </a:solidFill>
                  <a:latin typeface="Impact" panose="020B0806030902050204" pitchFamily="34" charset="0"/>
                </a:rPr>
                <a:t>Pegawai</a:t>
              </a:r>
              <a:endParaRPr lang="en-US" dirty="0">
                <a:solidFill>
                  <a:schemeClr val="tx1">
                    <a:lumMod val="75000"/>
                    <a:lumOff val="25000"/>
                  </a:schemeClr>
                </a:solidFill>
                <a:latin typeface="Impact" panose="020B0806030902050204" pitchFamily="34" charset="0"/>
              </a:endParaRPr>
            </a:p>
            <a:p>
              <a:r>
                <a:rPr lang="en-US" sz="2200" dirty="0">
                  <a:solidFill>
                    <a:schemeClr val="tx1">
                      <a:lumMod val="75000"/>
                      <a:lumOff val="25000"/>
                    </a:schemeClr>
                  </a:solidFill>
                  <a:latin typeface="Impact" panose="020B0806030902050204" pitchFamily="34" charset="0"/>
                </a:rPr>
                <a:t>12.728.931.000</a:t>
              </a:r>
            </a:p>
            <a:p>
              <a:r>
                <a:rPr lang="en-US" dirty="0">
                  <a:solidFill>
                    <a:srgbClr val="C00000"/>
                  </a:solidFill>
                  <a:latin typeface="Impact" panose="020B0806030902050204" pitchFamily="34" charset="0"/>
                </a:rPr>
                <a:t>0,45%</a:t>
              </a:r>
            </a:p>
          </p:txBody>
        </p:sp>
      </p:grpSp>
      <p:grpSp>
        <p:nvGrpSpPr>
          <p:cNvPr id="4" name="Group 3"/>
          <p:cNvGrpSpPr/>
          <p:nvPr/>
        </p:nvGrpSpPr>
        <p:grpSpPr>
          <a:xfrm>
            <a:off x="1562100" y="3200400"/>
            <a:ext cx="2019300" cy="1908074"/>
            <a:chOff x="1562100" y="3200400"/>
            <a:chExt cx="2019300" cy="1908074"/>
          </a:xfrm>
        </p:grpSpPr>
        <p:cxnSp>
          <p:nvCxnSpPr>
            <p:cNvPr id="39" name="Elbow Connector 38"/>
            <p:cNvCxnSpPr/>
            <p:nvPr/>
          </p:nvCxnSpPr>
          <p:spPr>
            <a:xfrm rot="16200000" flipH="1">
              <a:off x="1790700" y="3467100"/>
              <a:ext cx="838200" cy="304800"/>
            </a:xfrm>
            <a:prstGeom prst="bentConnector3">
              <a:avLst>
                <a:gd name="adj1" fmla="val -23270"/>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562100" y="4123589"/>
              <a:ext cx="2019300" cy="984885"/>
            </a:xfrm>
            <a:prstGeom prst="rect">
              <a:avLst/>
            </a:prstGeom>
            <a:noFill/>
          </p:spPr>
          <p:txBody>
            <a:bodyPr wrap="square" rtlCol="0">
              <a:spAutoFit/>
            </a:bodyPr>
            <a:lstStyle/>
            <a:p>
              <a:r>
                <a:rPr lang="en-US" dirty="0" err="1">
                  <a:solidFill>
                    <a:schemeClr val="tx1">
                      <a:lumMod val="75000"/>
                      <a:lumOff val="25000"/>
                    </a:schemeClr>
                  </a:solidFill>
                  <a:latin typeface="Impact" panose="020B0806030902050204" pitchFamily="34" charset="0"/>
                </a:rPr>
                <a:t>Belanja</a:t>
              </a:r>
              <a:r>
                <a:rPr lang="en-US" dirty="0">
                  <a:solidFill>
                    <a:schemeClr val="tx1">
                      <a:lumMod val="75000"/>
                      <a:lumOff val="25000"/>
                    </a:schemeClr>
                  </a:solidFill>
                  <a:latin typeface="Impact" panose="020B0806030902050204" pitchFamily="34" charset="0"/>
                </a:rPr>
                <a:t> Modal</a:t>
              </a:r>
            </a:p>
            <a:p>
              <a:r>
                <a:rPr lang="en-US" dirty="0">
                  <a:solidFill>
                    <a:schemeClr val="tx1">
                      <a:lumMod val="75000"/>
                      <a:lumOff val="25000"/>
                    </a:schemeClr>
                  </a:solidFill>
                  <a:latin typeface="Impact" panose="020B0806030902050204" pitchFamily="34" charset="0"/>
                </a:rPr>
                <a:t> </a:t>
              </a:r>
              <a:r>
                <a:rPr lang="en-US" sz="2200" dirty="0">
                  <a:solidFill>
                    <a:schemeClr val="tx1">
                      <a:lumMod val="75000"/>
                      <a:lumOff val="25000"/>
                    </a:schemeClr>
                  </a:solidFill>
                  <a:latin typeface="Impact" panose="020B0806030902050204" pitchFamily="34" charset="0"/>
                </a:rPr>
                <a:t>8.333.440.000</a:t>
              </a:r>
            </a:p>
            <a:p>
              <a:r>
                <a:rPr lang="en-US" dirty="0">
                  <a:solidFill>
                    <a:srgbClr val="C00000"/>
                  </a:solidFill>
                  <a:latin typeface="Impact" panose="020B0806030902050204" pitchFamily="34" charset="0"/>
                </a:rPr>
                <a:t>0,30%</a:t>
              </a:r>
            </a:p>
          </p:txBody>
        </p:sp>
      </p:grpSp>
      <p:grpSp>
        <p:nvGrpSpPr>
          <p:cNvPr id="3" name="Group 2"/>
          <p:cNvGrpSpPr/>
          <p:nvPr/>
        </p:nvGrpSpPr>
        <p:grpSpPr>
          <a:xfrm>
            <a:off x="154514" y="922313"/>
            <a:ext cx="2436285" cy="1520347"/>
            <a:chOff x="154514" y="922313"/>
            <a:chExt cx="2436285" cy="1520347"/>
          </a:xfrm>
        </p:grpSpPr>
        <p:cxnSp>
          <p:nvCxnSpPr>
            <p:cNvPr id="50" name="Elbow Connector 49"/>
            <p:cNvCxnSpPr/>
            <p:nvPr/>
          </p:nvCxnSpPr>
          <p:spPr>
            <a:xfrm rot="10800000">
              <a:off x="756296" y="1836643"/>
              <a:ext cx="1090719" cy="606017"/>
            </a:xfrm>
            <a:prstGeom prst="bentConnector3">
              <a:avLst>
                <a:gd name="adj1" fmla="val 100050"/>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54514" y="922313"/>
              <a:ext cx="2436285" cy="1015663"/>
            </a:xfrm>
            <a:prstGeom prst="rect">
              <a:avLst/>
            </a:prstGeom>
            <a:noFill/>
          </p:spPr>
          <p:txBody>
            <a:bodyPr wrap="square" rtlCol="0">
              <a:spAutoFit/>
            </a:bodyPr>
            <a:lstStyle/>
            <a:p>
              <a:r>
                <a:rPr lang="en-US" dirty="0" err="1">
                  <a:solidFill>
                    <a:schemeClr val="tx1">
                      <a:lumMod val="75000"/>
                      <a:lumOff val="25000"/>
                    </a:schemeClr>
                  </a:solidFill>
                  <a:latin typeface="Impact" panose="020B0806030902050204" pitchFamily="34" charset="0"/>
                </a:rPr>
                <a:t>Belanja</a:t>
              </a:r>
              <a:r>
                <a:rPr lang="en-US" dirty="0">
                  <a:solidFill>
                    <a:schemeClr val="tx1">
                      <a:lumMod val="75000"/>
                      <a:lumOff val="25000"/>
                    </a:schemeClr>
                  </a:solidFill>
                  <a:latin typeface="Impact" panose="020B0806030902050204" pitchFamily="34" charset="0"/>
                </a:rPr>
                <a:t> </a:t>
              </a:r>
              <a:r>
                <a:rPr lang="en-US" dirty="0" err="1">
                  <a:solidFill>
                    <a:schemeClr val="tx1">
                      <a:lumMod val="75000"/>
                      <a:lumOff val="25000"/>
                    </a:schemeClr>
                  </a:solidFill>
                  <a:latin typeface="Impact" panose="020B0806030902050204" pitchFamily="34" charset="0"/>
                </a:rPr>
                <a:t>Sosial</a:t>
              </a:r>
              <a:endParaRPr lang="en-US" dirty="0">
                <a:solidFill>
                  <a:schemeClr val="tx1">
                    <a:lumMod val="75000"/>
                    <a:lumOff val="25000"/>
                  </a:schemeClr>
                </a:solidFill>
                <a:latin typeface="Impact" panose="020B0806030902050204" pitchFamily="34" charset="0"/>
              </a:endParaRPr>
            </a:p>
            <a:p>
              <a:r>
                <a:rPr lang="en-US" sz="2200" dirty="0">
                  <a:solidFill>
                    <a:schemeClr val="tx1">
                      <a:lumMod val="75000"/>
                      <a:lumOff val="25000"/>
                    </a:schemeClr>
                  </a:solidFill>
                  <a:latin typeface="Impact" panose="020B0806030902050204" pitchFamily="34" charset="0"/>
                </a:rPr>
                <a:t>1.129.865.000.000</a:t>
              </a:r>
            </a:p>
            <a:p>
              <a:r>
                <a:rPr lang="en-US" dirty="0">
                  <a:solidFill>
                    <a:srgbClr val="C00000"/>
                  </a:solidFill>
                  <a:latin typeface="Impact" panose="020B0806030902050204" pitchFamily="34" charset="0"/>
                </a:rPr>
                <a:t>40,01%</a:t>
              </a:r>
            </a:p>
          </p:txBody>
        </p:sp>
      </p:grpSp>
      <p:grpSp>
        <p:nvGrpSpPr>
          <p:cNvPr id="6" name="Group 5"/>
          <p:cNvGrpSpPr/>
          <p:nvPr/>
        </p:nvGrpSpPr>
        <p:grpSpPr>
          <a:xfrm>
            <a:off x="5102993" y="3385375"/>
            <a:ext cx="4245756" cy="3344332"/>
            <a:chOff x="5102993" y="3385375"/>
            <a:chExt cx="4245756" cy="3344332"/>
          </a:xfrm>
        </p:grpSpPr>
        <p:sp>
          <p:nvSpPr>
            <p:cNvPr id="83" name="Rectangle 82"/>
            <p:cNvSpPr/>
            <p:nvPr/>
          </p:nvSpPr>
          <p:spPr>
            <a:xfrm>
              <a:off x="5102993" y="3385375"/>
              <a:ext cx="3896866" cy="3344332"/>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aphicFrame>
          <p:nvGraphicFramePr>
            <p:cNvPr id="84" name="Chart 83"/>
            <p:cNvGraphicFramePr>
              <a:graphicFrameLocks/>
            </p:cNvGraphicFramePr>
            <p:nvPr>
              <p:extLst>
                <p:ext uri="{D42A27DB-BD31-4B8C-83A1-F6EECF244321}">
                  <p14:modId xmlns:p14="http://schemas.microsoft.com/office/powerpoint/2010/main" val="485615512"/>
                </p:ext>
              </p:extLst>
            </p:nvPr>
          </p:nvGraphicFramePr>
          <p:xfrm>
            <a:off x="5268048" y="4751266"/>
            <a:ext cx="2108290" cy="1828800"/>
          </p:xfrm>
          <a:graphic>
            <a:graphicData uri="http://schemas.openxmlformats.org/drawingml/2006/chart">
              <c:chart xmlns:c="http://schemas.openxmlformats.org/drawingml/2006/chart" xmlns:r="http://schemas.openxmlformats.org/officeDocument/2006/relationships" r:id="rId3"/>
            </a:graphicData>
          </a:graphic>
        </p:graphicFrame>
        <p:cxnSp>
          <p:nvCxnSpPr>
            <p:cNvPr id="86" name="Straight Connector 85"/>
            <p:cNvCxnSpPr/>
            <p:nvPr/>
          </p:nvCxnSpPr>
          <p:spPr>
            <a:xfrm flipV="1">
              <a:off x="5624411" y="4343314"/>
              <a:ext cx="0" cy="838287"/>
            </a:xfrm>
            <a:prstGeom prst="line">
              <a:avLst/>
            </a:prstGeom>
            <a:ln>
              <a:solidFill>
                <a:schemeClr val="tx1">
                  <a:lumMod val="75000"/>
                  <a:lumOff val="2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115088" y="3782603"/>
              <a:ext cx="2466812" cy="584775"/>
            </a:xfrm>
            <a:prstGeom prst="rect">
              <a:avLst/>
            </a:prstGeom>
            <a:noFill/>
          </p:spPr>
          <p:txBody>
            <a:bodyPr wrap="square" rtlCol="0">
              <a:spAutoFit/>
            </a:bodyPr>
            <a:lstStyle/>
            <a:p>
              <a:r>
                <a:rPr lang="en-US" sz="1600" dirty="0" err="1"/>
                <a:t>Belanja</a:t>
              </a:r>
              <a:r>
                <a:rPr lang="en-US" sz="1600" dirty="0"/>
                <a:t> </a:t>
              </a:r>
              <a:r>
                <a:rPr lang="en-US" sz="1600" dirty="0" err="1"/>
                <a:t>barang</a:t>
              </a:r>
              <a:r>
                <a:rPr lang="en-US" sz="1600" dirty="0"/>
                <a:t> </a:t>
              </a:r>
              <a:r>
                <a:rPr lang="en-US" sz="1600" dirty="0" err="1"/>
                <a:t>lainnya</a:t>
              </a:r>
              <a:endParaRPr lang="en-US" sz="1600" dirty="0"/>
            </a:p>
            <a:p>
              <a:r>
                <a:rPr lang="en-US" sz="1600" dirty="0"/>
                <a:t>  357.785.230.000 </a:t>
              </a:r>
            </a:p>
          </p:txBody>
        </p:sp>
        <p:sp>
          <p:nvSpPr>
            <p:cNvPr id="88" name="TextBox 87"/>
            <p:cNvSpPr txBox="1"/>
            <p:nvPr/>
          </p:nvSpPr>
          <p:spPr>
            <a:xfrm>
              <a:off x="7143749" y="6093246"/>
              <a:ext cx="2152651" cy="584775"/>
            </a:xfrm>
            <a:prstGeom prst="rect">
              <a:avLst/>
            </a:prstGeom>
            <a:noFill/>
          </p:spPr>
          <p:txBody>
            <a:bodyPr wrap="square" rtlCol="0">
              <a:spAutoFit/>
            </a:bodyPr>
            <a:lstStyle/>
            <a:p>
              <a:r>
                <a:rPr lang="en-US" sz="1600" dirty="0" err="1"/>
                <a:t>Bantuan</a:t>
              </a:r>
              <a:r>
                <a:rPr lang="en-US" sz="1600" dirty="0"/>
                <a:t> </a:t>
              </a:r>
              <a:r>
                <a:rPr lang="en-US" sz="1600" dirty="0" err="1"/>
                <a:t>Pemerintah</a:t>
              </a:r>
              <a:endParaRPr lang="en-US" sz="1600" dirty="0"/>
            </a:p>
            <a:p>
              <a:r>
                <a:rPr lang="en-US" sz="1600" dirty="0"/>
                <a:t> 1.307.279.131.000</a:t>
              </a:r>
            </a:p>
          </p:txBody>
        </p:sp>
        <p:sp>
          <p:nvSpPr>
            <p:cNvPr id="89" name="TextBox 88"/>
            <p:cNvSpPr txBox="1"/>
            <p:nvPr/>
          </p:nvSpPr>
          <p:spPr>
            <a:xfrm>
              <a:off x="7196098" y="4264006"/>
              <a:ext cx="2152651" cy="584775"/>
            </a:xfrm>
            <a:prstGeom prst="rect">
              <a:avLst/>
            </a:prstGeom>
            <a:noFill/>
          </p:spPr>
          <p:txBody>
            <a:bodyPr wrap="square" rtlCol="0">
              <a:spAutoFit/>
            </a:bodyPr>
            <a:lstStyle/>
            <a:p>
              <a:r>
                <a:rPr lang="en-US" sz="1600" dirty="0" err="1"/>
                <a:t>Belanja</a:t>
              </a:r>
              <a:r>
                <a:rPr lang="en-US" sz="1600" dirty="0"/>
                <a:t> </a:t>
              </a:r>
              <a:r>
                <a:rPr lang="en-US" sz="1600" dirty="0" err="1"/>
                <a:t>operasional</a:t>
              </a:r>
              <a:endParaRPr lang="en-US" sz="1600" dirty="0"/>
            </a:p>
            <a:p>
              <a:r>
                <a:rPr lang="en-US" sz="1600" dirty="0"/>
                <a:t>         7.700.240.000 </a:t>
              </a:r>
            </a:p>
          </p:txBody>
        </p:sp>
        <p:cxnSp>
          <p:nvCxnSpPr>
            <p:cNvPr id="92" name="Elbow Connector 91"/>
            <p:cNvCxnSpPr/>
            <p:nvPr/>
          </p:nvCxnSpPr>
          <p:spPr>
            <a:xfrm flipV="1">
              <a:off x="6322193" y="4472305"/>
              <a:ext cx="916807" cy="290152"/>
            </a:xfrm>
            <a:prstGeom prst="bentConnector3">
              <a:avLst>
                <a:gd name="adj1" fmla="val -6567"/>
              </a:avLst>
            </a:prstGeom>
            <a:ln>
              <a:solidFill>
                <a:schemeClr val="tx1">
                  <a:lumMod val="75000"/>
                  <a:lumOff val="2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8" name="Elbow Connector 97"/>
            <p:cNvCxnSpPr>
              <a:endCxn id="88" idx="0"/>
            </p:cNvCxnSpPr>
            <p:nvPr/>
          </p:nvCxnSpPr>
          <p:spPr>
            <a:xfrm>
              <a:off x="6831044" y="5605897"/>
              <a:ext cx="1389031" cy="487349"/>
            </a:xfrm>
            <a:prstGeom prst="bentConnector2">
              <a:avLst/>
            </a:prstGeom>
            <a:ln>
              <a:solidFill>
                <a:schemeClr val="tx1">
                  <a:lumMod val="75000"/>
                  <a:lumOff val="2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00" name="Striped Right Arrow 99"/>
          <p:cNvSpPr/>
          <p:nvPr/>
        </p:nvSpPr>
        <p:spPr>
          <a:xfrm rot="5400000">
            <a:off x="6399595" y="2386540"/>
            <a:ext cx="762000" cy="1065199"/>
          </a:xfrm>
          <a:prstGeom prst="strip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12970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anim calcmode="lin" valueType="num">
                                      <p:cBhvr>
                                        <p:cTn id="37" dur="500" fill="hold"/>
                                        <p:tgtEl>
                                          <p:spTgt spid="100"/>
                                        </p:tgtEl>
                                        <p:attrNameLst>
                                          <p:attrName>ppt_x</p:attrName>
                                        </p:attrNameLst>
                                      </p:cBhvr>
                                      <p:tavLst>
                                        <p:tav tm="0">
                                          <p:val>
                                            <p:strVal val="#ppt_x"/>
                                          </p:val>
                                        </p:tav>
                                        <p:tav tm="100000">
                                          <p:val>
                                            <p:strVal val="#ppt_x"/>
                                          </p:val>
                                        </p:tav>
                                      </p:tavLst>
                                    </p:anim>
                                    <p:anim calcmode="lin" valueType="num">
                                      <p:cBhvr>
                                        <p:cTn id="38" dur="500" fill="hold"/>
                                        <p:tgtEl>
                                          <p:spTgt spid="100"/>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10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 name="Group 186"/>
          <p:cNvGrpSpPr/>
          <p:nvPr/>
        </p:nvGrpSpPr>
        <p:grpSpPr>
          <a:xfrm>
            <a:off x="0" y="5327511"/>
            <a:ext cx="9010467" cy="404121"/>
            <a:chOff x="0" y="5390150"/>
            <a:chExt cx="9010467" cy="404121"/>
          </a:xfrm>
        </p:grpSpPr>
        <p:sp>
          <p:nvSpPr>
            <p:cNvPr id="93" name="Rounded Rectangle 92"/>
            <p:cNvSpPr/>
            <p:nvPr/>
          </p:nvSpPr>
          <p:spPr>
            <a:xfrm>
              <a:off x="0" y="5543990"/>
              <a:ext cx="8991601" cy="10839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8934267" y="5390150"/>
              <a:ext cx="76200" cy="4041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152400" y="1676400"/>
            <a:ext cx="8991601" cy="404121"/>
            <a:chOff x="152400" y="1676400"/>
            <a:chExt cx="8991601" cy="404121"/>
          </a:xfrm>
        </p:grpSpPr>
        <p:sp>
          <p:nvSpPr>
            <p:cNvPr id="5" name="Rounded Rectangle 4"/>
            <p:cNvSpPr/>
            <p:nvPr/>
          </p:nvSpPr>
          <p:spPr>
            <a:xfrm>
              <a:off x="152400" y="1824265"/>
              <a:ext cx="8991601" cy="10839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152400" y="1676400"/>
              <a:ext cx="76200" cy="4041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p:cNvCxnSpPr/>
          <p:nvPr/>
        </p:nvCxnSpPr>
        <p:spPr>
          <a:xfrm>
            <a:off x="2590800" y="3463194"/>
            <a:ext cx="101242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571680" y="3780817"/>
            <a:ext cx="101242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9588" y="16331"/>
            <a:ext cx="8144204"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9491" y="67370"/>
            <a:ext cx="7878835" cy="461665"/>
          </a:xfrm>
          <a:prstGeom prst="rect">
            <a:avLst/>
          </a:prstGeom>
          <a:solidFill>
            <a:schemeClr val="tx1">
              <a:lumMod val="65000"/>
              <a:lumOff val="35000"/>
            </a:schemeClr>
          </a:solidFill>
        </p:spPr>
        <p:txBody>
          <a:bodyPr wrap="square" rtlCol="0">
            <a:spAutoFit/>
          </a:bodyPr>
          <a:lstStyle/>
          <a:p>
            <a:pPr algn="ctr"/>
            <a:r>
              <a:rPr lang="fi-FI" sz="2400" dirty="0">
                <a:solidFill>
                  <a:schemeClr val="bg1"/>
                </a:solidFill>
                <a:latin typeface="Britannic Bold" pitchFamily="34" charset="0"/>
              </a:rPr>
              <a:t>Alokasi Anggaran Pendidikan Dit. PSMA Tahun 2017</a:t>
            </a:r>
          </a:p>
        </p:txBody>
      </p:sp>
      <p:grpSp>
        <p:nvGrpSpPr>
          <p:cNvPr id="23" name="Group 22"/>
          <p:cNvGrpSpPr/>
          <p:nvPr/>
        </p:nvGrpSpPr>
        <p:grpSpPr>
          <a:xfrm>
            <a:off x="-71187" y="533400"/>
            <a:ext cx="1747587" cy="1648349"/>
            <a:chOff x="5013" y="533400"/>
            <a:chExt cx="1747587" cy="1648349"/>
          </a:xfrm>
        </p:grpSpPr>
        <p:sp>
          <p:nvSpPr>
            <p:cNvPr id="6" name="TextBox 5"/>
            <p:cNvSpPr txBox="1"/>
            <p:nvPr/>
          </p:nvSpPr>
          <p:spPr>
            <a:xfrm>
              <a:off x="38100" y="773250"/>
              <a:ext cx="1681413" cy="338554"/>
            </a:xfrm>
            <a:prstGeom prst="rect">
              <a:avLst/>
            </a:prstGeom>
            <a:noFill/>
          </p:spPr>
          <p:txBody>
            <a:bodyPr wrap="square" rtlCol="0">
              <a:spAutoFit/>
            </a:bodyPr>
            <a:lstStyle/>
            <a:p>
              <a:pPr algn="ctr"/>
              <a:r>
                <a:rPr lang="en-US" sz="1600" b="1" dirty="0" err="1"/>
                <a:t>Rp</a:t>
              </a:r>
              <a:r>
                <a:rPr lang="en-US" sz="1600" b="1" dirty="0"/>
                <a:t> 1.153,7 </a:t>
              </a:r>
              <a:r>
                <a:rPr lang="en-US" sz="1600" b="1" dirty="0" err="1"/>
                <a:t>Milyar</a:t>
              </a:r>
              <a:endParaRPr lang="en-US" sz="1600" b="1" dirty="0"/>
            </a:p>
          </p:txBody>
        </p:sp>
        <p:sp>
          <p:nvSpPr>
            <p:cNvPr id="7" name="Oval 6"/>
            <p:cNvSpPr/>
            <p:nvPr/>
          </p:nvSpPr>
          <p:spPr>
            <a:xfrm>
              <a:off x="592722" y="160922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5" t="4846" r="52771" b="11654"/>
            <a:stretch/>
          </p:blipFill>
          <p:spPr bwMode="auto">
            <a:xfrm>
              <a:off x="673083" y="1783019"/>
              <a:ext cx="411446" cy="224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77269" y="1221966"/>
              <a:ext cx="1603075" cy="255389"/>
            </a:xfrm>
            <a:prstGeom prst="roundRect">
              <a:avLst/>
            </a:prstGeom>
            <a:solidFill>
              <a:schemeClr val="accent6">
                <a:lumMod val="60000"/>
                <a:lumOff val="40000"/>
              </a:schemeClr>
            </a:solidFill>
          </p:spPr>
          <p:txBody>
            <a:bodyPr wrap="square" rtlCol="0">
              <a:spAutoFit/>
            </a:bodyPr>
            <a:lstStyle/>
            <a:p>
              <a:pPr algn="r"/>
              <a:r>
                <a:rPr lang="en-US" sz="900" dirty="0" err="1">
                  <a:solidFill>
                    <a:schemeClr val="tx1">
                      <a:lumMod val="95000"/>
                      <a:lumOff val="5000"/>
                    </a:schemeClr>
                  </a:solidFill>
                </a:rPr>
                <a:t>Perluasan</a:t>
              </a:r>
              <a:r>
                <a:rPr lang="en-US" sz="900" dirty="0">
                  <a:solidFill>
                    <a:schemeClr val="tx1">
                      <a:lumMod val="95000"/>
                      <a:lumOff val="5000"/>
                    </a:schemeClr>
                  </a:solidFill>
                </a:rPr>
                <a:t> </a:t>
              </a:r>
              <a:r>
                <a:rPr lang="en-US" sz="900" dirty="0" err="1">
                  <a:solidFill>
                    <a:schemeClr val="tx1">
                      <a:lumMod val="95000"/>
                      <a:lumOff val="5000"/>
                    </a:schemeClr>
                  </a:solidFill>
                </a:rPr>
                <a:t>Akses</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11" name="TextBox 10"/>
            <p:cNvSpPr txBox="1"/>
            <p:nvPr/>
          </p:nvSpPr>
          <p:spPr>
            <a:xfrm>
              <a:off x="5013" y="959314"/>
              <a:ext cx="1747587"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1.243.415 </a:t>
              </a:r>
              <a:r>
                <a:rPr lang="en-US" sz="1100" dirty="0" err="1">
                  <a:solidFill>
                    <a:schemeClr val="tx1">
                      <a:lumMod val="95000"/>
                      <a:lumOff val="5000"/>
                    </a:schemeClr>
                  </a:solidFill>
                </a:rPr>
                <a:t>siswa</a:t>
              </a:r>
              <a:endParaRPr lang="en-US" sz="1100" b="1" dirty="0">
                <a:solidFill>
                  <a:schemeClr val="tx1">
                    <a:lumMod val="95000"/>
                    <a:lumOff val="5000"/>
                  </a:schemeClr>
                </a:solidFill>
              </a:endParaRPr>
            </a:p>
          </p:txBody>
        </p:sp>
        <p:sp>
          <p:nvSpPr>
            <p:cNvPr id="61" name="TextBox 60"/>
            <p:cNvSpPr txBox="1"/>
            <p:nvPr/>
          </p:nvSpPr>
          <p:spPr>
            <a:xfrm>
              <a:off x="592789" y="533400"/>
              <a:ext cx="572034" cy="369332"/>
            </a:xfrm>
            <a:prstGeom prst="rect">
              <a:avLst/>
            </a:prstGeom>
            <a:noFill/>
          </p:spPr>
          <p:txBody>
            <a:bodyPr wrap="square" rtlCol="0">
              <a:spAutoFit/>
            </a:bodyPr>
            <a:lstStyle/>
            <a:p>
              <a:r>
                <a:rPr lang="en-US" b="1" dirty="0">
                  <a:solidFill>
                    <a:schemeClr val="tx2">
                      <a:lumMod val="60000"/>
                      <a:lumOff val="40000"/>
                    </a:schemeClr>
                  </a:solidFill>
                </a:rPr>
                <a:t>PIP</a:t>
              </a:r>
              <a:endParaRPr lang="en-US" dirty="0"/>
            </a:p>
          </p:txBody>
        </p:sp>
        <p:cxnSp>
          <p:nvCxnSpPr>
            <p:cNvPr id="76" name="Straight Connector 75"/>
            <p:cNvCxnSpPr>
              <a:stCxn id="7" idx="0"/>
              <a:endCxn id="10" idx="2"/>
            </p:cNvCxnSpPr>
            <p:nvPr/>
          </p:nvCxnSpPr>
          <p:spPr>
            <a:xfrm flipV="1">
              <a:off x="878807" y="1477355"/>
              <a:ext cx="0" cy="1318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1524000" y="533400"/>
            <a:ext cx="1899987" cy="1648349"/>
            <a:chOff x="2214813" y="533400"/>
            <a:chExt cx="1899987" cy="1648349"/>
          </a:xfrm>
        </p:grpSpPr>
        <p:sp>
          <p:nvSpPr>
            <p:cNvPr id="21" name="TextBox 20"/>
            <p:cNvSpPr txBox="1"/>
            <p:nvPr/>
          </p:nvSpPr>
          <p:spPr>
            <a:xfrm>
              <a:off x="2214813" y="977709"/>
              <a:ext cx="1899987"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1.000 </a:t>
              </a:r>
              <a:r>
                <a:rPr lang="en-US" sz="1100" dirty="0" err="1">
                  <a:solidFill>
                    <a:schemeClr val="tx1">
                      <a:lumMod val="95000"/>
                      <a:lumOff val="5000"/>
                    </a:schemeClr>
                  </a:solidFill>
                </a:rPr>
                <a:t>ruang</a:t>
              </a:r>
              <a:endParaRPr lang="en-US" sz="1100" b="1" dirty="0">
                <a:solidFill>
                  <a:schemeClr val="tx1">
                    <a:lumMod val="95000"/>
                    <a:lumOff val="5000"/>
                  </a:schemeClr>
                </a:solidFill>
              </a:endParaRPr>
            </a:p>
          </p:txBody>
        </p:sp>
        <p:sp>
          <p:nvSpPr>
            <p:cNvPr id="24" name="TextBox 23"/>
            <p:cNvSpPr txBox="1"/>
            <p:nvPr/>
          </p:nvSpPr>
          <p:spPr>
            <a:xfrm>
              <a:off x="2214813" y="763124"/>
              <a:ext cx="1899987" cy="338554"/>
            </a:xfrm>
            <a:prstGeom prst="rect">
              <a:avLst/>
            </a:prstGeom>
            <a:noFill/>
          </p:spPr>
          <p:txBody>
            <a:bodyPr wrap="square" rtlCol="0">
              <a:spAutoFit/>
            </a:bodyPr>
            <a:lstStyle/>
            <a:p>
              <a:pPr algn="r"/>
              <a:r>
                <a:rPr lang="en-US" sz="1600" b="1" dirty="0" err="1"/>
                <a:t>Rp</a:t>
              </a:r>
              <a:r>
                <a:rPr lang="en-US" sz="1600" b="1" dirty="0"/>
                <a:t> 202,9 </a:t>
              </a:r>
              <a:r>
                <a:rPr lang="en-US" sz="1600" b="1" dirty="0" err="1"/>
                <a:t>Milyar</a:t>
              </a:r>
              <a:endParaRPr lang="en-US" sz="1600" b="1" dirty="0"/>
            </a:p>
          </p:txBody>
        </p:sp>
        <p:sp>
          <p:nvSpPr>
            <p:cNvPr id="25" name="TextBox 24"/>
            <p:cNvSpPr txBox="1"/>
            <p:nvPr/>
          </p:nvSpPr>
          <p:spPr>
            <a:xfrm>
              <a:off x="2566672" y="1221668"/>
              <a:ext cx="1501069" cy="255389"/>
            </a:xfrm>
            <a:prstGeom prst="roundRect">
              <a:avLst/>
            </a:prstGeom>
            <a:solidFill>
              <a:schemeClr val="accent6">
                <a:lumMod val="60000"/>
                <a:lumOff val="40000"/>
              </a:schemeClr>
            </a:solidFill>
          </p:spPr>
          <p:txBody>
            <a:bodyPr wrap="square" rtlCol="0">
              <a:spAutoFit/>
            </a:bodyPr>
            <a:lstStyle/>
            <a:p>
              <a:pPr algn="r"/>
              <a:r>
                <a:rPr lang="en-US" sz="900" dirty="0" err="1">
                  <a:solidFill>
                    <a:schemeClr val="tx1">
                      <a:lumMod val="95000"/>
                      <a:lumOff val="5000"/>
                    </a:schemeClr>
                  </a:solidFill>
                </a:rPr>
                <a:t>Perluasan</a:t>
              </a:r>
              <a:r>
                <a:rPr lang="en-US" sz="900" dirty="0">
                  <a:solidFill>
                    <a:schemeClr val="tx1">
                      <a:lumMod val="95000"/>
                      <a:lumOff val="5000"/>
                    </a:schemeClr>
                  </a:solidFill>
                </a:rPr>
                <a:t> </a:t>
              </a:r>
              <a:r>
                <a:rPr lang="en-US" sz="900" dirty="0" err="1">
                  <a:solidFill>
                    <a:schemeClr val="tx1">
                      <a:lumMod val="95000"/>
                      <a:lumOff val="5000"/>
                    </a:schemeClr>
                  </a:solidFill>
                </a:rPr>
                <a:t>Akses</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55" name="Oval 54"/>
            <p:cNvSpPr/>
            <p:nvPr/>
          </p:nvSpPr>
          <p:spPr>
            <a:xfrm>
              <a:off x="3031122" y="160922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11" t="45560" r="36714" b="37110"/>
            <a:stretch/>
          </p:blipFill>
          <p:spPr bwMode="auto">
            <a:xfrm>
              <a:off x="3140238" y="1774345"/>
              <a:ext cx="353936" cy="2422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3" name="TextBox 62"/>
            <p:cNvSpPr txBox="1"/>
            <p:nvPr/>
          </p:nvSpPr>
          <p:spPr>
            <a:xfrm>
              <a:off x="3031189" y="533400"/>
              <a:ext cx="572034" cy="369332"/>
            </a:xfrm>
            <a:prstGeom prst="rect">
              <a:avLst/>
            </a:prstGeom>
            <a:noFill/>
          </p:spPr>
          <p:txBody>
            <a:bodyPr wrap="square" rtlCol="0">
              <a:spAutoFit/>
            </a:bodyPr>
            <a:lstStyle/>
            <a:p>
              <a:r>
                <a:rPr lang="en-US" b="1" dirty="0">
                  <a:solidFill>
                    <a:schemeClr val="tx2">
                      <a:lumMod val="60000"/>
                      <a:lumOff val="40000"/>
                    </a:schemeClr>
                  </a:solidFill>
                </a:rPr>
                <a:t>RKB</a:t>
              </a:r>
              <a:endParaRPr lang="en-US" dirty="0"/>
            </a:p>
          </p:txBody>
        </p:sp>
        <p:cxnSp>
          <p:nvCxnSpPr>
            <p:cNvPr id="79" name="Straight Connector 78"/>
            <p:cNvCxnSpPr>
              <a:stCxn id="55" idx="0"/>
              <a:endCxn id="25" idx="2"/>
            </p:cNvCxnSpPr>
            <p:nvPr/>
          </p:nvCxnSpPr>
          <p:spPr>
            <a:xfrm flipV="1">
              <a:off x="3317207" y="1477057"/>
              <a:ext cx="0" cy="13216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733800" y="513419"/>
            <a:ext cx="1644208" cy="1619516"/>
            <a:chOff x="4756592" y="562233"/>
            <a:chExt cx="1644208" cy="1619516"/>
          </a:xfrm>
        </p:grpSpPr>
        <p:sp>
          <p:nvSpPr>
            <p:cNvPr id="37" name="TextBox 36"/>
            <p:cNvSpPr txBox="1"/>
            <p:nvPr/>
          </p:nvSpPr>
          <p:spPr>
            <a:xfrm>
              <a:off x="4756592" y="1216583"/>
              <a:ext cx="1644208" cy="255389"/>
            </a:xfrm>
            <a:prstGeom prst="roundRect">
              <a:avLst/>
            </a:prstGeom>
            <a:solidFill>
              <a:schemeClr val="accent3">
                <a:lumMod val="40000"/>
                <a:lumOff val="60000"/>
              </a:schemeClr>
            </a:solidFill>
          </p:spPr>
          <p:txBody>
            <a:bodyPr wrap="square" rtlCol="0">
              <a:spAutoFit/>
            </a:bodyPr>
            <a:lstStyle/>
            <a:p>
              <a:pPr algn="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38" name="TextBox 37"/>
            <p:cNvSpPr txBox="1"/>
            <p:nvPr/>
          </p:nvSpPr>
          <p:spPr>
            <a:xfrm>
              <a:off x="4865521" y="783493"/>
              <a:ext cx="1426350" cy="338554"/>
            </a:xfrm>
            <a:prstGeom prst="rect">
              <a:avLst/>
            </a:prstGeom>
            <a:noFill/>
          </p:spPr>
          <p:txBody>
            <a:bodyPr wrap="square" rtlCol="0">
              <a:spAutoFit/>
            </a:bodyPr>
            <a:lstStyle/>
            <a:p>
              <a:pPr algn="r"/>
              <a:r>
                <a:rPr lang="en-US" sz="1600" b="1" dirty="0" err="1"/>
                <a:t>Rp</a:t>
              </a:r>
              <a:r>
                <a:rPr lang="en-US" sz="1600" b="1" dirty="0"/>
                <a:t> 95,1 </a:t>
              </a:r>
              <a:r>
                <a:rPr lang="en-US" sz="1600" b="1" dirty="0" err="1"/>
                <a:t>Milyar</a:t>
              </a:r>
              <a:endParaRPr lang="en-US" sz="1600" b="1" dirty="0"/>
            </a:p>
          </p:txBody>
        </p:sp>
        <p:sp>
          <p:nvSpPr>
            <p:cNvPr id="40" name="TextBox 39"/>
            <p:cNvSpPr txBox="1"/>
            <p:nvPr/>
          </p:nvSpPr>
          <p:spPr>
            <a:xfrm>
              <a:off x="4880701" y="967273"/>
              <a:ext cx="1395990"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450 </a:t>
              </a:r>
              <a:r>
                <a:rPr lang="en-US" sz="1100" dirty="0" err="1">
                  <a:solidFill>
                    <a:schemeClr val="tx1">
                      <a:lumMod val="95000"/>
                      <a:lumOff val="5000"/>
                    </a:schemeClr>
                  </a:solidFill>
                </a:rPr>
                <a:t>Ruang</a:t>
              </a:r>
              <a:endParaRPr lang="en-US" sz="1100" b="1" dirty="0">
                <a:solidFill>
                  <a:schemeClr val="tx1">
                    <a:lumMod val="95000"/>
                    <a:lumOff val="5000"/>
                  </a:schemeClr>
                </a:solidFill>
              </a:endParaRPr>
            </a:p>
          </p:txBody>
        </p:sp>
        <p:sp>
          <p:nvSpPr>
            <p:cNvPr id="57" name="Oval 56"/>
            <p:cNvSpPr/>
            <p:nvPr/>
          </p:nvSpPr>
          <p:spPr>
            <a:xfrm>
              <a:off x="5292612" y="160922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316" t="35575" r="46486" b="43640"/>
            <a:stretch/>
          </p:blipFill>
          <p:spPr bwMode="auto">
            <a:xfrm>
              <a:off x="5416282" y="1777628"/>
              <a:ext cx="324828" cy="235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 name="TextBox 67"/>
            <p:cNvSpPr txBox="1"/>
            <p:nvPr/>
          </p:nvSpPr>
          <p:spPr>
            <a:xfrm>
              <a:off x="4856021" y="562233"/>
              <a:ext cx="1542824" cy="369332"/>
            </a:xfrm>
            <a:prstGeom prst="rect">
              <a:avLst/>
            </a:prstGeom>
            <a:noFill/>
          </p:spPr>
          <p:txBody>
            <a:bodyPr wrap="square" rtlCol="0">
              <a:spAutoFit/>
            </a:bodyPr>
            <a:lstStyle/>
            <a:p>
              <a:r>
                <a:rPr lang="en-US" b="1" dirty="0" err="1">
                  <a:solidFill>
                    <a:schemeClr val="tx2">
                      <a:lumMod val="60000"/>
                      <a:lumOff val="40000"/>
                    </a:schemeClr>
                  </a:solidFill>
                </a:rPr>
                <a:t>Laboratorium</a:t>
              </a:r>
              <a:endParaRPr lang="en-US" dirty="0"/>
            </a:p>
          </p:txBody>
        </p:sp>
        <p:cxnSp>
          <p:nvCxnSpPr>
            <p:cNvPr id="81" name="Straight Connector 80"/>
            <p:cNvCxnSpPr>
              <a:stCxn id="57" idx="0"/>
              <a:endCxn id="37" idx="2"/>
            </p:cNvCxnSpPr>
            <p:nvPr/>
          </p:nvCxnSpPr>
          <p:spPr>
            <a:xfrm flipH="1" flipV="1">
              <a:off x="5578696" y="1471972"/>
              <a:ext cx="1" cy="13725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5562600" y="539609"/>
            <a:ext cx="2047344" cy="1607024"/>
            <a:chOff x="7075682" y="573135"/>
            <a:chExt cx="2047344" cy="1607024"/>
          </a:xfrm>
        </p:grpSpPr>
        <p:sp>
          <p:nvSpPr>
            <p:cNvPr id="44" name="TextBox 43"/>
            <p:cNvSpPr txBox="1"/>
            <p:nvPr/>
          </p:nvSpPr>
          <p:spPr>
            <a:xfrm>
              <a:off x="7075682" y="573135"/>
              <a:ext cx="2047344" cy="523220"/>
            </a:xfrm>
            <a:prstGeom prst="rect">
              <a:avLst/>
            </a:prstGeom>
            <a:noFill/>
          </p:spPr>
          <p:txBody>
            <a:bodyPr wrap="square" rtlCol="0">
              <a:spAutoFit/>
            </a:bodyPr>
            <a:lstStyle/>
            <a:p>
              <a:pPr algn="ctr"/>
              <a:r>
                <a:rPr lang="en-US" sz="1400" b="1" dirty="0" err="1">
                  <a:solidFill>
                    <a:schemeClr val="tx2">
                      <a:lumMod val="60000"/>
                      <a:lumOff val="40000"/>
                    </a:schemeClr>
                  </a:solidFill>
                </a:rPr>
                <a:t>Pelaksana</a:t>
              </a:r>
              <a:r>
                <a:rPr lang="en-US" sz="1400" b="1" dirty="0">
                  <a:solidFill>
                    <a:schemeClr val="tx2">
                      <a:lumMod val="60000"/>
                      <a:lumOff val="40000"/>
                    </a:schemeClr>
                  </a:solidFill>
                </a:rPr>
                <a:t> </a:t>
              </a:r>
              <a:r>
                <a:rPr lang="en-US" sz="1400" b="1" dirty="0" err="1">
                  <a:solidFill>
                    <a:schemeClr val="tx2">
                      <a:lumMod val="60000"/>
                      <a:lumOff val="40000"/>
                    </a:schemeClr>
                  </a:solidFill>
                </a:rPr>
                <a:t>Kurikulum</a:t>
              </a:r>
              <a:r>
                <a:rPr lang="en-US" sz="1400" b="1" dirty="0">
                  <a:solidFill>
                    <a:schemeClr val="tx2">
                      <a:lumMod val="60000"/>
                      <a:lumOff val="40000"/>
                    </a:schemeClr>
                  </a:solidFill>
                </a:rPr>
                <a:t> 13</a:t>
              </a:r>
              <a:r>
                <a:rPr lang="en-US" sz="1400" dirty="0"/>
                <a:t> </a:t>
              </a:r>
            </a:p>
            <a:p>
              <a:pPr algn="ctr"/>
              <a:r>
                <a:rPr lang="en-US" sz="1400" b="1" dirty="0" err="1"/>
                <a:t>Rp</a:t>
              </a:r>
              <a:r>
                <a:rPr lang="en-US" sz="1400" b="1" dirty="0"/>
                <a:t> 29,3 </a:t>
              </a:r>
              <a:r>
                <a:rPr lang="en-US" sz="1400" b="1" dirty="0" err="1"/>
                <a:t>Milyar</a:t>
              </a:r>
              <a:endParaRPr lang="en-US" sz="1400" b="1" dirty="0"/>
            </a:p>
          </p:txBody>
        </p:sp>
        <p:sp>
          <p:nvSpPr>
            <p:cNvPr id="45" name="TextBox 44"/>
            <p:cNvSpPr txBox="1"/>
            <p:nvPr/>
          </p:nvSpPr>
          <p:spPr>
            <a:xfrm>
              <a:off x="7293567" y="945303"/>
              <a:ext cx="1676400" cy="289441"/>
            </a:xfrm>
            <a:prstGeom prst="roundRect">
              <a:avLst/>
            </a:prstGeom>
            <a:noFill/>
          </p:spPr>
          <p:txBody>
            <a:bodyPr wrap="square" rtlCol="0">
              <a:spAutoFit/>
            </a:bodyPr>
            <a:lstStyle/>
            <a:p>
              <a:r>
                <a:rPr lang="en-US" sz="1100" dirty="0" err="1">
                  <a:solidFill>
                    <a:schemeClr val="tx1">
                      <a:lumMod val="95000"/>
                      <a:lumOff val="5000"/>
                    </a:schemeClr>
                  </a:solidFill>
                </a:rPr>
                <a:t>Sebanyak</a:t>
              </a:r>
              <a:r>
                <a:rPr lang="en-US" sz="1100" dirty="0">
                  <a:solidFill>
                    <a:schemeClr val="tx1">
                      <a:lumMod val="95000"/>
                      <a:lumOff val="5000"/>
                    </a:schemeClr>
                  </a:solidFill>
                </a:rPr>
                <a:t> 8.012 </a:t>
              </a:r>
              <a:r>
                <a:rPr lang="en-US" sz="1100" dirty="0" err="1">
                  <a:solidFill>
                    <a:schemeClr val="tx1">
                      <a:lumMod val="95000"/>
                      <a:lumOff val="5000"/>
                    </a:schemeClr>
                  </a:solidFill>
                </a:rPr>
                <a:t>Sekolah</a:t>
              </a:r>
              <a:endParaRPr lang="en-US" sz="1100" b="1" dirty="0">
                <a:solidFill>
                  <a:schemeClr val="tx1">
                    <a:lumMod val="95000"/>
                    <a:lumOff val="5000"/>
                  </a:schemeClr>
                </a:solidFill>
              </a:endParaRPr>
            </a:p>
          </p:txBody>
        </p:sp>
        <p:sp>
          <p:nvSpPr>
            <p:cNvPr id="46" name="TextBox 45"/>
            <p:cNvSpPr txBox="1"/>
            <p:nvPr/>
          </p:nvSpPr>
          <p:spPr>
            <a:xfrm>
              <a:off x="7239000" y="1214738"/>
              <a:ext cx="1700831" cy="255389"/>
            </a:xfrm>
            <a:prstGeom prst="roundRect">
              <a:avLst/>
            </a:prstGeom>
            <a:solidFill>
              <a:schemeClr val="accent3">
                <a:lumMod val="40000"/>
                <a:lumOff val="60000"/>
              </a:schemeClr>
            </a:solidFill>
          </p:spPr>
          <p:txBody>
            <a:bodyPr wrap="square" rtlCol="0">
              <a:spAutoFit/>
            </a:bodyPr>
            <a:lstStyle/>
            <a:p>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72" name="Oval 71"/>
            <p:cNvSpPr/>
            <p:nvPr/>
          </p:nvSpPr>
          <p:spPr>
            <a:xfrm>
              <a:off x="7959372" y="160763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01" t="19012" r="49078" b="59056"/>
            <a:stretch/>
          </p:blipFill>
          <p:spPr bwMode="auto">
            <a:xfrm>
              <a:off x="8099354" y="1779112"/>
              <a:ext cx="329604" cy="228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3" name="Straight Connector 82"/>
            <p:cNvCxnSpPr>
              <a:stCxn id="72" idx="0"/>
            </p:cNvCxnSpPr>
            <p:nvPr/>
          </p:nvCxnSpPr>
          <p:spPr>
            <a:xfrm flipH="1" flipV="1">
              <a:off x="8245456" y="1475655"/>
              <a:ext cx="1" cy="13197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10220" y="1600200"/>
            <a:ext cx="1604380" cy="1435136"/>
            <a:chOff x="1332966" y="1609223"/>
            <a:chExt cx="1604380" cy="1435136"/>
          </a:xfrm>
        </p:grpSpPr>
        <p:sp>
          <p:nvSpPr>
            <p:cNvPr id="12" name="TextBox 11"/>
            <p:cNvSpPr txBox="1"/>
            <p:nvPr/>
          </p:nvSpPr>
          <p:spPr>
            <a:xfrm>
              <a:off x="1364535" y="2705805"/>
              <a:ext cx="1512479" cy="338554"/>
            </a:xfrm>
            <a:prstGeom prst="rect">
              <a:avLst/>
            </a:prstGeom>
            <a:noFill/>
          </p:spPr>
          <p:txBody>
            <a:bodyPr wrap="square" rtlCol="0">
              <a:spAutoFit/>
            </a:bodyPr>
            <a:lstStyle/>
            <a:p>
              <a:r>
                <a:rPr lang="en-US" sz="1600" b="1" dirty="0" err="1"/>
                <a:t>Rp</a:t>
              </a:r>
              <a:r>
                <a:rPr lang="en-US" sz="1600" b="1" dirty="0"/>
                <a:t> 191,3 </a:t>
              </a:r>
              <a:r>
                <a:rPr lang="en-US" sz="1600" b="1" dirty="0" err="1"/>
                <a:t>Milyar</a:t>
              </a:r>
              <a:endParaRPr lang="en-US" sz="1600" b="1" dirty="0"/>
            </a:p>
          </p:txBody>
        </p:sp>
        <p:sp>
          <p:nvSpPr>
            <p:cNvPr id="15" name="TextBox 14"/>
            <p:cNvSpPr txBox="1"/>
            <p:nvPr/>
          </p:nvSpPr>
          <p:spPr>
            <a:xfrm>
              <a:off x="1676400" y="2534084"/>
              <a:ext cx="1260946"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75 Unit</a:t>
              </a:r>
              <a:endParaRPr lang="en-US" sz="1100" b="1" dirty="0">
                <a:solidFill>
                  <a:schemeClr val="tx1">
                    <a:lumMod val="95000"/>
                    <a:lumOff val="5000"/>
                  </a:schemeClr>
                </a:solidFill>
              </a:endParaRPr>
            </a:p>
          </p:txBody>
        </p:sp>
        <p:sp>
          <p:nvSpPr>
            <p:cNvPr id="18" name="TextBox 17"/>
            <p:cNvSpPr txBox="1"/>
            <p:nvPr/>
          </p:nvSpPr>
          <p:spPr>
            <a:xfrm>
              <a:off x="1339724" y="2307653"/>
              <a:ext cx="1562100" cy="255389"/>
            </a:xfrm>
            <a:prstGeom prst="roundRect">
              <a:avLst/>
            </a:prstGeom>
            <a:solidFill>
              <a:schemeClr val="accent6">
                <a:lumMod val="60000"/>
                <a:lumOff val="40000"/>
              </a:schemeClr>
            </a:solidFill>
          </p:spPr>
          <p:txBody>
            <a:bodyPr wrap="square" rtlCol="0">
              <a:spAutoFit/>
            </a:bodyPr>
            <a:lstStyle/>
            <a:p>
              <a:r>
                <a:rPr lang="en-US" sz="900" dirty="0" err="1">
                  <a:solidFill>
                    <a:schemeClr val="tx1">
                      <a:lumMod val="95000"/>
                      <a:lumOff val="5000"/>
                    </a:schemeClr>
                  </a:solidFill>
                </a:rPr>
                <a:t>Perluasan</a:t>
              </a:r>
              <a:r>
                <a:rPr lang="en-US" sz="900" dirty="0">
                  <a:solidFill>
                    <a:schemeClr val="tx1">
                      <a:lumMod val="95000"/>
                      <a:lumOff val="5000"/>
                    </a:schemeClr>
                  </a:solidFill>
                </a:rPr>
                <a:t> </a:t>
              </a:r>
              <a:r>
                <a:rPr lang="en-US" sz="900" dirty="0" err="1">
                  <a:solidFill>
                    <a:schemeClr val="tx1">
                      <a:lumMod val="95000"/>
                      <a:lumOff val="5000"/>
                    </a:schemeClr>
                  </a:solidFill>
                </a:rPr>
                <a:t>Akses</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54" name="Oval 53"/>
            <p:cNvSpPr/>
            <p:nvPr/>
          </p:nvSpPr>
          <p:spPr>
            <a:xfrm>
              <a:off x="1834690" y="160922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393" t="33699" r="63792" b="42578"/>
            <a:stretch/>
          </p:blipFill>
          <p:spPr bwMode="auto">
            <a:xfrm>
              <a:off x="1917068" y="1767947"/>
              <a:ext cx="407412" cy="255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0" name="TextBox 59"/>
            <p:cNvSpPr txBox="1"/>
            <p:nvPr/>
          </p:nvSpPr>
          <p:spPr>
            <a:xfrm>
              <a:off x="1332966" y="2495315"/>
              <a:ext cx="572034" cy="369332"/>
            </a:xfrm>
            <a:prstGeom prst="rect">
              <a:avLst/>
            </a:prstGeom>
            <a:noFill/>
          </p:spPr>
          <p:txBody>
            <a:bodyPr wrap="square" rtlCol="0">
              <a:spAutoFit/>
            </a:bodyPr>
            <a:lstStyle/>
            <a:p>
              <a:r>
                <a:rPr lang="en-US" b="1" dirty="0">
                  <a:solidFill>
                    <a:schemeClr val="tx2">
                      <a:lumMod val="60000"/>
                      <a:lumOff val="40000"/>
                    </a:schemeClr>
                  </a:solidFill>
                </a:rPr>
                <a:t>USB</a:t>
              </a:r>
              <a:endParaRPr lang="en-US" dirty="0"/>
            </a:p>
          </p:txBody>
        </p:sp>
        <p:cxnSp>
          <p:nvCxnSpPr>
            <p:cNvPr id="86" name="Straight Connector 85"/>
            <p:cNvCxnSpPr>
              <a:stCxn id="54" idx="4"/>
              <a:endCxn id="18" idx="0"/>
            </p:cNvCxnSpPr>
            <p:nvPr/>
          </p:nvCxnSpPr>
          <p:spPr>
            <a:xfrm flipH="1">
              <a:off x="2120774" y="2181749"/>
              <a:ext cx="1" cy="12590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6705600" y="1606080"/>
            <a:ext cx="2078469" cy="1417628"/>
            <a:chOff x="3317206" y="1609223"/>
            <a:chExt cx="2078469" cy="1417628"/>
          </a:xfrm>
        </p:grpSpPr>
        <p:sp>
          <p:nvSpPr>
            <p:cNvPr id="29" name="TextBox 28"/>
            <p:cNvSpPr txBox="1"/>
            <p:nvPr/>
          </p:nvSpPr>
          <p:spPr>
            <a:xfrm>
              <a:off x="3748642" y="2688297"/>
              <a:ext cx="1402180" cy="338554"/>
            </a:xfrm>
            <a:prstGeom prst="rect">
              <a:avLst/>
            </a:prstGeom>
            <a:noFill/>
          </p:spPr>
          <p:txBody>
            <a:bodyPr wrap="square" rtlCol="0">
              <a:spAutoFit/>
            </a:bodyPr>
            <a:lstStyle/>
            <a:p>
              <a:pPr algn="r"/>
              <a:r>
                <a:rPr lang="en-US" sz="1600" b="1" dirty="0" err="1"/>
                <a:t>Rp</a:t>
              </a:r>
              <a:r>
                <a:rPr lang="en-US" sz="1600" b="1" dirty="0"/>
                <a:t> 271 </a:t>
              </a:r>
              <a:r>
                <a:rPr lang="en-US" sz="1600" b="1" dirty="0" err="1"/>
                <a:t>Milyar</a:t>
              </a:r>
              <a:endParaRPr lang="en-US" sz="1600" b="1" dirty="0"/>
            </a:p>
          </p:txBody>
        </p:sp>
        <p:sp>
          <p:nvSpPr>
            <p:cNvPr id="30" name="TextBox 29"/>
            <p:cNvSpPr txBox="1"/>
            <p:nvPr/>
          </p:nvSpPr>
          <p:spPr>
            <a:xfrm>
              <a:off x="3624981" y="2284465"/>
              <a:ext cx="1649503" cy="255389"/>
            </a:xfrm>
            <a:prstGeom prst="roundRect">
              <a:avLst/>
            </a:prstGeom>
            <a:solidFill>
              <a:schemeClr val="accent3">
                <a:lumMod val="40000"/>
                <a:lumOff val="60000"/>
              </a:schemeClr>
            </a:solidFill>
          </p:spPr>
          <p:txBody>
            <a:bodyPr wrap="square" rtlCol="0">
              <a:spAutoFit/>
            </a:bodyPr>
            <a:lstStyle/>
            <a:p>
              <a:pPr algn="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31" name="TextBox 30"/>
            <p:cNvSpPr txBox="1"/>
            <p:nvPr/>
          </p:nvSpPr>
          <p:spPr>
            <a:xfrm>
              <a:off x="3773486" y="2494372"/>
              <a:ext cx="1622189"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5.271 </a:t>
              </a:r>
              <a:r>
                <a:rPr lang="en-US" sz="1100" dirty="0" err="1">
                  <a:solidFill>
                    <a:schemeClr val="tx1">
                      <a:lumMod val="95000"/>
                      <a:lumOff val="5000"/>
                    </a:schemeClr>
                  </a:solidFill>
                </a:rPr>
                <a:t>ruang</a:t>
              </a:r>
              <a:endParaRPr lang="en-US" sz="1100" b="1" dirty="0">
                <a:solidFill>
                  <a:schemeClr val="tx1">
                    <a:lumMod val="95000"/>
                    <a:lumOff val="5000"/>
                  </a:schemeClr>
                </a:solidFill>
              </a:endParaRPr>
            </a:p>
          </p:txBody>
        </p:sp>
        <p:sp>
          <p:nvSpPr>
            <p:cNvPr id="56" name="Oval 55"/>
            <p:cNvSpPr/>
            <p:nvPr/>
          </p:nvSpPr>
          <p:spPr>
            <a:xfrm>
              <a:off x="4163647" y="160922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3317206" y="2465931"/>
              <a:ext cx="900630" cy="369332"/>
            </a:xfrm>
            <a:prstGeom prst="rect">
              <a:avLst/>
            </a:prstGeom>
            <a:noFill/>
          </p:spPr>
          <p:txBody>
            <a:bodyPr wrap="square" rtlCol="0">
              <a:spAutoFit/>
            </a:bodyPr>
            <a:lstStyle/>
            <a:p>
              <a:r>
                <a:rPr lang="en-US" b="1" dirty="0">
                  <a:solidFill>
                    <a:schemeClr val="tx2">
                      <a:lumMod val="60000"/>
                      <a:lumOff val="40000"/>
                    </a:schemeClr>
                  </a:solidFill>
                </a:rPr>
                <a:t>Rehab</a:t>
              </a:r>
              <a:endParaRPr lang="en-US" dirty="0"/>
            </a:p>
          </p:txBody>
        </p:sp>
        <p:pic>
          <p:nvPicPr>
            <p:cNvPr id="65"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23" t="31560" r="75476" b="43640"/>
            <a:stretch/>
          </p:blipFill>
          <p:spPr bwMode="auto">
            <a:xfrm>
              <a:off x="4254809" y="1767402"/>
              <a:ext cx="411556" cy="256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8" name="Straight Connector 87"/>
            <p:cNvCxnSpPr>
              <a:stCxn id="56" idx="4"/>
              <a:endCxn id="30" idx="0"/>
            </p:cNvCxnSpPr>
            <p:nvPr/>
          </p:nvCxnSpPr>
          <p:spPr>
            <a:xfrm>
              <a:off x="4449732" y="2181749"/>
              <a:ext cx="1" cy="10271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572000" y="1552054"/>
            <a:ext cx="2096621" cy="1450788"/>
            <a:chOff x="5791200" y="1609223"/>
            <a:chExt cx="2096621" cy="1450788"/>
          </a:xfrm>
        </p:grpSpPr>
        <p:sp>
          <p:nvSpPr>
            <p:cNvPr id="33" name="TextBox 32"/>
            <p:cNvSpPr txBox="1"/>
            <p:nvPr/>
          </p:nvSpPr>
          <p:spPr>
            <a:xfrm>
              <a:off x="6134013" y="2721457"/>
              <a:ext cx="1447800" cy="338554"/>
            </a:xfrm>
            <a:prstGeom prst="rect">
              <a:avLst/>
            </a:prstGeom>
            <a:noFill/>
          </p:spPr>
          <p:txBody>
            <a:bodyPr wrap="square" rtlCol="0">
              <a:spAutoFit/>
            </a:bodyPr>
            <a:lstStyle/>
            <a:p>
              <a:pPr algn="r"/>
              <a:r>
                <a:rPr lang="en-US" sz="1600" b="1" dirty="0" err="1"/>
                <a:t>Rp</a:t>
              </a:r>
              <a:r>
                <a:rPr lang="en-US" sz="1600" b="1" dirty="0"/>
                <a:t> 92,4 </a:t>
              </a:r>
              <a:r>
                <a:rPr lang="en-US" sz="1600" b="1" dirty="0" err="1"/>
                <a:t>Milyar</a:t>
              </a:r>
              <a:endParaRPr lang="en-US" sz="1600" b="1" dirty="0"/>
            </a:p>
          </p:txBody>
        </p:sp>
        <p:sp>
          <p:nvSpPr>
            <p:cNvPr id="35" name="TextBox 34"/>
            <p:cNvSpPr txBox="1"/>
            <p:nvPr/>
          </p:nvSpPr>
          <p:spPr>
            <a:xfrm>
              <a:off x="6426463" y="2521402"/>
              <a:ext cx="1461358"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351 </a:t>
              </a:r>
              <a:r>
                <a:rPr lang="en-US" sz="1100" dirty="0" err="1">
                  <a:solidFill>
                    <a:schemeClr val="tx1">
                      <a:lumMod val="95000"/>
                      <a:lumOff val="5000"/>
                    </a:schemeClr>
                  </a:solidFill>
                </a:rPr>
                <a:t>Ruang</a:t>
              </a:r>
              <a:endParaRPr lang="en-US" sz="1100" b="1" dirty="0">
                <a:solidFill>
                  <a:schemeClr val="tx1">
                    <a:lumMod val="95000"/>
                    <a:lumOff val="5000"/>
                  </a:schemeClr>
                </a:solidFill>
              </a:endParaRPr>
            </a:p>
          </p:txBody>
        </p:sp>
        <p:sp>
          <p:nvSpPr>
            <p:cNvPr id="41" name="TextBox 40"/>
            <p:cNvSpPr txBox="1"/>
            <p:nvPr/>
          </p:nvSpPr>
          <p:spPr>
            <a:xfrm>
              <a:off x="6096000" y="2313938"/>
              <a:ext cx="1633135" cy="255389"/>
            </a:xfrm>
            <a:prstGeom prst="roundRect">
              <a:avLst/>
            </a:prstGeom>
            <a:solidFill>
              <a:schemeClr val="accent3">
                <a:lumMod val="40000"/>
                <a:lumOff val="60000"/>
              </a:schemeClr>
            </a:solidFill>
          </p:spPr>
          <p:txBody>
            <a:bodyPr wrap="square" rtlCol="0">
              <a:spAutoFit/>
            </a:bodyPr>
            <a:lstStyle/>
            <a:p>
              <a:pPr algn="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58" name="Oval 57"/>
            <p:cNvSpPr/>
            <p:nvPr/>
          </p:nvSpPr>
          <p:spPr>
            <a:xfrm>
              <a:off x="6614237" y="160922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791200" y="2475056"/>
              <a:ext cx="900630" cy="369332"/>
            </a:xfrm>
            <a:prstGeom prst="rect">
              <a:avLst/>
            </a:prstGeom>
            <a:noFill/>
          </p:spPr>
          <p:txBody>
            <a:bodyPr wrap="square" rtlCol="0">
              <a:spAutoFit/>
            </a:bodyPr>
            <a:lstStyle/>
            <a:p>
              <a:r>
                <a:rPr lang="en-US" b="1" dirty="0" err="1">
                  <a:solidFill>
                    <a:schemeClr val="tx2">
                      <a:lumMod val="60000"/>
                      <a:lumOff val="40000"/>
                    </a:schemeClr>
                  </a:solidFill>
                </a:rPr>
                <a:t>Perpus</a:t>
              </a:r>
              <a:endParaRPr lang="en-US" dirty="0"/>
            </a:p>
          </p:txBody>
        </p:sp>
        <p:pic>
          <p:nvPicPr>
            <p:cNvPr id="69"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6478" t="76419" r="46080" b="14063"/>
            <a:stretch/>
          </p:blipFill>
          <p:spPr bwMode="auto">
            <a:xfrm>
              <a:off x="6707668" y="1777628"/>
              <a:ext cx="405297" cy="235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0" name="Straight Connector 89"/>
            <p:cNvCxnSpPr>
              <a:stCxn id="58" idx="4"/>
              <a:endCxn id="41" idx="0"/>
            </p:cNvCxnSpPr>
            <p:nvPr/>
          </p:nvCxnSpPr>
          <p:spPr>
            <a:xfrm>
              <a:off x="6900322" y="2181749"/>
              <a:ext cx="12246" cy="13218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2270" y="5257800"/>
            <a:ext cx="2653070" cy="1481707"/>
            <a:chOff x="-18589" y="5257800"/>
            <a:chExt cx="2653070" cy="1481707"/>
          </a:xfrm>
        </p:grpSpPr>
        <p:sp>
          <p:nvSpPr>
            <p:cNvPr id="70" name="Oval 69"/>
            <p:cNvSpPr/>
            <p:nvPr/>
          </p:nvSpPr>
          <p:spPr>
            <a:xfrm>
              <a:off x="1295400" y="5257800"/>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a:stCxn id="70" idx="4"/>
            </p:cNvCxnSpPr>
            <p:nvPr/>
          </p:nvCxnSpPr>
          <p:spPr>
            <a:xfrm flipH="1">
              <a:off x="1581484" y="5830326"/>
              <a:ext cx="1" cy="12590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rotWithShape="1">
            <a:blip r:embed="rId10"/>
            <a:srcRect l="40716" t="38072" r="42054" b="31704"/>
            <a:stretch/>
          </p:blipFill>
          <p:spPr>
            <a:xfrm>
              <a:off x="1339421" y="5358244"/>
              <a:ext cx="516699" cy="399043"/>
            </a:xfrm>
            <a:prstGeom prst="ellipse">
              <a:avLst/>
            </a:prstGeom>
          </p:spPr>
        </p:pic>
        <p:sp>
          <p:nvSpPr>
            <p:cNvPr id="77" name="TextBox 76"/>
            <p:cNvSpPr txBox="1"/>
            <p:nvPr/>
          </p:nvSpPr>
          <p:spPr>
            <a:xfrm>
              <a:off x="1107948" y="6335246"/>
              <a:ext cx="1447800" cy="338554"/>
            </a:xfrm>
            <a:prstGeom prst="rect">
              <a:avLst/>
            </a:prstGeom>
            <a:noFill/>
          </p:spPr>
          <p:txBody>
            <a:bodyPr wrap="square" rtlCol="0">
              <a:spAutoFit/>
            </a:bodyPr>
            <a:lstStyle/>
            <a:p>
              <a:pPr algn="r"/>
              <a:r>
                <a:rPr lang="en-US" sz="1600" b="1" dirty="0" err="1"/>
                <a:t>Rp</a:t>
              </a:r>
              <a:r>
                <a:rPr lang="en-US" sz="1600" b="1" dirty="0"/>
                <a:t> 16,3 </a:t>
              </a:r>
              <a:r>
                <a:rPr lang="en-US" sz="1600" b="1" dirty="0" err="1"/>
                <a:t>Milyar</a:t>
              </a:r>
              <a:endParaRPr lang="en-US" sz="1600" b="1" dirty="0"/>
            </a:p>
          </p:txBody>
        </p:sp>
        <p:sp>
          <p:nvSpPr>
            <p:cNvPr id="78" name="TextBox 77"/>
            <p:cNvSpPr txBox="1"/>
            <p:nvPr/>
          </p:nvSpPr>
          <p:spPr>
            <a:xfrm>
              <a:off x="842660" y="6147550"/>
              <a:ext cx="1791821"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3.137 </a:t>
              </a:r>
              <a:r>
                <a:rPr lang="en-US" sz="1100" dirty="0" err="1">
                  <a:solidFill>
                    <a:schemeClr val="tx1">
                      <a:lumMod val="95000"/>
                      <a:lumOff val="5000"/>
                    </a:schemeClr>
                  </a:solidFill>
                </a:rPr>
                <a:t>Sekolah</a:t>
              </a:r>
              <a:endParaRPr lang="en-US" sz="1100" b="1" dirty="0">
                <a:solidFill>
                  <a:schemeClr val="tx1">
                    <a:lumMod val="95000"/>
                    <a:lumOff val="5000"/>
                  </a:schemeClr>
                </a:solidFill>
              </a:endParaRPr>
            </a:p>
          </p:txBody>
        </p:sp>
        <p:sp>
          <p:nvSpPr>
            <p:cNvPr id="80" name="TextBox 79"/>
            <p:cNvSpPr txBox="1"/>
            <p:nvPr/>
          </p:nvSpPr>
          <p:spPr>
            <a:xfrm>
              <a:off x="842660" y="5940086"/>
              <a:ext cx="1633135" cy="255389"/>
            </a:xfrm>
            <a:prstGeom prst="roundRect">
              <a:avLst/>
            </a:prstGeom>
            <a:solidFill>
              <a:schemeClr val="accent3">
                <a:lumMod val="40000"/>
                <a:lumOff val="60000"/>
              </a:schemeClr>
            </a:solidFill>
          </p:spPr>
          <p:txBody>
            <a:bodyPr wrap="square" rtlCol="0">
              <a:spAutoFit/>
            </a:bodyPr>
            <a:lstStyle/>
            <a:p>
              <a:pPr algn="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82" name="TextBox 81"/>
            <p:cNvSpPr txBox="1"/>
            <p:nvPr/>
          </p:nvSpPr>
          <p:spPr>
            <a:xfrm>
              <a:off x="-18589" y="6093176"/>
              <a:ext cx="1272419" cy="646331"/>
            </a:xfrm>
            <a:prstGeom prst="rect">
              <a:avLst/>
            </a:prstGeom>
            <a:noFill/>
          </p:spPr>
          <p:txBody>
            <a:bodyPr wrap="square" rtlCol="0">
              <a:spAutoFit/>
            </a:bodyPr>
            <a:lstStyle/>
            <a:p>
              <a:r>
                <a:rPr lang="en-US" b="1" dirty="0" err="1">
                  <a:solidFill>
                    <a:schemeClr val="tx2">
                      <a:lumMod val="60000"/>
                      <a:lumOff val="40000"/>
                    </a:schemeClr>
                  </a:solidFill>
                </a:rPr>
                <a:t>Pembinaan</a:t>
              </a:r>
              <a:r>
                <a:rPr lang="en-US" b="1" dirty="0">
                  <a:solidFill>
                    <a:schemeClr val="tx2">
                      <a:lumMod val="60000"/>
                      <a:lumOff val="40000"/>
                    </a:schemeClr>
                  </a:solidFill>
                </a:rPr>
                <a:t> MBS</a:t>
              </a:r>
              <a:endParaRPr lang="en-US" dirty="0"/>
            </a:p>
          </p:txBody>
        </p:sp>
      </p:grpSp>
      <p:sp>
        <p:nvSpPr>
          <p:cNvPr id="96" name="TextBox 95"/>
          <p:cNvSpPr txBox="1"/>
          <p:nvPr/>
        </p:nvSpPr>
        <p:spPr>
          <a:xfrm>
            <a:off x="188998" y="3644611"/>
            <a:ext cx="2650315" cy="272415"/>
          </a:xfrm>
          <a:prstGeom prst="roundRect">
            <a:avLst/>
          </a:prstGeom>
          <a:solidFill>
            <a:schemeClr val="bg1">
              <a:lumMod val="85000"/>
            </a:schemeClr>
          </a:solidFill>
          <a:ln>
            <a:noFill/>
          </a:ln>
        </p:spPr>
        <p:txBody>
          <a:bodyPr wrap="square" rtlCol="0">
            <a:spAutoFit/>
          </a:bodyPr>
          <a:lstStyle/>
          <a:p>
            <a:r>
              <a:rPr lang="en-US" sz="1000" dirty="0">
                <a:solidFill>
                  <a:schemeClr val="tx1">
                    <a:lumMod val="95000"/>
                    <a:lumOff val="5000"/>
                  </a:schemeClr>
                </a:solidFill>
              </a:rPr>
              <a:t>TIK REGULER </a:t>
            </a:r>
            <a:r>
              <a:rPr lang="en-US" sz="1000" dirty="0">
                <a:solidFill>
                  <a:schemeClr val="tx1">
                    <a:lumMod val="95000"/>
                    <a:lumOff val="5000"/>
                  </a:schemeClr>
                </a:solidFill>
                <a:sym typeface="Wingdings" pitchFamily="2" charset="2"/>
              </a:rPr>
              <a:t> </a:t>
            </a:r>
            <a:r>
              <a:rPr lang="en-US" sz="1000" b="1" dirty="0" err="1"/>
              <a:t>Rp</a:t>
            </a:r>
            <a:r>
              <a:rPr lang="en-US" sz="1000" b="1" dirty="0"/>
              <a:t> 46,2 </a:t>
            </a:r>
            <a:r>
              <a:rPr lang="en-US" sz="1000" b="1" dirty="0" err="1"/>
              <a:t>Milyar</a:t>
            </a:r>
            <a:r>
              <a:rPr lang="en-US" sz="1000" dirty="0">
                <a:solidFill>
                  <a:schemeClr val="tx1">
                    <a:lumMod val="95000"/>
                    <a:lumOff val="5000"/>
                  </a:schemeClr>
                </a:solidFill>
                <a:sym typeface="Wingdings" pitchFamily="2" charset="2"/>
              </a:rPr>
              <a:t>  (431 </a:t>
            </a:r>
            <a:r>
              <a:rPr lang="en-US" sz="1000" dirty="0" err="1">
                <a:solidFill>
                  <a:schemeClr val="tx1">
                    <a:lumMod val="95000"/>
                    <a:lumOff val="5000"/>
                  </a:schemeClr>
                </a:solidFill>
                <a:sym typeface="Wingdings" pitchFamily="2" charset="2"/>
              </a:rPr>
              <a:t>paket</a:t>
            </a:r>
            <a:r>
              <a:rPr lang="en-US" sz="1000" dirty="0">
                <a:solidFill>
                  <a:schemeClr val="tx1">
                    <a:lumMod val="95000"/>
                    <a:lumOff val="5000"/>
                  </a:schemeClr>
                </a:solidFill>
                <a:sym typeface="Wingdings" pitchFamily="2" charset="2"/>
              </a:rPr>
              <a:t>)</a:t>
            </a:r>
            <a:endParaRPr lang="en-US" sz="1000" b="1" dirty="0">
              <a:solidFill>
                <a:schemeClr val="tx1">
                  <a:lumMod val="95000"/>
                  <a:lumOff val="5000"/>
                </a:schemeClr>
              </a:solidFill>
            </a:endParaRPr>
          </a:p>
        </p:txBody>
      </p:sp>
      <p:sp>
        <p:nvSpPr>
          <p:cNvPr id="98" name="TextBox 97"/>
          <p:cNvSpPr txBox="1"/>
          <p:nvPr/>
        </p:nvSpPr>
        <p:spPr>
          <a:xfrm>
            <a:off x="188999" y="3326987"/>
            <a:ext cx="2650315" cy="272415"/>
          </a:xfrm>
          <a:prstGeom prst="roundRect">
            <a:avLst/>
          </a:prstGeom>
          <a:solidFill>
            <a:schemeClr val="bg1">
              <a:lumMod val="85000"/>
            </a:schemeClr>
          </a:solidFill>
          <a:ln>
            <a:noFill/>
          </a:ln>
        </p:spPr>
        <p:txBody>
          <a:bodyPr wrap="square" rtlCol="0">
            <a:spAutoFit/>
          </a:bodyPr>
          <a:lstStyle/>
          <a:p>
            <a:r>
              <a:rPr lang="en-US" sz="1000" dirty="0">
                <a:solidFill>
                  <a:schemeClr val="tx1">
                    <a:lumMod val="95000"/>
                    <a:lumOff val="5000"/>
                  </a:schemeClr>
                </a:solidFill>
              </a:rPr>
              <a:t>TIK UN CBT    </a:t>
            </a:r>
            <a:r>
              <a:rPr lang="en-US" sz="1000" dirty="0">
                <a:solidFill>
                  <a:schemeClr val="tx1">
                    <a:lumMod val="95000"/>
                    <a:lumOff val="5000"/>
                  </a:schemeClr>
                </a:solidFill>
                <a:sym typeface="Wingdings" pitchFamily="2" charset="2"/>
              </a:rPr>
              <a:t> </a:t>
            </a:r>
            <a:r>
              <a:rPr lang="en-US" sz="1000" b="1" dirty="0" err="1"/>
              <a:t>Rp</a:t>
            </a:r>
            <a:r>
              <a:rPr lang="en-US" sz="1000" b="1" dirty="0"/>
              <a:t> 53,3 </a:t>
            </a:r>
            <a:r>
              <a:rPr lang="en-US" sz="1000" b="1" dirty="0" err="1"/>
              <a:t>Milyar</a:t>
            </a:r>
            <a:r>
              <a:rPr lang="en-US" sz="1000" dirty="0">
                <a:solidFill>
                  <a:schemeClr val="tx1">
                    <a:lumMod val="95000"/>
                    <a:lumOff val="5000"/>
                  </a:schemeClr>
                </a:solidFill>
                <a:sym typeface="Wingdings" pitchFamily="2" charset="2"/>
              </a:rPr>
              <a:t>  (500 </a:t>
            </a:r>
            <a:r>
              <a:rPr lang="en-US" sz="1000" dirty="0" err="1">
                <a:solidFill>
                  <a:schemeClr val="tx1">
                    <a:lumMod val="95000"/>
                    <a:lumOff val="5000"/>
                  </a:schemeClr>
                </a:solidFill>
                <a:sym typeface="Wingdings" pitchFamily="2" charset="2"/>
              </a:rPr>
              <a:t>paket</a:t>
            </a:r>
            <a:r>
              <a:rPr lang="en-US" sz="1000" dirty="0">
                <a:solidFill>
                  <a:schemeClr val="tx1">
                    <a:lumMod val="95000"/>
                    <a:lumOff val="5000"/>
                  </a:schemeClr>
                </a:solidFill>
                <a:sym typeface="Wingdings" pitchFamily="2" charset="2"/>
              </a:rPr>
              <a:t>)</a:t>
            </a:r>
            <a:endParaRPr lang="en-US" sz="1000" b="1" dirty="0">
              <a:solidFill>
                <a:schemeClr val="tx1">
                  <a:lumMod val="95000"/>
                  <a:lumOff val="5000"/>
                </a:schemeClr>
              </a:solidFill>
            </a:endParaRPr>
          </a:p>
        </p:txBody>
      </p:sp>
      <p:sp>
        <p:nvSpPr>
          <p:cNvPr id="100" name="TextBox 99"/>
          <p:cNvSpPr txBox="1"/>
          <p:nvPr/>
        </p:nvSpPr>
        <p:spPr>
          <a:xfrm>
            <a:off x="3077892" y="3644610"/>
            <a:ext cx="3056121" cy="272415"/>
          </a:xfrm>
          <a:prstGeom prst="roundRect">
            <a:avLst/>
          </a:prstGeom>
          <a:solidFill>
            <a:schemeClr val="bg1">
              <a:lumMod val="85000"/>
            </a:schemeClr>
          </a:solidFill>
          <a:ln>
            <a:noFill/>
          </a:ln>
        </p:spPr>
        <p:txBody>
          <a:bodyPr wrap="square" rtlCol="0">
            <a:spAutoFit/>
          </a:bodyPr>
          <a:lstStyle/>
          <a:p>
            <a:r>
              <a:rPr lang="en-US" sz="1000" dirty="0" err="1">
                <a:solidFill>
                  <a:schemeClr val="tx1">
                    <a:lumMod val="95000"/>
                    <a:lumOff val="5000"/>
                  </a:schemeClr>
                </a:solidFill>
              </a:rPr>
              <a:t>Peralatan</a:t>
            </a:r>
            <a:r>
              <a:rPr lang="en-US" sz="1000" dirty="0">
                <a:solidFill>
                  <a:schemeClr val="tx1">
                    <a:lumMod val="95000"/>
                    <a:lumOff val="5000"/>
                  </a:schemeClr>
                </a:solidFill>
              </a:rPr>
              <a:t>  </a:t>
            </a:r>
            <a:r>
              <a:rPr lang="en-US" sz="1000" dirty="0" err="1">
                <a:solidFill>
                  <a:schemeClr val="tx1">
                    <a:lumMod val="95000"/>
                    <a:lumOff val="5000"/>
                  </a:schemeClr>
                </a:solidFill>
              </a:rPr>
              <a:t>Pendidikan</a:t>
            </a:r>
            <a:r>
              <a:rPr lang="en-US" sz="1000" dirty="0">
                <a:solidFill>
                  <a:schemeClr val="tx1">
                    <a:lumMod val="95000"/>
                    <a:lumOff val="5000"/>
                  </a:schemeClr>
                </a:solidFill>
              </a:rPr>
              <a:t> </a:t>
            </a:r>
            <a:r>
              <a:rPr lang="en-US" sz="1000" dirty="0">
                <a:solidFill>
                  <a:schemeClr val="tx1">
                    <a:lumMod val="95000"/>
                    <a:lumOff val="5000"/>
                  </a:schemeClr>
                </a:solidFill>
                <a:sym typeface="Wingdings" pitchFamily="2" charset="2"/>
              </a:rPr>
              <a:t> </a:t>
            </a:r>
            <a:r>
              <a:rPr lang="en-US" sz="1000" b="1" dirty="0" err="1"/>
              <a:t>Rp</a:t>
            </a:r>
            <a:r>
              <a:rPr lang="en-US" sz="1000" b="1" dirty="0"/>
              <a:t> 65,2 </a:t>
            </a:r>
            <a:r>
              <a:rPr lang="en-US" sz="1000" b="1" dirty="0" err="1"/>
              <a:t>Milyar</a:t>
            </a:r>
            <a:r>
              <a:rPr lang="en-US" sz="1000" dirty="0">
                <a:solidFill>
                  <a:schemeClr val="tx1">
                    <a:lumMod val="95000"/>
                    <a:lumOff val="5000"/>
                  </a:schemeClr>
                </a:solidFill>
                <a:sym typeface="Wingdings" pitchFamily="2" charset="2"/>
              </a:rPr>
              <a:t>  (1.048 </a:t>
            </a:r>
            <a:r>
              <a:rPr lang="en-US" sz="1000" dirty="0" err="1">
                <a:solidFill>
                  <a:schemeClr val="tx1">
                    <a:lumMod val="95000"/>
                    <a:lumOff val="5000"/>
                  </a:schemeClr>
                </a:solidFill>
                <a:sym typeface="Wingdings" pitchFamily="2" charset="2"/>
              </a:rPr>
              <a:t>paket</a:t>
            </a:r>
            <a:r>
              <a:rPr lang="en-US" sz="1000" dirty="0">
                <a:solidFill>
                  <a:schemeClr val="tx1">
                    <a:lumMod val="95000"/>
                    <a:lumOff val="5000"/>
                  </a:schemeClr>
                </a:solidFill>
                <a:sym typeface="Wingdings" pitchFamily="2" charset="2"/>
              </a:rPr>
              <a:t>)</a:t>
            </a:r>
            <a:endParaRPr lang="en-US" sz="1000" b="1" dirty="0">
              <a:solidFill>
                <a:schemeClr val="tx1">
                  <a:lumMod val="95000"/>
                  <a:lumOff val="5000"/>
                </a:schemeClr>
              </a:solidFill>
            </a:endParaRPr>
          </a:p>
        </p:txBody>
      </p:sp>
      <p:sp>
        <p:nvSpPr>
          <p:cNvPr id="102" name="TextBox 101"/>
          <p:cNvSpPr txBox="1"/>
          <p:nvPr/>
        </p:nvSpPr>
        <p:spPr>
          <a:xfrm>
            <a:off x="3077892" y="3331397"/>
            <a:ext cx="2530842" cy="272415"/>
          </a:xfrm>
          <a:prstGeom prst="roundRect">
            <a:avLst/>
          </a:prstGeom>
          <a:solidFill>
            <a:schemeClr val="bg1">
              <a:lumMod val="85000"/>
            </a:schemeClr>
          </a:solidFill>
          <a:ln>
            <a:noFill/>
          </a:ln>
        </p:spPr>
        <p:txBody>
          <a:bodyPr wrap="square" rtlCol="0">
            <a:spAutoFit/>
          </a:bodyPr>
          <a:lstStyle/>
          <a:p>
            <a:r>
              <a:rPr lang="en-US" sz="1000" dirty="0" err="1">
                <a:solidFill>
                  <a:schemeClr val="tx1">
                    <a:lumMod val="95000"/>
                    <a:lumOff val="5000"/>
                  </a:schemeClr>
                </a:solidFill>
              </a:rPr>
              <a:t>Peralatan</a:t>
            </a:r>
            <a:r>
              <a:rPr lang="en-US" sz="1000" dirty="0">
                <a:solidFill>
                  <a:schemeClr val="tx1">
                    <a:lumMod val="95000"/>
                    <a:lumOff val="5000"/>
                  </a:schemeClr>
                </a:solidFill>
              </a:rPr>
              <a:t> IPA </a:t>
            </a:r>
            <a:r>
              <a:rPr lang="en-US" sz="1000" dirty="0">
                <a:solidFill>
                  <a:schemeClr val="tx1">
                    <a:lumMod val="95000"/>
                    <a:lumOff val="5000"/>
                  </a:schemeClr>
                </a:solidFill>
                <a:sym typeface="Wingdings" pitchFamily="2" charset="2"/>
              </a:rPr>
              <a:t> </a:t>
            </a:r>
            <a:r>
              <a:rPr lang="en-US" sz="1000" b="1" dirty="0" err="1"/>
              <a:t>Rp</a:t>
            </a:r>
            <a:r>
              <a:rPr lang="en-US" sz="1000" b="1" dirty="0"/>
              <a:t> 112 </a:t>
            </a:r>
            <a:r>
              <a:rPr lang="en-US" sz="1000" b="1" dirty="0" err="1"/>
              <a:t>Milyar</a:t>
            </a:r>
            <a:r>
              <a:rPr lang="en-US" sz="1000" dirty="0">
                <a:solidFill>
                  <a:schemeClr val="tx1">
                    <a:lumMod val="95000"/>
                    <a:lumOff val="5000"/>
                  </a:schemeClr>
                </a:solidFill>
                <a:sym typeface="Wingdings" pitchFamily="2" charset="2"/>
              </a:rPr>
              <a:t>  (1.20 </a:t>
            </a:r>
            <a:r>
              <a:rPr lang="en-US" sz="1000" dirty="0" err="1">
                <a:solidFill>
                  <a:schemeClr val="tx1">
                    <a:lumMod val="95000"/>
                    <a:lumOff val="5000"/>
                  </a:schemeClr>
                </a:solidFill>
                <a:sym typeface="Wingdings" pitchFamily="2" charset="2"/>
              </a:rPr>
              <a:t>paket</a:t>
            </a:r>
            <a:r>
              <a:rPr lang="en-US" sz="1000" dirty="0">
                <a:solidFill>
                  <a:schemeClr val="tx1">
                    <a:lumMod val="95000"/>
                    <a:lumOff val="5000"/>
                  </a:schemeClr>
                </a:solidFill>
                <a:sym typeface="Wingdings" pitchFamily="2" charset="2"/>
              </a:rPr>
              <a:t>)</a:t>
            </a:r>
            <a:endParaRPr lang="en-US" sz="1000" b="1" dirty="0">
              <a:solidFill>
                <a:schemeClr val="tx1">
                  <a:lumMod val="95000"/>
                  <a:lumOff val="5000"/>
                </a:schemeClr>
              </a:solidFill>
            </a:endParaRPr>
          </a:p>
        </p:txBody>
      </p:sp>
      <p:grpSp>
        <p:nvGrpSpPr>
          <p:cNvPr id="43" name="Group 42"/>
          <p:cNvGrpSpPr/>
          <p:nvPr/>
        </p:nvGrpSpPr>
        <p:grpSpPr>
          <a:xfrm>
            <a:off x="-301282" y="4159179"/>
            <a:ext cx="2648027" cy="1650615"/>
            <a:chOff x="-301282" y="4159179"/>
            <a:chExt cx="2648027" cy="1650615"/>
          </a:xfrm>
        </p:grpSpPr>
        <p:sp>
          <p:nvSpPr>
            <p:cNvPr id="84" name="Oval 83"/>
            <p:cNvSpPr/>
            <p:nvPr/>
          </p:nvSpPr>
          <p:spPr>
            <a:xfrm>
              <a:off x="152400" y="5237268"/>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a:stCxn id="84" idx="0"/>
            </p:cNvCxnSpPr>
            <p:nvPr/>
          </p:nvCxnSpPr>
          <p:spPr>
            <a:xfrm flipV="1">
              <a:off x="438485" y="5105400"/>
              <a:ext cx="0" cy="1318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28043" y="4440953"/>
              <a:ext cx="1652043" cy="338554"/>
            </a:xfrm>
            <a:prstGeom prst="rect">
              <a:avLst/>
            </a:prstGeom>
            <a:noFill/>
          </p:spPr>
          <p:txBody>
            <a:bodyPr wrap="square" rtlCol="0">
              <a:spAutoFit/>
            </a:bodyPr>
            <a:lstStyle/>
            <a:p>
              <a:pPr algn="r"/>
              <a:r>
                <a:rPr lang="en-US" sz="1600" b="1" dirty="0" err="1"/>
                <a:t>Rp</a:t>
              </a:r>
              <a:r>
                <a:rPr lang="en-US" sz="1600" b="1" dirty="0"/>
                <a:t> 88,6 </a:t>
              </a:r>
              <a:r>
                <a:rPr lang="en-US" sz="1600" b="1" dirty="0" err="1"/>
                <a:t>Milyar</a:t>
              </a:r>
              <a:endParaRPr lang="en-US" sz="1600" b="1" dirty="0"/>
            </a:p>
          </p:txBody>
        </p:sp>
        <p:sp>
          <p:nvSpPr>
            <p:cNvPr id="104" name="TextBox 103"/>
            <p:cNvSpPr txBox="1"/>
            <p:nvPr/>
          </p:nvSpPr>
          <p:spPr>
            <a:xfrm>
              <a:off x="-301282" y="4659913"/>
              <a:ext cx="1791821"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614 </a:t>
              </a:r>
              <a:r>
                <a:rPr lang="en-US" sz="1100" dirty="0" err="1">
                  <a:solidFill>
                    <a:schemeClr val="tx1">
                      <a:lumMod val="95000"/>
                      <a:lumOff val="5000"/>
                    </a:schemeClr>
                  </a:solidFill>
                </a:rPr>
                <a:t>Sekolah</a:t>
              </a:r>
              <a:endParaRPr lang="en-US" sz="1100" b="1" dirty="0">
                <a:solidFill>
                  <a:schemeClr val="tx1">
                    <a:lumMod val="95000"/>
                    <a:lumOff val="5000"/>
                  </a:schemeClr>
                </a:solidFill>
              </a:endParaRPr>
            </a:p>
          </p:txBody>
        </p:sp>
        <p:sp>
          <p:nvSpPr>
            <p:cNvPr id="105" name="TextBox 104"/>
            <p:cNvSpPr txBox="1"/>
            <p:nvPr/>
          </p:nvSpPr>
          <p:spPr>
            <a:xfrm>
              <a:off x="26092" y="4903512"/>
              <a:ext cx="1633135" cy="255389"/>
            </a:xfrm>
            <a:prstGeom prst="roundRect">
              <a:avLst/>
            </a:prstGeom>
            <a:solidFill>
              <a:schemeClr val="accent3">
                <a:lumMod val="40000"/>
                <a:lumOff val="60000"/>
              </a:schemeClr>
            </a:solidFill>
          </p:spPr>
          <p:txBody>
            <a:bodyPr wrap="square" rtlCol="0">
              <a:spAutoFit/>
            </a:bodyPr>
            <a:lstStyle/>
            <a:p>
              <a:pPr algn="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106" name="TextBox 105"/>
            <p:cNvSpPr txBox="1"/>
            <p:nvPr/>
          </p:nvSpPr>
          <p:spPr>
            <a:xfrm>
              <a:off x="32002" y="4159179"/>
              <a:ext cx="2314743" cy="369332"/>
            </a:xfrm>
            <a:prstGeom prst="rect">
              <a:avLst/>
            </a:prstGeom>
            <a:noFill/>
          </p:spPr>
          <p:txBody>
            <a:bodyPr wrap="square" rtlCol="0">
              <a:spAutoFit/>
            </a:bodyPr>
            <a:lstStyle/>
            <a:p>
              <a:r>
                <a:rPr lang="en-US" b="1" dirty="0" err="1">
                  <a:solidFill>
                    <a:schemeClr val="tx2">
                      <a:lumMod val="60000"/>
                      <a:lumOff val="40000"/>
                    </a:schemeClr>
                  </a:solidFill>
                </a:rPr>
                <a:t>Sekolah</a:t>
              </a:r>
              <a:r>
                <a:rPr lang="en-US" b="1" dirty="0">
                  <a:solidFill>
                    <a:schemeClr val="tx2">
                      <a:lumMod val="60000"/>
                      <a:lumOff val="40000"/>
                    </a:schemeClr>
                  </a:solidFill>
                </a:rPr>
                <a:t> </a:t>
              </a:r>
              <a:r>
                <a:rPr lang="en-US" b="1" dirty="0" err="1">
                  <a:solidFill>
                    <a:schemeClr val="tx2">
                      <a:lumMod val="60000"/>
                      <a:lumOff val="40000"/>
                    </a:schemeClr>
                  </a:solidFill>
                </a:rPr>
                <a:t>Rujukan</a:t>
              </a:r>
              <a:endParaRPr lang="en-US" dirty="0"/>
            </a:p>
          </p:txBody>
        </p:sp>
        <p:pic>
          <p:nvPicPr>
            <p:cNvPr id="121" name="Picture 120"/>
            <p:cNvPicPr>
              <a:picLocks noChangeAspect="1"/>
            </p:cNvPicPr>
            <p:nvPr/>
          </p:nvPicPr>
          <p:blipFill rotWithShape="1">
            <a:blip r:embed="rId11"/>
            <a:srcRect l="40280" t="36333" r="41259" b="30084"/>
            <a:stretch/>
          </p:blipFill>
          <p:spPr>
            <a:xfrm>
              <a:off x="228600" y="5390150"/>
              <a:ext cx="437557" cy="282183"/>
            </a:xfrm>
            <a:prstGeom prst="ellipse">
              <a:avLst/>
            </a:prstGeom>
          </p:spPr>
        </p:pic>
      </p:grpSp>
      <p:grpSp>
        <p:nvGrpSpPr>
          <p:cNvPr id="48" name="Group 47"/>
          <p:cNvGrpSpPr/>
          <p:nvPr/>
        </p:nvGrpSpPr>
        <p:grpSpPr>
          <a:xfrm>
            <a:off x="1542973" y="4177574"/>
            <a:ext cx="2648027" cy="1650615"/>
            <a:chOff x="1695373" y="4177574"/>
            <a:chExt cx="2648027" cy="1650615"/>
          </a:xfrm>
        </p:grpSpPr>
        <p:sp>
          <p:nvSpPr>
            <p:cNvPr id="114" name="Oval 113"/>
            <p:cNvSpPr/>
            <p:nvPr/>
          </p:nvSpPr>
          <p:spPr>
            <a:xfrm>
              <a:off x="2527257" y="5255663"/>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a:stCxn id="114" idx="0"/>
            </p:cNvCxnSpPr>
            <p:nvPr/>
          </p:nvCxnSpPr>
          <p:spPr>
            <a:xfrm flipV="1">
              <a:off x="2813342" y="5123795"/>
              <a:ext cx="0" cy="1318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1868612" y="4459348"/>
              <a:ext cx="1652043" cy="338554"/>
            </a:xfrm>
            <a:prstGeom prst="rect">
              <a:avLst/>
            </a:prstGeom>
            <a:noFill/>
          </p:spPr>
          <p:txBody>
            <a:bodyPr wrap="square" rtlCol="0">
              <a:spAutoFit/>
            </a:bodyPr>
            <a:lstStyle/>
            <a:p>
              <a:pPr algn="r"/>
              <a:r>
                <a:rPr lang="en-US" sz="1600" b="1" dirty="0" err="1"/>
                <a:t>Rp</a:t>
              </a:r>
              <a:r>
                <a:rPr lang="en-US" sz="1600" b="1" dirty="0"/>
                <a:t> 276,7 </a:t>
              </a:r>
              <a:r>
                <a:rPr lang="en-US" sz="1600" b="1" dirty="0" err="1"/>
                <a:t>Milyar</a:t>
              </a:r>
              <a:endParaRPr lang="en-US" sz="1600" b="1" dirty="0"/>
            </a:p>
          </p:txBody>
        </p:sp>
        <p:sp>
          <p:nvSpPr>
            <p:cNvPr id="118" name="TextBox 117"/>
            <p:cNvSpPr txBox="1"/>
            <p:nvPr/>
          </p:nvSpPr>
          <p:spPr>
            <a:xfrm>
              <a:off x="1695373" y="4678308"/>
              <a:ext cx="1791821"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1.979 </a:t>
              </a:r>
              <a:r>
                <a:rPr lang="en-US" sz="1100" dirty="0" err="1">
                  <a:solidFill>
                    <a:schemeClr val="tx1">
                      <a:lumMod val="95000"/>
                      <a:lumOff val="5000"/>
                    </a:schemeClr>
                  </a:solidFill>
                </a:rPr>
                <a:t>Paket</a:t>
              </a:r>
              <a:endParaRPr lang="en-US" sz="1100" b="1" dirty="0">
                <a:solidFill>
                  <a:schemeClr val="tx1">
                    <a:lumMod val="95000"/>
                    <a:lumOff val="5000"/>
                  </a:schemeClr>
                </a:solidFill>
              </a:endParaRPr>
            </a:p>
          </p:txBody>
        </p:sp>
        <p:sp>
          <p:nvSpPr>
            <p:cNvPr id="119" name="TextBox 118"/>
            <p:cNvSpPr txBox="1"/>
            <p:nvPr/>
          </p:nvSpPr>
          <p:spPr>
            <a:xfrm>
              <a:off x="2022747" y="4921907"/>
              <a:ext cx="1633135" cy="255389"/>
            </a:xfrm>
            <a:prstGeom prst="roundRect">
              <a:avLst/>
            </a:prstGeom>
            <a:solidFill>
              <a:schemeClr val="accent3">
                <a:lumMod val="40000"/>
                <a:lumOff val="60000"/>
              </a:schemeClr>
            </a:solidFill>
          </p:spPr>
          <p:txBody>
            <a:bodyPr wrap="square" rtlCol="0">
              <a:spAutoFit/>
            </a:bodyPr>
            <a:lstStyle/>
            <a:p>
              <a:pPr algn="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sp>
          <p:nvSpPr>
            <p:cNvPr id="120" name="TextBox 119"/>
            <p:cNvSpPr txBox="1"/>
            <p:nvPr/>
          </p:nvSpPr>
          <p:spPr>
            <a:xfrm>
              <a:off x="2028657" y="4177574"/>
              <a:ext cx="2314743" cy="369332"/>
            </a:xfrm>
            <a:prstGeom prst="rect">
              <a:avLst/>
            </a:prstGeom>
            <a:noFill/>
          </p:spPr>
          <p:txBody>
            <a:bodyPr wrap="square" rtlCol="0">
              <a:spAutoFit/>
            </a:bodyPr>
            <a:lstStyle/>
            <a:p>
              <a:r>
                <a:rPr lang="en-US" b="1" dirty="0" err="1">
                  <a:solidFill>
                    <a:schemeClr val="tx2">
                      <a:lumMod val="60000"/>
                      <a:lumOff val="40000"/>
                    </a:schemeClr>
                  </a:solidFill>
                </a:rPr>
                <a:t>Peralatan</a:t>
              </a:r>
              <a:r>
                <a:rPr lang="en-US" b="1" dirty="0">
                  <a:solidFill>
                    <a:schemeClr val="tx2">
                      <a:lumMod val="60000"/>
                      <a:lumOff val="40000"/>
                    </a:schemeClr>
                  </a:solidFill>
                </a:rPr>
                <a:t> </a:t>
              </a:r>
              <a:r>
                <a:rPr lang="en-US" b="1" dirty="0" err="1">
                  <a:solidFill>
                    <a:schemeClr val="tx2">
                      <a:lumMod val="60000"/>
                      <a:lumOff val="40000"/>
                    </a:schemeClr>
                  </a:solidFill>
                </a:rPr>
                <a:t>Pendidikan</a:t>
              </a:r>
              <a:endParaRPr lang="en-US" dirty="0"/>
            </a:p>
          </p:txBody>
        </p:sp>
        <p:pic>
          <p:nvPicPr>
            <p:cNvPr id="122"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870" t="77461" r="58756" b="14063"/>
            <a:stretch/>
          </p:blipFill>
          <p:spPr bwMode="auto">
            <a:xfrm>
              <a:off x="2590800" y="5436199"/>
              <a:ext cx="447205" cy="202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cxnSp>
        <p:nvCxnSpPr>
          <p:cNvPr id="16" name="Straight Connector 15"/>
          <p:cNvCxnSpPr/>
          <p:nvPr/>
        </p:nvCxnSpPr>
        <p:spPr>
          <a:xfrm flipV="1">
            <a:off x="2937346" y="3463194"/>
            <a:ext cx="0" cy="88065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2485324" y="1567763"/>
            <a:ext cx="2543876" cy="1600200"/>
            <a:chOff x="2895600" y="5257800"/>
            <a:chExt cx="2543876" cy="1600200"/>
          </a:xfrm>
        </p:grpSpPr>
        <p:sp>
          <p:nvSpPr>
            <p:cNvPr id="125" name="TextBox 124"/>
            <p:cNvSpPr txBox="1"/>
            <p:nvPr/>
          </p:nvSpPr>
          <p:spPr>
            <a:xfrm>
              <a:off x="2895600" y="6334780"/>
              <a:ext cx="2543876" cy="523220"/>
            </a:xfrm>
            <a:prstGeom prst="rect">
              <a:avLst/>
            </a:prstGeom>
            <a:noFill/>
          </p:spPr>
          <p:txBody>
            <a:bodyPr wrap="square" rtlCol="0">
              <a:spAutoFit/>
            </a:bodyPr>
            <a:lstStyle/>
            <a:p>
              <a:r>
                <a:rPr lang="en-US" sz="1400" b="1" dirty="0">
                  <a:solidFill>
                    <a:schemeClr val="tx2">
                      <a:lumMod val="60000"/>
                      <a:lumOff val="40000"/>
                    </a:schemeClr>
                  </a:solidFill>
                </a:rPr>
                <a:t>Program </a:t>
              </a:r>
              <a:r>
                <a:rPr lang="en-US" sz="1400" b="1" dirty="0" err="1">
                  <a:solidFill>
                    <a:schemeClr val="tx2">
                      <a:lumMod val="60000"/>
                      <a:lumOff val="40000"/>
                    </a:schemeClr>
                  </a:solidFill>
                </a:rPr>
                <a:t>Keterampilan</a:t>
              </a:r>
              <a:r>
                <a:rPr lang="en-US" sz="1400" b="1" dirty="0">
                  <a:solidFill>
                    <a:schemeClr val="tx2">
                      <a:lumMod val="60000"/>
                      <a:lumOff val="40000"/>
                    </a:schemeClr>
                  </a:solidFill>
                </a:rPr>
                <a:t>/ </a:t>
              </a:r>
              <a:r>
                <a:rPr lang="en-US" sz="1400" b="1" dirty="0" err="1">
                  <a:solidFill>
                    <a:schemeClr val="tx2">
                      <a:lumMod val="60000"/>
                      <a:lumOff val="40000"/>
                    </a:schemeClr>
                  </a:solidFill>
                </a:rPr>
                <a:t>Kewirausahaan</a:t>
              </a:r>
              <a:r>
                <a:rPr lang="en-US" sz="1400" b="1" dirty="0">
                  <a:solidFill>
                    <a:schemeClr val="tx2">
                      <a:lumMod val="60000"/>
                      <a:lumOff val="40000"/>
                    </a:schemeClr>
                  </a:solidFill>
                </a:rPr>
                <a:t> </a:t>
              </a:r>
              <a:r>
                <a:rPr lang="en-US" sz="1400" b="1" dirty="0" err="1"/>
                <a:t>Rp</a:t>
              </a:r>
              <a:r>
                <a:rPr lang="en-US" sz="1400" b="1" dirty="0"/>
                <a:t> 22,4 </a:t>
              </a:r>
              <a:r>
                <a:rPr lang="en-US" sz="1400" b="1" dirty="0" err="1"/>
                <a:t>Milyar</a:t>
              </a:r>
              <a:endParaRPr lang="en-US" sz="1400" b="1" dirty="0"/>
            </a:p>
          </p:txBody>
        </p:sp>
        <p:sp>
          <p:nvSpPr>
            <p:cNvPr id="131" name="Oval 130"/>
            <p:cNvSpPr/>
            <p:nvPr/>
          </p:nvSpPr>
          <p:spPr>
            <a:xfrm>
              <a:off x="3738907" y="5257800"/>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p:cNvCxnSpPr>
              <a:stCxn id="131" idx="4"/>
            </p:cNvCxnSpPr>
            <p:nvPr/>
          </p:nvCxnSpPr>
          <p:spPr>
            <a:xfrm flipH="1">
              <a:off x="4024991" y="5830326"/>
              <a:ext cx="1" cy="12590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3276600" y="6173871"/>
              <a:ext cx="1496782"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204 </a:t>
              </a:r>
              <a:r>
                <a:rPr lang="en-US" sz="1100" dirty="0" err="1">
                  <a:solidFill>
                    <a:schemeClr val="tx1">
                      <a:lumMod val="95000"/>
                      <a:lumOff val="5000"/>
                    </a:schemeClr>
                  </a:solidFill>
                </a:rPr>
                <a:t>Sekolah</a:t>
              </a:r>
              <a:endParaRPr lang="en-US" sz="1100" b="1" dirty="0">
                <a:solidFill>
                  <a:schemeClr val="tx1">
                    <a:lumMod val="95000"/>
                    <a:lumOff val="5000"/>
                  </a:schemeClr>
                </a:solidFill>
              </a:endParaRPr>
            </a:p>
          </p:txBody>
        </p:sp>
        <p:sp>
          <p:nvSpPr>
            <p:cNvPr id="136" name="TextBox 135"/>
            <p:cNvSpPr txBox="1"/>
            <p:nvPr/>
          </p:nvSpPr>
          <p:spPr>
            <a:xfrm>
              <a:off x="3469837" y="5974782"/>
              <a:ext cx="1136374" cy="255389"/>
            </a:xfrm>
            <a:prstGeom prst="roundRect">
              <a:avLst/>
            </a:prstGeom>
            <a:solidFill>
              <a:schemeClr val="accent2">
                <a:lumMod val="40000"/>
                <a:lumOff val="60000"/>
              </a:schemeClr>
            </a:solidFill>
          </p:spPr>
          <p:txBody>
            <a:bodyPr wrap="square" rtlCol="0">
              <a:spAutoFit/>
            </a:bodyPr>
            <a:lstStyle/>
            <a:p>
              <a:pPr algn="ctr"/>
              <a:r>
                <a:rPr lang="en-US" sz="900" dirty="0" err="1">
                  <a:solidFill>
                    <a:schemeClr val="tx1">
                      <a:lumMod val="95000"/>
                      <a:lumOff val="5000"/>
                    </a:schemeClr>
                  </a:solidFill>
                </a:rPr>
                <a:t>Penguatan</a:t>
              </a:r>
              <a:r>
                <a:rPr lang="en-US" sz="900" dirty="0">
                  <a:solidFill>
                    <a:schemeClr val="tx1">
                      <a:lumMod val="95000"/>
                      <a:lumOff val="5000"/>
                    </a:schemeClr>
                  </a:solidFill>
                </a:rPr>
                <a:t> </a:t>
              </a:r>
              <a:r>
                <a:rPr lang="en-US" sz="900" dirty="0" err="1">
                  <a:solidFill>
                    <a:schemeClr val="tx1">
                      <a:lumMod val="95000"/>
                      <a:lumOff val="5000"/>
                    </a:schemeClr>
                  </a:solidFill>
                </a:rPr>
                <a:t>Vokasi</a:t>
              </a:r>
              <a:endParaRPr lang="en-US" sz="900" b="1" dirty="0">
                <a:solidFill>
                  <a:schemeClr val="tx1">
                    <a:lumMod val="95000"/>
                    <a:lumOff val="5000"/>
                  </a:schemeClr>
                </a:solidFill>
              </a:endParaRPr>
            </a:p>
          </p:txBody>
        </p:sp>
        <p:pic>
          <p:nvPicPr>
            <p:cNvPr id="138"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53441" t="64589" r="39971" b="23301"/>
            <a:stretch/>
          </p:blipFill>
          <p:spPr bwMode="auto">
            <a:xfrm>
              <a:off x="3810881" y="5440606"/>
              <a:ext cx="428219" cy="245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0" name="Group 49"/>
          <p:cNvGrpSpPr/>
          <p:nvPr/>
        </p:nvGrpSpPr>
        <p:grpSpPr>
          <a:xfrm>
            <a:off x="3911213" y="4139048"/>
            <a:ext cx="2413387" cy="1673848"/>
            <a:chOff x="4108760" y="4139048"/>
            <a:chExt cx="2413387" cy="1673848"/>
          </a:xfrm>
        </p:grpSpPr>
        <p:sp>
          <p:nvSpPr>
            <p:cNvPr id="139" name="Oval 138"/>
            <p:cNvSpPr/>
            <p:nvPr/>
          </p:nvSpPr>
          <p:spPr>
            <a:xfrm>
              <a:off x="4863608" y="5240370"/>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0" name="Straight Connector 139"/>
            <p:cNvCxnSpPr>
              <a:stCxn id="139" idx="0"/>
            </p:cNvCxnSpPr>
            <p:nvPr/>
          </p:nvCxnSpPr>
          <p:spPr>
            <a:xfrm flipV="1">
              <a:off x="5149693" y="5108502"/>
              <a:ext cx="0" cy="1318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4108760" y="4634477"/>
              <a:ext cx="1791821"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9.898 </a:t>
              </a:r>
              <a:r>
                <a:rPr lang="en-US" sz="1100" dirty="0" err="1">
                  <a:solidFill>
                    <a:schemeClr val="tx1">
                      <a:lumMod val="95000"/>
                      <a:lumOff val="5000"/>
                    </a:schemeClr>
                  </a:solidFill>
                </a:rPr>
                <a:t>Siswa</a:t>
              </a:r>
              <a:endParaRPr lang="en-US" sz="1100" b="1" dirty="0">
                <a:solidFill>
                  <a:schemeClr val="tx1">
                    <a:lumMod val="95000"/>
                    <a:lumOff val="5000"/>
                  </a:schemeClr>
                </a:solidFill>
              </a:endParaRPr>
            </a:p>
          </p:txBody>
        </p:sp>
        <p:sp>
          <p:nvSpPr>
            <p:cNvPr id="143" name="TextBox 142"/>
            <p:cNvSpPr txBox="1"/>
            <p:nvPr/>
          </p:nvSpPr>
          <p:spPr>
            <a:xfrm>
              <a:off x="4570458" y="4865675"/>
              <a:ext cx="1220742" cy="255389"/>
            </a:xfrm>
            <a:prstGeom prst="roundRect">
              <a:avLst/>
            </a:prstGeom>
            <a:solidFill>
              <a:schemeClr val="accent1">
                <a:lumMod val="40000"/>
                <a:lumOff val="60000"/>
              </a:schemeClr>
            </a:solidFill>
          </p:spPr>
          <p:txBody>
            <a:bodyPr wrap="square" rtlCol="0">
              <a:spAutoFit/>
            </a:bodyPr>
            <a:lstStyle/>
            <a:p>
              <a:pPr algn="r"/>
              <a:r>
                <a:rPr lang="en-US" sz="900" dirty="0" err="1">
                  <a:solidFill>
                    <a:schemeClr val="tx1">
                      <a:lumMod val="95000"/>
                      <a:lumOff val="5000"/>
                    </a:schemeClr>
                  </a:solidFill>
                </a:rPr>
                <a:t>Penguatan</a:t>
              </a:r>
              <a:r>
                <a:rPr lang="en-US" sz="900" dirty="0">
                  <a:solidFill>
                    <a:schemeClr val="tx1">
                      <a:lumMod val="95000"/>
                      <a:lumOff val="5000"/>
                    </a:schemeClr>
                  </a:solidFill>
                </a:rPr>
                <a:t> </a:t>
              </a:r>
              <a:r>
                <a:rPr lang="en-US" sz="900" dirty="0" err="1">
                  <a:solidFill>
                    <a:schemeClr val="tx1">
                      <a:lumMod val="95000"/>
                      <a:lumOff val="5000"/>
                    </a:schemeClr>
                  </a:solidFill>
                </a:rPr>
                <a:t>Karakter</a:t>
              </a:r>
              <a:endParaRPr lang="en-US" sz="900" b="1" dirty="0">
                <a:solidFill>
                  <a:schemeClr val="tx1">
                    <a:lumMod val="95000"/>
                    <a:lumOff val="5000"/>
                  </a:schemeClr>
                </a:solidFill>
              </a:endParaRPr>
            </a:p>
          </p:txBody>
        </p:sp>
        <p:sp>
          <p:nvSpPr>
            <p:cNvPr id="146" name="TextBox 145"/>
            <p:cNvSpPr txBox="1"/>
            <p:nvPr/>
          </p:nvSpPr>
          <p:spPr>
            <a:xfrm>
              <a:off x="4242297" y="4139048"/>
              <a:ext cx="2279850" cy="584775"/>
            </a:xfrm>
            <a:prstGeom prst="rect">
              <a:avLst/>
            </a:prstGeom>
            <a:noFill/>
          </p:spPr>
          <p:txBody>
            <a:bodyPr wrap="square" rtlCol="0">
              <a:spAutoFit/>
            </a:bodyPr>
            <a:lstStyle/>
            <a:p>
              <a:r>
                <a:rPr lang="en-US" sz="1600" b="1" dirty="0" err="1">
                  <a:solidFill>
                    <a:schemeClr val="tx2">
                      <a:lumMod val="60000"/>
                      <a:lumOff val="40000"/>
                    </a:schemeClr>
                  </a:solidFill>
                </a:rPr>
                <a:t>Pendidikan</a:t>
              </a:r>
              <a:r>
                <a:rPr lang="en-US" sz="1600" b="1" dirty="0">
                  <a:solidFill>
                    <a:schemeClr val="tx2">
                      <a:lumMod val="60000"/>
                      <a:lumOff val="40000"/>
                    </a:schemeClr>
                  </a:solidFill>
                </a:rPr>
                <a:t> </a:t>
              </a:r>
              <a:r>
                <a:rPr lang="en-US" sz="1600" b="1" dirty="0" err="1">
                  <a:solidFill>
                    <a:schemeClr val="tx2">
                      <a:lumMod val="60000"/>
                      <a:lumOff val="40000"/>
                    </a:schemeClr>
                  </a:solidFill>
                </a:rPr>
                <a:t>Karakter</a:t>
              </a:r>
              <a:r>
                <a:rPr lang="en-US" sz="1600" b="1" dirty="0">
                  <a:solidFill>
                    <a:schemeClr val="tx2">
                      <a:lumMod val="60000"/>
                      <a:lumOff val="40000"/>
                    </a:schemeClr>
                  </a:solidFill>
                </a:rPr>
                <a:t> </a:t>
              </a:r>
            </a:p>
            <a:p>
              <a:r>
                <a:rPr lang="en-US" sz="1600" b="1" dirty="0" err="1">
                  <a:solidFill>
                    <a:schemeClr val="tx2">
                      <a:lumMod val="60000"/>
                      <a:lumOff val="40000"/>
                    </a:schemeClr>
                  </a:solidFill>
                </a:rPr>
                <a:t>Bangsa</a:t>
              </a:r>
              <a:r>
                <a:rPr lang="en-US" sz="1600" b="1" dirty="0">
                  <a:solidFill>
                    <a:schemeClr val="tx2">
                      <a:lumMod val="60000"/>
                      <a:lumOff val="40000"/>
                    </a:schemeClr>
                  </a:solidFill>
                </a:rPr>
                <a:t> </a:t>
              </a:r>
              <a:r>
                <a:rPr lang="en-US" sz="1600" b="1" dirty="0" err="1"/>
                <a:t>Rp</a:t>
              </a:r>
              <a:r>
                <a:rPr lang="en-US" sz="1600" b="1" dirty="0"/>
                <a:t> 44,8 </a:t>
              </a:r>
              <a:r>
                <a:rPr lang="en-US" sz="1600" b="1" dirty="0" err="1"/>
                <a:t>Milyar</a:t>
              </a:r>
              <a:endParaRPr lang="en-US" sz="1600" b="1" dirty="0"/>
            </a:p>
          </p:txBody>
        </p:sp>
        <p:pic>
          <p:nvPicPr>
            <p:cNvPr id="152" name="Picture 5"/>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7701" t="66465" r="49078" b="10098"/>
            <a:stretch/>
          </p:blipFill>
          <p:spPr bwMode="auto">
            <a:xfrm>
              <a:off x="4934498" y="5413609"/>
              <a:ext cx="420902" cy="267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49" name="Group 48"/>
          <p:cNvGrpSpPr/>
          <p:nvPr/>
        </p:nvGrpSpPr>
        <p:grpSpPr>
          <a:xfrm>
            <a:off x="5380318" y="5244142"/>
            <a:ext cx="2305436" cy="1645566"/>
            <a:chOff x="5537487" y="5257800"/>
            <a:chExt cx="2305436" cy="1645566"/>
          </a:xfrm>
        </p:grpSpPr>
        <p:sp>
          <p:nvSpPr>
            <p:cNvPr id="153" name="Oval 152"/>
            <p:cNvSpPr/>
            <p:nvPr/>
          </p:nvSpPr>
          <p:spPr>
            <a:xfrm>
              <a:off x="6052125" y="5257800"/>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a:stCxn id="153" idx="4"/>
            </p:cNvCxnSpPr>
            <p:nvPr/>
          </p:nvCxnSpPr>
          <p:spPr>
            <a:xfrm flipH="1">
              <a:off x="6338209" y="5830326"/>
              <a:ext cx="1" cy="12590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5598420" y="6155964"/>
              <a:ext cx="1568370" cy="289441"/>
            </a:xfrm>
            <a:prstGeom prst="roundRect">
              <a:avLst/>
            </a:prstGeom>
            <a:noFill/>
          </p:spPr>
          <p:txBody>
            <a:bodyPr wrap="square" rtlCol="0">
              <a:spAutoFit/>
            </a:bodyPr>
            <a:lstStyle/>
            <a:p>
              <a:r>
                <a:rPr lang="en-US" sz="1100" dirty="0" err="1">
                  <a:solidFill>
                    <a:schemeClr val="tx1">
                      <a:lumMod val="95000"/>
                      <a:lumOff val="5000"/>
                    </a:schemeClr>
                  </a:solidFill>
                </a:rPr>
                <a:t>Sebanyak</a:t>
              </a:r>
              <a:r>
                <a:rPr lang="en-US" sz="1100" dirty="0">
                  <a:solidFill>
                    <a:schemeClr val="tx1">
                      <a:lumMod val="95000"/>
                      <a:lumOff val="5000"/>
                    </a:schemeClr>
                  </a:solidFill>
                </a:rPr>
                <a:t> 3.346 </a:t>
              </a:r>
              <a:r>
                <a:rPr lang="en-US" sz="1100" dirty="0" err="1">
                  <a:solidFill>
                    <a:schemeClr val="tx1">
                      <a:lumMod val="95000"/>
                      <a:lumOff val="5000"/>
                    </a:schemeClr>
                  </a:solidFill>
                </a:rPr>
                <a:t>Siswa</a:t>
              </a:r>
              <a:endParaRPr lang="en-US" sz="1100" b="1" dirty="0">
                <a:solidFill>
                  <a:schemeClr val="tx1">
                    <a:lumMod val="95000"/>
                    <a:lumOff val="5000"/>
                  </a:schemeClr>
                </a:solidFill>
              </a:endParaRPr>
            </a:p>
          </p:txBody>
        </p:sp>
        <p:sp>
          <p:nvSpPr>
            <p:cNvPr id="161" name="TextBox 160"/>
            <p:cNvSpPr txBox="1"/>
            <p:nvPr/>
          </p:nvSpPr>
          <p:spPr>
            <a:xfrm>
              <a:off x="5537487" y="6318591"/>
              <a:ext cx="2305436" cy="584775"/>
            </a:xfrm>
            <a:prstGeom prst="rect">
              <a:avLst/>
            </a:prstGeom>
            <a:noFill/>
          </p:spPr>
          <p:txBody>
            <a:bodyPr wrap="square" rtlCol="0">
              <a:spAutoFit/>
            </a:bodyPr>
            <a:lstStyle/>
            <a:p>
              <a:r>
                <a:rPr lang="en-US" sz="1600" b="1" dirty="0" err="1">
                  <a:solidFill>
                    <a:schemeClr val="tx2">
                      <a:lumMod val="60000"/>
                      <a:lumOff val="40000"/>
                    </a:schemeClr>
                  </a:solidFill>
                </a:rPr>
                <a:t>Beasiswa</a:t>
              </a:r>
              <a:r>
                <a:rPr lang="en-US" sz="1600" b="1" dirty="0">
                  <a:solidFill>
                    <a:schemeClr val="tx2">
                      <a:lumMod val="60000"/>
                      <a:lumOff val="40000"/>
                    </a:schemeClr>
                  </a:solidFill>
                </a:rPr>
                <a:t> </a:t>
              </a:r>
              <a:r>
                <a:rPr lang="en-US" sz="1600" b="1" dirty="0" err="1">
                  <a:solidFill>
                    <a:schemeClr val="tx2">
                      <a:lumMod val="60000"/>
                      <a:lumOff val="40000"/>
                    </a:schemeClr>
                  </a:solidFill>
                </a:rPr>
                <a:t>Bakat</a:t>
              </a:r>
              <a:r>
                <a:rPr lang="en-US" sz="1600" b="1" dirty="0">
                  <a:solidFill>
                    <a:schemeClr val="tx2">
                      <a:lumMod val="60000"/>
                      <a:lumOff val="40000"/>
                    </a:schemeClr>
                  </a:solidFill>
                </a:rPr>
                <a:t> &amp; </a:t>
              </a:r>
              <a:r>
                <a:rPr lang="en-US" sz="1600" b="1" dirty="0" err="1">
                  <a:solidFill>
                    <a:schemeClr val="tx2">
                      <a:lumMod val="60000"/>
                      <a:lumOff val="40000"/>
                    </a:schemeClr>
                  </a:solidFill>
                </a:rPr>
                <a:t>Berprestasi</a:t>
              </a:r>
              <a:r>
                <a:rPr lang="en-US" sz="1600" b="1" dirty="0">
                  <a:solidFill>
                    <a:schemeClr val="tx2">
                      <a:lumMod val="60000"/>
                      <a:lumOff val="40000"/>
                    </a:schemeClr>
                  </a:solidFill>
                </a:rPr>
                <a:t> </a:t>
              </a:r>
              <a:r>
                <a:rPr lang="en-US" sz="1600" b="1" dirty="0" err="1"/>
                <a:t>Rp</a:t>
              </a:r>
              <a:r>
                <a:rPr lang="en-US" sz="1600" b="1" dirty="0"/>
                <a:t> 8,2 </a:t>
              </a:r>
              <a:r>
                <a:rPr lang="en-US" sz="1600" b="1" dirty="0" err="1"/>
                <a:t>Milyar</a:t>
              </a:r>
              <a:endParaRPr lang="en-US" sz="1600" b="1" dirty="0"/>
            </a:p>
          </p:txBody>
        </p:sp>
        <p:sp>
          <p:nvSpPr>
            <p:cNvPr id="163" name="TextBox 162"/>
            <p:cNvSpPr txBox="1"/>
            <p:nvPr/>
          </p:nvSpPr>
          <p:spPr>
            <a:xfrm>
              <a:off x="5727837" y="5947611"/>
              <a:ext cx="1220742" cy="255389"/>
            </a:xfrm>
            <a:prstGeom prst="roundRect">
              <a:avLst/>
            </a:prstGeom>
            <a:solidFill>
              <a:schemeClr val="accent1">
                <a:lumMod val="40000"/>
                <a:lumOff val="60000"/>
              </a:schemeClr>
            </a:solidFill>
          </p:spPr>
          <p:txBody>
            <a:bodyPr wrap="square" rtlCol="0">
              <a:spAutoFit/>
            </a:bodyPr>
            <a:lstStyle/>
            <a:p>
              <a:pPr algn="r"/>
              <a:r>
                <a:rPr lang="en-US" sz="900" dirty="0" err="1">
                  <a:solidFill>
                    <a:schemeClr val="tx1">
                      <a:lumMod val="95000"/>
                      <a:lumOff val="5000"/>
                    </a:schemeClr>
                  </a:solidFill>
                </a:rPr>
                <a:t>Penguatan</a:t>
              </a:r>
              <a:r>
                <a:rPr lang="en-US" sz="900" dirty="0">
                  <a:solidFill>
                    <a:schemeClr val="tx1">
                      <a:lumMod val="95000"/>
                      <a:lumOff val="5000"/>
                    </a:schemeClr>
                  </a:solidFill>
                </a:rPr>
                <a:t> </a:t>
              </a:r>
              <a:r>
                <a:rPr lang="en-US" sz="900" dirty="0" err="1">
                  <a:solidFill>
                    <a:schemeClr val="tx1">
                      <a:lumMod val="95000"/>
                      <a:lumOff val="5000"/>
                    </a:schemeClr>
                  </a:solidFill>
                </a:rPr>
                <a:t>Karakter</a:t>
              </a:r>
              <a:endParaRPr lang="en-US" sz="900" b="1" dirty="0">
                <a:solidFill>
                  <a:schemeClr val="tx1">
                    <a:lumMod val="95000"/>
                    <a:lumOff val="5000"/>
                  </a:schemeClr>
                </a:solidFill>
              </a:endParaRPr>
            </a:p>
          </p:txBody>
        </p:sp>
        <p:pic>
          <p:nvPicPr>
            <p:cNvPr id="164" name="Picture 9"/>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2644" t="40625" r="54712" b="23314"/>
            <a:stretch/>
          </p:blipFill>
          <p:spPr bwMode="auto">
            <a:xfrm>
              <a:off x="6085654" y="5418583"/>
              <a:ext cx="464384" cy="264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2" name="Group 51"/>
          <p:cNvGrpSpPr/>
          <p:nvPr/>
        </p:nvGrpSpPr>
        <p:grpSpPr>
          <a:xfrm>
            <a:off x="5991935" y="4131410"/>
            <a:ext cx="2694865" cy="1659790"/>
            <a:chOff x="6391608" y="4131410"/>
            <a:chExt cx="2694865" cy="1659790"/>
          </a:xfrm>
        </p:grpSpPr>
        <p:sp>
          <p:nvSpPr>
            <p:cNvPr id="165" name="Oval 164"/>
            <p:cNvSpPr/>
            <p:nvPr/>
          </p:nvSpPr>
          <p:spPr>
            <a:xfrm>
              <a:off x="7467600" y="5218674"/>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p:cNvSpPr txBox="1"/>
            <p:nvPr/>
          </p:nvSpPr>
          <p:spPr>
            <a:xfrm>
              <a:off x="6629400" y="4612781"/>
              <a:ext cx="1791821"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5.596 </a:t>
              </a:r>
              <a:r>
                <a:rPr lang="en-US" sz="1100" dirty="0" err="1">
                  <a:solidFill>
                    <a:schemeClr val="tx1">
                      <a:lumMod val="95000"/>
                      <a:lumOff val="5000"/>
                    </a:schemeClr>
                  </a:solidFill>
                </a:rPr>
                <a:t>Siswa</a:t>
              </a:r>
              <a:endParaRPr lang="en-US" sz="1100" b="1" dirty="0">
                <a:solidFill>
                  <a:schemeClr val="tx1">
                    <a:lumMod val="95000"/>
                    <a:lumOff val="5000"/>
                  </a:schemeClr>
                </a:solidFill>
              </a:endParaRPr>
            </a:p>
          </p:txBody>
        </p:sp>
        <p:sp>
          <p:nvSpPr>
            <p:cNvPr id="167" name="TextBox 166"/>
            <p:cNvSpPr txBox="1"/>
            <p:nvPr/>
          </p:nvSpPr>
          <p:spPr>
            <a:xfrm>
              <a:off x="7091098" y="4843979"/>
              <a:ext cx="1220742" cy="255389"/>
            </a:xfrm>
            <a:prstGeom prst="roundRect">
              <a:avLst/>
            </a:prstGeom>
            <a:solidFill>
              <a:schemeClr val="accent1">
                <a:lumMod val="40000"/>
                <a:lumOff val="60000"/>
              </a:schemeClr>
            </a:solidFill>
          </p:spPr>
          <p:txBody>
            <a:bodyPr wrap="square" rtlCol="0">
              <a:spAutoFit/>
            </a:bodyPr>
            <a:lstStyle/>
            <a:p>
              <a:pPr algn="r"/>
              <a:r>
                <a:rPr lang="en-US" sz="900" dirty="0" err="1">
                  <a:solidFill>
                    <a:schemeClr val="tx1">
                      <a:lumMod val="95000"/>
                      <a:lumOff val="5000"/>
                    </a:schemeClr>
                  </a:solidFill>
                </a:rPr>
                <a:t>Penguatan</a:t>
              </a:r>
              <a:r>
                <a:rPr lang="en-US" sz="900" dirty="0">
                  <a:solidFill>
                    <a:schemeClr val="tx1">
                      <a:lumMod val="95000"/>
                      <a:lumOff val="5000"/>
                    </a:schemeClr>
                  </a:solidFill>
                </a:rPr>
                <a:t> </a:t>
              </a:r>
              <a:r>
                <a:rPr lang="en-US" sz="900" dirty="0" err="1">
                  <a:solidFill>
                    <a:schemeClr val="tx1">
                      <a:lumMod val="95000"/>
                      <a:lumOff val="5000"/>
                    </a:schemeClr>
                  </a:solidFill>
                </a:rPr>
                <a:t>Karakter</a:t>
              </a:r>
              <a:endParaRPr lang="en-US" sz="900" b="1" dirty="0">
                <a:solidFill>
                  <a:schemeClr val="tx1">
                    <a:lumMod val="95000"/>
                    <a:lumOff val="5000"/>
                  </a:schemeClr>
                </a:solidFill>
              </a:endParaRPr>
            </a:p>
          </p:txBody>
        </p:sp>
        <p:cxnSp>
          <p:nvCxnSpPr>
            <p:cNvPr id="169" name="Straight Connector 168"/>
            <p:cNvCxnSpPr/>
            <p:nvPr/>
          </p:nvCxnSpPr>
          <p:spPr>
            <a:xfrm flipV="1">
              <a:off x="7742573" y="5105400"/>
              <a:ext cx="0" cy="13186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6391608" y="4131410"/>
              <a:ext cx="2694865" cy="584775"/>
            </a:xfrm>
            <a:prstGeom prst="rect">
              <a:avLst/>
            </a:prstGeom>
            <a:noFill/>
          </p:spPr>
          <p:txBody>
            <a:bodyPr wrap="square" rtlCol="0">
              <a:spAutoFit/>
            </a:bodyPr>
            <a:lstStyle/>
            <a:p>
              <a:pPr algn="ctr"/>
              <a:r>
                <a:rPr lang="en-US" sz="1600" b="1" dirty="0" err="1">
                  <a:solidFill>
                    <a:schemeClr val="tx2">
                      <a:lumMod val="60000"/>
                      <a:lumOff val="40000"/>
                    </a:schemeClr>
                  </a:solidFill>
                </a:rPr>
                <a:t>Lomba</a:t>
              </a:r>
              <a:r>
                <a:rPr lang="en-US" sz="1600" b="1" dirty="0">
                  <a:solidFill>
                    <a:schemeClr val="tx2">
                      <a:lumMod val="60000"/>
                      <a:lumOff val="40000"/>
                    </a:schemeClr>
                  </a:solidFill>
                </a:rPr>
                <a:t>, Festival, &amp; </a:t>
              </a:r>
              <a:r>
                <a:rPr lang="en-US" sz="1600" b="1" dirty="0" err="1">
                  <a:solidFill>
                    <a:schemeClr val="tx2">
                      <a:lumMod val="60000"/>
                      <a:lumOff val="40000"/>
                    </a:schemeClr>
                  </a:solidFill>
                </a:rPr>
                <a:t>Olimpiade</a:t>
              </a:r>
              <a:r>
                <a:rPr lang="en-US" sz="1600" b="1" dirty="0">
                  <a:solidFill>
                    <a:schemeClr val="tx2">
                      <a:lumMod val="60000"/>
                      <a:lumOff val="40000"/>
                    </a:schemeClr>
                  </a:solidFill>
                </a:rPr>
                <a:t> </a:t>
              </a:r>
              <a:r>
                <a:rPr lang="en-US" sz="1600" b="1" dirty="0" err="1"/>
                <a:t>Rp</a:t>
              </a:r>
              <a:r>
                <a:rPr lang="en-US" sz="1600" b="1" dirty="0"/>
                <a:t> 135,3 </a:t>
              </a:r>
              <a:r>
                <a:rPr lang="en-US" sz="1600" b="1" dirty="0" err="1"/>
                <a:t>Milyar</a:t>
              </a:r>
              <a:endParaRPr lang="en-US" sz="1600" b="1" dirty="0"/>
            </a:p>
          </p:txBody>
        </p:sp>
        <p:pic>
          <p:nvPicPr>
            <p:cNvPr id="173" name="Picture 10"/>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6471" t="49632" r="18814" b="27480"/>
            <a:stretch/>
          </p:blipFill>
          <p:spPr bwMode="auto">
            <a:xfrm>
              <a:off x="7590419" y="5423014"/>
              <a:ext cx="373291" cy="212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3" name="Group 52"/>
          <p:cNvGrpSpPr/>
          <p:nvPr/>
        </p:nvGrpSpPr>
        <p:grpSpPr>
          <a:xfrm>
            <a:off x="7655287" y="5224966"/>
            <a:ext cx="1629303" cy="1645566"/>
            <a:chOff x="5619364" y="5212434"/>
            <a:chExt cx="1629303" cy="1645566"/>
          </a:xfrm>
        </p:grpSpPr>
        <p:sp>
          <p:nvSpPr>
            <p:cNvPr id="175" name="Oval 174"/>
            <p:cNvSpPr/>
            <p:nvPr/>
          </p:nvSpPr>
          <p:spPr>
            <a:xfrm>
              <a:off x="6134002" y="5212434"/>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6" name="Straight Connector 175"/>
            <p:cNvCxnSpPr>
              <a:stCxn id="175" idx="4"/>
            </p:cNvCxnSpPr>
            <p:nvPr/>
          </p:nvCxnSpPr>
          <p:spPr>
            <a:xfrm flipH="1">
              <a:off x="6420086" y="5784960"/>
              <a:ext cx="1" cy="12590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5680297" y="6110598"/>
              <a:ext cx="1568370" cy="289441"/>
            </a:xfrm>
            <a:prstGeom prst="roundRect">
              <a:avLst/>
            </a:prstGeom>
            <a:noFill/>
          </p:spPr>
          <p:txBody>
            <a:bodyPr wrap="square" rtlCol="0">
              <a:spAutoFit/>
            </a:bodyPr>
            <a:lstStyle/>
            <a:p>
              <a:r>
                <a:rPr lang="en-US" sz="1100" dirty="0" err="1">
                  <a:solidFill>
                    <a:schemeClr val="tx1">
                      <a:lumMod val="95000"/>
                      <a:lumOff val="5000"/>
                    </a:schemeClr>
                  </a:solidFill>
                </a:rPr>
                <a:t>Sebanyak</a:t>
              </a:r>
              <a:r>
                <a:rPr lang="en-US" sz="1100" dirty="0">
                  <a:solidFill>
                    <a:schemeClr val="tx1">
                      <a:lumMod val="95000"/>
                      <a:lumOff val="5000"/>
                    </a:schemeClr>
                  </a:solidFill>
                </a:rPr>
                <a:t> 64 </a:t>
              </a:r>
              <a:r>
                <a:rPr lang="en-US" sz="1100" dirty="0" err="1">
                  <a:solidFill>
                    <a:schemeClr val="tx1">
                      <a:lumMod val="95000"/>
                      <a:lumOff val="5000"/>
                    </a:schemeClr>
                  </a:solidFill>
                </a:rPr>
                <a:t>Sekolah</a:t>
              </a:r>
              <a:endParaRPr lang="en-US" sz="1100" b="1" dirty="0">
                <a:solidFill>
                  <a:schemeClr val="tx1">
                    <a:lumMod val="95000"/>
                    <a:lumOff val="5000"/>
                  </a:schemeClr>
                </a:solidFill>
              </a:endParaRPr>
            </a:p>
          </p:txBody>
        </p:sp>
        <p:sp>
          <p:nvSpPr>
            <p:cNvPr id="178" name="TextBox 177"/>
            <p:cNvSpPr txBox="1"/>
            <p:nvPr/>
          </p:nvSpPr>
          <p:spPr>
            <a:xfrm>
              <a:off x="5619364" y="6273225"/>
              <a:ext cx="1411092" cy="584775"/>
            </a:xfrm>
            <a:prstGeom prst="rect">
              <a:avLst/>
            </a:prstGeom>
            <a:noFill/>
          </p:spPr>
          <p:txBody>
            <a:bodyPr wrap="square" rtlCol="0">
              <a:spAutoFit/>
            </a:bodyPr>
            <a:lstStyle/>
            <a:p>
              <a:pPr algn="ctr"/>
              <a:r>
                <a:rPr lang="en-US" sz="1600" b="1" dirty="0">
                  <a:solidFill>
                    <a:schemeClr val="tx2">
                      <a:lumMod val="60000"/>
                      <a:lumOff val="40000"/>
                    </a:schemeClr>
                  </a:solidFill>
                </a:rPr>
                <a:t>Program UKS </a:t>
              </a:r>
            </a:p>
            <a:p>
              <a:pPr algn="ctr"/>
              <a:r>
                <a:rPr lang="en-US" sz="1500" b="1" dirty="0" err="1"/>
                <a:t>Rp</a:t>
              </a:r>
              <a:r>
                <a:rPr lang="en-US" sz="1500" b="1" dirty="0"/>
                <a:t> 610 </a:t>
              </a:r>
              <a:r>
                <a:rPr lang="en-US" sz="1500" b="1" dirty="0" err="1"/>
                <a:t>Juta</a:t>
              </a:r>
              <a:endParaRPr lang="en-US" sz="1500" b="1" dirty="0"/>
            </a:p>
          </p:txBody>
        </p:sp>
        <p:sp>
          <p:nvSpPr>
            <p:cNvPr id="179" name="TextBox 178"/>
            <p:cNvSpPr txBox="1"/>
            <p:nvPr/>
          </p:nvSpPr>
          <p:spPr>
            <a:xfrm>
              <a:off x="5809714" y="5902245"/>
              <a:ext cx="1220742" cy="255389"/>
            </a:xfrm>
            <a:prstGeom prst="roundRect">
              <a:avLst/>
            </a:prstGeom>
            <a:solidFill>
              <a:schemeClr val="accent1">
                <a:lumMod val="40000"/>
                <a:lumOff val="60000"/>
              </a:schemeClr>
            </a:solidFill>
          </p:spPr>
          <p:txBody>
            <a:bodyPr wrap="square" rtlCol="0">
              <a:spAutoFit/>
            </a:bodyPr>
            <a:lstStyle/>
            <a:p>
              <a:pPr algn="r"/>
              <a:r>
                <a:rPr lang="en-US" sz="900" dirty="0" err="1">
                  <a:solidFill>
                    <a:schemeClr val="tx1">
                      <a:lumMod val="95000"/>
                      <a:lumOff val="5000"/>
                    </a:schemeClr>
                  </a:solidFill>
                </a:rPr>
                <a:t>Penguatan</a:t>
              </a:r>
              <a:r>
                <a:rPr lang="en-US" sz="900" dirty="0">
                  <a:solidFill>
                    <a:schemeClr val="tx1">
                      <a:lumMod val="95000"/>
                      <a:lumOff val="5000"/>
                    </a:schemeClr>
                  </a:solidFill>
                </a:rPr>
                <a:t> </a:t>
              </a:r>
              <a:r>
                <a:rPr lang="en-US" sz="900" dirty="0" err="1">
                  <a:solidFill>
                    <a:schemeClr val="tx1">
                      <a:lumMod val="95000"/>
                      <a:lumOff val="5000"/>
                    </a:schemeClr>
                  </a:solidFill>
                </a:rPr>
                <a:t>Karakter</a:t>
              </a:r>
              <a:endParaRPr lang="en-US" sz="900" b="1" dirty="0">
                <a:solidFill>
                  <a:schemeClr val="tx1">
                    <a:lumMod val="95000"/>
                    <a:lumOff val="5000"/>
                  </a:schemeClr>
                </a:solidFill>
              </a:endParaRPr>
            </a:p>
          </p:txBody>
        </p:sp>
        <p:pic>
          <p:nvPicPr>
            <p:cNvPr id="181" name="Picture 180"/>
            <p:cNvPicPr>
              <a:picLocks noChangeAspect="1"/>
            </p:cNvPicPr>
            <p:nvPr/>
          </p:nvPicPr>
          <p:blipFill rotWithShape="1">
            <a:blip r:embed="rId17"/>
            <a:srcRect l="14008" t="15405" r="41098" b="8279"/>
            <a:stretch/>
          </p:blipFill>
          <p:spPr>
            <a:xfrm>
              <a:off x="6228441" y="5394257"/>
              <a:ext cx="348943" cy="248460"/>
            </a:xfrm>
            <a:prstGeom prst="rect">
              <a:avLst/>
            </a:prstGeom>
          </p:spPr>
        </p:pic>
      </p:grpSp>
      <p:grpSp>
        <p:nvGrpSpPr>
          <p:cNvPr id="32" name="Group 31"/>
          <p:cNvGrpSpPr/>
          <p:nvPr/>
        </p:nvGrpSpPr>
        <p:grpSpPr>
          <a:xfrm>
            <a:off x="7315200" y="480057"/>
            <a:ext cx="1981200" cy="1648349"/>
            <a:chOff x="7315200" y="480057"/>
            <a:chExt cx="1981200" cy="1648349"/>
          </a:xfrm>
        </p:grpSpPr>
        <p:sp>
          <p:nvSpPr>
            <p:cNvPr id="134" name="TextBox 133"/>
            <p:cNvSpPr txBox="1"/>
            <p:nvPr/>
          </p:nvSpPr>
          <p:spPr>
            <a:xfrm>
              <a:off x="7315200" y="924366"/>
              <a:ext cx="1899987" cy="289441"/>
            </a:xfrm>
            <a:prstGeom prst="roundRect">
              <a:avLst/>
            </a:prstGeom>
            <a:noFill/>
          </p:spPr>
          <p:txBody>
            <a:bodyPr wrap="square" rtlCol="0">
              <a:spAutoFit/>
            </a:bodyPr>
            <a:lstStyle/>
            <a:p>
              <a:pPr algn="r"/>
              <a:r>
                <a:rPr lang="en-US" sz="1100" dirty="0" err="1">
                  <a:solidFill>
                    <a:schemeClr val="tx1">
                      <a:lumMod val="95000"/>
                      <a:lumOff val="5000"/>
                    </a:schemeClr>
                  </a:solidFill>
                </a:rPr>
                <a:t>Sebanyak</a:t>
              </a:r>
              <a:r>
                <a:rPr lang="en-US" sz="1100" dirty="0">
                  <a:solidFill>
                    <a:schemeClr val="tx1">
                      <a:lumMod val="95000"/>
                      <a:lumOff val="5000"/>
                    </a:schemeClr>
                  </a:solidFill>
                </a:rPr>
                <a:t> 110 </a:t>
              </a:r>
              <a:r>
                <a:rPr lang="en-US" sz="1100" dirty="0" err="1">
                  <a:solidFill>
                    <a:schemeClr val="tx1">
                      <a:lumMod val="95000"/>
                      <a:lumOff val="5000"/>
                    </a:schemeClr>
                  </a:solidFill>
                </a:rPr>
                <a:t>sekolah</a:t>
              </a:r>
              <a:endParaRPr lang="en-US" sz="1100" b="1" dirty="0">
                <a:solidFill>
                  <a:schemeClr val="tx1">
                    <a:lumMod val="95000"/>
                    <a:lumOff val="5000"/>
                  </a:schemeClr>
                </a:solidFill>
              </a:endParaRPr>
            </a:p>
          </p:txBody>
        </p:sp>
        <p:sp>
          <p:nvSpPr>
            <p:cNvPr id="137" name="TextBox 136"/>
            <p:cNvSpPr txBox="1"/>
            <p:nvPr/>
          </p:nvSpPr>
          <p:spPr>
            <a:xfrm>
              <a:off x="7320213" y="709781"/>
              <a:ext cx="1899987" cy="323165"/>
            </a:xfrm>
            <a:prstGeom prst="rect">
              <a:avLst/>
            </a:prstGeom>
            <a:noFill/>
          </p:spPr>
          <p:txBody>
            <a:bodyPr wrap="square" rtlCol="0">
              <a:spAutoFit/>
            </a:bodyPr>
            <a:lstStyle/>
            <a:p>
              <a:pPr algn="r"/>
              <a:r>
                <a:rPr lang="en-US" sz="1500" b="1" dirty="0" err="1"/>
                <a:t>Rp</a:t>
              </a:r>
              <a:r>
                <a:rPr lang="en-US" sz="1500" b="1" dirty="0"/>
                <a:t> 56,9 </a:t>
              </a:r>
              <a:r>
                <a:rPr lang="en-US" sz="1500" b="1" dirty="0" err="1"/>
                <a:t>Milyar</a:t>
              </a:r>
              <a:endParaRPr lang="en-US" sz="1500" b="1" dirty="0"/>
            </a:p>
          </p:txBody>
        </p:sp>
        <p:sp>
          <p:nvSpPr>
            <p:cNvPr id="141" name="TextBox 140"/>
            <p:cNvSpPr txBox="1"/>
            <p:nvPr/>
          </p:nvSpPr>
          <p:spPr>
            <a:xfrm>
              <a:off x="7552040" y="1169487"/>
              <a:ext cx="1591959" cy="238363"/>
            </a:xfrm>
            <a:prstGeom prst="roundRect">
              <a:avLst/>
            </a:prstGeom>
            <a:solidFill>
              <a:schemeClr val="accent3">
                <a:lumMod val="40000"/>
                <a:lumOff val="60000"/>
              </a:schemeClr>
            </a:solidFill>
          </p:spPr>
          <p:txBody>
            <a:bodyPr wrap="square" rtlCol="0">
              <a:spAutoFit/>
            </a:bodyPr>
            <a:lstStyle/>
            <a:p>
              <a:pPr algn="r"/>
              <a:r>
                <a:rPr lang="en-US" sz="800" dirty="0" err="1">
                  <a:solidFill>
                    <a:schemeClr val="tx1">
                      <a:lumMod val="95000"/>
                      <a:lumOff val="5000"/>
                    </a:schemeClr>
                  </a:solidFill>
                </a:rPr>
                <a:t>Peningkatan</a:t>
              </a:r>
              <a:r>
                <a:rPr lang="en-US" sz="800" dirty="0">
                  <a:solidFill>
                    <a:schemeClr val="tx1">
                      <a:lumMod val="95000"/>
                      <a:lumOff val="5000"/>
                    </a:schemeClr>
                  </a:solidFill>
                </a:rPr>
                <a:t> </a:t>
              </a:r>
              <a:r>
                <a:rPr lang="en-US" sz="800" dirty="0" err="1">
                  <a:solidFill>
                    <a:schemeClr val="tx1">
                      <a:lumMod val="95000"/>
                      <a:lumOff val="5000"/>
                    </a:schemeClr>
                  </a:solidFill>
                </a:rPr>
                <a:t>Mutu</a:t>
              </a:r>
              <a:r>
                <a:rPr lang="en-US" sz="800" dirty="0">
                  <a:solidFill>
                    <a:schemeClr val="tx1">
                      <a:lumMod val="95000"/>
                      <a:lumOff val="5000"/>
                    </a:schemeClr>
                  </a:solidFill>
                </a:rPr>
                <a:t> </a:t>
              </a:r>
              <a:r>
                <a:rPr lang="en-US" sz="800" dirty="0" err="1">
                  <a:solidFill>
                    <a:schemeClr val="tx1">
                      <a:lumMod val="95000"/>
                      <a:lumOff val="5000"/>
                    </a:schemeClr>
                  </a:solidFill>
                </a:rPr>
                <a:t>Pendidikan</a:t>
              </a:r>
              <a:endParaRPr lang="en-US" sz="800" b="1" dirty="0">
                <a:solidFill>
                  <a:schemeClr val="tx1">
                    <a:lumMod val="95000"/>
                    <a:lumOff val="5000"/>
                  </a:schemeClr>
                </a:solidFill>
              </a:endParaRPr>
            </a:p>
          </p:txBody>
        </p:sp>
        <p:sp>
          <p:nvSpPr>
            <p:cNvPr id="144" name="Oval 143"/>
            <p:cNvSpPr/>
            <p:nvPr/>
          </p:nvSpPr>
          <p:spPr>
            <a:xfrm>
              <a:off x="8447712" y="1555880"/>
              <a:ext cx="572169" cy="5725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8022358" y="480057"/>
              <a:ext cx="1274042" cy="338554"/>
            </a:xfrm>
            <a:prstGeom prst="rect">
              <a:avLst/>
            </a:prstGeom>
            <a:noFill/>
          </p:spPr>
          <p:txBody>
            <a:bodyPr wrap="square" rtlCol="0">
              <a:spAutoFit/>
            </a:bodyPr>
            <a:lstStyle/>
            <a:p>
              <a:r>
                <a:rPr lang="en-US" sz="1600" b="1" dirty="0" err="1">
                  <a:solidFill>
                    <a:schemeClr val="tx2">
                      <a:lumMod val="60000"/>
                      <a:lumOff val="40000"/>
                    </a:schemeClr>
                  </a:solidFill>
                </a:rPr>
                <a:t>Revitalisasi</a:t>
              </a:r>
              <a:endParaRPr lang="en-US" sz="1600" dirty="0"/>
            </a:p>
          </p:txBody>
        </p:sp>
        <p:cxnSp>
          <p:nvCxnSpPr>
            <p:cNvPr id="148" name="Straight Connector 147"/>
            <p:cNvCxnSpPr>
              <a:stCxn id="144" idx="0"/>
            </p:cNvCxnSpPr>
            <p:nvPr/>
          </p:nvCxnSpPr>
          <p:spPr>
            <a:xfrm flipH="1" flipV="1">
              <a:off x="8733796" y="1404781"/>
              <a:ext cx="1" cy="15109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9" name="Picture 148"/>
            <p:cNvPicPr>
              <a:picLocks noChangeAspect="1"/>
            </p:cNvPicPr>
            <p:nvPr/>
          </p:nvPicPr>
          <p:blipFill rotWithShape="1">
            <a:blip r:embed="rId18"/>
            <a:srcRect l="50439" t="28385" r="35212" b="56771"/>
            <a:stretch/>
          </p:blipFill>
          <p:spPr>
            <a:xfrm>
              <a:off x="8512109" y="1739856"/>
              <a:ext cx="403291" cy="234567"/>
            </a:xfrm>
            <a:prstGeom prst="rect">
              <a:avLst/>
            </a:prstGeom>
          </p:spPr>
        </p:pic>
      </p:grpSp>
      <p:sp>
        <p:nvSpPr>
          <p:cNvPr id="151" name="Oval 150"/>
          <p:cNvSpPr/>
          <p:nvPr/>
        </p:nvSpPr>
        <p:spPr>
          <a:xfrm>
            <a:off x="3533215" y="5255662"/>
            <a:ext cx="572169" cy="62777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5" name="Straight Connector 154"/>
          <p:cNvCxnSpPr>
            <a:cxnSpLocks/>
            <a:stCxn id="151" idx="4"/>
          </p:cNvCxnSpPr>
          <p:nvPr/>
        </p:nvCxnSpPr>
        <p:spPr>
          <a:xfrm>
            <a:off x="3819300" y="5883441"/>
            <a:ext cx="0" cy="706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079510" y="6153827"/>
            <a:ext cx="1568370" cy="289441"/>
          </a:xfrm>
          <a:prstGeom prst="roundRect">
            <a:avLst/>
          </a:prstGeom>
          <a:noFill/>
        </p:spPr>
        <p:txBody>
          <a:bodyPr wrap="square" rtlCol="0">
            <a:spAutoFit/>
          </a:bodyPr>
          <a:lstStyle/>
          <a:p>
            <a:r>
              <a:rPr lang="en-US" sz="1100" dirty="0" err="1">
                <a:solidFill>
                  <a:schemeClr val="tx1">
                    <a:lumMod val="95000"/>
                    <a:lumOff val="5000"/>
                  </a:schemeClr>
                </a:solidFill>
              </a:rPr>
              <a:t>Sebanyak</a:t>
            </a:r>
            <a:r>
              <a:rPr lang="en-US" sz="1100" dirty="0">
                <a:solidFill>
                  <a:schemeClr val="tx1">
                    <a:lumMod val="95000"/>
                    <a:lumOff val="5000"/>
                  </a:schemeClr>
                </a:solidFill>
              </a:rPr>
              <a:t> 181 </a:t>
            </a:r>
            <a:r>
              <a:rPr lang="en-US" sz="1100" dirty="0" err="1">
                <a:solidFill>
                  <a:schemeClr val="tx1">
                    <a:lumMod val="95000"/>
                    <a:lumOff val="5000"/>
                  </a:schemeClr>
                </a:solidFill>
              </a:rPr>
              <a:t>paket</a:t>
            </a:r>
            <a:endParaRPr lang="en-US" sz="1100" b="1" dirty="0">
              <a:solidFill>
                <a:schemeClr val="tx1">
                  <a:lumMod val="95000"/>
                  <a:lumOff val="5000"/>
                </a:schemeClr>
              </a:solidFill>
            </a:endParaRPr>
          </a:p>
        </p:txBody>
      </p:sp>
      <p:sp>
        <p:nvSpPr>
          <p:cNvPr id="157" name="TextBox 156"/>
          <p:cNvSpPr txBox="1"/>
          <p:nvPr/>
        </p:nvSpPr>
        <p:spPr>
          <a:xfrm>
            <a:off x="2895600" y="6324600"/>
            <a:ext cx="1896236" cy="523220"/>
          </a:xfrm>
          <a:prstGeom prst="rect">
            <a:avLst/>
          </a:prstGeom>
          <a:noFill/>
        </p:spPr>
        <p:txBody>
          <a:bodyPr wrap="square" rtlCol="0">
            <a:spAutoFit/>
          </a:bodyPr>
          <a:lstStyle/>
          <a:p>
            <a:pPr algn="ctr"/>
            <a:r>
              <a:rPr lang="en-US" sz="1400" b="1" dirty="0" err="1">
                <a:solidFill>
                  <a:schemeClr val="tx2">
                    <a:lumMod val="60000"/>
                    <a:lumOff val="40000"/>
                  </a:schemeClr>
                </a:solidFill>
              </a:rPr>
              <a:t>Kantin</a:t>
            </a:r>
            <a:r>
              <a:rPr lang="en-US" sz="1400" b="1" dirty="0">
                <a:solidFill>
                  <a:schemeClr val="tx2">
                    <a:lumMod val="60000"/>
                    <a:lumOff val="40000"/>
                  </a:schemeClr>
                </a:solidFill>
              </a:rPr>
              <a:t>, Taman, Toilet </a:t>
            </a:r>
          </a:p>
          <a:p>
            <a:pPr algn="ctr"/>
            <a:r>
              <a:rPr lang="en-US" sz="1400" b="1" dirty="0" err="1"/>
              <a:t>Rp</a:t>
            </a:r>
            <a:r>
              <a:rPr lang="en-US" sz="1400" b="1" dirty="0"/>
              <a:t> 18,5 </a:t>
            </a:r>
            <a:r>
              <a:rPr lang="en-US" sz="1400" b="1" dirty="0" err="1"/>
              <a:t>Milyar</a:t>
            </a:r>
            <a:endParaRPr lang="en-US" sz="1400" b="1" dirty="0"/>
          </a:p>
        </p:txBody>
      </p:sp>
      <p:sp>
        <p:nvSpPr>
          <p:cNvPr id="159" name="TextBox 158"/>
          <p:cNvSpPr txBox="1"/>
          <p:nvPr/>
        </p:nvSpPr>
        <p:spPr>
          <a:xfrm>
            <a:off x="3059561" y="5945474"/>
            <a:ext cx="1710388" cy="264698"/>
          </a:xfrm>
          <a:prstGeom prst="roundRect">
            <a:avLst/>
          </a:prstGeom>
          <a:solidFill>
            <a:schemeClr val="accent3">
              <a:lumMod val="40000"/>
              <a:lumOff val="60000"/>
            </a:schemeClr>
          </a:solidFill>
        </p:spPr>
        <p:txBody>
          <a:bodyPr wrap="square" rtlCol="0">
            <a:spAutoFit/>
          </a:bodyPr>
          <a:lstStyle/>
          <a:p>
            <a:pPr algn="ctr"/>
            <a:r>
              <a:rPr lang="en-US" sz="900" dirty="0" err="1">
                <a:solidFill>
                  <a:schemeClr val="tx1">
                    <a:lumMod val="95000"/>
                    <a:lumOff val="5000"/>
                  </a:schemeClr>
                </a:solidFill>
              </a:rPr>
              <a:t>Peningkatan</a:t>
            </a:r>
            <a:r>
              <a:rPr lang="en-US" sz="900" dirty="0">
                <a:solidFill>
                  <a:schemeClr val="tx1">
                    <a:lumMod val="95000"/>
                    <a:lumOff val="5000"/>
                  </a:schemeClr>
                </a:solidFill>
              </a:rPr>
              <a:t> </a:t>
            </a:r>
            <a:r>
              <a:rPr lang="en-US" sz="900" dirty="0" err="1">
                <a:solidFill>
                  <a:schemeClr val="tx1">
                    <a:lumMod val="95000"/>
                    <a:lumOff val="5000"/>
                  </a:schemeClr>
                </a:solidFill>
              </a:rPr>
              <a:t>Mutu</a:t>
            </a:r>
            <a:r>
              <a:rPr lang="en-US" sz="900" dirty="0">
                <a:solidFill>
                  <a:schemeClr val="tx1">
                    <a:lumMod val="95000"/>
                    <a:lumOff val="5000"/>
                  </a:schemeClr>
                </a:solidFill>
              </a:rPr>
              <a:t> </a:t>
            </a:r>
            <a:r>
              <a:rPr lang="en-US" sz="900" dirty="0" err="1">
                <a:solidFill>
                  <a:schemeClr val="tx1">
                    <a:lumMod val="95000"/>
                    <a:lumOff val="5000"/>
                  </a:schemeClr>
                </a:solidFill>
              </a:rPr>
              <a:t>Pendidikan</a:t>
            </a:r>
            <a:endParaRPr lang="en-US" sz="900" b="1" dirty="0">
              <a:solidFill>
                <a:schemeClr val="tx1">
                  <a:lumMod val="95000"/>
                  <a:lumOff val="5000"/>
                </a:schemeClr>
              </a:solidFill>
            </a:endParaRPr>
          </a:p>
        </p:txBody>
      </p:sp>
      <p:pic>
        <p:nvPicPr>
          <p:cNvPr id="162" name="Picture 161"/>
          <p:cNvPicPr>
            <a:picLocks noChangeAspect="1"/>
          </p:cNvPicPr>
          <p:nvPr/>
        </p:nvPicPr>
        <p:blipFill rotWithShape="1">
          <a:blip r:embed="rId19"/>
          <a:srcRect l="41069" t="57813" r="41361" b="16406"/>
          <a:stretch/>
        </p:blipFill>
        <p:spPr>
          <a:xfrm>
            <a:off x="3613601" y="5416028"/>
            <a:ext cx="395734" cy="289582"/>
          </a:xfrm>
          <a:prstGeom prst="rect">
            <a:avLst/>
          </a:prstGeom>
        </p:spPr>
      </p:pic>
    </p:spTree>
    <p:extLst>
      <p:ext uri="{BB962C8B-B14F-4D97-AF65-F5344CB8AC3E}">
        <p14:creationId xmlns:p14="http://schemas.microsoft.com/office/powerpoint/2010/main" val="41837415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additive="base">
                                        <p:cTn id="7" dur="500"/>
                                        <p:tgtEl>
                                          <p:spTgt spid="186"/>
                                        </p:tgtEl>
                                        <p:attrNameLst>
                                          <p:attrName>ppt_y</p:attrName>
                                        </p:attrNameLst>
                                      </p:cBhvr>
                                      <p:tavLst>
                                        <p:tav tm="0">
                                          <p:val>
                                            <p:strVal val="#ppt_y+#ppt_h*1.125000"/>
                                          </p:val>
                                        </p:tav>
                                        <p:tav tm="100000">
                                          <p:val>
                                            <p:strVal val="#ppt_y"/>
                                          </p:val>
                                        </p:tav>
                                      </p:tavLst>
                                    </p:anim>
                                    <p:animEffect transition="in" filter="wipe(up)">
                                      <p:cBhvr>
                                        <p:cTn id="8" dur="500"/>
                                        <p:tgtEl>
                                          <p:spTgt spid="186"/>
                                        </p:tgtEl>
                                      </p:cBhvr>
                                    </p:animEffect>
                                  </p:childTnLst>
                                </p:cTn>
                              </p:par>
                              <p:par>
                                <p:cTn id="9" presetID="1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down)">
                                      <p:cBhvr>
                                        <p:cTn id="12" dur="500"/>
                                        <p:tgtEl>
                                          <p:spTgt spid="23"/>
                                        </p:tgtEl>
                                      </p:cBhvr>
                                    </p:animEffect>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par>
                          <p:cTn id="18" fill="hold">
                            <p:stCondLst>
                              <p:cond delay="1000"/>
                            </p:stCondLst>
                            <p:childTnLst>
                              <p:par>
                                <p:cTn id="19" presetID="12" presetClass="entr" presetSubtype="1"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down)">
                                      <p:cBhvr>
                                        <p:cTn id="22" dur="500"/>
                                        <p:tgtEl>
                                          <p:spTgt spid="27"/>
                                        </p:tgtEl>
                                      </p:cBhvr>
                                    </p:animEffect>
                                  </p:childTnLst>
                                </p:cTn>
                              </p:par>
                            </p:childTnLst>
                          </p:cTn>
                        </p:par>
                        <p:par>
                          <p:cTn id="23" fill="hold">
                            <p:stCondLst>
                              <p:cond delay="1500"/>
                            </p:stCondLst>
                            <p:childTnLst>
                              <p:par>
                                <p:cTn id="24" presetID="12" presetClass="entr" presetSubtype="4"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p:tgtEl>
                                          <p:spTgt spid="42"/>
                                        </p:tgtEl>
                                        <p:attrNameLst>
                                          <p:attrName>ppt_y</p:attrName>
                                        </p:attrNameLst>
                                      </p:cBhvr>
                                      <p:tavLst>
                                        <p:tav tm="0">
                                          <p:val>
                                            <p:strVal val="#ppt_y+#ppt_h*1.125000"/>
                                          </p:val>
                                        </p:tav>
                                        <p:tav tm="100000">
                                          <p:val>
                                            <p:strVal val="#ppt_y"/>
                                          </p:val>
                                        </p:tav>
                                      </p:tavLst>
                                    </p:anim>
                                    <p:animEffect transition="in" filter="wipe(up)">
                                      <p:cBhvr>
                                        <p:cTn id="27" dur="500"/>
                                        <p:tgtEl>
                                          <p:spTgt spid="42"/>
                                        </p:tgtEl>
                                      </p:cBhvr>
                                    </p:animEffect>
                                  </p:childTnLst>
                                </p:cTn>
                              </p:par>
                            </p:childTnLst>
                          </p:cTn>
                        </p:par>
                        <p:par>
                          <p:cTn id="28" fill="hold">
                            <p:stCondLst>
                              <p:cond delay="2000"/>
                            </p:stCondLst>
                            <p:childTnLst>
                              <p:par>
                                <p:cTn id="29" presetID="1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ppt_y</p:attrName>
                                        </p:attrNameLst>
                                      </p:cBhvr>
                                      <p:tavLst>
                                        <p:tav tm="0">
                                          <p:val>
                                            <p:strVal val="#ppt_y-#ppt_h*1.125000"/>
                                          </p:val>
                                        </p:tav>
                                        <p:tav tm="100000">
                                          <p:val>
                                            <p:strVal val="#ppt_y"/>
                                          </p:val>
                                        </p:tav>
                                      </p:tavLst>
                                    </p:anim>
                                    <p:animEffect transition="in" filter="wipe(down)">
                                      <p:cBhvr>
                                        <p:cTn id="32" dur="500"/>
                                        <p:tgtEl>
                                          <p:spTgt spid="36"/>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p:tgtEl>
                                          <p:spTgt spid="34"/>
                                        </p:tgtEl>
                                        <p:attrNameLst>
                                          <p:attrName>ppt_y</p:attrName>
                                        </p:attrNameLst>
                                      </p:cBhvr>
                                      <p:tavLst>
                                        <p:tav tm="0">
                                          <p:val>
                                            <p:strVal val="#ppt_y+#ppt_h*1.125000"/>
                                          </p:val>
                                        </p:tav>
                                        <p:tav tm="100000">
                                          <p:val>
                                            <p:strVal val="#ppt_y"/>
                                          </p:val>
                                        </p:tav>
                                      </p:tavLst>
                                    </p:anim>
                                    <p:animEffect transition="in" filter="wipe(up)">
                                      <p:cBhvr>
                                        <p:cTn id="37" dur="500"/>
                                        <p:tgtEl>
                                          <p:spTgt spid="34"/>
                                        </p:tgtEl>
                                      </p:cBhvr>
                                    </p:animEffect>
                                  </p:childTnLst>
                                </p:cTn>
                              </p:par>
                            </p:childTnLst>
                          </p:cTn>
                        </p:par>
                        <p:par>
                          <p:cTn id="38" fill="hold">
                            <p:stCondLst>
                              <p:cond delay="3000"/>
                            </p:stCondLst>
                            <p:childTnLst>
                              <p:par>
                                <p:cTn id="39" presetID="1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p:tgtEl>
                                          <p:spTgt spid="28"/>
                                        </p:tgtEl>
                                        <p:attrNameLst>
                                          <p:attrName>ppt_y</p:attrName>
                                        </p:attrNameLst>
                                      </p:cBhvr>
                                      <p:tavLst>
                                        <p:tav tm="0">
                                          <p:val>
                                            <p:strVal val="#ppt_y-#ppt_h*1.125000"/>
                                          </p:val>
                                        </p:tav>
                                        <p:tav tm="100000">
                                          <p:val>
                                            <p:strVal val="#ppt_y"/>
                                          </p:val>
                                        </p:tav>
                                      </p:tavLst>
                                    </p:anim>
                                    <p:animEffect transition="in" filter="wipe(down)">
                                      <p:cBhvr>
                                        <p:cTn id="42" dur="500"/>
                                        <p:tgtEl>
                                          <p:spTgt spid="28"/>
                                        </p:tgtEl>
                                      </p:cBhvr>
                                    </p:animEffect>
                                  </p:childTnLst>
                                </p:cTn>
                              </p:par>
                            </p:childTnLst>
                          </p:cTn>
                        </p:par>
                        <p:par>
                          <p:cTn id="43" fill="hold">
                            <p:stCondLst>
                              <p:cond delay="3500"/>
                            </p:stCondLst>
                            <p:childTnLst>
                              <p:par>
                                <p:cTn id="44" presetID="12" presetClass="entr" presetSubtype="4"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p:tgtEl>
                                          <p:spTgt spid="39"/>
                                        </p:tgtEl>
                                        <p:attrNameLst>
                                          <p:attrName>ppt_y</p:attrName>
                                        </p:attrNameLst>
                                      </p:cBhvr>
                                      <p:tavLst>
                                        <p:tav tm="0">
                                          <p:val>
                                            <p:strVal val="#ppt_y+#ppt_h*1.125000"/>
                                          </p:val>
                                        </p:tav>
                                        <p:tav tm="100000">
                                          <p:val>
                                            <p:strVal val="#ppt_y"/>
                                          </p:val>
                                        </p:tav>
                                      </p:tavLst>
                                    </p:anim>
                                    <p:animEffect transition="in" filter="wipe(up)">
                                      <p:cBhvr>
                                        <p:cTn id="47" dur="500"/>
                                        <p:tgtEl>
                                          <p:spTgt spid="39"/>
                                        </p:tgtEl>
                                      </p:cBhvr>
                                    </p:animEffect>
                                  </p:childTnLst>
                                </p:cTn>
                              </p:par>
                            </p:childTnLst>
                          </p:cTn>
                        </p:par>
                        <p:par>
                          <p:cTn id="48" fill="hold">
                            <p:stCondLst>
                              <p:cond delay="4000"/>
                            </p:stCondLst>
                            <p:childTnLst>
                              <p:par>
                                <p:cTn id="49" presetID="12" presetClass="entr" presetSubtype="4" fill="hold" nodeType="afterEffect">
                                  <p:stCondLst>
                                    <p:cond delay="0"/>
                                  </p:stCondLst>
                                  <p:childTnLst>
                                    <p:set>
                                      <p:cBhvr>
                                        <p:cTn id="50" dur="1" fill="hold">
                                          <p:stCondLst>
                                            <p:cond delay="0"/>
                                          </p:stCondLst>
                                        </p:cTn>
                                        <p:tgtEl>
                                          <p:spTgt spid="187"/>
                                        </p:tgtEl>
                                        <p:attrNameLst>
                                          <p:attrName>style.visibility</p:attrName>
                                        </p:attrNameLst>
                                      </p:cBhvr>
                                      <p:to>
                                        <p:strVal val="visible"/>
                                      </p:to>
                                    </p:set>
                                    <p:anim calcmode="lin" valueType="num">
                                      <p:cBhvr additive="base">
                                        <p:cTn id="51" dur="500"/>
                                        <p:tgtEl>
                                          <p:spTgt spid="187"/>
                                        </p:tgtEl>
                                        <p:attrNameLst>
                                          <p:attrName>ppt_y</p:attrName>
                                        </p:attrNameLst>
                                      </p:cBhvr>
                                      <p:tavLst>
                                        <p:tav tm="0">
                                          <p:val>
                                            <p:strVal val="#ppt_y+#ppt_h*1.125000"/>
                                          </p:val>
                                        </p:tav>
                                        <p:tav tm="100000">
                                          <p:val>
                                            <p:strVal val="#ppt_y"/>
                                          </p:val>
                                        </p:tav>
                                      </p:tavLst>
                                    </p:anim>
                                    <p:animEffect transition="in" filter="wipe(up)">
                                      <p:cBhvr>
                                        <p:cTn id="52" dur="500"/>
                                        <p:tgtEl>
                                          <p:spTgt spid="187"/>
                                        </p:tgtEl>
                                      </p:cBhvr>
                                    </p:animEffect>
                                  </p:childTnLst>
                                </p:cTn>
                              </p:par>
                              <p:par>
                                <p:cTn id="53" presetID="12" presetClass="entr" presetSubtype="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ppt_h*1.125000"/>
                                          </p:val>
                                        </p:tav>
                                        <p:tav tm="100000">
                                          <p:val>
                                            <p:strVal val="#ppt_y"/>
                                          </p:val>
                                        </p:tav>
                                      </p:tavLst>
                                    </p:anim>
                                    <p:animEffect transition="in" filter="wipe(down)">
                                      <p:cBhvr>
                                        <p:cTn id="56" dur="500"/>
                                        <p:tgtEl>
                                          <p:spTgt spid="43"/>
                                        </p:tgtEl>
                                      </p:cBhvr>
                                    </p:animEffect>
                                  </p:childTnLst>
                                </p:cTn>
                              </p:par>
                            </p:childTnLst>
                          </p:cTn>
                        </p:par>
                        <p:par>
                          <p:cTn id="57" fill="hold">
                            <p:stCondLst>
                              <p:cond delay="4500"/>
                            </p:stCondLst>
                            <p:childTnLst>
                              <p:par>
                                <p:cTn id="58" presetID="12" presetClass="entr" presetSubtype="4"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p:tgtEl>
                                          <p:spTgt spid="47"/>
                                        </p:tgtEl>
                                        <p:attrNameLst>
                                          <p:attrName>ppt_y</p:attrName>
                                        </p:attrNameLst>
                                      </p:cBhvr>
                                      <p:tavLst>
                                        <p:tav tm="0">
                                          <p:val>
                                            <p:strVal val="#ppt_y+#ppt_h*1.125000"/>
                                          </p:val>
                                        </p:tav>
                                        <p:tav tm="100000">
                                          <p:val>
                                            <p:strVal val="#ppt_y"/>
                                          </p:val>
                                        </p:tav>
                                      </p:tavLst>
                                    </p:anim>
                                    <p:animEffect transition="in" filter="wipe(up)">
                                      <p:cBhvr>
                                        <p:cTn id="61" dur="500"/>
                                        <p:tgtEl>
                                          <p:spTgt spid="47"/>
                                        </p:tgtEl>
                                      </p:cBhvr>
                                    </p:animEffect>
                                  </p:childTnLst>
                                </p:cTn>
                              </p:par>
                            </p:childTnLst>
                          </p:cTn>
                        </p:par>
                        <p:par>
                          <p:cTn id="62" fill="hold">
                            <p:stCondLst>
                              <p:cond delay="5000"/>
                            </p:stCondLst>
                            <p:childTnLst>
                              <p:par>
                                <p:cTn id="63" presetID="12" presetClass="entr" presetSubtype="1"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additive="base">
                                        <p:cTn id="65" dur="500"/>
                                        <p:tgtEl>
                                          <p:spTgt spid="48"/>
                                        </p:tgtEl>
                                        <p:attrNameLst>
                                          <p:attrName>ppt_y</p:attrName>
                                        </p:attrNameLst>
                                      </p:cBhvr>
                                      <p:tavLst>
                                        <p:tav tm="0">
                                          <p:val>
                                            <p:strVal val="#ppt_y-#ppt_h*1.125000"/>
                                          </p:val>
                                        </p:tav>
                                        <p:tav tm="100000">
                                          <p:val>
                                            <p:strVal val="#ppt_y"/>
                                          </p:val>
                                        </p:tav>
                                      </p:tavLst>
                                    </p:anim>
                                    <p:animEffect transition="in" filter="wipe(down)">
                                      <p:cBhvr>
                                        <p:cTn id="66" dur="500"/>
                                        <p:tgtEl>
                                          <p:spTgt spid="48"/>
                                        </p:tgtEl>
                                      </p:cBhvr>
                                    </p:animEffect>
                                  </p:childTnLst>
                                </p:cTn>
                              </p:par>
                              <p:par>
                                <p:cTn id="67" presetID="12" presetClass="entr" presetSubtype="4"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p:tgtEl>
                                          <p:spTgt spid="16"/>
                                        </p:tgtEl>
                                        <p:attrNameLst>
                                          <p:attrName>ppt_y</p:attrName>
                                        </p:attrNameLst>
                                      </p:cBhvr>
                                      <p:tavLst>
                                        <p:tav tm="0">
                                          <p:val>
                                            <p:strVal val="#ppt_y+#ppt_h*1.125000"/>
                                          </p:val>
                                        </p:tav>
                                        <p:tav tm="100000">
                                          <p:val>
                                            <p:strVal val="#ppt_y"/>
                                          </p:val>
                                        </p:tav>
                                      </p:tavLst>
                                    </p:anim>
                                    <p:animEffect transition="in" filter="wipe(up)">
                                      <p:cBhvr>
                                        <p:cTn id="70" dur="500"/>
                                        <p:tgtEl>
                                          <p:spTgt spid="16"/>
                                        </p:tgtEl>
                                      </p:cBhvr>
                                    </p:animEffect>
                                  </p:childTnLst>
                                </p:cTn>
                              </p:par>
                              <p:par>
                                <p:cTn id="71" presetID="12" presetClass="entr" presetSubtype="4"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p:tgtEl>
                                          <p:spTgt spid="22"/>
                                        </p:tgtEl>
                                        <p:attrNameLst>
                                          <p:attrName>ppt_y</p:attrName>
                                        </p:attrNameLst>
                                      </p:cBhvr>
                                      <p:tavLst>
                                        <p:tav tm="0">
                                          <p:val>
                                            <p:strVal val="#ppt_y+#ppt_h*1.125000"/>
                                          </p:val>
                                        </p:tav>
                                        <p:tav tm="100000">
                                          <p:val>
                                            <p:strVal val="#ppt_y"/>
                                          </p:val>
                                        </p:tav>
                                      </p:tavLst>
                                    </p:anim>
                                    <p:animEffect transition="in" filter="wipe(up)">
                                      <p:cBhvr>
                                        <p:cTn id="74" dur="500"/>
                                        <p:tgtEl>
                                          <p:spTgt spid="22"/>
                                        </p:tgtEl>
                                      </p:cBhvr>
                                    </p:animEffect>
                                  </p:childTnLst>
                                </p:cTn>
                              </p:par>
                              <p:par>
                                <p:cTn id="75" presetID="12" presetClass="entr" presetSubtype="4" fill="hold" nodeType="withEffect">
                                  <p:stCondLst>
                                    <p:cond delay="0"/>
                                  </p:stCondLst>
                                  <p:childTnLst>
                                    <p:set>
                                      <p:cBhvr>
                                        <p:cTn id="76" dur="1" fill="hold">
                                          <p:stCondLst>
                                            <p:cond delay="0"/>
                                          </p:stCondLst>
                                        </p:cTn>
                                        <p:tgtEl>
                                          <p:spTgt spid="124"/>
                                        </p:tgtEl>
                                        <p:attrNameLst>
                                          <p:attrName>style.visibility</p:attrName>
                                        </p:attrNameLst>
                                      </p:cBhvr>
                                      <p:to>
                                        <p:strVal val="visible"/>
                                      </p:to>
                                    </p:set>
                                    <p:anim calcmode="lin" valueType="num">
                                      <p:cBhvr additive="base">
                                        <p:cTn id="77" dur="500"/>
                                        <p:tgtEl>
                                          <p:spTgt spid="124"/>
                                        </p:tgtEl>
                                        <p:attrNameLst>
                                          <p:attrName>ppt_y</p:attrName>
                                        </p:attrNameLst>
                                      </p:cBhvr>
                                      <p:tavLst>
                                        <p:tav tm="0">
                                          <p:val>
                                            <p:strVal val="#ppt_y+#ppt_h*1.125000"/>
                                          </p:val>
                                        </p:tav>
                                        <p:tav tm="100000">
                                          <p:val>
                                            <p:strVal val="#ppt_y"/>
                                          </p:val>
                                        </p:tav>
                                      </p:tavLst>
                                    </p:anim>
                                    <p:animEffect transition="in" filter="wipe(up)">
                                      <p:cBhvr>
                                        <p:cTn id="78" dur="500"/>
                                        <p:tgtEl>
                                          <p:spTgt spid="124"/>
                                        </p:tgtEl>
                                      </p:cBhvr>
                                    </p:animEffect>
                                  </p:childTnLst>
                                </p:cTn>
                              </p:par>
                            </p:childTnLst>
                          </p:cTn>
                        </p:par>
                        <p:par>
                          <p:cTn id="79" fill="hold">
                            <p:stCondLst>
                              <p:cond delay="5500"/>
                            </p:stCondLst>
                            <p:childTnLst>
                              <p:par>
                                <p:cTn id="80" presetID="12" presetClass="entr" presetSubtype="2" fill="hold" grpId="0" nodeType="afterEffect">
                                  <p:stCondLst>
                                    <p:cond delay="0"/>
                                  </p:stCondLst>
                                  <p:childTnLst>
                                    <p:set>
                                      <p:cBhvr>
                                        <p:cTn id="81" dur="1" fill="hold">
                                          <p:stCondLst>
                                            <p:cond delay="0"/>
                                          </p:stCondLst>
                                        </p:cTn>
                                        <p:tgtEl>
                                          <p:spTgt spid="96"/>
                                        </p:tgtEl>
                                        <p:attrNameLst>
                                          <p:attrName>style.visibility</p:attrName>
                                        </p:attrNameLst>
                                      </p:cBhvr>
                                      <p:to>
                                        <p:strVal val="visible"/>
                                      </p:to>
                                    </p:set>
                                    <p:anim calcmode="lin" valueType="num">
                                      <p:cBhvr additive="base">
                                        <p:cTn id="82" dur="500"/>
                                        <p:tgtEl>
                                          <p:spTgt spid="96"/>
                                        </p:tgtEl>
                                        <p:attrNameLst>
                                          <p:attrName>ppt_x</p:attrName>
                                        </p:attrNameLst>
                                      </p:cBhvr>
                                      <p:tavLst>
                                        <p:tav tm="0">
                                          <p:val>
                                            <p:strVal val="#ppt_x+#ppt_w*1.125000"/>
                                          </p:val>
                                        </p:tav>
                                        <p:tav tm="100000">
                                          <p:val>
                                            <p:strVal val="#ppt_x"/>
                                          </p:val>
                                        </p:tav>
                                      </p:tavLst>
                                    </p:anim>
                                    <p:animEffect transition="in" filter="wipe(left)">
                                      <p:cBhvr>
                                        <p:cTn id="83" dur="500"/>
                                        <p:tgtEl>
                                          <p:spTgt spid="96"/>
                                        </p:tgtEl>
                                      </p:cBhvr>
                                    </p:animEffect>
                                  </p:childTnLst>
                                </p:cTn>
                              </p:par>
                              <p:par>
                                <p:cTn id="84" presetID="12" presetClass="entr" presetSubtype="2"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anim calcmode="lin" valueType="num">
                                      <p:cBhvr additive="base">
                                        <p:cTn id="86" dur="500"/>
                                        <p:tgtEl>
                                          <p:spTgt spid="98"/>
                                        </p:tgtEl>
                                        <p:attrNameLst>
                                          <p:attrName>ppt_x</p:attrName>
                                        </p:attrNameLst>
                                      </p:cBhvr>
                                      <p:tavLst>
                                        <p:tav tm="0">
                                          <p:val>
                                            <p:strVal val="#ppt_x+#ppt_w*1.125000"/>
                                          </p:val>
                                        </p:tav>
                                        <p:tav tm="100000">
                                          <p:val>
                                            <p:strVal val="#ppt_x"/>
                                          </p:val>
                                        </p:tav>
                                      </p:tavLst>
                                    </p:anim>
                                    <p:animEffect transition="in" filter="wipe(left)">
                                      <p:cBhvr>
                                        <p:cTn id="87" dur="500"/>
                                        <p:tgtEl>
                                          <p:spTgt spid="98"/>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100"/>
                                        </p:tgtEl>
                                        <p:attrNameLst>
                                          <p:attrName>style.visibility</p:attrName>
                                        </p:attrNameLst>
                                      </p:cBhvr>
                                      <p:to>
                                        <p:strVal val="visible"/>
                                      </p:to>
                                    </p:set>
                                    <p:anim calcmode="lin" valueType="num">
                                      <p:cBhvr additive="base">
                                        <p:cTn id="90" dur="500"/>
                                        <p:tgtEl>
                                          <p:spTgt spid="100"/>
                                        </p:tgtEl>
                                        <p:attrNameLst>
                                          <p:attrName>ppt_x</p:attrName>
                                        </p:attrNameLst>
                                      </p:cBhvr>
                                      <p:tavLst>
                                        <p:tav tm="0">
                                          <p:val>
                                            <p:strVal val="#ppt_x-#ppt_w*1.125000"/>
                                          </p:val>
                                        </p:tav>
                                        <p:tav tm="100000">
                                          <p:val>
                                            <p:strVal val="#ppt_x"/>
                                          </p:val>
                                        </p:tav>
                                      </p:tavLst>
                                    </p:anim>
                                    <p:animEffect transition="in" filter="wipe(right)">
                                      <p:cBhvr>
                                        <p:cTn id="91" dur="500"/>
                                        <p:tgtEl>
                                          <p:spTgt spid="100"/>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102"/>
                                        </p:tgtEl>
                                        <p:attrNameLst>
                                          <p:attrName>style.visibility</p:attrName>
                                        </p:attrNameLst>
                                      </p:cBhvr>
                                      <p:to>
                                        <p:strVal val="visible"/>
                                      </p:to>
                                    </p:set>
                                    <p:anim calcmode="lin" valueType="num">
                                      <p:cBhvr additive="base">
                                        <p:cTn id="94" dur="500"/>
                                        <p:tgtEl>
                                          <p:spTgt spid="102"/>
                                        </p:tgtEl>
                                        <p:attrNameLst>
                                          <p:attrName>ppt_x</p:attrName>
                                        </p:attrNameLst>
                                      </p:cBhvr>
                                      <p:tavLst>
                                        <p:tav tm="0">
                                          <p:val>
                                            <p:strVal val="#ppt_x-#ppt_w*1.125000"/>
                                          </p:val>
                                        </p:tav>
                                        <p:tav tm="100000">
                                          <p:val>
                                            <p:strVal val="#ppt_x"/>
                                          </p:val>
                                        </p:tav>
                                      </p:tavLst>
                                    </p:anim>
                                    <p:animEffect transition="in" filter="wipe(right)">
                                      <p:cBhvr>
                                        <p:cTn id="95" dur="500"/>
                                        <p:tgtEl>
                                          <p:spTgt spid="102"/>
                                        </p:tgtEl>
                                      </p:cBhvr>
                                    </p:animEffect>
                                  </p:childTnLst>
                                </p:cTn>
                              </p:par>
                            </p:childTnLst>
                          </p:cTn>
                        </p:par>
                        <p:par>
                          <p:cTn id="96" fill="hold">
                            <p:stCondLst>
                              <p:cond delay="6000"/>
                            </p:stCondLst>
                            <p:childTnLst>
                              <p:par>
                                <p:cTn id="97" presetID="12" presetClass="entr" presetSubtype="1" fill="hold" nodeType="after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additive="base">
                                        <p:cTn id="99" dur="500"/>
                                        <p:tgtEl>
                                          <p:spTgt spid="50"/>
                                        </p:tgtEl>
                                        <p:attrNameLst>
                                          <p:attrName>ppt_y</p:attrName>
                                        </p:attrNameLst>
                                      </p:cBhvr>
                                      <p:tavLst>
                                        <p:tav tm="0">
                                          <p:val>
                                            <p:strVal val="#ppt_y-#ppt_h*1.125000"/>
                                          </p:val>
                                        </p:tav>
                                        <p:tav tm="100000">
                                          <p:val>
                                            <p:strVal val="#ppt_y"/>
                                          </p:val>
                                        </p:tav>
                                      </p:tavLst>
                                    </p:anim>
                                    <p:animEffect transition="in" filter="wipe(down)">
                                      <p:cBhvr>
                                        <p:cTn id="100" dur="500"/>
                                        <p:tgtEl>
                                          <p:spTgt spid="50"/>
                                        </p:tgtEl>
                                      </p:cBhvr>
                                    </p:animEffect>
                                  </p:childTnLst>
                                </p:cTn>
                              </p:par>
                            </p:childTnLst>
                          </p:cTn>
                        </p:par>
                        <p:par>
                          <p:cTn id="101" fill="hold">
                            <p:stCondLst>
                              <p:cond delay="6500"/>
                            </p:stCondLst>
                            <p:childTnLst>
                              <p:par>
                                <p:cTn id="102" presetID="12" presetClass="entr" presetSubtype="4" fill="hold" grpId="0" nodeType="afterEffect">
                                  <p:stCondLst>
                                    <p:cond delay="0"/>
                                  </p:stCondLst>
                                  <p:childTnLst>
                                    <p:set>
                                      <p:cBhvr>
                                        <p:cTn id="103" dur="1" fill="hold">
                                          <p:stCondLst>
                                            <p:cond delay="0"/>
                                          </p:stCondLst>
                                        </p:cTn>
                                        <p:tgtEl>
                                          <p:spTgt spid="151"/>
                                        </p:tgtEl>
                                        <p:attrNameLst>
                                          <p:attrName>style.visibility</p:attrName>
                                        </p:attrNameLst>
                                      </p:cBhvr>
                                      <p:to>
                                        <p:strVal val="visible"/>
                                      </p:to>
                                    </p:set>
                                    <p:anim calcmode="lin" valueType="num">
                                      <p:cBhvr additive="base">
                                        <p:cTn id="104" dur="500"/>
                                        <p:tgtEl>
                                          <p:spTgt spid="151"/>
                                        </p:tgtEl>
                                        <p:attrNameLst>
                                          <p:attrName>ppt_y</p:attrName>
                                        </p:attrNameLst>
                                      </p:cBhvr>
                                      <p:tavLst>
                                        <p:tav tm="0">
                                          <p:val>
                                            <p:strVal val="#ppt_y+#ppt_h*1.125000"/>
                                          </p:val>
                                        </p:tav>
                                        <p:tav tm="100000">
                                          <p:val>
                                            <p:strVal val="#ppt_y"/>
                                          </p:val>
                                        </p:tav>
                                      </p:tavLst>
                                    </p:anim>
                                    <p:animEffect transition="in" filter="wipe(up)">
                                      <p:cBhvr>
                                        <p:cTn id="105" dur="500"/>
                                        <p:tgtEl>
                                          <p:spTgt spid="151"/>
                                        </p:tgtEl>
                                      </p:cBhvr>
                                    </p:animEffect>
                                  </p:childTnLst>
                                </p:cTn>
                              </p:par>
                              <p:par>
                                <p:cTn id="106" presetID="12" presetClass="entr" presetSubtype="4" fill="hold" nodeType="withEffect">
                                  <p:stCondLst>
                                    <p:cond delay="0"/>
                                  </p:stCondLst>
                                  <p:childTnLst>
                                    <p:set>
                                      <p:cBhvr>
                                        <p:cTn id="107" dur="1" fill="hold">
                                          <p:stCondLst>
                                            <p:cond delay="0"/>
                                          </p:stCondLst>
                                        </p:cTn>
                                        <p:tgtEl>
                                          <p:spTgt spid="155"/>
                                        </p:tgtEl>
                                        <p:attrNameLst>
                                          <p:attrName>style.visibility</p:attrName>
                                        </p:attrNameLst>
                                      </p:cBhvr>
                                      <p:to>
                                        <p:strVal val="visible"/>
                                      </p:to>
                                    </p:set>
                                    <p:anim calcmode="lin" valueType="num">
                                      <p:cBhvr additive="base">
                                        <p:cTn id="108" dur="500"/>
                                        <p:tgtEl>
                                          <p:spTgt spid="155"/>
                                        </p:tgtEl>
                                        <p:attrNameLst>
                                          <p:attrName>ppt_y</p:attrName>
                                        </p:attrNameLst>
                                      </p:cBhvr>
                                      <p:tavLst>
                                        <p:tav tm="0">
                                          <p:val>
                                            <p:strVal val="#ppt_y+#ppt_h*1.125000"/>
                                          </p:val>
                                        </p:tav>
                                        <p:tav tm="100000">
                                          <p:val>
                                            <p:strVal val="#ppt_y"/>
                                          </p:val>
                                        </p:tav>
                                      </p:tavLst>
                                    </p:anim>
                                    <p:animEffect transition="in" filter="wipe(up)">
                                      <p:cBhvr>
                                        <p:cTn id="109" dur="500"/>
                                        <p:tgtEl>
                                          <p:spTgt spid="155"/>
                                        </p:tgtEl>
                                      </p:cBhvr>
                                    </p:animEffect>
                                  </p:childTnLst>
                                </p:cTn>
                              </p:par>
                              <p:par>
                                <p:cTn id="110" presetID="12" presetClass="entr" presetSubtype="4" fill="hold" grpId="0" nodeType="withEffect">
                                  <p:stCondLst>
                                    <p:cond delay="0"/>
                                  </p:stCondLst>
                                  <p:childTnLst>
                                    <p:set>
                                      <p:cBhvr>
                                        <p:cTn id="111" dur="1" fill="hold">
                                          <p:stCondLst>
                                            <p:cond delay="0"/>
                                          </p:stCondLst>
                                        </p:cTn>
                                        <p:tgtEl>
                                          <p:spTgt spid="156"/>
                                        </p:tgtEl>
                                        <p:attrNameLst>
                                          <p:attrName>style.visibility</p:attrName>
                                        </p:attrNameLst>
                                      </p:cBhvr>
                                      <p:to>
                                        <p:strVal val="visible"/>
                                      </p:to>
                                    </p:set>
                                    <p:anim calcmode="lin" valueType="num">
                                      <p:cBhvr additive="base">
                                        <p:cTn id="112" dur="500"/>
                                        <p:tgtEl>
                                          <p:spTgt spid="156"/>
                                        </p:tgtEl>
                                        <p:attrNameLst>
                                          <p:attrName>ppt_y</p:attrName>
                                        </p:attrNameLst>
                                      </p:cBhvr>
                                      <p:tavLst>
                                        <p:tav tm="0">
                                          <p:val>
                                            <p:strVal val="#ppt_y+#ppt_h*1.125000"/>
                                          </p:val>
                                        </p:tav>
                                        <p:tav tm="100000">
                                          <p:val>
                                            <p:strVal val="#ppt_y"/>
                                          </p:val>
                                        </p:tav>
                                      </p:tavLst>
                                    </p:anim>
                                    <p:animEffect transition="in" filter="wipe(up)">
                                      <p:cBhvr>
                                        <p:cTn id="113" dur="500"/>
                                        <p:tgtEl>
                                          <p:spTgt spid="156"/>
                                        </p:tgtEl>
                                      </p:cBhvr>
                                    </p:animEffect>
                                  </p:childTnLst>
                                </p:cTn>
                              </p:par>
                              <p:par>
                                <p:cTn id="114" presetID="12" presetClass="entr" presetSubtype="4" fill="hold" grpId="0" nodeType="withEffect">
                                  <p:stCondLst>
                                    <p:cond delay="0"/>
                                  </p:stCondLst>
                                  <p:childTnLst>
                                    <p:set>
                                      <p:cBhvr>
                                        <p:cTn id="115" dur="1" fill="hold">
                                          <p:stCondLst>
                                            <p:cond delay="0"/>
                                          </p:stCondLst>
                                        </p:cTn>
                                        <p:tgtEl>
                                          <p:spTgt spid="157"/>
                                        </p:tgtEl>
                                        <p:attrNameLst>
                                          <p:attrName>style.visibility</p:attrName>
                                        </p:attrNameLst>
                                      </p:cBhvr>
                                      <p:to>
                                        <p:strVal val="visible"/>
                                      </p:to>
                                    </p:set>
                                    <p:anim calcmode="lin" valueType="num">
                                      <p:cBhvr additive="base">
                                        <p:cTn id="116" dur="500"/>
                                        <p:tgtEl>
                                          <p:spTgt spid="157"/>
                                        </p:tgtEl>
                                        <p:attrNameLst>
                                          <p:attrName>ppt_y</p:attrName>
                                        </p:attrNameLst>
                                      </p:cBhvr>
                                      <p:tavLst>
                                        <p:tav tm="0">
                                          <p:val>
                                            <p:strVal val="#ppt_y+#ppt_h*1.125000"/>
                                          </p:val>
                                        </p:tav>
                                        <p:tav tm="100000">
                                          <p:val>
                                            <p:strVal val="#ppt_y"/>
                                          </p:val>
                                        </p:tav>
                                      </p:tavLst>
                                    </p:anim>
                                    <p:animEffect transition="in" filter="wipe(up)">
                                      <p:cBhvr>
                                        <p:cTn id="117" dur="500"/>
                                        <p:tgtEl>
                                          <p:spTgt spid="157"/>
                                        </p:tgtEl>
                                      </p:cBhvr>
                                    </p:animEffect>
                                  </p:childTnLst>
                                </p:cTn>
                              </p:par>
                              <p:par>
                                <p:cTn id="118" presetID="12" presetClass="entr" presetSubtype="4" fill="hold" grpId="0" nodeType="withEffect">
                                  <p:stCondLst>
                                    <p:cond delay="0"/>
                                  </p:stCondLst>
                                  <p:childTnLst>
                                    <p:set>
                                      <p:cBhvr>
                                        <p:cTn id="119" dur="1" fill="hold">
                                          <p:stCondLst>
                                            <p:cond delay="0"/>
                                          </p:stCondLst>
                                        </p:cTn>
                                        <p:tgtEl>
                                          <p:spTgt spid="159"/>
                                        </p:tgtEl>
                                        <p:attrNameLst>
                                          <p:attrName>style.visibility</p:attrName>
                                        </p:attrNameLst>
                                      </p:cBhvr>
                                      <p:to>
                                        <p:strVal val="visible"/>
                                      </p:to>
                                    </p:set>
                                    <p:anim calcmode="lin" valueType="num">
                                      <p:cBhvr additive="base">
                                        <p:cTn id="120" dur="500"/>
                                        <p:tgtEl>
                                          <p:spTgt spid="159"/>
                                        </p:tgtEl>
                                        <p:attrNameLst>
                                          <p:attrName>ppt_y</p:attrName>
                                        </p:attrNameLst>
                                      </p:cBhvr>
                                      <p:tavLst>
                                        <p:tav tm="0">
                                          <p:val>
                                            <p:strVal val="#ppt_y+#ppt_h*1.125000"/>
                                          </p:val>
                                        </p:tav>
                                        <p:tav tm="100000">
                                          <p:val>
                                            <p:strVal val="#ppt_y"/>
                                          </p:val>
                                        </p:tav>
                                      </p:tavLst>
                                    </p:anim>
                                    <p:animEffect transition="in" filter="wipe(up)">
                                      <p:cBhvr>
                                        <p:cTn id="121" dur="500"/>
                                        <p:tgtEl>
                                          <p:spTgt spid="159"/>
                                        </p:tgtEl>
                                      </p:cBhvr>
                                    </p:animEffect>
                                  </p:childTnLst>
                                </p:cTn>
                              </p:par>
                              <p:par>
                                <p:cTn id="122" presetID="12" presetClass="entr" presetSubtype="4" fill="hold" nodeType="withEffect">
                                  <p:stCondLst>
                                    <p:cond delay="0"/>
                                  </p:stCondLst>
                                  <p:childTnLst>
                                    <p:set>
                                      <p:cBhvr>
                                        <p:cTn id="123" dur="1" fill="hold">
                                          <p:stCondLst>
                                            <p:cond delay="0"/>
                                          </p:stCondLst>
                                        </p:cTn>
                                        <p:tgtEl>
                                          <p:spTgt spid="162"/>
                                        </p:tgtEl>
                                        <p:attrNameLst>
                                          <p:attrName>style.visibility</p:attrName>
                                        </p:attrNameLst>
                                      </p:cBhvr>
                                      <p:to>
                                        <p:strVal val="visible"/>
                                      </p:to>
                                    </p:set>
                                    <p:anim calcmode="lin" valueType="num">
                                      <p:cBhvr additive="base">
                                        <p:cTn id="124" dur="500"/>
                                        <p:tgtEl>
                                          <p:spTgt spid="162"/>
                                        </p:tgtEl>
                                        <p:attrNameLst>
                                          <p:attrName>ppt_y</p:attrName>
                                        </p:attrNameLst>
                                      </p:cBhvr>
                                      <p:tavLst>
                                        <p:tav tm="0">
                                          <p:val>
                                            <p:strVal val="#ppt_y+#ppt_h*1.125000"/>
                                          </p:val>
                                        </p:tav>
                                        <p:tav tm="100000">
                                          <p:val>
                                            <p:strVal val="#ppt_y"/>
                                          </p:val>
                                        </p:tav>
                                      </p:tavLst>
                                    </p:anim>
                                    <p:animEffect transition="in" filter="wipe(up)">
                                      <p:cBhvr>
                                        <p:cTn id="125" dur="500"/>
                                        <p:tgtEl>
                                          <p:spTgt spid="162"/>
                                        </p:tgtEl>
                                      </p:cBhvr>
                                    </p:animEffect>
                                  </p:childTnLst>
                                </p:cTn>
                              </p:par>
                            </p:childTnLst>
                          </p:cTn>
                        </p:par>
                        <p:par>
                          <p:cTn id="126" fill="hold">
                            <p:stCondLst>
                              <p:cond delay="7000"/>
                            </p:stCondLst>
                            <p:childTnLst>
                              <p:par>
                                <p:cTn id="127" presetID="12" presetClass="entr" presetSubtype="4" fill="hold" nodeType="afterEffect">
                                  <p:stCondLst>
                                    <p:cond delay="0"/>
                                  </p:stCondLst>
                                  <p:childTnLst>
                                    <p:set>
                                      <p:cBhvr>
                                        <p:cTn id="128" dur="1" fill="hold">
                                          <p:stCondLst>
                                            <p:cond delay="0"/>
                                          </p:stCondLst>
                                        </p:cTn>
                                        <p:tgtEl>
                                          <p:spTgt spid="49"/>
                                        </p:tgtEl>
                                        <p:attrNameLst>
                                          <p:attrName>style.visibility</p:attrName>
                                        </p:attrNameLst>
                                      </p:cBhvr>
                                      <p:to>
                                        <p:strVal val="visible"/>
                                      </p:to>
                                    </p:set>
                                    <p:anim calcmode="lin" valueType="num">
                                      <p:cBhvr additive="base">
                                        <p:cTn id="129" dur="500"/>
                                        <p:tgtEl>
                                          <p:spTgt spid="49"/>
                                        </p:tgtEl>
                                        <p:attrNameLst>
                                          <p:attrName>ppt_y</p:attrName>
                                        </p:attrNameLst>
                                      </p:cBhvr>
                                      <p:tavLst>
                                        <p:tav tm="0">
                                          <p:val>
                                            <p:strVal val="#ppt_y+#ppt_h*1.125000"/>
                                          </p:val>
                                        </p:tav>
                                        <p:tav tm="100000">
                                          <p:val>
                                            <p:strVal val="#ppt_y"/>
                                          </p:val>
                                        </p:tav>
                                      </p:tavLst>
                                    </p:anim>
                                    <p:animEffect transition="in" filter="wipe(up)">
                                      <p:cBhvr>
                                        <p:cTn id="130" dur="500"/>
                                        <p:tgtEl>
                                          <p:spTgt spid="49"/>
                                        </p:tgtEl>
                                      </p:cBhvr>
                                    </p:animEffect>
                                  </p:childTnLst>
                                </p:cTn>
                              </p:par>
                            </p:childTnLst>
                          </p:cTn>
                        </p:par>
                        <p:par>
                          <p:cTn id="131" fill="hold">
                            <p:stCondLst>
                              <p:cond delay="7500"/>
                            </p:stCondLst>
                            <p:childTnLst>
                              <p:par>
                                <p:cTn id="132" presetID="12" presetClass="entr" presetSubtype="1" fill="hold" nodeType="afterEffect">
                                  <p:stCondLst>
                                    <p:cond delay="0"/>
                                  </p:stCondLst>
                                  <p:childTnLst>
                                    <p:set>
                                      <p:cBhvr>
                                        <p:cTn id="133" dur="1" fill="hold">
                                          <p:stCondLst>
                                            <p:cond delay="0"/>
                                          </p:stCondLst>
                                        </p:cTn>
                                        <p:tgtEl>
                                          <p:spTgt spid="52"/>
                                        </p:tgtEl>
                                        <p:attrNameLst>
                                          <p:attrName>style.visibility</p:attrName>
                                        </p:attrNameLst>
                                      </p:cBhvr>
                                      <p:to>
                                        <p:strVal val="visible"/>
                                      </p:to>
                                    </p:set>
                                    <p:anim calcmode="lin" valueType="num">
                                      <p:cBhvr additive="base">
                                        <p:cTn id="134" dur="500"/>
                                        <p:tgtEl>
                                          <p:spTgt spid="52"/>
                                        </p:tgtEl>
                                        <p:attrNameLst>
                                          <p:attrName>ppt_y</p:attrName>
                                        </p:attrNameLst>
                                      </p:cBhvr>
                                      <p:tavLst>
                                        <p:tav tm="0">
                                          <p:val>
                                            <p:strVal val="#ppt_y-#ppt_h*1.125000"/>
                                          </p:val>
                                        </p:tav>
                                        <p:tav tm="100000">
                                          <p:val>
                                            <p:strVal val="#ppt_y"/>
                                          </p:val>
                                        </p:tav>
                                      </p:tavLst>
                                    </p:anim>
                                    <p:animEffect transition="in" filter="wipe(down)">
                                      <p:cBhvr>
                                        <p:cTn id="135" dur="500"/>
                                        <p:tgtEl>
                                          <p:spTgt spid="52"/>
                                        </p:tgtEl>
                                      </p:cBhvr>
                                    </p:animEffect>
                                  </p:childTnLst>
                                </p:cTn>
                              </p:par>
                            </p:childTnLst>
                          </p:cTn>
                        </p:par>
                        <p:par>
                          <p:cTn id="136" fill="hold">
                            <p:stCondLst>
                              <p:cond delay="8000"/>
                            </p:stCondLst>
                            <p:childTnLst>
                              <p:par>
                                <p:cTn id="137" presetID="12" presetClass="entr" presetSubtype="4" fill="hold" nodeType="afterEffect">
                                  <p:stCondLst>
                                    <p:cond delay="0"/>
                                  </p:stCondLst>
                                  <p:childTnLst>
                                    <p:set>
                                      <p:cBhvr>
                                        <p:cTn id="138" dur="1" fill="hold">
                                          <p:stCondLst>
                                            <p:cond delay="0"/>
                                          </p:stCondLst>
                                        </p:cTn>
                                        <p:tgtEl>
                                          <p:spTgt spid="53"/>
                                        </p:tgtEl>
                                        <p:attrNameLst>
                                          <p:attrName>style.visibility</p:attrName>
                                        </p:attrNameLst>
                                      </p:cBhvr>
                                      <p:to>
                                        <p:strVal val="visible"/>
                                      </p:to>
                                    </p:set>
                                    <p:anim calcmode="lin" valueType="num">
                                      <p:cBhvr additive="base">
                                        <p:cTn id="139" dur="500"/>
                                        <p:tgtEl>
                                          <p:spTgt spid="53"/>
                                        </p:tgtEl>
                                        <p:attrNameLst>
                                          <p:attrName>ppt_y</p:attrName>
                                        </p:attrNameLst>
                                      </p:cBhvr>
                                      <p:tavLst>
                                        <p:tav tm="0">
                                          <p:val>
                                            <p:strVal val="#ppt_y+#ppt_h*1.125000"/>
                                          </p:val>
                                        </p:tav>
                                        <p:tav tm="100000">
                                          <p:val>
                                            <p:strVal val="#ppt_y"/>
                                          </p:val>
                                        </p:tav>
                                      </p:tavLst>
                                    </p:anim>
                                    <p:animEffect transition="in" filter="wipe(up)">
                                      <p:cBhvr>
                                        <p:cTn id="1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100" grpId="0" animBg="1"/>
      <p:bldP spid="102" grpId="0" animBg="1"/>
      <p:bldP spid="151" grpId="0" animBg="1"/>
      <p:bldP spid="156" grpId="0"/>
      <p:bldP spid="157" grpId="0"/>
      <p:bldP spid="1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4131077"/>
            <a:ext cx="2880320" cy="954107"/>
          </a:xfrm>
          <a:prstGeom prst="rect">
            <a:avLst/>
          </a:prstGeom>
          <a:noFill/>
        </p:spPr>
        <p:txBody>
          <a:bodyPr wrap="square" rtlCol="0">
            <a:spAutoFit/>
          </a:bodyPr>
          <a:lstStyle/>
          <a:p>
            <a:r>
              <a:rPr lang="en-AU" sz="2800" b="1" dirty="0" err="1" smtClean="0">
                <a:ln w="1905"/>
                <a:solidFill>
                  <a:schemeClr val="tx2">
                    <a:lumMod val="60000"/>
                    <a:lumOff val="40000"/>
                  </a:schemeClr>
                </a:solidFill>
                <a:effectLst>
                  <a:innerShdw blurRad="69850" dist="43180" dir="5400000">
                    <a:srgbClr val="000000">
                      <a:alpha val="65000"/>
                    </a:srgbClr>
                  </a:innerShdw>
                </a:effectLst>
              </a:rPr>
              <a:t>Peningkatan</a:t>
            </a:r>
            <a:r>
              <a:rPr lang="en-AU" sz="2800" b="1" dirty="0" smtClean="0">
                <a:ln w="1905"/>
                <a:solidFill>
                  <a:schemeClr val="tx2">
                    <a:lumMod val="60000"/>
                    <a:lumOff val="40000"/>
                  </a:schemeClr>
                </a:solidFill>
                <a:effectLst>
                  <a:innerShdw blurRad="69850" dist="43180" dir="5400000">
                    <a:srgbClr val="000000">
                      <a:alpha val="65000"/>
                    </a:srgbClr>
                  </a:innerShdw>
                </a:effectLst>
              </a:rPr>
              <a:t> </a:t>
            </a:r>
            <a:r>
              <a:rPr lang="en-AU" sz="2800" b="1" dirty="0" err="1">
                <a:ln w="1905"/>
                <a:solidFill>
                  <a:schemeClr val="tx2">
                    <a:lumMod val="60000"/>
                    <a:lumOff val="40000"/>
                  </a:schemeClr>
                </a:solidFill>
                <a:effectLst>
                  <a:innerShdw blurRad="69850" dist="43180" dir="5400000">
                    <a:srgbClr val="000000">
                      <a:alpha val="65000"/>
                    </a:srgbClr>
                  </a:innerShdw>
                </a:effectLst>
              </a:rPr>
              <a:t>Mutu</a:t>
            </a:r>
            <a:r>
              <a:rPr lang="en-AU" sz="2800" b="1" dirty="0">
                <a:ln w="1905"/>
                <a:solidFill>
                  <a:schemeClr val="tx2">
                    <a:lumMod val="60000"/>
                    <a:lumOff val="40000"/>
                  </a:schemeClr>
                </a:solidFill>
                <a:effectLst>
                  <a:innerShdw blurRad="69850" dist="43180" dir="5400000">
                    <a:srgbClr val="000000">
                      <a:alpha val="65000"/>
                    </a:srgbClr>
                  </a:innerShdw>
                </a:effectLst>
              </a:rPr>
              <a:t> </a:t>
            </a:r>
            <a:r>
              <a:rPr lang="en-AU" sz="2800" b="1" dirty="0" err="1">
                <a:ln w="1905"/>
                <a:solidFill>
                  <a:schemeClr val="tx2">
                    <a:lumMod val="60000"/>
                    <a:lumOff val="40000"/>
                  </a:schemeClr>
                </a:solidFill>
                <a:effectLst>
                  <a:innerShdw blurRad="69850" dist="43180" dir="5400000">
                    <a:srgbClr val="000000">
                      <a:alpha val="65000"/>
                    </a:srgbClr>
                  </a:innerShdw>
                </a:effectLst>
              </a:rPr>
              <a:t>Pendidikan</a:t>
            </a:r>
            <a:endParaRPr lang="en-AU" sz="2800" b="1" dirty="0">
              <a:ln w="1905"/>
              <a:solidFill>
                <a:schemeClr val="tx2">
                  <a:lumMod val="60000"/>
                  <a:lumOff val="40000"/>
                </a:schemeClr>
              </a:solidFill>
              <a:effectLst>
                <a:innerShdw blurRad="69850" dist="43180" dir="5400000">
                  <a:srgbClr val="000000">
                    <a:alpha val="65000"/>
                  </a:srgbClr>
                </a:innerShdw>
              </a:effectLst>
            </a:endParaRPr>
          </a:p>
        </p:txBody>
      </p:sp>
      <p:sp>
        <p:nvSpPr>
          <p:cNvPr id="3" name="TextBox 2"/>
          <p:cNvSpPr txBox="1"/>
          <p:nvPr/>
        </p:nvSpPr>
        <p:spPr>
          <a:xfrm>
            <a:off x="3635896" y="3284984"/>
            <a:ext cx="5166999" cy="3416320"/>
          </a:xfrm>
          <a:prstGeom prst="rect">
            <a:avLst/>
          </a:prstGeom>
          <a:noFill/>
        </p:spPr>
        <p:txBody>
          <a:bodyPr wrap="none" rtlCol="0">
            <a:spAutoFit/>
          </a:bodyPr>
          <a:lstStyle>
            <a:defPPr>
              <a:defRPr lang="en-US"/>
            </a:defPPr>
            <a:lvl1pPr>
              <a:defRPr sz="4000" b="1">
                <a:solidFill>
                  <a:schemeClr val="accent6">
                    <a:lumMod val="75000"/>
                  </a:schemeClr>
                </a:solidFill>
              </a:defRPr>
            </a:lvl1pPr>
          </a:lstStyle>
          <a:p>
            <a:r>
              <a:rPr lang="id-ID" sz="2400" dirty="0" smtClean="0">
                <a:latin typeface="Arial Narrow"/>
                <a:cs typeface="Arial Narrow"/>
              </a:rPr>
              <a:t>5.271</a:t>
            </a:r>
            <a:r>
              <a:rPr lang="en-AU" sz="2400" dirty="0" smtClean="0">
                <a:latin typeface="Arial Narrow"/>
                <a:cs typeface="Arial Narrow"/>
              </a:rPr>
              <a:t> </a:t>
            </a:r>
            <a:r>
              <a:rPr lang="en-AU" sz="2400" dirty="0" err="1">
                <a:solidFill>
                  <a:schemeClr val="accent4">
                    <a:lumMod val="75000"/>
                  </a:schemeClr>
                </a:solidFill>
                <a:latin typeface="Arial Narrow"/>
                <a:cs typeface="Arial Narrow"/>
              </a:rPr>
              <a:t>Ruang</a:t>
            </a:r>
            <a:r>
              <a:rPr lang="en-AU" sz="2400" dirty="0">
                <a:latin typeface="Arial Narrow"/>
                <a:cs typeface="Arial Narrow"/>
              </a:rPr>
              <a:t> </a:t>
            </a:r>
            <a:r>
              <a:rPr lang="en-AU" sz="1600" b="0" dirty="0" err="1">
                <a:solidFill>
                  <a:schemeClr val="tx1"/>
                </a:solidFill>
                <a:latin typeface="Arial Narrow"/>
                <a:cs typeface="Arial Narrow"/>
              </a:rPr>
              <a:t>Belajar</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direhabilitasi</a:t>
            </a:r>
            <a:endParaRPr lang="en-AU" sz="2400" b="0" dirty="0">
              <a:solidFill>
                <a:schemeClr val="tx1"/>
              </a:solidFill>
              <a:latin typeface="Arial Narrow"/>
              <a:cs typeface="Arial Narrow"/>
            </a:endParaRPr>
          </a:p>
          <a:p>
            <a:r>
              <a:rPr lang="en-AU" sz="2400" dirty="0">
                <a:latin typeface="Arial Narrow"/>
                <a:cs typeface="Arial Narrow"/>
              </a:rPr>
              <a:t>110 </a:t>
            </a:r>
            <a:r>
              <a:rPr lang="en-AU" sz="2400" dirty="0" err="1">
                <a:solidFill>
                  <a:schemeClr val="accent4">
                    <a:lumMod val="75000"/>
                  </a:schemeClr>
                </a:solidFill>
                <a:latin typeface="Arial Narrow"/>
                <a:cs typeface="Arial Narrow"/>
              </a:rPr>
              <a:t>Sekolah</a:t>
            </a:r>
            <a:r>
              <a:rPr lang="en-AU" sz="2400" dirty="0">
                <a:latin typeface="Arial Narrow"/>
                <a:cs typeface="Arial Narrow"/>
              </a:rPr>
              <a:t> </a:t>
            </a:r>
            <a:r>
              <a:rPr lang="en-AU" sz="1600" b="0" dirty="0" err="1">
                <a:solidFill>
                  <a:schemeClr val="tx1"/>
                </a:solidFill>
                <a:latin typeface="Arial Narrow"/>
                <a:cs typeface="Arial Narrow"/>
              </a:rPr>
              <a:t>direvitalisasi</a:t>
            </a:r>
            <a:endParaRPr lang="en-AU" sz="1600" b="0" dirty="0">
              <a:solidFill>
                <a:schemeClr val="tx1"/>
              </a:solidFill>
              <a:latin typeface="Arial Narrow"/>
              <a:cs typeface="Arial Narrow"/>
            </a:endParaRPr>
          </a:p>
          <a:p>
            <a:r>
              <a:rPr lang="en-AU" sz="2400" dirty="0">
                <a:latin typeface="Arial Narrow"/>
                <a:cs typeface="Arial Narrow"/>
              </a:rPr>
              <a:t>4.542 </a:t>
            </a:r>
            <a:r>
              <a:rPr lang="en-AU" sz="2400" dirty="0" err="1">
                <a:solidFill>
                  <a:schemeClr val="accent4">
                    <a:lumMod val="75000"/>
                  </a:schemeClr>
                </a:solidFill>
                <a:latin typeface="Arial Narrow"/>
                <a:cs typeface="Arial Narrow"/>
              </a:rPr>
              <a:t>Siswa</a:t>
            </a:r>
            <a:r>
              <a:rPr lang="en-AU" sz="2400" dirty="0">
                <a:latin typeface="Arial Narrow"/>
                <a:cs typeface="Arial Narrow"/>
              </a:rPr>
              <a:t> </a:t>
            </a:r>
            <a:r>
              <a:rPr lang="en-AU" sz="1600" b="0" dirty="0" err="1">
                <a:solidFill>
                  <a:schemeClr val="tx1"/>
                </a:solidFill>
                <a:latin typeface="Arial Narrow"/>
                <a:cs typeface="Arial Narrow"/>
              </a:rPr>
              <a:t>mendapat</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Pendidikan</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Karakter</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Bangsa</a:t>
            </a:r>
            <a:endParaRPr lang="en-AU" sz="1600" b="0" dirty="0">
              <a:solidFill>
                <a:schemeClr val="tx1"/>
              </a:solidFill>
              <a:latin typeface="Arial Narrow"/>
              <a:cs typeface="Arial Narrow"/>
            </a:endParaRPr>
          </a:p>
          <a:p>
            <a:r>
              <a:rPr lang="id-ID" sz="2400" dirty="0">
                <a:latin typeface="Arial Narrow"/>
                <a:cs typeface="Arial Narrow"/>
              </a:rPr>
              <a:t>3.346</a:t>
            </a:r>
            <a:r>
              <a:rPr lang="en-AU" sz="2400" dirty="0">
                <a:latin typeface="Arial Narrow"/>
                <a:cs typeface="Arial Narrow"/>
              </a:rPr>
              <a:t> </a:t>
            </a:r>
            <a:r>
              <a:rPr lang="en-AU" sz="2400" dirty="0" err="1">
                <a:solidFill>
                  <a:schemeClr val="accent4">
                    <a:lumMod val="75000"/>
                  </a:schemeClr>
                </a:solidFill>
                <a:latin typeface="Arial Narrow"/>
                <a:cs typeface="Arial Narrow"/>
              </a:rPr>
              <a:t>Siswa</a:t>
            </a:r>
            <a:r>
              <a:rPr lang="en-AU" sz="2400" dirty="0">
                <a:latin typeface="Arial Narrow"/>
                <a:cs typeface="Arial Narrow"/>
              </a:rPr>
              <a:t> </a:t>
            </a:r>
            <a:r>
              <a:rPr lang="en-AU" sz="1600" b="0" dirty="0" err="1">
                <a:solidFill>
                  <a:schemeClr val="tx1"/>
                </a:solidFill>
                <a:latin typeface="Arial Narrow"/>
                <a:cs typeface="Arial Narrow"/>
              </a:rPr>
              <a:t>mendapat</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Beasiswa</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Berprestasi</a:t>
            </a:r>
            <a:endParaRPr lang="en-AU" sz="1600" b="0" dirty="0">
              <a:solidFill>
                <a:schemeClr val="tx1"/>
              </a:solidFill>
              <a:latin typeface="Arial Narrow"/>
              <a:cs typeface="Arial Narrow"/>
            </a:endParaRPr>
          </a:p>
          <a:p>
            <a:r>
              <a:rPr lang="en-AU" sz="2400" dirty="0">
                <a:latin typeface="Arial Narrow"/>
                <a:cs typeface="Arial Narrow"/>
              </a:rPr>
              <a:t>4.800 </a:t>
            </a:r>
            <a:r>
              <a:rPr lang="en-AU" sz="2400" dirty="0">
                <a:solidFill>
                  <a:schemeClr val="accent4">
                    <a:lumMod val="75000"/>
                  </a:schemeClr>
                </a:solidFill>
                <a:latin typeface="Arial Narrow"/>
                <a:cs typeface="Arial Narrow"/>
              </a:rPr>
              <a:t>SMA</a:t>
            </a:r>
            <a:r>
              <a:rPr lang="en-AU" sz="2400" dirty="0">
                <a:latin typeface="Arial Narrow"/>
                <a:cs typeface="Arial Narrow"/>
              </a:rPr>
              <a:t> </a:t>
            </a:r>
            <a:r>
              <a:rPr lang="en-AU" sz="1600" b="0" dirty="0" err="1">
                <a:solidFill>
                  <a:schemeClr val="tx1"/>
                </a:solidFill>
                <a:latin typeface="Arial Narrow"/>
                <a:cs typeface="Arial Narrow"/>
              </a:rPr>
              <a:t>melaksanakan</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Kurikulum</a:t>
            </a:r>
            <a:r>
              <a:rPr lang="en-AU" sz="1600" b="0" dirty="0">
                <a:solidFill>
                  <a:schemeClr val="tx1"/>
                </a:solidFill>
                <a:latin typeface="Arial Narrow"/>
                <a:cs typeface="Arial Narrow"/>
              </a:rPr>
              <a:t> 2013</a:t>
            </a:r>
          </a:p>
          <a:p>
            <a:r>
              <a:rPr lang="en-AU" sz="2400" dirty="0">
                <a:latin typeface="Arial Narrow"/>
                <a:cs typeface="Arial Narrow"/>
              </a:rPr>
              <a:t>3.099 </a:t>
            </a:r>
            <a:r>
              <a:rPr lang="en-AU" sz="2400" dirty="0" err="1">
                <a:solidFill>
                  <a:schemeClr val="accent4">
                    <a:lumMod val="75000"/>
                  </a:schemeClr>
                </a:solidFill>
                <a:latin typeface="Arial Narrow"/>
                <a:cs typeface="Arial Narrow"/>
              </a:rPr>
              <a:t>Paket</a:t>
            </a:r>
            <a:r>
              <a:rPr lang="en-AU" sz="2400" dirty="0">
                <a:latin typeface="Arial Narrow"/>
                <a:cs typeface="Arial Narrow"/>
              </a:rPr>
              <a:t> </a:t>
            </a:r>
            <a:r>
              <a:rPr lang="en-AU" sz="1600" b="0" dirty="0" err="1">
                <a:solidFill>
                  <a:schemeClr val="tx1"/>
                </a:solidFill>
                <a:latin typeface="Arial Narrow"/>
                <a:cs typeface="Arial Narrow"/>
              </a:rPr>
              <a:t>Bantuan</a:t>
            </a:r>
            <a:r>
              <a:rPr lang="en-AU" sz="1600" b="0" dirty="0">
                <a:solidFill>
                  <a:schemeClr val="tx1"/>
                </a:solidFill>
                <a:latin typeface="Arial Narrow"/>
                <a:cs typeface="Arial Narrow"/>
              </a:rPr>
              <a:t> </a:t>
            </a:r>
            <a:r>
              <a:rPr lang="en-AU" sz="1600" b="0" dirty="0" err="1" smtClean="0">
                <a:solidFill>
                  <a:schemeClr val="tx1"/>
                </a:solidFill>
                <a:latin typeface="Arial Narrow"/>
                <a:cs typeface="Arial Narrow"/>
              </a:rPr>
              <a:t>Peralatan</a:t>
            </a:r>
            <a:r>
              <a:rPr lang="en-AU" sz="1600" b="0" dirty="0" smtClean="0">
                <a:solidFill>
                  <a:schemeClr val="tx1"/>
                </a:solidFill>
                <a:latin typeface="Arial Narrow"/>
                <a:cs typeface="Arial Narrow"/>
              </a:rPr>
              <a:t> </a:t>
            </a:r>
            <a:r>
              <a:rPr lang="en-AU" sz="1600" b="0" dirty="0" err="1" smtClean="0">
                <a:solidFill>
                  <a:schemeClr val="tx1"/>
                </a:solidFill>
                <a:latin typeface="Arial Narrow"/>
                <a:cs typeface="Arial Narrow"/>
              </a:rPr>
              <a:t>dan</a:t>
            </a:r>
            <a:r>
              <a:rPr lang="en-AU" sz="1600" b="0" dirty="0" smtClean="0">
                <a:solidFill>
                  <a:schemeClr val="tx1"/>
                </a:solidFill>
                <a:latin typeface="Arial Narrow"/>
                <a:cs typeface="Arial Narrow"/>
              </a:rPr>
              <a:t> TIK</a:t>
            </a:r>
            <a:endParaRPr lang="en-AU" sz="1600" b="0" dirty="0">
              <a:solidFill>
                <a:schemeClr val="tx1"/>
              </a:solidFill>
              <a:latin typeface="Arial Narrow"/>
              <a:cs typeface="Arial Narrow"/>
            </a:endParaRPr>
          </a:p>
          <a:p>
            <a:r>
              <a:rPr lang="en-AU" sz="2400" dirty="0">
                <a:latin typeface="Arial Narrow"/>
                <a:cs typeface="Arial Narrow"/>
              </a:rPr>
              <a:t>351 </a:t>
            </a:r>
            <a:r>
              <a:rPr lang="en-AU" sz="2400" dirty="0" err="1">
                <a:solidFill>
                  <a:schemeClr val="accent4">
                    <a:lumMod val="75000"/>
                  </a:schemeClr>
                </a:solidFill>
                <a:latin typeface="Arial Narrow"/>
                <a:cs typeface="Arial Narrow"/>
              </a:rPr>
              <a:t>Ruang</a:t>
            </a:r>
            <a:r>
              <a:rPr lang="en-AU" sz="2400" dirty="0">
                <a:latin typeface="Arial Narrow"/>
                <a:cs typeface="Arial Narrow"/>
              </a:rPr>
              <a:t> </a:t>
            </a:r>
            <a:r>
              <a:rPr lang="en-AU" sz="1600" b="0" dirty="0" err="1">
                <a:solidFill>
                  <a:schemeClr val="tx1"/>
                </a:solidFill>
                <a:latin typeface="Arial Narrow"/>
                <a:cs typeface="Arial Narrow"/>
              </a:rPr>
              <a:t>Bantuan</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Perpustakaan</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sekolah</a:t>
            </a:r>
            <a:endParaRPr lang="en-AU" sz="1600" b="0" dirty="0">
              <a:solidFill>
                <a:schemeClr val="tx1"/>
              </a:solidFill>
              <a:latin typeface="Arial Narrow"/>
              <a:cs typeface="Arial Narrow"/>
            </a:endParaRPr>
          </a:p>
          <a:p>
            <a:r>
              <a:rPr lang="en-AU" sz="2400" dirty="0">
                <a:latin typeface="Arial Narrow"/>
                <a:cs typeface="Arial Narrow"/>
              </a:rPr>
              <a:t>450 </a:t>
            </a:r>
            <a:r>
              <a:rPr lang="en-AU" sz="2400" dirty="0" err="1">
                <a:solidFill>
                  <a:schemeClr val="accent4">
                    <a:lumMod val="75000"/>
                  </a:schemeClr>
                </a:solidFill>
                <a:latin typeface="Arial Narrow"/>
                <a:cs typeface="Arial Narrow"/>
              </a:rPr>
              <a:t>Ruang</a:t>
            </a:r>
            <a:r>
              <a:rPr lang="en-AU" sz="2400" dirty="0">
                <a:latin typeface="Arial Narrow"/>
                <a:cs typeface="Arial Narrow"/>
              </a:rPr>
              <a:t> </a:t>
            </a:r>
            <a:r>
              <a:rPr lang="en-AU" sz="1600" b="0" dirty="0" err="1">
                <a:solidFill>
                  <a:schemeClr val="tx1"/>
                </a:solidFill>
                <a:latin typeface="Arial Narrow"/>
                <a:cs typeface="Arial Narrow"/>
              </a:rPr>
              <a:t>Bantuan</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Laboratorium</a:t>
            </a:r>
            <a:r>
              <a:rPr lang="en-AU" sz="1600" b="0" dirty="0">
                <a:solidFill>
                  <a:schemeClr val="tx1"/>
                </a:solidFill>
                <a:latin typeface="Arial Narrow"/>
                <a:cs typeface="Arial Narrow"/>
              </a:rPr>
              <a:t> </a:t>
            </a:r>
            <a:r>
              <a:rPr lang="en-AU" sz="1600" b="0" dirty="0" err="1">
                <a:solidFill>
                  <a:schemeClr val="tx1"/>
                </a:solidFill>
                <a:latin typeface="Arial Narrow"/>
                <a:cs typeface="Arial Narrow"/>
              </a:rPr>
              <a:t>sekolah</a:t>
            </a:r>
            <a:endParaRPr lang="en-AU" sz="1600" b="0" dirty="0">
              <a:solidFill>
                <a:schemeClr val="tx1"/>
              </a:solidFill>
              <a:latin typeface="Arial Narrow"/>
              <a:cs typeface="Arial Narrow"/>
            </a:endParaRPr>
          </a:p>
          <a:p>
            <a:r>
              <a:rPr lang="en-AU" sz="2400" dirty="0">
                <a:latin typeface="Arial Narrow"/>
                <a:cs typeface="Arial Narrow"/>
              </a:rPr>
              <a:t>181 </a:t>
            </a:r>
            <a:r>
              <a:rPr lang="en-AU" sz="2400" dirty="0" err="1">
                <a:solidFill>
                  <a:schemeClr val="accent4">
                    <a:lumMod val="75000"/>
                  </a:schemeClr>
                </a:solidFill>
                <a:latin typeface="Arial Narrow"/>
                <a:cs typeface="Arial Narrow"/>
              </a:rPr>
              <a:t>Ruang</a:t>
            </a:r>
            <a:r>
              <a:rPr lang="en-AU" sz="2400" dirty="0">
                <a:latin typeface="Arial Narrow"/>
                <a:cs typeface="Arial Narrow"/>
              </a:rPr>
              <a:t> </a:t>
            </a:r>
            <a:r>
              <a:rPr lang="en-AU" sz="1600" b="0" dirty="0" err="1">
                <a:solidFill>
                  <a:schemeClr val="tx1"/>
                </a:solidFill>
                <a:latin typeface="Arial Narrow"/>
                <a:cs typeface="Arial Narrow"/>
              </a:rPr>
              <a:t>Penunjang</a:t>
            </a:r>
            <a:r>
              <a:rPr lang="en-AU" sz="1600" b="0" dirty="0">
                <a:solidFill>
                  <a:schemeClr val="tx1"/>
                </a:solidFill>
                <a:latin typeface="Arial Narrow"/>
                <a:cs typeface="Arial Narrow"/>
              </a:rPr>
              <a:t> lain (Taman, </a:t>
            </a:r>
            <a:r>
              <a:rPr lang="en-AU" sz="1600" b="0" dirty="0" err="1">
                <a:solidFill>
                  <a:schemeClr val="tx1"/>
                </a:solidFill>
                <a:latin typeface="Arial Narrow"/>
                <a:cs typeface="Arial Narrow"/>
              </a:rPr>
              <a:t>Kantin</a:t>
            </a:r>
            <a:r>
              <a:rPr lang="en-AU" sz="1600" b="0" dirty="0">
                <a:solidFill>
                  <a:schemeClr val="tx1"/>
                </a:solidFill>
                <a:latin typeface="Arial Narrow"/>
                <a:cs typeface="Arial Narrow"/>
              </a:rPr>
              <a:t>, Toilet) di </a:t>
            </a:r>
            <a:r>
              <a:rPr lang="en-AU" sz="1600" b="0" dirty="0" err="1" smtClean="0">
                <a:solidFill>
                  <a:schemeClr val="tx1"/>
                </a:solidFill>
                <a:latin typeface="Arial Narrow"/>
                <a:cs typeface="Arial Narrow"/>
              </a:rPr>
              <a:t>sekolah</a:t>
            </a:r>
            <a:endParaRPr lang="en-AU" sz="2400" dirty="0">
              <a:latin typeface="Arial Narrow"/>
              <a:cs typeface="Arial Narrow"/>
            </a:endParaRPr>
          </a:p>
        </p:txBody>
      </p:sp>
      <p:sp>
        <p:nvSpPr>
          <p:cNvPr id="5" name="Title 1"/>
          <p:cNvSpPr txBox="1">
            <a:spLocks/>
          </p:cNvSpPr>
          <p:nvPr/>
        </p:nvSpPr>
        <p:spPr>
          <a:xfrm>
            <a:off x="0" y="0"/>
            <a:ext cx="9144000" cy="1053412"/>
          </a:xfrm>
          <a:prstGeom prst="rect">
            <a:avLst/>
          </a:prstGeom>
          <a:noFill/>
          <a:ln w="25400" cap="flat" cmpd="sng" algn="ctr">
            <a:noFill/>
            <a:prstDash val="solid"/>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AU" sz="5400" b="1" dirty="0" smtClean="0">
                <a:solidFill>
                  <a:schemeClr val="tx2">
                    <a:lumMod val="60000"/>
                    <a:lumOff val="40000"/>
                  </a:schemeClr>
                </a:solidFill>
              </a:rPr>
              <a:t>Program PRIORITAS </a:t>
            </a:r>
          </a:p>
          <a:p>
            <a:r>
              <a:rPr lang="en-AU" sz="3200" b="1" dirty="0" smtClean="0">
                <a:solidFill>
                  <a:schemeClr val="tx2">
                    <a:lumMod val="60000"/>
                    <a:lumOff val="40000"/>
                  </a:schemeClr>
                </a:solidFill>
              </a:rPr>
              <a:t>PSMA Th. 2017</a:t>
            </a:r>
            <a:endParaRPr lang="en-AU" sz="3200" b="1" dirty="0">
              <a:solidFill>
                <a:schemeClr val="tx2">
                  <a:lumMod val="60000"/>
                  <a:lumOff val="40000"/>
                </a:schemeClr>
              </a:solidFill>
            </a:endParaRPr>
          </a:p>
        </p:txBody>
      </p:sp>
      <p:sp>
        <p:nvSpPr>
          <p:cNvPr id="7" name="TextBox 6"/>
          <p:cNvSpPr txBox="1"/>
          <p:nvPr/>
        </p:nvSpPr>
        <p:spPr>
          <a:xfrm>
            <a:off x="3635896" y="1628800"/>
            <a:ext cx="5245571" cy="1446550"/>
          </a:xfrm>
          <a:prstGeom prst="rect">
            <a:avLst/>
          </a:prstGeom>
          <a:noFill/>
        </p:spPr>
        <p:txBody>
          <a:bodyPr wrap="none" rtlCol="0">
            <a:spAutoFit/>
          </a:bodyPr>
          <a:lstStyle/>
          <a:p>
            <a:r>
              <a:rPr lang="en-AU" sz="2800" b="1" dirty="0">
                <a:solidFill>
                  <a:schemeClr val="accent6">
                    <a:lumMod val="75000"/>
                  </a:schemeClr>
                </a:solidFill>
                <a:latin typeface="Arial Narrow"/>
                <a:cs typeface="Arial Narrow"/>
              </a:rPr>
              <a:t>1.243.415</a:t>
            </a:r>
            <a:r>
              <a:rPr lang="en-AU" sz="2800" dirty="0">
                <a:latin typeface="Arial Narrow"/>
                <a:cs typeface="Arial Narrow"/>
              </a:rPr>
              <a:t> </a:t>
            </a:r>
            <a:r>
              <a:rPr lang="en-AU" sz="3200" b="1" dirty="0" err="1">
                <a:solidFill>
                  <a:schemeClr val="accent4"/>
                </a:solidFill>
                <a:latin typeface="Arial Narrow"/>
                <a:cs typeface="Arial Narrow"/>
              </a:rPr>
              <a:t>siswa</a:t>
            </a:r>
            <a:r>
              <a:rPr lang="en-AU" sz="3200" dirty="0">
                <a:solidFill>
                  <a:schemeClr val="accent6">
                    <a:lumMod val="75000"/>
                  </a:schemeClr>
                </a:solidFill>
                <a:latin typeface="Arial Narrow"/>
                <a:cs typeface="Arial Narrow"/>
              </a:rPr>
              <a:t> </a:t>
            </a:r>
            <a:r>
              <a:rPr lang="en-AU" sz="1200" dirty="0" err="1">
                <a:latin typeface="Arial Narrow"/>
                <a:cs typeface="Arial Narrow"/>
              </a:rPr>
              <a:t>menerima</a:t>
            </a:r>
            <a:r>
              <a:rPr lang="en-AU" sz="1200" dirty="0">
                <a:latin typeface="Arial Narrow"/>
                <a:cs typeface="Arial Narrow"/>
              </a:rPr>
              <a:t> </a:t>
            </a:r>
            <a:r>
              <a:rPr lang="en-AU" sz="1200" dirty="0" err="1">
                <a:latin typeface="Arial Narrow"/>
                <a:cs typeface="Arial Narrow"/>
              </a:rPr>
              <a:t>manfaat</a:t>
            </a:r>
            <a:r>
              <a:rPr lang="en-AU" sz="1200" dirty="0">
                <a:latin typeface="Arial Narrow"/>
                <a:cs typeface="Arial Narrow"/>
              </a:rPr>
              <a:t> </a:t>
            </a:r>
            <a:r>
              <a:rPr lang="en-AU" sz="1200" dirty="0" err="1">
                <a:latin typeface="Arial Narrow"/>
                <a:cs typeface="Arial Narrow"/>
              </a:rPr>
              <a:t>Kartu</a:t>
            </a:r>
            <a:r>
              <a:rPr lang="en-AU" sz="1200" dirty="0">
                <a:latin typeface="Arial Narrow"/>
                <a:cs typeface="Arial Narrow"/>
              </a:rPr>
              <a:t> Indonesia </a:t>
            </a:r>
            <a:r>
              <a:rPr lang="en-AU" sz="1200" dirty="0" err="1">
                <a:latin typeface="Arial Narrow"/>
                <a:cs typeface="Arial Narrow"/>
              </a:rPr>
              <a:t>Pintar</a:t>
            </a:r>
            <a:r>
              <a:rPr lang="en-AU" sz="1200" dirty="0">
                <a:latin typeface="Arial Narrow"/>
                <a:cs typeface="Arial Narrow"/>
              </a:rPr>
              <a:t> (KIP)</a:t>
            </a:r>
          </a:p>
          <a:p>
            <a:r>
              <a:rPr lang="en-AU" sz="2800" b="1" dirty="0">
                <a:solidFill>
                  <a:schemeClr val="accent6">
                    <a:lumMod val="75000"/>
                  </a:schemeClr>
                </a:solidFill>
                <a:latin typeface="Arial Narrow"/>
                <a:cs typeface="Arial Narrow"/>
              </a:rPr>
              <a:t>1.000 </a:t>
            </a:r>
            <a:r>
              <a:rPr lang="en-AU" sz="2800" b="1" dirty="0" err="1">
                <a:solidFill>
                  <a:schemeClr val="accent4"/>
                </a:solidFill>
                <a:latin typeface="Arial Narrow"/>
                <a:cs typeface="Arial Narrow"/>
              </a:rPr>
              <a:t>Ruang</a:t>
            </a:r>
            <a:r>
              <a:rPr lang="en-AU" sz="2800" b="1" dirty="0">
                <a:solidFill>
                  <a:schemeClr val="accent6">
                    <a:lumMod val="75000"/>
                  </a:schemeClr>
                </a:solidFill>
                <a:latin typeface="Arial Narrow"/>
                <a:cs typeface="Arial Narrow"/>
              </a:rPr>
              <a:t> </a:t>
            </a:r>
            <a:r>
              <a:rPr lang="en-AU" sz="1200" dirty="0" err="1">
                <a:latin typeface="Arial Narrow"/>
                <a:cs typeface="Arial Narrow"/>
              </a:rPr>
              <a:t>Kelas</a:t>
            </a:r>
            <a:r>
              <a:rPr lang="en-AU" sz="1200" dirty="0">
                <a:latin typeface="Arial Narrow"/>
                <a:cs typeface="Arial Narrow"/>
              </a:rPr>
              <a:t> </a:t>
            </a:r>
            <a:r>
              <a:rPr lang="en-AU" sz="1200" dirty="0" err="1">
                <a:latin typeface="Arial Narrow"/>
                <a:cs typeface="Arial Narrow"/>
              </a:rPr>
              <a:t>Baru</a:t>
            </a:r>
            <a:r>
              <a:rPr lang="en-AU" sz="1200" dirty="0">
                <a:latin typeface="Arial Narrow"/>
                <a:cs typeface="Arial Narrow"/>
              </a:rPr>
              <a:t> </a:t>
            </a:r>
            <a:r>
              <a:rPr lang="en-AU" sz="1200" dirty="0" err="1">
                <a:latin typeface="Arial Narrow"/>
                <a:cs typeface="Arial Narrow"/>
              </a:rPr>
              <a:t>dibangun</a:t>
            </a:r>
            <a:endParaRPr lang="en-AU" sz="1200" dirty="0">
              <a:latin typeface="Arial Narrow"/>
              <a:cs typeface="Arial Narrow"/>
            </a:endParaRPr>
          </a:p>
          <a:p>
            <a:r>
              <a:rPr lang="en-AU" sz="2800" b="1" dirty="0">
                <a:solidFill>
                  <a:schemeClr val="accent6">
                    <a:lumMod val="75000"/>
                  </a:schemeClr>
                </a:solidFill>
                <a:latin typeface="Arial Narrow"/>
                <a:cs typeface="Arial Narrow"/>
              </a:rPr>
              <a:t>75 </a:t>
            </a:r>
            <a:r>
              <a:rPr lang="en-AU" sz="2800" b="1" dirty="0">
                <a:solidFill>
                  <a:schemeClr val="accent4"/>
                </a:solidFill>
                <a:latin typeface="Arial Narrow"/>
                <a:cs typeface="Arial Narrow"/>
              </a:rPr>
              <a:t>Unit</a:t>
            </a:r>
            <a:r>
              <a:rPr lang="en-AU" sz="2800" b="1" dirty="0">
                <a:solidFill>
                  <a:schemeClr val="accent6">
                    <a:lumMod val="75000"/>
                  </a:schemeClr>
                </a:solidFill>
                <a:latin typeface="Arial Narrow"/>
                <a:cs typeface="Arial Narrow"/>
              </a:rPr>
              <a:t> </a:t>
            </a:r>
            <a:r>
              <a:rPr lang="en-AU" sz="1200" dirty="0" err="1">
                <a:latin typeface="Arial Narrow"/>
                <a:cs typeface="Arial Narrow"/>
              </a:rPr>
              <a:t>Sekolah</a:t>
            </a:r>
            <a:r>
              <a:rPr lang="en-AU" sz="1200" dirty="0">
                <a:latin typeface="Arial Narrow"/>
                <a:cs typeface="Arial Narrow"/>
              </a:rPr>
              <a:t> </a:t>
            </a:r>
            <a:r>
              <a:rPr lang="en-AU" sz="1200" dirty="0" err="1">
                <a:latin typeface="Arial Narrow"/>
                <a:cs typeface="Arial Narrow"/>
              </a:rPr>
              <a:t>Baru</a:t>
            </a:r>
            <a:r>
              <a:rPr lang="en-AU" sz="1200" dirty="0">
                <a:latin typeface="Arial Narrow"/>
                <a:cs typeface="Arial Narrow"/>
              </a:rPr>
              <a:t> </a:t>
            </a:r>
            <a:r>
              <a:rPr lang="en-AU" sz="1200" dirty="0" err="1">
                <a:latin typeface="Arial Narrow"/>
                <a:cs typeface="Arial Narrow"/>
              </a:rPr>
              <a:t>dibangun</a:t>
            </a:r>
            <a:endParaRPr lang="en-AU" sz="1200" dirty="0">
              <a:latin typeface="Arial Narrow"/>
              <a:cs typeface="Arial Narrow"/>
            </a:endParaRPr>
          </a:p>
        </p:txBody>
      </p:sp>
      <p:sp>
        <p:nvSpPr>
          <p:cNvPr id="8" name="TextBox 7"/>
          <p:cNvSpPr txBox="1"/>
          <p:nvPr/>
        </p:nvSpPr>
        <p:spPr>
          <a:xfrm>
            <a:off x="467544" y="2060848"/>
            <a:ext cx="2952329" cy="830997"/>
          </a:xfrm>
          <a:prstGeom prst="rect">
            <a:avLst/>
          </a:prstGeom>
          <a:noFill/>
        </p:spPr>
        <p:txBody>
          <a:bodyPr wrap="square" rtlCol="0">
            <a:spAutoFit/>
          </a:bodyPr>
          <a:lstStyle/>
          <a:p>
            <a:r>
              <a:rPr lang="en-AU" sz="2400" b="1" dirty="0" err="1" smtClean="0">
                <a:ln w="1905"/>
                <a:solidFill>
                  <a:schemeClr val="tx2">
                    <a:lumMod val="60000"/>
                    <a:lumOff val="40000"/>
                  </a:schemeClr>
                </a:solidFill>
                <a:effectLst>
                  <a:innerShdw blurRad="69850" dist="43180" dir="5400000">
                    <a:srgbClr val="000000">
                      <a:alpha val="65000"/>
                    </a:srgbClr>
                  </a:innerShdw>
                </a:effectLst>
                <a:latin typeface="Arial Narrow"/>
                <a:cs typeface="Arial Narrow"/>
              </a:rPr>
              <a:t>Peningkatan</a:t>
            </a:r>
            <a:r>
              <a:rPr lang="en-AU" sz="2400" b="1" dirty="0" smtClean="0">
                <a:ln w="1905"/>
                <a:solidFill>
                  <a:schemeClr val="tx2">
                    <a:lumMod val="60000"/>
                    <a:lumOff val="40000"/>
                  </a:schemeClr>
                </a:solidFill>
                <a:effectLst>
                  <a:innerShdw blurRad="69850" dist="43180" dir="5400000">
                    <a:srgbClr val="000000">
                      <a:alpha val="65000"/>
                    </a:srgbClr>
                  </a:innerShdw>
                </a:effectLst>
                <a:latin typeface="Arial Narrow"/>
                <a:cs typeface="Arial Narrow"/>
              </a:rPr>
              <a:t> </a:t>
            </a:r>
            <a:r>
              <a:rPr lang="en-AU" sz="2400" b="1" dirty="0" err="1">
                <a:ln w="1905"/>
                <a:solidFill>
                  <a:schemeClr val="tx2">
                    <a:lumMod val="60000"/>
                    <a:lumOff val="40000"/>
                  </a:schemeClr>
                </a:solidFill>
                <a:effectLst>
                  <a:innerShdw blurRad="69850" dist="43180" dir="5400000">
                    <a:srgbClr val="000000">
                      <a:alpha val="65000"/>
                    </a:srgbClr>
                  </a:innerShdw>
                </a:effectLst>
                <a:latin typeface="Arial Narrow"/>
                <a:cs typeface="Arial Narrow"/>
              </a:rPr>
              <a:t>Akses</a:t>
            </a:r>
            <a:r>
              <a:rPr lang="en-AU" sz="2400" b="1" dirty="0">
                <a:ln w="1905"/>
                <a:solidFill>
                  <a:schemeClr val="tx2">
                    <a:lumMod val="60000"/>
                    <a:lumOff val="40000"/>
                  </a:schemeClr>
                </a:solidFill>
                <a:effectLst>
                  <a:innerShdw blurRad="69850" dist="43180" dir="5400000">
                    <a:srgbClr val="000000">
                      <a:alpha val="65000"/>
                    </a:srgbClr>
                  </a:innerShdw>
                </a:effectLst>
                <a:latin typeface="Arial Narrow"/>
                <a:cs typeface="Arial Narrow"/>
              </a:rPr>
              <a:t> </a:t>
            </a:r>
            <a:r>
              <a:rPr lang="en-AU" sz="2400" b="1" dirty="0" err="1">
                <a:ln w="1905"/>
                <a:solidFill>
                  <a:schemeClr val="tx2">
                    <a:lumMod val="60000"/>
                    <a:lumOff val="40000"/>
                  </a:schemeClr>
                </a:solidFill>
                <a:effectLst>
                  <a:innerShdw blurRad="69850" dist="43180" dir="5400000">
                    <a:srgbClr val="000000">
                      <a:alpha val="65000"/>
                    </a:srgbClr>
                  </a:innerShdw>
                </a:effectLst>
                <a:latin typeface="Arial Narrow"/>
                <a:cs typeface="Arial Narrow"/>
              </a:rPr>
              <a:t>Pendidikan</a:t>
            </a:r>
            <a:endParaRPr lang="en-AU" sz="2400" b="1" dirty="0">
              <a:ln w="1905"/>
              <a:solidFill>
                <a:schemeClr val="tx2">
                  <a:lumMod val="60000"/>
                  <a:lumOff val="40000"/>
                </a:schemeClr>
              </a:solidFill>
              <a:effectLst>
                <a:innerShdw blurRad="69850" dist="43180" dir="5400000">
                  <a:srgbClr val="000000">
                    <a:alpha val="65000"/>
                  </a:srgbClr>
                </a:innerShdw>
              </a:effectLst>
              <a:latin typeface="Arial Narrow"/>
              <a:cs typeface="Arial Narrow"/>
            </a:endParaRPr>
          </a:p>
        </p:txBody>
      </p:sp>
      <p:cxnSp>
        <p:nvCxnSpPr>
          <p:cNvPr id="10" name="Straight Connector 9"/>
          <p:cNvCxnSpPr/>
          <p:nvPr/>
        </p:nvCxnSpPr>
        <p:spPr>
          <a:xfrm>
            <a:off x="395536" y="3284984"/>
            <a:ext cx="86044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1115616" y="1556792"/>
            <a:ext cx="648072"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solidFill>
                  <a:schemeClr val="bg1"/>
                </a:solidFill>
                <a:latin typeface="Arial Narrow"/>
                <a:cs typeface="Arial Narrow"/>
              </a:rPr>
              <a:t>1</a:t>
            </a:r>
            <a:endParaRPr lang="en-US" sz="2400" b="1" dirty="0">
              <a:solidFill>
                <a:schemeClr val="bg1"/>
              </a:solidFill>
              <a:latin typeface="Arial Narrow"/>
              <a:cs typeface="Arial Narrow"/>
            </a:endParaRPr>
          </a:p>
        </p:txBody>
      </p:sp>
      <p:sp>
        <p:nvSpPr>
          <p:cNvPr id="12" name="Oval 11"/>
          <p:cNvSpPr/>
          <p:nvPr/>
        </p:nvSpPr>
        <p:spPr>
          <a:xfrm>
            <a:off x="1115616" y="3645024"/>
            <a:ext cx="648072" cy="50405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solidFill>
                  <a:schemeClr val="bg1"/>
                </a:solidFill>
                <a:latin typeface="Arial Narrow"/>
                <a:cs typeface="Arial Narrow"/>
              </a:rPr>
              <a:t>2</a:t>
            </a:r>
            <a:endParaRPr lang="en-US" sz="2400" b="1" dirty="0">
              <a:solidFill>
                <a:schemeClr val="bg1"/>
              </a:solidFill>
              <a:latin typeface="Arial Narrow"/>
              <a:cs typeface="Arial Narrow"/>
            </a:endParaRPr>
          </a:p>
        </p:txBody>
      </p:sp>
    </p:spTree>
    <p:extLst>
      <p:ext uri="{BB962C8B-B14F-4D97-AF65-F5344CB8AC3E}">
        <p14:creationId xmlns:p14="http://schemas.microsoft.com/office/powerpoint/2010/main" val="395850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57263" y="0"/>
            <a:ext cx="7229474"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36025"/>
            <a:ext cx="7010400" cy="461665"/>
          </a:xfrm>
          <a:prstGeom prst="rect">
            <a:avLst/>
          </a:prstGeom>
          <a:solidFill>
            <a:schemeClr val="tx1">
              <a:lumMod val="65000"/>
              <a:lumOff val="35000"/>
            </a:schemeClr>
          </a:solidFill>
        </p:spPr>
        <p:txBody>
          <a:bodyPr wrap="square" rtlCol="0">
            <a:spAutoFit/>
          </a:bodyPr>
          <a:lstStyle/>
          <a:p>
            <a:pPr algn="ctr"/>
            <a:r>
              <a:rPr lang="en-US" sz="2400" dirty="0" smtClean="0">
                <a:solidFill>
                  <a:schemeClr val="bg1"/>
                </a:solidFill>
                <a:latin typeface="Britannic Bold" pitchFamily="34" charset="0"/>
              </a:rPr>
              <a:t>PENETAPAN KINERJA DIT. PSMA TAHUN 2017</a:t>
            </a:r>
            <a:endParaRPr lang="en-US" sz="2400" dirty="0">
              <a:solidFill>
                <a:schemeClr val="bg1"/>
              </a:solidFill>
              <a:latin typeface="Britannic Bold" pitchFamily="34" charset="0"/>
            </a:endParaRPr>
          </a:p>
        </p:txBody>
      </p:sp>
      <p:sp>
        <p:nvSpPr>
          <p:cNvPr id="8" name="Oval 7"/>
          <p:cNvSpPr/>
          <p:nvPr/>
        </p:nvSpPr>
        <p:spPr>
          <a:xfrm>
            <a:off x="152400" y="762000"/>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id-ID"/>
          </a:p>
        </p:txBody>
      </p:sp>
      <p:sp>
        <p:nvSpPr>
          <p:cNvPr id="9" name="Oval 8"/>
          <p:cNvSpPr/>
          <p:nvPr/>
        </p:nvSpPr>
        <p:spPr>
          <a:xfrm>
            <a:off x="8743950" y="790575"/>
            <a:ext cx="228600" cy="228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id-ID"/>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4" y="762865"/>
            <a:ext cx="7229474" cy="461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941" y="5562600"/>
            <a:ext cx="719879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387200"/>
      </p:ext>
    </p:extLst>
  </p:cSld>
  <p:clrMapOvr>
    <a:masterClrMapping/>
  </p:clrMapOvr>
  <p:transition>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861" t="3124" r="41839" b="39416"/>
          <a:stretch/>
        </p:blipFill>
        <p:spPr bwMode="auto">
          <a:xfrm>
            <a:off x="1" y="1"/>
            <a:ext cx="9143998" cy="449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Flowchart: Document 12"/>
          <p:cNvSpPr/>
          <p:nvPr/>
        </p:nvSpPr>
        <p:spPr>
          <a:xfrm rot="10800000">
            <a:off x="1" y="3657600"/>
            <a:ext cx="9143999" cy="3200400"/>
          </a:xfrm>
          <a:prstGeom prst="flowChartDocument">
            <a:avLst/>
          </a:prstGeom>
          <a:gradFill flip="none" rotWithShape="1">
            <a:gsLst>
              <a:gs pos="32000">
                <a:schemeClr val="bg1">
                  <a:lumMod val="95000"/>
                </a:schemeClr>
              </a:gs>
              <a:gs pos="52000">
                <a:schemeClr val="bg1">
                  <a:lumMod val="85000"/>
                </a:schemeClr>
              </a:gs>
              <a:gs pos="81000">
                <a:schemeClr val="bg1">
                  <a:lumMod val="75000"/>
                </a:schemeClr>
              </a:gs>
              <a:gs pos="100000">
                <a:schemeClr val="bg1">
                  <a:lumMod val="6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228600" y="4563328"/>
            <a:ext cx="4114801" cy="2140796"/>
          </a:xfrm>
          <a:prstGeom prst="rect">
            <a:avLst/>
          </a:prstGeom>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67" t="16875" r="18727" b="14920"/>
          <a:stretch/>
        </p:blipFill>
        <p:spPr bwMode="auto">
          <a:xfrm>
            <a:off x="4487916" y="4563327"/>
            <a:ext cx="4267202" cy="2142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1273994" y="5357578"/>
            <a:ext cx="4041231" cy="1015663"/>
          </a:xfrm>
          <a:prstGeom prst="rect">
            <a:avLst/>
          </a:prstGeom>
          <a:noFill/>
        </p:spPr>
        <p:txBody>
          <a:bodyPr wrap="square" rtlCol="0">
            <a:spAutoFit/>
          </a:bodyPr>
          <a:lstStyle/>
          <a:p>
            <a:pPr algn="ctr"/>
            <a:r>
              <a:rPr lang="en-US" sz="6000" dirty="0" smtClean="0">
                <a:solidFill>
                  <a:srgbClr val="FF6600"/>
                </a:solidFill>
                <a:latin typeface="Bernard MT Condensed"/>
                <a:cs typeface="Bernard MT Condensed"/>
              </a:rPr>
              <a:t>2017</a:t>
            </a:r>
            <a:endParaRPr lang="en-US" sz="6000" dirty="0">
              <a:solidFill>
                <a:srgbClr val="FF6600"/>
              </a:solidFill>
              <a:latin typeface="Bernard MT Condensed"/>
              <a:cs typeface="Bernard MT Condensed"/>
            </a:endParaRPr>
          </a:p>
        </p:txBody>
      </p:sp>
    </p:spTree>
    <p:extLst>
      <p:ext uri="{BB962C8B-B14F-4D97-AF65-F5344CB8AC3E}">
        <p14:creationId xmlns:p14="http://schemas.microsoft.com/office/powerpoint/2010/main" val="104666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94736" y="543514"/>
            <a:ext cx="7258919" cy="6195436"/>
          </a:xfrm>
          <a:prstGeom prst="rect">
            <a:avLst/>
          </a:prstGeom>
          <a:noFill/>
          <a:ln w="190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4" name="Straight Connector 3"/>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8600" y="0"/>
            <a:ext cx="86106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 y="36025"/>
            <a:ext cx="8382000" cy="461665"/>
          </a:xfrm>
          <a:prstGeom prst="rect">
            <a:avLst/>
          </a:prstGeom>
          <a:solidFill>
            <a:schemeClr val="tx1">
              <a:lumMod val="65000"/>
              <a:lumOff val="35000"/>
            </a:schemeClr>
          </a:solidFill>
        </p:spPr>
        <p:txBody>
          <a:bodyPr wrap="square" rtlCol="0">
            <a:spAutoFit/>
          </a:bodyPr>
          <a:lstStyle/>
          <a:p>
            <a:pPr algn="ctr"/>
            <a:r>
              <a:rPr lang="en-US" sz="2400" dirty="0" err="1">
                <a:solidFill>
                  <a:schemeClr val="bg1"/>
                </a:solidFill>
                <a:latin typeface="Britannic Bold" pitchFamily="34" charset="0"/>
              </a:rPr>
              <a:t>Estimasi</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Kebutuhan</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Alokasi</a:t>
            </a:r>
            <a:r>
              <a:rPr lang="en-US" sz="2400" dirty="0">
                <a:solidFill>
                  <a:schemeClr val="bg1"/>
                </a:solidFill>
                <a:latin typeface="Britannic Bold" pitchFamily="34" charset="0"/>
              </a:rPr>
              <a:t> BOS Tingkat SMA </a:t>
            </a:r>
            <a:r>
              <a:rPr lang="en-US" sz="2400" dirty="0" err="1">
                <a:solidFill>
                  <a:schemeClr val="bg1"/>
                </a:solidFill>
                <a:latin typeface="Britannic Bold" pitchFamily="34" charset="0"/>
              </a:rPr>
              <a:t>Provinsi</a:t>
            </a:r>
            <a:r>
              <a:rPr lang="en-US" sz="2400" dirty="0">
                <a:solidFill>
                  <a:schemeClr val="bg1"/>
                </a:solidFill>
                <a:latin typeface="Britannic Bold" pitchFamily="34" charset="0"/>
              </a:rPr>
              <a:t> 2017</a:t>
            </a:r>
          </a:p>
        </p:txBody>
      </p:sp>
    </p:spTree>
    <p:extLst>
      <p:ext uri="{BB962C8B-B14F-4D97-AF65-F5344CB8AC3E}">
        <p14:creationId xmlns:p14="http://schemas.microsoft.com/office/powerpoint/2010/main" val="25695452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562100" y="36025"/>
            <a:ext cx="6019800"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solidFill>
                <a:latin typeface="Britannic Bold" pitchFamily="34" charset="0"/>
              </a:rPr>
              <a:t>INFO GRAFIS</a:t>
            </a:r>
            <a:endParaRPr lang="en-US" sz="2000" dirty="0">
              <a:solidFill>
                <a:schemeClr val="bg1"/>
              </a:solidFill>
              <a:latin typeface="Britannic Bold"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657994"/>
            <a:ext cx="8382000" cy="5971406"/>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1562100" y="36025"/>
            <a:ext cx="6019800" cy="646331"/>
          </a:xfrm>
          <a:prstGeom prst="rect">
            <a:avLst/>
          </a:prstGeom>
          <a:solidFill>
            <a:schemeClr val="tx1">
              <a:lumMod val="65000"/>
              <a:lumOff val="35000"/>
            </a:schemeClr>
          </a:solidFill>
        </p:spPr>
        <p:txBody>
          <a:bodyPr wrap="square" rtlCol="0">
            <a:spAutoFit/>
          </a:bodyPr>
          <a:lstStyle/>
          <a:p>
            <a:pPr algn="ctr"/>
            <a:r>
              <a:rPr lang="en-US" sz="3600" dirty="0" smtClean="0">
                <a:solidFill>
                  <a:schemeClr val="bg1"/>
                </a:solidFill>
                <a:latin typeface="Britannic Bold" pitchFamily="34" charset="0"/>
              </a:rPr>
              <a:t>REMBUKNAS 2017</a:t>
            </a:r>
            <a:endParaRPr lang="en-US" sz="3600" dirty="0">
              <a:solidFill>
                <a:schemeClr val="bg1"/>
              </a:solidFill>
              <a:latin typeface="Britannic Bold" pitchFamily="34" charset="0"/>
            </a:endParaRPr>
          </a:p>
        </p:txBody>
      </p:sp>
    </p:spTree>
    <p:extLst>
      <p:ext uri="{BB962C8B-B14F-4D97-AF65-F5344CB8AC3E}">
        <p14:creationId xmlns:p14="http://schemas.microsoft.com/office/powerpoint/2010/main" val="1462953642"/>
      </p:ext>
    </p:extLst>
  </p:cSld>
  <p:clrMapOvr>
    <a:masterClrMapping/>
  </p:clrMapOvr>
  <p:transition>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07761" y="1040182"/>
            <a:ext cx="2708877" cy="1646104"/>
            <a:chOff x="1007761" y="1815519"/>
            <a:chExt cx="2708877" cy="1646104"/>
          </a:xfrm>
          <a:effectLst>
            <a:outerShdw blurRad="76200" dir="18900000" sy="23000" kx="-1200000" algn="bl" rotWithShape="0">
              <a:prstClr val="black">
                <a:alpha val="20000"/>
              </a:prstClr>
            </a:outerShdw>
          </a:effectLst>
        </p:grpSpPr>
        <p:sp>
          <p:nvSpPr>
            <p:cNvPr id="4" name="TextBox 3"/>
            <p:cNvSpPr txBox="1"/>
            <p:nvPr/>
          </p:nvSpPr>
          <p:spPr>
            <a:xfrm>
              <a:off x="1007761" y="2133600"/>
              <a:ext cx="2708877" cy="1328023"/>
            </a:xfrm>
            <a:prstGeom prst="roundRect">
              <a:avLst/>
            </a:prstGeom>
            <a:solidFill>
              <a:schemeClr val="accent6">
                <a:lumMod val="75000"/>
              </a:schemeClr>
            </a:solidFill>
          </p:spPr>
          <p:txBody>
            <a:bodyPr wrap="square" rtlCol="0">
              <a:spAutoFit/>
            </a:bodyPr>
            <a:lstStyle/>
            <a:p>
              <a:pPr algn="ctr"/>
              <a:endParaRPr lang="en-US" dirty="0">
                <a:latin typeface="Humnst777 BT" pitchFamily="34" charset="0"/>
              </a:endParaRPr>
            </a:p>
            <a:p>
              <a:pPr algn="ctr"/>
              <a:r>
                <a:rPr lang="en-US" b="1" dirty="0" err="1">
                  <a:solidFill>
                    <a:schemeClr val="bg1"/>
                  </a:solidFill>
                  <a:latin typeface="Humnst777 BT" pitchFamily="34" charset="0"/>
                </a:rPr>
                <a:t>Mekanisme</a:t>
              </a:r>
              <a:r>
                <a:rPr lang="en-US" b="1" dirty="0">
                  <a:solidFill>
                    <a:schemeClr val="bg1"/>
                  </a:solidFill>
                  <a:latin typeface="Humnst777 BT" pitchFamily="34" charset="0"/>
                </a:rPr>
                <a:t> Non-</a:t>
              </a:r>
              <a:r>
                <a:rPr lang="en-US" b="1" dirty="0" err="1">
                  <a:solidFill>
                    <a:schemeClr val="bg1"/>
                  </a:solidFill>
                  <a:latin typeface="Humnst777 BT" pitchFamily="34" charset="0"/>
                </a:rPr>
                <a:t>Tunai</a:t>
              </a:r>
              <a:r>
                <a:rPr lang="en-US" b="1" dirty="0">
                  <a:solidFill>
                    <a:schemeClr val="bg1"/>
                  </a:solidFill>
                  <a:latin typeface="Humnst777 BT" pitchFamily="34" charset="0"/>
                </a:rPr>
                <a:t> (cashless) </a:t>
              </a:r>
            </a:p>
            <a:p>
              <a:pPr algn="ctr"/>
              <a:r>
                <a:rPr lang="en-US" b="1" dirty="0" err="1">
                  <a:solidFill>
                    <a:schemeClr val="bg1"/>
                  </a:solidFill>
                  <a:latin typeface="Humnst777 BT" pitchFamily="34" charset="0"/>
                </a:rPr>
                <a:t>Arahan</a:t>
              </a:r>
              <a:r>
                <a:rPr lang="en-US" b="1" dirty="0">
                  <a:solidFill>
                    <a:schemeClr val="bg1"/>
                  </a:solidFill>
                  <a:latin typeface="Humnst777 BT" pitchFamily="34" charset="0"/>
                </a:rPr>
                <a:t> </a:t>
              </a:r>
              <a:r>
                <a:rPr lang="en-US" b="1" dirty="0" err="1">
                  <a:solidFill>
                    <a:schemeClr val="bg1"/>
                  </a:solidFill>
                  <a:latin typeface="Humnst777 BT" pitchFamily="34" charset="0"/>
                </a:rPr>
                <a:t>dari</a:t>
              </a:r>
              <a:r>
                <a:rPr lang="en-US" b="1" dirty="0">
                  <a:solidFill>
                    <a:schemeClr val="bg1"/>
                  </a:solidFill>
                  <a:latin typeface="Humnst777 BT" pitchFamily="34" charset="0"/>
                </a:rPr>
                <a:t> </a:t>
              </a:r>
              <a:r>
                <a:rPr lang="en-US" b="1" dirty="0" err="1">
                  <a:solidFill>
                    <a:schemeClr val="bg1"/>
                  </a:solidFill>
                  <a:latin typeface="Humnst777 BT" pitchFamily="34" charset="0"/>
                </a:rPr>
                <a:t>Presiden</a:t>
              </a:r>
              <a:endParaRPr lang="en-US" b="1" dirty="0">
                <a:solidFill>
                  <a:schemeClr val="bg1"/>
                </a:solidFill>
                <a:latin typeface="Humnst777 BT" pitchFamily="34" charset="0"/>
              </a:endParaRPr>
            </a:p>
          </p:txBody>
        </p:sp>
        <p:sp>
          <p:nvSpPr>
            <p:cNvPr id="6" name="Snip and Round Single Corner Rectangle 5"/>
            <p:cNvSpPr/>
            <p:nvPr/>
          </p:nvSpPr>
          <p:spPr>
            <a:xfrm>
              <a:off x="1007762" y="1815519"/>
              <a:ext cx="2708876" cy="615701"/>
            </a:xfrm>
            <a:prstGeom prst="snipRoundRect">
              <a:avLst>
                <a:gd name="adj1" fmla="val 16667"/>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64912" y="1873327"/>
              <a:ext cx="400050" cy="55789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83962" y="1987174"/>
              <a:ext cx="320040" cy="302474"/>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410200" y="990600"/>
            <a:ext cx="2708877" cy="1695686"/>
            <a:chOff x="5410200" y="1765937"/>
            <a:chExt cx="2708877" cy="1695686"/>
          </a:xfrm>
          <a:effectLst>
            <a:outerShdw blurRad="76200" dir="18900000" sy="23000" kx="-1200000" algn="bl" rotWithShape="0">
              <a:prstClr val="black">
                <a:alpha val="20000"/>
              </a:prstClr>
            </a:outerShdw>
          </a:effectLst>
        </p:grpSpPr>
        <p:sp>
          <p:nvSpPr>
            <p:cNvPr id="12" name="TextBox 11"/>
            <p:cNvSpPr txBox="1"/>
            <p:nvPr/>
          </p:nvSpPr>
          <p:spPr>
            <a:xfrm>
              <a:off x="5410200" y="2133600"/>
              <a:ext cx="2708877" cy="1328023"/>
            </a:xfrm>
            <a:prstGeom prst="roundRect">
              <a:avLst/>
            </a:prstGeom>
            <a:solidFill>
              <a:schemeClr val="tx2">
                <a:lumMod val="75000"/>
              </a:schemeClr>
            </a:solidFill>
          </p:spPr>
          <p:txBody>
            <a:bodyPr wrap="square" rtlCol="0">
              <a:spAutoFit/>
            </a:bodyPr>
            <a:lstStyle/>
            <a:p>
              <a:pPr algn="ctr"/>
              <a:endParaRPr lang="en-US" dirty="0">
                <a:latin typeface="Humnst777 BT" pitchFamily="34" charset="0"/>
              </a:endParaRPr>
            </a:p>
            <a:p>
              <a:pPr algn="ctr"/>
              <a:r>
                <a:rPr lang="en-US" b="1" dirty="0" err="1">
                  <a:solidFill>
                    <a:schemeClr val="bg1"/>
                  </a:solidFill>
                  <a:latin typeface="Humnst777 BT" pitchFamily="34" charset="0"/>
                </a:rPr>
                <a:t>Mekanisme</a:t>
              </a:r>
              <a:r>
                <a:rPr lang="en-US" b="1" dirty="0">
                  <a:solidFill>
                    <a:schemeClr val="bg1"/>
                  </a:solidFill>
                  <a:latin typeface="Humnst777 BT" pitchFamily="34" charset="0"/>
                </a:rPr>
                <a:t> </a:t>
              </a:r>
              <a:r>
                <a:rPr lang="en-US" b="1" dirty="0" err="1">
                  <a:solidFill>
                    <a:schemeClr val="bg1"/>
                  </a:solidFill>
                  <a:latin typeface="Humnst777 BT" pitchFamily="34" charset="0"/>
                </a:rPr>
                <a:t>Belanja</a:t>
              </a:r>
              <a:r>
                <a:rPr lang="en-US" b="1" dirty="0">
                  <a:solidFill>
                    <a:schemeClr val="bg1"/>
                  </a:solidFill>
                  <a:latin typeface="Humnst777 BT" pitchFamily="34" charset="0"/>
                </a:rPr>
                <a:t> </a:t>
              </a:r>
              <a:r>
                <a:rPr lang="en-US" b="1" dirty="0" err="1">
                  <a:solidFill>
                    <a:schemeClr val="bg1"/>
                  </a:solidFill>
                  <a:latin typeface="Humnst777 BT" pitchFamily="34" charset="0"/>
                </a:rPr>
                <a:t>Langsung</a:t>
              </a:r>
              <a:endParaRPr lang="en-US" b="1" dirty="0">
                <a:solidFill>
                  <a:schemeClr val="bg1"/>
                </a:solidFill>
                <a:latin typeface="Humnst777 BT" pitchFamily="34" charset="0"/>
              </a:endParaRPr>
            </a:p>
            <a:p>
              <a:pPr algn="ctr"/>
              <a:r>
                <a:rPr lang="en-US" b="1" dirty="0">
                  <a:solidFill>
                    <a:schemeClr val="bg1"/>
                  </a:solidFill>
                  <a:latin typeface="Humnst777 BT" pitchFamily="34" charset="0"/>
                </a:rPr>
                <a:t>(</a:t>
              </a:r>
              <a:r>
                <a:rPr lang="en-US" b="1" dirty="0" err="1">
                  <a:solidFill>
                    <a:schemeClr val="bg1"/>
                  </a:solidFill>
                  <a:latin typeface="Humnst777 BT" pitchFamily="34" charset="0"/>
                </a:rPr>
                <a:t>tidak</a:t>
              </a:r>
              <a:r>
                <a:rPr lang="en-US" b="1" dirty="0">
                  <a:solidFill>
                    <a:schemeClr val="bg1"/>
                  </a:solidFill>
                  <a:latin typeface="Humnst777 BT" pitchFamily="34" charset="0"/>
                </a:rPr>
                <a:t> </a:t>
              </a:r>
              <a:r>
                <a:rPr lang="en-US" b="1" dirty="0" err="1">
                  <a:solidFill>
                    <a:schemeClr val="bg1"/>
                  </a:solidFill>
                  <a:latin typeface="Humnst777 BT" pitchFamily="34" charset="0"/>
                </a:rPr>
                <a:t>boleh</a:t>
              </a:r>
              <a:r>
                <a:rPr lang="en-US" b="1" dirty="0">
                  <a:solidFill>
                    <a:schemeClr val="bg1"/>
                  </a:solidFill>
                  <a:latin typeface="Humnst777 BT" pitchFamily="34" charset="0"/>
                </a:rPr>
                <a:t> </a:t>
              </a:r>
              <a:r>
                <a:rPr lang="en-US" b="1" dirty="0" err="1">
                  <a:solidFill>
                    <a:schemeClr val="bg1"/>
                  </a:solidFill>
                  <a:latin typeface="Humnst777 BT" pitchFamily="34" charset="0"/>
                </a:rPr>
                <a:t>hibah</a:t>
              </a:r>
              <a:r>
                <a:rPr lang="en-US" b="1" dirty="0">
                  <a:solidFill>
                    <a:schemeClr val="bg1"/>
                  </a:solidFill>
                  <a:latin typeface="Humnst777 BT" pitchFamily="34" charset="0"/>
                </a:rPr>
                <a:t>)</a:t>
              </a:r>
            </a:p>
          </p:txBody>
        </p:sp>
        <p:sp>
          <p:nvSpPr>
            <p:cNvPr id="13" name="Snip and Round Single Corner Rectangle 12"/>
            <p:cNvSpPr/>
            <p:nvPr/>
          </p:nvSpPr>
          <p:spPr>
            <a:xfrm>
              <a:off x="5410201" y="1765937"/>
              <a:ext cx="2708876" cy="665284"/>
            </a:xfrm>
            <a:prstGeom prst="snipRoundRect">
              <a:avLst>
                <a:gd name="adj1" fmla="val 16667"/>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467351" y="1823744"/>
              <a:ext cx="400050" cy="55789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486401" y="1937591"/>
              <a:ext cx="320040" cy="302474"/>
            </a:xfrm>
            <a:prstGeom prst="ellips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162786" y="3459301"/>
            <a:ext cx="4495799" cy="286232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AutoNum type="arabicPeriod"/>
            </a:pPr>
            <a:r>
              <a:rPr lang="en-US" sz="2000" dirty="0" err="1"/>
              <a:t>Rencana</a:t>
            </a:r>
            <a:r>
              <a:rPr lang="en-US" sz="2000" dirty="0"/>
              <a:t> piloting di </a:t>
            </a:r>
            <a:r>
              <a:rPr lang="en-US" sz="2000" dirty="0" err="1"/>
              <a:t>beberapa</a:t>
            </a:r>
            <a:r>
              <a:rPr lang="en-US" sz="2000" dirty="0"/>
              <a:t> </a:t>
            </a:r>
            <a:r>
              <a:rPr lang="en-US" sz="2000" dirty="0" err="1"/>
              <a:t>kota</a:t>
            </a:r>
            <a:r>
              <a:rPr lang="en-US" sz="2000" dirty="0"/>
              <a:t> </a:t>
            </a:r>
            <a:r>
              <a:rPr lang="en-US" sz="2000" dirty="0" err="1"/>
              <a:t>dan</a:t>
            </a:r>
            <a:r>
              <a:rPr lang="en-US" sz="2000" dirty="0"/>
              <a:t> </a:t>
            </a:r>
            <a:r>
              <a:rPr lang="en-US" sz="2000" dirty="0" err="1" smtClean="0"/>
              <a:t>kabupaten</a:t>
            </a:r>
            <a:r>
              <a:rPr lang="en-US" sz="2000" dirty="0"/>
              <a:t> </a:t>
            </a:r>
            <a:r>
              <a:rPr lang="en-US" sz="2000" dirty="0" smtClean="0">
                <a:solidFill>
                  <a:schemeClr val="accent2">
                    <a:lumMod val="50000"/>
                  </a:schemeClr>
                </a:solidFill>
              </a:rPr>
              <a:t>(</a:t>
            </a:r>
            <a:r>
              <a:rPr lang="en-US" sz="2000" dirty="0" err="1">
                <a:solidFill>
                  <a:schemeClr val="accent2">
                    <a:lumMod val="50000"/>
                  </a:schemeClr>
                </a:solidFill>
              </a:rPr>
              <a:t>masih</a:t>
            </a:r>
            <a:r>
              <a:rPr lang="en-US" sz="2000" dirty="0">
                <a:solidFill>
                  <a:schemeClr val="accent2">
                    <a:lumMod val="50000"/>
                  </a:schemeClr>
                </a:solidFill>
              </a:rPr>
              <a:t> </a:t>
            </a:r>
            <a:r>
              <a:rPr lang="en-US" sz="2000" dirty="0" err="1">
                <a:solidFill>
                  <a:schemeClr val="accent2">
                    <a:lumMod val="50000"/>
                  </a:schemeClr>
                </a:solidFill>
              </a:rPr>
              <a:t>dibahas</a:t>
            </a:r>
            <a:r>
              <a:rPr lang="en-US" sz="2000" dirty="0">
                <a:solidFill>
                  <a:schemeClr val="accent2">
                    <a:lumMod val="50000"/>
                  </a:schemeClr>
                </a:solidFill>
              </a:rPr>
              <a:t> </a:t>
            </a:r>
            <a:r>
              <a:rPr lang="en-US" sz="2000" dirty="0" err="1">
                <a:solidFill>
                  <a:schemeClr val="accent2">
                    <a:lumMod val="50000"/>
                  </a:schemeClr>
                </a:solidFill>
              </a:rPr>
              <a:t>oleh</a:t>
            </a:r>
            <a:r>
              <a:rPr lang="en-US" sz="2000" dirty="0">
                <a:solidFill>
                  <a:schemeClr val="accent2">
                    <a:lumMod val="50000"/>
                  </a:schemeClr>
                </a:solidFill>
              </a:rPr>
              <a:t> </a:t>
            </a:r>
            <a:r>
              <a:rPr lang="en-US" sz="2000" dirty="0" err="1">
                <a:solidFill>
                  <a:schemeClr val="accent2">
                    <a:lumMod val="50000"/>
                  </a:schemeClr>
                </a:solidFill>
              </a:rPr>
              <a:t>tim</a:t>
            </a:r>
            <a:r>
              <a:rPr lang="en-US" sz="2000" dirty="0">
                <a:solidFill>
                  <a:schemeClr val="accent2">
                    <a:lumMod val="50000"/>
                  </a:schemeClr>
                </a:solidFill>
              </a:rPr>
              <a:t> </a:t>
            </a:r>
            <a:r>
              <a:rPr lang="en-US" sz="2000" dirty="0" err="1">
                <a:solidFill>
                  <a:schemeClr val="accent2">
                    <a:lumMod val="50000"/>
                  </a:schemeClr>
                </a:solidFill>
              </a:rPr>
              <a:t>Paska</a:t>
            </a:r>
            <a:r>
              <a:rPr lang="en-US" sz="2000" dirty="0">
                <a:solidFill>
                  <a:schemeClr val="accent2">
                    <a:lumMod val="50000"/>
                  </a:schemeClr>
                </a:solidFill>
              </a:rPr>
              <a:t> </a:t>
            </a:r>
            <a:r>
              <a:rPr lang="en-US" sz="2000" dirty="0" err="1">
                <a:solidFill>
                  <a:schemeClr val="accent2">
                    <a:lumMod val="50000"/>
                  </a:schemeClr>
                </a:solidFill>
              </a:rPr>
              <a:t>Kemdikbud</a:t>
            </a:r>
            <a:r>
              <a:rPr lang="en-US" sz="2000" dirty="0">
                <a:solidFill>
                  <a:schemeClr val="accent2">
                    <a:lumMod val="50000"/>
                  </a:schemeClr>
                </a:solidFill>
              </a:rPr>
              <a:t> </a:t>
            </a:r>
            <a:r>
              <a:rPr lang="en-US" sz="2000" dirty="0" err="1">
                <a:solidFill>
                  <a:schemeClr val="accent2">
                    <a:lumMod val="50000"/>
                  </a:schemeClr>
                </a:solidFill>
              </a:rPr>
              <a:t>dan</a:t>
            </a:r>
            <a:r>
              <a:rPr lang="en-US" sz="2000" dirty="0">
                <a:solidFill>
                  <a:schemeClr val="accent2">
                    <a:lumMod val="50000"/>
                  </a:schemeClr>
                </a:solidFill>
              </a:rPr>
              <a:t> BI </a:t>
            </a:r>
            <a:r>
              <a:rPr lang="en-US" sz="2000" dirty="0" err="1">
                <a:solidFill>
                  <a:schemeClr val="accent2">
                    <a:lumMod val="50000"/>
                  </a:schemeClr>
                </a:solidFill>
              </a:rPr>
              <a:t>terkait</a:t>
            </a:r>
            <a:r>
              <a:rPr lang="en-US" sz="2000" dirty="0">
                <a:solidFill>
                  <a:schemeClr val="accent2">
                    <a:lumMod val="50000"/>
                  </a:schemeClr>
                </a:solidFill>
              </a:rPr>
              <a:t> </a:t>
            </a:r>
            <a:r>
              <a:rPr lang="en-US" sz="2000" dirty="0" err="1">
                <a:solidFill>
                  <a:schemeClr val="accent2">
                    <a:lumMod val="50000"/>
                  </a:schemeClr>
                </a:solidFill>
              </a:rPr>
              <a:t>kesiapan</a:t>
            </a:r>
            <a:r>
              <a:rPr lang="en-US" sz="2000" dirty="0">
                <a:solidFill>
                  <a:schemeClr val="accent2">
                    <a:lumMod val="50000"/>
                  </a:schemeClr>
                </a:solidFill>
              </a:rPr>
              <a:t> </a:t>
            </a:r>
            <a:r>
              <a:rPr lang="en-US" sz="2000" dirty="0" err="1">
                <a:solidFill>
                  <a:schemeClr val="accent2">
                    <a:lumMod val="50000"/>
                  </a:schemeClr>
                </a:solidFill>
              </a:rPr>
              <a:t>infrastruktur</a:t>
            </a:r>
            <a:r>
              <a:rPr lang="en-US" sz="2000" dirty="0">
                <a:solidFill>
                  <a:schemeClr val="accent2">
                    <a:lumMod val="50000"/>
                  </a:schemeClr>
                </a:solidFill>
              </a:rPr>
              <a:t> </a:t>
            </a:r>
            <a:r>
              <a:rPr lang="en-US" sz="2000" dirty="0" err="1">
                <a:solidFill>
                  <a:schemeClr val="accent2">
                    <a:lumMod val="50000"/>
                  </a:schemeClr>
                </a:solidFill>
              </a:rPr>
              <a:t>perbankan</a:t>
            </a:r>
            <a:r>
              <a:rPr lang="en-US" sz="2000" dirty="0">
                <a:solidFill>
                  <a:schemeClr val="accent2">
                    <a:lumMod val="50000"/>
                  </a:schemeClr>
                </a:solidFill>
              </a:rPr>
              <a:t> </a:t>
            </a:r>
            <a:r>
              <a:rPr lang="en-US" sz="2000" dirty="0" err="1">
                <a:solidFill>
                  <a:schemeClr val="accent2">
                    <a:lumMod val="50000"/>
                  </a:schemeClr>
                </a:solidFill>
              </a:rPr>
              <a:t>nya</a:t>
            </a:r>
            <a:r>
              <a:rPr lang="en-US" sz="2000" dirty="0">
                <a:solidFill>
                  <a:schemeClr val="accent2">
                    <a:lumMod val="50000"/>
                  </a:schemeClr>
                </a:solidFill>
              </a:rPr>
              <a:t>)</a:t>
            </a:r>
          </a:p>
          <a:p>
            <a:endParaRPr lang="en-US" sz="2000" dirty="0"/>
          </a:p>
          <a:p>
            <a:pPr marL="342900" indent="-342900">
              <a:buFont typeface="+mj-lt"/>
              <a:buAutoNum type="arabicPeriod" startAt="2"/>
            </a:pPr>
            <a:r>
              <a:rPr lang="en-US" sz="2000" dirty="0" err="1"/>
              <a:t>Apakah</a:t>
            </a:r>
            <a:r>
              <a:rPr lang="en-US" sz="2000" dirty="0"/>
              <a:t> </a:t>
            </a:r>
            <a:r>
              <a:rPr lang="en-US" sz="2000" dirty="0" err="1"/>
              <a:t>diberlakukan</a:t>
            </a:r>
            <a:r>
              <a:rPr lang="en-US" sz="2000" dirty="0"/>
              <a:t> </a:t>
            </a:r>
            <a:r>
              <a:rPr lang="en-US" sz="2000" dirty="0" err="1"/>
              <a:t>untuk</a:t>
            </a:r>
            <a:r>
              <a:rPr lang="en-US" sz="2000" dirty="0"/>
              <a:t> </a:t>
            </a:r>
            <a:r>
              <a:rPr lang="en-US" sz="2000" dirty="0" err="1"/>
              <a:t>semua</a:t>
            </a:r>
            <a:r>
              <a:rPr lang="en-US" sz="2000" dirty="0"/>
              <a:t> </a:t>
            </a:r>
            <a:r>
              <a:rPr lang="en-US" sz="2000" dirty="0" err="1"/>
              <a:t>jenis</a:t>
            </a:r>
            <a:r>
              <a:rPr lang="en-US" sz="2000" dirty="0"/>
              <a:t> </a:t>
            </a:r>
            <a:r>
              <a:rPr lang="en-US" sz="2000" dirty="0" err="1"/>
              <a:t>belanja</a:t>
            </a:r>
            <a:r>
              <a:rPr lang="en-US" sz="2000" dirty="0"/>
              <a:t> </a:t>
            </a:r>
            <a:r>
              <a:rPr lang="en-US" sz="2000" dirty="0" err="1"/>
              <a:t>atau</a:t>
            </a:r>
            <a:r>
              <a:rPr lang="en-US" sz="2000" dirty="0"/>
              <a:t> </a:t>
            </a:r>
            <a:r>
              <a:rPr lang="en-US" sz="2000" dirty="0" err="1"/>
              <a:t>ada</a:t>
            </a:r>
            <a:r>
              <a:rPr lang="en-US" sz="2000" dirty="0"/>
              <a:t> </a:t>
            </a:r>
            <a:r>
              <a:rPr lang="en-US" sz="2000" dirty="0" err="1"/>
              <a:t>pengecualian</a:t>
            </a:r>
            <a:r>
              <a:rPr lang="en-US" sz="2000" dirty="0"/>
              <a:t>? </a:t>
            </a:r>
            <a:r>
              <a:rPr lang="en-US" sz="2000" dirty="0" smtClean="0"/>
              <a:t> </a:t>
            </a:r>
            <a:r>
              <a:rPr lang="fi-FI" sz="2000" dirty="0" smtClean="0">
                <a:solidFill>
                  <a:schemeClr val="accent2">
                    <a:lumMod val="50000"/>
                  </a:schemeClr>
                </a:solidFill>
              </a:rPr>
              <a:t>(</a:t>
            </a:r>
            <a:r>
              <a:rPr lang="fi-FI" sz="2000" dirty="0">
                <a:solidFill>
                  <a:schemeClr val="accent2">
                    <a:lumMod val="50000"/>
                  </a:schemeClr>
                </a:solidFill>
              </a:rPr>
              <a:t>akan diputuskan pak Dirjen Dikasmen minggu depan)</a:t>
            </a:r>
            <a:endParaRPr lang="en-US" sz="2000" dirty="0">
              <a:solidFill>
                <a:schemeClr val="accent2">
                  <a:lumMod val="50000"/>
                </a:schemeClr>
              </a:solidFill>
            </a:endParaRPr>
          </a:p>
        </p:txBody>
      </p:sp>
      <p:sp>
        <p:nvSpPr>
          <p:cNvPr id="26" name="TextBox 25"/>
          <p:cNvSpPr txBox="1"/>
          <p:nvPr/>
        </p:nvSpPr>
        <p:spPr>
          <a:xfrm>
            <a:off x="4800600" y="3690878"/>
            <a:ext cx="4256688" cy="2862322"/>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err="1">
                <a:solidFill>
                  <a:schemeClr val="tx1">
                    <a:lumMod val="95000"/>
                    <a:lumOff val="5000"/>
                  </a:schemeClr>
                </a:solidFill>
              </a:rPr>
              <a:t>Menyikapi</a:t>
            </a:r>
            <a:r>
              <a:rPr lang="en-US" sz="2000" dirty="0">
                <a:solidFill>
                  <a:schemeClr val="tx1">
                    <a:lumMod val="95000"/>
                    <a:lumOff val="5000"/>
                  </a:schemeClr>
                </a:solidFill>
              </a:rPr>
              <a:t> </a:t>
            </a:r>
            <a:r>
              <a:rPr lang="en-US" sz="2000" dirty="0" err="1">
                <a:solidFill>
                  <a:schemeClr val="tx1">
                    <a:lumMod val="95000"/>
                    <a:lumOff val="5000"/>
                  </a:schemeClr>
                </a:solidFill>
              </a:rPr>
              <a:t>pelaksanaan</a:t>
            </a:r>
            <a:r>
              <a:rPr lang="en-US" sz="2000" dirty="0">
                <a:solidFill>
                  <a:schemeClr val="tx1">
                    <a:lumMod val="95000"/>
                    <a:lumOff val="5000"/>
                  </a:schemeClr>
                </a:solidFill>
              </a:rPr>
              <a:t> UU 23 </a:t>
            </a:r>
            <a:r>
              <a:rPr lang="en-US" sz="2000" dirty="0" err="1">
                <a:solidFill>
                  <a:schemeClr val="tx1">
                    <a:lumMod val="95000"/>
                    <a:lumOff val="5000"/>
                  </a:schemeClr>
                </a:solidFill>
              </a:rPr>
              <a:t>Tahun</a:t>
            </a:r>
            <a:r>
              <a:rPr lang="en-US" sz="2000" dirty="0">
                <a:solidFill>
                  <a:schemeClr val="tx1">
                    <a:lumMod val="95000"/>
                    <a:lumOff val="5000"/>
                  </a:schemeClr>
                </a:solidFill>
              </a:rPr>
              <a:t> 2014 </a:t>
            </a:r>
            <a:r>
              <a:rPr lang="en-US" sz="2000" dirty="0" err="1">
                <a:solidFill>
                  <a:schemeClr val="tx1">
                    <a:lumMod val="95000"/>
                    <a:lumOff val="5000"/>
                  </a:schemeClr>
                </a:solidFill>
              </a:rPr>
              <a:t>tentang</a:t>
            </a:r>
            <a:r>
              <a:rPr lang="en-US" sz="2000" dirty="0">
                <a:solidFill>
                  <a:schemeClr val="tx1">
                    <a:lumMod val="95000"/>
                    <a:lumOff val="5000"/>
                  </a:schemeClr>
                </a:solidFill>
              </a:rPr>
              <a:t> </a:t>
            </a:r>
            <a:r>
              <a:rPr lang="en-US" sz="2000" dirty="0" err="1">
                <a:solidFill>
                  <a:schemeClr val="tx1">
                    <a:lumMod val="95000"/>
                    <a:lumOff val="5000"/>
                  </a:schemeClr>
                </a:solidFill>
              </a:rPr>
              <a:t>Pemerintahan</a:t>
            </a:r>
            <a:r>
              <a:rPr lang="en-US" sz="2000" dirty="0">
                <a:solidFill>
                  <a:schemeClr val="tx1">
                    <a:lumMod val="95000"/>
                    <a:lumOff val="5000"/>
                  </a:schemeClr>
                </a:solidFill>
              </a:rPr>
              <a:t> Daerah, </a:t>
            </a:r>
            <a:r>
              <a:rPr lang="en-US" sz="2000" dirty="0" err="1">
                <a:solidFill>
                  <a:schemeClr val="tx1">
                    <a:lumMod val="95000"/>
                    <a:lumOff val="5000"/>
                  </a:schemeClr>
                </a:solidFill>
              </a:rPr>
              <a:t>dimana</a:t>
            </a:r>
            <a:r>
              <a:rPr lang="en-US" sz="2000" dirty="0">
                <a:solidFill>
                  <a:schemeClr val="tx1">
                    <a:lumMod val="95000"/>
                    <a:lumOff val="5000"/>
                  </a:schemeClr>
                </a:solidFill>
              </a:rPr>
              <a:t> </a:t>
            </a:r>
            <a:r>
              <a:rPr lang="en-US" sz="2000" dirty="0" err="1">
                <a:solidFill>
                  <a:schemeClr val="tx1">
                    <a:lumMod val="95000"/>
                    <a:lumOff val="5000"/>
                  </a:schemeClr>
                </a:solidFill>
              </a:rPr>
              <a:t>jenjang</a:t>
            </a:r>
            <a:r>
              <a:rPr lang="en-US" sz="2000" dirty="0">
                <a:solidFill>
                  <a:schemeClr val="tx1">
                    <a:lumMod val="95000"/>
                    <a:lumOff val="5000"/>
                  </a:schemeClr>
                </a:solidFill>
              </a:rPr>
              <a:t> </a:t>
            </a:r>
            <a:r>
              <a:rPr lang="en-US" sz="2000" dirty="0" err="1">
                <a:solidFill>
                  <a:schemeClr val="tx1">
                    <a:lumMod val="95000"/>
                    <a:lumOff val="5000"/>
                  </a:schemeClr>
                </a:solidFill>
              </a:rPr>
              <a:t>Dikmen</a:t>
            </a:r>
            <a:r>
              <a:rPr lang="en-US" sz="2000" dirty="0">
                <a:solidFill>
                  <a:schemeClr val="tx1">
                    <a:lumMod val="95000"/>
                    <a:lumOff val="5000"/>
                  </a:schemeClr>
                </a:solidFill>
              </a:rPr>
              <a:t> </a:t>
            </a:r>
            <a:r>
              <a:rPr lang="en-US" sz="2000" dirty="0" err="1">
                <a:solidFill>
                  <a:schemeClr val="tx1">
                    <a:lumMod val="95000"/>
                    <a:lumOff val="5000"/>
                  </a:schemeClr>
                </a:solidFill>
              </a:rPr>
              <a:t>menjadi</a:t>
            </a:r>
            <a:r>
              <a:rPr lang="en-US" sz="2000" dirty="0">
                <a:solidFill>
                  <a:schemeClr val="tx1">
                    <a:lumMod val="95000"/>
                    <a:lumOff val="5000"/>
                  </a:schemeClr>
                </a:solidFill>
              </a:rPr>
              <a:t> </a:t>
            </a:r>
            <a:r>
              <a:rPr lang="en-US" sz="2000" dirty="0" err="1">
                <a:solidFill>
                  <a:schemeClr val="tx1">
                    <a:lumMod val="95000"/>
                    <a:lumOff val="5000"/>
                  </a:schemeClr>
                </a:solidFill>
              </a:rPr>
              <a:t>kewenangan</a:t>
            </a:r>
            <a:r>
              <a:rPr lang="en-US" sz="2000" dirty="0">
                <a:solidFill>
                  <a:schemeClr val="tx1">
                    <a:lumMod val="95000"/>
                    <a:lumOff val="5000"/>
                  </a:schemeClr>
                </a:solidFill>
              </a:rPr>
              <a:t> </a:t>
            </a:r>
            <a:r>
              <a:rPr lang="en-US" sz="2000" dirty="0" err="1">
                <a:solidFill>
                  <a:schemeClr val="tx1">
                    <a:lumMod val="95000"/>
                    <a:lumOff val="5000"/>
                  </a:schemeClr>
                </a:solidFill>
              </a:rPr>
              <a:t>Provinsi</a:t>
            </a:r>
            <a:r>
              <a:rPr lang="en-US" sz="2000" dirty="0">
                <a:solidFill>
                  <a:schemeClr val="tx1">
                    <a:lumMod val="95000"/>
                    <a:lumOff val="5000"/>
                  </a:schemeClr>
                </a:solidFill>
              </a:rPr>
              <a:t> </a:t>
            </a:r>
            <a:r>
              <a:rPr lang="en-US" sz="2000" dirty="0" err="1">
                <a:solidFill>
                  <a:schemeClr val="tx1">
                    <a:lumMod val="95000"/>
                    <a:lumOff val="5000"/>
                  </a:schemeClr>
                </a:solidFill>
              </a:rPr>
              <a:t>menyebabkan</a:t>
            </a:r>
            <a:r>
              <a:rPr lang="en-US" sz="2000" dirty="0">
                <a:solidFill>
                  <a:schemeClr val="tx1">
                    <a:lumMod val="95000"/>
                    <a:lumOff val="5000"/>
                  </a:schemeClr>
                </a:solidFill>
              </a:rPr>
              <a:t> </a:t>
            </a:r>
            <a:r>
              <a:rPr lang="en-US" sz="2000" dirty="0" err="1">
                <a:solidFill>
                  <a:schemeClr val="tx1">
                    <a:lumMod val="95000"/>
                    <a:lumOff val="5000"/>
                  </a:schemeClr>
                </a:solidFill>
              </a:rPr>
              <a:t>mekanisme</a:t>
            </a:r>
            <a:r>
              <a:rPr lang="en-US" sz="2000" dirty="0">
                <a:solidFill>
                  <a:schemeClr val="tx1">
                    <a:lumMod val="95000"/>
                    <a:lumOff val="5000"/>
                  </a:schemeClr>
                </a:solidFill>
              </a:rPr>
              <a:t> </a:t>
            </a:r>
            <a:r>
              <a:rPr lang="en-US" sz="2000" dirty="0" err="1">
                <a:solidFill>
                  <a:schemeClr val="tx1">
                    <a:lumMod val="95000"/>
                    <a:lumOff val="5000"/>
                  </a:schemeClr>
                </a:solidFill>
              </a:rPr>
              <a:t>penyaluran</a:t>
            </a:r>
            <a:r>
              <a:rPr lang="en-US" sz="2000" dirty="0">
                <a:solidFill>
                  <a:schemeClr val="tx1">
                    <a:lumMod val="95000"/>
                    <a:lumOff val="5000"/>
                  </a:schemeClr>
                </a:solidFill>
              </a:rPr>
              <a:t> </a:t>
            </a:r>
            <a:r>
              <a:rPr lang="en-US" sz="2000" dirty="0" err="1">
                <a:solidFill>
                  <a:schemeClr val="tx1">
                    <a:lumMod val="95000"/>
                    <a:lumOff val="5000"/>
                  </a:schemeClr>
                </a:solidFill>
              </a:rPr>
              <a:t>dana</a:t>
            </a:r>
            <a:r>
              <a:rPr lang="en-US" sz="2000" dirty="0">
                <a:solidFill>
                  <a:schemeClr val="tx1">
                    <a:lumMod val="95000"/>
                    <a:lumOff val="5000"/>
                  </a:schemeClr>
                </a:solidFill>
              </a:rPr>
              <a:t> BOS </a:t>
            </a:r>
            <a:r>
              <a:rPr lang="en-US" sz="2000" dirty="0" err="1">
                <a:solidFill>
                  <a:schemeClr val="tx1">
                    <a:lumMod val="95000"/>
                    <a:lumOff val="5000"/>
                  </a:schemeClr>
                </a:solidFill>
              </a:rPr>
              <a:t>untuk</a:t>
            </a:r>
            <a:r>
              <a:rPr lang="en-US" sz="2000" dirty="0">
                <a:solidFill>
                  <a:schemeClr val="tx1">
                    <a:lumMod val="95000"/>
                    <a:lumOff val="5000"/>
                  </a:schemeClr>
                </a:solidFill>
              </a:rPr>
              <a:t> </a:t>
            </a:r>
            <a:r>
              <a:rPr lang="en-US" sz="2000" dirty="0" err="1">
                <a:solidFill>
                  <a:schemeClr val="tx1">
                    <a:lumMod val="95000"/>
                    <a:lumOff val="5000"/>
                  </a:schemeClr>
                </a:solidFill>
              </a:rPr>
              <a:t>Dikmen</a:t>
            </a:r>
            <a:r>
              <a:rPr lang="en-US" sz="2000" dirty="0">
                <a:solidFill>
                  <a:schemeClr val="tx1">
                    <a:lumMod val="95000"/>
                    <a:lumOff val="5000"/>
                  </a:schemeClr>
                </a:solidFill>
              </a:rPr>
              <a:t> </a:t>
            </a:r>
            <a:r>
              <a:rPr lang="en-US" sz="2000" dirty="0" err="1">
                <a:solidFill>
                  <a:schemeClr val="tx1">
                    <a:lumMod val="95000"/>
                    <a:lumOff val="5000"/>
                  </a:schemeClr>
                </a:solidFill>
              </a:rPr>
              <a:t>khususnya</a:t>
            </a:r>
            <a:r>
              <a:rPr lang="en-US" sz="2000" dirty="0">
                <a:solidFill>
                  <a:schemeClr val="tx1">
                    <a:lumMod val="95000"/>
                    <a:lumOff val="5000"/>
                  </a:schemeClr>
                </a:solidFill>
              </a:rPr>
              <a:t> </a:t>
            </a:r>
            <a:r>
              <a:rPr lang="en-US" sz="2000" dirty="0" err="1">
                <a:solidFill>
                  <a:schemeClr val="tx1">
                    <a:lumMod val="95000"/>
                    <a:lumOff val="5000"/>
                  </a:schemeClr>
                </a:solidFill>
              </a:rPr>
              <a:t>sekolah</a:t>
            </a:r>
            <a:r>
              <a:rPr lang="en-US" sz="2000" dirty="0">
                <a:solidFill>
                  <a:schemeClr val="tx1">
                    <a:lumMod val="95000"/>
                    <a:lumOff val="5000"/>
                  </a:schemeClr>
                </a:solidFill>
              </a:rPr>
              <a:t> </a:t>
            </a:r>
            <a:r>
              <a:rPr lang="en-US" sz="2000" dirty="0" err="1">
                <a:solidFill>
                  <a:schemeClr val="tx1">
                    <a:lumMod val="95000"/>
                    <a:lumOff val="5000"/>
                  </a:schemeClr>
                </a:solidFill>
              </a:rPr>
              <a:t>Negeri</a:t>
            </a:r>
            <a:r>
              <a:rPr lang="en-US" sz="2000" dirty="0">
                <a:solidFill>
                  <a:schemeClr val="tx1">
                    <a:lumMod val="95000"/>
                    <a:lumOff val="5000"/>
                  </a:schemeClr>
                </a:solidFill>
              </a:rPr>
              <a:t> </a:t>
            </a:r>
            <a:r>
              <a:rPr lang="en-US" sz="2000" dirty="0" err="1">
                <a:solidFill>
                  <a:schemeClr val="tx1">
                    <a:lumMod val="95000"/>
                    <a:lumOff val="5000"/>
                  </a:schemeClr>
                </a:solidFill>
              </a:rPr>
              <a:t>mengacu</a:t>
            </a:r>
            <a:r>
              <a:rPr lang="en-US" sz="2000" dirty="0">
                <a:solidFill>
                  <a:schemeClr val="tx1">
                    <a:lumMod val="95000"/>
                    <a:lumOff val="5000"/>
                  </a:schemeClr>
                </a:solidFill>
              </a:rPr>
              <a:t> </a:t>
            </a:r>
            <a:r>
              <a:rPr lang="en-US" sz="2000" dirty="0" err="1">
                <a:solidFill>
                  <a:schemeClr val="tx1">
                    <a:lumMod val="95000"/>
                    <a:lumOff val="5000"/>
                  </a:schemeClr>
                </a:solidFill>
              </a:rPr>
              <a:t>pada</a:t>
            </a:r>
            <a:r>
              <a:rPr lang="en-US" sz="2000" dirty="0">
                <a:solidFill>
                  <a:schemeClr val="tx1">
                    <a:lumMod val="95000"/>
                    <a:lumOff val="5000"/>
                  </a:schemeClr>
                </a:solidFill>
              </a:rPr>
              <a:t> </a:t>
            </a:r>
            <a:r>
              <a:rPr lang="en-US" sz="2000" dirty="0" err="1">
                <a:solidFill>
                  <a:schemeClr val="tx1">
                    <a:lumMod val="95000"/>
                    <a:lumOff val="5000"/>
                  </a:schemeClr>
                </a:solidFill>
              </a:rPr>
              <a:t>Permendagri</a:t>
            </a:r>
            <a:r>
              <a:rPr lang="en-US" sz="2000" dirty="0">
                <a:solidFill>
                  <a:schemeClr val="tx1">
                    <a:lumMod val="95000"/>
                    <a:lumOff val="5000"/>
                  </a:schemeClr>
                </a:solidFill>
              </a:rPr>
              <a:t> No 14 </a:t>
            </a:r>
            <a:r>
              <a:rPr lang="en-US" sz="2000" dirty="0" err="1">
                <a:solidFill>
                  <a:schemeClr val="tx1">
                    <a:lumMod val="95000"/>
                    <a:lumOff val="5000"/>
                  </a:schemeClr>
                </a:solidFill>
              </a:rPr>
              <a:t>Tahun</a:t>
            </a:r>
            <a:r>
              <a:rPr lang="en-US" sz="2000" dirty="0">
                <a:solidFill>
                  <a:schemeClr val="tx1">
                    <a:lumMod val="95000"/>
                    <a:lumOff val="5000"/>
                  </a:schemeClr>
                </a:solidFill>
              </a:rPr>
              <a:t> 2016 </a:t>
            </a:r>
            <a:r>
              <a:rPr lang="en-US" sz="2000" dirty="0" err="1">
                <a:solidFill>
                  <a:schemeClr val="tx1">
                    <a:lumMod val="95000"/>
                    <a:lumOff val="5000"/>
                  </a:schemeClr>
                </a:solidFill>
              </a:rPr>
              <a:t>dan</a:t>
            </a:r>
            <a:r>
              <a:rPr lang="en-US" sz="2000" dirty="0">
                <a:solidFill>
                  <a:schemeClr val="tx1">
                    <a:lumMod val="95000"/>
                    <a:lumOff val="5000"/>
                  </a:schemeClr>
                </a:solidFill>
              </a:rPr>
              <a:t> </a:t>
            </a:r>
            <a:r>
              <a:rPr lang="en-US" sz="2000" dirty="0" err="1">
                <a:solidFill>
                  <a:schemeClr val="tx1">
                    <a:lumMod val="95000"/>
                    <a:lumOff val="5000"/>
                  </a:schemeClr>
                </a:solidFill>
              </a:rPr>
              <a:t>Permendagri</a:t>
            </a:r>
            <a:r>
              <a:rPr lang="en-US" sz="2000" dirty="0">
                <a:solidFill>
                  <a:schemeClr val="tx1">
                    <a:lumMod val="95000"/>
                    <a:lumOff val="5000"/>
                  </a:schemeClr>
                </a:solidFill>
              </a:rPr>
              <a:t> No 31 </a:t>
            </a:r>
            <a:r>
              <a:rPr lang="en-US" sz="2000" dirty="0" err="1">
                <a:solidFill>
                  <a:schemeClr val="tx1">
                    <a:lumMod val="95000"/>
                    <a:lumOff val="5000"/>
                  </a:schemeClr>
                </a:solidFill>
              </a:rPr>
              <a:t>Tahun</a:t>
            </a:r>
            <a:r>
              <a:rPr lang="en-US" sz="2000" dirty="0">
                <a:solidFill>
                  <a:schemeClr val="tx1">
                    <a:lumMod val="95000"/>
                    <a:lumOff val="5000"/>
                  </a:schemeClr>
                </a:solidFill>
              </a:rPr>
              <a:t> 2016 </a:t>
            </a:r>
          </a:p>
        </p:txBody>
      </p:sp>
      <p:sp>
        <p:nvSpPr>
          <p:cNvPr id="30" name="Down Arrow 29"/>
          <p:cNvSpPr/>
          <p:nvPr/>
        </p:nvSpPr>
        <p:spPr>
          <a:xfrm>
            <a:off x="1404002" y="2842769"/>
            <a:ext cx="1438954" cy="616533"/>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6509845" y="3034504"/>
            <a:ext cx="419099" cy="71907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21532" y="0"/>
            <a:ext cx="7500937"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76301" y="36025"/>
            <a:ext cx="7391399" cy="461665"/>
          </a:xfrm>
          <a:prstGeom prst="rect">
            <a:avLst/>
          </a:prstGeom>
          <a:solidFill>
            <a:schemeClr val="tx1">
              <a:lumMod val="65000"/>
              <a:lumOff val="35000"/>
            </a:schemeClr>
          </a:solidFill>
        </p:spPr>
        <p:txBody>
          <a:bodyPr wrap="square" rtlCol="0">
            <a:spAutoFit/>
          </a:bodyPr>
          <a:lstStyle/>
          <a:p>
            <a:pPr algn="ctr"/>
            <a:r>
              <a:rPr lang="en-US" sz="2400" dirty="0" err="1">
                <a:solidFill>
                  <a:schemeClr val="bg1"/>
                </a:solidFill>
                <a:latin typeface="Britannic Bold" pitchFamily="34" charset="0"/>
              </a:rPr>
              <a:t>Rencana</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Kebijakan</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Baru</a:t>
            </a:r>
            <a:r>
              <a:rPr lang="en-US" sz="2400" dirty="0">
                <a:solidFill>
                  <a:schemeClr val="bg1"/>
                </a:solidFill>
                <a:latin typeface="Britannic Bold" pitchFamily="34" charset="0"/>
              </a:rPr>
              <a:t> Program BOS </a:t>
            </a:r>
            <a:r>
              <a:rPr lang="en-US" sz="2400" dirty="0" err="1">
                <a:solidFill>
                  <a:schemeClr val="bg1"/>
                </a:solidFill>
                <a:latin typeface="Britannic Bold" pitchFamily="34" charset="0"/>
              </a:rPr>
              <a:t>Tahun</a:t>
            </a:r>
            <a:r>
              <a:rPr lang="en-US" sz="2400" dirty="0">
                <a:solidFill>
                  <a:schemeClr val="bg1"/>
                </a:solidFill>
                <a:latin typeface="Britannic Bold" pitchFamily="34" charset="0"/>
              </a:rPr>
              <a:t> 2017</a:t>
            </a:r>
          </a:p>
        </p:txBody>
      </p:sp>
    </p:spTree>
    <p:extLst>
      <p:ext uri="{BB962C8B-B14F-4D97-AF65-F5344CB8AC3E}">
        <p14:creationId xmlns:p14="http://schemas.microsoft.com/office/powerpoint/2010/main" val="20444916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anim calcmode="lin" valueType="num">
                                      <p:cBhvr>
                                        <p:cTn id="19" dur="500" fill="hold"/>
                                        <p:tgtEl>
                                          <p:spTgt spid="25"/>
                                        </p:tgtEl>
                                        <p:attrNameLst>
                                          <p:attrName>ppt_x</p:attrName>
                                        </p:attrNameLst>
                                      </p:cBhvr>
                                      <p:tavLst>
                                        <p:tav tm="0">
                                          <p:val>
                                            <p:strVal val="#ppt_x"/>
                                          </p:val>
                                        </p:tav>
                                        <p:tav tm="100000">
                                          <p:val>
                                            <p:strVal val="#ppt_x"/>
                                          </p:val>
                                        </p:tav>
                                      </p:tavLst>
                                    </p:anim>
                                    <p:anim calcmode="lin" valueType="num">
                                      <p:cBhvr>
                                        <p:cTn id="20" dur="5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anim calcmode="lin" valueType="num">
                                      <p:cBhvr>
                                        <p:cTn id="36" dur="500" fill="hold"/>
                                        <p:tgtEl>
                                          <p:spTgt spid="26"/>
                                        </p:tgtEl>
                                        <p:attrNameLst>
                                          <p:attrName>ppt_x</p:attrName>
                                        </p:attrNameLst>
                                      </p:cBhvr>
                                      <p:tavLst>
                                        <p:tav tm="0">
                                          <p:val>
                                            <p:strVal val="#ppt_x"/>
                                          </p:val>
                                        </p:tav>
                                        <p:tav tm="100000">
                                          <p:val>
                                            <p:strVal val="#ppt_x"/>
                                          </p:val>
                                        </p:tav>
                                      </p:tavLst>
                                    </p:anim>
                                    <p:anim calcmode="lin" valueType="num">
                                      <p:cBhvr>
                                        <p:cTn id="3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8139"/>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0" y="3124200"/>
            <a:ext cx="9144000" cy="3733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0" y="3124200"/>
            <a:ext cx="8159969" cy="2590800"/>
          </a:xfrm>
          <a:prstGeom prst="parallelogram">
            <a:avLst/>
          </a:prstGeom>
          <a:solidFill>
            <a:srgbClr val="54B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98581" y="3332812"/>
            <a:ext cx="4419600" cy="2123658"/>
          </a:xfrm>
          <a:prstGeom prst="rect">
            <a:avLst/>
          </a:prstGeom>
          <a:noFill/>
        </p:spPr>
        <p:txBody>
          <a:bodyPr wrap="square" rtlCol="0">
            <a:spAutoFit/>
          </a:bodyPr>
          <a:lstStyle/>
          <a:p>
            <a:r>
              <a:rPr lang="en-US" sz="4400" dirty="0">
                <a:solidFill>
                  <a:schemeClr val="bg1"/>
                </a:solidFill>
                <a:latin typeface="Britannic Bold" pitchFamily="34" charset="0"/>
              </a:rPr>
              <a:t>PROGRAM INDONESIA PINTAR 2017</a:t>
            </a:r>
          </a:p>
        </p:txBody>
      </p:sp>
      <p:sp>
        <p:nvSpPr>
          <p:cNvPr id="15" name="Parallelogram 14"/>
          <p:cNvSpPr/>
          <p:nvPr/>
        </p:nvSpPr>
        <p:spPr>
          <a:xfrm>
            <a:off x="7620000" y="3124200"/>
            <a:ext cx="990600" cy="2590800"/>
          </a:xfrm>
          <a:prstGeom prst="parallelogram">
            <a:avLst>
              <a:gd name="adj" fmla="val 66380"/>
            </a:avLst>
          </a:prstGeom>
          <a:solidFill>
            <a:srgbClr val="54B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8077200" y="3105150"/>
            <a:ext cx="2404240" cy="2609850"/>
          </a:xfrm>
          <a:prstGeom prst="parallelogram">
            <a:avLst>
              <a:gd name="adj" fmla="val 27338"/>
            </a:avLst>
          </a:prstGeom>
          <a:solidFill>
            <a:srgbClr val="54B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44000" y="2280745"/>
            <a:ext cx="1981200" cy="4114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98581" y="5854883"/>
            <a:ext cx="4419600" cy="769441"/>
          </a:xfrm>
          <a:prstGeom prst="rect">
            <a:avLst/>
          </a:prstGeom>
          <a:noFill/>
        </p:spPr>
        <p:txBody>
          <a:bodyPr wrap="square" rtlCol="0">
            <a:spAutoFit/>
          </a:bodyPr>
          <a:lstStyle/>
          <a:p>
            <a:r>
              <a:rPr lang="en-US" sz="4400" dirty="0">
                <a:solidFill>
                  <a:schemeClr val="tx1">
                    <a:lumMod val="75000"/>
                    <a:lumOff val="25000"/>
                  </a:schemeClr>
                </a:solidFill>
                <a:latin typeface="Futura Md BT" pitchFamily="34" charset="0"/>
              </a:rPr>
              <a:t>DIT. PSMA</a:t>
            </a:r>
          </a:p>
        </p:txBody>
      </p:sp>
    </p:spTree>
    <p:extLst>
      <p:ext uri="{BB962C8B-B14F-4D97-AF65-F5344CB8AC3E}">
        <p14:creationId xmlns:p14="http://schemas.microsoft.com/office/powerpoint/2010/main" val="216135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3400" y="3993233"/>
            <a:ext cx="1957552" cy="2554545"/>
          </a:xfrm>
          <a:prstGeom prst="rect">
            <a:avLst/>
          </a:prstGeom>
          <a:noFill/>
        </p:spPr>
        <p:txBody>
          <a:bodyPr wrap="square" rtlCol="0">
            <a:spAutoFit/>
          </a:bodyPr>
          <a:lstStyle/>
          <a:p>
            <a:r>
              <a:rPr lang="en-US" sz="2000" b="1" dirty="0" err="1">
                <a:solidFill>
                  <a:srgbClr val="FF0000"/>
                </a:solidFill>
                <a:latin typeface="Humnst777 BT" pitchFamily="34" charset="0"/>
              </a:rPr>
              <a:t>Meningkatkan</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akses</a:t>
            </a:r>
            <a:r>
              <a:rPr lang="en-US" sz="2000" dirty="0">
                <a:latin typeface="Humnst777 BT" pitchFamily="34" charset="0"/>
              </a:rPr>
              <a:t> </a:t>
            </a:r>
            <a:r>
              <a:rPr lang="en-US" sz="2000" dirty="0" err="1">
                <a:latin typeface="Humnst777 BT" pitchFamily="34" charset="0"/>
              </a:rPr>
              <a:t>bagi</a:t>
            </a:r>
            <a:r>
              <a:rPr lang="en-US" sz="2000" dirty="0">
                <a:latin typeface="Humnst777 BT" pitchFamily="34" charset="0"/>
              </a:rPr>
              <a:t> </a:t>
            </a:r>
            <a:r>
              <a:rPr lang="en-US" sz="2000" dirty="0" err="1">
                <a:latin typeface="Humnst777 BT" pitchFamily="34" charset="0"/>
              </a:rPr>
              <a:t>anak</a:t>
            </a:r>
            <a:r>
              <a:rPr lang="en-US" sz="2000" dirty="0">
                <a:latin typeface="Humnst777 BT" pitchFamily="34" charset="0"/>
              </a:rPr>
              <a:t> </a:t>
            </a:r>
            <a:r>
              <a:rPr lang="en-US" sz="2000" dirty="0" err="1">
                <a:latin typeface="Humnst777 BT" pitchFamily="34" charset="0"/>
              </a:rPr>
              <a:t>usia</a:t>
            </a:r>
            <a:r>
              <a:rPr lang="en-US" sz="2000" dirty="0">
                <a:latin typeface="Humnst777 BT" pitchFamily="34" charset="0"/>
              </a:rPr>
              <a:t> 6 </a:t>
            </a:r>
            <a:r>
              <a:rPr lang="en-US" sz="2000" dirty="0" err="1">
                <a:latin typeface="Humnst777 BT" pitchFamily="34" charset="0"/>
              </a:rPr>
              <a:t>sampai</a:t>
            </a:r>
            <a:r>
              <a:rPr lang="en-US" sz="2000" dirty="0">
                <a:latin typeface="Humnst777 BT" pitchFamily="34" charset="0"/>
              </a:rPr>
              <a:t> </a:t>
            </a:r>
            <a:r>
              <a:rPr lang="en-US" sz="2000" dirty="0" err="1">
                <a:latin typeface="Humnst777 BT" pitchFamily="34" charset="0"/>
              </a:rPr>
              <a:t>dengan</a:t>
            </a:r>
            <a:r>
              <a:rPr lang="en-US" sz="2000" dirty="0">
                <a:latin typeface="Humnst777 BT" pitchFamily="34" charset="0"/>
              </a:rPr>
              <a:t> 21 </a:t>
            </a:r>
            <a:r>
              <a:rPr lang="en-US" sz="2000" dirty="0" err="1">
                <a:latin typeface="Humnst777 BT" pitchFamily="34" charset="0"/>
              </a:rPr>
              <a:t>tahun</a:t>
            </a:r>
            <a:r>
              <a:rPr lang="en-US" sz="2000" dirty="0">
                <a:latin typeface="Humnst777 BT" pitchFamily="34" charset="0"/>
              </a:rPr>
              <a:t> </a:t>
            </a:r>
            <a:r>
              <a:rPr lang="en-US" sz="2000" dirty="0" err="1">
                <a:latin typeface="Humnst777 BT" pitchFamily="34" charset="0"/>
              </a:rPr>
              <a:t>untuk</a:t>
            </a:r>
            <a:r>
              <a:rPr lang="en-US" sz="2000" dirty="0">
                <a:latin typeface="Humnst777 BT" pitchFamily="34" charset="0"/>
              </a:rPr>
              <a:t> </a:t>
            </a:r>
            <a:r>
              <a:rPr lang="en-US" sz="2000" dirty="0" err="1">
                <a:latin typeface="Humnst777 BT" pitchFamily="34" charset="0"/>
              </a:rPr>
              <a:t>mendapatkan</a:t>
            </a:r>
            <a:r>
              <a:rPr lang="en-US" sz="2000" dirty="0">
                <a:latin typeface="Humnst777 BT" pitchFamily="34" charset="0"/>
              </a:rPr>
              <a:t> </a:t>
            </a:r>
            <a:r>
              <a:rPr lang="en-US" sz="2000" dirty="0" err="1">
                <a:latin typeface="Humnst777 BT" pitchFamily="34" charset="0"/>
              </a:rPr>
              <a:t>layanan</a:t>
            </a:r>
            <a:r>
              <a:rPr lang="en-US" sz="2000" dirty="0">
                <a:latin typeface="Humnst777 BT" pitchFamily="34" charset="0"/>
              </a:rPr>
              <a:t> </a:t>
            </a:r>
            <a:r>
              <a:rPr lang="en-US" sz="2000" dirty="0" err="1">
                <a:latin typeface="Humnst777 BT" pitchFamily="34" charset="0"/>
              </a:rPr>
              <a:t>pendidikan</a:t>
            </a:r>
            <a:endParaRPr lang="en-US" sz="2000" dirty="0">
              <a:latin typeface="Humnst777 BT" pitchFamily="34" charset="0"/>
            </a:endParaRPr>
          </a:p>
        </p:txBody>
      </p:sp>
      <p:sp>
        <p:nvSpPr>
          <p:cNvPr id="13" name="TextBox 12"/>
          <p:cNvSpPr txBox="1"/>
          <p:nvPr/>
        </p:nvSpPr>
        <p:spPr>
          <a:xfrm>
            <a:off x="5029200" y="2598275"/>
            <a:ext cx="1828800" cy="2246769"/>
          </a:xfrm>
          <a:prstGeom prst="rect">
            <a:avLst/>
          </a:prstGeom>
          <a:noFill/>
        </p:spPr>
        <p:txBody>
          <a:bodyPr wrap="square" rtlCol="0">
            <a:spAutoFit/>
          </a:bodyPr>
          <a:lstStyle/>
          <a:p>
            <a:r>
              <a:rPr lang="en-US" sz="2000" b="1" dirty="0" err="1">
                <a:solidFill>
                  <a:srgbClr val="FF0000"/>
                </a:solidFill>
                <a:latin typeface="Humnst777 BT" pitchFamily="34" charset="0"/>
              </a:rPr>
              <a:t>Mencegah</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Peserta</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didik</a:t>
            </a:r>
            <a:r>
              <a:rPr lang="en-US" sz="2000" b="1" dirty="0">
                <a:solidFill>
                  <a:srgbClr val="FF0000"/>
                </a:solidFill>
                <a:latin typeface="Humnst777 BT" pitchFamily="34" charset="0"/>
              </a:rPr>
              <a:t> </a:t>
            </a:r>
            <a:r>
              <a:rPr lang="en-US" sz="2000" b="1" i="1" dirty="0">
                <a:solidFill>
                  <a:srgbClr val="FF0000"/>
                </a:solidFill>
                <a:latin typeface="Humnst777 BT" pitchFamily="34" charset="0"/>
              </a:rPr>
              <a:t>dropout </a:t>
            </a:r>
            <a:r>
              <a:rPr lang="en-US" sz="2000" dirty="0">
                <a:latin typeface="Humnst777 BT" pitchFamily="34" charset="0"/>
              </a:rPr>
              <a:t>/ </a:t>
            </a:r>
            <a:r>
              <a:rPr lang="en-US" sz="2000" dirty="0" err="1">
                <a:latin typeface="Humnst777 BT" pitchFamily="34" charset="0"/>
              </a:rPr>
              <a:t>tidak</a:t>
            </a:r>
            <a:r>
              <a:rPr lang="en-US" sz="2000" dirty="0">
                <a:latin typeface="Humnst777 BT" pitchFamily="34" charset="0"/>
              </a:rPr>
              <a:t> </a:t>
            </a:r>
            <a:r>
              <a:rPr lang="en-US" sz="2000" dirty="0" err="1">
                <a:latin typeface="Humnst777 BT" pitchFamily="34" charset="0"/>
              </a:rPr>
              <a:t>melanjutkan</a:t>
            </a:r>
            <a:r>
              <a:rPr lang="en-US" sz="2000" dirty="0">
                <a:latin typeface="Humnst777 BT" pitchFamily="34" charset="0"/>
              </a:rPr>
              <a:t> </a:t>
            </a:r>
            <a:r>
              <a:rPr lang="en-US" sz="2000" dirty="0" err="1">
                <a:latin typeface="Humnst777 BT" pitchFamily="34" charset="0"/>
              </a:rPr>
              <a:t>pendidikan</a:t>
            </a:r>
            <a:endParaRPr lang="en-US" sz="2000" dirty="0">
              <a:latin typeface="Humnst777 BT" pitchFamily="34" charset="0"/>
            </a:endParaRPr>
          </a:p>
          <a:p>
            <a:endParaRPr lang="en-US" sz="2000" dirty="0">
              <a:latin typeface="Humnst777 BT" pitchFamily="34" charset="0"/>
            </a:endParaRPr>
          </a:p>
        </p:txBody>
      </p:sp>
      <p:sp>
        <p:nvSpPr>
          <p:cNvPr id="14" name="TextBox 13"/>
          <p:cNvSpPr txBox="1"/>
          <p:nvPr/>
        </p:nvSpPr>
        <p:spPr>
          <a:xfrm>
            <a:off x="2819400" y="3561593"/>
            <a:ext cx="1828800" cy="1631216"/>
          </a:xfrm>
          <a:prstGeom prst="rect">
            <a:avLst/>
          </a:prstGeom>
          <a:noFill/>
        </p:spPr>
        <p:txBody>
          <a:bodyPr wrap="square" rtlCol="0">
            <a:spAutoFit/>
          </a:bodyPr>
          <a:lstStyle/>
          <a:p>
            <a:r>
              <a:rPr lang="en-US" sz="2000" b="1" dirty="0" err="1">
                <a:solidFill>
                  <a:srgbClr val="FF0000"/>
                </a:solidFill>
                <a:latin typeface="Humnst777 BT" pitchFamily="34" charset="0"/>
              </a:rPr>
              <a:t>Meringankan</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biaya</a:t>
            </a:r>
            <a:r>
              <a:rPr lang="en-US" sz="2000" dirty="0">
                <a:latin typeface="Humnst777 BT" pitchFamily="34" charset="0"/>
              </a:rPr>
              <a:t> personal </a:t>
            </a:r>
            <a:r>
              <a:rPr lang="en-US" sz="2000" dirty="0" err="1">
                <a:latin typeface="Humnst777 BT" pitchFamily="34" charset="0"/>
              </a:rPr>
              <a:t>pendidikan</a:t>
            </a:r>
            <a:r>
              <a:rPr lang="en-US" sz="2000" dirty="0">
                <a:latin typeface="Humnst777 BT" pitchFamily="34" charset="0"/>
              </a:rPr>
              <a:t>.</a:t>
            </a:r>
          </a:p>
          <a:p>
            <a:endParaRPr lang="en-US" sz="2000" dirty="0">
              <a:latin typeface="Humnst777 BT" pitchFamily="34" charset="0"/>
            </a:endParaRPr>
          </a:p>
        </p:txBody>
      </p:sp>
      <p:sp>
        <p:nvSpPr>
          <p:cNvPr id="15" name="TextBox 14"/>
          <p:cNvSpPr txBox="1"/>
          <p:nvPr/>
        </p:nvSpPr>
        <p:spPr>
          <a:xfrm>
            <a:off x="3463158" y="5192809"/>
            <a:ext cx="3852042" cy="1631216"/>
          </a:xfrm>
          <a:prstGeom prst="rect">
            <a:avLst/>
          </a:prstGeom>
          <a:noFill/>
        </p:spPr>
        <p:txBody>
          <a:bodyPr wrap="square" rtlCol="0">
            <a:spAutoFit/>
          </a:bodyPr>
          <a:lstStyle/>
          <a:p>
            <a:r>
              <a:rPr lang="en-US" sz="2000" dirty="0" err="1">
                <a:solidFill>
                  <a:schemeClr val="tx1">
                    <a:lumMod val="65000"/>
                    <a:lumOff val="35000"/>
                  </a:schemeClr>
                </a:solidFill>
                <a:latin typeface="Humnst777 BT" pitchFamily="34" charset="0"/>
              </a:rPr>
              <a:t>untuk</a:t>
            </a:r>
            <a:r>
              <a:rPr lang="en-US" sz="2000" dirty="0">
                <a:solidFill>
                  <a:schemeClr val="tx1">
                    <a:lumMod val="65000"/>
                    <a:lumOff val="35000"/>
                  </a:schemeClr>
                </a:solidFill>
                <a:latin typeface="Humnst777 BT" pitchFamily="34" charset="0"/>
              </a:rPr>
              <a:t> </a:t>
            </a:r>
            <a:r>
              <a:rPr lang="en-US" sz="2000" dirty="0" err="1">
                <a:solidFill>
                  <a:schemeClr val="tx1">
                    <a:lumMod val="65000"/>
                    <a:lumOff val="35000"/>
                  </a:schemeClr>
                </a:solidFill>
                <a:latin typeface="Humnst777 BT" pitchFamily="34" charset="0"/>
              </a:rPr>
              <a:t>mendukung</a:t>
            </a:r>
            <a:r>
              <a:rPr lang="en-US" sz="2000" dirty="0">
                <a:solidFill>
                  <a:schemeClr val="tx1">
                    <a:lumMod val="65000"/>
                    <a:lumOff val="35000"/>
                  </a:schemeClr>
                </a:solidFill>
                <a:latin typeface="Humnst777 BT" pitchFamily="34" charset="0"/>
              </a:rPr>
              <a:t> </a:t>
            </a:r>
            <a:r>
              <a:rPr lang="en-US" sz="2000" dirty="0" err="1">
                <a:solidFill>
                  <a:schemeClr val="tx1">
                    <a:lumMod val="65000"/>
                    <a:lumOff val="35000"/>
                  </a:schemeClr>
                </a:solidFill>
                <a:latin typeface="Humnst777 BT" pitchFamily="34" charset="0"/>
              </a:rPr>
              <a:t>pelaksanaan</a:t>
            </a:r>
            <a:r>
              <a:rPr lang="en-US" sz="2000" dirty="0">
                <a:solidFill>
                  <a:schemeClr val="tx1">
                    <a:lumMod val="65000"/>
                    <a:lumOff val="35000"/>
                  </a:schemeClr>
                </a:solidFill>
                <a:latin typeface="Humnst777 BT" pitchFamily="34" charset="0"/>
              </a:rPr>
              <a:t> </a:t>
            </a:r>
            <a:r>
              <a:rPr lang="en-US" sz="2000" dirty="0" err="1">
                <a:solidFill>
                  <a:schemeClr val="tx1">
                    <a:lumMod val="65000"/>
                    <a:lumOff val="35000"/>
                  </a:schemeClr>
                </a:solidFill>
                <a:latin typeface="Humnst777 BT" pitchFamily="34" charset="0"/>
              </a:rPr>
              <a:t>Pendidikan</a:t>
            </a:r>
            <a:r>
              <a:rPr lang="en-US" sz="2000" dirty="0">
                <a:solidFill>
                  <a:schemeClr val="tx1">
                    <a:lumMod val="65000"/>
                    <a:lumOff val="35000"/>
                  </a:schemeClr>
                </a:solidFill>
                <a:latin typeface="Humnst777 BT" pitchFamily="34" charset="0"/>
              </a:rPr>
              <a:t> </a:t>
            </a:r>
            <a:r>
              <a:rPr lang="en-US" sz="2000" dirty="0" err="1">
                <a:solidFill>
                  <a:schemeClr val="tx1">
                    <a:lumMod val="65000"/>
                    <a:lumOff val="35000"/>
                  </a:schemeClr>
                </a:solidFill>
                <a:latin typeface="Humnst777 BT" pitchFamily="34" charset="0"/>
              </a:rPr>
              <a:t>Menengah</a:t>
            </a:r>
            <a:r>
              <a:rPr lang="en-US" sz="2000" dirty="0">
                <a:solidFill>
                  <a:schemeClr val="tx1">
                    <a:lumMod val="65000"/>
                    <a:lumOff val="35000"/>
                  </a:schemeClr>
                </a:solidFill>
                <a:latin typeface="Humnst777 BT" pitchFamily="34" charset="0"/>
              </a:rPr>
              <a:t> Universal/</a:t>
            </a:r>
            <a:r>
              <a:rPr lang="en-US" sz="2000" dirty="0" err="1">
                <a:solidFill>
                  <a:schemeClr val="tx1">
                    <a:lumMod val="65000"/>
                    <a:lumOff val="35000"/>
                  </a:schemeClr>
                </a:solidFill>
                <a:latin typeface="Humnst777 BT" pitchFamily="34" charset="0"/>
              </a:rPr>
              <a:t>Rintisan</a:t>
            </a:r>
            <a:r>
              <a:rPr lang="en-US" sz="2000" dirty="0">
                <a:solidFill>
                  <a:schemeClr val="tx1">
                    <a:lumMod val="65000"/>
                    <a:lumOff val="35000"/>
                  </a:schemeClr>
                </a:solidFill>
                <a:latin typeface="Humnst777 BT" pitchFamily="34" charset="0"/>
              </a:rPr>
              <a:t> </a:t>
            </a:r>
            <a:r>
              <a:rPr lang="en-US" sz="2000" dirty="0" err="1">
                <a:solidFill>
                  <a:schemeClr val="tx1">
                    <a:lumMod val="65000"/>
                    <a:lumOff val="35000"/>
                  </a:schemeClr>
                </a:solidFill>
                <a:latin typeface="Humnst777 BT" pitchFamily="34" charset="0"/>
              </a:rPr>
              <a:t>Wajib</a:t>
            </a:r>
            <a:r>
              <a:rPr lang="en-US" sz="2000" dirty="0">
                <a:solidFill>
                  <a:schemeClr val="tx1">
                    <a:lumMod val="65000"/>
                    <a:lumOff val="35000"/>
                  </a:schemeClr>
                </a:solidFill>
                <a:latin typeface="Humnst777 BT" pitchFamily="34" charset="0"/>
              </a:rPr>
              <a:t> </a:t>
            </a:r>
            <a:r>
              <a:rPr lang="en-US" sz="2000" dirty="0" err="1">
                <a:solidFill>
                  <a:schemeClr val="tx1">
                    <a:lumMod val="65000"/>
                    <a:lumOff val="35000"/>
                  </a:schemeClr>
                </a:solidFill>
                <a:latin typeface="Humnst777 BT" pitchFamily="34" charset="0"/>
              </a:rPr>
              <a:t>Belajar</a:t>
            </a:r>
            <a:r>
              <a:rPr lang="en-US" sz="2000" dirty="0">
                <a:solidFill>
                  <a:schemeClr val="tx1">
                    <a:lumMod val="65000"/>
                    <a:lumOff val="35000"/>
                  </a:schemeClr>
                </a:solidFill>
                <a:latin typeface="Humnst777 BT" pitchFamily="34" charset="0"/>
              </a:rPr>
              <a:t> 12 </a:t>
            </a:r>
            <a:r>
              <a:rPr lang="en-US" sz="2000" dirty="0" err="1">
                <a:solidFill>
                  <a:schemeClr val="tx1">
                    <a:lumMod val="65000"/>
                    <a:lumOff val="35000"/>
                  </a:schemeClr>
                </a:solidFill>
                <a:latin typeface="Humnst777 BT" pitchFamily="34" charset="0"/>
              </a:rPr>
              <a:t>Tahun</a:t>
            </a:r>
            <a:r>
              <a:rPr lang="en-US" sz="2000" dirty="0">
                <a:solidFill>
                  <a:schemeClr val="tx1">
                    <a:lumMod val="65000"/>
                    <a:lumOff val="35000"/>
                  </a:schemeClr>
                </a:solidFill>
                <a:latin typeface="Humnst777 BT" pitchFamily="34" charset="0"/>
              </a:rPr>
              <a:t>.</a:t>
            </a:r>
          </a:p>
          <a:p>
            <a:endParaRPr lang="en-US" sz="2000" dirty="0">
              <a:latin typeface="Humnst777 BT" pitchFamily="34" charset="0"/>
            </a:endParaRPr>
          </a:p>
        </p:txBody>
      </p:sp>
      <p:sp>
        <p:nvSpPr>
          <p:cNvPr id="16" name="TextBox 15"/>
          <p:cNvSpPr txBox="1"/>
          <p:nvPr/>
        </p:nvSpPr>
        <p:spPr>
          <a:xfrm>
            <a:off x="7315200" y="1898761"/>
            <a:ext cx="1828800" cy="3170099"/>
          </a:xfrm>
          <a:prstGeom prst="rect">
            <a:avLst/>
          </a:prstGeom>
          <a:noFill/>
        </p:spPr>
        <p:txBody>
          <a:bodyPr wrap="square" rtlCol="0">
            <a:spAutoFit/>
          </a:bodyPr>
          <a:lstStyle/>
          <a:p>
            <a:r>
              <a:rPr lang="en-US" sz="2000" b="1" dirty="0" err="1">
                <a:solidFill>
                  <a:srgbClr val="FF0000"/>
                </a:solidFill>
                <a:latin typeface="Humnst777 BT" pitchFamily="34" charset="0"/>
              </a:rPr>
              <a:t>Menarik</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siswa</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putus</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sekolah</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tidak</a:t>
            </a:r>
            <a:r>
              <a:rPr lang="en-US" sz="2000" b="1" dirty="0">
                <a:solidFill>
                  <a:srgbClr val="FF0000"/>
                </a:solidFill>
                <a:latin typeface="Humnst777 BT" pitchFamily="34" charset="0"/>
              </a:rPr>
              <a:t> </a:t>
            </a:r>
            <a:r>
              <a:rPr lang="en-US" sz="2000" b="1" dirty="0" err="1">
                <a:solidFill>
                  <a:srgbClr val="FF0000"/>
                </a:solidFill>
                <a:latin typeface="Humnst777 BT" pitchFamily="34" charset="0"/>
              </a:rPr>
              <a:t>melanjutkan</a:t>
            </a:r>
            <a:r>
              <a:rPr lang="en-US" sz="2000" b="1" dirty="0">
                <a:solidFill>
                  <a:srgbClr val="FF0000"/>
                </a:solidFill>
                <a:latin typeface="Humnst777 BT" pitchFamily="34" charset="0"/>
              </a:rPr>
              <a:t> </a:t>
            </a:r>
            <a:r>
              <a:rPr lang="en-US" sz="2000" dirty="0" err="1">
                <a:latin typeface="Humnst777 BT" pitchFamily="34" charset="0"/>
              </a:rPr>
              <a:t>pendidikan</a:t>
            </a:r>
            <a:r>
              <a:rPr lang="en-US" sz="2000" dirty="0">
                <a:latin typeface="Humnst777 BT" pitchFamily="34" charset="0"/>
              </a:rPr>
              <a:t>  agar </a:t>
            </a:r>
            <a:r>
              <a:rPr lang="en-US" sz="2000" dirty="0" err="1">
                <a:latin typeface="Humnst777 BT" pitchFamily="34" charset="0"/>
              </a:rPr>
              <a:t>kembali</a:t>
            </a:r>
            <a:r>
              <a:rPr lang="en-US" sz="2000" dirty="0">
                <a:latin typeface="Humnst777 BT" pitchFamily="34" charset="0"/>
              </a:rPr>
              <a:t> </a:t>
            </a:r>
            <a:r>
              <a:rPr lang="en-US" sz="2000" dirty="0" err="1">
                <a:latin typeface="Humnst777 BT" pitchFamily="34" charset="0"/>
              </a:rPr>
              <a:t>mendapat</a:t>
            </a:r>
            <a:r>
              <a:rPr lang="en-US" sz="2000" dirty="0">
                <a:latin typeface="Humnst777 BT" pitchFamily="34" charset="0"/>
              </a:rPr>
              <a:t> </a:t>
            </a:r>
            <a:r>
              <a:rPr lang="en-US" sz="2000" dirty="0" err="1">
                <a:latin typeface="Humnst777 BT" pitchFamily="34" charset="0"/>
              </a:rPr>
              <a:t>layanan</a:t>
            </a:r>
            <a:r>
              <a:rPr lang="en-US" sz="2000" dirty="0">
                <a:latin typeface="Humnst777 BT" pitchFamily="34" charset="0"/>
              </a:rPr>
              <a:t> </a:t>
            </a:r>
            <a:r>
              <a:rPr lang="en-US" sz="2000" dirty="0" err="1">
                <a:latin typeface="Humnst777 BT" pitchFamily="34" charset="0"/>
              </a:rPr>
              <a:t>pendidikan</a:t>
            </a:r>
            <a:endParaRPr lang="en-US" sz="2000" dirty="0">
              <a:latin typeface="Humnst777 BT" pitchFamily="34" charset="0"/>
            </a:endParaRPr>
          </a:p>
          <a:p>
            <a:endParaRPr lang="en-US" sz="2000" dirty="0">
              <a:latin typeface="Humnst777 BT" pitchFamily="34" charset="0"/>
            </a:endParaRPr>
          </a:p>
        </p:txBody>
      </p:sp>
      <p:sp>
        <p:nvSpPr>
          <p:cNvPr id="17" name="Right Arrow 16"/>
          <p:cNvSpPr/>
          <p:nvPr/>
        </p:nvSpPr>
        <p:spPr>
          <a:xfrm>
            <a:off x="2601310" y="5791200"/>
            <a:ext cx="762000" cy="378482"/>
          </a:xfrm>
          <a:prstGeom prst="rightArrow">
            <a:avLst/>
          </a:prstGeom>
          <a:solidFill>
            <a:srgbClr val="54B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04801" y="2807577"/>
            <a:ext cx="1981200" cy="2374026"/>
            <a:chOff x="304801" y="2807577"/>
            <a:chExt cx="1981200" cy="2374026"/>
          </a:xfrm>
        </p:grpSpPr>
        <p:sp>
          <p:nvSpPr>
            <p:cNvPr id="2" name="L-Shape 1"/>
            <p:cNvSpPr/>
            <p:nvPr/>
          </p:nvSpPr>
          <p:spPr>
            <a:xfrm rot="5400000">
              <a:off x="466399" y="3362002"/>
              <a:ext cx="1658003" cy="1981200"/>
            </a:xfrm>
            <a:prstGeom prst="corner">
              <a:avLst>
                <a:gd name="adj1" fmla="val 14706"/>
                <a:gd name="adj2" fmla="val 1714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rot="16200000">
              <a:off x="1770342" y="2938303"/>
              <a:ext cx="457200" cy="505803"/>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98635" y="2807577"/>
              <a:ext cx="651641" cy="584775"/>
            </a:xfrm>
            <a:prstGeom prst="rect">
              <a:avLst/>
            </a:prstGeom>
            <a:noFill/>
          </p:spPr>
          <p:txBody>
            <a:bodyPr wrap="square" rtlCol="0">
              <a:spAutoFit/>
            </a:bodyPr>
            <a:lstStyle/>
            <a:p>
              <a:pPr algn="ctr"/>
              <a:r>
                <a:rPr lang="en-US" sz="3200" dirty="0">
                  <a:solidFill>
                    <a:srgbClr val="54B86C"/>
                  </a:solidFill>
                  <a:latin typeface="Britannic Bold" pitchFamily="34" charset="0"/>
                </a:rPr>
                <a:t>1</a:t>
              </a:r>
            </a:p>
          </p:txBody>
        </p:sp>
      </p:grpSp>
      <p:grpSp>
        <p:nvGrpSpPr>
          <p:cNvPr id="4" name="Group 3"/>
          <p:cNvGrpSpPr/>
          <p:nvPr/>
        </p:nvGrpSpPr>
        <p:grpSpPr>
          <a:xfrm>
            <a:off x="2472559" y="2140032"/>
            <a:ext cx="1981201" cy="2364969"/>
            <a:chOff x="2472559" y="2140032"/>
            <a:chExt cx="1981201" cy="2364969"/>
          </a:xfrm>
        </p:grpSpPr>
        <p:sp>
          <p:nvSpPr>
            <p:cNvPr id="6" name="L-Shape 5"/>
            <p:cNvSpPr/>
            <p:nvPr/>
          </p:nvSpPr>
          <p:spPr>
            <a:xfrm rot="5400000">
              <a:off x="2634157" y="2685400"/>
              <a:ext cx="1658003" cy="1981200"/>
            </a:xfrm>
            <a:prstGeom prst="corner">
              <a:avLst>
                <a:gd name="adj1" fmla="val 14706"/>
                <a:gd name="adj2" fmla="val 1714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rot="16200000">
              <a:off x="3972259" y="2243305"/>
              <a:ext cx="457200" cy="505803"/>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137338" y="2140032"/>
              <a:ext cx="651641" cy="584775"/>
            </a:xfrm>
            <a:prstGeom prst="rect">
              <a:avLst/>
            </a:prstGeom>
            <a:noFill/>
          </p:spPr>
          <p:txBody>
            <a:bodyPr wrap="square" rtlCol="0">
              <a:spAutoFit/>
            </a:bodyPr>
            <a:lstStyle/>
            <a:p>
              <a:pPr algn="ctr"/>
              <a:r>
                <a:rPr lang="en-US" sz="3200" dirty="0">
                  <a:solidFill>
                    <a:schemeClr val="accent6">
                      <a:lumMod val="60000"/>
                      <a:lumOff val="40000"/>
                    </a:schemeClr>
                  </a:solidFill>
                  <a:latin typeface="Britannic Bold" pitchFamily="34" charset="0"/>
                </a:rPr>
                <a:t>2</a:t>
              </a:r>
            </a:p>
          </p:txBody>
        </p:sp>
      </p:grpSp>
      <p:grpSp>
        <p:nvGrpSpPr>
          <p:cNvPr id="5" name="Group 4"/>
          <p:cNvGrpSpPr/>
          <p:nvPr/>
        </p:nvGrpSpPr>
        <p:grpSpPr>
          <a:xfrm>
            <a:off x="4648201" y="1379347"/>
            <a:ext cx="1981200" cy="2412257"/>
            <a:chOff x="4648201" y="1379347"/>
            <a:chExt cx="1981200" cy="2412257"/>
          </a:xfrm>
        </p:grpSpPr>
        <p:sp>
          <p:nvSpPr>
            <p:cNvPr id="7" name="L-Shape 6"/>
            <p:cNvSpPr/>
            <p:nvPr/>
          </p:nvSpPr>
          <p:spPr>
            <a:xfrm rot="5400000">
              <a:off x="4809799" y="1972003"/>
              <a:ext cx="1658003" cy="1981200"/>
            </a:xfrm>
            <a:prstGeom prst="corner">
              <a:avLst>
                <a:gd name="adj1" fmla="val 14706"/>
                <a:gd name="adj2" fmla="val 1714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rot="16200000">
              <a:off x="6120303" y="1499700"/>
              <a:ext cx="457200" cy="505803"/>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12980" y="1379347"/>
              <a:ext cx="651641" cy="584775"/>
            </a:xfrm>
            <a:prstGeom prst="rect">
              <a:avLst/>
            </a:prstGeom>
            <a:noFill/>
          </p:spPr>
          <p:txBody>
            <a:bodyPr wrap="square" rtlCol="0">
              <a:spAutoFit/>
            </a:bodyPr>
            <a:lstStyle/>
            <a:p>
              <a:pPr algn="ctr"/>
              <a:r>
                <a:rPr lang="en-US" sz="3200" dirty="0">
                  <a:solidFill>
                    <a:schemeClr val="tx2">
                      <a:lumMod val="60000"/>
                      <a:lumOff val="40000"/>
                    </a:schemeClr>
                  </a:solidFill>
                  <a:latin typeface="Britannic Bold" pitchFamily="34" charset="0"/>
                </a:rPr>
                <a:t>3</a:t>
              </a:r>
            </a:p>
          </p:txBody>
        </p:sp>
      </p:grpSp>
      <p:grpSp>
        <p:nvGrpSpPr>
          <p:cNvPr id="26" name="Group 25"/>
          <p:cNvGrpSpPr/>
          <p:nvPr/>
        </p:nvGrpSpPr>
        <p:grpSpPr>
          <a:xfrm>
            <a:off x="6858001" y="774139"/>
            <a:ext cx="1981200" cy="2331665"/>
            <a:chOff x="6858001" y="774139"/>
            <a:chExt cx="1981200" cy="2331665"/>
          </a:xfrm>
        </p:grpSpPr>
        <p:sp>
          <p:nvSpPr>
            <p:cNvPr id="8" name="L-Shape 7"/>
            <p:cNvSpPr/>
            <p:nvPr/>
          </p:nvSpPr>
          <p:spPr>
            <a:xfrm rot="5400000">
              <a:off x="7019599" y="1286203"/>
              <a:ext cx="1658003" cy="1981200"/>
            </a:xfrm>
            <a:prstGeom prst="corner">
              <a:avLst>
                <a:gd name="adj1" fmla="val 14706"/>
                <a:gd name="adj2" fmla="val 1714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522779" y="774139"/>
              <a:ext cx="651641" cy="584775"/>
            </a:xfrm>
            <a:prstGeom prst="rect">
              <a:avLst/>
            </a:prstGeom>
            <a:noFill/>
          </p:spPr>
          <p:txBody>
            <a:bodyPr wrap="square" rtlCol="0">
              <a:spAutoFit/>
            </a:bodyPr>
            <a:lstStyle/>
            <a:p>
              <a:pPr algn="ctr"/>
              <a:r>
                <a:rPr lang="en-US" sz="3200" dirty="0">
                  <a:solidFill>
                    <a:schemeClr val="accent4">
                      <a:lumMod val="60000"/>
                      <a:lumOff val="40000"/>
                    </a:schemeClr>
                  </a:solidFill>
                  <a:latin typeface="Britannic Bold" pitchFamily="34" charset="0"/>
                </a:rPr>
                <a:t>4</a:t>
              </a:r>
            </a:p>
          </p:txBody>
        </p:sp>
      </p:grpSp>
      <p:cxnSp>
        <p:nvCxnSpPr>
          <p:cNvPr id="23" name="Straight Connector 22"/>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21532" y="0"/>
            <a:ext cx="7500937"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76301" y="36025"/>
            <a:ext cx="7391399" cy="461665"/>
          </a:xfrm>
          <a:prstGeom prst="rect">
            <a:avLst/>
          </a:prstGeom>
          <a:solidFill>
            <a:schemeClr val="tx1">
              <a:lumMod val="65000"/>
              <a:lumOff val="35000"/>
            </a:schemeClr>
          </a:solidFill>
        </p:spPr>
        <p:txBody>
          <a:bodyPr wrap="square" rtlCol="0">
            <a:spAutoFit/>
          </a:bodyPr>
          <a:lstStyle/>
          <a:p>
            <a:pPr algn="ctr"/>
            <a:r>
              <a:rPr lang="en-US" sz="2400" dirty="0" err="1">
                <a:solidFill>
                  <a:schemeClr val="bg1"/>
                </a:solidFill>
                <a:latin typeface="Britannic Bold" pitchFamily="34" charset="0"/>
              </a:rPr>
              <a:t>Tujuan</a:t>
            </a:r>
            <a:r>
              <a:rPr lang="en-US" sz="2400" dirty="0">
                <a:solidFill>
                  <a:schemeClr val="bg1"/>
                </a:solidFill>
                <a:latin typeface="Britannic Bold" pitchFamily="34" charset="0"/>
              </a:rPr>
              <a:t> Program Indonesia </a:t>
            </a:r>
            <a:r>
              <a:rPr lang="en-US" sz="2400" dirty="0" err="1">
                <a:solidFill>
                  <a:schemeClr val="bg1"/>
                </a:solidFill>
                <a:latin typeface="Britannic Bold" pitchFamily="34" charset="0"/>
              </a:rPr>
              <a:t>Pintar</a:t>
            </a:r>
            <a:endParaRPr lang="en-US" sz="2400" dirty="0">
              <a:solidFill>
                <a:schemeClr val="bg1"/>
              </a:solidFill>
              <a:latin typeface="Britannic Bold" pitchFamily="34" charset="0"/>
            </a:endParaRPr>
          </a:p>
        </p:txBody>
      </p:sp>
    </p:spTree>
    <p:extLst>
      <p:ext uri="{BB962C8B-B14F-4D97-AF65-F5344CB8AC3E}">
        <p14:creationId xmlns:p14="http://schemas.microsoft.com/office/powerpoint/2010/main" val="252848683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750"/>
                                        <p:tgtEl>
                                          <p:spTgt spid="3"/>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upRight)">
                                      <p:cBhvr>
                                        <p:cTn id="10" dur="750"/>
                                        <p:tgtEl>
                                          <p:spTgt spid="12"/>
                                        </p:tgtEl>
                                      </p:cBhvr>
                                    </p:animEffect>
                                  </p:childTnLst>
                                </p:cTn>
                              </p:par>
                            </p:childTnLst>
                          </p:cTn>
                        </p:par>
                        <p:par>
                          <p:cTn id="11" fill="hold">
                            <p:stCondLst>
                              <p:cond delay="750"/>
                            </p:stCondLst>
                            <p:childTnLst>
                              <p:par>
                                <p:cTn id="12" presetID="42"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18" presetClass="entr" presetSubtype="3"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upRight)">
                                      <p:cBhvr>
                                        <p:cTn id="25" dur="750"/>
                                        <p:tgtEl>
                                          <p:spTgt spid="4"/>
                                        </p:tgtEl>
                                      </p:cBhvr>
                                    </p:animEffect>
                                  </p:childTnLst>
                                </p:cTn>
                              </p:par>
                              <p:par>
                                <p:cTn id="26" presetID="18" presetClass="entr" presetSubtype="3"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upRight)">
                                      <p:cBhvr>
                                        <p:cTn id="28" dur="750"/>
                                        <p:tgtEl>
                                          <p:spTgt spid="14"/>
                                        </p:tgtEl>
                                      </p:cBhvr>
                                    </p:animEffect>
                                  </p:childTnLst>
                                </p:cTn>
                              </p:par>
                            </p:childTnLst>
                          </p:cTn>
                        </p:par>
                        <p:par>
                          <p:cTn id="29" fill="hold">
                            <p:stCondLst>
                              <p:cond delay="2000"/>
                            </p:stCondLst>
                            <p:childTnLst>
                              <p:par>
                                <p:cTn id="30" presetID="18" presetClass="entr" presetSubtype="3"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upRight)">
                                      <p:cBhvr>
                                        <p:cTn id="32" dur="750"/>
                                        <p:tgtEl>
                                          <p:spTgt spid="5"/>
                                        </p:tgtEl>
                                      </p:cBhvr>
                                    </p:animEffect>
                                  </p:childTnLst>
                                </p:cTn>
                              </p:par>
                              <p:par>
                                <p:cTn id="33" presetID="18" presetClass="entr" presetSubtype="3"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strips(upRight)">
                                      <p:cBhvr>
                                        <p:cTn id="35" dur="750"/>
                                        <p:tgtEl>
                                          <p:spTgt spid="13"/>
                                        </p:tgtEl>
                                      </p:cBhvr>
                                    </p:animEffect>
                                  </p:childTnLst>
                                </p:cTn>
                              </p:par>
                            </p:childTnLst>
                          </p:cTn>
                        </p:par>
                        <p:par>
                          <p:cTn id="36" fill="hold">
                            <p:stCondLst>
                              <p:cond delay="2750"/>
                            </p:stCondLst>
                            <p:childTnLst>
                              <p:par>
                                <p:cTn id="37" presetID="18" presetClass="entr" presetSubtype="3"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upRight)">
                                      <p:cBhvr>
                                        <p:cTn id="39" dur="750"/>
                                        <p:tgtEl>
                                          <p:spTgt spid="26"/>
                                        </p:tgtEl>
                                      </p:cBhvr>
                                    </p:animEffect>
                                  </p:childTnLst>
                                </p:cTn>
                              </p:par>
                              <p:par>
                                <p:cTn id="40" presetID="18" presetClass="entr" presetSubtype="3"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upRight)">
                                      <p:cBhvr>
                                        <p:cTn id="4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84784"/>
            <a:ext cx="8460432" cy="994122"/>
          </a:xfrm>
        </p:spPr>
        <p:txBody>
          <a:bodyPr>
            <a:noAutofit/>
          </a:bodyPr>
          <a:lstStyle/>
          <a:p>
            <a:pPr algn="r"/>
            <a:r>
              <a:rPr lang="en-AU" sz="3200" b="1" dirty="0" err="1" smtClean="0">
                <a:solidFill>
                  <a:srgbClr val="558ED5"/>
                </a:solidFill>
                <a:latin typeface="Bernard MT Condensed"/>
                <a:cs typeface="Bernard MT Condensed"/>
              </a:rPr>
              <a:t>Menjadi</a:t>
            </a:r>
            <a:r>
              <a:rPr lang="en-AU" sz="6000" b="1" dirty="0" smtClean="0">
                <a:solidFill>
                  <a:schemeClr val="accent6">
                    <a:lumMod val="75000"/>
                  </a:schemeClr>
                </a:solidFill>
                <a:latin typeface="Bernard MT Condensed"/>
                <a:cs typeface="Bernard MT Condensed"/>
              </a:rPr>
              <a:t> 1.243.415</a:t>
            </a:r>
            <a:r>
              <a:rPr lang="en-AU" sz="6000" dirty="0" smtClean="0">
                <a:latin typeface="Bernard MT Condensed"/>
                <a:cs typeface="Bernard MT Condensed"/>
              </a:rPr>
              <a:t> </a:t>
            </a:r>
            <a:r>
              <a:rPr lang="en-AU" sz="4000" b="1" dirty="0" err="1">
                <a:solidFill>
                  <a:schemeClr val="accent4"/>
                </a:solidFill>
                <a:latin typeface="Bernard MT Condensed"/>
                <a:cs typeface="Bernard MT Condensed"/>
              </a:rPr>
              <a:t>siswa</a:t>
            </a:r>
            <a:r>
              <a:rPr lang="en-AU" sz="4000" dirty="0">
                <a:solidFill>
                  <a:schemeClr val="accent6">
                    <a:lumMod val="75000"/>
                  </a:schemeClr>
                </a:solidFill>
                <a:latin typeface="Bernard MT Condensed"/>
                <a:cs typeface="Bernard MT Condensed"/>
              </a:rPr>
              <a:t> </a:t>
            </a:r>
            <a:r>
              <a:rPr lang="en-AU" sz="2000" dirty="0" err="1">
                <a:latin typeface="Bernard MT Condensed"/>
                <a:cs typeface="Bernard MT Condensed"/>
              </a:rPr>
              <a:t>menerima</a:t>
            </a:r>
            <a:r>
              <a:rPr lang="en-AU" sz="2000" dirty="0">
                <a:latin typeface="Bernard MT Condensed"/>
                <a:cs typeface="Bernard MT Condensed"/>
              </a:rPr>
              <a:t> </a:t>
            </a:r>
            <a:r>
              <a:rPr lang="en-AU" sz="2000" dirty="0" err="1">
                <a:latin typeface="Bernard MT Condensed"/>
                <a:cs typeface="Bernard MT Condensed"/>
              </a:rPr>
              <a:t>manfaat</a:t>
            </a:r>
            <a:r>
              <a:rPr lang="en-AU" sz="2000" dirty="0">
                <a:latin typeface="Bernard MT Condensed"/>
                <a:cs typeface="Bernard MT Condensed"/>
              </a:rPr>
              <a:t> </a:t>
            </a:r>
            <a:r>
              <a:rPr lang="en-AU" sz="2800" b="1" dirty="0" smtClean="0">
                <a:solidFill>
                  <a:srgbClr val="558ED5"/>
                </a:solidFill>
                <a:latin typeface="Bernard MT Condensed"/>
                <a:cs typeface="Bernard MT Condensed"/>
              </a:rPr>
              <a:t>KIP</a:t>
            </a:r>
            <a:r>
              <a:rPr lang="en-AU" sz="2800" b="1" dirty="0">
                <a:solidFill>
                  <a:srgbClr val="558ED5"/>
                </a:solidFill>
                <a:latin typeface="Bernard MT Condensed"/>
                <a:cs typeface="Bernard MT Condensed"/>
              </a:rPr>
              <a:t/>
            </a:r>
            <a:br>
              <a:rPr lang="en-AU" sz="2800" b="1" dirty="0">
                <a:solidFill>
                  <a:srgbClr val="558ED5"/>
                </a:solidFill>
                <a:latin typeface="Bernard MT Condensed"/>
                <a:cs typeface="Bernard MT Condensed"/>
              </a:rPr>
            </a:br>
            <a:endParaRPr lang="en-US" sz="2800" b="1" dirty="0">
              <a:solidFill>
                <a:srgbClr val="558ED5"/>
              </a:solidFill>
              <a:latin typeface="Bernard MT Condensed"/>
              <a:cs typeface="Bernard MT Condensed"/>
            </a:endParaRPr>
          </a:p>
        </p:txBody>
      </p:sp>
      <p:sp>
        <p:nvSpPr>
          <p:cNvPr id="3" name="Content Placeholder 2"/>
          <p:cNvSpPr>
            <a:spLocks noGrp="1"/>
          </p:cNvSpPr>
          <p:nvPr>
            <p:ph idx="1"/>
          </p:nvPr>
        </p:nvSpPr>
        <p:spPr>
          <a:xfrm>
            <a:off x="467544" y="2636912"/>
            <a:ext cx="8229600" cy="3960440"/>
          </a:xfrm>
        </p:spPr>
        <p:txBody>
          <a:bodyPr>
            <a:normAutofit fontScale="92500" lnSpcReduction="20000"/>
          </a:bodyPr>
          <a:lstStyle/>
          <a:p>
            <a:r>
              <a:rPr lang="en-US" sz="2400" dirty="0" err="1">
                <a:latin typeface="Arial Narrow"/>
                <a:cs typeface="Arial Narrow"/>
              </a:rPr>
              <a:t>Peserta</a:t>
            </a:r>
            <a:r>
              <a:rPr lang="en-US" sz="2400" dirty="0">
                <a:latin typeface="Arial Narrow"/>
                <a:cs typeface="Arial Narrow"/>
              </a:rPr>
              <a:t> </a:t>
            </a:r>
            <a:r>
              <a:rPr lang="en-US" sz="2400" dirty="0" err="1">
                <a:latin typeface="Arial Narrow"/>
                <a:cs typeface="Arial Narrow"/>
              </a:rPr>
              <a:t>didik</a:t>
            </a:r>
            <a:r>
              <a:rPr lang="en-US" sz="2400" dirty="0">
                <a:latin typeface="Arial Narrow"/>
                <a:cs typeface="Arial Narrow"/>
              </a:rPr>
              <a:t> </a:t>
            </a:r>
            <a:r>
              <a:rPr lang="en-US" sz="2400" dirty="0" err="1">
                <a:latin typeface="Arial Narrow"/>
                <a:cs typeface="Arial Narrow"/>
              </a:rPr>
              <a:t>pemegang</a:t>
            </a:r>
            <a:r>
              <a:rPr lang="en-US" sz="2400" dirty="0">
                <a:latin typeface="Arial Narrow"/>
                <a:cs typeface="Arial Narrow"/>
              </a:rPr>
              <a:t> KIP</a:t>
            </a:r>
            <a:r>
              <a:rPr lang="en-US" sz="2400" dirty="0" smtClean="0">
                <a:latin typeface="Arial Narrow"/>
                <a:cs typeface="Arial Narrow"/>
              </a:rPr>
              <a:t>; </a:t>
            </a:r>
            <a:endParaRPr lang="en-US" sz="2400" dirty="0">
              <a:latin typeface="Arial Narrow"/>
              <a:cs typeface="Arial Narrow"/>
            </a:endParaRPr>
          </a:p>
          <a:p>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a:t>
            </a:r>
            <a:r>
              <a:rPr lang="en-US" sz="1900" dirty="0" err="1">
                <a:latin typeface="Arial Narrow"/>
                <a:cs typeface="Arial Narrow"/>
              </a:rPr>
              <a:t>keluarga</a:t>
            </a:r>
            <a:r>
              <a:rPr lang="en-US" sz="1900" dirty="0">
                <a:latin typeface="Arial Narrow"/>
                <a:cs typeface="Arial Narrow"/>
              </a:rPr>
              <a:t> </a:t>
            </a:r>
            <a:r>
              <a:rPr lang="en-US" sz="1900" dirty="0" err="1">
                <a:latin typeface="Arial Narrow"/>
                <a:cs typeface="Arial Narrow"/>
              </a:rPr>
              <a:t>miskin</a:t>
            </a:r>
            <a:r>
              <a:rPr lang="en-US" sz="1900" dirty="0">
                <a:latin typeface="Arial Narrow"/>
                <a:cs typeface="Arial Narrow"/>
              </a:rPr>
              <a:t>/</a:t>
            </a:r>
            <a:r>
              <a:rPr lang="en-US" sz="1900" dirty="0" err="1">
                <a:latin typeface="Arial Narrow"/>
                <a:cs typeface="Arial Narrow"/>
              </a:rPr>
              <a:t>rentan</a:t>
            </a:r>
            <a:r>
              <a:rPr lang="en-US" sz="1900" dirty="0">
                <a:latin typeface="Arial Narrow"/>
                <a:cs typeface="Arial Narrow"/>
              </a:rPr>
              <a:t> </a:t>
            </a:r>
            <a:r>
              <a:rPr lang="en-US" sz="1900" dirty="0" err="1">
                <a:latin typeface="Arial Narrow"/>
                <a:cs typeface="Arial Narrow"/>
              </a:rPr>
              <a:t>miskin</a:t>
            </a:r>
            <a:r>
              <a:rPr lang="en-US" sz="1900" dirty="0">
                <a:latin typeface="Arial Narrow"/>
                <a:cs typeface="Arial Narrow"/>
              </a:rPr>
              <a:t> </a:t>
            </a:r>
            <a:r>
              <a:rPr lang="en-US" sz="1900" dirty="0" err="1">
                <a:latin typeface="Arial Narrow"/>
                <a:cs typeface="Arial Narrow"/>
              </a:rPr>
              <a:t>dan</a:t>
            </a:r>
            <a:r>
              <a:rPr lang="en-US" sz="1900" dirty="0">
                <a:latin typeface="Arial Narrow"/>
                <a:cs typeface="Arial Narrow"/>
              </a:rPr>
              <a:t>/</a:t>
            </a:r>
            <a:r>
              <a:rPr lang="en-US" sz="1900" dirty="0" err="1">
                <a:latin typeface="Arial Narrow"/>
                <a:cs typeface="Arial Narrow"/>
              </a:rPr>
              <a:t>atau</a:t>
            </a:r>
            <a:r>
              <a:rPr lang="en-US" sz="1900" dirty="0">
                <a:latin typeface="Arial Narrow"/>
                <a:cs typeface="Arial Narrow"/>
              </a:rPr>
              <a:t> </a:t>
            </a:r>
            <a:r>
              <a:rPr lang="en-US" sz="1900" dirty="0" err="1">
                <a:latin typeface="Arial Narrow"/>
                <a:cs typeface="Arial Narrow"/>
              </a:rPr>
              <a:t>dengan</a:t>
            </a:r>
            <a:r>
              <a:rPr lang="en-US" sz="1900" dirty="0">
                <a:latin typeface="Arial Narrow"/>
                <a:cs typeface="Arial Narrow"/>
              </a:rPr>
              <a:t> </a:t>
            </a:r>
            <a:r>
              <a:rPr lang="en-US" sz="1900" dirty="0" err="1">
                <a:latin typeface="Arial Narrow"/>
                <a:cs typeface="Arial Narrow"/>
              </a:rPr>
              <a:t>pertimbangan</a:t>
            </a:r>
            <a:r>
              <a:rPr lang="en-US" sz="1900" dirty="0">
                <a:latin typeface="Arial Narrow"/>
                <a:cs typeface="Arial Narrow"/>
              </a:rPr>
              <a:t> </a:t>
            </a:r>
            <a:r>
              <a:rPr lang="en-US" sz="1900" dirty="0" err="1">
                <a:latin typeface="Arial Narrow"/>
                <a:cs typeface="Arial Narrow"/>
              </a:rPr>
              <a:t>khusus</a:t>
            </a:r>
            <a:r>
              <a:rPr lang="en-US" sz="1900" dirty="0">
                <a:latin typeface="Arial Narrow"/>
                <a:cs typeface="Arial Narrow"/>
              </a:rPr>
              <a:t> </a:t>
            </a:r>
            <a:r>
              <a:rPr lang="en-US" sz="1900" dirty="0" err="1">
                <a:latin typeface="Arial Narrow"/>
                <a:cs typeface="Arial Narrow"/>
              </a:rPr>
              <a:t>seperti</a:t>
            </a:r>
            <a:r>
              <a:rPr lang="en-US" sz="1900" dirty="0">
                <a:latin typeface="Arial Narrow"/>
                <a:cs typeface="Arial Narrow"/>
              </a:rPr>
              <a:t>:</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a:t>
            </a:r>
            <a:r>
              <a:rPr lang="en-US" sz="1900" dirty="0" err="1">
                <a:latin typeface="Arial Narrow"/>
                <a:cs typeface="Arial Narrow"/>
              </a:rPr>
              <a:t>keluarga</a:t>
            </a:r>
            <a:r>
              <a:rPr lang="en-US" sz="1900" dirty="0">
                <a:latin typeface="Arial Narrow"/>
                <a:cs typeface="Arial Narrow"/>
              </a:rPr>
              <a:t> </a:t>
            </a:r>
            <a:r>
              <a:rPr lang="en-US" sz="1900" dirty="0" err="1">
                <a:latin typeface="Arial Narrow"/>
                <a:cs typeface="Arial Narrow"/>
              </a:rPr>
              <a:t>peserta</a:t>
            </a:r>
            <a:r>
              <a:rPr lang="en-US" sz="1900" dirty="0">
                <a:latin typeface="Arial Narrow"/>
                <a:cs typeface="Arial Narrow"/>
              </a:rPr>
              <a:t> Program </a:t>
            </a:r>
            <a:r>
              <a:rPr lang="en-US" sz="1900" dirty="0" err="1">
                <a:latin typeface="Arial Narrow"/>
                <a:cs typeface="Arial Narrow"/>
              </a:rPr>
              <a:t>Keluarga</a:t>
            </a:r>
            <a:r>
              <a:rPr lang="en-US" sz="1900" dirty="0">
                <a:latin typeface="Arial Narrow"/>
                <a:cs typeface="Arial Narrow"/>
              </a:rPr>
              <a:t> </a:t>
            </a:r>
            <a:r>
              <a:rPr lang="en-US" sz="1900" dirty="0" err="1">
                <a:latin typeface="Arial Narrow"/>
                <a:cs typeface="Arial Narrow"/>
              </a:rPr>
              <a:t>Harapan</a:t>
            </a:r>
            <a:r>
              <a:rPr lang="en-US" sz="1900" dirty="0">
                <a:latin typeface="Arial Narrow"/>
                <a:cs typeface="Arial Narrow"/>
              </a:rPr>
              <a:t> (PKH);</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a:t>
            </a:r>
            <a:r>
              <a:rPr lang="en-US" sz="1900" dirty="0" err="1">
                <a:latin typeface="Arial Narrow"/>
                <a:cs typeface="Arial Narrow"/>
              </a:rPr>
              <a:t>keluarga</a:t>
            </a:r>
            <a:r>
              <a:rPr lang="en-US" sz="1900" dirty="0">
                <a:latin typeface="Arial Narrow"/>
                <a:cs typeface="Arial Narrow"/>
              </a:rPr>
              <a:t> </a:t>
            </a:r>
            <a:r>
              <a:rPr lang="en-US" sz="1900" dirty="0" err="1">
                <a:latin typeface="Arial Narrow"/>
                <a:cs typeface="Arial Narrow"/>
              </a:rPr>
              <a:t>pemegang</a:t>
            </a:r>
            <a:r>
              <a:rPr lang="en-US" sz="1900" dirty="0">
                <a:latin typeface="Arial Narrow"/>
                <a:cs typeface="Arial Narrow"/>
              </a:rPr>
              <a:t> </a:t>
            </a:r>
            <a:r>
              <a:rPr lang="en-US" sz="1900" dirty="0" err="1">
                <a:latin typeface="Arial Narrow"/>
                <a:cs typeface="Arial Narrow"/>
              </a:rPr>
              <a:t>Kartu</a:t>
            </a:r>
            <a:r>
              <a:rPr lang="en-US" sz="1900" dirty="0">
                <a:latin typeface="Arial Narrow"/>
                <a:cs typeface="Arial Narrow"/>
              </a:rPr>
              <a:t> </a:t>
            </a:r>
            <a:r>
              <a:rPr lang="en-US" sz="1900" dirty="0" err="1">
                <a:latin typeface="Arial Narrow"/>
                <a:cs typeface="Arial Narrow"/>
              </a:rPr>
              <a:t>Keluarga</a:t>
            </a:r>
            <a:r>
              <a:rPr lang="en-US" sz="1900" dirty="0">
                <a:latin typeface="Arial Narrow"/>
                <a:cs typeface="Arial Narrow"/>
              </a:rPr>
              <a:t> Sejahtera (KKS);</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yang </a:t>
            </a:r>
            <a:r>
              <a:rPr lang="en-US" sz="1900" dirty="0" err="1">
                <a:latin typeface="Arial Narrow"/>
                <a:cs typeface="Arial Narrow"/>
              </a:rPr>
              <a:t>berstatus</a:t>
            </a:r>
            <a:r>
              <a:rPr lang="en-US" sz="1900" dirty="0">
                <a:latin typeface="Arial Narrow"/>
                <a:cs typeface="Arial Narrow"/>
              </a:rPr>
              <a:t> </a:t>
            </a:r>
            <a:r>
              <a:rPr lang="en-US" sz="1900" dirty="0" err="1">
                <a:latin typeface="Arial Narrow"/>
                <a:cs typeface="Arial Narrow"/>
              </a:rPr>
              <a:t>yatim</a:t>
            </a:r>
            <a:r>
              <a:rPr lang="en-US" sz="1900" dirty="0">
                <a:latin typeface="Arial Narrow"/>
                <a:cs typeface="Arial Narrow"/>
              </a:rPr>
              <a:t> </a:t>
            </a:r>
            <a:r>
              <a:rPr lang="en-US" sz="1900" dirty="0" err="1">
                <a:latin typeface="Arial Narrow"/>
                <a:cs typeface="Arial Narrow"/>
              </a:rPr>
              <a:t>piatu</a:t>
            </a:r>
            <a:r>
              <a:rPr lang="en-US" sz="1900" dirty="0">
                <a:latin typeface="Arial Narrow"/>
                <a:cs typeface="Arial Narrow"/>
              </a:rPr>
              <a:t>/</a:t>
            </a:r>
            <a:r>
              <a:rPr lang="en-US" sz="1900" dirty="0" err="1">
                <a:latin typeface="Arial Narrow"/>
                <a:cs typeface="Arial Narrow"/>
              </a:rPr>
              <a:t>yatim</a:t>
            </a:r>
            <a:r>
              <a:rPr lang="en-US" sz="1900" dirty="0">
                <a:latin typeface="Arial Narrow"/>
                <a:cs typeface="Arial Narrow"/>
              </a:rPr>
              <a:t>/</a:t>
            </a:r>
            <a:r>
              <a:rPr lang="en-US" sz="1900" dirty="0" err="1">
                <a:latin typeface="Arial Narrow"/>
                <a:cs typeface="Arial Narrow"/>
              </a:rPr>
              <a:t>piatu</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a:t>
            </a:r>
            <a:r>
              <a:rPr lang="en-US" sz="1900" dirty="0" err="1">
                <a:latin typeface="Arial Narrow"/>
                <a:cs typeface="Arial Narrow"/>
              </a:rPr>
              <a:t>sekolah</a:t>
            </a:r>
            <a:r>
              <a:rPr lang="en-US" sz="1900" dirty="0">
                <a:latin typeface="Arial Narrow"/>
                <a:cs typeface="Arial Narrow"/>
              </a:rPr>
              <a:t>/</a:t>
            </a:r>
            <a:r>
              <a:rPr lang="en-US" sz="1900" dirty="0" err="1">
                <a:latin typeface="Arial Narrow"/>
                <a:cs typeface="Arial Narrow"/>
              </a:rPr>
              <a:t>panti</a:t>
            </a:r>
            <a:r>
              <a:rPr lang="en-US" sz="1900" dirty="0">
                <a:latin typeface="Arial Narrow"/>
                <a:cs typeface="Arial Narrow"/>
              </a:rPr>
              <a:t> </a:t>
            </a:r>
            <a:r>
              <a:rPr lang="en-US" sz="1900" dirty="0" err="1">
                <a:latin typeface="Arial Narrow"/>
                <a:cs typeface="Arial Narrow"/>
              </a:rPr>
              <a:t>sosial</a:t>
            </a:r>
            <a:r>
              <a:rPr lang="en-US" sz="1900" dirty="0">
                <a:latin typeface="Arial Narrow"/>
                <a:cs typeface="Arial Narrow"/>
              </a:rPr>
              <a:t>/</a:t>
            </a:r>
            <a:r>
              <a:rPr lang="en-US" sz="1900" dirty="0" err="1">
                <a:latin typeface="Arial Narrow"/>
                <a:cs typeface="Arial Narrow"/>
              </a:rPr>
              <a:t>panti</a:t>
            </a:r>
            <a:r>
              <a:rPr lang="en-US" sz="1900" dirty="0">
                <a:latin typeface="Arial Narrow"/>
                <a:cs typeface="Arial Narrow"/>
              </a:rPr>
              <a:t> </a:t>
            </a:r>
            <a:r>
              <a:rPr lang="en-US" sz="1900" dirty="0" err="1">
                <a:latin typeface="Arial Narrow"/>
                <a:cs typeface="Arial Narrow"/>
              </a:rPr>
              <a:t>asuhan</a:t>
            </a:r>
            <a:r>
              <a:rPr lang="en-US" sz="1900" dirty="0">
                <a:latin typeface="Arial Narrow"/>
                <a:cs typeface="Arial Narrow"/>
              </a:rPr>
              <a:t>;</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yang </a:t>
            </a:r>
            <a:r>
              <a:rPr lang="en-US" sz="1900" dirty="0" err="1">
                <a:latin typeface="Arial Narrow"/>
                <a:cs typeface="Arial Narrow"/>
              </a:rPr>
              <a:t>terkena</a:t>
            </a:r>
            <a:r>
              <a:rPr lang="en-US" sz="1900" dirty="0">
                <a:latin typeface="Arial Narrow"/>
                <a:cs typeface="Arial Narrow"/>
              </a:rPr>
              <a:t> </a:t>
            </a:r>
            <a:r>
              <a:rPr lang="en-US" sz="1900" dirty="0" err="1">
                <a:latin typeface="Arial Narrow"/>
                <a:cs typeface="Arial Narrow"/>
              </a:rPr>
              <a:t>dampak</a:t>
            </a:r>
            <a:r>
              <a:rPr lang="en-US" sz="1900" dirty="0">
                <a:latin typeface="Arial Narrow"/>
                <a:cs typeface="Arial Narrow"/>
              </a:rPr>
              <a:t> </a:t>
            </a:r>
            <a:r>
              <a:rPr lang="en-US" sz="1900" dirty="0" err="1">
                <a:latin typeface="Arial Narrow"/>
                <a:cs typeface="Arial Narrow"/>
              </a:rPr>
              <a:t>bencana</a:t>
            </a:r>
            <a:r>
              <a:rPr lang="en-US" sz="1900" dirty="0">
                <a:latin typeface="Arial Narrow"/>
                <a:cs typeface="Arial Narrow"/>
              </a:rPr>
              <a:t> </a:t>
            </a:r>
            <a:r>
              <a:rPr lang="en-US" sz="1900" dirty="0" err="1">
                <a:latin typeface="Arial Narrow"/>
                <a:cs typeface="Arial Narrow"/>
              </a:rPr>
              <a:t>alam</a:t>
            </a:r>
            <a:r>
              <a:rPr lang="en-US" sz="1900" dirty="0">
                <a:latin typeface="Arial Narrow"/>
                <a:cs typeface="Arial Narrow"/>
              </a:rPr>
              <a:t>;</a:t>
            </a:r>
          </a:p>
          <a:p>
            <a:pPr lvl="1"/>
            <a:r>
              <a:rPr lang="en-US" sz="1900" dirty="0" err="1">
                <a:latin typeface="Arial Narrow"/>
                <a:cs typeface="Arial Narrow"/>
              </a:rPr>
              <a:t>Kelainan</a:t>
            </a:r>
            <a:r>
              <a:rPr lang="en-US" sz="1900" dirty="0">
                <a:latin typeface="Arial Narrow"/>
                <a:cs typeface="Arial Narrow"/>
              </a:rPr>
              <a:t> </a:t>
            </a:r>
            <a:r>
              <a:rPr lang="en-US" sz="1900" dirty="0" err="1">
                <a:latin typeface="Arial Narrow"/>
                <a:cs typeface="Arial Narrow"/>
              </a:rPr>
              <a:t>fisik</a:t>
            </a:r>
            <a:r>
              <a:rPr lang="en-US" sz="1900" dirty="0">
                <a:latin typeface="Arial Narrow"/>
                <a:cs typeface="Arial Narrow"/>
              </a:rPr>
              <a:t> (</a:t>
            </a:r>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a:t>
            </a:r>
            <a:r>
              <a:rPr lang="en-US" sz="1900" dirty="0" err="1">
                <a:latin typeface="Arial Narrow"/>
                <a:cs typeface="Arial Narrow"/>
              </a:rPr>
              <a:t>inklusi</a:t>
            </a:r>
            <a:r>
              <a:rPr lang="en-US" sz="1900" dirty="0">
                <a:latin typeface="Arial Narrow"/>
                <a:cs typeface="Arial Narrow"/>
              </a:rPr>
              <a:t>), </a:t>
            </a:r>
            <a:r>
              <a:rPr lang="en-US" sz="1900" dirty="0" err="1">
                <a:latin typeface="Arial Narrow"/>
                <a:cs typeface="Arial Narrow"/>
              </a:rPr>
              <a:t>korban</a:t>
            </a:r>
            <a:r>
              <a:rPr lang="en-US" sz="1900" dirty="0">
                <a:latin typeface="Arial Narrow"/>
                <a:cs typeface="Arial Narrow"/>
              </a:rPr>
              <a:t> </a:t>
            </a:r>
            <a:r>
              <a:rPr lang="en-US" sz="1900" dirty="0" err="1">
                <a:latin typeface="Arial Narrow"/>
                <a:cs typeface="Arial Narrow"/>
              </a:rPr>
              <a:t>musibah</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orang </a:t>
            </a:r>
            <a:r>
              <a:rPr lang="en-US" sz="1900" dirty="0" err="1">
                <a:latin typeface="Arial Narrow"/>
                <a:cs typeface="Arial Narrow"/>
              </a:rPr>
              <a:t>tua</a:t>
            </a:r>
            <a:r>
              <a:rPr lang="en-US" sz="1900" dirty="0">
                <a:latin typeface="Arial Narrow"/>
                <a:cs typeface="Arial Narrow"/>
              </a:rPr>
              <a:t> PHK, di </a:t>
            </a:r>
            <a:r>
              <a:rPr lang="en-US" sz="1900" dirty="0" err="1">
                <a:latin typeface="Arial Narrow"/>
                <a:cs typeface="Arial Narrow"/>
              </a:rPr>
              <a:t>daerah</a:t>
            </a:r>
            <a:r>
              <a:rPr lang="en-US" sz="1900" dirty="0">
                <a:latin typeface="Arial Narrow"/>
                <a:cs typeface="Arial Narrow"/>
              </a:rPr>
              <a:t> </a:t>
            </a:r>
            <a:r>
              <a:rPr lang="en-US" sz="1900" dirty="0" err="1">
                <a:latin typeface="Arial Narrow"/>
                <a:cs typeface="Arial Narrow"/>
              </a:rPr>
              <a:t>konflik</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a:t>
            </a:r>
            <a:r>
              <a:rPr lang="en-US" sz="1900" dirty="0" err="1">
                <a:latin typeface="Arial Narrow"/>
                <a:cs typeface="Arial Narrow"/>
              </a:rPr>
              <a:t>keluarga</a:t>
            </a:r>
            <a:r>
              <a:rPr lang="en-US" sz="1900" dirty="0">
                <a:latin typeface="Arial Narrow"/>
                <a:cs typeface="Arial Narrow"/>
              </a:rPr>
              <a:t> </a:t>
            </a:r>
            <a:r>
              <a:rPr lang="en-US" sz="1900" dirty="0" err="1">
                <a:latin typeface="Arial Narrow"/>
                <a:cs typeface="Arial Narrow"/>
              </a:rPr>
              <a:t>terpidana</a:t>
            </a:r>
            <a:r>
              <a:rPr lang="en-US" sz="1900" dirty="0">
                <a:latin typeface="Arial Narrow"/>
                <a:cs typeface="Arial Narrow"/>
              </a:rPr>
              <a:t>, </a:t>
            </a:r>
            <a:r>
              <a:rPr lang="en-US" sz="1900" dirty="0" err="1">
                <a:latin typeface="Arial Narrow"/>
                <a:cs typeface="Arial Narrow"/>
              </a:rPr>
              <a:t>berada</a:t>
            </a:r>
            <a:r>
              <a:rPr lang="en-US" sz="1900" dirty="0">
                <a:latin typeface="Arial Narrow"/>
                <a:cs typeface="Arial Narrow"/>
              </a:rPr>
              <a:t> di LAPAS, </a:t>
            </a:r>
            <a:r>
              <a:rPr lang="en-US" sz="1900" dirty="0" err="1">
                <a:latin typeface="Arial Narrow"/>
                <a:cs typeface="Arial Narrow"/>
              </a:rPr>
              <a:t>memiliki</a:t>
            </a:r>
            <a:r>
              <a:rPr lang="en-US" sz="1900" dirty="0">
                <a:latin typeface="Arial Narrow"/>
                <a:cs typeface="Arial Narrow"/>
              </a:rPr>
              <a:t> </a:t>
            </a:r>
            <a:r>
              <a:rPr lang="en-US" sz="1900" dirty="0" err="1">
                <a:latin typeface="Arial Narrow"/>
                <a:cs typeface="Arial Narrow"/>
              </a:rPr>
              <a:t>lebih</a:t>
            </a:r>
            <a:r>
              <a:rPr lang="en-US" sz="1900" dirty="0">
                <a:latin typeface="Arial Narrow"/>
                <a:cs typeface="Arial Narrow"/>
              </a:rPr>
              <a:t> </a:t>
            </a:r>
            <a:r>
              <a:rPr lang="en-US" sz="1900" dirty="0" err="1">
                <a:latin typeface="Arial Narrow"/>
                <a:cs typeface="Arial Narrow"/>
              </a:rPr>
              <a:t>dari</a:t>
            </a:r>
            <a:r>
              <a:rPr lang="en-US" sz="1900" dirty="0">
                <a:latin typeface="Arial Narrow"/>
                <a:cs typeface="Arial Narrow"/>
              </a:rPr>
              <a:t> 3 </a:t>
            </a:r>
            <a:r>
              <a:rPr lang="en-US" sz="1900" dirty="0" err="1">
                <a:latin typeface="Arial Narrow"/>
                <a:cs typeface="Arial Narrow"/>
              </a:rPr>
              <a:t>saudara</a:t>
            </a:r>
            <a:r>
              <a:rPr lang="en-US" sz="1900" dirty="0">
                <a:latin typeface="Arial Narrow"/>
                <a:cs typeface="Arial Narrow"/>
              </a:rPr>
              <a:t> yang </a:t>
            </a:r>
            <a:r>
              <a:rPr lang="en-US" sz="1900" dirty="0" err="1">
                <a:latin typeface="Arial Narrow"/>
                <a:cs typeface="Arial Narrow"/>
              </a:rPr>
              <a:t>tinggal</a:t>
            </a:r>
            <a:r>
              <a:rPr lang="en-US" sz="1900" dirty="0">
                <a:latin typeface="Arial Narrow"/>
                <a:cs typeface="Arial Narrow"/>
              </a:rPr>
              <a:t> </a:t>
            </a:r>
            <a:r>
              <a:rPr lang="en-US" sz="1900" dirty="0" err="1">
                <a:latin typeface="Arial Narrow"/>
                <a:cs typeface="Arial Narrow"/>
              </a:rPr>
              <a:t>serumah</a:t>
            </a:r>
            <a:r>
              <a:rPr lang="en-US" sz="1900" dirty="0">
                <a:latin typeface="Arial Narrow"/>
                <a:cs typeface="Arial Narrow"/>
              </a:rPr>
              <a:t>;</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pada</a:t>
            </a:r>
            <a:r>
              <a:rPr lang="en-US" sz="1900" dirty="0">
                <a:latin typeface="Arial Narrow"/>
                <a:cs typeface="Arial Narrow"/>
              </a:rPr>
              <a:t> </a:t>
            </a:r>
            <a:r>
              <a:rPr lang="en-US" sz="1900" dirty="0" err="1">
                <a:latin typeface="Arial Narrow"/>
                <a:cs typeface="Arial Narrow"/>
              </a:rPr>
              <a:t>lembaga</a:t>
            </a:r>
            <a:r>
              <a:rPr lang="en-US" sz="1900" dirty="0">
                <a:latin typeface="Arial Narrow"/>
                <a:cs typeface="Arial Narrow"/>
              </a:rPr>
              <a:t> </a:t>
            </a:r>
            <a:r>
              <a:rPr lang="en-US" sz="1900" dirty="0" err="1">
                <a:latin typeface="Arial Narrow"/>
                <a:cs typeface="Arial Narrow"/>
              </a:rPr>
              <a:t>kursus</a:t>
            </a:r>
            <a:r>
              <a:rPr lang="en-US" sz="1900" dirty="0">
                <a:latin typeface="Arial Narrow"/>
                <a:cs typeface="Arial Narrow"/>
              </a:rPr>
              <a:t> </a:t>
            </a:r>
            <a:r>
              <a:rPr lang="en-US" sz="1900" dirty="0" err="1">
                <a:latin typeface="Arial Narrow"/>
                <a:cs typeface="Arial Narrow"/>
              </a:rPr>
              <a:t>atau</a:t>
            </a:r>
            <a:r>
              <a:rPr lang="en-US" sz="1900" dirty="0">
                <a:latin typeface="Arial Narrow"/>
                <a:cs typeface="Arial Narrow"/>
              </a:rPr>
              <a:t> </a:t>
            </a:r>
            <a:r>
              <a:rPr lang="en-US" sz="1900" dirty="0" err="1">
                <a:latin typeface="Arial Narrow"/>
                <a:cs typeface="Arial Narrow"/>
              </a:rPr>
              <a:t>satuan</a:t>
            </a:r>
            <a:r>
              <a:rPr lang="en-US" sz="1900" dirty="0">
                <a:latin typeface="Arial Narrow"/>
                <a:cs typeface="Arial Narrow"/>
              </a:rPr>
              <a:t> </a:t>
            </a:r>
            <a:r>
              <a:rPr lang="en-US" sz="1900" dirty="0" err="1">
                <a:latin typeface="Arial Narrow"/>
                <a:cs typeface="Arial Narrow"/>
              </a:rPr>
              <a:t>pendidikan</a:t>
            </a:r>
            <a:r>
              <a:rPr lang="en-US" sz="1900" dirty="0">
                <a:latin typeface="Arial Narrow"/>
                <a:cs typeface="Arial Narrow"/>
              </a:rPr>
              <a:t> </a:t>
            </a:r>
            <a:r>
              <a:rPr lang="en-US" sz="1900" dirty="0" err="1">
                <a:latin typeface="Arial Narrow"/>
                <a:cs typeface="Arial Narrow"/>
              </a:rPr>
              <a:t>nonformal</a:t>
            </a:r>
            <a:r>
              <a:rPr lang="en-US" sz="1900" dirty="0">
                <a:latin typeface="Arial Narrow"/>
                <a:cs typeface="Arial Narrow"/>
              </a:rPr>
              <a:t> </a:t>
            </a:r>
            <a:r>
              <a:rPr lang="en-US" sz="1900" dirty="0" err="1">
                <a:latin typeface="Arial Narrow"/>
                <a:cs typeface="Arial Narrow"/>
              </a:rPr>
              <a:t>lainnya</a:t>
            </a:r>
            <a:r>
              <a:rPr lang="en-US" sz="1900" dirty="0">
                <a:latin typeface="Arial Narrow"/>
                <a:cs typeface="Arial Narrow"/>
              </a:rPr>
              <a:t>;</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a:t>
            </a:r>
            <a:r>
              <a:rPr lang="en-US" sz="1900" dirty="0" err="1">
                <a:latin typeface="Arial Narrow"/>
                <a:cs typeface="Arial Narrow"/>
              </a:rPr>
              <a:t>kelas</a:t>
            </a:r>
            <a:r>
              <a:rPr lang="en-US" sz="1900" dirty="0">
                <a:latin typeface="Arial Narrow"/>
                <a:cs typeface="Arial Narrow"/>
              </a:rPr>
              <a:t> 6, </a:t>
            </a:r>
            <a:r>
              <a:rPr lang="en-US" sz="1900" dirty="0" err="1">
                <a:latin typeface="Arial Narrow"/>
                <a:cs typeface="Arial Narrow"/>
              </a:rPr>
              <a:t>kelas</a:t>
            </a:r>
            <a:r>
              <a:rPr lang="en-US" sz="1900" dirty="0">
                <a:latin typeface="Arial Narrow"/>
                <a:cs typeface="Arial Narrow"/>
              </a:rPr>
              <a:t> 9, </a:t>
            </a:r>
            <a:r>
              <a:rPr lang="en-US" sz="1900" dirty="0" err="1">
                <a:latin typeface="Arial Narrow"/>
                <a:cs typeface="Arial Narrow"/>
              </a:rPr>
              <a:t>kelas</a:t>
            </a:r>
            <a:r>
              <a:rPr lang="en-US" sz="1900" dirty="0">
                <a:latin typeface="Arial Narrow"/>
                <a:cs typeface="Arial Narrow"/>
              </a:rPr>
              <a:t> 12, </a:t>
            </a:r>
            <a:r>
              <a:rPr lang="en-US" sz="1900" dirty="0" err="1">
                <a:latin typeface="Arial Narrow"/>
                <a:cs typeface="Arial Narrow"/>
              </a:rPr>
              <a:t>dan</a:t>
            </a:r>
            <a:r>
              <a:rPr lang="en-US" sz="1900" dirty="0">
                <a:latin typeface="Arial Narrow"/>
                <a:cs typeface="Arial Narrow"/>
              </a:rPr>
              <a:t> </a:t>
            </a:r>
            <a:r>
              <a:rPr lang="en-US" sz="1900" dirty="0" err="1">
                <a:latin typeface="Arial Narrow"/>
                <a:cs typeface="Arial Narrow"/>
              </a:rPr>
              <a:t>kelas</a:t>
            </a:r>
            <a:r>
              <a:rPr lang="en-US" sz="1900" dirty="0">
                <a:latin typeface="Arial Narrow"/>
                <a:cs typeface="Arial Narrow"/>
              </a:rPr>
              <a:t> 13;</a:t>
            </a:r>
          </a:p>
          <a:p>
            <a:pPr lvl="1"/>
            <a:r>
              <a:rPr lang="en-US" sz="1900" dirty="0" err="1">
                <a:latin typeface="Arial Narrow"/>
                <a:cs typeface="Arial Narrow"/>
              </a:rPr>
              <a:t>Peserta</a:t>
            </a:r>
            <a:r>
              <a:rPr lang="en-US" sz="1900" dirty="0">
                <a:latin typeface="Arial Narrow"/>
                <a:cs typeface="Arial Narrow"/>
              </a:rPr>
              <a:t> </a:t>
            </a:r>
            <a:r>
              <a:rPr lang="en-US" sz="1900" dirty="0" err="1">
                <a:latin typeface="Arial Narrow"/>
                <a:cs typeface="Arial Narrow"/>
              </a:rPr>
              <a:t>didik</a:t>
            </a:r>
            <a:r>
              <a:rPr lang="en-US" sz="1900" dirty="0">
                <a:latin typeface="Arial Narrow"/>
                <a:cs typeface="Arial Narrow"/>
              </a:rPr>
              <a:t> SMK yang </a:t>
            </a:r>
            <a:r>
              <a:rPr lang="en-US" sz="1900" dirty="0" err="1">
                <a:latin typeface="Arial Narrow"/>
                <a:cs typeface="Arial Narrow"/>
              </a:rPr>
              <a:t>menempuh</a:t>
            </a:r>
            <a:r>
              <a:rPr lang="en-US" sz="1900" dirty="0">
                <a:latin typeface="Arial Narrow"/>
                <a:cs typeface="Arial Narrow"/>
              </a:rPr>
              <a:t> </a:t>
            </a:r>
            <a:r>
              <a:rPr lang="en-US" sz="1900" dirty="0" err="1">
                <a:latin typeface="Arial Narrow"/>
                <a:cs typeface="Arial Narrow"/>
              </a:rPr>
              <a:t>studi</a:t>
            </a:r>
            <a:r>
              <a:rPr lang="en-US" sz="1900" dirty="0">
                <a:latin typeface="Arial Narrow"/>
                <a:cs typeface="Arial Narrow"/>
              </a:rPr>
              <a:t> </a:t>
            </a:r>
            <a:r>
              <a:rPr lang="en-US" sz="1900" dirty="0" err="1">
                <a:latin typeface="Arial Narrow"/>
                <a:cs typeface="Arial Narrow"/>
              </a:rPr>
              <a:t>keahlian</a:t>
            </a:r>
            <a:r>
              <a:rPr lang="en-US" sz="1900" dirty="0">
                <a:latin typeface="Arial Narrow"/>
                <a:cs typeface="Arial Narrow"/>
              </a:rPr>
              <a:t> </a:t>
            </a:r>
            <a:r>
              <a:rPr lang="en-US" sz="1900" dirty="0" err="1">
                <a:latin typeface="Arial Narrow"/>
                <a:cs typeface="Arial Narrow"/>
              </a:rPr>
              <a:t>kelompok</a:t>
            </a:r>
            <a:r>
              <a:rPr lang="en-US" sz="1900" dirty="0">
                <a:latin typeface="Arial Narrow"/>
                <a:cs typeface="Arial Narrow"/>
              </a:rPr>
              <a:t> </a:t>
            </a:r>
            <a:r>
              <a:rPr lang="en-US" sz="1900" dirty="0" err="1">
                <a:latin typeface="Arial Narrow"/>
                <a:cs typeface="Arial Narrow"/>
              </a:rPr>
              <a:t>bidang</a:t>
            </a:r>
            <a:r>
              <a:rPr lang="en-US" sz="1900" dirty="0">
                <a:latin typeface="Arial Narrow"/>
                <a:cs typeface="Arial Narrow"/>
              </a:rPr>
              <a:t>: </a:t>
            </a:r>
            <a:r>
              <a:rPr lang="en-US" sz="1900" dirty="0" err="1">
                <a:latin typeface="Arial Narrow"/>
                <a:cs typeface="Arial Narrow"/>
              </a:rPr>
              <a:t>Pertanian</a:t>
            </a:r>
            <a:r>
              <a:rPr lang="en-US" sz="1900" dirty="0">
                <a:latin typeface="Arial Narrow"/>
                <a:cs typeface="Arial Narrow"/>
              </a:rPr>
              <a:t>, </a:t>
            </a:r>
            <a:r>
              <a:rPr lang="en-US" sz="1900" dirty="0" err="1">
                <a:latin typeface="Arial Narrow"/>
                <a:cs typeface="Arial Narrow"/>
              </a:rPr>
              <a:t>Perikanan</a:t>
            </a:r>
            <a:r>
              <a:rPr lang="en-US" sz="1900" dirty="0">
                <a:latin typeface="Arial Narrow"/>
                <a:cs typeface="Arial Narrow"/>
              </a:rPr>
              <a:t>, </a:t>
            </a:r>
            <a:r>
              <a:rPr lang="en-US" sz="1900" dirty="0" err="1">
                <a:latin typeface="Arial Narrow"/>
                <a:cs typeface="Arial Narrow"/>
              </a:rPr>
              <a:t>Peternakan</a:t>
            </a:r>
            <a:r>
              <a:rPr lang="en-US" sz="1900" dirty="0">
                <a:latin typeface="Arial Narrow"/>
                <a:cs typeface="Arial Narrow"/>
              </a:rPr>
              <a:t>, </a:t>
            </a:r>
            <a:r>
              <a:rPr lang="en-US" sz="1900" dirty="0" err="1">
                <a:latin typeface="Arial Narrow"/>
                <a:cs typeface="Arial Narrow"/>
              </a:rPr>
              <a:t>Kehutanan</a:t>
            </a:r>
            <a:r>
              <a:rPr lang="en-US" sz="1900" dirty="0">
                <a:latin typeface="Arial Narrow"/>
                <a:cs typeface="Arial Narrow"/>
              </a:rPr>
              <a:t> </a:t>
            </a:r>
            <a:r>
              <a:rPr lang="en-US" sz="1900" dirty="0" err="1">
                <a:latin typeface="Arial Narrow"/>
                <a:cs typeface="Arial Narrow"/>
              </a:rPr>
              <a:t>dan</a:t>
            </a:r>
            <a:r>
              <a:rPr lang="en-US" sz="1900" dirty="0">
                <a:latin typeface="Arial Narrow"/>
                <a:cs typeface="Arial Narrow"/>
              </a:rPr>
              <a:t> </a:t>
            </a:r>
            <a:r>
              <a:rPr lang="en-US" sz="1900" dirty="0" err="1">
                <a:latin typeface="Arial Narrow"/>
                <a:cs typeface="Arial Narrow"/>
              </a:rPr>
              <a:t>Pelayaran</a:t>
            </a:r>
            <a:r>
              <a:rPr lang="en-US" sz="1900" dirty="0">
                <a:latin typeface="Arial Narrow"/>
                <a:cs typeface="Arial Narrow"/>
              </a:rPr>
              <a:t>/</a:t>
            </a:r>
            <a:r>
              <a:rPr lang="en-US" sz="1900" dirty="0" err="1">
                <a:latin typeface="Arial Narrow"/>
                <a:cs typeface="Arial Narrow"/>
              </a:rPr>
              <a:t>Kemaritiman</a:t>
            </a:r>
            <a:endParaRPr lang="en-US" dirty="0"/>
          </a:p>
        </p:txBody>
      </p:sp>
      <p:sp>
        <p:nvSpPr>
          <p:cNvPr id="4" name="TextBox 3"/>
          <p:cNvSpPr txBox="1"/>
          <p:nvPr/>
        </p:nvSpPr>
        <p:spPr>
          <a:xfrm>
            <a:off x="5076056" y="2412176"/>
            <a:ext cx="1790334" cy="584776"/>
          </a:xfrm>
          <a:prstGeom prst="rect">
            <a:avLst/>
          </a:prstGeom>
          <a:noFill/>
        </p:spPr>
        <p:txBody>
          <a:bodyPr wrap="none" rtlCol="0">
            <a:spAutoFit/>
          </a:bodyPr>
          <a:lstStyle/>
          <a:p>
            <a:pPr fontAlgn="base">
              <a:spcBef>
                <a:spcPct val="0"/>
              </a:spcBef>
              <a:spcAft>
                <a:spcPct val="0"/>
              </a:spcAft>
            </a:pPr>
            <a:r>
              <a:rPr lang="en-US" sz="3200" i="1" dirty="0" err="1">
                <a:solidFill>
                  <a:srgbClr val="FF0000"/>
                </a:solidFill>
                <a:latin typeface="Arial" pitchFamily="34" charset="0"/>
                <a:cs typeface="Arial" pitchFamily="34" charset="0"/>
              </a:rPr>
              <a:t>Prioritas</a:t>
            </a:r>
            <a:endParaRPr lang="en-US" sz="3200" i="1" dirty="0">
              <a:solidFill>
                <a:srgbClr val="FF0000"/>
              </a:solidFill>
              <a:latin typeface="Arial" pitchFamily="34" charset="0"/>
              <a:cs typeface="Arial" pitchFamily="34" charset="0"/>
            </a:endParaRPr>
          </a:p>
        </p:txBody>
      </p:sp>
      <p:sp>
        <p:nvSpPr>
          <p:cNvPr id="5" name="Right Arrow 4"/>
          <p:cNvSpPr/>
          <p:nvPr/>
        </p:nvSpPr>
        <p:spPr>
          <a:xfrm>
            <a:off x="4268711" y="2626137"/>
            <a:ext cx="74295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 name="Rectangle 5"/>
          <p:cNvSpPr/>
          <p:nvPr/>
        </p:nvSpPr>
        <p:spPr>
          <a:xfrm>
            <a:off x="1619672" y="548680"/>
            <a:ext cx="7056784" cy="923330"/>
          </a:xfrm>
          <a:prstGeom prst="rect">
            <a:avLst/>
          </a:prstGeom>
        </p:spPr>
        <p:txBody>
          <a:bodyPr wrap="square">
            <a:spAutoFit/>
          </a:bodyPr>
          <a:lstStyle/>
          <a:p>
            <a:pPr algn="r"/>
            <a:r>
              <a:rPr lang="en-AU" sz="3600" b="1" dirty="0" err="1" smtClean="0">
                <a:solidFill>
                  <a:srgbClr val="558ED5"/>
                </a:solidFill>
                <a:latin typeface="Bernard MT Condensed"/>
                <a:cs typeface="Bernard MT Condensed"/>
              </a:rPr>
              <a:t>Semula</a:t>
            </a:r>
            <a:r>
              <a:rPr lang="en-AU" sz="5400" b="1" dirty="0" smtClean="0">
                <a:solidFill>
                  <a:schemeClr val="accent6">
                    <a:lumMod val="75000"/>
                  </a:schemeClr>
                </a:solidFill>
                <a:latin typeface="Bernard MT Condensed"/>
                <a:cs typeface="Bernard MT Condensed"/>
              </a:rPr>
              <a:t> 1.367.559</a:t>
            </a:r>
            <a:r>
              <a:rPr lang="en-AU" sz="5400" dirty="0" smtClean="0">
                <a:latin typeface="Bernard MT Condensed"/>
                <a:cs typeface="Bernard MT Condensed"/>
              </a:rPr>
              <a:t> </a:t>
            </a:r>
            <a:r>
              <a:rPr lang="en-AU" sz="3600" b="1" dirty="0" err="1">
                <a:solidFill>
                  <a:schemeClr val="accent4"/>
                </a:solidFill>
                <a:latin typeface="Bernard MT Condensed"/>
                <a:cs typeface="Bernard MT Condensed"/>
              </a:rPr>
              <a:t>siswa</a:t>
            </a:r>
            <a:endParaRPr lang="en-US" sz="5400" dirty="0">
              <a:latin typeface="Bernard MT Condensed"/>
              <a:cs typeface="Bernard MT Condensed"/>
            </a:endParaRPr>
          </a:p>
        </p:txBody>
      </p:sp>
      <p:sp>
        <p:nvSpPr>
          <p:cNvPr id="7" name="Rectangle 6"/>
          <p:cNvSpPr/>
          <p:nvPr/>
        </p:nvSpPr>
        <p:spPr>
          <a:xfrm>
            <a:off x="0" y="0"/>
            <a:ext cx="2655350" cy="1569660"/>
          </a:xfrm>
          <a:prstGeom prst="rect">
            <a:avLst/>
          </a:prstGeom>
        </p:spPr>
        <p:txBody>
          <a:bodyPr wrap="square">
            <a:spAutoFit/>
          </a:bodyPr>
          <a:lstStyle/>
          <a:p>
            <a:r>
              <a:rPr lang="en-AU" sz="9600" b="1" dirty="0" smtClean="0">
                <a:solidFill>
                  <a:srgbClr val="0000FF"/>
                </a:solidFill>
                <a:latin typeface="Bernard MT Condensed"/>
                <a:cs typeface="Bernard MT Condensed"/>
              </a:rPr>
              <a:t>PIP</a:t>
            </a:r>
            <a:r>
              <a:rPr lang="en-AU" sz="2800" b="1" dirty="0" smtClean="0">
                <a:solidFill>
                  <a:srgbClr val="0000FF"/>
                </a:solidFill>
                <a:latin typeface="Bernard MT Condensed"/>
                <a:cs typeface="Bernard MT Condensed"/>
              </a:rPr>
              <a:t>2017</a:t>
            </a:r>
            <a:endParaRPr lang="en-US" sz="4400" dirty="0">
              <a:solidFill>
                <a:srgbClr val="0000FF"/>
              </a:solidFill>
              <a:latin typeface="Bernard MT Condensed"/>
              <a:cs typeface="Bernard MT Condensed"/>
            </a:endParaRPr>
          </a:p>
        </p:txBody>
      </p:sp>
    </p:spTree>
    <p:extLst>
      <p:ext uri="{BB962C8B-B14F-4D97-AF65-F5344CB8AC3E}">
        <p14:creationId xmlns:p14="http://schemas.microsoft.com/office/powerpoint/2010/main" val="773478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28" t="6788" r="16193" b="16056"/>
          <a:stretch/>
        </p:blipFill>
        <p:spPr bwMode="auto">
          <a:xfrm>
            <a:off x="228600" y="3962400"/>
            <a:ext cx="413087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628" y="1905000"/>
            <a:ext cx="9141372" cy="1107996"/>
          </a:xfrm>
          <a:prstGeom prst="rect">
            <a:avLst/>
          </a:prstGeom>
          <a:solidFill>
            <a:schemeClr val="accent6">
              <a:lumMod val="50000"/>
            </a:schemeClr>
          </a:solidFill>
        </p:spPr>
        <p:txBody>
          <a:bodyPr wrap="square" rtlCol="0">
            <a:spAutoFit/>
          </a:bodyPr>
          <a:lstStyle/>
          <a:p>
            <a:pPr algn="ctr"/>
            <a:r>
              <a:rPr lang="en-US" sz="6600" dirty="0">
                <a:solidFill>
                  <a:schemeClr val="bg1"/>
                </a:solidFill>
                <a:latin typeface="Britannic Bold" pitchFamily="34" charset="0"/>
              </a:rPr>
              <a:t>DAK SMA 2017</a:t>
            </a:r>
          </a:p>
        </p:txBody>
      </p:sp>
    </p:spTree>
    <p:extLst>
      <p:ext uri="{BB962C8B-B14F-4D97-AF65-F5344CB8AC3E}">
        <p14:creationId xmlns:p14="http://schemas.microsoft.com/office/powerpoint/2010/main" val="1391072878"/>
      </p:ext>
    </p:extLst>
  </p:cSld>
  <p:clrMapOvr>
    <a:masterClrMapping/>
  </p:clrMapOvr>
  <p:transition>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024"/>
          <p:cNvGrpSpPr/>
          <p:nvPr/>
        </p:nvGrpSpPr>
        <p:grpSpPr>
          <a:xfrm>
            <a:off x="-76201" y="618088"/>
            <a:ext cx="1859018" cy="6395038"/>
            <a:chOff x="-76201" y="618088"/>
            <a:chExt cx="1859018" cy="6239912"/>
          </a:xfrm>
          <a:effectLst>
            <a:outerShdw blurRad="76200" dir="18900000" sy="23000" kx="-1200000" algn="bl" rotWithShape="0">
              <a:prstClr val="black">
                <a:alpha val="20000"/>
              </a:prstClr>
            </a:outerShdw>
          </a:effectLst>
        </p:grpSpPr>
        <p:sp>
          <p:nvSpPr>
            <p:cNvPr id="6" name="Rectangle 5"/>
            <p:cNvSpPr/>
            <p:nvPr/>
          </p:nvSpPr>
          <p:spPr>
            <a:xfrm>
              <a:off x="463769" y="618088"/>
              <a:ext cx="759372" cy="6239912"/>
            </a:xfrm>
            <a:prstGeom prst="rect">
              <a:avLst/>
            </a:prstGeom>
            <a:effectLst>
              <a:outerShdw blurRad="76200" dir="18900000" sy="23000" kx="-1200000" algn="bl" rotWithShape="0">
                <a:prstClr val="black">
                  <a:alpha val="2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31" name="Group 30"/>
            <p:cNvGrpSpPr/>
            <p:nvPr/>
          </p:nvGrpSpPr>
          <p:grpSpPr>
            <a:xfrm>
              <a:off x="-76201" y="838200"/>
              <a:ext cx="1832742" cy="1104900"/>
              <a:chOff x="-76201" y="838200"/>
              <a:chExt cx="1832742" cy="1104900"/>
            </a:xfrm>
          </p:grpSpPr>
          <p:sp>
            <p:nvSpPr>
              <p:cNvPr id="12" name="Right Triangle 11"/>
              <p:cNvSpPr/>
              <p:nvPr/>
            </p:nvSpPr>
            <p:spPr>
              <a:xfrm rot="10800000">
                <a:off x="-76201" y="1676400"/>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1" y="1104900"/>
                <a:ext cx="1806466" cy="5715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 name="Right Triangle 19"/>
              <p:cNvSpPr/>
              <p:nvPr/>
            </p:nvSpPr>
            <p:spPr>
              <a:xfrm>
                <a:off x="1223141" y="838200"/>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1162049"/>
                <a:ext cx="1676400" cy="419100"/>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49925" y="2133600"/>
              <a:ext cx="1832742" cy="1104900"/>
              <a:chOff x="-49925" y="2720535"/>
              <a:chExt cx="1832742" cy="1104900"/>
            </a:xfrm>
          </p:grpSpPr>
          <p:sp>
            <p:nvSpPr>
              <p:cNvPr id="23" name="Right Triangle 22"/>
              <p:cNvSpPr/>
              <p:nvPr/>
            </p:nvSpPr>
            <p:spPr>
              <a:xfrm rot="10800000">
                <a:off x="-49925" y="3558735"/>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925" y="2987235"/>
                <a:ext cx="1806466" cy="5715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5" name="Right Triangle 24"/>
              <p:cNvSpPr/>
              <p:nvPr/>
            </p:nvSpPr>
            <p:spPr>
              <a:xfrm>
                <a:off x="1249417" y="2720535"/>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6276" y="3044384"/>
                <a:ext cx="1676400" cy="419100"/>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4" name="Group 1023"/>
            <p:cNvGrpSpPr/>
            <p:nvPr/>
          </p:nvGrpSpPr>
          <p:grpSpPr>
            <a:xfrm>
              <a:off x="-49925" y="3505200"/>
              <a:ext cx="1832742" cy="1104900"/>
              <a:chOff x="-49925" y="4355039"/>
              <a:chExt cx="1832742" cy="1104900"/>
            </a:xfrm>
          </p:grpSpPr>
          <p:sp>
            <p:nvSpPr>
              <p:cNvPr id="27" name="Right Triangle 26"/>
              <p:cNvSpPr/>
              <p:nvPr/>
            </p:nvSpPr>
            <p:spPr>
              <a:xfrm rot="10800000">
                <a:off x="-49925" y="5193239"/>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925" y="4621739"/>
                <a:ext cx="1806466" cy="5715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9" name="Right Triangle 28"/>
              <p:cNvSpPr/>
              <p:nvPr/>
            </p:nvSpPr>
            <p:spPr>
              <a:xfrm>
                <a:off x="1249417" y="4355039"/>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276" y="4678888"/>
                <a:ext cx="1676400" cy="419100"/>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72916" y="4800600"/>
              <a:ext cx="1832742" cy="1104900"/>
              <a:chOff x="-49925" y="4355039"/>
              <a:chExt cx="1832742" cy="1104900"/>
            </a:xfrm>
          </p:grpSpPr>
          <p:sp>
            <p:nvSpPr>
              <p:cNvPr id="35" name="Right Triangle 34"/>
              <p:cNvSpPr/>
              <p:nvPr/>
            </p:nvSpPr>
            <p:spPr>
              <a:xfrm rot="10800000">
                <a:off x="-49925" y="5193239"/>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9925" y="4621739"/>
                <a:ext cx="1806466" cy="571500"/>
              </a:xfrm>
              <a:prstGeom prst="rect">
                <a:avLst/>
              </a:prstGeom>
              <a:solidFill>
                <a:schemeClr val="accent6">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7" name="Right Triangle 36"/>
              <p:cNvSpPr/>
              <p:nvPr/>
            </p:nvSpPr>
            <p:spPr>
              <a:xfrm>
                <a:off x="1249417" y="4355039"/>
                <a:ext cx="533400" cy="2667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6276" y="4678888"/>
                <a:ext cx="1676400" cy="419100"/>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p:cNvGrpSpPr/>
          <p:nvPr/>
        </p:nvGrpSpPr>
        <p:grpSpPr>
          <a:xfrm>
            <a:off x="1730265" y="838200"/>
            <a:ext cx="7227176" cy="1384995"/>
            <a:chOff x="1730265" y="838200"/>
            <a:chExt cx="7227176" cy="1384995"/>
          </a:xfrm>
          <a:noFill/>
        </p:grpSpPr>
        <p:sp>
          <p:nvSpPr>
            <p:cNvPr id="3" name="TextBox 2"/>
            <p:cNvSpPr txBox="1"/>
            <p:nvPr/>
          </p:nvSpPr>
          <p:spPr>
            <a:xfrm>
              <a:off x="2328041" y="838200"/>
              <a:ext cx="6629400" cy="1384995"/>
            </a:xfrm>
            <a:prstGeom prst="rect">
              <a:avLst/>
            </a:prstGeom>
            <a:grp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err="1">
                  <a:solidFill>
                    <a:srgbClr val="0000FF"/>
                  </a:solidFill>
                  <a:latin typeface="Arial Narrow"/>
                  <a:cs typeface="Arial Narrow"/>
                </a:rPr>
                <a:t>Rehabilitasi</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Ruang</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Belajar</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dan</a:t>
              </a:r>
              <a:r>
                <a:rPr lang="en-US" sz="2800" dirty="0">
                  <a:solidFill>
                    <a:srgbClr val="0000FF"/>
                  </a:solidFill>
                  <a:latin typeface="Arial Narrow"/>
                  <a:cs typeface="Arial Narrow"/>
                </a:rPr>
                <a:t>/</a:t>
              </a:r>
              <a:r>
                <a:rPr lang="en-US" sz="2800" dirty="0" err="1">
                  <a:solidFill>
                    <a:srgbClr val="0000FF"/>
                  </a:solidFill>
                  <a:latin typeface="Arial Narrow"/>
                  <a:cs typeface="Arial Narrow"/>
                </a:rPr>
                <a:t>atau</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Ruang</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Penunjang</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lainnya</a:t>
              </a:r>
              <a:r>
                <a:rPr lang="en-US" sz="2800" dirty="0">
                  <a:solidFill>
                    <a:srgbClr val="0000FF"/>
                  </a:solidFill>
                  <a:latin typeface="Arial Narrow"/>
                  <a:cs typeface="Arial Narrow"/>
                </a:rPr>
                <a:t>, minimal </a:t>
              </a:r>
              <a:r>
                <a:rPr lang="en-US" sz="2800" dirty="0" err="1">
                  <a:solidFill>
                    <a:srgbClr val="0000FF"/>
                  </a:solidFill>
                  <a:latin typeface="Arial Narrow"/>
                  <a:cs typeface="Arial Narrow"/>
                </a:rPr>
                <a:t>rusak</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sedang</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dan</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perabot</a:t>
              </a:r>
              <a:endParaRPr lang="en-US" sz="2800" dirty="0">
                <a:solidFill>
                  <a:srgbClr val="0000FF"/>
                </a:solidFill>
                <a:latin typeface="Arial Narrow"/>
                <a:cs typeface="Arial Narrow"/>
              </a:endParaRPr>
            </a:p>
          </p:txBody>
        </p:sp>
        <p:cxnSp>
          <p:nvCxnSpPr>
            <p:cNvPr id="1028" name="Straight Connector 1027"/>
            <p:cNvCxnSpPr>
              <a:stCxn id="11" idx="3"/>
            </p:cNvCxnSpPr>
            <p:nvPr/>
          </p:nvCxnSpPr>
          <p:spPr>
            <a:xfrm flipV="1">
              <a:off x="1730265" y="1390650"/>
              <a:ext cx="597776" cy="19206"/>
            </a:xfrm>
            <a:prstGeom prst="line">
              <a:avLst/>
            </a:prstGeom>
            <a:grpFill/>
            <a:ln>
              <a:noFill/>
              <a:headEnd type="oval" w="med" len="med"/>
              <a:tailEnd type="oval" w="med" len="med"/>
            </a:ln>
          </p:spPr>
          <p:style>
            <a:lnRef idx="1">
              <a:schemeClr val="accent3"/>
            </a:lnRef>
            <a:fillRef idx="2">
              <a:schemeClr val="accent3"/>
            </a:fillRef>
            <a:effectRef idx="1">
              <a:schemeClr val="accent3"/>
            </a:effectRef>
            <a:fontRef idx="minor">
              <a:schemeClr val="dk1"/>
            </a:fontRef>
          </p:style>
        </p:cxnSp>
      </p:grpSp>
      <p:grpSp>
        <p:nvGrpSpPr>
          <p:cNvPr id="4" name="Group 3"/>
          <p:cNvGrpSpPr/>
          <p:nvPr/>
        </p:nvGrpSpPr>
        <p:grpSpPr>
          <a:xfrm>
            <a:off x="1733550" y="2335709"/>
            <a:ext cx="7223891" cy="954107"/>
            <a:chOff x="1733550" y="2335709"/>
            <a:chExt cx="7223891" cy="954107"/>
          </a:xfrm>
          <a:noFill/>
        </p:grpSpPr>
        <p:sp>
          <p:nvSpPr>
            <p:cNvPr id="7" name="TextBox 6"/>
            <p:cNvSpPr txBox="1"/>
            <p:nvPr/>
          </p:nvSpPr>
          <p:spPr>
            <a:xfrm>
              <a:off x="2328041" y="2335709"/>
              <a:ext cx="6629400" cy="954107"/>
            </a:xfrm>
            <a:prstGeom prst="rect">
              <a:avLst/>
            </a:prstGeom>
            <a:grp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dirty="0">
                  <a:solidFill>
                    <a:srgbClr val="0000FF"/>
                  </a:solidFill>
                  <a:latin typeface="Arial Narrow"/>
                  <a:cs typeface="Arial Narrow"/>
                </a:rPr>
                <a:t>Pembangunan </a:t>
              </a:r>
              <a:r>
                <a:rPr lang="en-US" sz="2800" dirty="0" err="1">
                  <a:solidFill>
                    <a:srgbClr val="0000FF"/>
                  </a:solidFill>
                  <a:latin typeface="Arial Narrow"/>
                  <a:cs typeface="Arial Narrow"/>
                </a:rPr>
                <a:t>Ruang</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Kelas</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Baru</a:t>
              </a:r>
              <a:r>
                <a:rPr lang="en-US" sz="2800" dirty="0">
                  <a:solidFill>
                    <a:srgbClr val="0000FF"/>
                  </a:solidFill>
                  <a:latin typeface="Arial Narrow"/>
                  <a:cs typeface="Arial Narrow"/>
                </a:rPr>
                <a:t> (RKB) </a:t>
              </a:r>
              <a:r>
                <a:rPr lang="en-US" sz="2800" dirty="0" err="1">
                  <a:solidFill>
                    <a:srgbClr val="0000FF"/>
                  </a:solidFill>
                  <a:latin typeface="Arial Narrow"/>
                  <a:cs typeface="Arial Narrow"/>
                </a:rPr>
                <a:t>beserta</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perabotnya</a:t>
              </a:r>
              <a:endParaRPr lang="en-US" sz="2800" dirty="0">
                <a:solidFill>
                  <a:srgbClr val="0000FF"/>
                </a:solidFill>
                <a:latin typeface="Arial Narrow"/>
                <a:cs typeface="Arial Narrow"/>
              </a:endParaRPr>
            </a:p>
          </p:txBody>
        </p:sp>
        <p:cxnSp>
          <p:nvCxnSpPr>
            <p:cNvPr id="42" name="Straight Connector 41"/>
            <p:cNvCxnSpPr/>
            <p:nvPr/>
          </p:nvCxnSpPr>
          <p:spPr>
            <a:xfrm>
              <a:off x="1733550" y="2720429"/>
              <a:ext cx="597776" cy="0"/>
            </a:xfrm>
            <a:prstGeom prst="line">
              <a:avLst/>
            </a:prstGeom>
            <a:grpFill/>
            <a:ln>
              <a:noFill/>
              <a:headEnd type="oval" w="med" len="med"/>
              <a:tailEnd type="oval" w="med" len="med"/>
            </a:ln>
          </p:spPr>
          <p:style>
            <a:lnRef idx="1">
              <a:schemeClr val="accent3"/>
            </a:lnRef>
            <a:fillRef idx="2">
              <a:schemeClr val="accent3"/>
            </a:fillRef>
            <a:effectRef idx="1">
              <a:schemeClr val="accent3"/>
            </a:effectRef>
            <a:fontRef idx="minor">
              <a:schemeClr val="dk1"/>
            </a:fontRef>
          </p:style>
        </p:cxnSp>
      </p:grpSp>
      <p:grpSp>
        <p:nvGrpSpPr>
          <p:cNvPr id="10" name="Group 9"/>
          <p:cNvGrpSpPr/>
          <p:nvPr/>
        </p:nvGrpSpPr>
        <p:grpSpPr>
          <a:xfrm>
            <a:off x="1752600" y="3677964"/>
            <a:ext cx="7204841" cy="954107"/>
            <a:chOff x="1752600" y="3677964"/>
            <a:chExt cx="7204841" cy="954107"/>
          </a:xfrm>
          <a:noFill/>
        </p:grpSpPr>
        <p:sp>
          <p:nvSpPr>
            <p:cNvPr id="8" name="TextBox 7"/>
            <p:cNvSpPr txBox="1"/>
            <p:nvPr/>
          </p:nvSpPr>
          <p:spPr>
            <a:xfrm>
              <a:off x="2328041" y="3677964"/>
              <a:ext cx="6629400" cy="954107"/>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a:solidFill>
                    <a:srgbClr val="0000FF"/>
                  </a:solidFill>
                  <a:latin typeface="Arial Narrow"/>
                  <a:cs typeface="Arial Narrow"/>
                </a:rPr>
                <a:t>Pembangunan </a:t>
              </a:r>
              <a:r>
                <a:rPr lang="en-US" sz="2800" dirty="0" err="1">
                  <a:solidFill>
                    <a:srgbClr val="0000FF"/>
                  </a:solidFill>
                  <a:latin typeface="Arial Narrow"/>
                  <a:cs typeface="Arial Narrow"/>
                </a:rPr>
                <a:t>Laboratorium</a:t>
              </a:r>
              <a:r>
                <a:rPr lang="en-US" sz="2800" dirty="0">
                  <a:solidFill>
                    <a:srgbClr val="0000FF"/>
                  </a:solidFill>
                  <a:latin typeface="Arial Narrow"/>
                  <a:cs typeface="Arial Narrow"/>
                </a:rPr>
                <a:t> IPA </a:t>
              </a:r>
              <a:r>
                <a:rPr lang="en-US" sz="2800" dirty="0" err="1">
                  <a:solidFill>
                    <a:srgbClr val="0000FF"/>
                  </a:solidFill>
                  <a:latin typeface="Arial Narrow"/>
                  <a:cs typeface="Arial Narrow"/>
                </a:rPr>
                <a:t>beserta</a:t>
              </a:r>
              <a:r>
                <a:rPr lang="en-US" sz="2800" dirty="0">
                  <a:solidFill>
                    <a:srgbClr val="0000FF"/>
                  </a:solidFill>
                  <a:latin typeface="Arial Narrow"/>
                  <a:cs typeface="Arial Narrow"/>
                </a:rPr>
                <a:t> </a:t>
              </a:r>
              <a:r>
                <a:rPr lang="en-US" sz="2800" dirty="0" err="1">
                  <a:solidFill>
                    <a:srgbClr val="0000FF"/>
                  </a:solidFill>
                  <a:latin typeface="Arial Narrow"/>
                  <a:cs typeface="Arial Narrow"/>
                </a:rPr>
                <a:t>perabotnya</a:t>
              </a:r>
              <a:endParaRPr lang="en-US" sz="2800" dirty="0">
                <a:solidFill>
                  <a:srgbClr val="0000FF"/>
                </a:solidFill>
                <a:latin typeface="Arial Narrow"/>
                <a:cs typeface="Arial Narrow"/>
              </a:endParaRPr>
            </a:p>
          </p:txBody>
        </p:sp>
        <p:cxnSp>
          <p:nvCxnSpPr>
            <p:cNvPr id="43" name="Straight Connector 42"/>
            <p:cNvCxnSpPr/>
            <p:nvPr/>
          </p:nvCxnSpPr>
          <p:spPr>
            <a:xfrm>
              <a:off x="1752600" y="4068159"/>
              <a:ext cx="597776" cy="0"/>
            </a:xfrm>
            <a:prstGeom prst="line">
              <a:avLst/>
            </a:prstGeom>
            <a:grpFill/>
            <a:ln>
              <a:noFill/>
              <a:headEnd type="oval" w="med" len="med"/>
              <a:tailEnd type="oval" w="med" len="med"/>
            </a:ln>
          </p:spPr>
          <p:style>
            <a:lnRef idx="1">
              <a:schemeClr val="accent4"/>
            </a:lnRef>
            <a:fillRef idx="2">
              <a:schemeClr val="accent4"/>
            </a:fillRef>
            <a:effectRef idx="1">
              <a:schemeClr val="accent4"/>
            </a:effectRef>
            <a:fontRef idx="minor">
              <a:schemeClr val="dk1"/>
            </a:fontRef>
          </p:style>
        </p:cxnSp>
      </p:grpSp>
      <p:grpSp>
        <p:nvGrpSpPr>
          <p:cNvPr id="13" name="Group 12"/>
          <p:cNvGrpSpPr/>
          <p:nvPr/>
        </p:nvGrpSpPr>
        <p:grpSpPr>
          <a:xfrm>
            <a:off x="1676400" y="5137597"/>
            <a:ext cx="7281041" cy="523220"/>
            <a:chOff x="1676400" y="5137609"/>
            <a:chExt cx="7281041" cy="293594"/>
          </a:xfrm>
          <a:noFill/>
        </p:grpSpPr>
        <p:sp>
          <p:nvSpPr>
            <p:cNvPr id="9" name="TextBox 8"/>
            <p:cNvSpPr txBox="1"/>
            <p:nvPr/>
          </p:nvSpPr>
          <p:spPr>
            <a:xfrm>
              <a:off x="2328041" y="5137609"/>
              <a:ext cx="6629400" cy="293594"/>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sv-SE" sz="2800" dirty="0">
                  <a:solidFill>
                    <a:srgbClr val="0000FF"/>
                  </a:solidFill>
                  <a:latin typeface="Arial Narrow"/>
                  <a:cs typeface="Arial Narrow"/>
                </a:rPr>
                <a:t>Peralatan Pendidikan (Alat IPA/Alat TIK)</a:t>
              </a:r>
            </a:p>
          </p:txBody>
        </p:sp>
        <p:cxnSp>
          <p:nvCxnSpPr>
            <p:cNvPr id="44" name="Straight Connector 43"/>
            <p:cNvCxnSpPr/>
            <p:nvPr/>
          </p:nvCxnSpPr>
          <p:spPr>
            <a:xfrm>
              <a:off x="1676400" y="5353050"/>
              <a:ext cx="597776" cy="0"/>
            </a:xfrm>
            <a:prstGeom prst="line">
              <a:avLst/>
            </a:prstGeom>
            <a:grpFill/>
            <a:ln>
              <a:noFill/>
              <a:headEnd type="oval" w="med" len="med"/>
              <a:tailEnd type="oval" w="med" len="med"/>
            </a:ln>
          </p:spPr>
          <p:style>
            <a:lnRef idx="1">
              <a:schemeClr val="accent6"/>
            </a:lnRef>
            <a:fillRef idx="2">
              <a:schemeClr val="accent6"/>
            </a:fillRef>
            <a:effectRef idx="1">
              <a:schemeClr val="accent6"/>
            </a:effectRef>
            <a:fontRef idx="minor">
              <a:schemeClr val="dk1"/>
            </a:fontRef>
          </p:style>
        </p:cxnSp>
      </p:grpSp>
      <p:sp>
        <p:nvSpPr>
          <p:cNvPr id="1029" name="TextBox 1028"/>
          <p:cNvSpPr txBox="1"/>
          <p:nvPr/>
        </p:nvSpPr>
        <p:spPr>
          <a:xfrm>
            <a:off x="625694" y="1143000"/>
            <a:ext cx="457200" cy="461665"/>
          </a:xfrm>
          <a:prstGeom prst="rect">
            <a:avLst/>
          </a:prstGeom>
          <a:noFill/>
        </p:spPr>
        <p:txBody>
          <a:bodyPr wrap="square" rtlCol="0">
            <a:spAutoFit/>
          </a:bodyPr>
          <a:lstStyle/>
          <a:p>
            <a:r>
              <a:rPr lang="en-US" sz="2400" dirty="0">
                <a:solidFill>
                  <a:schemeClr val="bg1">
                    <a:lumMod val="95000"/>
                  </a:schemeClr>
                </a:solidFill>
                <a:latin typeface="Britannic Bold" pitchFamily="34" charset="0"/>
              </a:rPr>
              <a:t>1</a:t>
            </a:r>
          </a:p>
        </p:txBody>
      </p:sp>
      <p:sp>
        <p:nvSpPr>
          <p:cNvPr id="46" name="TextBox 45"/>
          <p:cNvSpPr txBox="1"/>
          <p:nvPr/>
        </p:nvSpPr>
        <p:spPr>
          <a:xfrm>
            <a:off x="625694" y="2413516"/>
            <a:ext cx="457200" cy="461665"/>
          </a:xfrm>
          <a:prstGeom prst="rect">
            <a:avLst/>
          </a:prstGeom>
          <a:noFill/>
        </p:spPr>
        <p:txBody>
          <a:bodyPr wrap="square" rtlCol="0">
            <a:spAutoFit/>
          </a:bodyPr>
          <a:lstStyle/>
          <a:p>
            <a:r>
              <a:rPr lang="en-US" sz="2400" dirty="0">
                <a:solidFill>
                  <a:schemeClr val="bg1">
                    <a:lumMod val="95000"/>
                  </a:schemeClr>
                </a:solidFill>
                <a:latin typeface="Britannic Bold" pitchFamily="34" charset="0"/>
              </a:rPr>
              <a:t>2</a:t>
            </a:r>
          </a:p>
        </p:txBody>
      </p:sp>
      <p:sp>
        <p:nvSpPr>
          <p:cNvPr id="47" name="TextBox 46"/>
          <p:cNvSpPr txBox="1"/>
          <p:nvPr/>
        </p:nvSpPr>
        <p:spPr>
          <a:xfrm>
            <a:off x="625694" y="3824374"/>
            <a:ext cx="457200" cy="461665"/>
          </a:xfrm>
          <a:prstGeom prst="rect">
            <a:avLst/>
          </a:prstGeom>
          <a:noFill/>
        </p:spPr>
        <p:txBody>
          <a:bodyPr wrap="square" rtlCol="0">
            <a:spAutoFit/>
          </a:bodyPr>
          <a:lstStyle/>
          <a:p>
            <a:r>
              <a:rPr lang="en-US" sz="2400" dirty="0">
                <a:solidFill>
                  <a:schemeClr val="bg1">
                    <a:lumMod val="95000"/>
                  </a:schemeClr>
                </a:solidFill>
                <a:latin typeface="Britannic Bold" pitchFamily="34" charset="0"/>
              </a:rPr>
              <a:t>3</a:t>
            </a:r>
          </a:p>
        </p:txBody>
      </p:sp>
      <p:sp>
        <p:nvSpPr>
          <p:cNvPr id="48" name="TextBox 47"/>
          <p:cNvSpPr txBox="1"/>
          <p:nvPr/>
        </p:nvSpPr>
        <p:spPr>
          <a:xfrm>
            <a:off x="625694" y="5145452"/>
            <a:ext cx="457200" cy="461665"/>
          </a:xfrm>
          <a:prstGeom prst="rect">
            <a:avLst/>
          </a:prstGeom>
          <a:noFill/>
        </p:spPr>
        <p:txBody>
          <a:bodyPr wrap="square" rtlCol="0">
            <a:spAutoFit/>
          </a:bodyPr>
          <a:lstStyle/>
          <a:p>
            <a:r>
              <a:rPr lang="en-US" sz="2400" dirty="0">
                <a:solidFill>
                  <a:schemeClr val="bg1">
                    <a:lumMod val="95000"/>
                  </a:schemeClr>
                </a:solidFill>
                <a:latin typeface="Britannic Bold" pitchFamily="34" charset="0"/>
              </a:rPr>
              <a:t>4</a:t>
            </a:r>
          </a:p>
        </p:txBody>
      </p:sp>
      <p:cxnSp>
        <p:nvCxnSpPr>
          <p:cNvPr id="39" name="Straight Connector 38"/>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821532" y="0"/>
            <a:ext cx="7500937"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6276" y="36025"/>
            <a:ext cx="911772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dirty="0">
                <a:solidFill>
                  <a:schemeClr val="tx1"/>
                </a:solidFill>
                <a:latin typeface="Britannic Bold" pitchFamily="34" charset="0"/>
              </a:rPr>
              <a:t>Menu DAK SMA 2017</a:t>
            </a:r>
          </a:p>
        </p:txBody>
      </p:sp>
    </p:spTree>
    <p:extLst>
      <p:ext uri="{BB962C8B-B14F-4D97-AF65-F5344CB8AC3E}">
        <p14:creationId xmlns:p14="http://schemas.microsoft.com/office/powerpoint/2010/main" val="98346903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750"/>
                                        <p:tgtEl>
                                          <p:spTgt spid="1025"/>
                                        </p:tgtEl>
                                        <p:attrNameLst>
                                          <p:attrName>ppt_y</p:attrName>
                                        </p:attrNameLst>
                                      </p:cBhvr>
                                      <p:tavLst>
                                        <p:tav tm="0">
                                          <p:val>
                                            <p:strVal val="#ppt_y+#ppt_h*1.125000"/>
                                          </p:val>
                                        </p:tav>
                                        <p:tav tm="100000">
                                          <p:val>
                                            <p:strVal val="#ppt_y"/>
                                          </p:val>
                                        </p:tav>
                                      </p:tavLst>
                                    </p:anim>
                                    <p:animEffect transition="in" filter="wipe(up)">
                                      <p:cBhvr>
                                        <p:cTn id="8" dur="750"/>
                                        <p:tgtEl>
                                          <p:spTgt spid="1025"/>
                                        </p:tgtEl>
                                      </p:cBhvr>
                                    </p:animEffect>
                                  </p:childTnLst>
                                </p:cTn>
                              </p:par>
                            </p:childTnLst>
                          </p:cTn>
                        </p:par>
                        <p:par>
                          <p:cTn id="9" fill="hold">
                            <p:stCondLst>
                              <p:cond delay="750"/>
                            </p:stCondLst>
                            <p:childTnLst>
                              <p:par>
                                <p:cTn id="10" presetID="12" presetClass="entr" presetSubtype="4" fill="hold" grpId="0" nodeType="after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additive="base">
                                        <p:cTn id="12" dur="750"/>
                                        <p:tgtEl>
                                          <p:spTgt spid="1029"/>
                                        </p:tgtEl>
                                        <p:attrNameLst>
                                          <p:attrName>ppt_y</p:attrName>
                                        </p:attrNameLst>
                                      </p:cBhvr>
                                      <p:tavLst>
                                        <p:tav tm="0">
                                          <p:val>
                                            <p:strVal val="#ppt_y+#ppt_h*1.125000"/>
                                          </p:val>
                                        </p:tav>
                                        <p:tav tm="100000">
                                          <p:val>
                                            <p:strVal val="#ppt_y"/>
                                          </p:val>
                                        </p:tav>
                                      </p:tavLst>
                                    </p:anim>
                                    <p:animEffect transition="in" filter="wipe(up)">
                                      <p:cBhvr>
                                        <p:cTn id="13" dur="750"/>
                                        <p:tgtEl>
                                          <p:spTgt spid="1029"/>
                                        </p:tgtEl>
                                      </p:cBhvr>
                                    </p:animEffect>
                                  </p:childTnLst>
                                </p:cTn>
                              </p:par>
                            </p:childTnLst>
                          </p:cTn>
                        </p:par>
                        <p:par>
                          <p:cTn id="14" fill="hold">
                            <p:stCondLst>
                              <p:cond delay="1500"/>
                            </p:stCondLst>
                            <p:childTnLst>
                              <p:par>
                                <p:cTn id="15" presetID="1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p:tgtEl>
                                          <p:spTgt spid="2"/>
                                        </p:tgtEl>
                                        <p:attrNameLst>
                                          <p:attrName>ppt_x</p:attrName>
                                        </p:attrNameLst>
                                      </p:cBhvr>
                                      <p:tavLst>
                                        <p:tav tm="0">
                                          <p:val>
                                            <p:strVal val="#ppt_x-#ppt_w*1.125000"/>
                                          </p:val>
                                        </p:tav>
                                        <p:tav tm="100000">
                                          <p:val>
                                            <p:strVal val="#ppt_x"/>
                                          </p:val>
                                        </p:tav>
                                      </p:tavLst>
                                    </p:anim>
                                    <p:animEffect transition="in" filter="wipe(right)">
                                      <p:cBhvr>
                                        <p:cTn id="18" dur="750"/>
                                        <p:tgtEl>
                                          <p:spTgt spid="2"/>
                                        </p:tgtEl>
                                      </p:cBhvr>
                                    </p:animEffect>
                                  </p:childTnLst>
                                </p:cTn>
                              </p:par>
                            </p:childTnLst>
                          </p:cTn>
                        </p:par>
                        <p:par>
                          <p:cTn id="19" fill="hold">
                            <p:stCondLst>
                              <p:cond delay="2250"/>
                            </p:stCondLst>
                            <p:childTnLst>
                              <p:par>
                                <p:cTn id="20" presetID="12" presetClass="entr" presetSubtype="4"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750"/>
                                        <p:tgtEl>
                                          <p:spTgt spid="46"/>
                                        </p:tgtEl>
                                        <p:attrNameLst>
                                          <p:attrName>ppt_y</p:attrName>
                                        </p:attrNameLst>
                                      </p:cBhvr>
                                      <p:tavLst>
                                        <p:tav tm="0">
                                          <p:val>
                                            <p:strVal val="#ppt_y+#ppt_h*1.125000"/>
                                          </p:val>
                                        </p:tav>
                                        <p:tav tm="100000">
                                          <p:val>
                                            <p:strVal val="#ppt_y"/>
                                          </p:val>
                                        </p:tav>
                                      </p:tavLst>
                                    </p:anim>
                                    <p:animEffect transition="in" filter="wipe(up)">
                                      <p:cBhvr>
                                        <p:cTn id="23" dur="750"/>
                                        <p:tgtEl>
                                          <p:spTgt spid="46"/>
                                        </p:tgtEl>
                                      </p:cBhvr>
                                    </p:animEffect>
                                  </p:childTnLst>
                                </p:cTn>
                              </p:par>
                            </p:childTnLst>
                          </p:cTn>
                        </p:par>
                        <p:par>
                          <p:cTn id="24" fill="hold">
                            <p:stCondLst>
                              <p:cond delay="3000"/>
                            </p:stCondLst>
                            <p:childTnLst>
                              <p:par>
                                <p:cTn id="25" presetID="1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p:tgtEl>
                                          <p:spTgt spid="4"/>
                                        </p:tgtEl>
                                        <p:attrNameLst>
                                          <p:attrName>ppt_x</p:attrName>
                                        </p:attrNameLst>
                                      </p:cBhvr>
                                      <p:tavLst>
                                        <p:tav tm="0">
                                          <p:val>
                                            <p:strVal val="#ppt_x-#ppt_w*1.125000"/>
                                          </p:val>
                                        </p:tav>
                                        <p:tav tm="100000">
                                          <p:val>
                                            <p:strVal val="#ppt_x"/>
                                          </p:val>
                                        </p:tav>
                                      </p:tavLst>
                                    </p:anim>
                                    <p:animEffect transition="in" filter="wipe(right)">
                                      <p:cBhvr>
                                        <p:cTn id="28" dur="750"/>
                                        <p:tgtEl>
                                          <p:spTgt spid="4"/>
                                        </p:tgtEl>
                                      </p:cBhvr>
                                    </p:animEffect>
                                  </p:childTnLst>
                                </p:cTn>
                              </p:par>
                            </p:childTnLst>
                          </p:cTn>
                        </p:par>
                        <p:par>
                          <p:cTn id="29" fill="hold">
                            <p:stCondLst>
                              <p:cond delay="3750"/>
                            </p:stCondLst>
                            <p:childTnLst>
                              <p:par>
                                <p:cTn id="30" presetID="12" presetClass="entr" presetSubtype="4"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750"/>
                                        <p:tgtEl>
                                          <p:spTgt spid="47"/>
                                        </p:tgtEl>
                                        <p:attrNameLst>
                                          <p:attrName>ppt_y</p:attrName>
                                        </p:attrNameLst>
                                      </p:cBhvr>
                                      <p:tavLst>
                                        <p:tav tm="0">
                                          <p:val>
                                            <p:strVal val="#ppt_y+#ppt_h*1.125000"/>
                                          </p:val>
                                        </p:tav>
                                        <p:tav tm="100000">
                                          <p:val>
                                            <p:strVal val="#ppt_y"/>
                                          </p:val>
                                        </p:tav>
                                      </p:tavLst>
                                    </p:anim>
                                    <p:animEffect transition="in" filter="wipe(up)">
                                      <p:cBhvr>
                                        <p:cTn id="33" dur="750"/>
                                        <p:tgtEl>
                                          <p:spTgt spid="47"/>
                                        </p:tgtEl>
                                      </p:cBhvr>
                                    </p:animEffect>
                                  </p:childTnLst>
                                </p:cTn>
                              </p:par>
                            </p:childTnLst>
                          </p:cTn>
                        </p:par>
                        <p:par>
                          <p:cTn id="34" fill="hold">
                            <p:stCondLst>
                              <p:cond delay="4500"/>
                            </p:stCondLst>
                            <p:childTnLst>
                              <p:par>
                                <p:cTn id="35" presetID="1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750"/>
                                        <p:tgtEl>
                                          <p:spTgt spid="10"/>
                                        </p:tgtEl>
                                        <p:attrNameLst>
                                          <p:attrName>ppt_x</p:attrName>
                                        </p:attrNameLst>
                                      </p:cBhvr>
                                      <p:tavLst>
                                        <p:tav tm="0">
                                          <p:val>
                                            <p:strVal val="#ppt_x-#ppt_w*1.125000"/>
                                          </p:val>
                                        </p:tav>
                                        <p:tav tm="100000">
                                          <p:val>
                                            <p:strVal val="#ppt_x"/>
                                          </p:val>
                                        </p:tav>
                                      </p:tavLst>
                                    </p:anim>
                                    <p:animEffect transition="in" filter="wipe(right)">
                                      <p:cBhvr>
                                        <p:cTn id="38" dur="750"/>
                                        <p:tgtEl>
                                          <p:spTgt spid="10"/>
                                        </p:tgtEl>
                                      </p:cBhvr>
                                    </p:animEffect>
                                  </p:childTnLst>
                                </p:cTn>
                              </p:par>
                            </p:childTnLst>
                          </p:cTn>
                        </p:par>
                        <p:par>
                          <p:cTn id="39" fill="hold">
                            <p:stCondLst>
                              <p:cond delay="5250"/>
                            </p:stCondLst>
                            <p:childTnLst>
                              <p:par>
                                <p:cTn id="40" presetID="12" presetClass="entr" presetSubtype="4"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750"/>
                                        <p:tgtEl>
                                          <p:spTgt spid="48"/>
                                        </p:tgtEl>
                                        <p:attrNameLst>
                                          <p:attrName>ppt_y</p:attrName>
                                        </p:attrNameLst>
                                      </p:cBhvr>
                                      <p:tavLst>
                                        <p:tav tm="0">
                                          <p:val>
                                            <p:strVal val="#ppt_y+#ppt_h*1.125000"/>
                                          </p:val>
                                        </p:tav>
                                        <p:tav tm="100000">
                                          <p:val>
                                            <p:strVal val="#ppt_y"/>
                                          </p:val>
                                        </p:tav>
                                      </p:tavLst>
                                    </p:anim>
                                    <p:animEffect transition="in" filter="wipe(up)">
                                      <p:cBhvr>
                                        <p:cTn id="43" dur="750"/>
                                        <p:tgtEl>
                                          <p:spTgt spid="48"/>
                                        </p:tgtEl>
                                      </p:cBhvr>
                                    </p:animEffect>
                                  </p:childTnLst>
                                </p:cTn>
                              </p:par>
                            </p:childTnLst>
                          </p:cTn>
                        </p:par>
                        <p:par>
                          <p:cTn id="44" fill="hold">
                            <p:stCondLst>
                              <p:cond delay="6000"/>
                            </p:stCondLst>
                            <p:childTnLst>
                              <p:par>
                                <p:cTn id="45" presetID="1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750"/>
                                        <p:tgtEl>
                                          <p:spTgt spid="13"/>
                                        </p:tgtEl>
                                        <p:attrNameLst>
                                          <p:attrName>ppt_x</p:attrName>
                                        </p:attrNameLst>
                                      </p:cBhvr>
                                      <p:tavLst>
                                        <p:tav tm="0">
                                          <p:val>
                                            <p:strVal val="#ppt_x-#ppt_w*1.125000"/>
                                          </p:val>
                                        </p:tav>
                                        <p:tav tm="100000">
                                          <p:val>
                                            <p:strVal val="#ppt_x"/>
                                          </p:val>
                                        </p:tav>
                                      </p:tavLst>
                                    </p:anim>
                                    <p:animEffect transition="in" filter="wipe(right)">
                                      <p:cBhvr>
                                        <p:cTn id="4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46" grpId="0"/>
      <p:bldP spid="47"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1159715"/>
            <a:ext cx="8712968" cy="5163839"/>
          </a:xfrm>
          <a:prstGeom prst="rect">
            <a:avLst/>
          </a:prstGeom>
          <a:ln w="57150">
            <a:solidFill>
              <a:schemeClr val="tx1">
                <a:lumMod val="65000"/>
                <a:lumOff val="35000"/>
              </a:schemeClr>
            </a:solidFill>
          </a:ln>
        </p:spPr>
        <p:style>
          <a:lnRef idx="2">
            <a:schemeClr val="accent5"/>
          </a:lnRef>
          <a:fillRef idx="1">
            <a:schemeClr val="lt1"/>
          </a:fillRef>
          <a:effectRef idx="0">
            <a:schemeClr val="accent5"/>
          </a:effectRef>
          <a:fontRef idx="minor">
            <a:schemeClr val="dk1"/>
          </a:fontRef>
        </p:style>
      </p:pic>
      <p:cxnSp>
        <p:nvCxnSpPr>
          <p:cNvPr id="4" name="Straight Connector 3"/>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21532" y="0"/>
            <a:ext cx="7500937"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6301" y="36025"/>
            <a:ext cx="73913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dirty="0" err="1">
                <a:solidFill>
                  <a:schemeClr val="bg1"/>
                </a:solidFill>
                <a:latin typeface="Britannic Bold" pitchFamily="34" charset="0"/>
              </a:rPr>
              <a:t>Alokasi</a:t>
            </a:r>
            <a:r>
              <a:rPr lang="en-US" sz="2400" dirty="0">
                <a:solidFill>
                  <a:schemeClr val="bg1"/>
                </a:solidFill>
                <a:latin typeface="Britannic Bold" pitchFamily="34" charset="0"/>
              </a:rPr>
              <a:t> DAK Per </a:t>
            </a:r>
            <a:r>
              <a:rPr lang="en-US" sz="2400" dirty="0" err="1">
                <a:solidFill>
                  <a:schemeClr val="bg1"/>
                </a:solidFill>
                <a:latin typeface="Britannic Bold" pitchFamily="34" charset="0"/>
              </a:rPr>
              <a:t>Propinsi</a:t>
            </a:r>
            <a:r>
              <a:rPr lang="en-US" sz="2400" dirty="0">
                <a:solidFill>
                  <a:schemeClr val="bg1"/>
                </a:solidFill>
                <a:latin typeface="Britannic Bold" pitchFamily="34" charset="0"/>
              </a:rPr>
              <a:t> &amp; Per </a:t>
            </a:r>
            <a:r>
              <a:rPr lang="en-US" sz="2400" dirty="0" err="1">
                <a:solidFill>
                  <a:schemeClr val="bg1"/>
                </a:solidFill>
                <a:latin typeface="Britannic Bold" pitchFamily="34" charset="0"/>
              </a:rPr>
              <a:t>Jenis</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Bantuan</a:t>
            </a:r>
            <a:r>
              <a:rPr lang="en-US" sz="2400" dirty="0">
                <a:solidFill>
                  <a:schemeClr val="bg1"/>
                </a:solidFill>
                <a:latin typeface="Britannic Bold" pitchFamily="34" charset="0"/>
              </a:rPr>
              <a:t> 2017 </a:t>
            </a:r>
          </a:p>
        </p:txBody>
      </p:sp>
    </p:spTree>
    <p:extLst>
      <p:ext uri="{BB962C8B-B14F-4D97-AF65-F5344CB8AC3E}">
        <p14:creationId xmlns:p14="http://schemas.microsoft.com/office/powerpoint/2010/main" val="149683356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15" y="980175"/>
            <a:ext cx="8717770" cy="4980160"/>
          </a:xfrm>
          <a:prstGeom prst="rect">
            <a:avLst/>
          </a:prstGeom>
          <a:ln w="76200">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pic>
      <p:sp>
        <p:nvSpPr>
          <p:cNvPr id="41" name="TextBox 40"/>
          <p:cNvSpPr txBox="1"/>
          <p:nvPr/>
        </p:nvSpPr>
        <p:spPr>
          <a:xfrm>
            <a:off x="1409100" y="6286881"/>
            <a:ext cx="65228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AU" b="1" dirty="0">
                <a:effectLst>
                  <a:outerShdw blurRad="38100" dist="38100" dir="2700000" algn="tl">
                    <a:srgbClr val="000000">
                      <a:alpha val="43137"/>
                    </a:srgbClr>
                  </a:outerShdw>
                </a:effectLst>
              </a:rPr>
              <a:t>PROPINSI DKI JAKARTA </a:t>
            </a:r>
            <a:r>
              <a:rPr lang="en-AU" b="1" dirty="0" err="1">
                <a:effectLst>
                  <a:outerShdw blurRad="38100" dist="38100" dir="2700000" algn="tl">
                    <a:srgbClr val="000000">
                      <a:alpha val="43137"/>
                    </a:srgbClr>
                  </a:outerShdw>
                </a:effectLst>
              </a:rPr>
              <a:t>tidak</a:t>
            </a:r>
            <a:r>
              <a:rPr lang="en-AU" b="1" dirty="0">
                <a:effectLst>
                  <a:outerShdw blurRad="38100" dist="38100" dir="2700000" algn="tl">
                    <a:srgbClr val="000000">
                      <a:alpha val="43137"/>
                    </a:srgbClr>
                  </a:outerShdw>
                </a:effectLst>
              </a:rPr>
              <a:t> </a:t>
            </a:r>
            <a:r>
              <a:rPr lang="en-AU" b="1" dirty="0" err="1">
                <a:effectLst>
                  <a:outerShdw blurRad="38100" dist="38100" dir="2700000" algn="tl">
                    <a:srgbClr val="000000">
                      <a:alpha val="43137"/>
                    </a:srgbClr>
                  </a:outerShdw>
                </a:effectLst>
              </a:rPr>
              <a:t>memperoleh</a:t>
            </a:r>
            <a:r>
              <a:rPr lang="en-AU" b="1" dirty="0">
                <a:effectLst>
                  <a:outerShdw blurRad="38100" dist="38100" dir="2700000" algn="tl">
                    <a:srgbClr val="000000">
                      <a:alpha val="43137"/>
                    </a:srgbClr>
                  </a:outerShdw>
                </a:effectLst>
              </a:rPr>
              <a:t> </a:t>
            </a:r>
            <a:r>
              <a:rPr lang="en-AU" b="1" dirty="0" err="1">
                <a:effectLst>
                  <a:outerShdw blurRad="38100" dist="38100" dir="2700000" algn="tl">
                    <a:srgbClr val="000000">
                      <a:alpha val="43137"/>
                    </a:srgbClr>
                  </a:outerShdw>
                </a:effectLst>
              </a:rPr>
              <a:t>alokasi</a:t>
            </a:r>
            <a:r>
              <a:rPr lang="en-AU" b="1" dirty="0">
                <a:effectLst>
                  <a:outerShdw blurRad="38100" dist="38100" dir="2700000" algn="tl">
                    <a:srgbClr val="000000">
                      <a:alpha val="43137"/>
                    </a:srgbClr>
                  </a:outerShdw>
                </a:effectLst>
              </a:rPr>
              <a:t> DAK </a:t>
            </a:r>
            <a:r>
              <a:rPr lang="en-AU" b="1" dirty="0" err="1">
                <a:effectLst>
                  <a:outerShdw blurRad="38100" dist="38100" dir="2700000" algn="tl">
                    <a:srgbClr val="000000">
                      <a:alpha val="43137"/>
                    </a:srgbClr>
                  </a:outerShdw>
                </a:effectLst>
              </a:rPr>
              <a:t>Tahun</a:t>
            </a:r>
            <a:r>
              <a:rPr lang="en-AU" b="1" dirty="0">
                <a:effectLst>
                  <a:outerShdw blurRad="38100" dist="38100" dir="2700000" algn="tl">
                    <a:srgbClr val="000000">
                      <a:alpha val="43137"/>
                    </a:srgbClr>
                  </a:outerShdw>
                </a:effectLst>
              </a:rPr>
              <a:t> 2017</a:t>
            </a:r>
          </a:p>
        </p:txBody>
      </p:sp>
      <p:cxnSp>
        <p:nvCxnSpPr>
          <p:cNvPr id="6" name="Straight Connector 5"/>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21532" y="0"/>
            <a:ext cx="7500937"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76301" y="36025"/>
            <a:ext cx="739139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dirty="0" err="1">
                <a:solidFill>
                  <a:schemeClr val="bg1"/>
                </a:solidFill>
                <a:latin typeface="Britannic Bold" pitchFamily="34" charset="0"/>
              </a:rPr>
              <a:t>Alokasi</a:t>
            </a:r>
            <a:r>
              <a:rPr lang="en-US" sz="2400" dirty="0">
                <a:solidFill>
                  <a:schemeClr val="bg1"/>
                </a:solidFill>
                <a:latin typeface="Britannic Bold" pitchFamily="34" charset="0"/>
              </a:rPr>
              <a:t> DAK Per </a:t>
            </a:r>
            <a:r>
              <a:rPr lang="en-US" sz="2400" dirty="0" err="1">
                <a:solidFill>
                  <a:schemeClr val="bg1"/>
                </a:solidFill>
                <a:latin typeface="Britannic Bold" pitchFamily="34" charset="0"/>
              </a:rPr>
              <a:t>Propinsi</a:t>
            </a:r>
            <a:r>
              <a:rPr lang="en-US" sz="2400" dirty="0">
                <a:solidFill>
                  <a:schemeClr val="bg1"/>
                </a:solidFill>
                <a:latin typeface="Britannic Bold" pitchFamily="34" charset="0"/>
              </a:rPr>
              <a:t> &amp; Per </a:t>
            </a:r>
            <a:r>
              <a:rPr lang="en-US" sz="2400" dirty="0" err="1">
                <a:solidFill>
                  <a:schemeClr val="bg1"/>
                </a:solidFill>
                <a:latin typeface="Britannic Bold" pitchFamily="34" charset="0"/>
              </a:rPr>
              <a:t>Jenis</a:t>
            </a:r>
            <a:r>
              <a:rPr lang="en-US" sz="2400" dirty="0">
                <a:solidFill>
                  <a:schemeClr val="bg1"/>
                </a:solidFill>
                <a:latin typeface="Britannic Bold" pitchFamily="34" charset="0"/>
              </a:rPr>
              <a:t> </a:t>
            </a:r>
            <a:r>
              <a:rPr lang="en-US" sz="2400" dirty="0" err="1">
                <a:solidFill>
                  <a:schemeClr val="bg1"/>
                </a:solidFill>
                <a:latin typeface="Britannic Bold" pitchFamily="34" charset="0"/>
              </a:rPr>
              <a:t>Bantuan</a:t>
            </a:r>
            <a:r>
              <a:rPr lang="en-US" sz="2400" dirty="0">
                <a:solidFill>
                  <a:schemeClr val="bg1"/>
                </a:solidFill>
                <a:latin typeface="Britannic Bold" pitchFamily="34" charset="0"/>
              </a:rPr>
              <a:t> 2017 </a:t>
            </a:r>
          </a:p>
        </p:txBody>
      </p:sp>
    </p:spTree>
    <p:extLst>
      <p:ext uri="{BB962C8B-B14F-4D97-AF65-F5344CB8AC3E}">
        <p14:creationId xmlns:p14="http://schemas.microsoft.com/office/powerpoint/2010/main" val="44023022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layout"/>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a:gradFill flip="none" rotWithShape="1">
              <a:gsLst>
                <a:gs pos="0">
                  <a:schemeClr val="tx2">
                    <a:lumMod val="20000"/>
                    <a:lumOff val="80000"/>
                  </a:schemeClr>
                </a:gs>
                <a:gs pos="79000">
                  <a:schemeClr val="tx2">
                    <a:lumMod val="75000"/>
                  </a:schemeClr>
                </a:gs>
                <a:gs pos="100000">
                  <a:schemeClr val="accent1">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1515" y="2644170"/>
              <a:ext cx="7909538"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a:ln w="11430"/>
                  <a:solidFill>
                    <a:schemeClr val="bg1"/>
                  </a:solidFill>
                  <a:effectLst>
                    <a:outerShdw blurRad="50800" dist="39000" dir="5460000" algn="tl">
                      <a:srgbClr val="000000">
                        <a:alpha val="38000"/>
                      </a:srgbClr>
                    </a:outerShdw>
                  </a:effectLst>
                  <a:latin typeface="Britannic Bold" pitchFamily="34" charset="0"/>
                </a:rPr>
                <a:t>TERIMA KASIH</a:t>
              </a:r>
            </a:p>
          </p:txBody>
        </p:sp>
      </p:grpSp>
      <p:sp>
        <p:nvSpPr>
          <p:cNvPr id="5" name="T to Terima"/>
          <p:cNvSpPr/>
          <p:nvPr/>
        </p:nvSpPr>
        <p:spPr>
          <a:xfrm>
            <a:off x="677394" y="2648309"/>
            <a:ext cx="822661"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T</a:t>
            </a:r>
          </a:p>
        </p:txBody>
      </p:sp>
      <p:sp>
        <p:nvSpPr>
          <p:cNvPr id="7" name="E to Terima"/>
          <p:cNvSpPr/>
          <p:nvPr/>
        </p:nvSpPr>
        <p:spPr>
          <a:xfrm>
            <a:off x="1328467" y="2643822"/>
            <a:ext cx="841897"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E</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8" name="R to Terima"/>
          <p:cNvSpPr/>
          <p:nvPr/>
        </p:nvSpPr>
        <p:spPr>
          <a:xfrm>
            <a:off x="1986867" y="2648309"/>
            <a:ext cx="96372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R</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9" name="I to Terima"/>
          <p:cNvSpPr/>
          <p:nvPr/>
        </p:nvSpPr>
        <p:spPr>
          <a:xfrm>
            <a:off x="2743200" y="2648309"/>
            <a:ext cx="566181"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I</a:t>
            </a:r>
          </a:p>
        </p:txBody>
      </p:sp>
      <p:sp>
        <p:nvSpPr>
          <p:cNvPr id="10" name="M to Terima"/>
          <p:cNvSpPr/>
          <p:nvPr/>
        </p:nvSpPr>
        <p:spPr>
          <a:xfrm>
            <a:off x="3133198" y="2643822"/>
            <a:ext cx="1088761"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M</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11" name="A to Terima"/>
          <p:cNvSpPr/>
          <p:nvPr/>
        </p:nvSpPr>
        <p:spPr>
          <a:xfrm>
            <a:off x="4038600" y="2648309"/>
            <a:ext cx="851516"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A</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12" name="K to KASIH"/>
          <p:cNvSpPr/>
          <p:nvPr/>
        </p:nvSpPr>
        <p:spPr>
          <a:xfrm>
            <a:off x="5043251" y="2648309"/>
            <a:ext cx="976549"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K</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13" name="A to KASIH"/>
          <p:cNvSpPr/>
          <p:nvPr/>
        </p:nvSpPr>
        <p:spPr>
          <a:xfrm>
            <a:off x="5821102" y="2643822"/>
            <a:ext cx="851516"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A</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14" name="S to KASIH"/>
          <p:cNvSpPr/>
          <p:nvPr/>
        </p:nvSpPr>
        <p:spPr>
          <a:xfrm>
            <a:off x="6488373" y="2643822"/>
            <a:ext cx="861133"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S</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15" name="I to KASIH"/>
          <p:cNvSpPr/>
          <p:nvPr/>
        </p:nvSpPr>
        <p:spPr>
          <a:xfrm>
            <a:off x="7162800" y="2643822"/>
            <a:ext cx="566181"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I</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
        <p:nvSpPr>
          <p:cNvPr id="16" name="H to KASIH"/>
          <p:cNvSpPr/>
          <p:nvPr/>
        </p:nvSpPr>
        <p:spPr>
          <a:xfrm>
            <a:off x="7538615" y="2648309"/>
            <a:ext cx="99578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solidFill>
                  <a:schemeClr val="accent6">
                    <a:lumMod val="75000"/>
                  </a:schemeClr>
                </a:solidFill>
                <a:effectLst>
                  <a:outerShdw blurRad="50800" dist="39000" dir="5460000" algn="tl">
                    <a:srgbClr val="000000">
                      <a:alpha val="38000"/>
                    </a:srgbClr>
                  </a:outerShdw>
                </a:effectLst>
                <a:latin typeface="Britannic Bold" pitchFamily="34" charset="0"/>
              </a:rPr>
              <a:t>H</a:t>
            </a:r>
            <a:endParaRPr lang="en-US" sz="9600" b="1" cap="none" spc="0" dirty="0">
              <a:ln w="11430"/>
              <a:solidFill>
                <a:schemeClr val="accent6">
                  <a:lumMod val="75000"/>
                </a:schemeClr>
              </a:solidFill>
              <a:effectLst>
                <a:outerShdw blurRad="50800" dist="39000" dir="5460000" algn="tl">
                  <a:srgbClr val="000000">
                    <a:alpha val="38000"/>
                  </a:srgbClr>
                </a:outerShdw>
              </a:effectLst>
              <a:latin typeface="Britannic Bold" pitchFamily="34" charset="0"/>
            </a:endParaRPr>
          </a:p>
        </p:txBody>
      </p:sp>
    </p:spTree>
    <p:extLst>
      <p:ext uri="{BB962C8B-B14F-4D97-AF65-F5344CB8AC3E}">
        <p14:creationId xmlns:p14="http://schemas.microsoft.com/office/powerpoint/2010/main" val="4254030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anim calcmode="lin" valueType="num">
                                      <p:cBhvr>
                                        <p:cTn id="26" dur="250" fill="hold"/>
                                        <p:tgtEl>
                                          <p:spTgt spid="9"/>
                                        </p:tgtEl>
                                        <p:attrNameLst>
                                          <p:attrName>ppt_x</p:attrName>
                                        </p:attrNameLst>
                                      </p:cBhvr>
                                      <p:tavLst>
                                        <p:tav tm="0">
                                          <p:val>
                                            <p:strVal val="#ppt_x"/>
                                          </p:val>
                                        </p:tav>
                                        <p:tav tm="100000">
                                          <p:val>
                                            <p:strVal val="#ppt_x"/>
                                          </p:val>
                                        </p:tav>
                                      </p:tavLst>
                                    </p:anim>
                                    <p:anim calcmode="lin" valueType="num">
                                      <p:cBhvr>
                                        <p:cTn id="27" dur="25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anim calcmode="lin" valueType="num">
                                      <p:cBhvr>
                                        <p:cTn id="32" dur="250" fill="hold"/>
                                        <p:tgtEl>
                                          <p:spTgt spid="10"/>
                                        </p:tgtEl>
                                        <p:attrNameLst>
                                          <p:attrName>ppt_x</p:attrName>
                                        </p:attrNameLst>
                                      </p:cBhvr>
                                      <p:tavLst>
                                        <p:tav tm="0">
                                          <p:val>
                                            <p:strVal val="#ppt_x"/>
                                          </p:val>
                                        </p:tav>
                                        <p:tav tm="100000">
                                          <p:val>
                                            <p:strVal val="#ppt_x"/>
                                          </p:val>
                                        </p:tav>
                                      </p:tavLst>
                                    </p:anim>
                                    <p:anim calcmode="lin" valueType="num">
                                      <p:cBhvr>
                                        <p:cTn id="33" dur="25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anim calcmode="lin" valueType="num">
                                      <p:cBhvr>
                                        <p:cTn id="38" dur="250" fill="hold"/>
                                        <p:tgtEl>
                                          <p:spTgt spid="11"/>
                                        </p:tgtEl>
                                        <p:attrNameLst>
                                          <p:attrName>ppt_x</p:attrName>
                                        </p:attrNameLst>
                                      </p:cBhvr>
                                      <p:tavLst>
                                        <p:tav tm="0">
                                          <p:val>
                                            <p:strVal val="#ppt_x"/>
                                          </p:val>
                                        </p:tav>
                                        <p:tav tm="100000">
                                          <p:val>
                                            <p:strVal val="#ppt_x"/>
                                          </p:val>
                                        </p:tav>
                                      </p:tavLst>
                                    </p:anim>
                                    <p:anim calcmode="lin" valueType="num">
                                      <p:cBhvr>
                                        <p:cTn id="39" dur="25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anim calcmode="lin" valueType="num">
                                      <p:cBhvr>
                                        <p:cTn id="44" dur="250" fill="hold"/>
                                        <p:tgtEl>
                                          <p:spTgt spid="12"/>
                                        </p:tgtEl>
                                        <p:attrNameLst>
                                          <p:attrName>ppt_x</p:attrName>
                                        </p:attrNameLst>
                                      </p:cBhvr>
                                      <p:tavLst>
                                        <p:tav tm="0">
                                          <p:val>
                                            <p:strVal val="#ppt_x"/>
                                          </p:val>
                                        </p:tav>
                                        <p:tav tm="100000">
                                          <p:val>
                                            <p:strVal val="#ppt_x"/>
                                          </p:val>
                                        </p:tav>
                                      </p:tavLst>
                                    </p:anim>
                                    <p:anim calcmode="lin" valueType="num">
                                      <p:cBhvr>
                                        <p:cTn id="45" dur="25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175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anim calcmode="lin" valueType="num">
                                      <p:cBhvr>
                                        <p:cTn id="50" dur="250" fill="hold"/>
                                        <p:tgtEl>
                                          <p:spTgt spid="13"/>
                                        </p:tgtEl>
                                        <p:attrNameLst>
                                          <p:attrName>ppt_x</p:attrName>
                                        </p:attrNameLst>
                                      </p:cBhvr>
                                      <p:tavLst>
                                        <p:tav tm="0">
                                          <p:val>
                                            <p:strVal val="#ppt_x"/>
                                          </p:val>
                                        </p:tav>
                                        <p:tav tm="100000">
                                          <p:val>
                                            <p:strVal val="#ppt_x"/>
                                          </p:val>
                                        </p:tav>
                                      </p:tavLst>
                                    </p:anim>
                                    <p:anim calcmode="lin" valueType="num">
                                      <p:cBhvr>
                                        <p:cTn id="51" dur="250" fill="hold"/>
                                        <p:tgtEl>
                                          <p:spTgt spid="13"/>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42"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anim calcmode="lin" valueType="num">
                                      <p:cBhvr>
                                        <p:cTn id="56" dur="250" fill="hold"/>
                                        <p:tgtEl>
                                          <p:spTgt spid="14"/>
                                        </p:tgtEl>
                                        <p:attrNameLst>
                                          <p:attrName>ppt_x</p:attrName>
                                        </p:attrNameLst>
                                      </p:cBhvr>
                                      <p:tavLst>
                                        <p:tav tm="0">
                                          <p:val>
                                            <p:strVal val="#ppt_x"/>
                                          </p:val>
                                        </p:tav>
                                        <p:tav tm="100000">
                                          <p:val>
                                            <p:strVal val="#ppt_x"/>
                                          </p:val>
                                        </p:tav>
                                      </p:tavLst>
                                    </p:anim>
                                    <p:anim calcmode="lin" valueType="num">
                                      <p:cBhvr>
                                        <p:cTn id="57" dur="250" fill="hold"/>
                                        <p:tgtEl>
                                          <p:spTgt spid="14"/>
                                        </p:tgtEl>
                                        <p:attrNameLst>
                                          <p:attrName>ppt_y</p:attrName>
                                        </p:attrNameLst>
                                      </p:cBhvr>
                                      <p:tavLst>
                                        <p:tav tm="0">
                                          <p:val>
                                            <p:strVal val="#ppt_y+.1"/>
                                          </p:val>
                                        </p:tav>
                                        <p:tav tm="100000">
                                          <p:val>
                                            <p:strVal val="#ppt_y"/>
                                          </p:val>
                                        </p:tav>
                                      </p:tavLst>
                                    </p:anim>
                                  </p:childTnLst>
                                </p:cTn>
                              </p:par>
                            </p:childTnLst>
                          </p:cTn>
                        </p:par>
                        <p:par>
                          <p:cTn id="58" fill="hold">
                            <p:stCondLst>
                              <p:cond delay="225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50"/>
                                        <p:tgtEl>
                                          <p:spTgt spid="15"/>
                                        </p:tgtEl>
                                      </p:cBhvr>
                                    </p:animEffec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2500"/>
                            </p:stCondLst>
                            <p:childTnLst>
                              <p:par>
                                <p:cTn id="65" presetID="42"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anim calcmode="lin" valueType="num">
                                      <p:cBhvr>
                                        <p:cTn id="68" dur="250" fill="hold"/>
                                        <p:tgtEl>
                                          <p:spTgt spid="16"/>
                                        </p:tgtEl>
                                        <p:attrNameLst>
                                          <p:attrName>ppt_x</p:attrName>
                                        </p:attrNameLst>
                                      </p:cBhvr>
                                      <p:tavLst>
                                        <p:tav tm="0">
                                          <p:val>
                                            <p:strVal val="#ppt_x"/>
                                          </p:val>
                                        </p:tav>
                                        <p:tav tm="100000">
                                          <p:val>
                                            <p:strVal val="#ppt_x"/>
                                          </p:val>
                                        </p:tav>
                                      </p:tavLst>
                                    </p:anim>
                                    <p:anim calcmode="lin" valueType="num">
                                      <p:cBhvr>
                                        <p:cTn id="69"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2"/>
          <p:cNvGrpSpPr>
            <a:grpSpLocks/>
          </p:cNvGrpSpPr>
          <p:nvPr/>
        </p:nvGrpSpPr>
        <p:grpSpPr bwMode="auto">
          <a:xfrm>
            <a:off x="611190" y="874717"/>
            <a:ext cx="8137525" cy="5880101"/>
            <a:chOff x="663362" y="764702"/>
            <a:chExt cx="8814018" cy="5963202"/>
          </a:xfrm>
        </p:grpSpPr>
        <p:sp>
          <p:nvSpPr>
            <p:cNvPr id="19" name="Rectangle 18"/>
            <p:cNvSpPr/>
            <p:nvPr/>
          </p:nvSpPr>
          <p:spPr>
            <a:xfrm>
              <a:off x="3720585" y="3068520"/>
              <a:ext cx="2455407" cy="167594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smtClean="0">
                  <a:solidFill>
                    <a:prstClr val="white"/>
                  </a:solidFill>
                  <a:effectLst>
                    <a:outerShdw blurRad="38100" dist="38100" dir="2700000" algn="tl">
                      <a:srgbClr val="000000">
                        <a:alpha val="43137"/>
                      </a:srgbClr>
                    </a:outerShdw>
                  </a:effectLst>
                  <a:latin typeface="Arial Narrow" panose="020B0606020202030204" pitchFamily="34" charset="0"/>
                </a:rPr>
                <a:t>Wajib</a:t>
              </a:r>
              <a:r>
                <a:rPr lang="en-US" sz="2800" b="1" dirty="0" smtClean="0">
                  <a:solidFill>
                    <a:prstClr val="white"/>
                  </a:solidFill>
                  <a:effectLst>
                    <a:outerShdw blurRad="38100" dist="38100" dir="2700000" algn="tl">
                      <a:srgbClr val="000000">
                        <a:alpha val="43137"/>
                      </a:srgbClr>
                    </a:outerShdw>
                  </a:effectLst>
                  <a:latin typeface="Arial Narrow" panose="020B0606020202030204" pitchFamily="34" charset="0"/>
                </a:rPr>
                <a:t> </a:t>
              </a:r>
              <a:r>
                <a:rPr lang="en-US" sz="2800" b="1" dirty="0" err="1" smtClean="0">
                  <a:solidFill>
                    <a:prstClr val="white"/>
                  </a:solidFill>
                  <a:effectLst>
                    <a:outerShdw blurRad="38100" dist="38100" dir="2700000" algn="tl">
                      <a:srgbClr val="000000">
                        <a:alpha val="43137"/>
                      </a:srgbClr>
                    </a:outerShdw>
                  </a:effectLst>
                  <a:latin typeface="Arial Narrow" panose="020B0606020202030204" pitchFamily="34" charset="0"/>
                </a:rPr>
                <a:t>Belajar</a:t>
              </a:r>
              <a:endParaRPr lang="en-US" sz="2800" b="1" dirty="0" smtClean="0">
                <a:solidFill>
                  <a:prstClr val="white"/>
                </a:solidFill>
                <a:effectLst>
                  <a:outerShdw blurRad="38100" dist="38100" dir="2700000" algn="tl">
                    <a:srgbClr val="000000">
                      <a:alpha val="43137"/>
                    </a:srgbClr>
                  </a:outerShdw>
                </a:effectLst>
                <a:latin typeface="Arial Narrow" panose="020B0606020202030204" pitchFamily="34" charset="0"/>
              </a:endParaRPr>
            </a:p>
            <a:p>
              <a:pPr algn="ctr">
                <a:defRPr/>
              </a:pPr>
              <a:r>
                <a:rPr lang="en-US" sz="2800" b="1" dirty="0" smtClean="0">
                  <a:solidFill>
                    <a:prstClr val="white"/>
                  </a:solidFill>
                  <a:effectLst>
                    <a:outerShdw blurRad="38100" dist="38100" dir="2700000" algn="tl">
                      <a:srgbClr val="000000">
                        <a:alpha val="43137"/>
                      </a:srgbClr>
                    </a:outerShdw>
                  </a:effectLst>
                  <a:latin typeface="Arial Narrow" panose="020B0606020202030204" pitchFamily="34" charset="0"/>
                </a:rPr>
                <a:t>12 </a:t>
              </a:r>
              <a:r>
                <a:rPr lang="en-US" sz="2800" b="1" dirty="0" err="1" smtClean="0">
                  <a:solidFill>
                    <a:prstClr val="white"/>
                  </a:solidFill>
                  <a:effectLst>
                    <a:outerShdw blurRad="38100" dist="38100" dir="2700000" algn="tl">
                      <a:srgbClr val="000000">
                        <a:alpha val="43137"/>
                      </a:srgbClr>
                    </a:outerShdw>
                  </a:effectLst>
                  <a:latin typeface="Arial Narrow" panose="020B0606020202030204" pitchFamily="34" charset="0"/>
                </a:rPr>
                <a:t>Tahun</a:t>
              </a:r>
              <a:endParaRPr lang="id-ID" sz="2800" b="1" dirty="0">
                <a:solidFill>
                  <a:prstClr val="white"/>
                </a:solidFill>
                <a:effectLst>
                  <a:outerShdw blurRad="38100" dist="38100" dir="2700000" algn="tl">
                    <a:srgbClr val="000000">
                      <a:alpha val="43137"/>
                    </a:srgbClr>
                  </a:outerShdw>
                </a:effectLst>
                <a:latin typeface="Arial Narrow" panose="020B0606020202030204" pitchFamily="34" charset="0"/>
              </a:endParaRPr>
            </a:p>
          </p:txBody>
        </p:sp>
        <p:sp>
          <p:nvSpPr>
            <p:cNvPr id="20" name="Rectangle 19"/>
            <p:cNvSpPr/>
            <p:nvPr/>
          </p:nvSpPr>
          <p:spPr>
            <a:xfrm rot="5400000">
              <a:off x="4644676" y="3306544"/>
              <a:ext cx="579917" cy="415357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2000" dirty="0">
                  <a:solidFill>
                    <a:prstClr val="white"/>
                  </a:solidFill>
                </a:rPr>
                <a:t>Pendidik dan Tenaga Kependidikan</a:t>
              </a:r>
            </a:p>
          </p:txBody>
        </p:sp>
        <p:sp>
          <p:nvSpPr>
            <p:cNvPr id="21" name="Rectangle 20"/>
            <p:cNvSpPr/>
            <p:nvPr/>
          </p:nvSpPr>
          <p:spPr>
            <a:xfrm>
              <a:off x="7021584" y="2700680"/>
              <a:ext cx="730092" cy="238410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2000" dirty="0">
                  <a:solidFill>
                    <a:prstClr val="white"/>
                  </a:solidFill>
                </a:rPr>
                <a:t>Peserta Didik</a:t>
              </a:r>
            </a:p>
          </p:txBody>
        </p:sp>
        <p:sp>
          <p:nvSpPr>
            <p:cNvPr id="22" name="Rectangle 21"/>
            <p:cNvSpPr/>
            <p:nvPr/>
          </p:nvSpPr>
          <p:spPr>
            <a:xfrm>
              <a:off x="7751029" y="2701047"/>
              <a:ext cx="1716034" cy="43992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solidFill>
                    <a:srgbClr val="4F81BD">
                      <a:lumMod val="50000"/>
                    </a:srgbClr>
                  </a:solidFill>
                </a:rPr>
                <a:t>BOS </a:t>
              </a:r>
              <a:r>
                <a:rPr lang="en-AU" sz="1600" dirty="0">
                  <a:solidFill>
                    <a:srgbClr val="4F81BD">
                      <a:lumMod val="50000"/>
                    </a:srgbClr>
                  </a:solidFill>
                </a:rPr>
                <a:t> </a:t>
              </a:r>
              <a:r>
                <a:rPr lang="id-ID" sz="1600" dirty="0">
                  <a:solidFill>
                    <a:srgbClr val="4F81BD">
                      <a:lumMod val="50000"/>
                    </a:srgbClr>
                  </a:solidFill>
                </a:rPr>
                <a:t>SM</a:t>
              </a:r>
            </a:p>
          </p:txBody>
        </p:sp>
        <p:sp>
          <p:nvSpPr>
            <p:cNvPr id="25" name="Rectangle 24"/>
            <p:cNvSpPr/>
            <p:nvPr/>
          </p:nvSpPr>
          <p:spPr>
            <a:xfrm>
              <a:off x="2857846" y="5673290"/>
              <a:ext cx="597348"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400" dirty="0">
                  <a:solidFill>
                    <a:srgbClr val="4F81BD">
                      <a:lumMod val="50000"/>
                    </a:srgbClr>
                  </a:solidFill>
                </a:rPr>
                <a:t>Penyediaan</a:t>
              </a:r>
            </a:p>
          </p:txBody>
        </p:sp>
        <p:sp>
          <p:nvSpPr>
            <p:cNvPr id="26" name="Rectangle 25"/>
            <p:cNvSpPr/>
            <p:nvPr/>
          </p:nvSpPr>
          <p:spPr>
            <a:xfrm>
              <a:off x="3455194" y="5673290"/>
              <a:ext cx="597348"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600" dirty="0">
                  <a:solidFill>
                    <a:srgbClr val="4F81BD">
                      <a:lumMod val="50000"/>
                    </a:srgbClr>
                  </a:solidFill>
                </a:rPr>
                <a:t>Distribusi</a:t>
              </a:r>
            </a:p>
          </p:txBody>
        </p:sp>
        <p:sp>
          <p:nvSpPr>
            <p:cNvPr id="27" name="Rectangle 26"/>
            <p:cNvSpPr/>
            <p:nvPr/>
          </p:nvSpPr>
          <p:spPr>
            <a:xfrm>
              <a:off x="4052545" y="5673290"/>
              <a:ext cx="597348"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600" dirty="0">
                  <a:solidFill>
                    <a:srgbClr val="4F81BD">
                      <a:lumMod val="50000"/>
                    </a:srgbClr>
                  </a:solidFill>
                </a:rPr>
                <a:t>Kualifikasi</a:t>
              </a:r>
            </a:p>
          </p:txBody>
        </p:sp>
        <p:sp>
          <p:nvSpPr>
            <p:cNvPr id="28" name="Rectangle 27"/>
            <p:cNvSpPr/>
            <p:nvPr/>
          </p:nvSpPr>
          <p:spPr>
            <a:xfrm>
              <a:off x="4649893" y="5673290"/>
              <a:ext cx="597348"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600" dirty="0">
                  <a:solidFill>
                    <a:srgbClr val="4F81BD">
                      <a:lumMod val="50000"/>
                    </a:srgbClr>
                  </a:solidFill>
                </a:rPr>
                <a:t>Sertifikasi</a:t>
              </a:r>
            </a:p>
          </p:txBody>
        </p:sp>
        <p:sp>
          <p:nvSpPr>
            <p:cNvPr id="29" name="Rectangle 28"/>
            <p:cNvSpPr/>
            <p:nvPr/>
          </p:nvSpPr>
          <p:spPr>
            <a:xfrm>
              <a:off x="5247241" y="5673290"/>
              <a:ext cx="597348"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600" dirty="0">
                  <a:solidFill>
                    <a:srgbClr val="4F81BD">
                      <a:lumMod val="50000"/>
                    </a:srgbClr>
                  </a:solidFill>
                </a:rPr>
                <a:t>Pelatihan</a:t>
              </a:r>
            </a:p>
          </p:txBody>
        </p:sp>
        <p:sp>
          <p:nvSpPr>
            <p:cNvPr id="30" name="Rectangle 29"/>
            <p:cNvSpPr/>
            <p:nvPr/>
          </p:nvSpPr>
          <p:spPr>
            <a:xfrm>
              <a:off x="5844589" y="5673290"/>
              <a:ext cx="564716"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100" dirty="0" err="1">
                  <a:solidFill>
                    <a:srgbClr val="4F81BD">
                      <a:lumMod val="50000"/>
                    </a:srgbClr>
                  </a:solidFill>
                </a:rPr>
                <a:t>Karir</a:t>
              </a:r>
              <a:r>
                <a:rPr lang="en-US" sz="1100" dirty="0">
                  <a:solidFill>
                    <a:srgbClr val="4F81BD">
                      <a:lumMod val="50000"/>
                    </a:srgbClr>
                  </a:solidFill>
                </a:rPr>
                <a:t> </a:t>
              </a:r>
              <a:r>
                <a:rPr lang="en-US" sz="1100" dirty="0" err="1">
                  <a:solidFill>
                    <a:srgbClr val="4F81BD">
                      <a:lumMod val="50000"/>
                    </a:srgbClr>
                  </a:solidFill>
                </a:rPr>
                <a:t>dan</a:t>
              </a:r>
              <a:r>
                <a:rPr lang="en-US" sz="1100" dirty="0">
                  <a:solidFill>
                    <a:srgbClr val="4F81BD">
                      <a:lumMod val="50000"/>
                    </a:srgbClr>
                  </a:solidFill>
                </a:rPr>
                <a:t> </a:t>
              </a:r>
              <a:r>
                <a:rPr lang="id-ID" sz="1100" dirty="0">
                  <a:solidFill>
                    <a:srgbClr val="4F81BD">
                      <a:lumMod val="50000"/>
                    </a:srgbClr>
                  </a:solidFill>
                </a:rPr>
                <a:t>Kesejah</a:t>
              </a:r>
              <a:r>
                <a:rPr lang="en-US" sz="1100" dirty="0">
                  <a:solidFill>
                    <a:srgbClr val="4F81BD">
                      <a:lumMod val="50000"/>
                    </a:srgbClr>
                  </a:solidFill>
                </a:rPr>
                <a:t>t</a:t>
              </a:r>
              <a:r>
                <a:rPr lang="id-ID" sz="1100" dirty="0">
                  <a:solidFill>
                    <a:srgbClr val="4F81BD">
                      <a:lumMod val="50000"/>
                    </a:srgbClr>
                  </a:solidFill>
                </a:rPr>
                <a:t>eraan</a:t>
              </a:r>
            </a:p>
          </p:txBody>
        </p:sp>
        <p:sp>
          <p:nvSpPr>
            <p:cNvPr id="31" name="Rectangle 30"/>
            <p:cNvSpPr/>
            <p:nvPr/>
          </p:nvSpPr>
          <p:spPr>
            <a:xfrm>
              <a:off x="6409305" y="5673290"/>
              <a:ext cx="597348" cy="105461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100" dirty="0" err="1">
                  <a:solidFill>
                    <a:srgbClr val="4F81BD">
                      <a:lumMod val="50000"/>
                    </a:srgbClr>
                  </a:solidFill>
                </a:rPr>
                <a:t>Penghargaan</a:t>
              </a:r>
              <a:r>
                <a:rPr lang="en-US" sz="1100" dirty="0">
                  <a:solidFill>
                    <a:srgbClr val="4F81BD">
                      <a:lumMod val="50000"/>
                    </a:srgbClr>
                  </a:solidFill>
                </a:rPr>
                <a:t> </a:t>
              </a:r>
              <a:r>
                <a:rPr lang="en-US" sz="1100" dirty="0" err="1">
                  <a:solidFill>
                    <a:srgbClr val="4F81BD">
                      <a:lumMod val="50000"/>
                    </a:srgbClr>
                  </a:solidFill>
                </a:rPr>
                <a:t>dan</a:t>
              </a:r>
              <a:r>
                <a:rPr lang="en-US" sz="1100" dirty="0">
                  <a:solidFill>
                    <a:srgbClr val="4F81BD">
                      <a:lumMod val="50000"/>
                    </a:srgbClr>
                  </a:solidFill>
                </a:rPr>
                <a:t> </a:t>
              </a:r>
              <a:r>
                <a:rPr lang="en-US" sz="1100" dirty="0" err="1">
                  <a:solidFill>
                    <a:srgbClr val="4F81BD">
                      <a:lumMod val="50000"/>
                    </a:srgbClr>
                  </a:solidFill>
                </a:rPr>
                <a:t>Perlindungan</a:t>
              </a:r>
              <a:endParaRPr lang="id-ID" sz="1100" dirty="0">
                <a:solidFill>
                  <a:srgbClr val="4F81BD">
                    <a:lumMod val="50000"/>
                  </a:srgbClr>
                </a:solidFill>
              </a:endParaRPr>
            </a:p>
          </p:txBody>
        </p:sp>
        <p:sp>
          <p:nvSpPr>
            <p:cNvPr id="33" name="Rectangle 32"/>
            <p:cNvSpPr/>
            <p:nvPr/>
          </p:nvSpPr>
          <p:spPr>
            <a:xfrm rot="5400000">
              <a:off x="4645197" y="334821"/>
              <a:ext cx="584544" cy="41479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2000" dirty="0" err="1">
                  <a:solidFill>
                    <a:prstClr val="black"/>
                  </a:solidFill>
                </a:rPr>
                <a:t>Satuan</a:t>
              </a:r>
              <a:r>
                <a:rPr lang="en-US" sz="2000" dirty="0">
                  <a:solidFill>
                    <a:prstClr val="black"/>
                  </a:solidFill>
                </a:rPr>
                <a:t> </a:t>
              </a:r>
              <a:r>
                <a:rPr lang="en-US" sz="2000" dirty="0" err="1">
                  <a:solidFill>
                    <a:prstClr val="black"/>
                  </a:solidFill>
                </a:rPr>
                <a:t>Pendidikan</a:t>
              </a:r>
              <a:r>
                <a:rPr lang="en-US" sz="2000" dirty="0">
                  <a:solidFill>
                    <a:prstClr val="black"/>
                  </a:solidFill>
                </a:rPr>
                <a:t> </a:t>
              </a:r>
              <a:endParaRPr lang="id-ID" sz="2000" dirty="0">
                <a:solidFill>
                  <a:prstClr val="black"/>
                </a:solidFill>
              </a:endParaRPr>
            </a:p>
          </p:txBody>
        </p:sp>
        <p:sp>
          <p:nvSpPr>
            <p:cNvPr id="35" name="Rectangle 34"/>
            <p:cNvSpPr/>
            <p:nvPr/>
          </p:nvSpPr>
          <p:spPr>
            <a:xfrm rot="5400000">
              <a:off x="5173705" y="1104992"/>
              <a:ext cx="1344296" cy="66371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solidFill>
                    <a:prstClr val="black"/>
                  </a:solidFill>
                </a:rPr>
                <a:t>Ruang</a:t>
              </a:r>
              <a:r>
                <a:rPr lang="en-US" sz="1600" dirty="0">
                  <a:solidFill>
                    <a:prstClr val="black"/>
                  </a:solidFill>
                </a:rPr>
                <a:t> </a:t>
              </a:r>
              <a:r>
                <a:rPr lang="en-US" sz="1600" dirty="0" err="1">
                  <a:solidFill>
                    <a:prstClr val="black"/>
                  </a:solidFill>
                </a:rPr>
                <a:t>Belajar</a:t>
              </a:r>
              <a:r>
                <a:rPr lang="en-US" sz="1600" dirty="0">
                  <a:solidFill>
                    <a:prstClr val="black"/>
                  </a:solidFill>
                </a:rPr>
                <a:t> </a:t>
              </a:r>
              <a:r>
                <a:rPr lang="en-US" sz="1600" dirty="0" err="1">
                  <a:solidFill>
                    <a:prstClr val="black"/>
                  </a:solidFill>
                </a:rPr>
                <a:t>lainnya</a:t>
              </a:r>
              <a:endParaRPr lang="id-ID" sz="1600" dirty="0">
                <a:solidFill>
                  <a:prstClr val="black"/>
                </a:solidFill>
              </a:endParaRPr>
            </a:p>
          </p:txBody>
        </p:sp>
        <p:sp>
          <p:nvSpPr>
            <p:cNvPr id="36" name="Rectangle 35"/>
            <p:cNvSpPr/>
            <p:nvPr/>
          </p:nvSpPr>
          <p:spPr>
            <a:xfrm rot="5400000">
              <a:off x="5916518" y="1025896"/>
              <a:ext cx="1344296" cy="82190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prstClr val="black"/>
                  </a:solidFill>
                </a:rPr>
                <a:t>Unit </a:t>
              </a:r>
              <a:r>
                <a:rPr lang="id-ID" sz="1200" dirty="0">
                  <a:solidFill>
                    <a:prstClr val="black"/>
                  </a:solidFill>
                </a:rPr>
                <a:t> </a:t>
              </a:r>
              <a:r>
                <a:rPr lang="en-GB" sz="1200" dirty="0" err="1">
                  <a:solidFill>
                    <a:prstClr val="black"/>
                  </a:solidFill>
                </a:rPr>
                <a:t>Sekolah</a:t>
              </a:r>
              <a:r>
                <a:rPr lang="en-GB" sz="1200" dirty="0">
                  <a:solidFill>
                    <a:prstClr val="black"/>
                  </a:solidFill>
                </a:rPr>
                <a:t> </a:t>
              </a:r>
              <a:r>
                <a:rPr lang="en-GB" sz="1200" dirty="0" err="1">
                  <a:solidFill>
                    <a:prstClr val="black"/>
                  </a:solidFill>
                </a:rPr>
                <a:t>Baru</a:t>
              </a:r>
              <a:r>
                <a:rPr lang="id-ID" sz="1200" dirty="0">
                  <a:solidFill>
                    <a:prstClr val="black"/>
                  </a:solidFill>
                </a:rPr>
                <a:t> (USB)</a:t>
              </a:r>
              <a:r>
                <a:rPr lang="en-US" sz="1200" dirty="0">
                  <a:solidFill>
                    <a:prstClr val="black"/>
                  </a:solidFill>
                </a:rPr>
                <a:t> </a:t>
              </a:r>
              <a:r>
                <a:rPr lang="en-US" sz="1200" dirty="0" err="1">
                  <a:solidFill>
                    <a:prstClr val="black"/>
                  </a:solidFill>
                </a:rPr>
                <a:t>dan</a:t>
              </a:r>
              <a:r>
                <a:rPr lang="en-US" sz="1200" dirty="0">
                  <a:solidFill>
                    <a:prstClr val="black"/>
                  </a:solidFill>
                </a:rPr>
                <a:t> </a:t>
              </a:r>
              <a:r>
                <a:rPr lang="en-US" sz="1200" dirty="0" err="1">
                  <a:solidFill>
                    <a:prstClr val="black"/>
                  </a:solidFill>
                </a:rPr>
                <a:t>Ruang</a:t>
              </a:r>
              <a:r>
                <a:rPr lang="en-US" sz="1200" dirty="0">
                  <a:solidFill>
                    <a:prstClr val="black"/>
                  </a:solidFill>
                </a:rPr>
                <a:t> </a:t>
              </a:r>
              <a:r>
                <a:rPr lang="en-US" sz="1200" dirty="0" err="1">
                  <a:solidFill>
                    <a:prstClr val="black"/>
                  </a:solidFill>
                </a:rPr>
                <a:t>Kelas</a:t>
              </a:r>
              <a:r>
                <a:rPr lang="en-US" sz="1200" dirty="0">
                  <a:solidFill>
                    <a:prstClr val="black"/>
                  </a:solidFill>
                </a:rPr>
                <a:t> </a:t>
              </a:r>
              <a:r>
                <a:rPr lang="en-US" sz="1200" dirty="0" err="1">
                  <a:solidFill>
                    <a:prstClr val="black"/>
                  </a:solidFill>
                </a:rPr>
                <a:t>Baru</a:t>
              </a:r>
              <a:r>
                <a:rPr lang="en-US" sz="1200" dirty="0">
                  <a:solidFill>
                    <a:prstClr val="black"/>
                  </a:solidFill>
                </a:rPr>
                <a:t> (RKB)</a:t>
              </a:r>
              <a:endParaRPr lang="id-ID" sz="1200" dirty="0">
                <a:solidFill>
                  <a:prstClr val="black"/>
                </a:solidFill>
              </a:endParaRPr>
            </a:p>
          </p:txBody>
        </p:sp>
        <p:sp>
          <p:nvSpPr>
            <p:cNvPr id="40" name="Rectangle 39"/>
            <p:cNvSpPr/>
            <p:nvPr/>
          </p:nvSpPr>
          <p:spPr>
            <a:xfrm>
              <a:off x="7751029" y="3083010"/>
              <a:ext cx="1716034" cy="63431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solidFill>
                    <a:srgbClr val="4F81BD">
                      <a:lumMod val="50000"/>
                    </a:srgbClr>
                  </a:solidFill>
                </a:rPr>
                <a:t>Program Indonesia </a:t>
              </a:r>
              <a:r>
                <a:rPr lang="en-US" sz="1600" dirty="0" err="1" smtClean="0">
                  <a:solidFill>
                    <a:srgbClr val="4F81BD">
                      <a:lumMod val="50000"/>
                    </a:srgbClr>
                  </a:solidFill>
                </a:rPr>
                <a:t>Pintar</a:t>
              </a:r>
              <a:endParaRPr lang="id-ID" sz="1600" dirty="0">
                <a:solidFill>
                  <a:srgbClr val="4F81BD">
                    <a:lumMod val="50000"/>
                  </a:srgbClr>
                </a:solidFill>
              </a:endParaRPr>
            </a:p>
          </p:txBody>
        </p:sp>
        <p:sp>
          <p:nvSpPr>
            <p:cNvPr id="41" name="Rectangle 40"/>
            <p:cNvSpPr/>
            <p:nvPr/>
          </p:nvSpPr>
          <p:spPr>
            <a:xfrm>
              <a:off x="2250286" y="2701041"/>
              <a:ext cx="597348" cy="24031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2000" dirty="0">
                  <a:solidFill>
                    <a:prstClr val="white"/>
                  </a:solidFill>
                </a:rPr>
                <a:t>Sist. Pembelajaran</a:t>
              </a:r>
            </a:p>
          </p:txBody>
        </p:sp>
        <p:sp>
          <p:nvSpPr>
            <p:cNvPr id="42" name="Rectangle 41"/>
            <p:cNvSpPr/>
            <p:nvPr/>
          </p:nvSpPr>
          <p:spPr>
            <a:xfrm rot="5400000">
              <a:off x="1264710" y="4113129"/>
              <a:ext cx="395348" cy="159804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400" dirty="0">
                  <a:solidFill>
                    <a:srgbClr val="4F81BD">
                      <a:lumMod val="50000"/>
                    </a:srgbClr>
                  </a:solidFill>
                </a:rPr>
                <a:t>Sistem Evaluasi</a:t>
              </a:r>
            </a:p>
          </p:txBody>
        </p:sp>
        <p:sp>
          <p:nvSpPr>
            <p:cNvPr id="43" name="Rectangle 42"/>
            <p:cNvSpPr/>
            <p:nvPr/>
          </p:nvSpPr>
          <p:spPr>
            <a:xfrm rot="5400000">
              <a:off x="1282869" y="3735937"/>
              <a:ext cx="359058" cy="159801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400" dirty="0" err="1">
                  <a:solidFill>
                    <a:srgbClr val="4F81BD">
                      <a:lumMod val="50000"/>
                    </a:srgbClr>
                  </a:solidFill>
                </a:rPr>
                <a:t>Penyelarasan</a:t>
              </a:r>
              <a:endParaRPr lang="id-ID" sz="1400" dirty="0">
                <a:solidFill>
                  <a:srgbClr val="4F81BD">
                    <a:lumMod val="50000"/>
                  </a:srgbClr>
                </a:solidFill>
              </a:endParaRPr>
            </a:p>
          </p:txBody>
        </p:sp>
        <p:sp>
          <p:nvSpPr>
            <p:cNvPr id="44" name="Rectangle 43"/>
            <p:cNvSpPr/>
            <p:nvPr/>
          </p:nvSpPr>
          <p:spPr>
            <a:xfrm rot="5400000">
              <a:off x="1297548" y="3370879"/>
              <a:ext cx="329673" cy="159804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400" dirty="0">
                  <a:solidFill>
                    <a:srgbClr val="4F81BD">
                      <a:lumMod val="50000"/>
                    </a:srgbClr>
                  </a:solidFill>
                </a:rPr>
                <a:t>Kewirausahaan</a:t>
              </a:r>
            </a:p>
          </p:txBody>
        </p:sp>
        <p:sp>
          <p:nvSpPr>
            <p:cNvPr id="45" name="Rectangle 44"/>
            <p:cNvSpPr/>
            <p:nvPr/>
          </p:nvSpPr>
          <p:spPr>
            <a:xfrm rot="5400000">
              <a:off x="1138338" y="2882021"/>
              <a:ext cx="648072" cy="15980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200" dirty="0" err="1">
                  <a:solidFill>
                    <a:srgbClr val="4F81BD">
                      <a:lumMod val="50000"/>
                    </a:srgbClr>
                  </a:solidFill>
                </a:rPr>
                <a:t>Bahan</a:t>
              </a:r>
              <a:r>
                <a:rPr lang="en-US" sz="1200" dirty="0">
                  <a:solidFill>
                    <a:srgbClr val="4F81BD">
                      <a:lumMod val="50000"/>
                    </a:srgbClr>
                  </a:solidFill>
                </a:rPr>
                <a:t> </a:t>
              </a:r>
              <a:r>
                <a:rPr lang="en-US" sz="1100" dirty="0" err="1">
                  <a:solidFill>
                    <a:srgbClr val="4F81BD">
                      <a:lumMod val="50000"/>
                    </a:srgbClr>
                  </a:solidFill>
                </a:rPr>
                <a:t>Pembelajaran</a:t>
              </a:r>
              <a:r>
                <a:rPr lang="en-US" sz="1100" dirty="0">
                  <a:solidFill>
                    <a:srgbClr val="4F81BD">
                      <a:lumMod val="50000"/>
                    </a:srgbClr>
                  </a:solidFill>
                </a:rPr>
                <a:t> (</a:t>
              </a:r>
              <a:r>
                <a:rPr lang="en-US" sz="1100" dirty="0" err="1">
                  <a:solidFill>
                    <a:srgbClr val="4F81BD">
                      <a:lumMod val="50000"/>
                    </a:srgbClr>
                  </a:solidFill>
                </a:rPr>
                <a:t>termasuk</a:t>
              </a:r>
              <a:r>
                <a:rPr lang="en-US" sz="1100" dirty="0">
                  <a:solidFill>
                    <a:srgbClr val="4F81BD">
                      <a:lumMod val="50000"/>
                    </a:srgbClr>
                  </a:solidFill>
                </a:rPr>
                <a:t> yang </a:t>
              </a:r>
              <a:r>
                <a:rPr lang="en-US" sz="1100" dirty="0" err="1">
                  <a:solidFill>
                    <a:srgbClr val="4F81BD">
                      <a:lumMod val="50000"/>
                    </a:srgbClr>
                  </a:solidFill>
                </a:rPr>
                <a:t>berbasis</a:t>
              </a:r>
              <a:r>
                <a:rPr lang="en-US" sz="1100" dirty="0">
                  <a:solidFill>
                    <a:srgbClr val="4F81BD">
                      <a:lumMod val="50000"/>
                    </a:srgbClr>
                  </a:solidFill>
                </a:rPr>
                <a:t> TIK</a:t>
              </a:r>
              <a:r>
                <a:rPr lang="en-US" sz="1200" dirty="0">
                  <a:solidFill>
                    <a:srgbClr val="4F81BD">
                      <a:lumMod val="50000"/>
                    </a:srgbClr>
                  </a:solidFill>
                </a:rPr>
                <a:t>)</a:t>
              </a:r>
              <a:endParaRPr lang="id-ID" sz="1200" dirty="0">
                <a:solidFill>
                  <a:srgbClr val="4F81BD">
                    <a:lumMod val="50000"/>
                  </a:srgbClr>
                </a:solidFill>
              </a:endParaRPr>
            </a:p>
          </p:txBody>
        </p:sp>
        <p:sp>
          <p:nvSpPr>
            <p:cNvPr id="46" name="Rectangle 45"/>
            <p:cNvSpPr/>
            <p:nvPr/>
          </p:nvSpPr>
          <p:spPr>
            <a:xfrm rot="5400000">
              <a:off x="1134399" y="2230012"/>
              <a:ext cx="655950" cy="15980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id-ID" sz="1200" dirty="0">
                  <a:solidFill>
                    <a:srgbClr val="4F81BD">
                      <a:lumMod val="50000"/>
                    </a:srgbClr>
                  </a:solidFill>
                </a:rPr>
                <a:t>Kurikulum + Pendidikan Karakter</a:t>
              </a:r>
            </a:p>
          </p:txBody>
        </p:sp>
        <p:sp>
          <p:nvSpPr>
            <p:cNvPr id="48" name="Rectangle 47"/>
            <p:cNvSpPr/>
            <p:nvPr/>
          </p:nvSpPr>
          <p:spPr>
            <a:xfrm rot="5400000">
              <a:off x="4535616" y="1110315"/>
              <a:ext cx="1339466" cy="64824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solidFill>
                    <a:prstClr val="black"/>
                  </a:solidFill>
                </a:rPr>
                <a:t>Rehab Ruang Kelas </a:t>
              </a:r>
            </a:p>
          </p:txBody>
        </p:sp>
        <p:sp>
          <p:nvSpPr>
            <p:cNvPr id="49" name="Rectangle 48"/>
            <p:cNvSpPr/>
            <p:nvPr/>
          </p:nvSpPr>
          <p:spPr>
            <a:xfrm rot="5400000">
              <a:off x="3895112" y="1118053"/>
              <a:ext cx="1339466" cy="63276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400" dirty="0">
                  <a:solidFill>
                    <a:prstClr val="black"/>
                  </a:solidFill>
                </a:rPr>
                <a:t>Asrama Guru  dan Siswa</a:t>
              </a:r>
            </a:p>
          </p:txBody>
        </p:sp>
        <p:sp>
          <p:nvSpPr>
            <p:cNvPr id="50" name="Rectangle 49"/>
            <p:cNvSpPr/>
            <p:nvPr/>
          </p:nvSpPr>
          <p:spPr>
            <a:xfrm>
              <a:off x="7761346" y="3680296"/>
              <a:ext cx="1716034" cy="39604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err="1">
                  <a:solidFill>
                    <a:srgbClr val="4F81BD">
                      <a:lumMod val="50000"/>
                    </a:srgbClr>
                  </a:solidFill>
                </a:rPr>
                <a:t>Beasiswa</a:t>
              </a:r>
              <a:r>
                <a:rPr lang="en-GB" sz="1600" dirty="0">
                  <a:solidFill>
                    <a:srgbClr val="4F81BD">
                      <a:lumMod val="50000"/>
                    </a:srgbClr>
                  </a:solidFill>
                </a:rPr>
                <a:t> </a:t>
              </a:r>
              <a:endParaRPr lang="id-ID" sz="1600" dirty="0">
                <a:solidFill>
                  <a:srgbClr val="4F81BD">
                    <a:lumMod val="50000"/>
                  </a:srgbClr>
                </a:solidFill>
              </a:endParaRPr>
            </a:p>
          </p:txBody>
        </p:sp>
        <p:sp>
          <p:nvSpPr>
            <p:cNvPr id="51" name="Rectangle 50"/>
            <p:cNvSpPr/>
            <p:nvPr/>
          </p:nvSpPr>
          <p:spPr>
            <a:xfrm>
              <a:off x="7761346" y="4024822"/>
              <a:ext cx="1716034" cy="56830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rgbClr val="4F81BD">
                      <a:lumMod val="50000"/>
                    </a:srgbClr>
                  </a:solidFill>
                </a:rPr>
                <a:t>BOP </a:t>
              </a:r>
              <a:r>
                <a:rPr lang="en-GB" sz="1600" dirty="0" err="1">
                  <a:solidFill>
                    <a:srgbClr val="4F81BD">
                      <a:lumMod val="50000"/>
                    </a:srgbClr>
                  </a:solidFill>
                </a:rPr>
                <a:t>Paket</a:t>
              </a:r>
              <a:r>
                <a:rPr lang="en-GB" sz="1600" dirty="0">
                  <a:solidFill>
                    <a:srgbClr val="4F81BD">
                      <a:lumMod val="50000"/>
                    </a:srgbClr>
                  </a:solidFill>
                </a:rPr>
                <a:t> C</a:t>
              </a:r>
              <a:endParaRPr lang="id-ID" sz="1600" dirty="0">
                <a:solidFill>
                  <a:srgbClr val="4F81BD">
                    <a:lumMod val="50000"/>
                  </a:srgbClr>
                </a:solidFill>
              </a:endParaRPr>
            </a:p>
          </p:txBody>
        </p:sp>
        <p:sp>
          <p:nvSpPr>
            <p:cNvPr id="39" name="Rectangle 38"/>
            <p:cNvSpPr/>
            <p:nvPr/>
          </p:nvSpPr>
          <p:spPr>
            <a:xfrm rot="5400000">
              <a:off x="2502340" y="1109455"/>
              <a:ext cx="1339466" cy="64996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a:solidFill>
                    <a:prstClr val="black"/>
                  </a:solidFill>
                </a:rPr>
                <a:t>Manajemen</a:t>
              </a:r>
              <a:r>
                <a:rPr lang="en-US" sz="1200" dirty="0">
                  <a:solidFill>
                    <a:prstClr val="black"/>
                  </a:solidFill>
                </a:rPr>
                <a:t> </a:t>
              </a:r>
              <a:r>
                <a:rPr lang="en-US" sz="1200" dirty="0" err="1">
                  <a:solidFill>
                    <a:prstClr val="black"/>
                  </a:solidFill>
                </a:rPr>
                <a:t>dan</a:t>
              </a:r>
              <a:r>
                <a:rPr lang="en-US" sz="1200" dirty="0">
                  <a:solidFill>
                    <a:prstClr val="black"/>
                  </a:solidFill>
                </a:rPr>
                <a:t> </a:t>
              </a:r>
              <a:r>
                <a:rPr lang="en-US" sz="1200" dirty="0" err="1">
                  <a:solidFill>
                    <a:prstClr val="black"/>
                  </a:solidFill>
                </a:rPr>
                <a:t>kultur</a:t>
              </a:r>
              <a:r>
                <a:rPr lang="en-US" sz="1200" dirty="0">
                  <a:solidFill>
                    <a:prstClr val="black"/>
                  </a:solidFill>
                </a:rPr>
                <a:t> </a:t>
              </a:r>
              <a:r>
                <a:rPr lang="en-US" sz="1200" dirty="0" err="1">
                  <a:solidFill>
                    <a:prstClr val="black"/>
                  </a:solidFill>
                </a:rPr>
                <a:t>sekolah</a:t>
              </a:r>
              <a:endParaRPr lang="id-ID" sz="1200" dirty="0">
                <a:solidFill>
                  <a:prstClr val="black"/>
                </a:solidFill>
              </a:endParaRPr>
            </a:p>
          </p:txBody>
        </p:sp>
        <p:sp>
          <p:nvSpPr>
            <p:cNvPr id="54" name="Rectangle 53"/>
            <p:cNvSpPr/>
            <p:nvPr/>
          </p:nvSpPr>
          <p:spPr>
            <a:xfrm rot="5400000">
              <a:off x="3203025" y="1074206"/>
              <a:ext cx="1339466" cy="72046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solidFill>
                    <a:prstClr val="black"/>
                  </a:solidFill>
                </a:rPr>
                <a:t>Peralatan</a:t>
              </a:r>
              <a:r>
                <a:rPr lang="en-US" sz="1400" dirty="0">
                  <a:solidFill>
                    <a:prstClr val="black"/>
                  </a:solidFill>
                </a:rPr>
                <a:t> </a:t>
              </a:r>
              <a:r>
                <a:rPr lang="en-US" sz="1400" dirty="0" err="1">
                  <a:solidFill>
                    <a:prstClr val="black"/>
                  </a:solidFill>
                </a:rPr>
                <a:t>Pendidikan</a:t>
              </a:r>
              <a:endParaRPr lang="id-ID" sz="1400" dirty="0">
                <a:solidFill>
                  <a:prstClr val="black"/>
                </a:solidFill>
              </a:endParaRPr>
            </a:p>
          </p:txBody>
        </p:sp>
        <p:sp>
          <p:nvSpPr>
            <p:cNvPr id="55" name="Rectangle 54"/>
            <p:cNvSpPr/>
            <p:nvPr/>
          </p:nvSpPr>
          <p:spPr>
            <a:xfrm>
              <a:off x="7761346" y="4530342"/>
              <a:ext cx="1716034" cy="56669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err="1">
                  <a:solidFill>
                    <a:srgbClr val="4F81BD">
                      <a:lumMod val="50000"/>
                    </a:srgbClr>
                  </a:solidFill>
                </a:rPr>
                <a:t>Pengembangan</a:t>
              </a:r>
              <a:r>
                <a:rPr lang="en-GB" sz="1400" dirty="0">
                  <a:solidFill>
                    <a:srgbClr val="4F81BD">
                      <a:lumMod val="50000"/>
                    </a:srgbClr>
                  </a:solidFill>
                </a:rPr>
                <a:t> </a:t>
              </a:r>
              <a:r>
                <a:rPr lang="en-GB" sz="1400" dirty="0" err="1">
                  <a:solidFill>
                    <a:srgbClr val="4F81BD">
                      <a:lumMod val="50000"/>
                    </a:srgbClr>
                  </a:solidFill>
                </a:rPr>
                <a:t>Bakat</a:t>
              </a:r>
              <a:r>
                <a:rPr lang="en-GB" sz="1400" dirty="0">
                  <a:solidFill>
                    <a:srgbClr val="4F81BD">
                      <a:lumMod val="50000"/>
                    </a:srgbClr>
                  </a:solidFill>
                </a:rPr>
                <a:t> </a:t>
              </a:r>
              <a:r>
                <a:rPr lang="en-GB" sz="1400" dirty="0" err="1">
                  <a:solidFill>
                    <a:srgbClr val="4F81BD">
                      <a:lumMod val="50000"/>
                    </a:srgbClr>
                  </a:solidFill>
                </a:rPr>
                <a:t>dan</a:t>
              </a:r>
              <a:r>
                <a:rPr lang="en-GB" sz="1400" dirty="0">
                  <a:solidFill>
                    <a:srgbClr val="4F81BD">
                      <a:lumMod val="50000"/>
                    </a:srgbClr>
                  </a:solidFill>
                </a:rPr>
                <a:t> </a:t>
              </a:r>
              <a:r>
                <a:rPr lang="en-GB" sz="1400" dirty="0" err="1">
                  <a:solidFill>
                    <a:srgbClr val="4F81BD">
                      <a:lumMod val="50000"/>
                    </a:srgbClr>
                  </a:solidFill>
                </a:rPr>
                <a:t>Minat</a:t>
              </a:r>
              <a:endParaRPr lang="id-ID" sz="1400" dirty="0">
                <a:solidFill>
                  <a:srgbClr val="4F81BD">
                    <a:lumMod val="50000"/>
                  </a:srgbClr>
                </a:solidFill>
              </a:endParaRPr>
            </a:p>
          </p:txBody>
        </p:sp>
      </p:grpSp>
      <p:sp>
        <p:nvSpPr>
          <p:cNvPr id="38" name="Title 2"/>
          <p:cNvSpPr txBox="1">
            <a:spLocks/>
          </p:cNvSpPr>
          <p:nvPr/>
        </p:nvSpPr>
        <p:spPr bwMode="auto">
          <a:xfrm>
            <a:off x="-36509" y="-14288"/>
            <a:ext cx="9143481" cy="778992"/>
          </a:xfrm>
          <a:prstGeom prst="rect">
            <a:avLst/>
          </a:prstGeom>
          <a:no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chor="ctr"/>
          <a:lstStyle/>
          <a:p>
            <a:pPr algn="ctr">
              <a:defRPr/>
            </a:pPr>
            <a:r>
              <a:rPr lang="it-IT" sz="3000" b="1" dirty="0">
                <a:solidFill>
                  <a:srgbClr val="F79646">
                    <a:lumMod val="75000"/>
                  </a:srgbClr>
                </a:solidFill>
              </a:rPr>
              <a:t>Strategi </a:t>
            </a:r>
            <a:r>
              <a:rPr lang="it-IT" sz="3000" b="1" dirty="0" smtClean="0">
                <a:solidFill>
                  <a:srgbClr val="F79646">
                    <a:lumMod val="75000"/>
                  </a:srgbClr>
                </a:solidFill>
              </a:rPr>
              <a:t>Pencapaian </a:t>
            </a:r>
            <a:r>
              <a:rPr lang="en-US" sz="3000" b="1" dirty="0" err="1" smtClean="0">
                <a:solidFill>
                  <a:srgbClr val="F79646">
                    <a:lumMod val="75000"/>
                  </a:srgbClr>
                </a:solidFill>
              </a:rPr>
              <a:t>Wajar</a:t>
            </a:r>
            <a:r>
              <a:rPr lang="en-US" sz="3000" b="1" dirty="0" smtClean="0">
                <a:solidFill>
                  <a:srgbClr val="F79646">
                    <a:lumMod val="75000"/>
                  </a:srgbClr>
                </a:solidFill>
              </a:rPr>
              <a:t> 12 </a:t>
            </a:r>
            <a:r>
              <a:rPr lang="en-US" sz="3000" b="1" dirty="0" err="1" smtClean="0">
                <a:solidFill>
                  <a:srgbClr val="F79646">
                    <a:lumMod val="75000"/>
                  </a:srgbClr>
                </a:solidFill>
              </a:rPr>
              <a:t>Tahun</a:t>
            </a:r>
            <a:endParaRPr lang="en-US" sz="3000" b="1" dirty="0">
              <a:solidFill>
                <a:srgbClr val="F79646">
                  <a:lumMod val="75000"/>
                </a:srgbClr>
              </a:solidFill>
            </a:endParaRPr>
          </a:p>
        </p:txBody>
      </p:sp>
      <p:sp>
        <p:nvSpPr>
          <p:cNvPr id="52" name="Rectangle 51"/>
          <p:cNvSpPr/>
          <p:nvPr/>
        </p:nvSpPr>
        <p:spPr>
          <a:xfrm>
            <a:off x="0" y="0"/>
            <a:ext cx="9144000" cy="6858000"/>
          </a:xfrm>
          <a:prstGeom prst="rect">
            <a:avLst/>
          </a:prstGeom>
          <a:noFill/>
          <a:ln w="133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70" tIns="45686" rIns="91370" bIns="45686" rtlCol="0" anchor="ctr"/>
          <a:lstStyle/>
          <a:p>
            <a:pPr algn="ctr"/>
            <a:endParaRPr lang="id-ID" dirty="0">
              <a:solidFill>
                <a:prstClr val="white"/>
              </a:solidFill>
            </a:endParaRPr>
          </a:p>
        </p:txBody>
      </p:sp>
      <p:sp>
        <p:nvSpPr>
          <p:cNvPr id="3" name="Slide Number Placeholder 2"/>
          <p:cNvSpPr>
            <a:spLocks noGrp="1"/>
          </p:cNvSpPr>
          <p:nvPr>
            <p:ph type="sldNum" sz="quarter" idx="12"/>
          </p:nvPr>
        </p:nvSpPr>
        <p:spPr/>
        <p:txBody>
          <a:bodyPr/>
          <a:lstStyle/>
          <a:p>
            <a:fld id="{D1E3BD22-0CBC-431F-893D-5FFF1044CF59}" type="slidenum">
              <a:rPr lang="en-US" smtClean="0"/>
              <a:t>49</a:t>
            </a:fld>
            <a:endParaRPr lang="en-US"/>
          </a:p>
        </p:txBody>
      </p:sp>
    </p:spTree>
    <p:extLst>
      <p:ext uri="{BB962C8B-B14F-4D97-AF65-F5344CB8AC3E}">
        <p14:creationId xmlns:p14="http://schemas.microsoft.com/office/powerpoint/2010/main" val="1518273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562100" y="36025"/>
            <a:ext cx="6019800"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solidFill>
                <a:latin typeface="Britannic Bold" pitchFamily="34" charset="0"/>
              </a:rPr>
              <a:t>INFO GRAFIS</a:t>
            </a:r>
            <a:endParaRPr lang="en-US" sz="2000" dirty="0">
              <a:solidFill>
                <a:schemeClr val="bg1"/>
              </a:solidFill>
              <a:latin typeface="Britannic Bold"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0611"/>
            <a:ext cx="8534400" cy="5520690"/>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1562100" y="36025"/>
            <a:ext cx="6019800" cy="646331"/>
          </a:xfrm>
          <a:prstGeom prst="rect">
            <a:avLst/>
          </a:prstGeom>
          <a:solidFill>
            <a:schemeClr val="tx1">
              <a:lumMod val="65000"/>
              <a:lumOff val="35000"/>
            </a:schemeClr>
          </a:solidFill>
        </p:spPr>
        <p:txBody>
          <a:bodyPr wrap="square" rtlCol="0">
            <a:spAutoFit/>
          </a:bodyPr>
          <a:lstStyle/>
          <a:p>
            <a:pPr algn="ctr"/>
            <a:r>
              <a:rPr lang="en-US" sz="3600" dirty="0" smtClean="0">
                <a:solidFill>
                  <a:schemeClr val="bg1"/>
                </a:solidFill>
                <a:latin typeface="Britannic Bold" pitchFamily="34" charset="0"/>
              </a:rPr>
              <a:t>REMBUKNAS 2017</a:t>
            </a:r>
            <a:endParaRPr lang="en-US" sz="3600" dirty="0">
              <a:solidFill>
                <a:schemeClr val="bg1"/>
              </a:solidFill>
              <a:latin typeface="Britannic Bold" pitchFamily="34" charset="0"/>
            </a:endParaRPr>
          </a:p>
        </p:txBody>
      </p:sp>
    </p:spTree>
    <p:extLst>
      <p:ext uri="{BB962C8B-B14F-4D97-AF65-F5344CB8AC3E}">
        <p14:creationId xmlns:p14="http://schemas.microsoft.com/office/powerpoint/2010/main" val="746052313"/>
      </p:ext>
    </p:extLst>
  </p:cSld>
  <p:clrMapOvr>
    <a:masterClrMapping/>
  </p:clrMapOvr>
  <p:transition>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1562100" y="36025"/>
            <a:ext cx="6019800" cy="400110"/>
          </a:xfrm>
          <a:prstGeom prst="rect">
            <a:avLst/>
          </a:prstGeom>
          <a:solidFill>
            <a:schemeClr val="tx1">
              <a:lumMod val="65000"/>
              <a:lumOff val="35000"/>
            </a:schemeClr>
          </a:solidFill>
        </p:spPr>
        <p:txBody>
          <a:bodyPr wrap="square" rtlCol="0">
            <a:spAutoFit/>
          </a:bodyPr>
          <a:lstStyle/>
          <a:p>
            <a:pPr algn="ctr"/>
            <a:r>
              <a:rPr lang="en-US" sz="2000" dirty="0" smtClean="0">
                <a:solidFill>
                  <a:schemeClr val="bg1"/>
                </a:solidFill>
                <a:latin typeface="Britannic Bold" pitchFamily="34" charset="0"/>
              </a:rPr>
              <a:t>INFO GRAFIS</a:t>
            </a:r>
            <a:endParaRPr lang="en-US" sz="2000" dirty="0">
              <a:solidFill>
                <a:schemeClr val="bg1"/>
              </a:solidFill>
              <a:latin typeface="Britannic Bold"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96636"/>
            <a:ext cx="8839200" cy="5843337"/>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1562100" y="36025"/>
            <a:ext cx="6019800" cy="646331"/>
          </a:xfrm>
          <a:prstGeom prst="rect">
            <a:avLst/>
          </a:prstGeom>
          <a:solidFill>
            <a:schemeClr val="tx1">
              <a:lumMod val="65000"/>
              <a:lumOff val="35000"/>
            </a:schemeClr>
          </a:solidFill>
        </p:spPr>
        <p:txBody>
          <a:bodyPr wrap="square" rtlCol="0">
            <a:spAutoFit/>
          </a:bodyPr>
          <a:lstStyle/>
          <a:p>
            <a:pPr algn="ctr"/>
            <a:r>
              <a:rPr lang="en-US" sz="3600" dirty="0" smtClean="0">
                <a:solidFill>
                  <a:schemeClr val="bg1"/>
                </a:solidFill>
                <a:latin typeface="Britannic Bold" pitchFamily="34" charset="0"/>
              </a:rPr>
              <a:t>REMBUKNAS 2017</a:t>
            </a:r>
            <a:endParaRPr lang="en-US" sz="3600" dirty="0">
              <a:solidFill>
                <a:schemeClr val="bg1"/>
              </a:solidFill>
              <a:latin typeface="Britannic Bold" pitchFamily="34" charset="0"/>
            </a:endParaRPr>
          </a:p>
        </p:txBody>
      </p:sp>
    </p:spTree>
    <p:extLst>
      <p:ext uri="{BB962C8B-B14F-4D97-AF65-F5344CB8AC3E}">
        <p14:creationId xmlns:p14="http://schemas.microsoft.com/office/powerpoint/2010/main" val="3396123141"/>
      </p:ext>
    </p:extLst>
  </p:cSld>
  <p:clrMapOvr>
    <a:masterClrMapping/>
  </p:clrMapOvr>
  <p:transition>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82277458"/>
              </p:ext>
            </p:extLst>
          </p:nvPr>
        </p:nvGraphicFramePr>
        <p:xfrm>
          <a:off x="-271253" y="357817"/>
          <a:ext cx="8961805" cy="3818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76025657"/>
              </p:ext>
            </p:extLst>
          </p:nvPr>
        </p:nvGraphicFramePr>
        <p:xfrm>
          <a:off x="-372273" y="3015934"/>
          <a:ext cx="8635600" cy="38420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p:cNvSpPr txBox="1"/>
          <p:nvPr/>
        </p:nvSpPr>
        <p:spPr>
          <a:xfrm>
            <a:off x="900086" y="3242525"/>
            <a:ext cx="5683964" cy="58477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err="1" smtClean="0">
                <a:solidFill>
                  <a:schemeClr val="accent6">
                    <a:lumMod val="75000"/>
                  </a:schemeClr>
                </a:solidFill>
                <a:latin typeface="Bernard MT Condensed"/>
                <a:cs typeface="Bernard MT Condensed"/>
              </a:rPr>
              <a:t>Tema</a:t>
            </a:r>
            <a:r>
              <a:rPr lang="en-US" sz="3200" dirty="0" smtClean="0">
                <a:solidFill>
                  <a:schemeClr val="accent6">
                    <a:lumMod val="75000"/>
                  </a:schemeClr>
                </a:solidFill>
                <a:latin typeface="Bernard MT Condensed"/>
                <a:cs typeface="Bernard MT Condensed"/>
              </a:rPr>
              <a:t> Pembangunan 2005 -2025</a:t>
            </a:r>
            <a:endParaRPr lang="en-US" sz="3200" dirty="0">
              <a:solidFill>
                <a:schemeClr val="accent6">
                  <a:lumMod val="75000"/>
                </a:schemeClr>
              </a:solidFill>
              <a:latin typeface="Bernard MT Condensed"/>
              <a:cs typeface="Bernard MT Condensed"/>
            </a:endParaRPr>
          </a:p>
        </p:txBody>
      </p:sp>
      <p:sp>
        <p:nvSpPr>
          <p:cNvPr id="5" name="Rectangle 4"/>
          <p:cNvSpPr/>
          <p:nvPr/>
        </p:nvSpPr>
        <p:spPr>
          <a:xfrm rot="5400000">
            <a:off x="6287320" y="3866354"/>
            <a:ext cx="3479336" cy="2234027"/>
          </a:xfrm>
          <a:prstGeom prst="rect">
            <a:avLst/>
          </a:prstGeom>
          <a:noFill/>
        </p:spPr>
        <p:txBody>
          <a:bodyPr wrap="none" lIns="91440" tIns="45720" rIns="91440" bIns="45720">
            <a:prstTxWarp prst="textArchUpPour">
              <a:avLst>
                <a:gd name="adj1" fmla="val 8589738"/>
                <a:gd name="adj2" fmla="val 36102"/>
              </a:avLst>
            </a:prstTxWarp>
            <a:spAutoFit/>
          </a:bodyPr>
          <a:lstStyle/>
          <a:p>
            <a:pPr algn="ctr"/>
            <a:r>
              <a:rPr lang="en-US" sz="1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SMA </a:t>
            </a:r>
            <a:r>
              <a:rPr lang="en-US" sz="1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Bermutu</a:t>
            </a:r>
            <a:r>
              <a:rPr lang="en-US" sz="1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2025</a:t>
            </a:r>
            <a:endParaRPr lang="en-US" sz="1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43871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p:cNvCxnSpPr/>
          <p:nvPr/>
        </p:nvCxnSpPr>
        <p:spPr>
          <a:xfrm>
            <a:off x="1705303" y="5133155"/>
            <a:ext cx="923597" cy="3191"/>
          </a:xfrm>
          <a:prstGeom prst="line">
            <a:avLst/>
          </a:prstGeom>
          <a:ln>
            <a:solidFill>
              <a:schemeClr val="accent6">
                <a:lumMod val="50000"/>
              </a:schemeClr>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24063" y="533400"/>
            <a:ext cx="800100" cy="523220"/>
          </a:xfrm>
          <a:prstGeom prst="rect">
            <a:avLst/>
          </a:prstGeom>
          <a:noFill/>
        </p:spPr>
        <p:txBody>
          <a:bodyPr wrap="square" rtlCol="0">
            <a:spAutoFit/>
          </a:bodyPr>
          <a:lstStyle/>
          <a:p>
            <a:r>
              <a:rPr lang="en-US" sz="2800" dirty="0">
                <a:solidFill>
                  <a:srgbClr val="C00000"/>
                </a:solidFill>
                <a:latin typeface="Britannic Bold" pitchFamily="34" charset="0"/>
              </a:rPr>
              <a:t>VISI</a:t>
            </a:r>
            <a:endParaRPr lang="en-US" sz="2800" dirty="0">
              <a:solidFill>
                <a:schemeClr val="tx1">
                  <a:lumMod val="50000"/>
                  <a:lumOff val="50000"/>
                </a:schemeClr>
              </a:solidFill>
              <a:latin typeface="Britannic Bold" pitchFamily="34" charset="0"/>
            </a:endParaRPr>
          </a:p>
        </p:txBody>
      </p:sp>
      <p:sp>
        <p:nvSpPr>
          <p:cNvPr id="8" name="TextBox 7"/>
          <p:cNvSpPr txBox="1"/>
          <p:nvPr/>
        </p:nvSpPr>
        <p:spPr>
          <a:xfrm>
            <a:off x="-1" y="1117949"/>
            <a:ext cx="9009675" cy="646331"/>
          </a:xfrm>
          <a:prstGeom prst="rect">
            <a:avLst/>
          </a:prstGeom>
          <a:noFill/>
        </p:spPr>
        <p:txBody>
          <a:bodyPr wrap="square" rtlCol="0">
            <a:spAutoFit/>
          </a:bodyPr>
          <a:lstStyle/>
          <a:p>
            <a:pPr algn="ctr"/>
            <a:r>
              <a:rPr lang="en-US" dirty="0">
                <a:solidFill>
                  <a:schemeClr val="tx1">
                    <a:lumMod val="75000"/>
                    <a:lumOff val="25000"/>
                  </a:schemeClr>
                </a:solidFill>
                <a:latin typeface="Humnst777 Cn BT" pitchFamily="34" charset="0"/>
              </a:rPr>
              <a:t>“</a:t>
            </a:r>
            <a:r>
              <a:rPr lang="en-US" dirty="0" err="1">
                <a:solidFill>
                  <a:schemeClr val="tx1">
                    <a:lumMod val="75000"/>
                    <a:lumOff val="25000"/>
                  </a:schemeClr>
                </a:solidFill>
                <a:latin typeface="Humnst777 Cn BT" pitchFamily="34" charset="0"/>
              </a:rPr>
              <a:t>Terbentuknya</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Insan</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dan</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Ekosistem</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Pendidikan</a:t>
            </a:r>
            <a:r>
              <a:rPr lang="en-US" dirty="0">
                <a:solidFill>
                  <a:schemeClr val="tx1">
                    <a:lumMod val="75000"/>
                    <a:lumOff val="25000"/>
                  </a:schemeClr>
                </a:solidFill>
                <a:latin typeface="Humnst777 Cn BT" pitchFamily="34" charset="0"/>
              </a:rPr>
              <a:t> SMA yang </a:t>
            </a:r>
            <a:r>
              <a:rPr lang="en-US" dirty="0" err="1">
                <a:solidFill>
                  <a:schemeClr val="tx1">
                    <a:lumMod val="75000"/>
                    <a:lumOff val="25000"/>
                  </a:schemeClr>
                </a:solidFill>
                <a:latin typeface="Humnst777 Cn BT" pitchFamily="34" charset="0"/>
              </a:rPr>
              <a:t>Berkarakter</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dengan</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Berlandaskan</a:t>
            </a:r>
            <a:r>
              <a:rPr lang="en-US" dirty="0">
                <a:solidFill>
                  <a:schemeClr val="tx1">
                    <a:lumMod val="75000"/>
                    <a:lumOff val="25000"/>
                  </a:schemeClr>
                </a:solidFill>
                <a:latin typeface="Humnst777 Cn BT" pitchFamily="34" charset="0"/>
              </a:rPr>
              <a:t> Gotong Royong </a:t>
            </a:r>
            <a:r>
              <a:rPr lang="en-US" dirty="0" err="1">
                <a:solidFill>
                  <a:schemeClr val="tx1">
                    <a:lumMod val="75000"/>
                    <a:lumOff val="25000"/>
                  </a:schemeClr>
                </a:solidFill>
                <a:latin typeface="Humnst777 Cn BT" pitchFamily="34" charset="0"/>
              </a:rPr>
              <a:t>untuk</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Mewujudkan</a:t>
            </a:r>
            <a:r>
              <a:rPr lang="en-US" dirty="0">
                <a:solidFill>
                  <a:schemeClr val="tx1">
                    <a:lumMod val="75000"/>
                    <a:lumOff val="25000"/>
                  </a:schemeClr>
                </a:solidFill>
                <a:latin typeface="Humnst777 Cn BT" pitchFamily="34" charset="0"/>
              </a:rPr>
              <a:t> </a:t>
            </a:r>
            <a:r>
              <a:rPr lang="en-US" dirty="0" err="1">
                <a:solidFill>
                  <a:schemeClr val="tx1">
                    <a:lumMod val="75000"/>
                    <a:lumOff val="25000"/>
                  </a:schemeClr>
                </a:solidFill>
                <a:latin typeface="Humnst777 Cn BT" pitchFamily="34" charset="0"/>
              </a:rPr>
              <a:t>Layanan</a:t>
            </a:r>
            <a:r>
              <a:rPr lang="en-US" dirty="0">
                <a:solidFill>
                  <a:schemeClr val="tx1">
                    <a:lumMod val="75000"/>
                    <a:lumOff val="25000"/>
                  </a:schemeClr>
                </a:solidFill>
                <a:latin typeface="Humnst777 Cn BT" pitchFamily="34" charset="0"/>
              </a:rPr>
              <a:t> Prima </a:t>
            </a:r>
            <a:r>
              <a:rPr lang="en-US" dirty="0" err="1">
                <a:solidFill>
                  <a:schemeClr val="tx1">
                    <a:lumMod val="75000"/>
                    <a:lumOff val="25000"/>
                  </a:schemeClr>
                </a:solidFill>
                <a:latin typeface="Humnst777 Cn BT" pitchFamily="34" charset="0"/>
              </a:rPr>
              <a:t>Pendidikan</a:t>
            </a:r>
            <a:r>
              <a:rPr lang="en-US" dirty="0">
                <a:solidFill>
                  <a:schemeClr val="tx1">
                    <a:lumMod val="75000"/>
                    <a:lumOff val="25000"/>
                  </a:schemeClr>
                </a:solidFill>
                <a:latin typeface="Humnst777 Cn BT" pitchFamily="34" charset="0"/>
              </a:rPr>
              <a:t> SMA”</a:t>
            </a:r>
          </a:p>
        </p:txBody>
      </p:sp>
      <p:grpSp>
        <p:nvGrpSpPr>
          <p:cNvPr id="2" name="Group 1"/>
          <p:cNvGrpSpPr/>
          <p:nvPr/>
        </p:nvGrpSpPr>
        <p:grpSpPr>
          <a:xfrm>
            <a:off x="1781503" y="2487275"/>
            <a:ext cx="6134286" cy="442674"/>
            <a:chOff x="1781503" y="2657237"/>
            <a:chExt cx="6134286" cy="442674"/>
          </a:xfrm>
        </p:grpSpPr>
        <p:cxnSp>
          <p:nvCxnSpPr>
            <p:cNvPr id="25" name="Straight Connector 24"/>
            <p:cNvCxnSpPr/>
            <p:nvPr/>
          </p:nvCxnSpPr>
          <p:spPr>
            <a:xfrm>
              <a:off x="1781503" y="2895600"/>
              <a:ext cx="847397" cy="0"/>
            </a:xfrm>
            <a:prstGeom prst="line">
              <a:avLst/>
            </a:prstGeom>
            <a:ln>
              <a:solidFill>
                <a:srgbClr val="C00000"/>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2761275" y="2657237"/>
              <a:ext cx="5154514" cy="442674"/>
            </a:xfrm>
            <a:prstGeom prst="roundRect">
              <a:avLst/>
            </a:prstGeom>
            <a:solidFill>
              <a:schemeClr val="accent2">
                <a:lumMod val="20000"/>
                <a:lumOff val="80000"/>
              </a:schemeClr>
            </a:solidFill>
          </p:spPr>
          <p:txBody>
            <a:bodyPr wrap="square" rtlCol="0">
              <a:spAutoFit/>
            </a:bodyPr>
            <a:lstStyle/>
            <a:p>
              <a:r>
                <a:rPr lang="en-US" sz="2000" dirty="0" err="1">
                  <a:latin typeface="Humnst777 Cn BT" pitchFamily="34" charset="0"/>
                </a:rPr>
                <a:t>Mewujudkan</a:t>
              </a:r>
              <a:r>
                <a:rPr lang="en-US" sz="2000" dirty="0">
                  <a:latin typeface="Humnst777 Cn BT" pitchFamily="34" charset="0"/>
                </a:rPr>
                <a:t> </a:t>
              </a:r>
              <a:r>
                <a:rPr lang="en-US" sz="2000" dirty="0" err="1">
                  <a:latin typeface="Humnst777 Cn BT" pitchFamily="34" charset="0"/>
                </a:rPr>
                <a:t>Pelaku</a:t>
              </a:r>
              <a:r>
                <a:rPr lang="en-US" sz="2000" dirty="0">
                  <a:latin typeface="Humnst777 Cn BT" pitchFamily="34" charset="0"/>
                </a:rPr>
                <a:t> </a:t>
              </a:r>
              <a:r>
                <a:rPr lang="en-US" sz="2000" dirty="0" err="1">
                  <a:latin typeface="Humnst777 Cn BT" pitchFamily="34" charset="0"/>
                </a:rPr>
                <a:t>Pendidikan</a:t>
              </a:r>
              <a:r>
                <a:rPr lang="en-US" sz="2000" dirty="0">
                  <a:latin typeface="Humnst777 Cn BT" pitchFamily="34" charset="0"/>
                </a:rPr>
                <a:t> yang </a:t>
              </a:r>
              <a:r>
                <a:rPr lang="en-US" sz="2000" dirty="0" err="1">
                  <a:latin typeface="Humnst777 Cn BT" pitchFamily="34" charset="0"/>
                </a:rPr>
                <a:t>kuat</a:t>
              </a:r>
              <a:endParaRPr lang="en-US" sz="2000" dirty="0">
                <a:latin typeface="Humnst777 Cn BT" pitchFamily="34" charset="0"/>
              </a:endParaRPr>
            </a:p>
          </p:txBody>
        </p:sp>
      </p:grpSp>
      <p:grpSp>
        <p:nvGrpSpPr>
          <p:cNvPr id="5" name="Group 4"/>
          <p:cNvGrpSpPr/>
          <p:nvPr/>
        </p:nvGrpSpPr>
        <p:grpSpPr>
          <a:xfrm>
            <a:off x="1705303" y="4097238"/>
            <a:ext cx="7107784" cy="442674"/>
            <a:chOff x="1705303" y="4357926"/>
            <a:chExt cx="7107784" cy="442674"/>
          </a:xfrm>
        </p:grpSpPr>
        <p:cxnSp>
          <p:nvCxnSpPr>
            <p:cNvPr id="27" name="Straight Connector 26"/>
            <p:cNvCxnSpPr/>
            <p:nvPr/>
          </p:nvCxnSpPr>
          <p:spPr>
            <a:xfrm>
              <a:off x="1705303" y="4542263"/>
              <a:ext cx="923597" cy="0"/>
            </a:xfrm>
            <a:prstGeom prst="line">
              <a:avLst/>
            </a:prstGeom>
            <a:ln>
              <a:solidFill>
                <a:schemeClr val="accent4">
                  <a:lumMod val="75000"/>
                </a:schemeClr>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2761275" y="4357926"/>
              <a:ext cx="6051812" cy="442674"/>
            </a:xfrm>
            <a:prstGeom prst="roundRect">
              <a:avLst/>
            </a:prstGeom>
            <a:solidFill>
              <a:schemeClr val="accent4">
                <a:lumMod val="40000"/>
                <a:lumOff val="60000"/>
              </a:schemeClr>
            </a:solidFill>
          </p:spPr>
          <p:txBody>
            <a:bodyPr wrap="square" rtlCol="0">
              <a:spAutoFit/>
            </a:bodyPr>
            <a:lstStyle/>
            <a:p>
              <a:r>
                <a:rPr lang="en-US" sz="2000" dirty="0" err="1">
                  <a:latin typeface="Humnst777 Cn BT" pitchFamily="34" charset="0"/>
                </a:rPr>
                <a:t>Mewujudkan</a:t>
              </a:r>
              <a:r>
                <a:rPr lang="en-US" sz="2000" dirty="0">
                  <a:latin typeface="Humnst777 Cn BT" pitchFamily="34" charset="0"/>
                </a:rPr>
                <a:t> </a:t>
              </a:r>
              <a:r>
                <a:rPr lang="en-US" sz="2000" dirty="0" err="1">
                  <a:latin typeface="Humnst777 Cn BT" pitchFamily="34" charset="0"/>
                </a:rPr>
                <a:t>Pembelajaran</a:t>
              </a:r>
              <a:r>
                <a:rPr lang="en-US" sz="2000" dirty="0">
                  <a:latin typeface="Humnst777 Cn BT" pitchFamily="34" charset="0"/>
                </a:rPr>
                <a:t> </a:t>
              </a:r>
              <a:r>
                <a:rPr lang="en-US" sz="2000" dirty="0" err="1">
                  <a:latin typeface="Humnst777 Cn BT" pitchFamily="34" charset="0"/>
                </a:rPr>
                <a:t>Bermutu</a:t>
              </a:r>
              <a:endParaRPr lang="en-US" sz="2000" dirty="0">
                <a:latin typeface="Humnst777 Cn BT" pitchFamily="34" charset="0"/>
              </a:endParaRPr>
            </a:p>
          </p:txBody>
        </p:sp>
      </p:grpSp>
      <p:sp>
        <p:nvSpPr>
          <p:cNvPr id="16" name="TextBox 15"/>
          <p:cNvSpPr txBox="1"/>
          <p:nvPr/>
        </p:nvSpPr>
        <p:spPr>
          <a:xfrm>
            <a:off x="2761275" y="4761845"/>
            <a:ext cx="5612368" cy="783193"/>
          </a:xfrm>
          <a:prstGeom prst="roundRect">
            <a:avLst/>
          </a:prstGeom>
          <a:solidFill>
            <a:schemeClr val="accent6">
              <a:lumMod val="40000"/>
              <a:lumOff val="60000"/>
            </a:schemeClr>
          </a:solidFill>
        </p:spPr>
        <p:txBody>
          <a:bodyPr wrap="square" rtlCol="0">
            <a:spAutoFit/>
          </a:bodyPr>
          <a:lstStyle/>
          <a:p>
            <a:r>
              <a:rPr lang="en-US" sz="2000" dirty="0" err="1">
                <a:latin typeface="Humnst777 Cn BT" pitchFamily="34" charset="0"/>
              </a:rPr>
              <a:t>Mewujudkan</a:t>
            </a:r>
            <a:r>
              <a:rPr lang="en-US" sz="2000" dirty="0">
                <a:latin typeface="Humnst777 Cn BT" pitchFamily="34" charset="0"/>
              </a:rPr>
              <a:t> Tata </a:t>
            </a:r>
            <a:r>
              <a:rPr lang="en-US" sz="2000" dirty="0" err="1">
                <a:latin typeface="Humnst777 Cn BT" pitchFamily="34" charset="0"/>
              </a:rPr>
              <a:t>Kelola</a:t>
            </a:r>
            <a:r>
              <a:rPr lang="en-US" sz="2000" dirty="0">
                <a:latin typeface="Humnst777 Cn BT" pitchFamily="34" charset="0"/>
              </a:rPr>
              <a:t> </a:t>
            </a:r>
            <a:r>
              <a:rPr lang="en-US" sz="2000" dirty="0" err="1">
                <a:latin typeface="Humnst777 Cn BT" pitchFamily="34" charset="0"/>
              </a:rPr>
              <a:t>dan</a:t>
            </a:r>
            <a:r>
              <a:rPr lang="en-US" sz="2000" dirty="0">
                <a:latin typeface="Humnst777 Cn BT" pitchFamily="34" charset="0"/>
              </a:rPr>
              <a:t> </a:t>
            </a:r>
            <a:r>
              <a:rPr lang="en-US" sz="2000" dirty="0" err="1">
                <a:latin typeface="Humnst777 Cn BT" pitchFamily="34" charset="0"/>
              </a:rPr>
              <a:t>efektifitas</a:t>
            </a:r>
            <a:r>
              <a:rPr lang="en-US" sz="2000" dirty="0">
                <a:latin typeface="Humnst777 Cn BT" pitchFamily="34" charset="0"/>
              </a:rPr>
              <a:t> </a:t>
            </a:r>
            <a:r>
              <a:rPr lang="en-US" sz="2000" dirty="0" err="1">
                <a:latin typeface="Humnst777 Cn BT" pitchFamily="34" charset="0"/>
              </a:rPr>
              <a:t>Birokrasi</a:t>
            </a:r>
            <a:endParaRPr lang="en-US" sz="2000" dirty="0">
              <a:latin typeface="Humnst777 Cn BT" pitchFamily="34" charset="0"/>
            </a:endParaRPr>
          </a:p>
        </p:txBody>
      </p:sp>
      <p:grpSp>
        <p:nvGrpSpPr>
          <p:cNvPr id="23" name="Group 22"/>
          <p:cNvGrpSpPr/>
          <p:nvPr/>
        </p:nvGrpSpPr>
        <p:grpSpPr>
          <a:xfrm>
            <a:off x="571500" y="2344638"/>
            <a:ext cx="1257300" cy="3217962"/>
            <a:chOff x="1333500" y="3014387"/>
            <a:chExt cx="1676400" cy="3462613"/>
          </a:xfrm>
          <a:effectLst>
            <a:outerShdw blurRad="76200" dir="18900000" sy="23000" kx="-1200000" algn="bl" rotWithShape="0">
              <a:prstClr val="black">
                <a:alpha val="20000"/>
              </a:prstClr>
            </a:outerShdw>
          </a:effectLst>
        </p:grpSpPr>
        <p:sp>
          <p:nvSpPr>
            <p:cNvPr id="19" name="Cube 18"/>
            <p:cNvSpPr/>
            <p:nvPr/>
          </p:nvSpPr>
          <p:spPr>
            <a:xfrm>
              <a:off x="1333500" y="5486400"/>
              <a:ext cx="1676400" cy="990600"/>
            </a:xfrm>
            <a:prstGeom prst="cube">
              <a:avLst>
                <a:gd name="adj" fmla="val 34549"/>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dirty="0">
                  <a:latin typeface="Britannic Bold" pitchFamily="34" charset="0"/>
                </a:rPr>
                <a:t>4</a:t>
              </a:r>
            </a:p>
          </p:txBody>
        </p:sp>
        <p:sp>
          <p:nvSpPr>
            <p:cNvPr id="20" name="Cube 19"/>
            <p:cNvSpPr/>
            <p:nvPr/>
          </p:nvSpPr>
          <p:spPr>
            <a:xfrm>
              <a:off x="1333500" y="4662395"/>
              <a:ext cx="1676400" cy="990600"/>
            </a:xfrm>
            <a:prstGeom prst="cube">
              <a:avLst>
                <a:gd name="adj" fmla="val 34549"/>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dirty="0">
                  <a:latin typeface="Britannic Bold" pitchFamily="34" charset="0"/>
                </a:rPr>
                <a:t>3</a:t>
              </a:r>
            </a:p>
          </p:txBody>
        </p:sp>
        <p:sp>
          <p:nvSpPr>
            <p:cNvPr id="21" name="Cube 20"/>
            <p:cNvSpPr/>
            <p:nvPr/>
          </p:nvSpPr>
          <p:spPr>
            <a:xfrm>
              <a:off x="1333500" y="3838391"/>
              <a:ext cx="1676400" cy="990600"/>
            </a:xfrm>
            <a:prstGeom prst="cube">
              <a:avLst>
                <a:gd name="adj" fmla="val 34549"/>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dirty="0">
                  <a:latin typeface="Britannic Bold" pitchFamily="34" charset="0"/>
                </a:rPr>
                <a:t>2</a:t>
              </a:r>
            </a:p>
          </p:txBody>
        </p:sp>
        <p:sp>
          <p:nvSpPr>
            <p:cNvPr id="22" name="Cube 21"/>
            <p:cNvSpPr/>
            <p:nvPr/>
          </p:nvSpPr>
          <p:spPr>
            <a:xfrm>
              <a:off x="1333500" y="3014387"/>
              <a:ext cx="1676400" cy="990600"/>
            </a:xfrm>
            <a:prstGeom prst="cube">
              <a:avLst>
                <a:gd name="adj" fmla="val 34549"/>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latin typeface="Britannic Bold" pitchFamily="34" charset="0"/>
                </a:rPr>
                <a:t>1</a:t>
              </a:r>
            </a:p>
          </p:txBody>
        </p:sp>
      </p:grpSp>
      <p:grpSp>
        <p:nvGrpSpPr>
          <p:cNvPr id="4" name="Group 3"/>
          <p:cNvGrpSpPr/>
          <p:nvPr/>
        </p:nvGrpSpPr>
        <p:grpSpPr>
          <a:xfrm>
            <a:off x="1781503" y="3237845"/>
            <a:ext cx="7228172" cy="783193"/>
            <a:chOff x="1781503" y="3563007"/>
            <a:chExt cx="7228172" cy="783193"/>
          </a:xfrm>
        </p:grpSpPr>
        <p:sp>
          <p:nvSpPr>
            <p:cNvPr id="14" name="TextBox 13"/>
            <p:cNvSpPr txBox="1"/>
            <p:nvPr/>
          </p:nvSpPr>
          <p:spPr>
            <a:xfrm>
              <a:off x="2761275" y="3563007"/>
              <a:ext cx="6248400" cy="783193"/>
            </a:xfrm>
            <a:prstGeom prst="roundRect">
              <a:avLst/>
            </a:prstGeom>
            <a:solidFill>
              <a:schemeClr val="accent3">
                <a:lumMod val="40000"/>
                <a:lumOff val="60000"/>
              </a:schemeClr>
            </a:solidFill>
          </p:spPr>
          <p:txBody>
            <a:bodyPr wrap="square" rtlCol="0">
              <a:spAutoFit/>
            </a:bodyPr>
            <a:lstStyle/>
            <a:p>
              <a:r>
                <a:rPr lang="en-US" sz="2000" dirty="0" err="1">
                  <a:latin typeface="Humnst777 Cn BT" pitchFamily="34" charset="0"/>
                </a:rPr>
                <a:t>Mewujudkan</a:t>
              </a:r>
              <a:r>
                <a:rPr lang="en-US" sz="2000" dirty="0">
                  <a:latin typeface="Humnst777 Cn BT" pitchFamily="34" charset="0"/>
                </a:rPr>
                <a:t> </a:t>
              </a:r>
              <a:r>
                <a:rPr lang="en-US" sz="2000" dirty="0" err="1">
                  <a:latin typeface="Humnst777 Cn BT" pitchFamily="34" charset="0"/>
                </a:rPr>
                <a:t>Akses</a:t>
              </a:r>
              <a:r>
                <a:rPr lang="en-US" sz="2000" dirty="0">
                  <a:latin typeface="Humnst777 Cn BT" pitchFamily="34" charset="0"/>
                </a:rPr>
                <a:t> yang </a:t>
              </a:r>
              <a:r>
                <a:rPr lang="en-US" sz="2000" dirty="0" err="1">
                  <a:latin typeface="Humnst777 Cn BT" pitchFamily="34" charset="0"/>
                </a:rPr>
                <a:t>luas</a:t>
              </a:r>
              <a:r>
                <a:rPr lang="en-US" sz="2000" dirty="0">
                  <a:latin typeface="Humnst777 Cn BT" pitchFamily="34" charset="0"/>
                </a:rPr>
                <a:t>, </a:t>
              </a:r>
              <a:r>
                <a:rPr lang="en-US" sz="2000" dirty="0" err="1">
                  <a:latin typeface="Humnst777 Cn BT" pitchFamily="34" charset="0"/>
                </a:rPr>
                <a:t>merata</a:t>
              </a:r>
              <a:r>
                <a:rPr lang="en-US" sz="2000" dirty="0">
                  <a:latin typeface="Humnst777 Cn BT" pitchFamily="34" charset="0"/>
                </a:rPr>
                <a:t> </a:t>
              </a:r>
              <a:r>
                <a:rPr lang="en-US" sz="2000" dirty="0" err="1">
                  <a:latin typeface="Humnst777 Cn BT" pitchFamily="34" charset="0"/>
                </a:rPr>
                <a:t>dan</a:t>
              </a:r>
              <a:r>
                <a:rPr lang="en-US" sz="2000" dirty="0">
                  <a:latin typeface="Humnst777 Cn BT" pitchFamily="34" charset="0"/>
                </a:rPr>
                <a:t> </a:t>
              </a:r>
              <a:r>
                <a:rPr lang="en-US" sz="2000" dirty="0" err="1">
                  <a:latin typeface="Humnst777 Cn BT" pitchFamily="34" charset="0"/>
                </a:rPr>
                <a:t>berkeadilan</a:t>
              </a:r>
              <a:endParaRPr lang="en-US" sz="2000" dirty="0">
                <a:latin typeface="Humnst777 Cn BT" pitchFamily="34" charset="0"/>
              </a:endParaRPr>
            </a:p>
          </p:txBody>
        </p:sp>
        <p:cxnSp>
          <p:nvCxnSpPr>
            <p:cNvPr id="26" name="Straight Connector 25"/>
            <p:cNvCxnSpPr/>
            <p:nvPr/>
          </p:nvCxnSpPr>
          <p:spPr>
            <a:xfrm>
              <a:off x="1781503" y="3816888"/>
              <a:ext cx="847397" cy="0"/>
            </a:xfrm>
            <a:prstGeom prst="line">
              <a:avLst/>
            </a:prstGeom>
            <a:ln>
              <a:solidFill>
                <a:schemeClr val="accent3">
                  <a:lumMod val="75000"/>
                </a:schemeClr>
              </a:solidFill>
              <a:headEnd type="oval" w="med" len="med"/>
              <a:tailEnd type="oval" w="med" len="med"/>
            </a:ln>
          </p:spPr>
          <p:style>
            <a:lnRef idx="1">
              <a:schemeClr val="accent2"/>
            </a:lnRef>
            <a:fillRef idx="0">
              <a:schemeClr val="accent2"/>
            </a:fillRef>
            <a:effectRef idx="0">
              <a:schemeClr val="accent2"/>
            </a:effectRef>
            <a:fontRef idx="minor">
              <a:schemeClr val="tx1"/>
            </a:fontRef>
          </p:style>
        </p:cxnSp>
      </p:grpSp>
      <p:sp>
        <p:nvSpPr>
          <p:cNvPr id="33" name="TextBox 32"/>
          <p:cNvSpPr txBox="1"/>
          <p:nvPr/>
        </p:nvSpPr>
        <p:spPr>
          <a:xfrm>
            <a:off x="0" y="5934670"/>
            <a:ext cx="9144000" cy="830997"/>
          </a:xfrm>
          <a:prstGeom prst="rect">
            <a:avLst/>
          </a:prstGeom>
          <a:solidFill>
            <a:srgbClr val="BFBFBF"/>
          </a:solidFill>
        </p:spPr>
        <p:txBody>
          <a:bodyPr wrap="square" rtlCol="0">
            <a:spAutoFit/>
          </a:bodyPr>
          <a:lstStyle/>
          <a:p>
            <a:pPr algn="ctr"/>
            <a:r>
              <a:rPr lang="id-ID" sz="1600" dirty="0">
                <a:solidFill>
                  <a:srgbClr val="000000"/>
                </a:solidFill>
                <a:latin typeface="Humnst777 Cn BT" pitchFamily="34" charset="0"/>
              </a:rPr>
              <a:t>Direktorat Pembinaan SMA bertekad untuk menjadi lembaga kebijakan dan standardisasi teknis dibidang pendidikan SMA yang berkualitas, memiliki kapabilitas, serta otorisasi untuk menghasilkan kebijakan yang dapat mewujudkan layanan prima pendidikan SMA yang terpercaya di Indonesia.</a:t>
            </a:r>
            <a:endParaRPr lang="en-US" sz="1600" dirty="0">
              <a:latin typeface="Humnst777 Cn BT" pitchFamily="34" charset="0"/>
            </a:endParaRPr>
          </a:p>
        </p:txBody>
      </p:sp>
      <p:cxnSp>
        <p:nvCxnSpPr>
          <p:cNvPr id="24" name="Straight Connector 23"/>
          <p:cNvCxnSpPr/>
          <p:nvPr/>
        </p:nvCxnSpPr>
        <p:spPr>
          <a:xfrm flipV="1">
            <a:off x="0" y="253122"/>
            <a:ext cx="9144000" cy="6154"/>
          </a:xfrm>
          <a:prstGeom prst="line">
            <a:avLst/>
          </a:prstGeom>
          <a:ln w="127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447800" y="0"/>
            <a:ext cx="6248400" cy="543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TextBox 29"/>
          <p:cNvSpPr txBox="1"/>
          <p:nvPr/>
        </p:nvSpPr>
        <p:spPr>
          <a:xfrm>
            <a:off x="1562100" y="36025"/>
            <a:ext cx="6019800" cy="461665"/>
          </a:xfrm>
          <a:prstGeom prst="rect">
            <a:avLst/>
          </a:prstGeom>
          <a:solidFill>
            <a:schemeClr val="tx1">
              <a:lumMod val="65000"/>
              <a:lumOff val="35000"/>
            </a:schemeClr>
          </a:solidFill>
        </p:spPr>
        <p:txBody>
          <a:bodyPr wrap="square" rtlCol="0">
            <a:spAutoFit/>
          </a:bodyPr>
          <a:lstStyle/>
          <a:p>
            <a:pPr algn="ctr"/>
            <a:r>
              <a:rPr lang="en-US" sz="2400" dirty="0">
                <a:solidFill>
                  <a:schemeClr val="bg1"/>
                </a:solidFill>
                <a:latin typeface="Britannic Bold" pitchFamily="34" charset="0"/>
              </a:rPr>
              <a:t>VISI MISI DIREKTORAT PSMA</a:t>
            </a:r>
          </a:p>
        </p:txBody>
      </p:sp>
      <p:sp>
        <p:nvSpPr>
          <p:cNvPr id="31" name="TextBox 30"/>
          <p:cNvSpPr txBox="1"/>
          <p:nvPr/>
        </p:nvSpPr>
        <p:spPr>
          <a:xfrm>
            <a:off x="3348789" y="1812446"/>
            <a:ext cx="1195137" cy="523220"/>
          </a:xfrm>
          <a:prstGeom prst="rect">
            <a:avLst/>
          </a:prstGeom>
          <a:noFill/>
        </p:spPr>
        <p:txBody>
          <a:bodyPr wrap="square" rtlCol="0">
            <a:spAutoFit/>
          </a:bodyPr>
          <a:lstStyle/>
          <a:p>
            <a:r>
              <a:rPr lang="en-US" sz="2800" dirty="0">
                <a:solidFill>
                  <a:srgbClr val="C00000"/>
                </a:solidFill>
                <a:latin typeface="Britannic Bold" pitchFamily="34" charset="0"/>
              </a:rPr>
              <a:t>MISI</a:t>
            </a:r>
            <a:endParaRPr lang="en-US" sz="2800" dirty="0">
              <a:solidFill>
                <a:schemeClr val="tx1">
                  <a:lumMod val="50000"/>
                  <a:lumOff val="50000"/>
                </a:schemeClr>
              </a:solidFill>
              <a:latin typeface="Britannic Bold" pitchFamily="34" charset="0"/>
            </a:endParaRPr>
          </a:p>
        </p:txBody>
      </p:sp>
      <p:cxnSp>
        <p:nvCxnSpPr>
          <p:cNvPr id="32" name="Straight Connector 31"/>
          <p:cNvCxnSpPr/>
          <p:nvPr/>
        </p:nvCxnSpPr>
        <p:spPr>
          <a:xfrm>
            <a:off x="0" y="1048507"/>
            <a:ext cx="32923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442761" y="2335666"/>
            <a:ext cx="5701239" cy="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89119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p:tgtEl>
                                          <p:spTgt spid="3"/>
                                        </p:tgtEl>
                                        <p:attrNameLst>
                                          <p:attrName>ppt_x</p:attrName>
                                        </p:attrNameLst>
                                      </p:cBhvr>
                                      <p:tavLst>
                                        <p:tav tm="0">
                                          <p:val>
                                            <p:strVal val="#ppt_x-#ppt_w*1.125000"/>
                                          </p:val>
                                        </p:tav>
                                        <p:tav tm="100000">
                                          <p:val>
                                            <p:strVal val="#ppt_x"/>
                                          </p:val>
                                        </p:tav>
                                      </p:tavLst>
                                    </p:anim>
                                    <p:animEffect transition="in" filter="wipe(right)">
                                      <p:cBhvr>
                                        <p:cTn id="8" dur="750"/>
                                        <p:tgtEl>
                                          <p:spTgt spid="3"/>
                                        </p:tgtEl>
                                      </p:cBhvr>
                                    </p:animEffect>
                                  </p:childTnLst>
                                </p:cTn>
                              </p:par>
                            </p:childTnLst>
                          </p:cTn>
                        </p:par>
                        <p:par>
                          <p:cTn id="9" fill="hold">
                            <p:stCondLst>
                              <p:cond delay="750"/>
                            </p:stCondLst>
                            <p:childTnLst>
                              <p:par>
                                <p:cTn id="10" presetID="1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p:tgtEl>
                                          <p:spTgt spid="8"/>
                                        </p:tgtEl>
                                        <p:attrNameLst>
                                          <p:attrName>ppt_x</p:attrName>
                                        </p:attrNameLst>
                                      </p:cBhvr>
                                      <p:tavLst>
                                        <p:tav tm="0">
                                          <p:val>
                                            <p:strVal val="#ppt_x-#ppt_w*1.125000"/>
                                          </p:val>
                                        </p:tav>
                                        <p:tav tm="100000">
                                          <p:val>
                                            <p:strVal val="#ppt_x"/>
                                          </p:val>
                                        </p:tav>
                                      </p:tavLst>
                                    </p:anim>
                                    <p:animEffect transition="in" filter="wipe(right)">
                                      <p:cBhvr>
                                        <p:cTn id="13" dur="750"/>
                                        <p:tgtEl>
                                          <p:spTgt spid="8"/>
                                        </p:tgtEl>
                                      </p:cBhvr>
                                    </p:animEffect>
                                  </p:childTnLst>
                                </p:cTn>
                              </p:par>
                              <p:par>
                                <p:cTn id="14" presetID="1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750"/>
                                        <p:tgtEl>
                                          <p:spTgt spid="32"/>
                                        </p:tgtEl>
                                        <p:attrNameLst>
                                          <p:attrName>ppt_x</p:attrName>
                                        </p:attrNameLst>
                                      </p:cBhvr>
                                      <p:tavLst>
                                        <p:tav tm="0">
                                          <p:val>
                                            <p:strVal val="#ppt_x-#ppt_w*1.125000"/>
                                          </p:val>
                                        </p:tav>
                                        <p:tav tm="100000">
                                          <p:val>
                                            <p:strVal val="#ppt_x"/>
                                          </p:val>
                                        </p:tav>
                                      </p:tavLst>
                                    </p:anim>
                                    <p:animEffect transition="in" filter="wipe(right)">
                                      <p:cBhvr>
                                        <p:cTn id="17" dur="750"/>
                                        <p:tgtEl>
                                          <p:spTgt spid="32"/>
                                        </p:tgtEl>
                                      </p:cBhvr>
                                    </p:animEffect>
                                  </p:childTnLst>
                                </p:cTn>
                              </p:par>
                            </p:childTnLst>
                          </p:cTn>
                        </p:par>
                        <p:par>
                          <p:cTn id="18" fill="hold">
                            <p:stCondLst>
                              <p:cond delay="1500"/>
                            </p:stCondLst>
                            <p:childTnLst>
                              <p:par>
                                <p:cTn id="19" presetID="12" presetClass="entr" presetSubtype="2"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750"/>
                                        <p:tgtEl>
                                          <p:spTgt spid="31"/>
                                        </p:tgtEl>
                                        <p:attrNameLst>
                                          <p:attrName>ppt_x</p:attrName>
                                        </p:attrNameLst>
                                      </p:cBhvr>
                                      <p:tavLst>
                                        <p:tav tm="0">
                                          <p:val>
                                            <p:strVal val="#ppt_x+#ppt_w*1.125000"/>
                                          </p:val>
                                        </p:tav>
                                        <p:tav tm="100000">
                                          <p:val>
                                            <p:strVal val="#ppt_x"/>
                                          </p:val>
                                        </p:tav>
                                      </p:tavLst>
                                    </p:anim>
                                    <p:animEffect transition="in" filter="wipe(left)">
                                      <p:cBhvr>
                                        <p:cTn id="22" dur="750"/>
                                        <p:tgtEl>
                                          <p:spTgt spid="31"/>
                                        </p:tgtEl>
                                      </p:cBhvr>
                                    </p:animEffect>
                                  </p:childTnLst>
                                </p:cTn>
                              </p:par>
                              <p:par>
                                <p:cTn id="23" presetID="12" presetClass="entr" presetSubtype="8"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750"/>
                                        <p:tgtEl>
                                          <p:spTgt spid="34"/>
                                        </p:tgtEl>
                                        <p:attrNameLst>
                                          <p:attrName>ppt_x</p:attrName>
                                        </p:attrNameLst>
                                      </p:cBhvr>
                                      <p:tavLst>
                                        <p:tav tm="0">
                                          <p:val>
                                            <p:strVal val="#ppt_x-#ppt_w*1.125000"/>
                                          </p:val>
                                        </p:tav>
                                        <p:tav tm="100000">
                                          <p:val>
                                            <p:strVal val="#ppt_x"/>
                                          </p:val>
                                        </p:tav>
                                      </p:tavLst>
                                    </p:anim>
                                    <p:animEffect transition="in" filter="wipe(right)">
                                      <p:cBhvr>
                                        <p:cTn id="26" dur="750"/>
                                        <p:tgtEl>
                                          <p:spTgt spid="34"/>
                                        </p:tgtEl>
                                      </p:cBhvr>
                                    </p:animEffect>
                                  </p:childTnLst>
                                </p:cTn>
                              </p:par>
                            </p:childTnLst>
                          </p:cTn>
                        </p:par>
                        <p:par>
                          <p:cTn id="27" fill="hold">
                            <p:stCondLst>
                              <p:cond delay="2250"/>
                            </p:stCondLst>
                            <p:childTnLst>
                              <p:par>
                                <p:cTn id="28" presetID="12" presetClass="entr" presetSubtype="4"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p:tgtEl>
                                          <p:spTgt spid="23"/>
                                        </p:tgtEl>
                                        <p:attrNameLst>
                                          <p:attrName>ppt_y</p:attrName>
                                        </p:attrNameLst>
                                      </p:cBhvr>
                                      <p:tavLst>
                                        <p:tav tm="0">
                                          <p:val>
                                            <p:strVal val="#ppt_y+#ppt_h*1.125000"/>
                                          </p:val>
                                        </p:tav>
                                        <p:tav tm="100000">
                                          <p:val>
                                            <p:strVal val="#ppt_y"/>
                                          </p:val>
                                        </p:tav>
                                      </p:tavLst>
                                    </p:anim>
                                    <p:animEffect transition="in" filter="wipe(up)">
                                      <p:cBhvr>
                                        <p:cTn id="31" dur="750"/>
                                        <p:tgtEl>
                                          <p:spTgt spid="23"/>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750"/>
                                        <p:tgtEl>
                                          <p:spTgt spid="2"/>
                                        </p:tgtEl>
                                        <p:attrNameLst>
                                          <p:attrName>ppt_x</p:attrName>
                                        </p:attrNameLst>
                                      </p:cBhvr>
                                      <p:tavLst>
                                        <p:tav tm="0">
                                          <p:val>
                                            <p:strVal val="#ppt_x-#ppt_w*1.125000"/>
                                          </p:val>
                                        </p:tav>
                                        <p:tav tm="100000">
                                          <p:val>
                                            <p:strVal val="#ppt_x"/>
                                          </p:val>
                                        </p:tav>
                                      </p:tavLst>
                                    </p:anim>
                                    <p:animEffect transition="in" filter="wipe(right)">
                                      <p:cBhvr>
                                        <p:cTn id="36" dur="750"/>
                                        <p:tgtEl>
                                          <p:spTgt spid="2"/>
                                        </p:tgtEl>
                                      </p:cBhvr>
                                    </p:animEffect>
                                  </p:childTnLst>
                                </p:cTn>
                              </p:par>
                            </p:childTnLst>
                          </p:cTn>
                        </p:par>
                        <p:par>
                          <p:cTn id="37" fill="hold">
                            <p:stCondLst>
                              <p:cond delay="3750"/>
                            </p:stCondLst>
                            <p:childTnLst>
                              <p:par>
                                <p:cTn id="38" presetID="12" presetClass="entr" presetSubtype="8"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750"/>
                                        <p:tgtEl>
                                          <p:spTgt spid="4"/>
                                        </p:tgtEl>
                                        <p:attrNameLst>
                                          <p:attrName>ppt_x</p:attrName>
                                        </p:attrNameLst>
                                      </p:cBhvr>
                                      <p:tavLst>
                                        <p:tav tm="0">
                                          <p:val>
                                            <p:strVal val="#ppt_x-#ppt_w*1.125000"/>
                                          </p:val>
                                        </p:tav>
                                        <p:tav tm="100000">
                                          <p:val>
                                            <p:strVal val="#ppt_x"/>
                                          </p:val>
                                        </p:tav>
                                      </p:tavLst>
                                    </p:anim>
                                    <p:animEffect transition="in" filter="wipe(right)">
                                      <p:cBhvr>
                                        <p:cTn id="41" dur="750"/>
                                        <p:tgtEl>
                                          <p:spTgt spid="4"/>
                                        </p:tgtEl>
                                      </p:cBhvr>
                                    </p:animEffect>
                                  </p:childTnLst>
                                </p:cTn>
                              </p:par>
                            </p:childTnLst>
                          </p:cTn>
                        </p:par>
                        <p:par>
                          <p:cTn id="42" fill="hold">
                            <p:stCondLst>
                              <p:cond delay="4500"/>
                            </p:stCondLst>
                            <p:childTnLst>
                              <p:par>
                                <p:cTn id="43" presetID="1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750"/>
                                        <p:tgtEl>
                                          <p:spTgt spid="5"/>
                                        </p:tgtEl>
                                        <p:attrNameLst>
                                          <p:attrName>ppt_x</p:attrName>
                                        </p:attrNameLst>
                                      </p:cBhvr>
                                      <p:tavLst>
                                        <p:tav tm="0">
                                          <p:val>
                                            <p:strVal val="#ppt_x-#ppt_w*1.125000"/>
                                          </p:val>
                                        </p:tav>
                                        <p:tav tm="100000">
                                          <p:val>
                                            <p:strVal val="#ppt_x"/>
                                          </p:val>
                                        </p:tav>
                                      </p:tavLst>
                                    </p:anim>
                                    <p:animEffect transition="in" filter="wipe(right)">
                                      <p:cBhvr>
                                        <p:cTn id="46" dur="750"/>
                                        <p:tgtEl>
                                          <p:spTgt spid="5"/>
                                        </p:tgtEl>
                                      </p:cBhvr>
                                    </p:animEffect>
                                  </p:childTnLst>
                                </p:cTn>
                              </p:par>
                              <p:par>
                                <p:cTn id="47" presetID="1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750"/>
                                        <p:tgtEl>
                                          <p:spTgt spid="28"/>
                                        </p:tgtEl>
                                        <p:attrNameLst>
                                          <p:attrName>ppt_x</p:attrName>
                                        </p:attrNameLst>
                                      </p:cBhvr>
                                      <p:tavLst>
                                        <p:tav tm="0">
                                          <p:val>
                                            <p:strVal val="#ppt_x-#ppt_w*1.125000"/>
                                          </p:val>
                                        </p:tav>
                                        <p:tav tm="100000">
                                          <p:val>
                                            <p:strVal val="#ppt_x"/>
                                          </p:val>
                                        </p:tav>
                                      </p:tavLst>
                                    </p:anim>
                                    <p:animEffect transition="in" filter="wipe(right)">
                                      <p:cBhvr>
                                        <p:cTn id="50" dur="750"/>
                                        <p:tgtEl>
                                          <p:spTgt spid="28"/>
                                        </p:tgtEl>
                                      </p:cBhvr>
                                    </p:animEffect>
                                  </p:childTnLst>
                                </p:cTn>
                              </p:par>
                            </p:childTnLst>
                          </p:cTn>
                        </p:par>
                        <p:par>
                          <p:cTn id="51" fill="hold">
                            <p:stCondLst>
                              <p:cond delay="5250"/>
                            </p:stCondLst>
                            <p:childTnLst>
                              <p:par>
                                <p:cTn id="52" presetID="1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750"/>
                                        <p:tgtEl>
                                          <p:spTgt spid="16"/>
                                        </p:tgtEl>
                                        <p:attrNameLst>
                                          <p:attrName>ppt_x</p:attrName>
                                        </p:attrNameLst>
                                      </p:cBhvr>
                                      <p:tavLst>
                                        <p:tav tm="0">
                                          <p:val>
                                            <p:strVal val="#ppt_x-#ppt_w*1.125000"/>
                                          </p:val>
                                        </p:tav>
                                        <p:tav tm="100000">
                                          <p:val>
                                            <p:strVal val="#ppt_x"/>
                                          </p:val>
                                        </p:tav>
                                      </p:tavLst>
                                    </p:anim>
                                    <p:animEffect transition="in" filter="wipe(right)">
                                      <p:cBhvr>
                                        <p:cTn id="55" dur="750"/>
                                        <p:tgtEl>
                                          <p:spTgt spid="16"/>
                                        </p:tgtEl>
                                      </p:cBhvr>
                                    </p:animEffect>
                                  </p:childTnLst>
                                </p:cTn>
                              </p:par>
                              <p:par>
                                <p:cTn id="56" presetID="12" presetClass="entr" presetSubtype="8"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750"/>
                                        <p:tgtEl>
                                          <p:spTgt spid="33"/>
                                        </p:tgtEl>
                                        <p:attrNameLst>
                                          <p:attrName>ppt_x</p:attrName>
                                        </p:attrNameLst>
                                      </p:cBhvr>
                                      <p:tavLst>
                                        <p:tav tm="0">
                                          <p:val>
                                            <p:strVal val="#ppt_x-#ppt_w*1.125000"/>
                                          </p:val>
                                        </p:tav>
                                        <p:tav tm="100000">
                                          <p:val>
                                            <p:strVal val="#ppt_x"/>
                                          </p:val>
                                        </p:tav>
                                      </p:tavLst>
                                    </p:anim>
                                    <p:animEffect transition="in" filter="wipe(right)">
                                      <p:cBhvr>
                                        <p:cTn id="59"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animBg="1"/>
      <p:bldP spid="33"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7-02-16 at 11.09.40 PM.png"/>
          <p:cNvPicPr>
            <a:picLocks noGrp="1" noChangeAspect="1"/>
          </p:cNvPicPr>
          <p:nvPr>
            <p:ph idx="1"/>
          </p:nvPr>
        </p:nvPicPr>
        <p:blipFill>
          <a:blip r:embed="rId2">
            <a:extLst>
              <a:ext uri="{28A0092B-C50C-407E-A947-70E740481C1C}">
                <a14:useLocalDpi xmlns:a14="http://schemas.microsoft.com/office/drawing/2010/main" val="0"/>
              </a:ext>
            </a:extLst>
          </a:blip>
          <a:srcRect t="2287" b="2287"/>
          <a:stretch>
            <a:fillRect/>
          </a:stretch>
        </p:blipFill>
        <p:spPr>
          <a:xfrm>
            <a:off x="1" y="0"/>
            <a:ext cx="9144000" cy="6858000"/>
          </a:xfrm>
        </p:spPr>
      </p:pic>
      <p:sp>
        <p:nvSpPr>
          <p:cNvPr id="6" name="Freeform 5"/>
          <p:cNvSpPr/>
          <p:nvPr/>
        </p:nvSpPr>
        <p:spPr>
          <a:xfrm>
            <a:off x="3729212" y="3823322"/>
            <a:ext cx="1068354" cy="986228"/>
          </a:xfrm>
          <a:custGeom>
            <a:avLst/>
            <a:gdLst>
              <a:gd name="connsiteX0" fmla="*/ 40535 w 1068354"/>
              <a:gd name="connsiteY0" fmla="*/ 189140 h 986228"/>
              <a:gd name="connsiteX1" fmla="*/ 27023 w 1068354"/>
              <a:gd name="connsiteY1" fmla="*/ 364770 h 986228"/>
              <a:gd name="connsiteX2" fmla="*/ 13511 w 1068354"/>
              <a:gd name="connsiteY2" fmla="*/ 405300 h 986228"/>
              <a:gd name="connsiteX3" fmla="*/ 0 w 1068354"/>
              <a:gd name="connsiteY3" fmla="*/ 472849 h 986228"/>
              <a:gd name="connsiteX4" fmla="*/ 13511 w 1068354"/>
              <a:gd name="connsiteY4" fmla="*/ 905169 h 986228"/>
              <a:gd name="connsiteX5" fmla="*/ 40535 w 1068354"/>
              <a:gd name="connsiteY5" fmla="*/ 932188 h 986228"/>
              <a:gd name="connsiteX6" fmla="*/ 108093 w 1068354"/>
              <a:gd name="connsiteY6" fmla="*/ 959208 h 986228"/>
              <a:gd name="connsiteX7" fmla="*/ 148628 w 1068354"/>
              <a:gd name="connsiteY7" fmla="*/ 972718 h 986228"/>
              <a:gd name="connsiteX8" fmla="*/ 283744 w 1068354"/>
              <a:gd name="connsiteY8" fmla="*/ 986228 h 986228"/>
              <a:gd name="connsiteX9" fmla="*/ 770163 w 1068354"/>
              <a:gd name="connsiteY9" fmla="*/ 972718 h 986228"/>
              <a:gd name="connsiteX10" fmla="*/ 905279 w 1068354"/>
              <a:gd name="connsiteY10" fmla="*/ 932188 h 986228"/>
              <a:gd name="connsiteX11" fmla="*/ 986349 w 1068354"/>
              <a:gd name="connsiteY11" fmla="*/ 878149 h 986228"/>
              <a:gd name="connsiteX12" fmla="*/ 999861 w 1068354"/>
              <a:gd name="connsiteY12" fmla="*/ 837619 h 986228"/>
              <a:gd name="connsiteX13" fmla="*/ 1026884 w 1068354"/>
              <a:gd name="connsiteY13" fmla="*/ 783579 h 986228"/>
              <a:gd name="connsiteX14" fmla="*/ 1040396 w 1068354"/>
              <a:gd name="connsiteY14" fmla="*/ 729539 h 986228"/>
              <a:gd name="connsiteX15" fmla="*/ 1067419 w 1068354"/>
              <a:gd name="connsiteY15" fmla="*/ 648479 h 986228"/>
              <a:gd name="connsiteX16" fmla="*/ 1040396 w 1068354"/>
              <a:gd name="connsiteY16" fmla="*/ 324240 h 986228"/>
              <a:gd name="connsiteX17" fmla="*/ 1013372 w 1068354"/>
              <a:gd name="connsiteY17" fmla="*/ 270200 h 986228"/>
              <a:gd name="connsiteX18" fmla="*/ 986349 w 1068354"/>
              <a:gd name="connsiteY18" fmla="*/ 229670 h 986228"/>
              <a:gd name="connsiteX19" fmla="*/ 891768 w 1068354"/>
              <a:gd name="connsiteY19" fmla="*/ 121590 h 986228"/>
              <a:gd name="connsiteX20" fmla="*/ 851233 w 1068354"/>
              <a:gd name="connsiteY20" fmla="*/ 94570 h 986228"/>
              <a:gd name="connsiteX21" fmla="*/ 783675 w 1068354"/>
              <a:gd name="connsiteY21" fmla="*/ 40530 h 986228"/>
              <a:gd name="connsiteX22" fmla="*/ 729628 w 1068354"/>
              <a:gd name="connsiteY22" fmla="*/ 27020 h 986228"/>
              <a:gd name="connsiteX23" fmla="*/ 608023 w 1068354"/>
              <a:gd name="connsiteY23" fmla="*/ 0 h 986228"/>
              <a:gd name="connsiteX24" fmla="*/ 364814 w 1068354"/>
              <a:gd name="connsiteY24" fmla="*/ 13510 h 986228"/>
              <a:gd name="connsiteX25" fmla="*/ 324279 w 1068354"/>
              <a:gd name="connsiteY25" fmla="*/ 40530 h 986228"/>
              <a:gd name="connsiteX26" fmla="*/ 229697 w 1068354"/>
              <a:gd name="connsiteY26" fmla="*/ 121590 h 986228"/>
              <a:gd name="connsiteX27" fmla="*/ 135116 w 1068354"/>
              <a:gd name="connsiteY27" fmla="*/ 216160 h 986228"/>
              <a:gd name="connsiteX28" fmla="*/ 94581 w 1068354"/>
              <a:gd name="connsiteY28" fmla="*/ 256690 h 986228"/>
              <a:gd name="connsiteX29" fmla="*/ 40535 w 1068354"/>
              <a:gd name="connsiteY29" fmla="*/ 283710 h 98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68354" h="986228">
                <a:moveTo>
                  <a:pt x="40535" y="189140"/>
                </a:moveTo>
                <a:cubicBezTo>
                  <a:pt x="36031" y="247683"/>
                  <a:pt x="34307" y="306507"/>
                  <a:pt x="27023" y="364770"/>
                </a:cubicBezTo>
                <a:cubicBezTo>
                  <a:pt x="25256" y="378901"/>
                  <a:pt x="16965" y="391484"/>
                  <a:pt x="13511" y="405300"/>
                </a:cubicBezTo>
                <a:cubicBezTo>
                  <a:pt x="7941" y="427577"/>
                  <a:pt x="4504" y="450333"/>
                  <a:pt x="0" y="472849"/>
                </a:cubicBezTo>
                <a:cubicBezTo>
                  <a:pt x="4504" y="616956"/>
                  <a:pt x="837" y="761550"/>
                  <a:pt x="13511" y="905169"/>
                </a:cubicBezTo>
                <a:cubicBezTo>
                  <a:pt x="14631" y="917858"/>
                  <a:pt x="29475" y="925869"/>
                  <a:pt x="40535" y="932188"/>
                </a:cubicBezTo>
                <a:cubicBezTo>
                  <a:pt x="61594" y="944220"/>
                  <a:pt x="85383" y="950693"/>
                  <a:pt x="108093" y="959208"/>
                </a:cubicBezTo>
                <a:cubicBezTo>
                  <a:pt x="121429" y="964208"/>
                  <a:pt x="134551" y="970553"/>
                  <a:pt x="148628" y="972718"/>
                </a:cubicBezTo>
                <a:cubicBezTo>
                  <a:pt x="193365" y="979600"/>
                  <a:pt x="238705" y="981725"/>
                  <a:pt x="283744" y="986228"/>
                </a:cubicBezTo>
                <a:cubicBezTo>
                  <a:pt x="445884" y="981725"/>
                  <a:pt x="608163" y="980817"/>
                  <a:pt x="770163" y="972718"/>
                </a:cubicBezTo>
                <a:cubicBezTo>
                  <a:pt x="790576" y="971697"/>
                  <a:pt x="900572" y="935325"/>
                  <a:pt x="905279" y="932188"/>
                </a:cubicBezTo>
                <a:lnTo>
                  <a:pt x="986349" y="878149"/>
                </a:lnTo>
                <a:cubicBezTo>
                  <a:pt x="990853" y="864639"/>
                  <a:pt x="994251" y="850708"/>
                  <a:pt x="999861" y="837619"/>
                </a:cubicBezTo>
                <a:cubicBezTo>
                  <a:pt x="1007795" y="819108"/>
                  <a:pt x="1019812" y="802436"/>
                  <a:pt x="1026884" y="783579"/>
                </a:cubicBezTo>
                <a:cubicBezTo>
                  <a:pt x="1033404" y="766194"/>
                  <a:pt x="1035060" y="747324"/>
                  <a:pt x="1040396" y="729539"/>
                </a:cubicBezTo>
                <a:cubicBezTo>
                  <a:pt x="1048581" y="702259"/>
                  <a:pt x="1067419" y="648479"/>
                  <a:pt x="1067419" y="648479"/>
                </a:cubicBezTo>
                <a:cubicBezTo>
                  <a:pt x="1063549" y="567229"/>
                  <a:pt x="1082296" y="421995"/>
                  <a:pt x="1040396" y="324240"/>
                </a:cubicBezTo>
                <a:cubicBezTo>
                  <a:pt x="1032462" y="305729"/>
                  <a:pt x="1023365" y="287686"/>
                  <a:pt x="1013372" y="270200"/>
                </a:cubicBezTo>
                <a:cubicBezTo>
                  <a:pt x="1005315" y="256102"/>
                  <a:pt x="995357" y="243180"/>
                  <a:pt x="986349" y="229670"/>
                </a:cubicBezTo>
                <a:cubicBezTo>
                  <a:pt x="964961" y="144123"/>
                  <a:pt x="988288" y="185929"/>
                  <a:pt x="891768" y="121590"/>
                </a:cubicBezTo>
                <a:cubicBezTo>
                  <a:pt x="878256" y="112583"/>
                  <a:pt x="862716" y="106051"/>
                  <a:pt x="851233" y="94570"/>
                </a:cubicBezTo>
                <a:cubicBezTo>
                  <a:pt x="829441" y="72782"/>
                  <a:pt x="813500" y="53311"/>
                  <a:pt x="783675" y="40530"/>
                </a:cubicBezTo>
                <a:cubicBezTo>
                  <a:pt x="766606" y="33216"/>
                  <a:pt x="747484" y="32121"/>
                  <a:pt x="729628" y="27020"/>
                </a:cubicBezTo>
                <a:cubicBezTo>
                  <a:pt x="636492" y="413"/>
                  <a:pt x="754329" y="24381"/>
                  <a:pt x="608023" y="0"/>
                </a:cubicBezTo>
                <a:cubicBezTo>
                  <a:pt x="526953" y="4503"/>
                  <a:pt x="445193" y="2029"/>
                  <a:pt x="364814" y="13510"/>
                </a:cubicBezTo>
                <a:cubicBezTo>
                  <a:pt x="348739" y="15806"/>
                  <a:pt x="337493" y="31092"/>
                  <a:pt x="324279" y="40530"/>
                </a:cubicBezTo>
                <a:cubicBezTo>
                  <a:pt x="292548" y="63192"/>
                  <a:pt x="254250" y="90026"/>
                  <a:pt x="229697" y="121590"/>
                </a:cubicBezTo>
                <a:cubicBezTo>
                  <a:pt x="153812" y="219146"/>
                  <a:pt x="212573" y="190344"/>
                  <a:pt x="135116" y="216160"/>
                </a:cubicBezTo>
                <a:cubicBezTo>
                  <a:pt x="121604" y="229670"/>
                  <a:pt x="110480" y="246092"/>
                  <a:pt x="94581" y="256690"/>
                </a:cubicBezTo>
                <a:cubicBezTo>
                  <a:pt x="1434" y="318781"/>
                  <a:pt x="84943" y="239306"/>
                  <a:pt x="40535" y="28371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7756679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Theme.thmx</Template>
  <TotalTime>1531</TotalTime>
  <Words>2186</Words>
  <Application>Microsoft Office PowerPoint</Application>
  <PresentationFormat>On-screen Show (4:3)</PresentationFormat>
  <Paragraphs>692</Paragraphs>
  <Slides>49</Slides>
  <Notes>6</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49</vt:i4>
      </vt:variant>
    </vt:vector>
  </HeadingPairs>
  <TitlesOfParts>
    <vt:vector size="71" baseType="lpstr">
      <vt:lpstr>Arabic Typesetting</vt:lpstr>
      <vt:lpstr>Arial</vt:lpstr>
      <vt:lpstr>Arial Black</vt:lpstr>
      <vt:lpstr>Arial Narrow</vt:lpstr>
      <vt:lpstr>Avenir Black</vt:lpstr>
      <vt:lpstr>Avenir Book</vt:lpstr>
      <vt:lpstr>Bernard MT Condensed</vt:lpstr>
      <vt:lpstr>Book Antiqua</vt:lpstr>
      <vt:lpstr>Britannic Bold</vt:lpstr>
      <vt:lpstr>Calibri</vt:lpstr>
      <vt:lpstr>Cambria</vt:lpstr>
      <vt:lpstr>Century Gothic</vt:lpstr>
      <vt:lpstr>Futura Md BT</vt:lpstr>
      <vt:lpstr>Helvetica Neue</vt:lpstr>
      <vt:lpstr>Humnst777 BT</vt:lpstr>
      <vt:lpstr>Humnst777 Cn BT</vt:lpstr>
      <vt:lpstr>Impact</vt:lpstr>
      <vt:lpstr>MS PGothic</vt:lpstr>
      <vt:lpstr>SimHei</vt:lpstr>
      <vt:lpstr>Times New Roman</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Menjadi 1.243.415 siswa menerima manfaat KIP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bagren</dc:creator>
  <cp:lastModifiedBy>ProgramSatu</cp:lastModifiedBy>
  <cp:revision>18</cp:revision>
  <dcterms:created xsi:type="dcterms:W3CDTF">2017-02-16T02:57:55Z</dcterms:created>
  <dcterms:modified xsi:type="dcterms:W3CDTF">2017-02-17T04:33:21Z</dcterms:modified>
</cp:coreProperties>
</file>