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324" r:id="rId4"/>
    <p:sldId id="337" r:id="rId5"/>
    <p:sldId id="316" r:id="rId6"/>
    <p:sldId id="333" r:id="rId7"/>
    <p:sldId id="317" r:id="rId8"/>
    <p:sldId id="318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2" r:id="rId18"/>
    <p:sldId id="350" r:id="rId19"/>
    <p:sldId id="351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0DC80"/>
    <a:srgbClr val="A0D56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45F8B-0F19-4EDC-829F-9CFD8A8CBDCE}" type="doc">
      <dgm:prSet loTypeId="urn:microsoft.com/office/officeart/2005/8/layout/hList6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0B6C0DB-5359-40F5-B27D-3EB059ABF12F}">
      <dgm:prSet phldrT="[Text]"/>
      <dgm:spPr/>
      <dgm:t>
        <a:bodyPr/>
        <a:lstStyle/>
        <a:p>
          <a:r>
            <a:rPr lang="id-ID" b="1" dirty="0" smtClean="0"/>
            <a:t>Menyediakan </a:t>
          </a:r>
          <a:r>
            <a:rPr lang="en-US" b="1" dirty="0" err="1" smtClean="0"/>
            <a:t>ruang</a:t>
          </a:r>
          <a:r>
            <a:rPr lang="en-US" b="1" dirty="0" smtClean="0"/>
            <a:t> </a:t>
          </a:r>
          <a:r>
            <a:rPr lang="en-US" b="1" dirty="0" err="1" smtClean="0"/>
            <a:t>belajar</a:t>
          </a:r>
          <a:r>
            <a:rPr lang="en-US" b="1" dirty="0" smtClean="0"/>
            <a:t>/</a:t>
          </a:r>
          <a:r>
            <a:rPr lang="en-US" b="1" dirty="0" err="1" smtClean="0"/>
            <a:t>ruang</a:t>
          </a:r>
          <a:r>
            <a:rPr lang="en-US" b="1" dirty="0" smtClean="0"/>
            <a:t> </a:t>
          </a:r>
          <a:r>
            <a:rPr lang="en-US" b="1" dirty="0" err="1" smtClean="0"/>
            <a:t>penunjang</a:t>
          </a:r>
          <a:r>
            <a:rPr lang="en-US" b="1" dirty="0" smtClean="0"/>
            <a:t> </a:t>
          </a:r>
          <a:r>
            <a:rPr lang="en-US" b="1" dirty="0" err="1" smtClean="0"/>
            <a:t>lainnya</a:t>
          </a:r>
          <a:endParaRPr lang="id-ID" b="1" dirty="0"/>
        </a:p>
      </dgm:t>
    </dgm:pt>
    <dgm:pt modelId="{CE91F6A3-92BA-4532-AA39-131B5C275510}" type="parTrans" cxnId="{D13215F1-128E-46DE-AF8E-48BCEB2B283E}">
      <dgm:prSet/>
      <dgm:spPr/>
      <dgm:t>
        <a:bodyPr/>
        <a:lstStyle/>
        <a:p>
          <a:endParaRPr lang="id-ID"/>
        </a:p>
      </dgm:t>
    </dgm:pt>
    <dgm:pt modelId="{A16E8272-230C-47E0-9B43-D25BEC087C52}" type="sibTrans" cxnId="{D13215F1-128E-46DE-AF8E-48BCEB2B283E}">
      <dgm:prSet/>
      <dgm:spPr/>
      <dgm:t>
        <a:bodyPr/>
        <a:lstStyle/>
        <a:p>
          <a:endParaRPr lang="id-ID"/>
        </a:p>
      </dgm:t>
    </dgm:pt>
    <dgm:pt modelId="{5041C492-6388-4F57-A34D-FCB3C0083CFE}">
      <dgm:prSet phldrT="[Text]"/>
      <dgm:spPr/>
      <dgm:t>
        <a:bodyPr/>
        <a:lstStyle/>
        <a:p>
          <a:r>
            <a:rPr lang="en-US" b="1" dirty="0" err="1" smtClean="0"/>
            <a:t>Memenuhi</a:t>
          </a:r>
          <a:r>
            <a:rPr lang="en-US" b="1" dirty="0" smtClean="0"/>
            <a:t> </a:t>
          </a:r>
          <a:r>
            <a:rPr lang="en-US" b="1" dirty="0" err="1" smtClean="0"/>
            <a:t>kebutuhan</a:t>
          </a:r>
          <a:r>
            <a:rPr lang="en-US" b="1" dirty="0" smtClean="0"/>
            <a:t> </a:t>
          </a:r>
          <a:r>
            <a:rPr lang="en-US" b="1" dirty="0" err="1" smtClean="0"/>
            <a:t>jumlah</a:t>
          </a:r>
          <a:r>
            <a:rPr lang="en-US" b="1" dirty="0" smtClean="0"/>
            <a:t> </a:t>
          </a:r>
          <a:r>
            <a:rPr lang="en-US" b="1" dirty="0" err="1" smtClean="0"/>
            <a:t>ruang</a:t>
          </a:r>
          <a:r>
            <a:rPr lang="en-US" b="1" dirty="0" smtClean="0"/>
            <a:t> </a:t>
          </a:r>
          <a:r>
            <a:rPr lang="en-US" b="1" dirty="0" err="1" smtClean="0"/>
            <a:t>kelas</a:t>
          </a:r>
          <a:r>
            <a:rPr lang="en-US" b="1" dirty="0" smtClean="0"/>
            <a:t> </a:t>
          </a:r>
          <a:r>
            <a:rPr lang="en-US" b="1" dirty="0" err="1" smtClean="0"/>
            <a:t>sesuai</a:t>
          </a:r>
          <a:r>
            <a:rPr lang="en-US" b="1" dirty="0" smtClean="0"/>
            <a:t> </a:t>
          </a:r>
          <a:r>
            <a:rPr lang="en-US" b="1" dirty="0" err="1" smtClean="0"/>
            <a:t>standar</a:t>
          </a:r>
          <a:r>
            <a:rPr lang="en-US" b="1" dirty="0" smtClean="0"/>
            <a:t> </a:t>
          </a:r>
          <a:r>
            <a:rPr lang="en-US" b="1" dirty="0" err="1" smtClean="0"/>
            <a:t>sarana</a:t>
          </a:r>
          <a:r>
            <a:rPr lang="en-US" b="1" dirty="0" smtClean="0"/>
            <a:t> </a:t>
          </a:r>
          <a:r>
            <a:rPr lang="en-US" b="1" dirty="0" err="1" smtClean="0"/>
            <a:t>prasarana</a:t>
          </a:r>
          <a:endParaRPr lang="id-ID" b="1" dirty="0"/>
        </a:p>
      </dgm:t>
    </dgm:pt>
    <dgm:pt modelId="{138C5140-4B61-452D-83CB-FC6688C9C0BA}" type="parTrans" cxnId="{175FC8B0-3517-4A18-B587-64103CE61E91}">
      <dgm:prSet/>
      <dgm:spPr/>
      <dgm:t>
        <a:bodyPr/>
        <a:lstStyle/>
        <a:p>
          <a:endParaRPr lang="id-ID"/>
        </a:p>
      </dgm:t>
    </dgm:pt>
    <dgm:pt modelId="{A07EB4AD-3D8A-4834-8126-6BA305949548}" type="sibTrans" cxnId="{175FC8B0-3517-4A18-B587-64103CE61E91}">
      <dgm:prSet/>
      <dgm:spPr/>
      <dgm:t>
        <a:bodyPr/>
        <a:lstStyle/>
        <a:p>
          <a:endParaRPr lang="id-ID"/>
        </a:p>
      </dgm:t>
    </dgm:pt>
    <dgm:pt modelId="{30A3E668-E711-4DD7-BB7E-36AB67F7A2F5}">
      <dgm:prSet phldrT="[Text]"/>
      <dgm:spPr/>
      <dgm:t>
        <a:bodyPr/>
        <a:lstStyle/>
        <a:p>
          <a:r>
            <a:rPr lang="en-US" b="1" dirty="0" err="1" smtClean="0"/>
            <a:t>Menyediakan</a:t>
          </a:r>
          <a:r>
            <a:rPr lang="en-US" b="1" dirty="0" smtClean="0"/>
            <a:t> </a:t>
          </a:r>
          <a:r>
            <a:rPr lang="en-US" b="1" dirty="0" err="1" smtClean="0"/>
            <a:t>prasarana</a:t>
          </a:r>
          <a:r>
            <a:rPr lang="en-US" b="1" dirty="0" smtClean="0"/>
            <a:t> </a:t>
          </a:r>
          <a:r>
            <a:rPr lang="en-US" b="1" dirty="0" err="1" smtClean="0"/>
            <a:t>penunjang</a:t>
          </a:r>
          <a:r>
            <a:rPr lang="en-US" b="1" dirty="0" smtClean="0"/>
            <a:t> </a:t>
          </a:r>
          <a:r>
            <a:rPr lang="en-US" b="1" dirty="0" err="1" smtClean="0"/>
            <a:t>mutu</a:t>
          </a:r>
          <a:r>
            <a:rPr lang="en-US" b="1" dirty="0" smtClean="0"/>
            <a:t> </a:t>
          </a:r>
          <a:r>
            <a:rPr lang="en-US" b="1" dirty="0" err="1" smtClean="0"/>
            <a:t>pembelajaran</a:t>
          </a:r>
          <a:r>
            <a:rPr lang="en-US" b="1" dirty="0" smtClean="0"/>
            <a:t> </a:t>
          </a:r>
          <a:r>
            <a:rPr lang="en-US" b="1" dirty="0" err="1" smtClean="0"/>
            <a:t>berupa</a:t>
          </a:r>
          <a:r>
            <a:rPr lang="en-US" b="1" dirty="0" smtClean="0"/>
            <a:t> </a:t>
          </a:r>
          <a:r>
            <a:rPr lang="en-US" b="1" dirty="0" err="1" smtClean="0"/>
            <a:t>laboratorium</a:t>
          </a:r>
          <a:r>
            <a:rPr lang="en-US" b="1" dirty="0" smtClean="0"/>
            <a:t> IPA </a:t>
          </a:r>
          <a:r>
            <a:rPr lang="en-US" b="1" dirty="0" err="1" smtClean="0"/>
            <a:t>untuk</a:t>
          </a:r>
          <a:r>
            <a:rPr lang="en-US" b="1" dirty="0" smtClean="0"/>
            <a:t>  SMP </a:t>
          </a:r>
          <a:r>
            <a:rPr lang="en-US" b="1" dirty="0" err="1" smtClean="0"/>
            <a:t>dan</a:t>
          </a:r>
          <a:r>
            <a:rPr lang="en-US" b="1" dirty="0" smtClean="0"/>
            <a:t> SMA</a:t>
          </a:r>
          <a:endParaRPr lang="id-ID" b="1" dirty="0" smtClean="0"/>
        </a:p>
      </dgm:t>
    </dgm:pt>
    <dgm:pt modelId="{5E84290E-C885-4F88-B075-B9AF26DF9CED}" type="parTrans" cxnId="{0EF17689-6458-45B5-9B1D-6061928041AF}">
      <dgm:prSet/>
      <dgm:spPr/>
      <dgm:t>
        <a:bodyPr/>
        <a:lstStyle/>
        <a:p>
          <a:endParaRPr lang="id-ID"/>
        </a:p>
      </dgm:t>
    </dgm:pt>
    <dgm:pt modelId="{1EA35EA1-8349-4A56-AC7F-FECA54304DD3}" type="sibTrans" cxnId="{0EF17689-6458-45B5-9B1D-6061928041AF}">
      <dgm:prSet/>
      <dgm:spPr/>
      <dgm:t>
        <a:bodyPr/>
        <a:lstStyle/>
        <a:p>
          <a:endParaRPr lang="id-ID"/>
        </a:p>
      </dgm:t>
    </dgm:pt>
    <dgm:pt modelId="{C87A214D-20CC-42D9-B0C0-986AA619B5F4}">
      <dgm:prSet phldrT="[Text]"/>
      <dgm:spPr/>
      <dgm:t>
        <a:bodyPr/>
        <a:lstStyle/>
        <a:p>
          <a:r>
            <a:rPr lang="en-US" b="1" dirty="0" err="1" smtClean="0"/>
            <a:t>Menyediakan</a:t>
          </a:r>
          <a:r>
            <a:rPr lang="en-US" b="1" dirty="0" smtClean="0"/>
            <a:t> </a:t>
          </a:r>
          <a:r>
            <a:rPr lang="en-US" b="1" dirty="0" err="1" smtClean="0"/>
            <a:t>sarana</a:t>
          </a:r>
          <a:r>
            <a:rPr lang="en-US" b="1" dirty="0" smtClean="0"/>
            <a:t> </a:t>
          </a:r>
          <a:r>
            <a:rPr lang="en-US" b="1" dirty="0" err="1" smtClean="0"/>
            <a:t>penunjang</a:t>
          </a:r>
          <a:r>
            <a:rPr lang="en-US" b="1" dirty="0" smtClean="0"/>
            <a:t> </a:t>
          </a:r>
          <a:r>
            <a:rPr lang="en-US" b="1" dirty="0" err="1" smtClean="0"/>
            <a:t>mutu</a:t>
          </a:r>
          <a:r>
            <a:rPr lang="en-US" b="1" dirty="0" smtClean="0"/>
            <a:t> </a:t>
          </a:r>
          <a:r>
            <a:rPr lang="en-US" b="1" dirty="0" err="1" smtClean="0"/>
            <a:t>pembelajaran</a:t>
          </a:r>
          <a:r>
            <a:rPr lang="en-US" b="1" dirty="0" smtClean="0"/>
            <a:t> </a:t>
          </a:r>
          <a:r>
            <a:rPr lang="en-US" b="1" dirty="0" err="1" smtClean="0"/>
            <a:t>berupa</a:t>
          </a:r>
          <a:r>
            <a:rPr lang="en-US" b="1" dirty="0" smtClean="0"/>
            <a:t> </a:t>
          </a:r>
          <a:r>
            <a:rPr lang="en-US" b="1" dirty="0" err="1" smtClean="0"/>
            <a:t>koleksi</a:t>
          </a:r>
          <a:r>
            <a:rPr lang="en-US" b="1" dirty="0" smtClean="0"/>
            <a:t> </a:t>
          </a:r>
          <a:r>
            <a:rPr lang="en-US" b="1" dirty="0" err="1" smtClean="0"/>
            <a:t>perpustakaan</a:t>
          </a:r>
          <a:r>
            <a:rPr lang="en-US" b="1" dirty="0" smtClean="0"/>
            <a:t>  </a:t>
          </a:r>
          <a:r>
            <a:rPr lang="en-US" b="1" dirty="0" err="1" smtClean="0"/>
            <a:t>untuk</a:t>
          </a:r>
          <a:r>
            <a:rPr lang="en-US" b="1" dirty="0" smtClean="0"/>
            <a:t> SD,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alat</a:t>
          </a:r>
          <a:r>
            <a:rPr lang="en-US" b="1" dirty="0" smtClean="0"/>
            <a:t>/media </a:t>
          </a:r>
          <a:r>
            <a:rPr lang="en-US" b="1" dirty="0" err="1" smtClean="0"/>
            <a:t>pendidikan</a:t>
          </a:r>
          <a:r>
            <a:rPr lang="en-US" b="1" dirty="0" smtClean="0"/>
            <a:t> </a:t>
          </a:r>
          <a:r>
            <a:rPr lang="en-US" b="1" dirty="0" err="1" smtClean="0"/>
            <a:t>untuk</a:t>
          </a:r>
          <a:r>
            <a:rPr lang="en-US" b="1" dirty="0" smtClean="0"/>
            <a:t> </a:t>
          </a:r>
          <a:r>
            <a:rPr lang="en-US" b="1" dirty="0" err="1" smtClean="0"/>
            <a:t>untuk</a:t>
          </a:r>
          <a:r>
            <a:rPr lang="en-US" b="1" dirty="0" smtClean="0"/>
            <a:t>  SMP </a:t>
          </a:r>
          <a:r>
            <a:rPr lang="en-US" b="1" dirty="0" err="1" smtClean="0"/>
            <a:t>dan</a:t>
          </a:r>
          <a:r>
            <a:rPr lang="en-US" b="1" dirty="0" smtClean="0"/>
            <a:t> SMA</a:t>
          </a:r>
          <a:endParaRPr lang="id-ID" b="1" dirty="0" smtClean="0"/>
        </a:p>
      </dgm:t>
    </dgm:pt>
    <dgm:pt modelId="{C73B3126-8527-4C98-AE62-D4C41594F01E}" type="parTrans" cxnId="{C6364973-B8C4-48AB-AAA5-3E40A2F74795}">
      <dgm:prSet/>
      <dgm:spPr/>
      <dgm:t>
        <a:bodyPr/>
        <a:lstStyle/>
        <a:p>
          <a:endParaRPr lang="id-ID"/>
        </a:p>
      </dgm:t>
    </dgm:pt>
    <dgm:pt modelId="{38B0287D-B0A0-44BF-B3FB-7CDB1251631C}" type="sibTrans" cxnId="{C6364973-B8C4-48AB-AAA5-3E40A2F74795}">
      <dgm:prSet/>
      <dgm:spPr/>
      <dgm:t>
        <a:bodyPr/>
        <a:lstStyle/>
        <a:p>
          <a:endParaRPr lang="id-ID"/>
        </a:p>
      </dgm:t>
    </dgm:pt>
    <dgm:pt modelId="{294760A5-607D-4D4D-8525-2537AA936252}">
      <dgm:prSet phldrT="[Text]"/>
      <dgm:spPr/>
      <dgm:t>
        <a:bodyPr/>
        <a:lstStyle/>
        <a:p>
          <a:r>
            <a:rPr lang="en-US" b="1" dirty="0" err="1" smtClean="0"/>
            <a:t>Menyediakan</a:t>
          </a:r>
          <a:r>
            <a:rPr lang="en-US" b="1" dirty="0" smtClean="0"/>
            <a:t> </a:t>
          </a:r>
          <a:r>
            <a:rPr lang="en-US" b="1" dirty="0" err="1" smtClean="0"/>
            <a:t>sarana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prasarana</a:t>
          </a:r>
          <a:r>
            <a:rPr lang="en-US" b="1" dirty="0" smtClean="0"/>
            <a:t>  </a:t>
          </a:r>
          <a:r>
            <a:rPr lang="en-US" b="1" dirty="0" err="1" smtClean="0"/>
            <a:t>praktik</a:t>
          </a:r>
          <a:r>
            <a:rPr lang="en-US" b="1" dirty="0" smtClean="0"/>
            <a:t> </a:t>
          </a:r>
          <a:r>
            <a:rPr lang="en-US" b="1" dirty="0" err="1" smtClean="0"/>
            <a:t>kompetensi</a:t>
          </a:r>
          <a:r>
            <a:rPr lang="en-US" b="1" dirty="0" smtClean="0"/>
            <a:t> </a:t>
          </a:r>
          <a:r>
            <a:rPr lang="en-US" b="1" dirty="0" err="1" smtClean="0"/>
            <a:t>kerja</a:t>
          </a:r>
          <a:r>
            <a:rPr lang="en-US" b="1" dirty="0" smtClean="0"/>
            <a:t> </a:t>
          </a:r>
          <a:r>
            <a:rPr lang="en-US" b="1" dirty="0" err="1" smtClean="0"/>
            <a:t>dan</a:t>
          </a:r>
          <a:r>
            <a:rPr lang="en-US" b="1" dirty="0" smtClean="0"/>
            <a:t> </a:t>
          </a:r>
          <a:r>
            <a:rPr lang="en-US" b="1" dirty="0" err="1" smtClean="0"/>
            <a:t>praktik</a:t>
          </a:r>
          <a:r>
            <a:rPr lang="en-US" b="1" dirty="0" smtClean="0"/>
            <a:t> </a:t>
          </a:r>
          <a:r>
            <a:rPr lang="en-US" b="1" dirty="0" err="1" smtClean="0"/>
            <a:t>realisasi</a:t>
          </a:r>
          <a:r>
            <a:rPr lang="en-US" b="1" dirty="0" smtClean="0"/>
            <a:t> </a:t>
          </a:r>
          <a:r>
            <a:rPr lang="en-US" b="1" dirty="0" err="1" smtClean="0"/>
            <a:t>produk</a:t>
          </a:r>
          <a:r>
            <a:rPr lang="en-US" b="1" dirty="0" smtClean="0"/>
            <a:t> teaching factory </a:t>
          </a:r>
          <a:r>
            <a:rPr lang="en-US" b="1" dirty="0" err="1" smtClean="0"/>
            <a:t>untuk</a:t>
          </a:r>
          <a:r>
            <a:rPr lang="en-US" b="1" dirty="0" smtClean="0"/>
            <a:t> SMK</a:t>
          </a:r>
          <a:endParaRPr lang="id-ID" b="1" dirty="0" smtClean="0"/>
        </a:p>
      </dgm:t>
    </dgm:pt>
    <dgm:pt modelId="{6F077117-FE63-4D90-9A70-7FA0A414433C}" type="sibTrans" cxnId="{51633D7F-520D-4C42-99B2-6BCAAE4B4553}">
      <dgm:prSet/>
      <dgm:spPr/>
      <dgm:t>
        <a:bodyPr/>
        <a:lstStyle/>
        <a:p>
          <a:endParaRPr lang="en-US"/>
        </a:p>
      </dgm:t>
    </dgm:pt>
    <dgm:pt modelId="{F8D4035F-EEEB-40B6-AE06-815FFE4B386F}" type="parTrans" cxnId="{51633D7F-520D-4C42-99B2-6BCAAE4B4553}">
      <dgm:prSet/>
      <dgm:spPr/>
      <dgm:t>
        <a:bodyPr/>
        <a:lstStyle/>
        <a:p>
          <a:endParaRPr lang="en-US"/>
        </a:p>
      </dgm:t>
    </dgm:pt>
    <dgm:pt modelId="{B4959925-2430-43B4-8689-828019EEB570}" type="pres">
      <dgm:prSet presAssocID="{1E945F8B-0F19-4EDC-829F-9CFD8A8CBD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75530-CC8D-4FE4-AB5D-B6C9349A013E}" type="pres">
      <dgm:prSet presAssocID="{80B6C0DB-5359-40F5-B27D-3EB059ABF1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2314C14-1DC4-4086-A1A1-91FC6CF5F30A}" type="pres">
      <dgm:prSet presAssocID="{A16E8272-230C-47E0-9B43-D25BEC087C52}" presName="sibTrans" presStyleCnt="0"/>
      <dgm:spPr/>
    </dgm:pt>
    <dgm:pt modelId="{FE5D76A1-4911-4738-AEDD-9C0E9D570136}" type="pres">
      <dgm:prSet presAssocID="{5041C492-6388-4F57-A34D-FCB3C0083CF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8B7001-0643-419D-AAA0-A669498DCD92}" type="pres">
      <dgm:prSet presAssocID="{A07EB4AD-3D8A-4834-8126-6BA305949548}" presName="sibTrans" presStyleCnt="0"/>
      <dgm:spPr/>
    </dgm:pt>
    <dgm:pt modelId="{084D6DC9-28B5-44A9-AB58-3C6EEB169B28}" type="pres">
      <dgm:prSet presAssocID="{30A3E668-E711-4DD7-BB7E-36AB67F7A2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A12FCC-A4D4-4A25-A831-297CBC54DE54}" type="pres">
      <dgm:prSet presAssocID="{1EA35EA1-8349-4A56-AC7F-FECA54304DD3}" presName="sibTrans" presStyleCnt="0"/>
      <dgm:spPr/>
    </dgm:pt>
    <dgm:pt modelId="{3DA29839-1DBE-4BBA-AF10-2E321C3BB76C}" type="pres">
      <dgm:prSet presAssocID="{C87A214D-20CC-42D9-B0C0-986AA619B5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5512AC-5D4A-4FBD-B2FD-3B3A49EF8A19}" type="pres">
      <dgm:prSet presAssocID="{38B0287D-B0A0-44BF-B3FB-7CDB1251631C}" presName="sibTrans" presStyleCnt="0"/>
      <dgm:spPr/>
    </dgm:pt>
    <dgm:pt modelId="{F874D36F-0FDC-4D32-886A-70284F9FD6D6}" type="pres">
      <dgm:prSet presAssocID="{294760A5-607D-4D4D-8525-2537AA9362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173B34-68B6-6242-B123-61094EB0227E}" type="presOf" srcId="{30A3E668-E711-4DD7-BB7E-36AB67F7A2F5}" destId="{084D6DC9-28B5-44A9-AB58-3C6EEB169B28}" srcOrd="0" destOrd="0" presId="urn:microsoft.com/office/officeart/2005/8/layout/hList6"/>
    <dgm:cxn modelId="{6344A4CC-B85C-2F42-AF58-551F4B6A9D88}" type="presOf" srcId="{C87A214D-20CC-42D9-B0C0-986AA619B5F4}" destId="{3DA29839-1DBE-4BBA-AF10-2E321C3BB76C}" srcOrd="0" destOrd="0" presId="urn:microsoft.com/office/officeart/2005/8/layout/hList6"/>
    <dgm:cxn modelId="{51633D7F-520D-4C42-99B2-6BCAAE4B4553}" srcId="{1E945F8B-0F19-4EDC-829F-9CFD8A8CBDCE}" destId="{294760A5-607D-4D4D-8525-2537AA936252}" srcOrd="4" destOrd="0" parTransId="{F8D4035F-EEEB-40B6-AE06-815FFE4B386F}" sibTransId="{6F077117-FE63-4D90-9A70-7FA0A414433C}"/>
    <dgm:cxn modelId="{175FC8B0-3517-4A18-B587-64103CE61E91}" srcId="{1E945F8B-0F19-4EDC-829F-9CFD8A8CBDCE}" destId="{5041C492-6388-4F57-A34D-FCB3C0083CFE}" srcOrd="1" destOrd="0" parTransId="{138C5140-4B61-452D-83CB-FC6688C9C0BA}" sibTransId="{A07EB4AD-3D8A-4834-8126-6BA305949548}"/>
    <dgm:cxn modelId="{D13215F1-128E-46DE-AF8E-48BCEB2B283E}" srcId="{1E945F8B-0F19-4EDC-829F-9CFD8A8CBDCE}" destId="{80B6C0DB-5359-40F5-B27D-3EB059ABF12F}" srcOrd="0" destOrd="0" parTransId="{CE91F6A3-92BA-4532-AA39-131B5C275510}" sibTransId="{A16E8272-230C-47E0-9B43-D25BEC087C52}"/>
    <dgm:cxn modelId="{6CBC6A54-1350-294A-8472-5066524C091A}" type="presOf" srcId="{80B6C0DB-5359-40F5-B27D-3EB059ABF12F}" destId="{15C75530-CC8D-4FE4-AB5D-B6C9349A013E}" srcOrd="0" destOrd="0" presId="urn:microsoft.com/office/officeart/2005/8/layout/hList6"/>
    <dgm:cxn modelId="{945CFF37-6665-354E-A1BF-E8ECCA581B15}" type="presOf" srcId="{1E945F8B-0F19-4EDC-829F-9CFD8A8CBDCE}" destId="{B4959925-2430-43B4-8689-828019EEB570}" srcOrd="0" destOrd="0" presId="urn:microsoft.com/office/officeart/2005/8/layout/hList6"/>
    <dgm:cxn modelId="{C6364973-B8C4-48AB-AAA5-3E40A2F74795}" srcId="{1E945F8B-0F19-4EDC-829F-9CFD8A8CBDCE}" destId="{C87A214D-20CC-42D9-B0C0-986AA619B5F4}" srcOrd="3" destOrd="0" parTransId="{C73B3126-8527-4C98-AE62-D4C41594F01E}" sibTransId="{38B0287D-B0A0-44BF-B3FB-7CDB1251631C}"/>
    <dgm:cxn modelId="{0EF17689-6458-45B5-9B1D-6061928041AF}" srcId="{1E945F8B-0F19-4EDC-829F-9CFD8A8CBDCE}" destId="{30A3E668-E711-4DD7-BB7E-36AB67F7A2F5}" srcOrd="2" destOrd="0" parTransId="{5E84290E-C885-4F88-B075-B9AF26DF9CED}" sibTransId="{1EA35EA1-8349-4A56-AC7F-FECA54304DD3}"/>
    <dgm:cxn modelId="{E454003A-F24B-7F4B-81CA-5F397ABDBE47}" type="presOf" srcId="{5041C492-6388-4F57-A34D-FCB3C0083CFE}" destId="{FE5D76A1-4911-4738-AEDD-9C0E9D570136}" srcOrd="0" destOrd="0" presId="urn:microsoft.com/office/officeart/2005/8/layout/hList6"/>
    <dgm:cxn modelId="{D4FC9F0B-AC2B-4CDF-B076-C0882DAC5DD6}" type="presOf" srcId="{294760A5-607D-4D4D-8525-2537AA936252}" destId="{F874D36F-0FDC-4D32-886A-70284F9FD6D6}" srcOrd="0" destOrd="0" presId="urn:microsoft.com/office/officeart/2005/8/layout/hList6"/>
    <dgm:cxn modelId="{61B321B2-872C-E044-9CA8-261DA790F208}" type="presParOf" srcId="{B4959925-2430-43B4-8689-828019EEB570}" destId="{15C75530-CC8D-4FE4-AB5D-B6C9349A013E}" srcOrd="0" destOrd="0" presId="urn:microsoft.com/office/officeart/2005/8/layout/hList6"/>
    <dgm:cxn modelId="{CAC525E1-A34D-BA41-8352-C4F64EDD0DCC}" type="presParOf" srcId="{B4959925-2430-43B4-8689-828019EEB570}" destId="{E2314C14-1DC4-4086-A1A1-91FC6CF5F30A}" srcOrd="1" destOrd="0" presId="urn:microsoft.com/office/officeart/2005/8/layout/hList6"/>
    <dgm:cxn modelId="{53537E21-3520-354D-936A-297896B80106}" type="presParOf" srcId="{B4959925-2430-43B4-8689-828019EEB570}" destId="{FE5D76A1-4911-4738-AEDD-9C0E9D570136}" srcOrd="2" destOrd="0" presId="urn:microsoft.com/office/officeart/2005/8/layout/hList6"/>
    <dgm:cxn modelId="{92E12605-9253-E046-831E-CCD733D1DBC6}" type="presParOf" srcId="{B4959925-2430-43B4-8689-828019EEB570}" destId="{EF8B7001-0643-419D-AAA0-A669498DCD92}" srcOrd="3" destOrd="0" presId="urn:microsoft.com/office/officeart/2005/8/layout/hList6"/>
    <dgm:cxn modelId="{66A6A8F5-DC2F-514A-965A-DDD6CAD2A568}" type="presParOf" srcId="{B4959925-2430-43B4-8689-828019EEB570}" destId="{084D6DC9-28B5-44A9-AB58-3C6EEB169B28}" srcOrd="4" destOrd="0" presId="urn:microsoft.com/office/officeart/2005/8/layout/hList6"/>
    <dgm:cxn modelId="{AB11AA38-A27C-1D48-B25C-67DE189DA253}" type="presParOf" srcId="{B4959925-2430-43B4-8689-828019EEB570}" destId="{59A12FCC-A4D4-4A25-A831-297CBC54DE54}" srcOrd="5" destOrd="0" presId="urn:microsoft.com/office/officeart/2005/8/layout/hList6"/>
    <dgm:cxn modelId="{14E356CC-EAD3-104E-BDFA-C565BB0AB87D}" type="presParOf" srcId="{B4959925-2430-43B4-8689-828019EEB570}" destId="{3DA29839-1DBE-4BBA-AF10-2E321C3BB76C}" srcOrd="6" destOrd="0" presId="urn:microsoft.com/office/officeart/2005/8/layout/hList6"/>
    <dgm:cxn modelId="{F3C53048-80E4-40D7-BAF3-49DC7C7A651E}" type="presParOf" srcId="{B4959925-2430-43B4-8689-828019EEB570}" destId="{A55512AC-5D4A-4FBD-B2FD-3B3A49EF8A19}" srcOrd="7" destOrd="0" presId="urn:microsoft.com/office/officeart/2005/8/layout/hList6"/>
    <dgm:cxn modelId="{814FC35B-909B-44BC-8F42-CE078968ED77}" type="presParOf" srcId="{B4959925-2430-43B4-8689-828019EEB570}" destId="{F874D36F-0FDC-4D32-886A-70284F9FD6D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75530-CC8D-4FE4-AB5D-B6C9349A013E}">
      <dsp:nvSpPr>
        <dsp:cNvPr id="0" name=""/>
        <dsp:cNvSpPr/>
      </dsp:nvSpPr>
      <dsp:spPr>
        <a:xfrm rot="16200000">
          <a:off x="-1809414" y="1814172"/>
          <a:ext cx="5297678" cy="16693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182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Menyediakan </a:t>
          </a:r>
          <a:r>
            <a:rPr lang="en-US" sz="1800" b="1" kern="1200" dirty="0" err="1" smtClean="0"/>
            <a:t>ruang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belajar</a:t>
          </a:r>
          <a:r>
            <a:rPr lang="en-US" sz="1800" b="1" kern="1200" dirty="0" smtClean="0"/>
            <a:t>/</a:t>
          </a:r>
          <a:r>
            <a:rPr lang="en-US" sz="1800" b="1" kern="1200" dirty="0" err="1" smtClean="0"/>
            <a:t>ruang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penunjang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lainnya</a:t>
          </a:r>
          <a:endParaRPr lang="id-ID" sz="1800" b="1" kern="1200" dirty="0"/>
        </a:p>
      </dsp:txBody>
      <dsp:txXfrm rot="5400000">
        <a:off x="4758" y="1059536"/>
        <a:ext cx="1669333" cy="3178606"/>
      </dsp:txXfrm>
    </dsp:sp>
    <dsp:sp modelId="{FE5D76A1-4911-4738-AEDD-9C0E9D570136}">
      <dsp:nvSpPr>
        <dsp:cNvPr id="0" name=""/>
        <dsp:cNvSpPr/>
      </dsp:nvSpPr>
      <dsp:spPr>
        <a:xfrm rot="16200000">
          <a:off x="-14881" y="1814172"/>
          <a:ext cx="5297678" cy="1669333"/>
        </a:xfrm>
        <a:prstGeom prst="flowChartManualOperation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182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Memenuhi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kebutuhan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jumlah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ruang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kelas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sesuai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standar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sarana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prasarana</a:t>
          </a:r>
          <a:endParaRPr lang="id-ID" sz="1800" b="1" kern="1200" dirty="0"/>
        </a:p>
      </dsp:txBody>
      <dsp:txXfrm rot="5400000">
        <a:off x="1799291" y="1059536"/>
        <a:ext cx="1669333" cy="3178606"/>
      </dsp:txXfrm>
    </dsp:sp>
    <dsp:sp modelId="{084D6DC9-28B5-44A9-AB58-3C6EEB169B28}">
      <dsp:nvSpPr>
        <dsp:cNvPr id="0" name=""/>
        <dsp:cNvSpPr/>
      </dsp:nvSpPr>
      <dsp:spPr>
        <a:xfrm rot="16200000">
          <a:off x="1779652" y="1814172"/>
          <a:ext cx="5297678" cy="1669333"/>
        </a:xfrm>
        <a:prstGeom prst="flowChartManualOperation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182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Menyediakan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prasarana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penunjang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mutu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pembelajaran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berupa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laboratorium</a:t>
          </a:r>
          <a:r>
            <a:rPr lang="en-US" sz="1800" b="1" kern="1200" dirty="0" smtClean="0"/>
            <a:t> IPA </a:t>
          </a:r>
          <a:r>
            <a:rPr lang="en-US" sz="1800" b="1" kern="1200" dirty="0" err="1" smtClean="0"/>
            <a:t>untuk</a:t>
          </a:r>
          <a:r>
            <a:rPr lang="en-US" sz="1800" b="1" kern="1200" dirty="0" smtClean="0"/>
            <a:t>  SMP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SMA</a:t>
          </a:r>
          <a:endParaRPr lang="id-ID" sz="1800" b="1" kern="1200" dirty="0" smtClean="0"/>
        </a:p>
      </dsp:txBody>
      <dsp:txXfrm rot="5400000">
        <a:off x="3593824" y="1059536"/>
        <a:ext cx="1669333" cy="3178606"/>
      </dsp:txXfrm>
    </dsp:sp>
    <dsp:sp modelId="{3DA29839-1DBE-4BBA-AF10-2E321C3BB76C}">
      <dsp:nvSpPr>
        <dsp:cNvPr id="0" name=""/>
        <dsp:cNvSpPr/>
      </dsp:nvSpPr>
      <dsp:spPr>
        <a:xfrm rot="16200000">
          <a:off x="3574186" y="1814172"/>
          <a:ext cx="5297678" cy="1669333"/>
        </a:xfrm>
        <a:prstGeom prst="flowChartManualOperation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182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Menyediakan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sarana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penunjang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mutu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pembelajaran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berupa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koleksi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perpustakaan</a:t>
          </a:r>
          <a:r>
            <a:rPr lang="en-US" sz="1800" b="1" kern="1200" dirty="0" smtClean="0"/>
            <a:t>  </a:t>
          </a:r>
          <a:r>
            <a:rPr lang="en-US" sz="1800" b="1" kern="1200" dirty="0" err="1" smtClean="0"/>
            <a:t>untuk</a:t>
          </a:r>
          <a:r>
            <a:rPr lang="en-US" sz="1800" b="1" kern="1200" dirty="0" smtClean="0"/>
            <a:t> SD,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alat</a:t>
          </a:r>
          <a:r>
            <a:rPr lang="en-US" sz="1800" b="1" kern="1200" dirty="0" smtClean="0"/>
            <a:t>/media </a:t>
          </a:r>
          <a:r>
            <a:rPr lang="en-US" sz="1800" b="1" kern="1200" dirty="0" err="1" smtClean="0"/>
            <a:t>pendidikan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untuk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untuk</a:t>
          </a:r>
          <a:r>
            <a:rPr lang="en-US" sz="1800" b="1" kern="1200" dirty="0" smtClean="0"/>
            <a:t>  SMP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SMA</a:t>
          </a:r>
          <a:endParaRPr lang="id-ID" sz="1800" b="1" kern="1200" dirty="0" smtClean="0"/>
        </a:p>
      </dsp:txBody>
      <dsp:txXfrm rot="5400000">
        <a:off x="5388358" y="1059536"/>
        <a:ext cx="1669333" cy="3178606"/>
      </dsp:txXfrm>
    </dsp:sp>
    <dsp:sp modelId="{F874D36F-0FDC-4D32-886A-70284F9FD6D6}">
      <dsp:nvSpPr>
        <dsp:cNvPr id="0" name=""/>
        <dsp:cNvSpPr/>
      </dsp:nvSpPr>
      <dsp:spPr>
        <a:xfrm rot="16200000">
          <a:off x="5368719" y="1814172"/>
          <a:ext cx="5297678" cy="1669333"/>
        </a:xfrm>
        <a:prstGeom prst="flowChartManualOperation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1829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/>
            <a:t>Menyediakan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sarana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prasarana</a:t>
          </a:r>
          <a:r>
            <a:rPr lang="en-US" sz="1800" b="1" kern="1200" dirty="0" smtClean="0"/>
            <a:t>  </a:t>
          </a:r>
          <a:r>
            <a:rPr lang="en-US" sz="1800" b="1" kern="1200" dirty="0" err="1" smtClean="0"/>
            <a:t>praktik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kompetensi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kerja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dan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praktik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realisasi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produk</a:t>
          </a:r>
          <a:r>
            <a:rPr lang="en-US" sz="1800" b="1" kern="1200" dirty="0" smtClean="0"/>
            <a:t> teaching factory </a:t>
          </a:r>
          <a:r>
            <a:rPr lang="en-US" sz="1800" b="1" kern="1200" dirty="0" err="1" smtClean="0"/>
            <a:t>untuk</a:t>
          </a:r>
          <a:r>
            <a:rPr lang="en-US" sz="1800" b="1" kern="1200" dirty="0" smtClean="0"/>
            <a:t> SMK</a:t>
          </a:r>
          <a:endParaRPr lang="id-ID" sz="1800" b="1" kern="1200" dirty="0" smtClean="0"/>
        </a:p>
      </dsp:txBody>
      <dsp:txXfrm rot="5400000">
        <a:off x="7182891" y="1059536"/>
        <a:ext cx="1669333" cy="317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1C907-0AA9-0140-BC15-8D2572E816AE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82E2A-311D-A64B-BA86-10267C53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4F49F-E692-6240-9221-E8BA4017EE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8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3A9F5F-0CFA-4528-B60A-7987623F469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53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3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0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900" y="191297"/>
            <a:ext cx="11960449" cy="7037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just">
              <a:defRPr sz="2000" b="1" cap="all" baseline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880219" y="6564577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0CD0FFD-D1DB-4883-AAED-62A2596FD9CA}" type="slidenum">
              <a:rPr lang="en-US" sz="1400" smtClean="0">
                <a:solidFill>
                  <a:prstClr val="black"/>
                </a:solidFill>
              </a:rPr>
              <a:pPr/>
              <a:t>‹#›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4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9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B9B5-B50B-4908-8281-E013BAD2F6D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C95B-9544-4FA1-82C7-C947BA455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95055"/>
            <a:ext cx="12192000" cy="2781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7540"/>
            <a:ext cx="12192000" cy="1775337"/>
          </a:xfrm>
        </p:spPr>
        <p:txBody>
          <a:bodyPr anchor="ctr"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INFORMASI PROGRAM</a:t>
            </a:r>
            <a:br>
              <a:rPr lang="en-US" sz="3200" b="1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BOS DAN DAK SMA</a:t>
            </a:r>
            <a:br>
              <a:rPr lang="en-US" sz="3200" b="1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TAHUN 2017</a:t>
            </a:r>
            <a:endParaRPr lang="en-US" sz="3000" b="1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12630"/>
            <a:ext cx="12192000" cy="13201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err="1" smtClean="0">
                <a:latin typeface="Arial Nova Cond Light" panose="020B0306020202020204" pitchFamily="34" charset="0"/>
              </a:rPr>
              <a:t>Subdit</a:t>
            </a:r>
            <a:r>
              <a:rPr lang="en-US" b="1" dirty="0" smtClean="0">
                <a:latin typeface="Arial Nova Cond Light" panose="020B0306020202020204" pitchFamily="34" charset="0"/>
              </a:rPr>
              <a:t> Program </a:t>
            </a:r>
            <a:r>
              <a:rPr lang="en-US" b="1" dirty="0" err="1" smtClean="0">
                <a:latin typeface="Arial Nova Cond Light" panose="020B0306020202020204" pitchFamily="34" charset="0"/>
              </a:rPr>
              <a:t>dan</a:t>
            </a:r>
            <a:r>
              <a:rPr lang="en-US" b="1" dirty="0" smtClean="0">
                <a:latin typeface="Arial Nova Cond Light" panose="020B0306020202020204" pitchFamily="34" charset="0"/>
              </a:rPr>
              <a:t> </a:t>
            </a:r>
            <a:r>
              <a:rPr lang="en-US" b="1" dirty="0" err="1" smtClean="0">
                <a:latin typeface="Arial Nova Cond Light" panose="020B0306020202020204" pitchFamily="34" charset="0"/>
              </a:rPr>
              <a:t>Evaluasi</a:t>
            </a:r>
            <a:endParaRPr lang="en-US" b="1" dirty="0" smtClean="0">
              <a:latin typeface="Arial Nova Cond Light" panose="020B0306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 err="1" smtClean="0">
                <a:latin typeface="Arial Nova Cond Light" panose="020B0306020202020204" pitchFamily="34" charset="0"/>
              </a:rPr>
              <a:t>Direktorat</a:t>
            </a:r>
            <a:r>
              <a:rPr lang="en-US" b="1" dirty="0" smtClean="0">
                <a:latin typeface="Arial Nova Cond Light" panose="020B0306020202020204" pitchFamily="34" charset="0"/>
              </a:rPr>
              <a:t> </a:t>
            </a:r>
            <a:r>
              <a:rPr lang="en-US" b="1" dirty="0" err="1" smtClean="0">
                <a:latin typeface="Arial Nova Cond Light" panose="020B0306020202020204" pitchFamily="34" charset="0"/>
              </a:rPr>
              <a:t>Pembinaan</a:t>
            </a:r>
            <a:r>
              <a:rPr lang="en-US" b="1" dirty="0" smtClean="0">
                <a:latin typeface="Arial Nova Cond Light" panose="020B0306020202020204" pitchFamily="34" charset="0"/>
              </a:rPr>
              <a:t> SMA</a:t>
            </a:r>
          </a:p>
          <a:p>
            <a:pPr>
              <a:spcBef>
                <a:spcPts val="0"/>
              </a:spcBef>
            </a:pPr>
            <a:r>
              <a:rPr lang="en-US" b="1" dirty="0" err="1" smtClean="0">
                <a:latin typeface="Arial Nova Cond Light" panose="020B0306020202020204" pitchFamily="34" charset="0"/>
              </a:rPr>
              <a:t>Kementerian</a:t>
            </a:r>
            <a:r>
              <a:rPr lang="en-US" b="1" dirty="0" smtClean="0">
                <a:latin typeface="Arial Nova Cond Light" panose="020B0306020202020204" pitchFamily="34" charset="0"/>
              </a:rPr>
              <a:t> </a:t>
            </a:r>
            <a:r>
              <a:rPr lang="en-US" b="1" dirty="0" err="1" smtClean="0">
                <a:latin typeface="Arial Nova Cond Light" panose="020B0306020202020204" pitchFamily="34" charset="0"/>
              </a:rPr>
              <a:t>Pendidikan</a:t>
            </a:r>
            <a:r>
              <a:rPr lang="en-US" b="1" dirty="0" smtClean="0">
                <a:latin typeface="Arial Nova Cond Light" panose="020B0306020202020204" pitchFamily="34" charset="0"/>
              </a:rPr>
              <a:t> </a:t>
            </a:r>
            <a:r>
              <a:rPr lang="en-US" b="1" dirty="0" err="1" smtClean="0">
                <a:latin typeface="Arial Nova Cond Light" panose="020B0306020202020204" pitchFamily="34" charset="0"/>
              </a:rPr>
              <a:t>dan</a:t>
            </a:r>
            <a:r>
              <a:rPr lang="en-US" b="1" dirty="0" smtClean="0">
                <a:latin typeface="Arial Nova Cond Light" panose="020B0306020202020204" pitchFamily="34" charset="0"/>
              </a:rPr>
              <a:t> </a:t>
            </a:r>
            <a:r>
              <a:rPr lang="en-US" b="1" dirty="0" err="1" smtClean="0">
                <a:latin typeface="Arial Nova Cond Light" panose="020B0306020202020204" pitchFamily="34" charset="0"/>
              </a:rPr>
              <a:t>Kebudayaan</a:t>
            </a:r>
            <a:r>
              <a:rPr lang="en-US" b="1" dirty="0" smtClean="0">
                <a:latin typeface="Arial Nova Cond Light" panose="020B0306020202020204" pitchFamily="34" charset="0"/>
              </a:rPr>
              <a:t> RI</a:t>
            </a:r>
            <a:endParaRPr lang="en-US" b="1" dirty="0">
              <a:latin typeface="Arial Nova Cond Light" panose="020B0306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14" y="245379"/>
            <a:ext cx="1393572" cy="140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79964"/>
            <a:ext cx="12192000" cy="1856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9964"/>
            <a:ext cx="12192000" cy="13438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- </a:t>
            </a:r>
            <a:r>
              <a:rPr lang="en-US" sz="4000" b="1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DAK 2017- </a:t>
            </a:r>
            <a:endParaRPr lang="en-US" sz="4000" b="1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71464" y="116632"/>
            <a:ext cx="9649072" cy="9087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d-ID" sz="3000" b="1" dirty="0">
                <a:solidFill>
                  <a:schemeClr val="bg1"/>
                </a:solidFill>
              </a:rPr>
              <a:t>Tujuan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Khusus</a:t>
            </a:r>
            <a:r>
              <a:rPr lang="id-ID" sz="3000" b="1" dirty="0">
                <a:solidFill>
                  <a:schemeClr val="bg1"/>
                </a:solidFill>
              </a:rPr>
              <a:t> DAK Bidang Pendidikan </a:t>
            </a:r>
            <a:r>
              <a:rPr lang="en-US" sz="3000" b="1" dirty="0">
                <a:solidFill>
                  <a:schemeClr val="bg1"/>
                </a:solidFill>
              </a:rPr>
              <a:t>(</a:t>
            </a:r>
            <a:r>
              <a:rPr lang="en-US" sz="3000" b="1" dirty="0" err="1">
                <a:solidFill>
                  <a:schemeClr val="bg1"/>
                </a:solidFill>
              </a:rPr>
              <a:t>Perpres</a:t>
            </a:r>
            <a:r>
              <a:rPr lang="en-US" sz="3000" b="1" dirty="0">
                <a:solidFill>
                  <a:schemeClr val="bg1"/>
                </a:solidFill>
              </a:rPr>
              <a:t> No 123 </a:t>
            </a:r>
            <a:r>
              <a:rPr lang="en-US" sz="3000" b="1" dirty="0" err="1">
                <a:solidFill>
                  <a:schemeClr val="bg1"/>
                </a:solidFill>
              </a:rPr>
              <a:t>Tahun</a:t>
            </a:r>
            <a:r>
              <a:rPr lang="en-US" sz="3000" b="1" dirty="0">
                <a:solidFill>
                  <a:schemeClr val="bg1"/>
                </a:solidFill>
              </a:rPr>
              <a:t> 2016 </a:t>
            </a:r>
            <a:r>
              <a:rPr lang="en-US" sz="3000" b="1" dirty="0" err="1">
                <a:solidFill>
                  <a:schemeClr val="bg1"/>
                </a:solidFill>
              </a:rPr>
              <a:t>tentang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Petunjuk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Teknis</a:t>
            </a:r>
            <a:r>
              <a:rPr lang="en-US" sz="3000" b="1" dirty="0">
                <a:solidFill>
                  <a:schemeClr val="bg1"/>
                </a:solidFill>
              </a:rPr>
              <a:t> DAK </a:t>
            </a:r>
            <a:r>
              <a:rPr lang="en-US" sz="3000" b="1" dirty="0" err="1">
                <a:solidFill>
                  <a:schemeClr val="bg1"/>
                </a:solidFill>
              </a:rPr>
              <a:t>Fisik</a:t>
            </a:r>
            <a:r>
              <a:rPr lang="en-US" sz="3000" b="1" dirty="0">
                <a:solidFill>
                  <a:schemeClr val="bg1"/>
                </a:solidFill>
              </a:rPr>
              <a:t>)</a:t>
            </a:r>
            <a:endParaRPr lang="id-ID" sz="30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703516" y="1268760"/>
          <a:ext cx="8856983" cy="5297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1868108" y="5389240"/>
            <a:ext cx="72008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800" b="1" dirty="0">
                <a:solidFill>
                  <a:schemeClr val="tx1"/>
                </a:solidFill>
              </a:rPr>
              <a:t>1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81976" y="5389240"/>
            <a:ext cx="72008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800" b="1" dirty="0">
                <a:solidFill>
                  <a:schemeClr val="tx1"/>
                </a:solidFill>
              </a:rPr>
              <a:t>2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75920" y="5389240"/>
            <a:ext cx="72008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800" b="1" dirty="0">
                <a:solidFill>
                  <a:schemeClr val="tx1"/>
                </a:solidFill>
              </a:rPr>
              <a:t>3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221492" y="5389240"/>
            <a:ext cx="72008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800" b="1" dirty="0">
                <a:solidFill>
                  <a:schemeClr val="tx1"/>
                </a:solidFill>
              </a:rPr>
              <a:t>4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0E16-2C95-4CA1-8ED5-B4D812CAC2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067064" y="5389240"/>
            <a:ext cx="720080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en-GB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C75530-CC8D-4FE4-AB5D-B6C9349A0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5C75530-CC8D-4FE4-AB5D-B6C9349A0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5D76A1-4911-4738-AEDD-9C0E9D57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E5D76A1-4911-4738-AEDD-9C0E9D57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D6DC9-28B5-44A9-AB58-3C6EEB169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84D6DC9-28B5-44A9-AB58-3C6EEB169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A29839-1DBE-4BBA-AF10-2E321C3BB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DA29839-1DBE-4BBA-AF10-2E321C3BB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74D36F-0FDC-4D32-886A-70284F9FD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874D36F-0FDC-4D32-886A-70284F9FD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419" y="116632"/>
            <a:ext cx="9577064" cy="836712"/>
          </a:xfr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000" b="1" dirty="0">
                <a:solidFill>
                  <a:schemeClr val="bg1"/>
                </a:solidFill>
              </a:rPr>
              <a:t>K</a:t>
            </a:r>
            <a:r>
              <a:rPr lang="id-ID" sz="3000" b="1" dirty="0">
                <a:solidFill>
                  <a:schemeClr val="bg1"/>
                </a:solidFill>
              </a:rPr>
              <a:t>riteria Umum Sekolah Penerima DAK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71465" y="1268760"/>
            <a:ext cx="9577064" cy="72008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400" dirty="0">
                <a:solidFill>
                  <a:schemeClr val="tx1"/>
                </a:solidFill>
              </a:rPr>
              <a:t>1. </a:t>
            </a:r>
            <a:r>
              <a:rPr lang="en-US" sz="2400" dirty="0" err="1">
                <a:solidFill>
                  <a:schemeClr val="tx1"/>
                </a:solidFill>
              </a:rPr>
              <a:t>Diprioritaskan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berlokasi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daerah</a:t>
            </a:r>
            <a:r>
              <a:rPr lang="en-US" sz="2400" dirty="0">
                <a:solidFill>
                  <a:schemeClr val="tx1"/>
                </a:solidFill>
              </a:rPr>
              <a:t> 3T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1465" y="2132856"/>
            <a:ext cx="9577064" cy="86409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indent="-290513"/>
            <a:r>
              <a:rPr lang="id-ID" sz="2400" dirty="0">
                <a:solidFill>
                  <a:schemeClr val="tx1"/>
                </a:solidFill>
              </a:rPr>
              <a:t>2. </a:t>
            </a:r>
            <a:r>
              <a:rPr lang="en-US" sz="2400" dirty="0" err="1">
                <a:solidFill>
                  <a:schemeClr val="tx1"/>
                </a:solidFill>
              </a:rPr>
              <a:t>Masih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beroperasional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izin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operasional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NPSN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71465" y="3140968"/>
            <a:ext cx="9577064" cy="86409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indent="-290513"/>
            <a:r>
              <a:rPr lang="id-ID" sz="2400" dirty="0">
                <a:solidFill>
                  <a:schemeClr val="tx1"/>
                </a:solidFill>
              </a:rPr>
              <a:t>3. </a:t>
            </a:r>
            <a:r>
              <a:rPr lang="en-US" sz="2400" dirty="0" err="1">
                <a:solidFill>
                  <a:schemeClr val="tx1"/>
                </a:solidFill>
              </a:rPr>
              <a:t>Bangunan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berada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atas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lahan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bermasalah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sengketa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milik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sendiri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71465" y="4149080"/>
            <a:ext cx="9577064" cy="86409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indent="-290513"/>
            <a:r>
              <a:rPr lang="id-ID" sz="2400" dirty="0">
                <a:solidFill>
                  <a:schemeClr val="tx1"/>
                </a:solidFill>
              </a:rPr>
              <a:t>4. </a:t>
            </a:r>
            <a:r>
              <a:rPr lang="nb-NO" sz="2400" dirty="0">
                <a:solidFill>
                  <a:schemeClr val="tx1"/>
                </a:solidFill>
              </a:rPr>
              <a:t>Belum memiliki sarana dan atau prasarana pendidikan sesuai standar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71465" y="5157192"/>
            <a:ext cx="9577064" cy="86409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indent="-290513"/>
            <a:r>
              <a:rPr lang="id-ID" sz="2400" dirty="0">
                <a:solidFill>
                  <a:schemeClr val="tx1"/>
                </a:solidFill>
              </a:rPr>
              <a:t>5.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Mempunyai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Kepala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definitif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0E16-2C95-4CA1-8ED5-B4D812CAC2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8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419" y="116632"/>
            <a:ext cx="9577064" cy="836712"/>
          </a:xfr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000" b="1" dirty="0">
                <a:solidFill>
                  <a:schemeClr val="bg1"/>
                </a:solidFill>
              </a:rPr>
              <a:t>K</a:t>
            </a:r>
            <a:r>
              <a:rPr lang="id-ID" sz="3000" b="1" dirty="0">
                <a:solidFill>
                  <a:schemeClr val="bg1"/>
                </a:solidFill>
              </a:rPr>
              <a:t>riteria Umum Sekolah Penerima DAK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71465" y="1268760"/>
            <a:ext cx="9577064" cy="72008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schemeClr val="tx1"/>
                </a:solidFill>
              </a:rPr>
              <a:t>6</a:t>
            </a:r>
            <a:r>
              <a:rPr lang="id-ID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Khusus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dikelola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masyarakat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harus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izin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err="1">
                <a:solidFill>
                  <a:schemeClr val="tx1"/>
                </a:solidFill>
              </a:rPr>
              <a:t>operasional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diprioritaskan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sudah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terakreditasi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1465" y="2132856"/>
            <a:ext cx="9577064" cy="67303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indent="-290513"/>
            <a:r>
              <a:rPr lang="en-US" sz="2400" dirty="0">
                <a:solidFill>
                  <a:schemeClr val="tx1"/>
                </a:solidFill>
              </a:rPr>
              <a:t>7</a:t>
            </a:r>
            <a:r>
              <a:rPr lang="id-ID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komite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ditetapkan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kepala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271465" y="2949904"/>
            <a:ext cx="9577064" cy="59283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indent="-290513"/>
            <a:r>
              <a:rPr lang="en-US" sz="2400" dirty="0">
                <a:solidFill>
                  <a:schemeClr val="tx1"/>
                </a:solidFill>
              </a:rPr>
              <a:t>8</a:t>
            </a:r>
            <a:r>
              <a:rPr lang="id-ID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rekening</a:t>
            </a:r>
            <a:r>
              <a:rPr lang="en-US" sz="2400" dirty="0">
                <a:solidFill>
                  <a:schemeClr val="tx1"/>
                </a:solidFill>
              </a:rPr>
              <a:t> bank </a:t>
            </a:r>
            <a:r>
              <a:rPr lang="en-US" sz="2400" dirty="0" err="1">
                <a:solidFill>
                  <a:schemeClr val="tx1"/>
                </a:solidFill>
              </a:rPr>
              <a:t>atas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bukan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pribadi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47581" y="3693508"/>
            <a:ext cx="9577064" cy="49749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indent="-290513"/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id-ID" sz="2400" dirty="0">
                <a:solidFill>
                  <a:schemeClr val="tx1"/>
                </a:solidFill>
              </a:rPr>
              <a:t>. </a:t>
            </a:r>
            <a:r>
              <a:rPr lang="nb-NO" sz="2400" dirty="0">
                <a:solidFill>
                  <a:schemeClr val="tx1"/>
                </a:solidFill>
              </a:rPr>
              <a:t>Tidak menerima bantuan sejenis dari sumber dana lainnya (APBN/APBD)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71465" y="4383308"/>
            <a:ext cx="9577064" cy="102689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indent="-290513"/>
            <a:r>
              <a:rPr lang="en-US" sz="2400" dirty="0">
                <a:solidFill>
                  <a:schemeClr val="tx1"/>
                </a:solidFill>
              </a:rPr>
              <a:t>10</a:t>
            </a:r>
            <a:r>
              <a:rPr lang="id-ID" sz="2400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Mempunyai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potensi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berkembang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3 </a:t>
            </a:r>
            <a:r>
              <a:rPr lang="en-US" sz="2400" dirty="0" err="1">
                <a:solidFill>
                  <a:schemeClr val="tx1"/>
                </a:solidFill>
              </a:rPr>
              <a:t>tahun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terakhir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mempunyai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kecenderungan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jumlah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stabil</a:t>
            </a:r>
            <a:r>
              <a:rPr lang="en-US" sz="2400" dirty="0">
                <a:solidFill>
                  <a:schemeClr val="tx1"/>
                </a:solidFill>
              </a:rPr>
              <a:t>/</a:t>
            </a:r>
            <a:r>
              <a:rPr lang="en-US" sz="2400" dirty="0" err="1">
                <a:solidFill>
                  <a:schemeClr val="tx1"/>
                </a:solidFill>
              </a:rPr>
              <a:t>meningkat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kecuali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sekolah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mengalami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keadaan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darurat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bencana</a:t>
            </a:r>
            <a:endParaRPr lang="fi-FI" sz="2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0E16-2C95-4CA1-8ED5-B4D812CAC2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271465" y="5573555"/>
            <a:ext cx="9577064" cy="102689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0513" indent="-290513"/>
            <a:r>
              <a:rPr lang="en-US" sz="2400" dirty="0">
                <a:solidFill>
                  <a:schemeClr val="tx1"/>
                </a:solidFill>
              </a:rPr>
              <a:t>11</a:t>
            </a:r>
            <a:r>
              <a:rPr lang="id-ID" sz="2400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Mengisi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dapodikdasmen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sistem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pendataan</a:t>
            </a:r>
            <a:r>
              <a:rPr lang="en-US" sz="2400" dirty="0">
                <a:solidFill>
                  <a:schemeClr val="tx1"/>
                </a:solidFill>
              </a:rPr>
              <a:t> online </a:t>
            </a:r>
            <a:r>
              <a:rPr lang="en-US" sz="2400" dirty="0" err="1">
                <a:solidFill>
                  <a:schemeClr val="tx1"/>
                </a:solidFill>
              </a:rPr>
              <a:t>melalui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laman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http://dapo.dikdasmen.kemdikbud.go.id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464" y="72008"/>
            <a:ext cx="9673075" cy="836712"/>
          </a:xfr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000" b="1" dirty="0">
                <a:solidFill>
                  <a:schemeClr val="bg1"/>
                </a:solidFill>
              </a:rPr>
              <a:t>K</a:t>
            </a:r>
            <a:r>
              <a:rPr lang="id-ID" sz="3000" b="1" dirty="0">
                <a:solidFill>
                  <a:schemeClr val="bg1"/>
                </a:solidFill>
              </a:rPr>
              <a:t>riteria Khusus Sekolah Penerima DAK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37472" y="1196752"/>
            <a:ext cx="9517056" cy="86409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463" indent="-398463">
              <a:buFont typeface="+mj-lt"/>
              <a:buAutoNum type="arabicPeriod"/>
            </a:pPr>
            <a:r>
              <a:rPr lang="id-ID" sz="2000" dirty="0">
                <a:solidFill>
                  <a:schemeClr val="tx1"/>
                </a:solidFill>
              </a:rPr>
              <a:t>Rehabilitasi </a:t>
            </a:r>
            <a:r>
              <a:rPr lang="id-ID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sz="2000" dirty="0">
                <a:solidFill>
                  <a:schemeClr val="tx1"/>
                </a:solidFill>
              </a:rPr>
              <a:t>diprioritaskan untuk sekolah yang membutuhkan rehabilitasi ruang belajar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ruang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penunjang</a:t>
            </a:r>
            <a:r>
              <a:rPr lang="id-ID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tingkat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kerusakan</a:t>
            </a:r>
            <a:r>
              <a:rPr lang="en-US" sz="2000" dirty="0">
                <a:solidFill>
                  <a:schemeClr val="tx1"/>
                </a:solidFill>
              </a:rPr>
              <a:t> minimal </a:t>
            </a:r>
            <a:r>
              <a:rPr lang="en-US" sz="2000" dirty="0" err="1">
                <a:solidFill>
                  <a:schemeClr val="tx1"/>
                </a:solidFill>
              </a:rPr>
              <a:t>sedang</a:t>
            </a:r>
            <a:r>
              <a:rPr lang="id-ID" sz="2000" dirty="0">
                <a:solidFill>
                  <a:schemeClr val="tx1"/>
                </a:solidFill>
              </a:rPr>
              <a:t>.</a:t>
            </a:r>
            <a:r>
              <a:rPr lang="en-US" sz="2000" dirty="0">
                <a:solidFill>
                  <a:schemeClr val="tx1"/>
                </a:solidFill>
              </a:rPr>
              <a:t> (&gt;30%)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37474" y="2200054"/>
            <a:ext cx="9517055" cy="1905356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463" indent="-398463">
              <a:buFont typeface="+mj-lt"/>
              <a:buAutoNum type="arabicPeriod" startAt="2"/>
            </a:pPr>
            <a:r>
              <a:rPr lang="id-ID" sz="2000" dirty="0">
                <a:solidFill>
                  <a:schemeClr val="tx1"/>
                </a:solidFill>
              </a:rPr>
              <a:t>Pembangunan </a:t>
            </a:r>
            <a:r>
              <a:rPr lang="en-US" sz="2000" dirty="0" err="1">
                <a:solidFill>
                  <a:schemeClr val="tx1"/>
                </a:solidFill>
              </a:rPr>
              <a:t>Ruang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Baru</a:t>
            </a:r>
            <a:r>
              <a:rPr lang="en-US" sz="2000" dirty="0">
                <a:solidFill>
                  <a:schemeClr val="tx1"/>
                </a:solidFill>
              </a:rPr>
              <a:t> (RKB)</a:t>
            </a:r>
            <a:r>
              <a:rPr lang="id-ID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id-ID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diprioritaskan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sekolah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ruang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kelas</a:t>
            </a:r>
            <a:r>
              <a:rPr lang="id-ID" sz="2000" dirty="0">
                <a:solidFill>
                  <a:schemeClr val="tx1"/>
                </a:solidFill>
              </a:rPr>
              <a:t>nya b</a:t>
            </a:r>
            <a:r>
              <a:rPr lang="en-US" sz="2000" dirty="0" err="1">
                <a:solidFill>
                  <a:schemeClr val="tx1"/>
                </a:solidFill>
              </a:rPr>
              <a:t>elum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id-ID" sz="2000" dirty="0">
                <a:solidFill>
                  <a:schemeClr val="tx1"/>
                </a:solidFill>
              </a:rPr>
              <a:t>mencukupi dan memiliki lahan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tempat</a:t>
            </a:r>
            <a:r>
              <a:rPr lang="id-ID" sz="2000" dirty="0">
                <a:solidFill>
                  <a:schemeClr val="tx1"/>
                </a:solidFill>
              </a:rPr>
              <a:t> yang cukup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Bila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memiliki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lahan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cukup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dibangun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bertingkat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konstruksi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bangunan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bertingkat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direncanakan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tidak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2 </a:t>
            </a:r>
            <a:r>
              <a:rPr lang="en-US" sz="2000" dirty="0" err="1">
                <a:solidFill>
                  <a:schemeClr val="tx1"/>
                </a:solidFill>
              </a:rPr>
              <a:t>lantai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syarat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struktur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bangunan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lantai</a:t>
            </a:r>
            <a:r>
              <a:rPr lang="en-US" sz="2000" dirty="0">
                <a:solidFill>
                  <a:schemeClr val="tx1"/>
                </a:solidFill>
              </a:rPr>
              <a:t> 1 </a:t>
            </a:r>
            <a:r>
              <a:rPr lang="en-US" sz="2000" dirty="0" err="1">
                <a:solidFill>
                  <a:schemeClr val="tx1"/>
                </a:solidFill>
              </a:rPr>
              <a:t>memenuhi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standar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menumpu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bangunan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ruang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kelas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atasnya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26099" y="4105410"/>
            <a:ext cx="9517055" cy="144016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8463" indent="-398463">
              <a:buFont typeface="+mj-lt"/>
              <a:buAutoNum type="arabicPeriod" startAt="3"/>
            </a:pPr>
            <a:r>
              <a:rPr lang="id-ID" sz="2000" dirty="0">
                <a:solidFill>
                  <a:schemeClr val="tx1"/>
                </a:solidFill>
              </a:rPr>
              <a:t>Bantuan pembangunan </a:t>
            </a:r>
            <a:r>
              <a:rPr lang="en-US" sz="2000" dirty="0" err="1">
                <a:solidFill>
                  <a:schemeClr val="tx1"/>
                </a:solidFill>
              </a:rPr>
              <a:t>laboratorium</a:t>
            </a:r>
            <a:r>
              <a:rPr lang="en-US" sz="2000" dirty="0">
                <a:solidFill>
                  <a:schemeClr val="tx1"/>
                </a:solidFill>
              </a:rPr>
              <a:t> IPA </a:t>
            </a:r>
            <a:r>
              <a:rPr lang="id-ID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sz="2000" dirty="0">
                <a:solidFill>
                  <a:schemeClr val="tx1"/>
                </a:solidFill>
              </a:rPr>
              <a:t>prioritas untuk sekolah yang belum memiliki </a:t>
            </a:r>
            <a:r>
              <a:rPr lang="en-US" sz="2000" dirty="0" err="1">
                <a:solidFill>
                  <a:schemeClr val="tx1"/>
                </a:solidFill>
              </a:rPr>
              <a:t>laboratorium</a:t>
            </a:r>
            <a:r>
              <a:rPr lang="en-US" sz="2000" dirty="0">
                <a:solidFill>
                  <a:schemeClr val="tx1"/>
                </a:solidFill>
              </a:rPr>
              <a:t> IPA </a:t>
            </a:r>
            <a:r>
              <a:rPr lang="id-ID" sz="2000" dirty="0">
                <a:solidFill>
                  <a:schemeClr val="tx1"/>
                </a:solidFill>
              </a:rPr>
              <a:t>dan memiliki lahan  yang cukup.</a:t>
            </a:r>
            <a:endParaRPr lang="en-US" sz="2000" dirty="0">
              <a:solidFill>
                <a:schemeClr val="tx1"/>
              </a:solidFill>
            </a:endParaRPr>
          </a:p>
          <a:p>
            <a:pPr marL="398463"/>
            <a:r>
              <a:rPr lang="id-ID" sz="2000" dirty="0">
                <a:solidFill>
                  <a:schemeClr val="tx1"/>
                </a:solidFill>
              </a:rPr>
              <a:t>Jika sekolah tidak memiliki lahan yang cukup, maka pembangunan </a:t>
            </a:r>
            <a:r>
              <a:rPr lang="en-US" sz="2000" dirty="0" err="1">
                <a:solidFill>
                  <a:schemeClr val="tx1"/>
                </a:solidFill>
              </a:rPr>
              <a:t>laboratorium</a:t>
            </a:r>
            <a:r>
              <a:rPr lang="en-US" sz="2000" dirty="0">
                <a:solidFill>
                  <a:schemeClr val="tx1"/>
                </a:solidFill>
              </a:rPr>
              <a:t> IPA</a:t>
            </a:r>
            <a:r>
              <a:rPr lang="id-ID" sz="2000" dirty="0">
                <a:solidFill>
                  <a:schemeClr val="tx1"/>
                </a:solidFill>
              </a:rPr>
              <a:t> dapat dilakukan </a:t>
            </a:r>
            <a:r>
              <a:rPr lang="en-US" sz="2000" dirty="0">
                <a:solidFill>
                  <a:schemeClr val="tx1"/>
                </a:solidFill>
              </a:rPr>
              <a:t>di </a:t>
            </a:r>
            <a:r>
              <a:rPr lang="en-US" sz="2000" dirty="0" err="1">
                <a:solidFill>
                  <a:schemeClr val="tx1"/>
                </a:solidFill>
              </a:rPr>
              <a:t>lantai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dua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26100" y="5768377"/>
            <a:ext cx="9517055" cy="76259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4"/>
            </a:pPr>
            <a:r>
              <a:rPr lang="id-ID" sz="2000" dirty="0">
                <a:solidFill>
                  <a:schemeClr val="tx1"/>
                </a:solidFill>
              </a:rPr>
              <a:t>Bantuan pengadaan sarana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alat</a:t>
            </a:r>
            <a:r>
              <a:rPr lang="en-US" sz="2000" dirty="0">
                <a:solidFill>
                  <a:schemeClr val="tx1"/>
                </a:solidFill>
              </a:rPr>
              <a:t> IPA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alat</a:t>
            </a:r>
            <a:r>
              <a:rPr lang="en-US" sz="2000" dirty="0">
                <a:solidFill>
                  <a:schemeClr val="tx1"/>
                </a:solidFill>
              </a:rPr>
              <a:t> TIK)</a:t>
            </a:r>
            <a:r>
              <a:rPr lang="id-ID" sz="2000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sz="2000" dirty="0">
                <a:solidFill>
                  <a:schemeClr val="tx1"/>
                </a:solidFill>
              </a:rPr>
              <a:t>prioritas untuk sekolah yang belum memiliki sarana pendidikan yang dimaksud.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0E16-2C95-4CA1-8ED5-B4D812CAC2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2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2624" y="228600"/>
            <a:ext cx="6786754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TARGET OUTPUT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DAK FISIK </a:t>
            </a:r>
            <a:r>
              <a:rPr lang="en-US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SMA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 PROVINSI TAHUN 2017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(UNTUK DRAFT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KEPMENDIKBUD)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11" y="1371600"/>
            <a:ext cx="9722381" cy="5334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48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45920"/>
            <a:ext cx="8077200" cy="4450080"/>
          </a:xfrm>
        </p:spPr>
        <p:txBody>
          <a:bodyPr>
            <a:noAutofit/>
          </a:bodyPr>
          <a:lstStyle/>
          <a:p>
            <a:pPr marL="501491" indent="-501491" algn="just">
              <a:buFont typeface="+mj-lt"/>
              <a:buAutoNum type="arabicPeriod"/>
            </a:pPr>
            <a:r>
              <a:rPr lang="en-US" sz="2048" dirty="0"/>
              <a:t>Pembangunan </a:t>
            </a:r>
            <a:r>
              <a:rPr lang="id-ID" sz="2048" dirty="0"/>
              <a:t>prasarana pendidikan </a:t>
            </a:r>
            <a:r>
              <a:rPr lang="en-US" sz="2048" dirty="0"/>
              <a:t> (Rehab, RKB </a:t>
            </a:r>
            <a:r>
              <a:rPr lang="en-US" sz="2048" dirty="0" err="1"/>
              <a:t>dan</a:t>
            </a:r>
            <a:r>
              <a:rPr lang="en-US" sz="2048" dirty="0"/>
              <a:t> Lab. IPA) </a:t>
            </a:r>
            <a:r>
              <a:rPr lang="id-ID" sz="2048" dirty="0"/>
              <a:t>dilakukan dengan cara swakelola sesuai ketentuan peraturan perundang-undangan</a:t>
            </a:r>
            <a:r>
              <a:rPr lang="en-US" sz="2048" dirty="0"/>
              <a:t>.</a:t>
            </a:r>
          </a:p>
          <a:p>
            <a:pPr marL="501491" indent="-501491" algn="just">
              <a:buFont typeface="+mj-lt"/>
              <a:buAutoNum type="arabicPeriod"/>
            </a:pPr>
            <a:r>
              <a:rPr lang="en-US" sz="2048" dirty="0" err="1"/>
              <a:t>Swakelola</a:t>
            </a:r>
            <a:r>
              <a:rPr lang="en-US" sz="2048" dirty="0"/>
              <a:t> </a:t>
            </a:r>
            <a:r>
              <a:rPr lang="en-US" sz="2048" dirty="0" err="1"/>
              <a:t>dilakukan</a:t>
            </a:r>
            <a:r>
              <a:rPr lang="en-US" sz="2048" dirty="0"/>
              <a:t> </a:t>
            </a:r>
            <a:r>
              <a:rPr lang="id-ID" sz="2048" dirty="0"/>
              <a:t>oleh panitia </a:t>
            </a:r>
            <a:r>
              <a:rPr lang="en-US" sz="2048" dirty="0" err="1"/>
              <a:t>pembangunan</a:t>
            </a:r>
            <a:r>
              <a:rPr lang="en-US" sz="2048" dirty="0"/>
              <a:t> </a:t>
            </a:r>
            <a:r>
              <a:rPr lang="id-ID" sz="2048" dirty="0"/>
              <a:t>di </a:t>
            </a:r>
            <a:r>
              <a:rPr lang="en-US" sz="2048" dirty="0" err="1"/>
              <a:t>sekolah</a:t>
            </a:r>
            <a:r>
              <a:rPr lang="en-US" sz="2048" dirty="0"/>
              <a:t> yang </a:t>
            </a:r>
            <a:r>
              <a:rPr lang="id-ID" sz="2048" dirty="0"/>
              <a:t>ditetapkan oleh Kepala Sekolah</a:t>
            </a:r>
            <a:r>
              <a:rPr lang="en-US" sz="2048" dirty="0"/>
              <a:t>.</a:t>
            </a:r>
          </a:p>
          <a:p>
            <a:pPr marL="501491" indent="-501491" algn="just">
              <a:buFont typeface="+mj-lt"/>
              <a:buAutoNum type="arabicPeriod"/>
            </a:pPr>
            <a:r>
              <a:rPr lang="en-US" sz="2048" dirty="0" err="1"/>
              <a:t>Pengadaan</a:t>
            </a:r>
            <a:r>
              <a:rPr lang="en-US" sz="2048" dirty="0"/>
              <a:t> </a:t>
            </a:r>
            <a:r>
              <a:rPr lang="id-ID" sz="2048" dirty="0"/>
              <a:t>sarana pendidikan </a:t>
            </a:r>
            <a:r>
              <a:rPr lang="en-US" sz="2048" dirty="0"/>
              <a:t>(</a:t>
            </a:r>
            <a:r>
              <a:rPr lang="en-US" sz="2048" dirty="0" err="1"/>
              <a:t>Alat</a:t>
            </a:r>
            <a:r>
              <a:rPr lang="en-US" sz="2048" dirty="0"/>
              <a:t> Lab IPA </a:t>
            </a:r>
            <a:r>
              <a:rPr lang="en-US" sz="2048" dirty="0" err="1"/>
              <a:t>dan</a:t>
            </a:r>
            <a:r>
              <a:rPr lang="en-US" sz="2048" dirty="0"/>
              <a:t> </a:t>
            </a:r>
            <a:r>
              <a:rPr lang="en-US" sz="2048" dirty="0" err="1"/>
              <a:t>Alat</a:t>
            </a:r>
            <a:r>
              <a:rPr lang="en-US" sz="2048" dirty="0"/>
              <a:t> TIK) </a:t>
            </a:r>
            <a:r>
              <a:rPr lang="id-ID" sz="2048" dirty="0"/>
              <a:t>dilakukan</a:t>
            </a:r>
            <a:r>
              <a:rPr lang="en-US" sz="2048" dirty="0"/>
              <a:t> </a:t>
            </a:r>
            <a:r>
              <a:rPr lang="en-US" sz="2048" dirty="0" err="1"/>
              <a:t>dengan</a:t>
            </a:r>
            <a:r>
              <a:rPr lang="en-US" sz="2048" dirty="0"/>
              <a:t> </a:t>
            </a:r>
            <a:r>
              <a:rPr lang="en-US" sz="2048" dirty="0" err="1"/>
              <a:t>cara</a:t>
            </a:r>
            <a:r>
              <a:rPr lang="en-US" sz="2048" dirty="0"/>
              <a:t> </a:t>
            </a:r>
            <a:r>
              <a:rPr lang="id-ID" sz="2048" dirty="0"/>
              <a:t>pemilihan penyedia barang/jasa sesuai ketentuan peraturan perundang-undangan</a:t>
            </a:r>
            <a:r>
              <a:rPr lang="en-US" sz="2048" dirty="0"/>
              <a:t> yang </a:t>
            </a:r>
            <a:r>
              <a:rPr lang="en-US" sz="2048" dirty="0" err="1"/>
              <a:t>dilakukan</a:t>
            </a:r>
            <a:r>
              <a:rPr lang="en-US" sz="2048" dirty="0"/>
              <a:t> </a:t>
            </a:r>
            <a:r>
              <a:rPr lang="id-ID" sz="2048" dirty="0"/>
              <a:t>oleh </a:t>
            </a:r>
            <a:r>
              <a:rPr lang="en-US" sz="2048" dirty="0" err="1"/>
              <a:t>Pemerintah</a:t>
            </a:r>
            <a:r>
              <a:rPr lang="en-US" sz="2048" dirty="0"/>
              <a:t> </a:t>
            </a:r>
            <a:r>
              <a:rPr lang="en-US" sz="2048" dirty="0" err="1"/>
              <a:t>Provinsi</a:t>
            </a:r>
            <a:r>
              <a:rPr lang="en-US" sz="2048" dirty="0"/>
              <a:t>.</a:t>
            </a:r>
          </a:p>
          <a:p>
            <a:pPr marL="501491" indent="-501491" algn="just">
              <a:buFont typeface="+mj-lt"/>
              <a:buAutoNum type="arabicPeriod"/>
            </a:pPr>
            <a:r>
              <a:rPr lang="en-US" sz="2048" dirty="0" err="1"/>
              <a:t>Pemilihan</a:t>
            </a:r>
            <a:r>
              <a:rPr lang="en-US" sz="2048" dirty="0"/>
              <a:t> </a:t>
            </a:r>
            <a:r>
              <a:rPr lang="en-US" sz="2048" dirty="0" err="1"/>
              <a:t>penyedia</a:t>
            </a:r>
            <a:r>
              <a:rPr lang="en-US" sz="2048" dirty="0"/>
              <a:t> </a:t>
            </a:r>
            <a:r>
              <a:rPr lang="en-US" sz="2048" dirty="0" err="1"/>
              <a:t>barang</a:t>
            </a:r>
            <a:r>
              <a:rPr lang="en-US" sz="2048" dirty="0"/>
              <a:t>/</a:t>
            </a:r>
            <a:r>
              <a:rPr lang="en-US" sz="2048" dirty="0" err="1"/>
              <a:t>jasa</a:t>
            </a:r>
            <a:r>
              <a:rPr lang="en-US" sz="2048" dirty="0"/>
              <a:t> </a:t>
            </a:r>
            <a:r>
              <a:rPr lang="en-US" sz="2048" dirty="0" err="1"/>
              <a:t>dilakukan</a:t>
            </a:r>
            <a:r>
              <a:rPr lang="en-US" sz="2048" dirty="0"/>
              <a:t> </a:t>
            </a:r>
            <a:r>
              <a:rPr lang="en-US" sz="2048" dirty="0" err="1"/>
              <a:t>dengan</a:t>
            </a:r>
            <a:r>
              <a:rPr lang="en-US" sz="2048" dirty="0"/>
              <a:t> </a:t>
            </a:r>
            <a:r>
              <a:rPr lang="en-US" sz="2048" dirty="0" err="1"/>
              <a:t>mekanisme</a:t>
            </a:r>
            <a:r>
              <a:rPr lang="en-US" sz="2048" dirty="0"/>
              <a:t> </a:t>
            </a:r>
            <a:r>
              <a:rPr lang="en-US" sz="2048" i="1" dirty="0"/>
              <a:t>e-purchasing</a:t>
            </a:r>
            <a:r>
              <a:rPr lang="en-US" sz="2048" dirty="0"/>
              <a:t>. </a:t>
            </a:r>
            <a:r>
              <a:rPr lang="en-US" sz="2048" dirty="0" err="1"/>
              <a:t>Apabila</a:t>
            </a:r>
            <a:r>
              <a:rPr lang="en-US" sz="2048" dirty="0"/>
              <a:t> </a:t>
            </a:r>
            <a:r>
              <a:rPr lang="en-US" sz="2048" dirty="0" err="1"/>
              <a:t>mekanisme</a:t>
            </a:r>
            <a:r>
              <a:rPr lang="en-US" sz="2048" dirty="0"/>
              <a:t> </a:t>
            </a:r>
            <a:r>
              <a:rPr lang="en-US" sz="2048" i="1" dirty="0"/>
              <a:t>e-purchasing</a:t>
            </a:r>
            <a:r>
              <a:rPr lang="en-US" sz="2048" dirty="0"/>
              <a:t> </a:t>
            </a:r>
            <a:r>
              <a:rPr lang="en-US" sz="2048" dirty="0" err="1"/>
              <a:t>tidak</a:t>
            </a:r>
            <a:r>
              <a:rPr lang="en-US" sz="2048" dirty="0"/>
              <a:t> </a:t>
            </a:r>
            <a:r>
              <a:rPr lang="en-US" sz="2048" dirty="0" err="1"/>
              <a:t>dapat</a:t>
            </a:r>
            <a:r>
              <a:rPr lang="en-US" sz="2048" dirty="0"/>
              <a:t> </a:t>
            </a:r>
            <a:r>
              <a:rPr lang="en-US" sz="2048" dirty="0" err="1"/>
              <a:t>dilaksanakan</a:t>
            </a:r>
            <a:r>
              <a:rPr lang="en-US" sz="2048" dirty="0"/>
              <a:t>, </a:t>
            </a:r>
            <a:r>
              <a:rPr lang="en-US" sz="2048" dirty="0" err="1"/>
              <a:t>maka</a:t>
            </a:r>
            <a:r>
              <a:rPr lang="en-US" sz="2048" dirty="0"/>
              <a:t> </a:t>
            </a:r>
            <a:r>
              <a:rPr lang="en-US" sz="2048" dirty="0" err="1"/>
              <a:t>dapat</a:t>
            </a:r>
            <a:r>
              <a:rPr lang="en-US" sz="2048" dirty="0"/>
              <a:t> </a:t>
            </a:r>
            <a:r>
              <a:rPr lang="en-US" sz="2048" dirty="0" err="1"/>
              <a:t>dilakukan</a:t>
            </a:r>
            <a:r>
              <a:rPr lang="en-US" sz="2048" dirty="0"/>
              <a:t> </a:t>
            </a:r>
            <a:r>
              <a:rPr lang="en-US" sz="2048" dirty="0" err="1"/>
              <a:t>melalui</a:t>
            </a:r>
            <a:r>
              <a:rPr lang="en-US" sz="2048" dirty="0"/>
              <a:t> </a:t>
            </a:r>
            <a:r>
              <a:rPr lang="en-US" sz="2048" dirty="0" err="1"/>
              <a:t>mekanisme</a:t>
            </a:r>
            <a:r>
              <a:rPr lang="en-US" sz="2048" dirty="0"/>
              <a:t> </a:t>
            </a:r>
            <a:r>
              <a:rPr lang="en-US" sz="2048" i="1" dirty="0"/>
              <a:t>e-procurement</a:t>
            </a:r>
            <a:r>
              <a:rPr lang="en-US" sz="2048" dirty="0"/>
              <a:t>.</a:t>
            </a:r>
          </a:p>
          <a:p>
            <a:pPr marL="501491" indent="-501491" algn="just">
              <a:buFont typeface="+mj-lt"/>
              <a:buAutoNum type="arabicPeriod"/>
            </a:pPr>
            <a:endParaRPr lang="en-US" sz="2048" dirty="0"/>
          </a:p>
        </p:txBody>
      </p:sp>
      <p:sp>
        <p:nvSpPr>
          <p:cNvPr id="4" name="TextBox 3"/>
          <p:cNvSpPr txBox="1"/>
          <p:nvPr/>
        </p:nvSpPr>
        <p:spPr>
          <a:xfrm>
            <a:off x="2702624" y="796210"/>
            <a:ext cx="6786754" cy="6924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950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TATA CARA </a:t>
            </a:r>
            <a:r>
              <a:rPr lang="en-US" sz="195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PELAKSANAAN DAK FISIK SMA</a:t>
            </a:r>
          </a:p>
          <a:p>
            <a:pPr algn="ctr"/>
            <a:r>
              <a:rPr lang="en-US" sz="195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TAHUN 2017 </a:t>
            </a:r>
          </a:p>
        </p:txBody>
      </p:sp>
    </p:spTree>
    <p:extLst>
      <p:ext uri="{BB962C8B-B14F-4D97-AF65-F5344CB8AC3E}">
        <p14:creationId xmlns:p14="http://schemas.microsoft.com/office/powerpoint/2010/main" val="8029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0675" y="304803"/>
            <a:ext cx="8810625" cy="130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7150" y="1457325"/>
            <a:ext cx="11845725" cy="5036964"/>
            <a:chOff x="-133350" y="1457325"/>
            <a:chExt cx="11845725" cy="5036964"/>
          </a:xfrm>
        </p:grpSpPr>
        <p:pic>
          <p:nvPicPr>
            <p:cNvPr id="9" name="Picture 8"/>
            <p:cNvPicPr/>
            <p:nvPr/>
          </p:nvPicPr>
          <p:blipFill rotWithShape="1">
            <a:blip r:embed="rId2"/>
            <a:srcRect l="23022" t="27301" r="54728" b="43049"/>
            <a:stretch/>
          </p:blipFill>
          <p:spPr bwMode="auto">
            <a:xfrm>
              <a:off x="-133350" y="3473416"/>
              <a:ext cx="5953125" cy="30208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/>
            <p:cNvPicPr/>
            <p:nvPr/>
          </p:nvPicPr>
          <p:blipFill rotWithShape="1">
            <a:blip r:embed="rId2"/>
            <a:srcRect l="24028" t="56213" r="54877" b="5396"/>
            <a:stretch/>
          </p:blipFill>
          <p:spPr bwMode="auto">
            <a:xfrm>
              <a:off x="5719079" y="2095503"/>
              <a:ext cx="5993296" cy="43338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/>
            <p:nvPr/>
          </p:nvPicPr>
          <p:blipFill rotWithShape="1">
            <a:blip r:embed="rId3"/>
            <a:srcRect l="24141" t="26208" r="54504" b="54651"/>
            <a:stretch/>
          </p:blipFill>
          <p:spPr bwMode="auto">
            <a:xfrm>
              <a:off x="223837" y="1457325"/>
              <a:ext cx="5595938" cy="20810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/>
          <p:cNvPicPr/>
          <p:nvPr/>
        </p:nvPicPr>
        <p:blipFill rotWithShape="1">
          <a:blip r:embed="rId4"/>
          <a:srcRect l="26923" t="29703" r="61859" b="49330"/>
          <a:stretch/>
        </p:blipFill>
        <p:spPr bwMode="auto">
          <a:xfrm>
            <a:off x="4829175" y="152401"/>
            <a:ext cx="2762250" cy="15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9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49" t="11666" r="16870" b="8333"/>
          <a:stretch/>
        </p:blipFill>
        <p:spPr>
          <a:xfrm>
            <a:off x="2371727" y="1099344"/>
            <a:ext cx="7496174" cy="56221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0E16-2C95-4CA1-8ED5-B4D812CAC2F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6923" t="29703" r="61859" b="49330"/>
          <a:stretch/>
        </p:blipFill>
        <p:spPr bwMode="auto">
          <a:xfrm>
            <a:off x="5086349" y="152401"/>
            <a:ext cx="2381251" cy="1257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12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D0E16-2C95-4CA1-8ED5-B4D812CAC2F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012" t="13961" r="16252" b="16234"/>
          <a:stretch/>
        </p:blipFill>
        <p:spPr>
          <a:xfrm>
            <a:off x="2286000" y="533401"/>
            <a:ext cx="7772401" cy="582296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6923" t="29703" r="61859" b="49330"/>
          <a:stretch/>
        </p:blipFill>
        <p:spPr bwMode="auto">
          <a:xfrm>
            <a:off x="5076824" y="-95248"/>
            <a:ext cx="2381251" cy="1057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8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79964"/>
            <a:ext cx="12192000" cy="1856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9964"/>
            <a:ext cx="12192000" cy="13438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- </a:t>
            </a:r>
            <a:r>
              <a:rPr lang="en-US" sz="4000" b="1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BOS 2017- </a:t>
            </a:r>
            <a:endParaRPr lang="en-US" sz="4000" b="1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79964"/>
            <a:ext cx="12192000" cy="1856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9964"/>
            <a:ext cx="12192000" cy="134389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- </a:t>
            </a:r>
            <a:r>
              <a:rPr lang="en-US" sz="4000" b="1" dirty="0" err="1">
                <a:solidFill>
                  <a:schemeClr val="bg1"/>
                </a:solidFill>
                <a:latin typeface="Arial Nova Cond Light" panose="020B0306020202020204" pitchFamily="34" charset="0"/>
              </a:rPr>
              <a:t>Akhir</a:t>
            </a:r>
            <a:r>
              <a:rPr lang="en-US" sz="40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 Nova Cond Light" panose="020B0306020202020204" pitchFamily="34" charset="0"/>
              </a:rPr>
              <a:t>Dokumen</a:t>
            </a:r>
            <a:r>
              <a:rPr lang="en-US" sz="4000" b="1" dirty="0">
                <a:solidFill>
                  <a:schemeClr val="bg1"/>
                </a:solidFill>
                <a:latin typeface="Arial Nova Cond Light" panose="020B0306020202020204" pitchFamily="34" charset="0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11624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980729"/>
            <a:ext cx="8352928" cy="55446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9537" y="188641"/>
            <a:ext cx="835292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ESTIMASI KEBUTUHAN ALOKASI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BOS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SMA/SMALB 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PROVINSI TAHUN 2017</a:t>
            </a:r>
          </a:p>
        </p:txBody>
      </p:sp>
    </p:spTree>
    <p:extLst>
      <p:ext uri="{BB962C8B-B14F-4D97-AF65-F5344CB8AC3E}">
        <p14:creationId xmlns:p14="http://schemas.microsoft.com/office/powerpoint/2010/main" val="106891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SATUAN BIAYA </a:t>
            </a:r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PROPORSI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PENYALURAN DANA BOS 2017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0341"/>
            <a:ext cx="10515600" cy="1613611"/>
          </a:xfrm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>
              <a:tabLst>
                <a:tab pos="3657600" algn="l"/>
              </a:tabLst>
            </a:pPr>
            <a:r>
              <a:rPr lang="en-US" dirty="0"/>
              <a:t>SD/SDLB	:</a:t>
            </a:r>
            <a:r>
              <a:rPr lang="id-ID" dirty="0"/>
              <a:t>	</a:t>
            </a:r>
            <a:r>
              <a:rPr lang="en-US" dirty="0" err="1"/>
              <a:t>Rp</a:t>
            </a:r>
            <a:r>
              <a:rPr lang="en-US" dirty="0"/>
              <a:t>	800.000,-/</a:t>
            </a:r>
            <a:r>
              <a:rPr lang="en-US" dirty="0" err="1"/>
              <a:t>siswa</a:t>
            </a:r>
            <a:r>
              <a:rPr lang="en-US" dirty="0"/>
              <a:t>/</a:t>
            </a:r>
            <a:r>
              <a:rPr lang="en-US" dirty="0" err="1"/>
              <a:t>tahun</a:t>
            </a:r>
            <a:endParaRPr lang="en-US" dirty="0"/>
          </a:p>
          <a:p>
            <a:pPr>
              <a:tabLst>
                <a:tab pos="3657600" algn="l"/>
              </a:tabLst>
            </a:pPr>
            <a:r>
              <a:rPr lang="en-US" dirty="0" smtClean="0"/>
              <a:t>SMP</a:t>
            </a:r>
            <a:r>
              <a:rPr lang="id-ID" dirty="0"/>
              <a:t>/</a:t>
            </a:r>
            <a:r>
              <a:rPr lang="en-US" dirty="0"/>
              <a:t>SMPLB	:</a:t>
            </a:r>
            <a:r>
              <a:rPr lang="id-ID" dirty="0"/>
              <a:t>	</a:t>
            </a:r>
            <a:r>
              <a:rPr lang="en-US" dirty="0" err="1"/>
              <a:t>Rp</a:t>
            </a:r>
            <a:r>
              <a:rPr lang="en-US" dirty="0"/>
              <a:t>	1.000.000,-/</a:t>
            </a:r>
            <a:r>
              <a:rPr lang="en-US" dirty="0" err="1"/>
              <a:t>siswa</a:t>
            </a:r>
            <a:r>
              <a:rPr lang="en-US" dirty="0"/>
              <a:t>/</a:t>
            </a:r>
            <a:r>
              <a:rPr lang="en-US" dirty="0" err="1"/>
              <a:t>tahun</a:t>
            </a:r>
            <a:endParaRPr lang="en-US" dirty="0"/>
          </a:p>
          <a:p>
            <a:pPr>
              <a:tabLst>
                <a:tab pos="3657600" algn="l"/>
              </a:tabLst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SMA</a:t>
            </a:r>
            <a:r>
              <a:rPr lang="id-ID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SMALB </a:t>
            </a:r>
            <a:r>
              <a:rPr lang="en-US" dirty="0" err="1"/>
              <a:t>dan</a:t>
            </a:r>
            <a:r>
              <a:rPr lang="en-US" dirty="0"/>
              <a:t> SMK</a:t>
            </a:r>
            <a:r>
              <a:rPr lang="id-ID" dirty="0"/>
              <a:t>	</a:t>
            </a:r>
            <a:r>
              <a:rPr lang="en-US" dirty="0"/>
              <a:t>: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Rp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1.400.000,-/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siswa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tahun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56949"/>
            <a:ext cx="10515600" cy="221183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3657600" algn="l"/>
              </a:tabLst>
            </a:pPr>
            <a:r>
              <a:rPr lang="en-US" dirty="0" err="1" smtClean="0"/>
              <a:t>Triwulanan</a:t>
            </a:r>
            <a:r>
              <a:rPr lang="en-US" dirty="0" smtClean="0"/>
              <a:t> : </a:t>
            </a:r>
          </a:p>
          <a:p>
            <a:pPr marL="0" indent="0">
              <a:buNone/>
              <a:tabLst>
                <a:tab pos="231775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I/II/III/IV = 20%/40%/20%/20%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per </a:t>
            </a:r>
            <a:r>
              <a:rPr lang="en-US" dirty="0" err="1" smtClean="0"/>
              <a:t>tahun</a:t>
            </a:r>
            <a:endParaRPr lang="en-US" dirty="0" smtClean="0"/>
          </a:p>
          <a:p>
            <a:pPr>
              <a:tabLst>
                <a:tab pos="3657600" algn="l"/>
              </a:tabLst>
            </a:pPr>
            <a:r>
              <a:rPr lang="en-US" dirty="0" err="1" smtClean="0"/>
              <a:t>Semesteran</a:t>
            </a:r>
            <a:r>
              <a:rPr lang="en-US" dirty="0" smtClean="0"/>
              <a:t> :</a:t>
            </a:r>
          </a:p>
          <a:p>
            <a:pPr marL="0" indent="0">
              <a:buNone/>
              <a:tabLst>
                <a:tab pos="231775" algn="l"/>
              </a:tabLst>
            </a:pPr>
            <a:r>
              <a:rPr lang="en-US" dirty="0"/>
              <a:t>	</a:t>
            </a:r>
            <a:r>
              <a:rPr lang="en-US" dirty="0" smtClean="0"/>
              <a:t>I/II </a:t>
            </a:r>
            <a:r>
              <a:rPr lang="en-US" dirty="0"/>
              <a:t>= </a:t>
            </a:r>
            <a:r>
              <a:rPr lang="en-US" dirty="0" smtClean="0"/>
              <a:t>60%/40%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per </a:t>
            </a:r>
            <a:r>
              <a:rPr lang="en-US" dirty="0" err="1"/>
              <a:t>tahun</a:t>
            </a:r>
            <a:endParaRPr lang="en-US" dirty="0"/>
          </a:p>
          <a:p>
            <a:pPr marL="0" indent="0">
              <a:buNone/>
              <a:tabLst>
                <a:tab pos="231775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 PENDATAAN UNTUK PENCAIRAN BOS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62" y="1532636"/>
            <a:ext cx="9167676" cy="36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2323" y="5398364"/>
            <a:ext cx="6769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err="1" smtClean="0">
                <a:latin typeface="Arial Nova Cond Light" panose="020B0306020202020204"/>
              </a:rPr>
              <a:t>Ket</a:t>
            </a:r>
            <a:r>
              <a:rPr lang="en-US" i="1" u="sng" dirty="0" smtClean="0">
                <a:latin typeface="Arial Nova Cond Light" panose="020B0306020202020204"/>
              </a:rPr>
              <a:t>:</a:t>
            </a:r>
          </a:p>
          <a:p>
            <a:r>
              <a:rPr lang="en-US" dirty="0" smtClean="0">
                <a:latin typeface="Arial Nova Cond Light" panose="020B0306020202020204"/>
              </a:rPr>
              <a:t>D = </a:t>
            </a:r>
            <a:r>
              <a:rPr lang="en-US" dirty="0" err="1" smtClean="0">
                <a:latin typeface="Arial Nova Cond Light" panose="020B0306020202020204"/>
              </a:rPr>
              <a:t>Tanggal</a:t>
            </a:r>
            <a:r>
              <a:rPr lang="en-US" dirty="0" smtClean="0">
                <a:latin typeface="Arial Nova Cond Light" panose="020B0306020202020204"/>
              </a:rPr>
              <a:t> cut off</a:t>
            </a:r>
          </a:p>
          <a:p>
            <a:r>
              <a:rPr lang="en-US" dirty="0" smtClean="0">
                <a:latin typeface="Arial Nova Cond Light" panose="020B0306020202020204"/>
              </a:rPr>
              <a:t>ST = </a:t>
            </a:r>
            <a:r>
              <a:rPr lang="en-US" dirty="0" err="1" smtClean="0">
                <a:latin typeface="Arial Nova Cond Light" panose="020B0306020202020204"/>
              </a:rPr>
              <a:t>Salur</a:t>
            </a:r>
            <a:r>
              <a:rPr lang="en-US" dirty="0" smtClean="0">
                <a:latin typeface="Arial Nova Cond Light" panose="020B0306020202020204"/>
              </a:rPr>
              <a:t> </a:t>
            </a:r>
            <a:r>
              <a:rPr lang="en-US" dirty="0" err="1" smtClean="0">
                <a:latin typeface="Arial Nova Cond Light" panose="020B0306020202020204"/>
              </a:rPr>
              <a:t>Triwulan</a:t>
            </a:r>
            <a:r>
              <a:rPr lang="en-US" dirty="0" smtClean="0">
                <a:latin typeface="Arial Nova Cond Light" panose="020B0306020202020204"/>
              </a:rPr>
              <a:t> </a:t>
            </a:r>
            <a:r>
              <a:rPr lang="en-US" dirty="0" err="1" smtClean="0">
                <a:latin typeface="Arial Nova Cond Light" panose="020B0306020202020204"/>
              </a:rPr>
              <a:t>ke</a:t>
            </a:r>
            <a:r>
              <a:rPr lang="en-US" dirty="0" smtClean="0">
                <a:latin typeface="Arial Nova Cond Light" panose="020B0306020202020204"/>
              </a:rPr>
              <a:t>-</a:t>
            </a:r>
          </a:p>
          <a:p>
            <a:r>
              <a:rPr lang="en-US" dirty="0" smtClean="0">
                <a:latin typeface="Arial Nova Cond Light" panose="020B0306020202020204"/>
              </a:rPr>
              <a:t>BT = Buffer </a:t>
            </a:r>
            <a:r>
              <a:rPr lang="en-US" dirty="0" err="1" smtClean="0">
                <a:latin typeface="Arial Nova Cond Light" panose="020B0306020202020204"/>
              </a:rPr>
              <a:t>Triwulan</a:t>
            </a:r>
            <a:r>
              <a:rPr lang="en-US" dirty="0" smtClean="0">
                <a:latin typeface="Arial Nova Cond Light" panose="020B0306020202020204"/>
              </a:rPr>
              <a:t> </a:t>
            </a:r>
            <a:r>
              <a:rPr lang="en-US" dirty="0" err="1" smtClean="0">
                <a:latin typeface="Arial Nova Cond Light" panose="020B0306020202020204"/>
              </a:rPr>
              <a:t>ke</a:t>
            </a:r>
            <a:r>
              <a:rPr lang="en-US" dirty="0" smtClean="0">
                <a:latin typeface="Arial Nova Cond Light" panose="020B0306020202020204"/>
              </a:rPr>
              <a:t>-</a:t>
            </a:r>
            <a:endParaRPr lang="en-US" dirty="0">
              <a:latin typeface="Arial Nova Cond Light" panose="020B0306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372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PERHITUNGAN ALOKASI BOS 2017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7481"/>
            <a:ext cx="10515600" cy="47303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800" dirty="0" smtClean="0">
                <a:latin typeface="Arial Nova Cond Light" panose="020B0306020202020204"/>
              </a:rPr>
              <a:t>1. </a:t>
            </a:r>
            <a:r>
              <a:rPr lang="en-US" sz="1800" dirty="0" err="1" smtClean="0">
                <a:latin typeface="Arial Nova Cond Light" panose="020B0306020202020204"/>
              </a:rPr>
              <a:t>Sekolah</a:t>
            </a:r>
            <a:r>
              <a:rPr lang="en-US" sz="1800" dirty="0" smtClean="0">
                <a:latin typeface="Arial Nova Cond Light" panose="020B0306020202020204"/>
              </a:rPr>
              <a:t> </a:t>
            </a:r>
            <a:r>
              <a:rPr lang="en-US" sz="1800" dirty="0" err="1" smtClean="0">
                <a:latin typeface="Arial Nova Cond Light" panose="020B0306020202020204"/>
              </a:rPr>
              <a:t>dengan</a:t>
            </a:r>
            <a:r>
              <a:rPr lang="en-US" sz="1800" dirty="0" smtClean="0">
                <a:latin typeface="Arial Nova Cond Light" panose="020B0306020202020204"/>
              </a:rPr>
              <a:t> </a:t>
            </a:r>
            <a:r>
              <a:rPr lang="en-US" sz="1800" dirty="0" err="1" smtClean="0">
                <a:latin typeface="Arial Nova Cond Light" panose="020B0306020202020204"/>
              </a:rPr>
              <a:t>jumlah</a:t>
            </a:r>
            <a:r>
              <a:rPr lang="en-US" sz="1800" dirty="0" smtClean="0">
                <a:latin typeface="Arial Nova Cond Light" panose="020B0306020202020204"/>
              </a:rPr>
              <a:t> </a:t>
            </a:r>
            <a:r>
              <a:rPr lang="en-US" sz="1800" dirty="0" err="1" smtClean="0">
                <a:latin typeface="Arial Nova Cond Light" panose="020B0306020202020204"/>
              </a:rPr>
              <a:t>siswa</a:t>
            </a:r>
            <a:r>
              <a:rPr lang="en-US" sz="1800" dirty="0" smtClean="0">
                <a:latin typeface="Arial Nova Cond Light" panose="020B0306020202020204"/>
              </a:rPr>
              <a:t> 60 </a:t>
            </a:r>
            <a:r>
              <a:rPr lang="en-US" sz="1800" dirty="0" err="1" smtClean="0">
                <a:latin typeface="Arial Nova Cond Light" panose="020B0306020202020204"/>
              </a:rPr>
              <a:t>atau</a:t>
            </a:r>
            <a:r>
              <a:rPr lang="en-US" sz="1800" dirty="0" smtClean="0">
                <a:latin typeface="Arial Nova Cond Light" panose="020B0306020202020204"/>
              </a:rPr>
              <a:t> </a:t>
            </a:r>
            <a:r>
              <a:rPr lang="en-US" sz="1800" dirty="0" err="1" smtClean="0">
                <a:latin typeface="Arial Nova Cond Light" panose="020B0306020202020204"/>
              </a:rPr>
              <a:t>lebih</a:t>
            </a:r>
            <a:endParaRPr lang="en-US" sz="1800" dirty="0" smtClean="0">
              <a:latin typeface="Arial Nova Cond Light" panose="020B0306020202020204"/>
            </a:endParaRPr>
          </a:p>
          <a:p>
            <a:pPr marL="682625" lvl="0" indent="-341313">
              <a:buFont typeface="+mj-lt"/>
              <a:buAutoNum type="alphaLcPeriod"/>
            </a:pPr>
            <a:r>
              <a:rPr lang="en-US" sz="1800" dirty="0" smtClean="0">
                <a:latin typeface="Arial Nova Cond Light" panose="020B0306020202020204"/>
              </a:rPr>
              <a:t>SMA/SMALB </a:t>
            </a:r>
            <a:r>
              <a:rPr lang="en-US" sz="1800" dirty="0">
                <a:latin typeface="Arial Nova Cond Light" panose="020B0306020202020204"/>
              </a:rPr>
              <a:t>= </a:t>
            </a:r>
            <a:r>
              <a:rPr lang="en-US" sz="1800" dirty="0" err="1">
                <a:latin typeface="Arial Nova Cond Light" panose="020B0306020202020204"/>
              </a:rPr>
              <a:t>jumlah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siswa</a:t>
            </a:r>
            <a:r>
              <a:rPr lang="en-US" sz="1800" dirty="0">
                <a:latin typeface="Arial Nova Cond Light" panose="020B0306020202020204"/>
              </a:rPr>
              <a:t> x </a:t>
            </a:r>
            <a:r>
              <a:rPr lang="en-US" sz="1800" dirty="0" err="1">
                <a:latin typeface="Arial Nova Cond Light" panose="020B0306020202020204"/>
              </a:rPr>
              <a:t>Rp</a:t>
            </a:r>
            <a:r>
              <a:rPr lang="en-US" sz="1800" dirty="0">
                <a:latin typeface="Arial Nova Cond Light" panose="020B0306020202020204"/>
              </a:rPr>
              <a:t> 1.400.000,-</a:t>
            </a:r>
          </a:p>
          <a:p>
            <a:pPr marL="682625" lvl="0" indent="-341313">
              <a:buFont typeface="+mj-lt"/>
              <a:buAutoNum type="alphaLcPeriod"/>
            </a:pPr>
            <a:r>
              <a:rPr lang="en-US" sz="1800" dirty="0">
                <a:latin typeface="Arial Nova Cond Light" panose="020B0306020202020204"/>
              </a:rPr>
              <a:t>SLB (</a:t>
            </a:r>
            <a:r>
              <a:rPr lang="en-US" sz="1800" dirty="0" err="1">
                <a:latin typeface="Arial Nova Cond Light" panose="020B0306020202020204"/>
              </a:rPr>
              <a:t>dengan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siswa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lintas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 smtClean="0">
                <a:latin typeface="Arial Nova Cond Light" panose="020B0306020202020204"/>
              </a:rPr>
              <a:t>jenjang</a:t>
            </a:r>
            <a:r>
              <a:rPr lang="en-US" sz="1800" dirty="0" smtClean="0">
                <a:latin typeface="Arial Nova Cond Light" panose="020B0306020202020204"/>
              </a:rPr>
              <a:t>) = (</a:t>
            </a:r>
            <a:r>
              <a:rPr lang="en-US" sz="1800" dirty="0" err="1">
                <a:latin typeface="Arial Nova Cond Light" panose="020B0306020202020204"/>
              </a:rPr>
              <a:t>jumlah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siswa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tingkat</a:t>
            </a:r>
            <a:r>
              <a:rPr lang="en-US" sz="1800" dirty="0">
                <a:latin typeface="Arial Nova Cond Light" panose="020B0306020202020204"/>
              </a:rPr>
              <a:t> SD x </a:t>
            </a:r>
            <a:r>
              <a:rPr lang="en-US" sz="1800" dirty="0" err="1">
                <a:latin typeface="Arial Nova Cond Light" panose="020B0306020202020204"/>
              </a:rPr>
              <a:t>Rp</a:t>
            </a:r>
            <a:r>
              <a:rPr lang="en-US" sz="1800" dirty="0">
                <a:latin typeface="Arial Nova Cond Light" panose="020B0306020202020204"/>
              </a:rPr>
              <a:t> 800.000,-) + (</a:t>
            </a:r>
            <a:r>
              <a:rPr lang="en-US" sz="1800" dirty="0" err="1">
                <a:latin typeface="Arial Nova Cond Light" panose="020B0306020202020204"/>
              </a:rPr>
              <a:t>jumlah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siswa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tingkat</a:t>
            </a:r>
            <a:r>
              <a:rPr lang="en-US" sz="1800" dirty="0">
                <a:latin typeface="Arial Nova Cond Light" panose="020B0306020202020204"/>
              </a:rPr>
              <a:t> SMP x </a:t>
            </a:r>
            <a:r>
              <a:rPr lang="en-US" sz="1800" dirty="0" err="1">
                <a:latin typeface="Arial Nova Cond Light" panose="020B0306020202020204"/>
              </a:rPr>
              <a:t>Rp</a:t>
            </a:r>
            <a:r>
              <a:rPr lang="en-US" sz="1800" dirty="0">
                <a:latin typeface="Arial Nova Cond Light" panose="020B0306020202020204"/>
              </a:rPr>
              <a:t> 1.000.000,-) + (</a:t>
            </a:r>
            <a:r>
              <a:rPr lang="en-US" sz="1800" dirty="0" err="1">
                <a:latin typeface="Arial Nova Cond Light" panose="020B0306020202020204"/>
              </a:rPr>
              <a:t>jumlah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siswa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tingkat</a:t>
            </a:r>
            <a:r>
              <a:rPr lang="en-US" sz="1800" dirty="0">
                <a:latin typeface="Arial Nova Cond Light" panose="020B0306020202020204"/>
              </a:rPr>
              <a:t> SMA x </a:t>
            </a:r>
            <a:r>
              <a:rPr lang="en-US" sz="1800" dirty="0" err="1">
                <a:latin typeface="Arial Nova Cond Light" panose="020B0306020202020204"/>
              </a:rPr>
              <a:t>Rp</a:t>
            </a:r>
            <a:r>
              <a:rPr lang="en-US" sz="1800" dirty="0">
                <a:latin typeface="Arial Nova Cond Light" panose="020B0306020202020204"/>
              </a:rPr>
              <a:t> 1.400.000,-)</a:t>
            </a:r>
          </a:p>
          <a:p>
            <a:pPr marL="627063" indent="0">
              <a:buNone/>
            </a:pPr>
            <a:r>
              <a:rPr lang="en-US" sz="1800" dirty="0" err="1">
                <a:latin typeface="Arial Nova Cond Light" panose="020B0306020202020204"/>
              </a:rPr>
              <a:t>Bila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hasil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perhitungan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jumlah</a:t>
            </a:r>
            <a:r>
              <a:rPr lang="en-US" sz="1800" dirty="0">
                <a:latin typeface="Arial Nova Cond Light" panose="020B0306020202020204"/>
              </a:rPr>
              <a:t> dana </a:t>
            </a:r>
            <a:r>
              <a:rPr lang="en-US" sz="1800" dirty="0" err="1">
                <a:latin typeface="Arial Nova Cond Light" panose="020B0306020202020204"/>
              </a:rPr>
              <a:t>kurang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dari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Rp</a:t>
            </a:r>
            <a:r>
              <a:rPr lang="en-US" sz="1800" dirty="0">
                <a:latin typeface="Arial Nova Cond Light" panose="020B0306020202020204"/>
              </a:rPr>
              <a:t> 84.000.000,-, </a:t>
            </a:r>
            <a:r>
              <a:rPr lang="en-US" sz="1800" dirty="0" err="1">
                <a:latin typeface="Arial Nova Cond Light" panose="020B0306020202020204"/>
              </a:rPr>
              <a:t>maka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jumlah</a:t>
            </a:r>
            <a:r>
              <a:rPr lang="en-US" sz="1800" dirty="0">
                <a:latin typeface="Arial Nova Cond Light" panose="020B0306020202020204"/>
              </a:rPr>
              <a:t> dana minimal yang </a:t>
            </a:r>
            <a:r>
              <a:rPr lang="en-US" sz="1800" dirty="0" err="1">
                <a:latin typeface="Arial Nova Cond Light" panose="020B0306020202020204"/>
              </a:rPr>
              <a:t>diterima</a:t>
            </a:r>
            <a:r>
              <a:rPr lang="en-US" sz="1800" dirty="0">
                <a:latin typeface="Arial Nova Cond Light" panose="020B0306020202020204"/>
              </a:rPr>
              <a:t> SLB </a:t>
            </a:r>
            <a:r>
              <a:rPr lang="en-US" sz="1800" dirty="0" err="1">
                <a:latin typeface="Arial Nova Cond Light" panose="020B0306020202020204"/>
              </a:rPr>
              <a:t>tersebut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adalah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sebesar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Rp</a:t>
            </a:r>
            <a:r>
              <a:rPr lang="en-US" sz="1800" dirty="0">
                <a:latin typeface="Arial Nova Cond Light" panose="020B0306020202020204"/>
              </a:rPr>
              <a:t> 84.000.000</a:t>
            </a:r>
            <a:r>
              <a:rPr lang="en-US" sz="1800" dirty="0" smtClean="0">
                <a:latin typeface="Arial Nova Cond Light" panose="020B0306020202020204"/>
              </a:rPr>
              <a:t>,-</a:t>
            </a:r>
          </a:p>
          <a:p>
            <a:pPr marL="0" lvl="0" indent="0">
              <a:buNone/>
            </a:pPr>
            <a:r>
              <a:rPr lang="en-US" sz="1800" dirty="0" smtClean="0">
                <a:latin typeface="Arial Nova Cond Light" panose="020B0306020202020204"/>
              </a:rPr>
              <a:t>2. </a:t>
            </a:r>
            <a:r>
              <a:rPr lang="en-US" sz="1800" dirty="0" err="1" smtClean="0">
                <a:latin typeface="Arial Nova Cond Light" panose="020B0306020202020204"/>
              </a:rPr>
              <a:t>Sekolah</a:t>
            </a:r>
            <a:r>
              <a:rPr lang="en-US" sz="1800" dirty="0" smtClean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dengan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jumlah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siswa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 smtClean="0">
                <a:latin typeface="Arial Nova Cond Light" panose="020B0306020202020204"/>
              </a:rPr>
              <a:t>kurang</a:t>
            </a:r>
            <a:r>
              <a:rPr lang="en-US" sz="1800" dirty="0" smtClean="0">
                <a:latin typeface="Arial Nova Cond Light" panose="020B0306020202020204"/>
              </a:rPr>
              <a:t> </a:t>
            </a:r>
            <a:r>
              <a:rPr lang="en-US" sz="1800" dirty="0" err="1" smtClean="0">
                <a:latin typeface="Arial Nova Cond Light" panose="020B0306020202020204"/>
              </a:rPr>
              <a:t>dari</a:t>
            </a:r>
            <a:r>
              <a:rPr lang="en-US" sz="1800" dirty="0" smtClean="0">
                <a:latin typeface="Arial Nova Cond Light" panose="020B0306020202020204"/>
              </a:rPr>
              <a:t> 60 (</a:t>
            </a:r>
            <a:r>
              <a:rPr lang="en-US" sz="1800" dirty="0" err="1" smtClean="0">
                <a:latin typeface="Arial Nova Cond Light" panose="020B0306020202020204"/>
              </a:rPr>
              <a:t>sekolah</a:t>
            </a:r>
            <a:r>
              <a:rPr lang="en-US" sz="1800" dirty="0" smtClean="0">
                <a:latin typeface="Arial Nova Cond Light" panose="020B0306020202020204"/>
              </a:rPr>
              <a:t> </a:t>
            </a:r>
            <a:r>
              <a:rPr lang="en-US" sz="1800" dirty="0" err="1" smtClean="0">
                <a:latin typeface="Arial Nova Cond Light" panose="020B0306020202020204"/>
              </a:rPr>
              <a:t>kecil</a:t>
            </a:r>
            <a:r>
              <a:rPr lang="en-US" sz="1800" dirty="0" smtClean="0">
                <a:latin typeface="Arial Nova Cond Light" panose="020B0306020202020204"/>
              </a:rPr>
              <a:t>)</a:t>
            </a:r>
            <a:endParaRPr lang="en-US" sz="1800" dirty="0">
              <a:latin typeface="Arial Nova Cond Light" panose="020B0306020202020204"/>
            </a:endParaRPr>
          </a:p>
          <a:p>
            <a:pPr marL="682625" indent="-341313">
              <a:buFont typeface="+mj-lt"/>
              <a:buAutoNum type="alphaLcPeriod"/>
            </a:pPr>
            <a:r>
              <a:rPr lang="id-ID" sz="1800" dirty="0">
                <a:latin typeface="Arial Nova Cond Light" panose="020B0306020202020204"/>
              </a:rPr>
              <a:t>Penerima kebijakan alokasi minimal 60 </a:t>
            </a:r>
            <a:r>
              <a:rPr lang="id-ID" sz="1800" dirty="0" smtClean="0">
                <a:latin typeface="Arial Nova Cond Light" panose="020B0306020202020204"/>
              </a:rPr>
              <a:t>siswa</a:t>
            </a:r>
            <a:endParaRPr lang="en-US" sz="1800" dirty="0" smtClean="0">
              <a:latin typeface="Arial Nova Cond Light" panose="020B0306020202020204"/>
            </a:endParaRPr>
          </a:p>
          <a:p>
            <a:pPr marL="968375" lvl="0" indent="-285750">
              <a:buFont typeface="+mj-lt"/>
              <a:buAutoNum type="arabicParenR"/>
            </a:pPr>
            <a:r>
              <a:rPr lang="en-US" sz="1800" dirty="0">
                <a:latin typeface="Arial Nova Cond Light" panose="020B0306020202020204"/>
              </a:rPr>
              <a:t>SMALB yang </a:t>
            </a:r>
            <a:r>
              <a:rPr lang="en-US" sz="1800" dirty="0" err="1">
                <a:latin typeface="Arial Nova Cond Light" panose="020B0306020202020204"/>
              </a:rPr>
              <a:t>berdiri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sendiri</a:t>
            </a:r>
            <a:r>
              <a:rPr lang="en-US" sz="1800" dirty="0">
                <a:latin typeface="Arial Nova Cond Light" panose="020B0306020202020204"/>
              </a:rPr>
              <a:t> (</a:t>
            </a:r>
            <a:r>
              <a:rPr lang="en-US" sz="1800" dirty="0" err="1">
                <a:latin typeface="Arial Nova Cond Light" panose="020B0306020202020204"/>
              </a:rPr>
              <a:t>tidak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menjadi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satu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dengan</a:t>
            </a:r>
            <a:r>
              <a:rPr lang="en-US" sz="1800" dirty="0">
                <a:latin typeface="Arial Nova Cond Light" panose="020B0306020202020204"/>
              </a:rPr>
              <a:t> SDLB/SMPLB</a:t>
            </a:r>
            <a:r>
              <a:rPr lang="en-US" sz="1800" dirty="0" smtClean="0">
                <a:latin typeface="Arial Nova Cond Light" panose="020B0306020202020204"/>
              </a:rPr>
              <a:t>) = 60 </a:t>
            </a:r>
            <a:r>
              <a:rPr lang="en-US" sz="1800" dirty="0">
                <a:latin typeface="Arial Nova Cond Light" panose="020B0306020202020204"/>
              </a:rPr>
              <a:t>x </a:t>
            </a:r>
            <a:r>
              <a:rPr lang="en-US" sz="1800" dirty="0" err="1">
                <a:latin typeface="Arial Nova Cond Light" panose="020B0306020202020204"/>
              </a:rPr>
              <a:t>Rp</a:t>
            </a:r>
            <a:r>
              <a:rPr lang="en-US" sz="1800" dirty="0">
                <a:latin typeface="Arial Nova Cond Light" panose="020B0306020202020204"/>
              </a:rPr>
              <a:t> 1.400.000,-</a:t>
            </a:r>
          </a:p>
          <a:p>
            <a:pPr marL="968375" lvl="0" indent="-285750">
              <a:buFont typeface="+mj-lt"/>
              <a:buAutoNum type="arabicParenR"/>
            </a:pPr>
            <a:r>
              <a:rPr lang="en-US" sz="1800" dirty="0">
                <a:latin typeface="Arial Nova Cond Light" panose="020B0306020202020204"/>
              </a:rPr>
              <a:t>SLB yang </a:t>
            </a:r>
            <a:r>
              <a:rPr lang="en-US" sz="1800" dirty="0" err="1">
                <a:latin typeface="Arial Nova Cond Light" panose="020B0306020202020204"/>
              </a:rPr>
              <a:t>memiliki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siswa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lintas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jenjang</a:t>
            </a:r>
            <a:r>
              <a:rPr lang="en-US" sz="1800" dirty="0">
                <a:latin typeface="Arial Nova Cond Light" panose="020B0306020202020204"/>
              </a:rPr>
              <a:t>, </a:t>
            </a:r>
            <a:r>
              <a:rPr lang="en-US" sz="1800" dirty="0" err="1">
                <a:latin typeface="Arial Nova Cond Light" panose="020B0306020202020204"/>
              </a:rPr>
              <a:t>atau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sekolah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luar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biasa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dengan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satu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manajemen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antara</a:t>
            </a:r>
            <a:r>
              <a:rPr lang="en-US" sz="1800" dirty="0">
                <a:latin typeface="Arial Nova Cond Light" panose="020B0306020202020204"/>
              </a:rPr>
              <a:t> SDLB, </a:t>
            </a:r>
            <a:r>
              <a:rPr lang="en-US" sz="1800" dirty="0" err="1">
                <a:latin typeface="Arial Nova Cond Light" panose="020B0306020202020204"/>
              </a:rPr>
              <a:t>dan</a:t>
            </a:r>
            <a:r>
              <a:rPr lang="en-US" sz="1800" dirty="0">
                <a:latin typeface="Arial Nova Cond Light" panose="020B0306020202020204"/>
              </a:rPr>
              <a:t>/</a:t>
            </a:r>
            <a:r>
              <a:rPr lang="en-US" sz="1800" dirty="0" err="1">
                <a:latin typeface="Arial Nova Cond Light" panose="020B0306020202020204"/>
              </a:rPr>
              <a:t>atau</a:t>
            </a:r>
            <a:r>
              <a:rPr lang="en-US" sz="1800" dirty="0">
                <a:latin typeface="Arial Nova Cond Light" panose="020B0306020202020204"/>
              </a:rPr>
              <a:t> SMPLB, </a:t>
            </a:r>
            <a:r>
              <a:rPr lang="en-US" sz="1800" dirty="0" err="1">
                <a:latin typeface="Arial Nova Cond Light" panose="020B0306020202020204"/>
              </a:rPr>
              <a:t>dan</a:t>
            </a:r>
            <a:r>
              <a:rPr lang="en-US" sz="1800" dirty="0">
                <a:latin typeface="Arial Nova Cond Light" panose="020B0306020202020204"/>
              </a:rPr>
              <a:t>/</a:t>
            </a:r>
            <a:r>
              <a:rPr lang="en-US" sz="1800" dirty="0" err="1">
                <a:latin typeface="Arial Nova Cond Light" panose="020B0306020202020204"/>
              </a:rPr>
              <a:t>atau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smtClean="0">
                <a:latin typeface="Arial Nova Cond Light" panose="020B0306020202020204"/>
              </a:rPr>
              <a:t>SMALB = 60 </a:t>
            </a:r>
            <a:r>
              <a:rPr lang="en-US" sz="1800" dirty="0">
                <a:latin typeface="Arial Nova Cond Light" panose="020B0306020202020204"/>
              </a:rPr>
              <a:t>x </a:t>
            </a:r>
            <a:r>
              <a:rPr lang="en-US" sz="1800" dirty="0" err="1">
                <a:latin typeface="Arial Nova Cond Light" panose="020B0306020202020204"/>
              </a:rPr>
              <a:t>Rp</a:t>
            </a:r>
            <a:r>
              <a:rPr lang="en-US" sz="1800" dirty="0">
                <a:latin typeface="Arial Nova Cond Light" panose="020B0306020202020204"/>
              </a:rPr>
              <a:t> 1.400.000,-</a:t>
            </a:r>
          </a:p>
          <a:p>
            <a:pPr marL="682625" lvl="0" indent="-342900">
              <a:buFont typeface="+mj-lt"/>
              <a:buAutoNum type="alphaLcPeriod" startAt="2"/>
            </a:pPr>
            <a:r>
              <a:rPr lang="en-US" sz="1800" dirty="0" err="1">
                <a:latin typeface="Arial Nova Cond Light" panose="020B0306020202020204"/>
              </a:rPr>
              <a:t>Bukan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penerima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kebijakan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alokasi</a:t>
            </a:r>
            <a:r>
              <a:rPr lang="en-US" sz="1800" dirty="0">
                <a:latin typeface="Arial Nova Cond Light" panose="020B0306020202020204"/>
              </a:rPr>
              <a:t> minimal 60 </a:t>
            </a:r>
            <a:r>
              <a:rPr lang="en-US" sz="1800" dirty="0" err="1" smtClean="0">
                <a:latin typeface="Arial Nova Cond Light" panose="020B0306020202020204"/>
              </a:rPr>
              <a:t>siswa</a:t>
            </a:r>
            <a:endParaRPr lang="en-US" sz="1800" dirty="0" smtClean="0">
              <a:latin typeface="Arial Nova Cond Light" panose="020B0306020202020204"/>
            </a:endParaRPr>
          </a:p>
          <a:p>
            <a:pPr marL="0" lvl="0" indent="682625">
              <a:buNone/>
            </a:pPr>
            <a:r>
              <a:rPr lang="en-US" sz="1800" dirty="0">
                <a:latin typeface="Arial Nova Cond Light" panose="020B0306020202020204"/>
              </a:rPr>
              <a:t>SMA/SMA </a:t>
            </a:r>
            <a:r>
              <a:rPr lang="en-US" sz="1800" dirty="0" err="1" smtClean="0">
                <a:latin typeface="Arial Nova Cond Light" panose="020B0306020202020204"/>
              </a:rPr>
              <a:t>Satap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smtClean="0">
                <a:latin typeface="Arial Nova Cond Light" panose="020B0306020202020204"/>
              </a:rPr>
              <a:t>= </a:t>
            </a:r>
            <a:r>
              <a:rPr lang="en-US" sz="1800" dirty="0" err="1" smtClean="0">
                <a:latin typeface="Arial Nova Cond Light" panose="020B0306020202020204"/>
              </a:rPr>
              <a:t>jumlah</a:t>
            </a:r>
            <a:r>
              <a:rPr lang="en-US" sz="1800" dirty="0" smtClean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siswa</a:t>
            </a:r>
            <a:r>
              <a:rPr lang="en-US" sz="1800" dirty="0">
                <a:latin typeface="Arial Nova Cond Light" panose="020B0306020202020204"/>
              </a:rPr>
              <a:t> x </a:t>
            </a:r>
            <a:r>
              <a:rPr lang="en-US" sz="1800" dirty="0" err="1">
                <a:latin typeface="Arial Nova Cond Light" panose="020B0306020202020204"/>
              </a:rPr>
              <a:t>Rp</a:t>
            </a:r>
            <a:r>
              <a:rPr lang="en-US" sz="1800" dirty="0">
                <a:latin typeface="Arial Nova Cond Light" panose="020B0306020202020204"/>
              </a:rPr>
              <a:t> 1.400.000</a:t>
            </a:r>
            <a:r>
              <a:rPr lang="en-US" sz="1800" dirty="0" smtClean="0">
                <a:latin typeface="Arial Nova Cond Light" panose="020B0306020202020204"/>
              </a:rPr>
              <a:t>,-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800" dirty="0" err="1">
                <a:latin typeface="Arial Nova Cond Light" panose="020B0306020202020204"/>
              </a:rPr>
              <a:t>Jumlah</a:t>
            </a:r>
            <a:r>
              <a:rPr lang="en-US" sz="1800" dirty="0">
                <a:latin typeface="Arial Nova Cond Light" panose="020B0306020202020204"/>
              </a:rPr>
              <a:t> BOS </a:t>
            </a:r>
            <a:r>
              <a:rPr lang="en-US" sz="1800" dirty="0" err="1">
                <a:latin typeface="Arial Nova Cond Light" panose="020B0306020202020204"/>
              </a:rPr>
              <a:t>untuk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Kelas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Jauh</a:t>
            </a:r>
            <a:r>
              <a:rPr lang="en-US" sz="1800" dirty="0">
                <a:latin typeface="Arial Nova Cond Light" panose="020B0306020202020204"/>
              </a:rPr>
              <a:t>, SMP Terbuka </a:t>
            </a:r>
            <a:r>
              <a:rPr lang="en-US" sz="1800" dirty="0" err="1">
                <a:latin typeface="Arial Nova Cond Light" panose="020B0306020202020204"/>
              </a:rPr>
              <a:t>dan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b="1" dirty="0">
                <a:latin typeface="Arial Nova Cond Light" panose="020B0306020202020204"/>
              </a:rPr>
              <a:t>SMA Terbuka </a:t>
            </a:r>
            <a:r>
              <a:rPr lang="en-US" sz="1800" dirty="0" err="1">
                <a:latin typeface="Arial Nova Cond Light" panose="020B0306020202020204"/>
              </a:rPr>
              <a:t>tetap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didasarkan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pada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jumlah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siswa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riil</a:t>
            </a:r>
            <a:r>
              <a:rPr lang="en-US" sz="1800" dirty="0">
                <a:latin typeface="Arial Nova Cond Light" panose="020B0306020202020204"/>
              </a:rPr>
              <a:t> yang valid </a:t>
            </a:r>
            <a:r>
              <a:rPr lang="en-US" sz="1800" dirty="0" err="1">
                <a:latin typeface="Arial Nova Cond Light" panose="020B0306020202020204"/>
              </a:rPr>
              <a:t>karena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pengelolaan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dan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pertanggungjawabannya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disatukan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dengan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sekolah</a:t>
            </a:r>
            <a:r>
              <a:rPr lang="en-US" sz="1800" dirty="0">
                <a:latin typeface="Arial Nova Cond Light" panose="020B0306020202020204"/>
              </a:rPr>
              <a:t> </a:t>
            </a:r>
            <a:r>
              <a:rPr lang="en-US" sz="1800" dirty="0" err="1">
                <a:latin typeface="Arial Nova Cond Light" panose="020B0306020202020204"/>
              </a:rPr>
              <a:t>induk</a:t>
            </a:r>
            <a:r>
              <a:rPr lang="en-US" sz="1800" dirty="0">
                <a:latin typeface="Arial Nova Cond Light" panose="020B0306020202020204"/>
              </a:rPr>
              <a:t>.</a:t>
            </a:r>
          </a:p>
          <a:p>
            <a:pPr marL="0" lvl="0" indent="682625">
              <a:buNone/>
            </a:pPr>
            <a:endParaRPr lang="en-US" sz="1800" dirty="0">
              <a:latin typeface="Arial Nova Cond Light" panose="020B0306020202020204"/>
            </a:endParaRPr>
          </a:p>
          <a:p>
            <a:endParaRPr lang="en-US" sz="1800" dirty="0">
              <a:latin typeface="Arial Nova Cond Light" panose="020B0306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06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KOMPONEN PEMBIAYAAN BOS SMA/SMALB 2017</a:t>
            </a:r>
            <a:endParaRPr lang="en-US" sz="40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Arial Nova Cond Light" panose="020B0306020202020204"/>
              </a:rPr>
              <a:t>Pengembangan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Perpustakaan</a:t>
            </a:r>
            <a:endParaRPr lang="en-US" dirty="0">
              <a:latin typeface="Arial Nova Cond Light" panose="020B030602020202020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Arial Nova Cond Light" panose="020B0306020202020204"/>
              </a:rPr>
              <a:t>Penerimaan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 smtClean="0">
                <a:latin typeface="Arial Nova Cond Light" panose="020B0306020202020204"/>
              </a:rPr>
              <a:t>Peserta</a:t>
            </a:r>
            <a:r>
              <a:rPr lang="en-US" dirty="0" smtClean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Didik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Baru</a:t>
            </a:r>
            <a:endParaRPr lang="en-US" dirty="0">
              <a:latin typeface="Arial Nova Cond Light" panose="020B0306020202020204"/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latin typeface="Arial Nova Cond Light" panose="020B0306020202020204"/>
              </a:rPr>
              <a:t>Kegiatan Pembelajaran dan </a:t>
            </a:r>
            <a:r>
              <a:rPr lang="id-ID" dirty="0" smtClean="0">
                <a:latin typeface="Arial Nova Cond Light" panose="020B0306020202020204"/>
              </a:rPr>
              <a:t>Ekstrakurikuler</a:t>
            </a:r>
            <a:endParaRPr lang="en-US" dirty="0" smtClean="0">
              <a:latin typeface="Arial Nova Cond Light" panose="020B030602020202020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Arial Nova Cond Light" panose="020B0306020202020204"/>
              </a:rPr>
              <a:t>Kegiatan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Evaluasi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Pembelajaran</a:t>
            </a:r>
            <a:endParaRPr lang="en-US" dirty="0">
              <a:latin typeface="Arial Nova Cond Light" panose="020B030602020202020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Arial Nova Cond Light" panose="020B0306020202020204"/>
              </a:rPr>
              <a:t>Pengelolaan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Sekolah</a:t>
            </a:r>
            <a:endParaRPr lang="en-US" dirty="0">
              <a:latin typeface="Arial Nova Cond Light" panose="020B030602020202020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Arial Nova Cond Light" panose="020B0306020202020204"/>
              </a:rPr>
              <a:t>Pengembangan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Profesi</a:t>
            </a:r>
            <a:r>
              <a:rPr lang="en-US" dirty="0">
                <a:latin typeface="Arial Nova Cond Light" panose="020B0306020202020204"/>
              </a:rPr>
              <a:t> Guru </a:t>
            </a:r>
            <a:r>
              <a:rPr lang="en-US" dirty="0" err="1">
                <a:latin typeface="Arial Nova Cond Light" panose="020B0306020202020204"/>
              </a:rPr>
              <a:t>dan</a:t>
            </a:r>
            <a:r>
              <a:rPr lang="en-US" dirty="0">
                <a:latin typeface="Arial Nova Cond Light" panose="020B0306020202020204"/>
              </a:rPr>
              <a:t> Tenaga </a:t>
            </a:r>
            <a:r>
              <a:rPr lang="en-US" dirty="0" err="1">
                <a:latin typeface="Arial Nova Cond Light" panose="020B0306020202020204"/>
              </a:rPr>
              <a:t>Kependidikan</a:t>
            </a:r>
            <a:r>
              <a:rPr lang="en-US" dirty="0">
                <a:latin typeface="Arial Nova Cond Light" panose="020B0306020202020204"/>
              </a:rPr>
              <a:t>, </a:t>
            </a:r>
            <a:r>
              <a:rPr lang="en-US" dirty="0" err="1">
                <a:latin typeface="Arial Nova Cond Light" panose="020B0306020202020204"/>
              </a:rPr>
              <a:t>serta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Pengembangan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Manajemen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Sekolah</a:t>
            </a:r>
            <a:endParaRPr lang="en-US" dirty="0">
              <a:latin typeface="Arial Nova Cond Light" panose="020B030602020202020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Arial Nova Cond Light" panose="020B0306020202020204"/>
              </a:rPr>
              <a:t>Langganan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Daya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dan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Jasa</a:t>
            </a:r>
            <a:endParaRPr lang="en-US" dirty="0">
              <a:latin typeface="Arial Nova Cond Light" panose="020B030602020202020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Arial Nova Cond Light" panose="020B0306020202020204"/>
              </a:rPr>
              <a:t>Pemeliharaan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dan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Perawatan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Sarana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dan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Prasarana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Sekolah</a:t>
            </a:r>
            <a:endParaRPr lang="en-US" dirty="0">
              <a:latin typeface="Arial Nova Cond Light" panose="020B0306020202020204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Arial Nova Cond Light" panose="020B0306020202020204"/>
              </a:rPr>
              <a:t>Pembayaran</a:t>
            </a:r>
            <a:r>
              <a:rPr lang="en-US" dirty="0">
                <a:latin typeface="Arial Nova Cond Light" panose="020B0306020202020204"/>
              </a:rPr>
              <a:t> Honor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>
                <a:latin typeface="Arial Nova Cond Light" panose="020B0306020202020204"/>
              </a:rPr>
              <a:t>Pembelian</a:t>
            </a:r>
            <a:r>
              <a:rPr lang="en-US" dirty="0">
                <a:latin typeface="Arial Nova Cond Light" panose="020B0306020202020204"/>
              </a:rPr>
              <a:t> </a:t>
            </a:r>
            <a:r>
              <a:rPr lang="en-US" dirty="0" err="1">
                <a:latin typeface="Arial Nova Cond Light" panose="020B0306020202020204"/>
              </a:rPr>
              <a:t>Alat</a:t>
            </a:r>
            <a:r>
              <a:rPr lang="en-US" dirty="0">
                <a:latin typeface="Arial Nova Cond Light" panose="020B0306020202020204"/>
              </a:rPr>
              <a:t> Multi Media </a:t>
            </a:r>
            <a:r>
              <a:rPr lang="en-US" dirty="0" err="1">
                <a:latin typeface="Arial Nova Cond Light" panose="020B0306020202020204"/>
              </a:rPr>
              <a:t>Pembelajaran</a:t>
            </a:r>
            <a:endParaRPr lang="en-US" dirty="0">
              <a:latin typeface="Arial Nova Cond Light" panose="020B0306020202020204"/>
            </a:endParaRPr>
          </a:p>
          <a:p>
            <a:pPr marL="0" indent="0">
              <a:buNone/>
            </a:pPr>
            <a:endParaRPr lang="en-US" dirty="0">
              <a:latin typeface="Arial Nova Cond Light" panose="020B0306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20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 PEMBELIAN/PENGADAAN BARANG DAN JASA MELALUI BOS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5279"/>
            <a:ext cx="10515600" cy="5256022"/>
          </a:xfrm>
        </p:spPr>
        <p:txBody>
          <a:bodyPr>
            <a:noAutofit/>
          </a:bodyPr>
          <a:lstStyle/>
          <a:p>
            <a:pPr lvl="0" algn="just"/>
            <a:r>
              <a:rPr lang="en-US" sz="1700" dirty="0" err="1">
                <a:latin typeface="Arial Nova Cond Light" panose="020B0306020202020204"/>
              </a:rPr>
              <a:t>Mekanisme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pembelian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harus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mengikuti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ketentuan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sesuai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dengan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peraturan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perundangan</a:t>
            </a:r>
            <a:r>
              <a:rPr lang="en-US" sz="1700" dirty="0">
                <a:latin typeface="Arial Nova Cond Light" panose="020B0306020202020204"/>
              </a:rPr>
              <a:t> yang </a:t>
            </a:r>
            <a:r>
              <a:rPr lang="en-US" sz="1700" dirty="0" err="1">
                <a:latin typeface="Arial Nova Cond Light" panose="020B0306020202020204"/>
              </a:rPr>
              <a:t>berlaku</a:t>
            </a:r>
            <a:r>
              <a:rPr lang="id-ID" sz="1700" dirty="0">
                <a:latin typeface="Arial Nova Cond Light" panose="020B0306020202020204"/>
              </a:rPr>
              <a:t>.</a:t>
            </a:r>
            <a:endParaRPr lang="en-US" sz="1700" dirty="0">
              <a:latin typeface="Arial Nova Cond Light" panose="020B0306020202020204"/>
            </a:endParaRPr>
          </a:p>
          <a:p>
            <a:pPr lvl="0" algn="just"/>
            <a:r>
              <a:rPr lang="en-US" sz="1700" dirty="0" err="1">
                <a:latin typeface="Arial Nova Cond Light" panose="020B0306020202020204"/>
              </a:rPr>
              <a:t>Ketentuan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untuk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pembelian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yang </a:t>
            </a:r>
            <a:r>
              <a:rPr lang="en-US" sz="1700" dirty="0" err="1">
                <a:latin typeface="Arial Nova Cond Light" panose="020B0306020202020204"/>
              </a:rPr>
              <a:t>dapat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dilakukan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tanpa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mekanisme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lelang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:</a:t>
            </a:r>
          </a:p>
          <a:p>
            <a:pPr marL="514350" lvl="0" indent="-282575" algn="just">
              <a:buFont typeface="+mj-lt"/>
              <a:buAutoNum type="alphaLcPeriod"/>
            </a:pPr>
            <a:r>
              <a:rPr lang="en-US" sz="1700" dirty="0" err="1">
                <a:latin typeface="Arial Nova Cond Light" panose="020B0306020202020204"/>
              </a:rPr>
              <a:t>apabila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sudah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tersedia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dalam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i="1" dirty="0">
                <a:latin typeface="Arial Nova Cond Light" panose="020B0306020202020204"/>
              </a:rPr>
              <a:t>e-catalogue</a:t>
            </a:r>
            <a:r>
              <a:rPr lang="en-US" sz="1700" dirty="0">
                <a:latin typeface="Arial Nova Cond Light" panose="020B0306020202020204"/>
              </a:rPr>
              <a:t> yang </a:t>
            </a:r>
            <a:r>
              <a:rPr lang="en-US" sz="1700" dirty="0" err="1">
                <a:latin typeface="Arial Nova Cond Light" panose="020B0306020202020204"/>
              </a:rPr>
              <a:t>diselenggarakan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oleh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Lembaga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Kebijakan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 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Pemerintah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dapat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mengaksesnya</a:t>
            </a:r>
            <a:r>
              <a:rPr lang="en-US" sz="1700" dirty="0">
                <a:latin typeface="Arial Nova Cond Light" panose="020B0306020202020204"/>
              </a:rPr>
              <a:t>, </a:t>
            </a:r>
            <a:r>
              <a:rPr lang="en-US" sz="1700" dirty="0" err="1">
                <a:latin typeface="Arial Nova Cond Light" panose="020B0306020202020204"/>
              </a:rPr>
              <a:t>maka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harus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melakukan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pembelian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secara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i="1" dirty="0">
                <a:latin typeface="Arial Nova Cond Light" panose="020B0306020202020204"/>
              </a:rPr>
              <a:t>online</a:t>
            </a:r>
            <a:r>
              <a:rPr lang="en-US" sz="1700" dirty="0">
                <a:latin typeface="Arial Nova Cond Light" panose="020B0306020202020204"/>
              </a:rPr>
              <a:t>;</a:t>
            </a:r>
          </a:p>
          <a:p>
            <a:pPr marL="514350" lvl="0" indent="-282575" algn="just">
              <a:buFont typeface="+mj-lt"/>
              <a:buAutoNum type="alphaLcPeriod"/>
            </a:pPr>
            <a:r>
              <a:rPr lang="en-US" sz="1700" dirty="0" err="1">
                <a:latin typeface="Arial Nova Cond Light" panose="020B0306020202020204"/>
              </a:rPr>
              <a:t>apabila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belum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tersedia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dalam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i="1" dirty="0">
                <a:latin typeface="Arial Nova Cond Light" panose="020B0306020202020204"/>
              </a:rPr>
              <a:t>e-catalogue</a:t>
            </a:r>
            <a:r>
              <a:rPr lang="en-US" sz="1700" dirty="0">
                <a:latin typeface="Arial Nova Cond Light" panose="020B0306020202020204"/>
              </a:rPr>
              <a:t> yang </a:t>
            </a:r>
            <a:r>
              <a:rPr lang="en-US" sz="1700" dirty="0" err="1">
                <a:latin typeface="Arial Nova Cond Light" panose="020B0306020202020204"/>
              </a:rPr>
              <a:t>diselenggarakan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oleh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Lembaga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Kebijakan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 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Pemerintah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atau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sudah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tersedia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dalam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i="1" dirty="0">
                <a:latin typeface="Arial Nova Cond Light" panose="020B0306020202020204"/>
              </a:rPr>
              <a:t>e-catalogue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namun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tidak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dapat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mengaksesnya</a:t>
            </a:r>
            <a:r>
              <a:rPr lang="en-US" sz="1700" dirty="0">
                <a:latin typeface="Arial Nova Cond Light" panose="020B0306020202020204"/>
              </a:rPr>
              <a:t>, </a:t>
            </a:r>
            <a:r>
              <a:rPr lang="en-US" sz="1700" dirty="0" err="1">
                <a:latin typeface="Arial Nova Cond Light" panose="020B0306020202020204"/>
              </a:rPr>
              <a:t>maka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dapat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melakukan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pembelian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dengan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cara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belanja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biasa</a:t>
            </a:r>
            <a:r>
              <a:rPr lang="en-US" sz="1700" dirty="0">
                <a:latin typeface="Arial Nova Cond Light" panose="020B0306020202020204"/>
              </a:rPr>
              <a:t>, </a:t>
            </a:r>
            <a:r>
              <a:rPr lang="en-US" sz="1700" dirty="0" err="1">
                <a:latin typeface="Arial Nova Cond Light" panose="020B0306020202020204"/>
              </a:rPr>
              <a:t>yaitu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melakukan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perbandingan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harga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penawaran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dari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penyedia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terhadap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harga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pasar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melakukan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negosiasi</a:t>
            </a:r>
            <a:r>
              <a:rPr lang="id-ID" sz="1700" dirty="0">
                <a:latin typeface="Arial Nova Cond Light" panose="020B0306020202020204"/>
              </a:rPr>
              <a:t>.</a:t>
            </a:r>
            <a:endParaRPr lang="en-US" sz="1700" dirty="0">
              <a:latin typeface="Arial Nova Cond Light" panose="020B0306020202020204"/>
            </a:endParaRPr>
          </a:p>
          <a:p>
            <a:pPr algn="just"/>
            <a:r>
              <a:rPr lang="en-US" sz="1700" dirty="0" err="1">
                <a:latin typeface="Arial Nova Cond Light" panose="020B0306020202020204"/>
              </a:rPr>
              <a:t>Ketentuan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untuk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pembelian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yang </a:t>
            </a:r>
            <a:r>
              <a:rPr lang="en-US" sz="1700" dirty="0" err="1">
                <a:latin typeface="Arial Nova Cond Light" panose="020B0306020202020204"/>
              </a:rPr>
              <a:t>harus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dilakukan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dengan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mekanisme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lelang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:</a:t>
            </a:r>
          </a:p>
          <a:p>
            <a:pPr marL="514350" lvl="0" indent="-282575" algn="just">
              <a:buFont typeface="+mj-lt"/>
              <a:buAutoNum type="alphaLcPeriod"/>
            </a:pPr>
            <a:r>
              <a:rPr lang="en-US" sz="1700" dirty="0" err="1">
                <a:latin typeface="Arial Nova Cond Light" panose="020B0306020202020204"/>
              </a:rPr>
              <a:t>apabila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sudah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tersedia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dalam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i="1" dirty="0">
                <a:latin typeface="Arial Nova Cond Light" panose="020B0306020202020204"/>
              </a:rPr>
              <a:t>e-catalogue</a:t>
            </a:r>
            <a:r>
              <a:rPr lang="en-US" sz="1700" dirty="0">
                <a:latin typeface="Arial Nova Cond Light" panose="020B0306020202020204"/>
              </a:rPr>
              <a:t> yang </a:t>
            </a:r>
            <a:r>
              <a:rPr lang="en-US" sz="1700" dirty="0" err="1">
                <a:latin typeface="Arial Nova Cond Light" panose="020B0306020202020204"/>
              </a:rPr>
              <a:t>diselenggarakan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oleh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Lembaga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Kebijakan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 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Pemerintah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dapat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mengaksesnya</a:t>
            </a:r>
            <a:r>
              <a:rPr lang="en-US" sz="1700" dirty="0">
                <a:latin typeface="Arial Nova Cond Light" panose="020B0306020202020204"/>
              </a:rPr>
              <a:t>, </a:t>
            </a:r>
            <a:r>
              <a:rPr lang="en-US" sz="1700" dirty="0" err="1">
                <a:latin typeface="Arial Nova Cond Light" panose="020B0306020202020204"/>
              </a:rPr>
              <a:t>maka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2000" b="1" dirty="0" err="1">
                <a:latin typeface="Arial Nova Cond Light" panose="020B0306020202020204"/>
              </a:rPr>
              <a:t>harus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melakukan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pembelian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secara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i="1" dirty="0">
                <a:latin typeface="Arial Nova Cond Light" panose="020B0306020202020204"/>
              </a:rPr>
              <a:t>online</a:t>
            </a:r>
            <a:r>
              <a:rPr lang="en-US" sz="1700" dirty="0">
                <a:latin typeface="Arial Nova Cond Light" panose="020B0306020202020204"/>
              </a:rPr>
              <a:t>;</a:t>
            </a:r>
          </a:p>
          <a:p>
            <a:pPr marL="514350" lvl="0" indent="-282575" algn="just">
              <a:buFont typeface="+mj-lt"/>
              <a:buAutoNum type="alphaLcPeriod"/>
            </a:pPr>
            <a:r>
              <a:rPr lang="en-US" sz="1700" dirty="0" err="1">
                <a:latin typeface="Arial Nova Cond Light" panose="020B0306020202020204"/>
              </a:rPr>
              <a:t>apabila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belum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tersedia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dalam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i="1" dirty="0">
                <a:latin typeface="Arial Nova Cond Light" panose="020B0306020202020204"/>
              </a:rPr>
              <a:t>e-catalogue</a:t>
            </a:r>
            <a:r>
              <a:rPr lang="en-US" sz="1700" dirty="0">
                <a:latin typeface="Arial Nova Cond Light" panose="020B0306020202020204"/>
              </a:rPr>
              <a:t> yang </a:t>
            </a:r>
            <a:r>
              <a:rPr lang="en-US" sz="1700" dirty="0" err="1">
                <a:latin typeface="Arial Nova Cond Light" panose="020B0306020202020204"/>
              </a:rPr>
              <a:t>diselenggarakan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oleh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Lembaga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Kebijakan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 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Pemerintah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atau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sudah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tersedia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dalam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i="1" dirty="0">
                <a:latin typeface="Arial Nova Cond Light" panose="020B0306020202020204"/>
              </a:rPr>
              <a:t>e-catalogue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namun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tidak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dapat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mengaksesnya</a:t>
            </a:r>
            <a:r>
              <a:rPr lang="en-US" sz="1700" dirty="0">
                <a:latin typeface="Arial Nova Cond Light" panose="020B0306020202020204"/>
              </a:rPr>
              <a:t>, </a:t>
            </a:r>
            <a:r>
              <a:rPr lang="en-US" sz="1700" dirty="0" err="1">
                <a:latin typeface="Arial Nova Cond Light" panose="020B0306020202020204"/>
              </a:rPr>
              <a:t>maka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Dinas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Pendidikan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Provinsi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Kabupaten</a:t>
            </a:r>
            <a:r>
              <a:rPr lang="en-US" sz="1700" dirty="0">
                <a:latin typeface="Arial Nova Cond Light" panose="020B0306020202020204"/>
              </a:rPr>
              <a:t>/Kota (</a:t>
            </a:r>
            <a:r>
              <a:rPr lang="en-US" sz="1700" dirty="0" err="1">
                <a:latin typeface="Arial Nova Cond Light" panose="020B0306020202020204"/>
              </a:rPr>
              <a:t>sesuai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dengan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kewenangan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pengelolaan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) </a:t>
            </a:r>
            <a:r>
              <a:rPr lang="en-US" sz="1700" dirty="0" err="1">
                <a:latin typeface="Arial Nova Cond Light" panose="020B0306020202020204"/>
              </a:rPr>
              <a:t>harus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membantu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untuk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melakukan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pembelian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.  </a:t>
            </a:r>
            <a:r>
              <a:rPr lang="en-US" sz="1700" dirty="0" err="1">
                <a:latin typeface="Arial Nova Cond Light" panose="020B0306020202020204"/>
              </a:rPr>
              <a:t>Dalam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pelaksanaan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pembelian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barang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jasa</a:t>
            </a:r>
            <a:r>
              <a:rPr lang="en-US" sz="1700" dirty="0">
                <a:latin typeface="Arial Nova Cond Light" panose="020B0306020202020204"/>
              </a:rPr>
              <a:t>, </a:t>
            </a:r>
            <a:r>
              <a:rPr lang="en-US" sz="1700" dirty="0" err="1">
                <a:latin typeface="Arial Nova Cond Light" panose="020B0306020202020204"/>
              </a:rPr>
              <a:t>provinsi</a:t>
            </a:r>
            <a:r>
              <a:rPr lang="en-US" sz="1700" dirty="0">
                <a:latin typeface="Arial Nova Cond Light" panose="020B0306020202020204"/>
              </a:rPr>
              <a:t>/ </a:t>
            </a:r>
            <a:r>
              <a:rPr lang="en-US" sz="1700" dirty="0" err="1">
                <a:latin typeface="Arial Nova Cond Light" panose="020B0306020202020204"/>
              </a:rPr>
              <a:t>kabupaten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kota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sekolah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harus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mengedepankan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mekanisme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pembelian</a:t>
            </a:r>
            <a:r>
              <a:rPr lang="en-US" sz="1700" dirty="0">
                <a:latin typeface="Arial Nova Cond Light" panose="020B0306020202020204"/>
              </a:rPr>
              <a:t>/</a:t>
            </a:r>
            <a:r>
              <a:rPr lang="en-US" sz="1700" dirty="0" err="1">
                <a:latin typeface="Arial Nova Cond Light" panose="020B0306020202020204"/>
              </a:rPr>
              <a:t>pengadaan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secara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i="1" dirty="0">
                <a:latin typeface="Arial Nova Cond Light" panose="020B0306020202020204"/>
              </a:rPr>
              <a:t>e-procurement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sesuai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dengan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kesiapan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infrastruktur</a:t>
            </a:r>
            <a:r>
              <a:rPr lang="en-US" sz="1700" dirty="0">
                <a:latin typeface="Arial Nova Cond Light" panose="020B0306020202020204"/>
              </a:rPr>
              <a:t> </a:t>
            </a:r>
            <a:r>
              <a:rPr lang="en-US" sz="1700" dirty="0" err="1">
                <a:latin typeface="Arial Nova Cond Light" panose="020B0306020202020204"/>
              </a:rPr>
              <a:t>dan</a:t>
            </a:r>
            <a:r>
              <a:rPr lang="en-US" sz="1700" dirty="0">
                <a:latin typeface="Arial Nova Cond Light" panose="020B0306020202020204"/>
              </a:rPr>
              <a:t> SDM </a:t>
            </a:r>
            <a:r>
              <a:rPr lang="en-US" sz="1700" dirty="0" err="1">
                <a:latin typeface="Arial Nova Cond Light" panose="020B0306020202020204"/>
              </a:rPr>
              <a:t>setempat</a:t>
            </a:r>
            <a:r>
              <a:rPr lang="id-ID" sz="1700" dirty="0">
                <a:latin typeface="Arial Nova Cond Light" panose="020B0306020202020204"/>
              </a:rPr>
              <a:t>.</a:t>
            </a:r>
            <a:endParaRPr lang="en-US" sz="1700" dirty="0">
              <a:latin typeface="Arial Nova Cond Light" panose="020B0306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324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900" y="191297"/>
            <a:ext cx="11264333" cy="703716"/>
          </a:xfrm>
        </p:spPr>
        <p:txBody>
          <a:bodyPr>
            <a:noAutofit/>
          </a:bodyPr>
          <a:lstStyle/>
          <a:p>
            <a:r>
              <a:rPr lang="en-US" dirty="0" err="1" smtClean="0"/>
              <a:t>rencana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/>
              <a:t>transaksi</a:t>
            </a:r>
            <a:r>
              <a:rPr lang="en-US" dirty="0"/>
              <a:t> non-</a:t>
            </a:r>
            <a:r>
              <a:rPr lang="en-US" dirty="0" err="1"/>
              <a:t>tunai</a:t>
            </a:r>
            <a:r>
              <a:rPr lang="en-US" dirty="0"/>
              <a:t> </a:t>
            </a:r>
            <a:r>
              <a:rPr lang="en-US" dirty="0" err="1"/>
              <a:t>bos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bertahap</a:t>
            </a:r>
            <a:r>
              <a:rPr lang="en-US" dirty="0"/>
              <a:t>;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jangkauan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2019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430" y="4385121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</a:rPr>
              <a:t>Jan’17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8547" y="263395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</a:rPr>
              <a:t>2018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9092" y="2487244"/>
            <a:ext cx="806631" cy="539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</a:rPr>
              <a:t>2019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</a:endParaRPr>
          </a:p>
        </p:txBody>
      </p:sp>
      <p:sp>
        <p:nvSpPr>
          <p:cNvPr id="9" name="Shape 8"/>
          <p:cNvSpPr/>
          <p:nvPr/>
        </p:nvSpPr>
        <p:spPr>
          <a:xfrm>
            <a:off x="614150" y="1214651"/>
            <a:ext cx="11273050" cy="3237448"/>
          </a:xfrm>
          <a:prstGeom prst="swooshArrow">
            <a:avLst>
              <a:gd name="adj1" fmla="val 25000"/>
              <a:gd name="adj2" fmla="val 25824"/>
            </a:avLst>
          </a:prstGeom>
          <a:solidFill>
            <a:srgbClr val="2F5496">
              <a:lumMod val="20000"/>
              <a:lumOff val="80000"/>
            </a:srgbClr>
          </a:solidFill>
          <a:ln>
            <a:noFill/>
          </a:ln>
          <a:effectLst/>
        </p:spPr>
      </p:sp>
      <p:sp>
        <p:nvSpPr>
          <p:cNvPr id="10" name="Oval 9"/>
          <p:cNvSpPr/>
          <p:nvPr/>
        </p:nvSpPr>
        <p:spPr bwMode="auto">
          <a:xfrm>
            <a:off x="715220" y="4127302"/>
            <a:ext cx="274320" cy="278285"/>
          </a:xfrm>
          <a:prstGeom prst="ellipse">
            <a:avLst/>
          </a:prstGeom>
          <a:solidFill>
            <a:srgbClr val="1F3864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04800" marR="0" lvl="0" indent="-304800" defTabSz="822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886273" y="2381775"/>
            <a:ext cx="548640" cy="548640"/>
          </a:xfrm>
          <a:prstGeom prst="ellipse">
            <a:avLst/>
          </a:prstGeom>
          <a:solidFill>
            <a:srgbClr val="1F3864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04800" marR="0" lvl="0" indent="-304800" defTabSz="822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749" y="2911855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</a:rPr>
              <a:t>Jul’17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209093" y="1966017"/>
            <a:ext cx="640080" cy="640640"/>
          </a:xfrm>
          <a:prstGeom prst="ellipse">
            <a:avLst/>
          </a:prstGeom>
          <a:solidFill>
            <a:srgbClr val="1F3864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04800" marR="0" lvl="0" indent="-304800" defTabSz="822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921268" y="1695790"/>
            <a:ext cx="731520" cy="731520"/>
          </a:xfrm>
          <a:prstGeom prst="ellipse">
            <a:avLst/>
          </a:prstGeom>
          <a:solidFill>
            <a:srgbClr val="1F3864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04800" marR="0" lvl="0" indent="-304800" defTabSz="822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7782" y="4829785"/>
            <a:ext cx="3950569" cy="1861808"/>
            <a:chOff x="140761" y="4693145"/>
            <a:chExt cx="3950569" cy="1861808"/>
          </a:xfrm>
        </p:grpSpPr>
        <p:sp>
          <p:nvSpPr>
            <p:cNvPr id="16" name="TextBox 15"/>
            <p:cNvSpPr txBox="1"/>
            <p:nvPr/>
          </p:nvSpPr>
          <p:spPr>
            <a:xfrm>
              <a:off x="140761" y="4693145"/>
              <a:ext cx="3950569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b="1" i="1" dirty="0" err="1" smtClean="0">
                  <a:solidFill>
                    <a:srgbClr val="800000"/>
                  </a:solidFill>
                </a:rPr>
                <a:t>Tiga</a:t>
              </a:r>
              <a:r>
                <a:rPr lang="en-US" b="1" i="1" dirty="0" smtClean="0">
                  <a:solidFill>
                    <a:srgbClr val="800000"/>
                  </a:solidFill>
                </a:rPr>
                <a:t> (3) </a:t>
              </a:r>
              <a:r>
                <a:rPr lang="en-US" b="1" i="1" dirty="0" err="1">
                  <a:solidFill>
                    <a:srgbClr val="800000"/>
                  </a:solidFill>
                </a:rPr>
                <a:t>s</a:t>
              </a:r>
              <a:r>
                <a:rPr lang="en-US" b="1" i="1" dirty="0" err="1" smtClean="0">
                  <a:solidFill>
                    <a:srgbClr val="800000"/>
                  </a:solidFill>
                </a:rPr>
                <a:t>atuan</a:t>
              </a:r>
              <a:r>
                <a:rPr lang="en-US" b="1" i="1" dirty="0" smtClean="0">
                  <a:solidFill>
                    <a:srgbClr val="80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800000"/>
                  </a:solidFill>
                </a:rPr>
                <a:t>pendidikan</a:t>
              </a:r>
              <a:r>
                <a:rPr lang="en-US" b="1" i="1" dirty="0" smtClean="0">
                  <a:solidFill>
                    <a:srgbClr val="800000"/>
                  </a:solidFill>
                </a:rPr>
                <a:t> per </a:t>
              </a:r>
              <a:r>
                <a:rPr lang="en-US" b="1" i="1" dirty="0" err="1" smtClean="0">
                  <a:solidFill>
                    <a:srgbClr val="800000"/>
                  </a:solidFill>
                </a:rPr>
                <a:t>jenjang</a:t>
              </a:r>
              <a:r>
                <a:rPr lang="en-US" b="1" i="1" dirty="0" smtClean="0">
                  <a:solidFill>
                    <a:srgbClr val="800000"/>
                  </a:solidFill>
                </a:rPr>
                <a:t> </a:t>
              </a:r>
            </a:p>
            <a:p>
              <a:pPr>
                <a:lnSpc>
                  <a:spcPts val="2200"/>
                </a:lnSpc>
              </a:pPr>
              <a:r>
                <a:rPr lang="en-US" b="1" i="1" dirty="0" smtClean="0">
                  <a:solidFill>
                    <a:srgbClr val="800000"/>
                  </a:solidFill>
                </a:rPr>
                <a:t>di </a:t>
              </a:r>
              <a:r>
                <a:rPr lang="en-US" b="1" i="1" dirty="0" err="1" smtClean="0">
                  <a:solidFill>
                    <a:srgbClr val="800000"/>
                  </a:solidFill>
                </a:rPr>
                <a:t>delapan</a:t>
              </a:r>
              <a:r>
                <a:rPr lang="en-US" b="1" i="1" dirty="0" smtClean="0">
                  <a:solidFill>
                    <a:srgbClr val="800000"/>
                  </a:solidFill>
                </a:rPr>
                <a:t> (8) </a:t>
              </a:r>
              <a:r>
                <a:rPr lang="en-US" b="1" i="1" dirty="0" err="1" smtClean="0">
                  <a:solidFill>
                    <a:srgbClr val="800000"/>
                  </a:solidFill>
                </a:rPr>
                <a:t>kota</a:t>
              </a:r>
              <a:r>
                <a:rPr lang="en-US" b="1" i="1" dirty="0" smtClean="0">
                  <a:solidFill>
                    <a:srgbClr val="800000"/>
                  </a:solidFill>
                </a:rPr>
                <a:t>: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sz="400" b="1" i="1" dirty="0" smtClean="0"/>
            </a:p>
            <a:p>
              <a:pPr marL="285750" indent="-285750">
                <a:lnSpc>
                  <a:spcPts val="2200"/>
                </a:lnSpc>
                <a:buFont typeface="Wingdings" pitchFamily="2" charset="2"/>
                <a:buChar char="§"/>
              </a:pPr>
              <a:r>
                <a:rPr lang="en-US" sz="1600" b="1" i="1" dirty="0" smtClean="0"/>
                <a:t>Kota Bandung</a:t>
              </a:r>
            </a:p>
            <a:p>
              <a:pPr marL="285750" indent="-285750">
                <a:lnSpc>
                  <a:spcPts val="2200"/>
                </a:lnSpc>
                <a:buFont typeface="Wingdings" pitchFamily="2" charset="2"/>
                <a:buChar char="§"/>
              </a:pPr>
              <a:r>
                <a:rPr lang="en-US" sz="1600" b="1" i="1" dirty="0" smtClean="0"/>
                <a:t>Kota Bogor</a:t>
              </a:r>
            </a:p>
            <a:p>
              <a:pPr marL="285750" indent="-285750">
                <a:lnSpc>
                  <a:spcPts val="2200"/>
                </a:lnSpc>
                <a:buFont typeface="Wingdings" pitchFamily="2" charset="2"/>
                <a:buChar char="§"/>
              </a:pPr>
              <a:r>
                <a:rPr lang="en-US" sz="1600" b="1" i="1" dirty="0" smtClean="0"/>
                <a:t>Kota Semarang</a:t>
              </a:r>
            </a:p>
            <a:p>
              <a:pPr marL="285750" indent="-285750">
                <a:lnSpc>
                  <a:spcPts val="2200"/>
                </a:lnSpc>
                <a:buFont typeface="Wingdings" pitchFamily="2" charset="2"/>
                <a:buChar char="§"/>
              </a:pPr>
              <a:r>
                <a:rPr lang="en-US" sz="1600" b="1" i="1" dirty="0" smtClean="0"/>
                <a:t>Kota Surabaya</a:t>
              </a:r>
              <a:endParaRPr lang="en-US" sz="1600" b="1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8268" y="5350521"/>
              <a:ext cx="1881028" cy="1204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ts val="2200"/>
                </a:lnSpc>
                <a:buFont typeface="Wingdings" pitchFamily="2" charset="2"/>
                <a:buChar char="§"/>
              </a:pPr>
              <a:r>
                <a:rPr lang="en-US" sz="1600" b="1" i="1" dirty="0" smtClean="0"/>
                <a:t>Kota Palembang</a:t>
              </a:r>
            </a:p>
            <a:p>
              <a:pPr marL="285750" indent="-285750">
                <a:lnSpc>
                  <a:spcPts val="2200"/>
                </a:lnSpc>
                <a:buFont typeface="Wingdings" pitchFamily="2" charset="2"/>
                <a:buChar char="§"/>
              </a:pPr>
              <a:r>
                <a:rPr lang="en-US" sz="1600" b="1" i="1" dirty="0" smtClean="0"/>
                <a:t>Kota </a:t>
              </a:r>
              <a:r>
                <a:rPr lang="en-US" sz="1600" b="1" i="1" dirty="0" err="1" smtClean="0"/>
                <a:t>Samarinda</a:t>
              </a:r>
              <a:endParaRPr lang="en-US" sz="1600" b="1" i="1" dirty="0" smtClean="0"/>
            </a:p>
            <a:p>
              <a:pPr marL="285750" indent="-285750">
                <a:lnSpc>
                  <a:spcPts val="2200"/>
                </a:lnSpc>
                <a:buFont typeface="Wingdings" pitchFamily="2" charset="2"/>
                <a:buChar char="§"/>
              </a:pPr>
              <a:r>
                <a:rPr lang="en-US" sz="1600" b="1" i="1" dirty="0" smtClean="0"/>
                <a:t>Kota </a:t>
              </a:r>
              <a:r>
                <a:rPr lang="en-US" sz="1600" b="1" i="1" dirty="0" err="1" smtClean="0"/>
                <a:t>Makasar</a:t>
              </a:r>
              <a:endParaRPr lang="en-US" sz="1600" b="1" i="1" dirty="0" smtClean="0"/>
            </a:p>
            <a:p>
              <a:pPr marL="285750" indent="-285750">
                <a:lnSpc>
                  <a:spcPts val="2200"/>
                </a:lnSpc>
                <a:buFont typeface="Wingdings" pitchFamily="2" charset="2"/>
                <a:buChar char="§"/>
              </a:pPr>
              <a:r>
                <a:rPr lang="en-US" sz="1600" b="1" i="1" dirty="0" smtClean="0"/>
                <a:t>Kota </a:t>
              </a:r>
              <a:r>
                <a:rPr lang="en-US" sz="1600" b="1" i="1" dirty="0" err="1" smtClean="0"/>
                <a:t>Mataram</a:t>
              </a:r>
              <a:endParaRPr lang="en-US" sz="1600" b="1" i="1" dirty="0" smtClean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664156" y="3270339"/>
            <a:ext cx="2476697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b="1" i="1" dirty="0" err="1" smtClean="0">
                <a:solidFill>
                  <a:srgbClr val="800000"/>
                </a:solidFill>
              </a:rPr>
              <a:t>Empat-puluh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e</a:t>
            </a:r>
            <a:r>
              <a:rPr lang="en-US" b="1" i="1" dirty="0" err="1" smtClean="0">
                <a:solidFill>
                  <a:srgbClr val="800000"/>
                </a:solidFill>
              </a:rPr>
              <a:t>mpat</a:t>
            </a:r>
            <a:r>
              <a:rPr lang="en-US" b="1" i="1" dirty="0" smtClean="0">
                <a:solidFill>
                  <a:srgbClr val="800000"/>
                </a:solidFill>
              </a:rPr>
              <a:t> (44) </a:t>
            </a:r>
            <a:r>
              <a:rPr lang="en-US" b="1" i="1" dirty="0" err="1" smtClean="0">
                <a:solidFill>
                  <a:srgbClr val="800000"/>
                </a:solidFill>
              </a:rPr>
              <a:t>kabupaten</a:t>
            </a:r>
            <a:r>
              <a:rPr lang="en-US" b="1" i="1" dirty="0" smtClean="0">
                <a:solidFill>
                  <a:srgbClr val="800000"/>
                </a:solidFill>
              </a:rPr>
              <a:t>/ </a:t>
            </a:r>
            <a:r>
              <a:rPr lang="en-US" b="1" i="1" dirty="0" err="1" smtClean="0">
                <a:solidFill>
                  <a:srgbClr val="800000"/>
                </a:solidFill>
              </a:rPr>
              <a:t>kota</a:t>
            </a:r>
            <a:r>
              <a:rPr lang="en-US" b="1" i="1" dirty="0" smtClean="0">
                <a:solidFill>
                  <a:srgbClr val="800000"/>
                </a:solidFill>
              </a:rPr>
              <a:t> *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942741" y="2896485"/>
            <a:ext cx="2344795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b="1" i="1" dirty="0" err="1" smtClean="0">
                <a:solidFill>
                  <a:srgbClr val="800000"/>
                </a:solidFill>
              </a:rPr>
              <a:t>Seluruh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kabupaten</a:t>
            </a:r>
            <a:r>
              <a:rPr lang="en-US" b="1" i="1" dirty="0" smtClean="0">
                <a:solidFill>
                  <a:srgbClr val="800000"/>
                </a:solidFill>
              </a:rPr>
              <a:t>/ Kota di Indonesia **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855" y="3003703"/>
            <a:ext cx="283506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b="1" i="1" dirty="0" err="1" smtClean="0">
                <a:solidFill>
                  <a:srgbClr val="800000"/>
                </a:solidFill>
              </a:rPr>
              <a:t>Dua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ratus</a:t>
            </a:r>
            <a:r>
              <a:rPr lang="en-US" b="1" i="1" dirty="0" smtClean="0">
                <a:solidFill>
                  <a:srgbClr val="800000"/>
                </a:solidFill>
              </a:rPr>
              <a:t> lima </a:t>
            </a:r>
            <a:r>
              <a:rPr lang="en-US" b="1" i="1" dirty="0" err="1" smtClean="0">
                <a:solidFill>
                  <a:srgbClr val="800000"/>
                </a:solidFill>
              </a:rPr>
              <a:t>puluh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tujuh</a:t>
            </a:r>
            <a:r>
              <a:rPr lang="en-US" b="1" i="1" dirty="0" smtClean="0">
                <a:solidFill>
                  <a:srgbClr val="800000"/>
                </a:solidFill>
              </a:rPr>
              <a:t> (257) </a:t>
            </a:r>
            <a:r>
              <a:rPr lang="en-US" b="1" i="1" dirty="0" err="1" smtClean="0">
                <a:solidFill>
                  <a:srgbClr val="800000"/>
                </a:solidFill>
              </a:rPr>
              <a:t>kabupaten</a:t>
            </a:r>
            <a:r>
              <a:rPr lang="en-US" b="1" i="1" dirty="0" smtClean="0">
                <a:solidFill>
                  <a:srgbClr val="800000"/>
                </a:solidFill>
              </a:rPr>
              <a:t>/</a:t>
            </a:r>
            <a:r>
              <a:rPr lang="en-US" b="1" i="1" dirty="0" err="1" smtClean="0">
                <a:solidFill>
                  <a:srgbClr val="800000"/>
                </a:solidFill>
              </a:rPr>
              <a:t>kota</a:t>
            </a:r>
            <a:r>
              <a:rPr lang="en-US" b="1" i="1" dirty="0" smtClean="0">
                <a:solidFill>
                  <a:srgbClr val="800000"/>
                </a:solidFill>
              </a:rPr>
              <a:t> *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2288" y="5465183"/>
            <a:ext cx="5710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b="1" i="1" u="sng" dirty="0" err="1" smtClean="0">
                <a:solidFill>
                  <a:srgbClr val="800000"/>
                </a:solidFill>
              </a:rPr>
              <a:t>Keterangan</a:t>
            </a:r>
            <a:r>
              <a:rPr lang="en-US" sz="1600" b="1" i="1" u="sng" dirty="0" smtClean="0">
                <a:solidFill>
                  <a:srgbClr val="800000"/>
                </a:solidFill>
              </a:rPr>
              <a:t>:</a:t>
            </a:r>
            <a:r>
              <a:rPr lang="en-US" sz="1400" b="1" i="1" dirty="0" smtClean="0"/>
              <a:t>    </a:t>
            </a:r>
          </a:p>
          <a:p>
            <a:pPr algn="just"/>
            <a:r>
              <a:rPr lang="en-US" sz="1400" b="1" i="1" dirty="0" smtClean="0"/>
              <a:t>*     </a:t>
            </a:r>
            <a:r>
              <a:rPr lang="en-US" sz="1400" b="1" i="1" dirty="0" err="1" smtClean="0"/>
              <a:t>Kriteria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pemiliah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lokasi</a:t>
            </a:r>
            <a:r>
              <a:rPr lang="en-US" sz="1400" b="1" i="1" dirty="0" smtClean="0"/>
              <a:t>  </a:t>
            </a:r>
            <a:r>
              <a:rPr lang="en-US" sz="1400" b="1" i="1" dirty="0" err="1" smtClean="0"/>
              <a:t>didasarkan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pada</a:t>
            </a:r>
            <a:r>
              <a:rPr lang="en-US" sz="1400" b="1" i="1" dirty="0" smtClean="0"/>
              <a:t>:</a:t>
            </a:r>
          </a:p>
          <a:p>
            <a:pPr algn="just"/>
            <a:r>
              <a:rPr lang="en-US" sz="1400" b="1" i="1" dirty="0" smtClean="0"/>
              <a:t>       1.   </a:t>
            </a:r>
            <a:r>
              <a:rPr lang="en-US" sz="1400" b="1" i="1" dirty="0" err="1" smtClean="0"/>
              <a:t>Hasil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penilaian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kelayakan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infrastruktur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perbankan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dan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sekolah</a:t>
            </a:r>
            <a:endParaRPr lang="en-US" sz="1400" b="1" i="1" dirty="0" smtClean="0"/>
          </a:p>
          <a:p>
            <a:pPr algn="just"/>
            <a:r>
              <a:rPr lang="en-US" sz="1400" b="1" i="1" dirty="0" smtClean="0"/>
              <a:t>       2.   </a:t>
            </a:r>
            <a:r>
              <a:rPr lang="en-US" sz="1400" b="1" i="1" dirty="0" err="1" smtClean="0"/>
              <a:t>Komitmen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Pemerintah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daerah</a:t>
            </a:r>
            <a:endParaRPr lang="en-US" sz="400" b="1" i="1" dirty="0" smtClean="0"/>
          </a:p>
          <a:p>
            <a:pPr algn="just"/>
            <a:r>
              <a:rPr lang="en-US" sz="1400" b="1" i="1" dirty="0" smtClean="0"/>
              <a:t>**   </a:t>
            </a:r>
            <a:r>
              <a:rPr lang="en-US" sz="1400" b="1" i="1" dirty="0" err="1" smtClean="0"/>
              <a:t>Bentuk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dan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tingkat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operasional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menyesuaikan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kesiapan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infrastruktur</a:t>
            </a:r>
            <a:endParaRPr lang="en-US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20230" y="359323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</a:rPr>
              <a:t>Apr’17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185652" y="3226232"/>
            <a:ext cx="411480" cy="411480"/>
          </a:xfrm>
          <a:prstGeom prst="ellipse">
            <a:avLst/>
          </a:prstGeom>
          <a:solidFill>
            <a:srgbClr val="1F3864">
              <a:lumMod val="75000"/>
            </a:srgbClr>
          </a:solidFill>
          <a:ln w="254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04800" marR="0" lvl="0" indent="-304800" defTabSz="82232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63825" y="3949135"/>
            <a:ext cx="271398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b="1" i="1" dirty="0" err="1" smtClean="0">
                <a:solidFill>
                  <a:srgbClr val="800000"/>
                </a:solidFill>
              </a:rPr>
              <a:t>Semua</a:t>
            </a:r>
            <a:r>
              <a:rPr lang="en-US" b="1" i="1" dirty="0" smtClean="0">
                <a:solidFill>
                  <a:srgbClr val="800000"/>
                </a:solidFill>
              </a:rPr>
              <a:t> </a:t>
            </a:r>
            <a:r>
              <a:rPr lang="en-US" b="1" i="1" dirty="0" err="1">
                <a:solidFill>
                  <a:srgbClr val="800000"/>
                </a:solidFill>
              </a:rPr>
              <a:t>satuan</a:t>
            </a:r>
            <a:r>
              <a:rPr lang="en-US" b="1" i="1" dirty="0">
                <a:solidFill>
                  <a:srgbClr val="800000"/>
                </a:solidFill>
              </a:rPr>
              <a:t> </a:t>
            </a:r>
            <a:r>
              <a:rPr lang="en-US" b="1" i="1" dirty="0" err="1" smtClean="0">
                <a:solidFill>
                  <a:srgbClr val="800000"/>
                </a:solidFill>
              </a:rPr>
              <a:t>pendidikan</a:t>
            </a:r>
            <a:endParaRPr lang="en-US" b="1" i="1" dirty="0">
              <a:solidFill>
                <a:srgbClr val="800000"/>
              </a:solidFill>
            </a:endParaRPr>
          </a:p>
          <a:p>
            <a:pPr>
              <a:lnSpc>
                <a:spcPts val="2200"/>
              </a:lnSpc>
            </a:pPr>
            <a:r>
              <a:rPr lang="en-US" b="1" i="1" dirty="0">
                <a:solidFill>
                  <a:srgbClr val="800000"/>
                </a:solidFill>
              </a:rPr>
              <a:t>di </a:t>
            </a:r>
            <a:r>
              <a:rPr lang="en-US" b="1" i="1" dirty="0" err="1">
                <a:solidFill>
                  <a:srgbClr val="800000"/>
                </a:solidFill>
              </a:rPr>
              <a:t>delapan</a:t>
            </a:r>
            <a:r>
              <a:rPr lang="en-US" b="1" i="1" dirty="0">
                <a:solidFill>
                  <a:srgbClr val="800000"/>
                </a:solidFill>
              </a:rPr>
              <a:t> (8) </a:t>
            </a:r>
            <a:r>
              <a:rPr lang="en-US" b="1" i="1" dirty="0" err="1" smtClean="0">
                <a:solidFill>
                  <a:srgbClr val="800000"/>
                </a:solidFill>
              </a:rPr>
              <a:t>kota</a:t>
            </a: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941982" y="2548983"/>
            <a:ext cx="239647" cy="1998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67361" y="2171480"/>
            <a:ext cx="239647" cy="2102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020114" y="1947746"/>
            <a:ext cx="238339" cy="2198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95205" y="3369175"/>
            <a:ext cx="186045" cy="2022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36300" y="4231495"/>
            <a:ext cx="149526" cy="1270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</TotalTime>
  <Words>1145</Words>
  <Application>Microsoft Office PowerPoint</Application>
  <PresentationFormat>Widescreen</PresentationFormat>
  <Paragraphs>127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Aharoni</vt:lpstr>
      <vt:lpstr>Arial</vt:lpstr>
      <vt:lpstr>Arial Black</vt:lpstr>
      <vt:lpstr>Arial Nova Cond Light</vt:lpstr>
      <vt:lpstr>Calibri</vt:lpstr>
      <vt:lpstr>Calibri Light</vt:lpstr>
      <vt:lpstr>Wingdings</vt:lpstr>
      <vt:lpstr>Office Theme</vt:lpstr>
      <vt:lpstr>INFORMASI PROGRAM BOS DAN DAK SMA TAHUN 2017</vt:lpstr>
      <vt:lpstr>- BOS 2017- </vt:lpstr>
      <vt:lpstr>PowerPoint Presentation</vt:lpstr>
      <vt:lpstr>SATUAN BIAYA dan PROPORSI PENYALURAN DANA BOS 2017 </vt:lpstr>
      <vt:lpstr>TAHAP PENDATAAN UNTUK PENCAIRAN BOS</vt:lpstr>
      <vt:lpstr>PERHITUNGAN ALOKASI BOS 2017</vt:lpstr>
      <vt:lpstr>KOMPONEN PEMBIAYAAN BOS SMA/SMALB 2017</vt:lpstr>
      <vt:lpstr>MEKANISME PEMBELIAN/PENGADAAN BARANG DAN JASA MELALUI BOS </vt:lpstr>
      <vt:lpstr>rencana implementasi transaksi non-tunai bos dilakukan secara bertahap; dengan jangkauan nasional tahun 2019 </vt:lpstr>
      <vt:lpstr>- DAK 2017- </vt:lpstr>
      <vt:lpstr>PowerPoint Presentation</vt:lpstr>
      <vt:lpstr>Kriteria Umum Sekolah Penerima DAK</vt:lpstr>
      <vt:lpstr>Kriteria Umum Sekolah Penerima DAK</vt:lpstr>
      <vt:lpstr>Kriteria Khusus Sekolah Penerima DAK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Akhir Dokumen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Tsalitsa Haura Syarifah</dc:creator>
  <cp:lastModifiedBy>ProgramSatu</cp:lastModifiedBy>
  <cp:revision>178</cp:revision>
  <dcterms:created xsi:type="dcterms:W3CDTF">2017-01-14T07:29:03Z</dcterms:created>
  <dcterms:modified xsi:type="dcterms:W3CDTF">2017-02-17T09:11:54Z</dcterms:modified>
</cp:coreProperties>
</file>