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95" r:id="rId2"/>
    <p:sldId id="257" r:id="rId3"/>
    <p:sldId id="300" r:id="rId4"/>
    <p:sldId id="286" r:id="rId5"/>
    <p:sldId id="305" r:id="rId6"/>
    <p:sldId id="306" r:id="rId7"/>
    <p:sldId id="294" r:id="rId8"/>
    <p:sldId id="287" r:id="rId9"/>
    <p:sldId id="299" r:id="rId10"/>
    <p:sldId id="297" r:id="rId11"/>
    <p:sldId id="298" r:id="rId12"/>
    <p:sldId id="301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2" r:id="rId21"/>
    <p:sldId id="273" r:id="rId22"/>
    <p:sldId id="274" r:id="rId23"/>
    <p:sldId id="268" r:id="rId24"/>
    <p:sldId id="269" r:id="rId25"/>
    <p:sldId id="270" r:id="rId26"/>
    <p:sldId id="271" r:id="rId27"/>
    <p:sldId id="282" r:id="rId28"/>
    <p:sldId id="279" r:id="rId29"/>
    <p:sldId id="277" r:id="rId30"/>
    <p:sldId id="278" r:id="rId31"/>
    <p:sldId id="280" r:id="rId32"/>
    <p:sldId id="307" r:id="rId33"/>
    <p:sldId id="283" r:id="rId34"/>
    <p:sldId id="284" r:id="rId35"/>
    <p:sldId id="304" r:id="rId36"/>
    <p:sldId id="303" r:id="rId37"/>
    <p:sldId id="30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sonal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23" autoAdjust="0"/>
    <p:restoredTop sz="99669" autoAdjust="0"/>
  </p:normalViewPr>
  <p:slideViewPr>
    <p:cSldViewPr snapToGrid="0" snapToObjects="1">
      <p:cViewPr varScale="1">
        <p:scale>
          <a:sx n="67" d="100"/>
          <a:sy n="67" d="100"/>
        </p:scale>
        <p:origin x="8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3T12:17:05.194" idx="1">
    <p:pos x="5587" y="1325"/>
    <p:text>Selesai hari 15 Pebruari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EC89B-885A-6647-9705-78BBB3DCCDCF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B7C64-BFCE-FE43-9E56-F7A3A9692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3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Silahkan diperbaiki jika mengalami</a:t>
            </a:r>
            <a:r>
              <a:rPr lang="id-ID" baseline="0" dirty="0" smtClean="0"/>
              <a:t> perubahan.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870-A84E-4EF0-AAFC-33ACFB6B45A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147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Disesuaikan JP</a:t>
            </a:r>
            <a:r>
              <a:rPr lang="id-ID" baseline="0" dirty="0" smtClean="0"/>
              <a:t> nya oleh Direktorat.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870-A84E-4EF0-AAFC-33ACFB6B45AF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78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Sudah sepakat.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7427E-0FB8-6D4C-B43E-DA28E8E8D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8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870-A84E-4EF0-AAFC-33ACFB6B45AF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190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Silahkan</a:t>
            </a:r>
            <a:r>
              <a:rPr lang="id-ID" baseline="0" dirty="0" smtClean="0"/>
              <a:t> disesuaikan masing-masing Direktorat.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870-A84E-4EF0-AAFC-33ACFB6B45AF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788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Mohon kembali disesuaikan dengan jadwal masing-masing</a:t>
            </a:r>
            <a:r>
              <a:rPr lang="id-ID" baseline="0" dirty="0"/>
              <a:t> D</a:t>
            </a:r>
            <a:r>
              <a:rPr lang="id-ID" dirty="0"/>
              <a:t>irektorat</a:t>
            </a:r>
            <a:r>
              <a:rPr lang="id-ID" baseline="0" dirty="0"/>
              <a:t> kembali, beserta nama kegiatan yang dilaksanakan.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870-A84E-4EF0-AAFC-33ACFB6B45AF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717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Silahkan</a:t>
            </a:r>
            <a:r>
              <a:rPr lang="id-ID" baseline="0" dirty="0" smtClean="0"/>
              <a:t> disesuaikan masing-masing Direktorat.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C0870-A84E-4EF0-AAFC-33ACFB6B45AF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7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6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7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7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4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4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2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3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A984-BFB8-EA45-AAF0-8A236F866DA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2D31-C234-EB4E-AB42-18014AD9C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207" y="382797"/>
            <a:ext cx="4999027" cy="770917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382797"/>
            <a:ext cx="5526258" cy="770917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6966" y="428560"/>
            <a:ext cx="421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Pembinaan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Sekolah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Menengah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Atas</a:t>
            </a:r>
            <a:endParaRPr lang="en-US" sz="1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Jenderal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Pendidikan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Dasar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Menengah</a:t>
            </a:r>
            <a:endParaRPr lang="en-US" sz="12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Kementerian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Pendidikan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Kebudayaan</a:t>
            </a:r>
            <a:r>
              <a:rPr lang="en-US" sz="1200" dirty="0" smtClean="0">
                <a:solidFill>
                  <a:schemeClr val="bg1"/>
                </a:solidFill>
                <a:latin typeface="Century Gothic"/>
                <a:cs typeface="Century Gothic"/>
              </a:rPr>
              <a:t>  </a:t>
            </a:r>
            <a:endParaRPr lang="en-US" sz="1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91" t="38427" r="34960" b="39473"/>
          <a:stretch/>
        </p:blipFill>
        <p:spPr>
          <a:xfrm>
            <a:off x="117408" y="405202"/>
            <a:ext cx="625731" cy="649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3821" y="559464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/>
                <a:cs typeface="Century Gothic"/>
              </a:rPr>
              <a:t>SD-SMP-SMA-SMK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8" y="1476666"/>
            <a:ext cx="2994092" cy="1676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09" y="3169214"/>
            <a:ext cx="2994091" cy="1648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9" y="4836457"/>
            <a:ext cx="2994091" cy="1653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409" y="1503098"/>
            <a:ext cx="101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Konsep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268" y="3169214"/>
            <a:ext cx="93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Diskusi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68" y="4817859"/>
            <a:ext cx="92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Sukses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2978" y="1371600"/>
            <a:ext cx="504048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KESIAPAN 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BIMBINGAN TEKNIS 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DAN PENDAMPINGAN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5500" y="3101992"/>
            <a:ext cx="552449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KURIKULUM 2013</a:t>
            </a:r>
            <a:endParaRPr lang="en-US" sz="3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5499" y="4318000"/>
            <a:ext cx="5524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ambria"/>
                <a:cs typeface="Cambria"/>
              </a:rPr>
              <a:t>DIREKTORAT TEKNIS &amp; LPMP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ambria"/>
                <a:cs typeface="Cambria"/>
              </a:rPr>
              <a:t>DITJEN DIKDASMEN</a:t>
            </a:r>
            <a:endParaRPr lang="en-US" sz="2000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5500" y="5646003"/>
            <a:ext cx="5524499" cy="8617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Desiminasi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Program SMA 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Tahun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2017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Kerja</a:t>
            </a:r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Kelompok</a:t>
            </a:r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 : LPMP</a:t>
            </a:r>
          </a:p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Tanggal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17 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Februari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2017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77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19579"/>
              </p:ext>
            </p:extLst>
          </p:nvPr>
        </p:nvGraphicFramePr>
        <p:xfrm>
          <a:off x="24300" y="1193302"/>
          <a:ext cx="4464403" cy="4196944"/>
        </p:xfrm>
        <a:graphic>
          <a:graphicData uri="http://schemas.openxmlformats.org/drawingml/2006/table">
            <a:tbl>
              <a:tblPr/>
              <a:tblGrid>
                <a:gridCol w="32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3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Mata Pelajaran</a:t>
                      </a: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Jml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Peserta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7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Umum A</a:t>
                      </a:r>
                    </a:p>
                  </a:txBody>
                  <a:tcPr marL="9136" marR="9136" marT="91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1. Pendidikan Agama Islam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2. Pendidikan Agama Kristen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3. Pendidikan Agama Katolik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4. Pendidikan Agama Hindu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5. Pendidikan Agama Budha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-176213"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6. Pendidikan Agama Khonghucu dan Budi Pekerti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7. Pendidikan Pancasila dan Kewarganegaraan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8.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Bahasa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Indonesia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Sejarah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Indonesia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10. </a:t>
                      </a:r>
                      <a:r>
                        <a:rPr lang="en-US" sz="1200" b="1" i="0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/>
                        </a:rPr>
                        <a:t>Matematika</a:t>
                      </a:r>
                      <a:endParaRPr lang="en-US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Bahasa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Inggris</a:t>
                      </a:r>
                      <a:endParaRPr lang="en-US" sz="1200" b="1" i="0" u="none" strike="noStrike" dirty="0">
                        <a:solidFill>
                          <a:srgbClr val="215968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7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Umum B</a:t>
                      </a:r>
                    </a:p>
                  </a:txBody>
                  <a:tcPr marL="9136" marR="9136" marT="91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12. Seni Budaya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3525" indent="-263525"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13. Pendidikan Jasmani, Olah Raga dan Kesehatan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14. Prakarya dan Kewirausahaan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7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MIPA</a:t>
                      </a:r>
                    </a:p>
                  </a:txBody>
                  <a:tcPr marL="9136" marR="9136" marT="91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Matematika</a:t>
                      </a:r>
                      <a:endParaRPr lang="en-US" sz="1200" b="1" i="0" u="none" strike="noStrike" dirty="0">
                        <a:solidFill>
                          <a:srgbClr val="215968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16. Biologi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17. Fisika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18. Kimia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  <a:latin typeface="Century Gothic"/>
                <a:cs typeface="Century Gothic"/>
              </a:rPr>
              <a:t>Peserta</a:t>
            </a: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Bimtek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Penyegaran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Instruktur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“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Pusat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” SMA Per LPMP </a:t>
            </a:r>
          </a:p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Berdasarkan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Matapelajaran</a:t>
            </a:r>
            <a:endParaRPr lang="en-US" sz="20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2017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19620"/>
              </p:ext>
            </p:extLst>
          </p:nvPr>
        </p:nvGraphicFramePr>
        <p:xfrm>
          <a:off x="4652152" y="1193302"/>
          <a:ext cx="4464403" cy="3821244"/>
        </p:xfrm>
        <a:graphic>
          <a:graphicData uri="http://schemas.openxmlformats.org/drawingml/2006/table">
            <a:tbl>
              <a:tblPr/>
              <a:tblGrid>
                <a:gridCol w="32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3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Mata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Pelajaran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Jml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</a:rPr>
                        <a:t>Peserta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IPS</a:t>
                      </a:r>
                    </a:p>
                  </a:txBody>
                  <a:tcPr marL="9136" marR="9136" marT="91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19. Geografi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20.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Sejarah</a:t>
                      </a:r>
                      <a:endParaRPr lang="en-US" sz="1200" b="1" i="0" u="none" strike="noStrike" dirty="0">
                        <a:solidFill>
                          <a:srgbClr val="215968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21. Ekonomi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22. Sosiologi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73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Bahasa dan Budaya</a:t>
                      </a:r>
                    </a:p>
                  </a:txBody>
                  <a:tcPr marL="9136" marR="9136" marT="913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23.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Bahasa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dan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Sastra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Indonesia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24.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Bahasa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dan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Sastra</a:t>
                      </a:r>
                      <a:r>
                        <a:rPr lang="en-US" sz="1200" b="1" i="0" u="none" strike="noStrike" dirty="0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215968"/>
                          </a:solidFill>
                          <a:effectLst/>
                          <a:latin typeface="Century Gothic"/>
                        </a:rPr>
                        <a:t>Inggris</a:t>
                      </a:r>
                      <a:endParaRPr lang="en-US" sz="1200" b="1" i="0" u="none" strike="noStrike" dirty="0">
                        <a:solidFill>
                          <a:srgbClr val="215968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25. Antropologi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26. Bahasa dan Sastra Arab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27. Bahasa dan Sastra Perancis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28. Bahasa dan Sastra Jerman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29. Bahasa dan Sastra Jepang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30. Bahasa dan Sastra Mandarin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31. Bahasa dan Sastra Korea</a:t>
                      </a:r>
                    </a:p>
                  </a:txBody>
                  <a:tcPr marL="9136" marR="9136" marT="91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5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Jumlah Unsur Mapel</a:t>
                      </a:r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(Guru+LPMP)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31</a:t>
                      </a: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5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Unsur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Guru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Bimbingan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dan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Konseling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(BK)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53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Unsur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Staf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LPMP (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Pengelola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 </a:t>
                      </a:r>
                      <a:r>
                        <a:rPr lang="en-US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Kegiatan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5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Total</a:t>
                      </a: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33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136" marR="9136" marT="91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6610" y="5485051"/>
            <a:ext cx="841896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entury Gothic"/>
                <a:cs typeface="Century Gothic"/>
              </a:rPr>
              <a:t>Bagaimana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profil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Peserta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Penyegaran</a:t>
            </a:r>
            <a:r>
              <a:rPr lang="en-US" sz="1600" dirty="0" smtClean="0">
                <a:latin typeface="Century Gothic"/>
                <a:cs typeface="Century Gothic"/>
              </a:rPr>
              <a:t> IK </a:t>
            </a:r>
            <a:r>
              <a:rPr lang="en-US" sz="1600" dirty="0" err="1" smtClean="0">
                <a:latin typeface="Century Gothic"/>
                <a:cs typeface="Century Gothic"/>
              </a:rPr>
              <a:t>dan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Pelatihan</a:t>
            </a:r>
            <a:r>
              <a:rPr lang="en-US" sz="1600" dirty="0" smtClean="0">
                <a:latin typeface="Century Gothic"/>
                <a:cs typeface="Century Gothic"/>
              </a:rPr>
              <a:t> GS di LPMP?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Berapa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jumlah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peserta</a:t>
            </a:r>
            <a:r>
              <a:rPr lang="en-US" sz="1600" dirty="0" smtClean="0">
                <a:latin typeface="Century Gothic"/>
                <a:cs typeface="Century Gothic"/>
              </a:rPr>
              <a:t> per </a:t>
            </a:r>
            <a:r>
              <a:rPr lang="en-US" sz="1600" dirty="0" err="1" smtClean="0">
                <a:latin typeface="Century Gothic"/>
                <a:cs typeface="Century Gothic"/>
              </a:rPr>
              <a:t>kabupaten</a:t>
            </a:r>
            <a:r>
              <a:rPr lang="en-US" sz="1600" dirty="0" smtClean="0">
                <a:latin typeface="Century Gothic"/>
                <a:cs typeface="Century Gothic"/>
              </a:rPr>
              <a:t>/</a:t>
            </a:r>
            <a:r>
              <a:rPr lang="en-US" sz="1600" dirty="0" err="1" smtClean="0">
                <a:latin typeface="Century Gothic"/>
                <a:cs typeface="Century Gothic"/>
              </a:rPr>
              <a:t>kota</a:t>
            </a:r>
            <a:r>
              <a:rPr lang="en-US" sz="1600" dirty="0" smtClean="0">
                <a:latin typeface="Century Gothic"/>
                <a:cs typeface="Century Gothic"/>
              </a:rPr>
              <a:t>? </a:t>
            </a:r>
            <a:r>
              <a:rPr lang="en-US" sz="1600" dirty="0" err="1" smtClean="0">
                <a:latin typeface="Century Gothic"/>
                <a:cs typeface="Century Gothic"/>
              </a:rPr>
              <a:t>Mapel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apa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saja</a:t>
            </a:r>
            <a:r>
              <a:rPr lang="en-US" sz="1600" dirty="0" smtClean="0">
                <a:latin typeface="Century Gothic"/>
                <a:cs typeface="Century Gothic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1600" dirty="0" err="1" smtClean="0">
                <a:latin typeface="Century Gothic"/>
                <a:cs typeface="Century Gothic"/>
              </a:rPr>
              <a:t>Berapa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jumlah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peserta</a:t>
            </a:r>
            <a:r>
              <a:rPr lang="en-US" sz="1600" dirty="0" smtClean="0">
                <a:latin typeface="Century Gothic"/>
                <a:cs typeface="Century Gothic"/>
              </a:rPr>
              <a:t> GS per </a:t>
            </a:r>
            <a:r>
              <a:rPr lang="en-US" sz="1600" dirty="0" err="1" smtClean="0">
                <a:latin typeface="Century Gothic"/>
                <a:cs typeface="Century Gothic"/>
              </a:rPr>
              <a:t>klaster</a:t>
            </a:r>
            <a:r>
              <a:rPr lang="en-US" sz="1600" dirty="0" smtClean="0">
                <a:latin typeface="Century Gothic"/>
                <a:cs typeface="Century Gothic"/>
              </a:rPr>
              <a:t>? </a:t>
            </a:r>
            <a:r>
              <a:rPr lang="en-US" sz="1600" dirty="0" err="1" smtClean="0">
                <a:latin typeface="Century Gothic"/>
                <a:cs typeface="Century Gothic"/>
              </a:rPr>
              <a:t>Mapel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apa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saja</a:t>
            </a:r>
            <a:r>
              <a:rPr lang="en-US" sz="1600" dirty="0" smtClean="0">
                <a:latin typeface="Century Gothic"/>
                <a:cs typeface="Century Gothic"/>
              </a:rPr>
              <a:t>?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SETIAP KAB/KOTA DAN KLASTER MEMILIKI SEMUA JENIS GURU MAPEL YANG TERLATIH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7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97939"/>
              </p:ext>
            </p:extLst>
          </p:nvPr>
        </p:nvGraphicFramePr>
        <p:xfrm>
          <a:off x="318389" y="1217498"/>
          <a:ext cx="4087999" cy="36220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0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LPMP/</a:t>
                      </a:r>
                      <a:r>
                        <a:rPr lang="en-US" sz="1200" u="none" strike="noStrike" dirty="0" err="1" smtClean="0"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entury Gothic"/>
                          <a:cs typeface="Century Gothic"/>
                        </a:rPr>
                        <a:t>Peserta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DKI Jakarta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Jawa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97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Jawa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 Tengah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65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D.I. Yogyakarta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Jawa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Timur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Cambria Math" panose="02040503050406030204" pitchFamily="18" charset="0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97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Aceh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Sumatera Utara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65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Sumatera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Riau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Jambi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LPMP Sumatera Selatan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Cambria Math" panose="02040503050406030204" pitchFamily="18" charset="0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Lampung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Kalimantan Selatan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Kalimantan Tengah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Kalimantan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Kalimantan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Timur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Kalimantan Utara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32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Sulawesi Selatan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8390" y="5163641"/>
            <a:ext cx="8490204" cy="73866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1938" indent="-261938"/>
            <a:r>
              <a:rPr lang="en-US" sz="1400" dirty="0" smtClean="0">
                <a:latin typeface="Century Gothic"/>
                <a:cs typeface="Century Gothic"/>
              </a:rPr>
              <a:t>1.	</a:t>
            </a:r>
            <a:r>
              <a:rPr lang="en-US" sz="1400" dirty="0" err="1" smtClean="0">
                <a:latin typeface="Century Gothic"/>
                <a:cs typeface="Century Gothic"/>
              </a:rPr>
              <a:t>Peserta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adalah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lulusan</a:t>
            </a:r>
            <a:r>
              <a:rPr lang="en-US" sz="1400" dirty="0" smtClean="0">
                <a:latin typeface="Century Gothic"/>
                <a:cs typeface="Century Gothic"/>
              </a:rPr>
              <a:t> NN/IN/IP/IK/GS </a:t>
            </a:r>
            <a:r>
              <a:rPr lang="en-US" sz="1400" dirty="0" err="1" smtClean="0">
                <a:latin typeface="Century Gothic"/>
                <a:cs typeface="Century Gothic"/>
              </a:rPr>
              <a:t>tahun</a:t>
            </a:r>
            <a:r>
              <a:rPr lang="en-US" sz="1400" dirty="0" smtClean="0">
                <a:latin typeface="Century Gothic"/>
                <a:cs typeface="Century Gothic"/>
              </a:rPr>
              <a:t> 2016 yang </a:t>
            </a:r>
            <a:r>
              <a:rPr lang="en-US" sz="1400" dirty="0" err="1" smtClean="0">
                <a:latin typeface="Century Gothic"/>
                <a:cs typeface="Century Gothic"/>
              </a:rPr>
              <a:t>memenuhi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kriteria</a:t>
            </a:r>
            <a:endParaRPr lang="en-US" sz="1400" dirty="0">
              <a:latin typeface="Century Gothic"/>
              <a:cs typeface="Century Gothic"/>
            </a:endParaRPr>
          </a:p>
          <a:p>
            <a:pPr marL="266700" indent="-266700"/>
            <a:r>
              <a:rPr lang="en-US" sz="1400" dirty="0" smtClean="0">
                <a:latin typeface="Century Gothic"/>
                <a:cs typeface="Century Gothic"/>
              </a:rPr>
              <a:t>2.</a:t>
            </a:r>
            <a:r>
              <a:rPr lang="en-US" sz="1400" dirty="0">
                <a:latin typeface="Century Gothic"/>
                <a:cs typeface="Century Gothic"/>
              </a:rPr>
              <a:t>	Akan </a:t>
            </a:r>
            <a:r>
              <a:rPr lang="en-US" sz="1400" dirty="0" err="1">
                <a:latin typeface="Century Gothic"/>
                <a:cs typeface="Century Gothic"/>
              </a:rPr>
              <a:t>ditugaskan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sebagai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Instruktur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pada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Penyegaran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Instruktur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Kabupaten</a:t>
            </a:r>
            <a:r>
              <a:rPr lang="en-US" sz="1400" dirty="0" smtClean="0">
                <a:latin typeface="Century Gothic"/>
                <a:cs typeface="Century Gothic"/>
              </a:rPr>
              <a:t>/Kota, </a:t>
            </a:r>
            <a:r>
              <a:rPr lang="en-US" sz="1400" dirty="0" err="1" smtClean="0">
                <a:latin typeface="Century Gothic"/>
                <a:cs typeface="Century Gothic"/>
              </a:rPr>
              <a:t>Pelatihan</a:t>
            </a:r>
            <a:r>
              <a:rPr lang="en-US" sz="1400" dirty="0" smtClean="0">
                <a:latin typeface="Century Gothic"/>
                <a:cs typeface="Century Gothic"/>
              </a:rPr>
              <a:t> Guru </a:t>
            </a:r>
            <a:r>
              <a:rPr lang="en-US" sz="1400" dirty="0" err="1" smtClean="0">
                <a:latin typeface="Century Gothic"/>
                <a:cs typeface="Century Gothic"/>
              </a:rPr>
              <a:t>Sasaran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dan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Pendampingan</a:t>
            </a:r>
            <a:endParaRPr lang="en-US" sz="1400" dirty="0">
              <a:latin typeface="Century Gothic"/>
              <a:cs typeface="Century Gothic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02584"/>
              </p:ext>
            </p:extLst>
          </p:nvPr>
        </p:nvGraphicFramePr>
        <p:xfrm>
          <a:off x="4720595" y="1217498"/>
          <a:ext cx="4087999" cy="35995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0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LPMP/</a:t>
                      </a:r>
                      <a:r>
                        <a:rPr lang="en-US" sz="1200" u="none" strike="noStrike" dirty="0" err="1" smtClean="0"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entury Gothic"/>
                          <a:cs typeface="Century Gothic"/>
                        </a:rPr>
                        <a:t>Peserta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Sulawesi Utara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Sulawesi Tengah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Sulawesi Tenggara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Sulawesi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Bali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Nusa Tenggara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Nusa Tenggara Timur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Maluku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Maluku Utara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Papua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Gorontalo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Bangka Belitung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Bengkulu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Banten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Papua Barat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19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8588" marR="8588" marT="8588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LPMP Kepulauan Riau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</a:p>
                  </a:txBody>
                  <a:tcPr marL="108000" marR="10800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8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1.313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FF"/>
                </a:solidFill>
                <a:latin typeface="Century Gothic"/>
                <a:cs typeface="Century Gothic"/>
              </a:rPr>
              <a:t>Peserta</a:t>
            </a:r>
            <a:r>
              <a:rPr lang="en-US" sz="2000" b="1" dirty="0">
                <a:solidFill>
                  <a:srgbClr val="FFFFFF"/>
                </a:solidFill>
                <a:latin typeface="Century Gothic"/>
                <a:cs typeface="Century Gothic"/>
              </a:rPr>
              <a:t> Per 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LPMP 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Bimtek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Penyegaran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Instruktur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2013 SMA 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30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5221"/>
            <a:ext cx="914400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KESEPAKATAN SAVERO : BIMTEK DAN PENDAMPINGAN</a:t>
            </a:r>
            <a:r>
              <a:rPr lang="id-ID" sz="28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KURIKULUM 2013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299" y="27587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98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89959" l="726" r="100000">
                        <a14:foregroundMark x1="33575" y1="39409" x2="33575" y2="39409"/>
                        <a14:foregroundMark x1="7139" y1="66162" x2="7139" y2="66162"/>
                        <a14:foregroundMark x1="96794" y1="57634" x2="96794" y2="57634"/>
                        <a14:backgroundMark x1="31034" y1="35351" x2="31034" y2="35351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3036" y="677316"/>
            <a:ext cx="5228363" cy="45989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4620" y="4361302"/>
            <a:ext cx="67278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KESEPAKATAN SAVERO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09 </a:t>
            </a:r>
            <a:r>
              <a:rPr lang="en-US" sz="2400" dirty="0" err="1" smtClean="0">
                <a:solidFill>
                  <a:srgbClr val="FFFF00"/>
                </a:solidFill>
                <a:latin typeface="Cambria"/>
                <a:cs typeface="Cambria"/>
              </a:rPr>
              <a:t>Februari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 2017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968" y="18483"/>
            <a:ext cx="7862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PENYELENGGARAAN </a:t>
            </a:r>
          </a:p>
          <a:p>
            <a:pPr algn="ctr"/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BIMTEK DAN PENDAMPINGAN K-13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6221" y="5561630"/>
            <a:ext cx="7379325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93C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latin typeface="Century Gothic"/>
                <a:cs typeface="Century Gothic"/>
              </a:rPr>
              <a:t>Workshop </a:t>
            </a:r>
            <a:r>
              <a:rPr lang="en-US" sz="1050" dirty="0" err="1" smtClean="0">
                <a:latin typeface="Century Gothic"/>
                <a:cs typeface="Century Gothic"/>
              </a:rPr>
              <a:t>Koordinasi</a:t>
            </a:r>
            <a:r>
              <a:rPr lang="en-US" sz="1050" dirty="0">
                <a:latin typeface="Century Gothic"/>
                <a:cs typeface="Century Gothic"/>
              </a:rPr>
              <a:t> </a:t>
            </a:r>
            <a:r>
              <a:rPr lang="en-US" sz="1050" dirty="0" err="1" smtClean="0">
                <a:latin typeface="Century Gothic"/>
                <a:cs typeface="Century Gothic"/>
              </a:rPr>
              <a:t>dan</a:t>
            </a:r>
            <a:r>
              <a:rPr lang="en-US" sz="1050" dirty="0" smtClean="0">
                <a:latin typeface="Century Gothic"/>
                <a:cs typeface="Century Gothic"/>
              </a:rPr>
              <a:t> </a:t>
            </a:r>
            <a:r>
              <a:rPr lang="en-US" sz="1050" dirty="0" err="1" smtClean="0">
                <a:latin typeface="Century Gothic"/>
                <a:cs typeface="Century Gothic"/>
              </a:rPr>
              <a:t>Sinkronisasi</a:t>
            </a:r>
            <a:r>
              <a:rPr lang="en-US" sz="1050" dirty="0" smtClean="0">
                <a:latin typeface="Century Gothic"/>
                <a:cs typeface="Century Gothic"/>
              </a:rPr>
              <a:t> </a:t>
            </a:r>
            <a:r>
              <a:rPr lang="en-US" sz="1050" dirty="0" err="1" smtClean="0">
                <a:latin typeface="Century Gothic"/>
                <a:cs typeface="Century Gothic"/>
              </a:rPr>
              <a:t>Pelatihan</a:t>
            </a:r>
            <a:r>
              <a:rPr lang="en-US" sz="1050" dirty="0" smtClean="0">
                <a:latin typeface="Century Gothic"/>
                <a:cs typeface="Century Gothic"/>
              </a:rPr>
              <a:t> </a:t>
            </a:r>
            <a:r>
              <a:rPr lang="en-US" sz="1050" dirty="0" err="1" smtClean="0">
                <a:latin typeface="Century Gothic"/>
                <a:cs typeface="Century Gothic"/>
              </a:rPr>
              <a:t>dan</a:t>
            </a:r>
            <a:r>
              <a:rPr lang="en-US" sz="1050" dirty="0" smtClean="0">
                <a:latin typeface="Century Gothic"/>
                <a:cs typeface="Century Gothic"/>
              </a:rPr>
              <a:t> </a:t>
            </a:r>
            <a:r>
              <a:rPr lang="en-US" sz="1050" dirty="0" err="1" smtClean="0">
                <a:latin typeface="Century Gothic"/>
                <a:cs typeface="Century Gothic"/>
              </a:rPr>
              <a:t>Pendampingan</a:t>
            </a:r>
            <a:r>
              <a:rPr lang="en-US" sz="1050" dirty="0" smtClean="0">
                <a:latin typeface="Century Gothic"/>
                <a:cs typeface="Century Gothic"/>
              </a:rPr>
              <a:t> </a:t>
            </a:r>
            <a:r>
              <a:rPr lang="en-US" sz="1050" dirty="0" err="1" smtClean="0">
                <a:latin typeface="Century Gothic"/>
                <a:cs typeface="Century Gothic"/>
              </a:rPr>
              <a:t>Kurikulum</a:t>
            </a:r>
            <a:r>
              <a:rPr lang="en-US" sz="1050" dirty="0" smtClean="0">
                <a:latin typeface="Century Gothic"/>
                <a:cs typeface="Century Gothic"/>
              </a:rPr>
              <a:t> 2013 (</a:t>
            </a:r>
            <a:r>
              <a:rPr lang="en-US" sz="1050" dirty="0" err="1" smtClean="0">
                <a:latin typeface="Century Gothic"/>
                <a:cs typeface="Century Gothic"/>
              </a:rPr>
              <a:t>Direktorat</a:t>
            </a:r>
            <a:r>
              <a:rPr lang="en-US" sz="1050" dirty="0" smtClean="0">
                <a:latin typeface="Century Gothic"/>
                <a:cs typeface="Century Gothic"/>
              </a:rPr>
              <a:t> PSMA </a:t>
            </a:r>
            <a:r>
              <a:rPr lang="en-US" sz="1050" dirty="0" err="1" smtClean="0">
                <a:latin typeface="Century Gothic"/>
                <a:cs typeface="Century Gothic"/>
              </a:rPr>
              <a:t>dan</a:t>
            </a:r>
            <a:r>
              <a:rPr lang="en-US" sz="1050" dirty="0" smtClean="0">
                <a:latin typeface="Century Gothic"/>
                <a:cs typeface="Century Gothic"/>
              </a:rPr>
              <a:t> LPMP)</a:t>
            </a:r>
          </a:p>
          <a:p>
            <a:pPr algn="ctr"/>
            <a:r>
              <a:rPr lang="en-US" sz="1050" dirty="0" smtClean="0">
                <a:latin typeface="Century Gothic"/>
                <a:cs typeface="Century Gothic"/>
              </a:rPr>
              <a:t>Hotel Grand </a:t>
            </a:r>
            <a:r>
              <a:rPr lang="en-US" sz="1050" dirty="0" err="1" smtClean="0">
                <a:latin typeface="Century Gothic"/>
                <a:cs typeface="Century Gothic"/>
              </a:rPr>
              <a:t>Savero</a:t>
            </a:r>
            <a:r>
              <a:rPr lang="en-US" sz="1050" dirty="0" smtClean="0">
                <a:latin typeface="Century Gothic"/>
                <a:cs typeface="Century Gothic"/>
              </a:rPr>
              <a:t>-Bogor : 7-10 </a:t>
            </a:r>
            <a:r>
              <a:rPr lang="en-US" sz="1050" dirty="0" err="1" smtClean="0">
                <a:latin typeface="Century Gothic"/>
                <a:cs typeface="Century Gothic"/>
              </a:rPr>
              <a:t>Februari</a:t>
            </a:r>
            <a:r>
              <a:rPr lang="en-US" sz="1050" dirty="0" smtClean="0">
                <a:latin typeface="Century Gothic"/>
                <a:cs typeface="Century Gothic"/>
              </a:rPr>
              <a:t> 2017  </a:t>
            </a:r>
            <a:endParaRPr lang="en-US" sz="105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278" y="949331"/>
            <a:ext cx="20609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2017</a:t>
            </a:r>
            <a:endParaRPr lang="en-US" sz="6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221" y="6093938"/>
            <a:ext cx="7379325" cy="6463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Hadir</a:t>
            </a:r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: </a:t>
            </a:r>
          </a:p>
          <a:p>
            <a:pPr algn="ctr"/>
            <a:r>
              <a:rPr lang="en-US" sz="1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Eko</a:t>
            </a:r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Warisdiono</a:t>
            </a:r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(</a:t>
            </a:r>
            <a:r>
              <a:rPr lang="en-US" sz="1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Dit</a:t>
            </a:r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. PSMA), M. </a:t>
            </a:r>
            <a:r>
              <a:rPr lang="en-US" sz="1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Bakrun</a:t>
            </a:r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(</a:t>
            </a:r>
            <a:r>
              <a:rPr lang="en-US" sz="1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Dit</a:t>
            </a:r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. PSMK), </a:t>
            </a:r>
            <a:r>
              <a:rPr lang="is-I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Sudarwanti (Dit. PSMP), </a:t>
            </a:r>
          </a:p>
          <a:p>
            <a:pPr algn="ctr"/>
            <a:r>
              <a:rPr lang="en-US" sz="1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Juandanilsyah</a:t>
            </a:r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(</a:t>
            </a:r>
            <a:r>
              <a:rPr lang="en-US" sz="1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Dit</a:t>
            </a:r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. PSD), </a:t>
            </a:r>
            <a:r>
              <a:rPr lang="en-US" sz="1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66 </a:t>
            </a:r>
            <a:r>
              <a:rPr lang="en-US" sz="1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Peserta</a:t>
            </a:r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Workshop </a:t>
            </a:r>
            <a:r>
              <a:rPr lang="en-US" sz="1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dari</a:t>
            </a:r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33 LPMP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10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084" y="215730"/>
            <a:ext cx="8813129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BUTIR-BUTIR KESEPAKATAN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084" y="1165328"/>
            <a:ext cx="8813129" cy="486287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44500" indent="-444500">
              <a:spcAft>
                <a:spcPts val="1200"/>
              </a:spcAft>
              <a:buAutoNum type="arabicPeriod"/>
            </a:pP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PELATIHAN</a:t>
            </a:r>
          </a:p>
          <a:p>
            <a:pPr marL="444500">
              <a:spcAft>
                <a:spcPts val="1200"/>
              </a:spcAft>
            </a:pP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Kegiatan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pelatihan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penyegaran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instruktur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guru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sasaran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menggunakan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nama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“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Bimbingan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Teknis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”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dengan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uraian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sebagai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berikut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</a:p>
          <a:p>
            <a:pPr marL="904875" indent="-457200">
              <a:spcAft>
                <a:spcPts val="1200"/>
              </a:spcAft>
              <a:buFontTx/>
              <a:buAutoNum type="alphaLcPeriod"/>
            </a:pPr>
            <a:r>
              <a:rPr lang="en-US" sz="2000" b="1" dirty="0" err="1">
                <a:solidFill>
                  <a:srgbClr val="FFFF00"/>
                </a:solidFill>
                <a:latin typeface="Century Gothic"/>
                <a:cs typeface="Century Gothic"/>
              </a:rPr>
              <a:t>Bimbingan</a:t>
            </a:r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Century Gothic"/>
                <a:cs typeface="Century Gothic"/>
              </a:rPr>
              <a:t>Teknis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Fasilitator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Penyegaran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entury Gothic"/>
                <a:cs typeface="Century Gothic"/>
              </a:rPr>
              <a:t>Instruktur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2013 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4 </a:t>
            </a:r>
            <a:r>
              <a:rPr lang="en-US" sz="2000" b="1" dirty="0" err="1">
                <a:solidFill>
                  <a:srgbClr val="FFFF00"/>
                </a:solidFill>
                <a:latin typeface="Century Gothic"/>
                <a:cs typeface="Century Gothic"/>
              </a:rPr>
              <a:t>hari</a:t>
            </a:r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, 30 JP @ 60’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 (</a:t>
            </a:r>
            <a:r>
              <a:rPr lang="en-US" sz="2000" dirty="0" err="1">
                <a:solidFill>
                  <a:srgbClr val="FFFFFF"/>
                </a:solidFill>
                <a:latin typeface="Century Gothic"/>
                <a:cs typeface="Century Gothic"/>
              </a:rPr>
              <a:t>Direktorat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 SD, SMP, SMA, SMK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lang="en-US" sz="2000" b="1" dirty="0" smtClean="0">
              <a:solidFill>
                <a:srgbClr val="FFFF00"/>
              </a:solidFill>
              <a:latin typeface="Century Gothic"/>
              <a:cs typeface="Century Gothic"/>
            </a:endParaRPr>
          </a:p>
          <a:p>
            <a:pPr marL="904875" indent="-457200">
              <a:spcAft>
                <a:spcPts val="1200"/>
              </a:spcAft>
              <a:buAutoNum type="alphaLcPeriod"/>
            </a:pP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Bimbingan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Teknis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Penyegaran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Instruktur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2013 “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Pusat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” : 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4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hari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, 30 JP @ 60’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(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Direktorat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SD, SMP, SMA, SMK)</a:t>
            </a:r>
          </a:p>
          <a:p>
            <a:pPr marL="904875" indent="-457200">
              <a:spcAft>
                <a:spcPts val="1200"/>
              </a:spcAft>
              <a:buAutoNum type="alphaLcPeriod"/>
            </a:pP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Bimbingan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Teknis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Penyegaran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Instruktur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Kabupaten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/Kota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2013 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: 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4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hari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, 30 JP @ 60’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(LPMP)</a:t>
            </a:r>
          </a:p>
          <a:p>
            <a:pPr marL="904875" indent="-457200">
              <a:spcAft>
                <a:spcPts val="1200"/>
              </a:spcAft>
              <a:buAutoNum type="alphaLcPeriod"/>
            </a:pP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Bimbingan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Teknis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Guru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Sasaran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2013 :  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6 </a:t>
            </a:r>
            <a:r>
              <a:rPr lang="en-US" sz="2000" b="1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hari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, 39 JP @ 60’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(LPMP).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Pembiayaan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kegiatan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tersebut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melalui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mekanisme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swakelola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atau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bantuan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pemerintah</a:t>
            </a:r>
            <a:r>
              <a:rPr lang="en-US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06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084" y="523955"/>
            <a:ext cx="8813129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BUTIR-BUTIR KESEPAKATAN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084" y="1473553"/>
            <a:ext cx="8813129" cy="440120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FAC090"/>
                </a:solidFill>
                <a:latin typeface="Century Gothic"/>
                <a:cs typeface="Century Gothic"/>
              </a:rPr>
              <a:t>PENDAMPINGAN</a:t>
            </a:r>
          </a:p>
          <a:p>
            <a:pPr marL="904875" indent="-457200">
              <a:spcAft>
                <a:spcPts val="1200"/>
              </a:spcAft>
              <a:buFontTx/>
              <a:buAutoNum type="alphaLcPeriod"/>
            </a:pP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Pola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Pendampingan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Implementasi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 di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sasaran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: In-On (minimum 3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kegiatan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: In-On-In)</a:t>
            </a:r>
          </a:p>
          <a:p>
            <a:pPr marL="904875" indent="-457200">
              <a:spcAft>
                <a:spcPts val="1200"/>
              </a:spcAft>
              <a:buAutoNum type="alphaLcPeriod"/>
            </a:pP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Kegiatan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IHT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 di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sasaran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dilakukan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secara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mandiri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oleh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pada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awal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pelajaran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pPr marL="904875" indent="-457200">
              <a:spcAft>
                <a:spcPts val="1200"/>
              </a:spcAft>
              <a:buAutoNum type="alphaLcPeriod"/>
            </a:pP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Penyaluran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dana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bantuan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pemerintah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melalui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Induk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Klaster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 </a:t>
            </a:r>
          </a:p>
          <a:p>
            <a:pPr marL="447675"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57200" indent="-457200">
              <a:spcAft>
                <a:spcPts val="1200"/>
              </a:spcAft>
              <a:buAutoNum type="arabicPeriod" startAt="3"/>
            </a:pPr>
            <a:r>
              <a:rPr lang="en-US" sz="2000" b="1" dirty="0" smtClean="0">
                <a:solidFill>
                  <a:srgbClr val="FAC090"/>
                </a:solidFill>
                <a:latin typeface="Century Gothic"/>
                <a:cs typeface="Century Gothic"/>
              </a:rPr>
              <a:t>LAIN-LAIN</a:t>
            </a:r>
          </a:p>
          <a:p>
            <a:pPr marL="444500">
              <a:spcAft>
                <a:spcPts val="120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Melaksanakan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kesepakatan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atas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PSMA, PSMK, PSMP, PSD,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33 LPMP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akan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penyesuaian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struktur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keuangan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ada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pada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DIPA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masing-masing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2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37" y="1562927"/>
            <a:ext cx="1997408" cy="138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661" y="1562399"/>
            <a:ext cx="1997408" cy="1375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1837" y="2949387"/>
            <a:ext cx="1997407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Fasilitator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4661" y="2938056"/>
            <a:ext cx="199740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8" b="98349" l="6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813" y="4370619"/>
            <a:ext cx="2046727" cy="1377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7812" y="5746275"/>
            <a:ext cx="2046727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endParaRPr lang="en-US" sz="1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Guru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Sasaran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(GS)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029" y="4370619"/>
            <a:ext cx="2096046" cy="13911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48029" y="5746275"/>
            <a:ext cx="199740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Kab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/Kota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Down Arrow 11"/>
          <p:cNvSpPr/>
          <p:nvPr/>
        </p:nvSpPr>
        <p:spPr>
          <a:xfrm rot="16200000">
            <a:off x="4297028" y="2160419"/>
            <a:ext cx="394557" cy="3962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>
            <a:off x="6007977" y="4929358"/>
            <a:ext cx="394557" cy="39621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7412" y="1019014"/>
            <a:ext cx="8368025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Direktorat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entury Gothic"/>
                <a:cs typeface="Century Gothic"/>
              </a:rPr>
              <a:t>Pembinaan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SD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,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SMP, SMA, SMK 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PENYEGARAN INSTRUKTUR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7813" y="3884721"/>
            <a:ext cx="5167624" cy="33855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/>
                <a:cs typeface="Century Gothic"/>
              </a:rPr>
              <a:t>L P M P :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IK </a:t>
            </a:r>
            <a:r>
              <a:rPr lang="en-US" sz="16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 GS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56972" y="3445008"/>
            <a:ext cx="394557" cy="39621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12" y="4350414"/>
            <a:ext cx="1997408" cy="1446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77412" y="3884721"/>
            <a:ext cx="3200401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entury Gothic"/>
                <a:cs typeface="Century Gothic"/>
              </a:rPr>
              <a:t>L P M P : Pendampingan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7412" y="5797075"/>
            <a:ext cx="1997407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latin typeface="Century Gothic"/>
                <a:cs typeface="Century Gothic"/>
              </a:rPr>
              <a:t>Sekolah Sasaran (Klaster)</a:t>
            </a:r>
          </a:p>
        </p:txBody>
      </p:sp>
      <p:sp>
        <p:nvSpPr>
          <p:cNvPr id="26" name="Down Arrow 25"/>
          <p:cNvSpPr/>
          <p:nvPr/>
        </p:nvSpPr>
        <p:spPr>
          <a:xfrm rot="5400000">
            <a:off x="2744913" y="4929358"/>
            <a:ext cx="394557" cy="39621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7412" y="12700"/>
            <a:ext cx="8373055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Alur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Bimbingan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Teknis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/>
                <a:cs typeface="Century Gothic"/>
              </a:rPr>
              <a:t>Pendampingan</a:t>
            </a: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2013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2017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03" y="6055190"/>
            <a:ext cx="2553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/>
                <a:cs typeface="Century Gothic"/>
              </a:rPr>
              <a:t>ON</a:t>
            </a:r>
            <a:r>
              <a:rPr lang="en-US" sz="1100" b="1" dirty="0">
                <a:latin typeface="Century Gothic"/>
                <a:cs typeface="Century Gothic"/>
              </a:rPr>
              <a:t>-IN</a:t>
            </a:r>
          </a:p>
          <a:p>
            <a:r>
              <a:rPr lang="en-US" sz="1100" dirty="0" err="1">
                <a:latin typeface="Century Gothic"/>
                <a:cs typeface="Century Gothic"/>
              </a:rPr>
              <a:t>Klaster</a:t>
            </a:r>
            <a:r>
              <a:rPr lang="en-US" sz="1100" dirty="0">
                <a:latin typeface="Century Gothic"/>
                <a:cs typeface="Century Gothic"/>
              </a:rPr>
              <a:t> + </a:t>
            </a:r>
            <a:r>
              <a:rPr lang="en-US" sz="1100" dirty="0" err="1" smtClean="0">
                <a:latin typeface="Century Gothic"/>
                <a:cs typeface="Century Gothic"/>
              </a:rPr>
              <a:t>Bantah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ke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Induk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Klaster</a:t>
            </a:r>
            <a:endParaRPr lang="en-US" sz="11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9801" y="1525859"/>
            <a:ext cx="147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/>
            <a:r>
              <a:rPr lang="en-US" sz="1400" dirty="0" smtClean="0">
                <a:latin typeface="Century Gothic"/>
                <a:cs typeface="Century Gothic"/>
              </a:rPr>
              <a:t>SD	:   60 org</a:t>
            </a:r>
          </a:p>
          <a:p>
            <a:pPr marL="444500" indent="-444500"/>
            <a:r>
              <a:rPr lang="en-US" sz="1400" dirty="0" smtClean="0">
                <a:latin typeface="Century Gothic"/>
                <a:cs typeface="Century Gothic"/>
              </a:rPr>
              <a:t>SMP 	:</a:t>
            </a:r>
            <a:r>
              <a:rPr lang="id-ID" sz="1400" dirty="0" smtClean="0">
                <a:latin typeface="Century Gothic"/>
                <a:cs typeface="Century Gothic"/>
              </a:rPr>
              <a:t>   89 org</a:t>
            </a:r>
            <a:endParaRPr lang="en-US" sz="1400" dirty="0" smtClean="0">
              <a:latin typeface="Century Gothic"/>
              <a:cs typeface="Century Gothic"/>
            </a:endParaRPr>
          </a:p>
          <a:p>
            <a:pPr marL="444500" indent="-444500"/>
            <a:r>
              <a:rPr lang="en-US" sz="1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SMA 	:</a:t>
            </a:r>
            <a:r>
              <a:rPr lang="en-US" sz="1400" b="1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148 org</a:t>
            </a:r>
          </a:p>
          <a:p>
            <a:pPr marL="444500" indent="-444500"/>
            <a:r>
              <a:rPr lang="en-US" sz="1400" dirty="0" smtClean="0">
                <a:latin typeface="Century Gothic"/>
                <a:cs typeface="Century Gothic"/>
              </a:rPr>
              <a:t>SMK	:   35 org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2143" y="1460799"/>
            <a:ext cx="1515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/>
            <a:r>
              <a:rPr lang="en-US" sz="1400" dirty="0" smtClean="0">
                <a:latin typeface="Century Gothic"/>
                <a:cs typeface="Century Gothic"/>
              </a:rPr>
              <a:t>SD	:    650 org</a:t>
            </a:r>
          </a:p>
          <a:p>
            <a:pPr marL="444500" indent="-444500"/>
            <a:r>
              <a:rPr lang="en-US" sz="1400" dirty="0" smtClean="0">
                <a:latin typeface="Century Gothic"/>
                <a:cs typeface="Century Gothic"/>
              </a:rPr>
              <a:t>SMP 	:    </a:t>
            </a:r>
            <a:r>
              <a:rPr lang="id-ID" sz="1400" dirty="0" smtClean="0">
                <a:latin typeface="Century Gothic"/>
                <a:cs typeface="Century Gothic"/>
              </a:rPr>
              <a:t>814</a:t>
            </a:r>
            <a:r>
              <a:rPr lang="en-US" sz="1400" dirty="0" smtClean="0">
                <a:latin typeface="Century Gothic"/>
                <a:cs typeface="Century Gothic"/>
              </a:rPr>
              <a:t> org</a:t>
            </a:r>
          </a:p>
          <a:p>
            <a:pPr marL="444500" indent="-444500"/>
            <a:r>
              <a:rPr lang="en-US" sz="14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SMA 	: 1.313 org</a:t>
            </a:r>
          </a:p>
          <a:p>
            <a:pPr marL="444500" indent="-444500"/>
            <a:r>
              <a:rPr lang="en-US" sz="1400" dirty="0" smtClean="0">
                <a:latin typeface="Century Gothic"/>
                <a:cs typeface="Century Gothic"/>
              </a:rPr>
              <a:t>SMK	:    616 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7812" y="6207940"/>
            <a:ext cx="2046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Guru </a:t>
            </a:r>
            <a:r>
              <a:rPr lang="en-US" b="1" dirty="0" err="1" smtClean="0">
                <a:latin typeface="Century Gothic"/>
                <a:cs typeface="Century Gothic"/>
              </a:rPr>
              <a:t>Kelas</a:t>
            </a:r>
            <a:r>
              <a:rPr lang="en-US" b="1" dirty="0" smtClean="0">
                <a:latin typeface="Century Gothic"/>
                <a:cs typeface="Century Gothic"/>
              </a:rPr>
              <a:t> X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3059" y="6231848"/>
            <a:ext cx="199740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Kab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/Kota “</a:t>
            </a:r>
            <a:r>
              <a:rPr lang="en-US" sz="1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Tambahan</a:t>
            </a:r>
            <a:r>
              <a:rPr lang="en-US" sz="1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”</a:t>
            </a:r>
            <a:endParaRPr lang="en-US" sz="1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7229" y="6558323"/>
            <a:ext cx="2307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Century Gothic"/>
                <a:cs typeface="Century Gothic"/>
              </a:rPr>
              <a:t>Swakelola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dan</a:t>
            </a:r>
            <a:r>
              <a:rPr lang="en-US" sz="1100" dirty="0" smtClean="0">
                <a:latin typeface="Century Gothic"/>
                <a:cs typeface="Century Gothic"/>
              </a:rPr>
              <a:t>/</a:t>
            </a:r>
            <a:r>
              <a:rPr lang="en-US" sz="1100" dirty="0" err="1" smtClean="0">
                <a:latin typeface="Century Gothic"/>
                <a:cs typeface="Century Gothic"/>
              </a:rPr>
              <a:t>atau</a:t>
            </a:r>
            <a:r>
              <a:rPr lang="en-US" sz="1100" dirty="0" smtClean="0">
                <a:latin typeface="Century Gothic"/>
                <a:cs typeface="Century Gothic"/>
              </a:rPr>
              <a:t> </a:t>
            </a:r>
            <a:r>
              <a:rPr lang="en-US" sz="1100" dirty="0" err="1" smtClean="0">
                <a:latin typeface="Century Gothic"/>
                <a:cs typeface="Century Gothic"/>
              </a:rPr>
              <a:t>Bantah</a:t>
            </a:r>
            <a:endParaRPr lang="en-US" sz="11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82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" y="2353455"/>
            <a:ext cx="9144000" cy="1732289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STRUKTUR PROGRAM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BIMTEK</a:t>
            </a:r>
            <a:r>
              <a:rPr lang="id-ID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d-ID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PENYEGARAN INSTRUKTUR </a:t>
            </a: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 2013 SMA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TAHUN 2017</a:t>
            </a:r>
            <a:endParaRPr lang="id-ID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599" y="28095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08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39092"/>
              </p:ext>
            </p:extLst>
          </p:nvPr>
        </p:nvGraphicFramePr>
        <p:xfrm>
          <a:off x="88156" y="1167186"/>
          <a:ext cx="8978867" cy="5625520"/>
        </p:xfrm>
        <a:graphic>
          <a:graphicData uri="http://schemas.openxmlformats.org/drawingml/2006/table">
            <a:tbl>
              <a:tblPr/>
              <a:tblGrid>
                <a:gridCol w="592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Jam    @ 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60’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Narasumber</a:t>
                      </a:r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A.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Umum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(5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Overview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Substansi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</a:t>
                      </a:r>
                    </a:p>
                    <a:p>
                      <a:pPr marL="441325" indent="0" algn="l" fontAlgn="ctr">
                        <a:tabLst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Dinamika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Perkembangan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441325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Karakter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441325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c.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Literasi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441325" marR="0" indent="-1778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Penyelenggaraan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Pendampingan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  <a:p>
                      <a:pPr algn="ctr" fontAlgn="ctr"/>
                      <a:r>
                        <a:rPr lang="id-ID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Narasumber</a:t>
                      </a:r>
                      <a:endParaRPr lang="en-US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l" fontAlgn="ctr"/>
                      <a:endParaRPr lang="en-US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l" fontAlgn="ctr"/>
                      <a:endParaRPr lang="en-US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l" fontAlgn="ctr"/>
                      <a:endParaRPr lang="en-US" sz="13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Kasubdit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B.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Pokok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(23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442913" indent="-168275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Overview,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Diskusi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Substansi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442913" indent="-168275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Overview,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Diskusi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Substansi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a.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Dokumen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SKL, KI-KD,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Silabus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Pedoman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Mapel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Buku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Teks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c.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Model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HOTS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d.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HOTS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442913" indent="-180975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Paktik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Baik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Pengembangan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Rencana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(RPP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)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HOTS (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Abad 21, 4C),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Karakter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Literasi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Berdasarkan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Baik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RPP      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442913" indent="-168275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Pengolahan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Pelaporan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e-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Rapor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 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C.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Penunjang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(2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Pembukaan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Peningkatan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Mutu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Dirjen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Direktur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Penutupan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Review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Evaluasi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Pelatihan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Direktur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Kasubdit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 smtClean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 smtClean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30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159" y="2361"/>
            <a:ext cx="8978865" cy="923330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STRUKTUR PROGRAM</a:t>
            </a:r>
          </a:p>
          <a:p>
            <a:pPr algn="ctr"/>
            <a:r>
              <a:rPr lang="id-ID" dirty="0" smtClean="0">
                <a:solidFill>
                  <a:srgbClr val="FFFF00"/>
                </a:solidFill>
                <a:latin typeface="Century Gothic"/>
                <a:cs typeface="Century Gothic"/>
              </a:rPr>
              <a:t>Bimtek Penyegaran Instruktur </a:t>
            </a:r>
            <a:r>
              <a:rPr lang="en-US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Kurikulum</a:t>
            </a:r>
            <a:r>
              <a:rPr lang="en-US" dirty="0" smtClean="0">
                <a:solidFill>
                  <a:srgbClr val="FFFF00"/>
                </a:solidFill>
                <a:latin typeface="Century Gothic"/>
                <a:cs typeface="Century Gothic"/>
              </a:rPr>
              <a:t> 2013 SMA (</a:t>
            </a:r>
            <a:r>
              <a:rPr lang="en-US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Pusat</a:t>
            </a:r>
            <a:r>
              <a:rPr lang="en-US" dirty="0" smtClean="0">
                <a:solidFill>
                  <a:srgbClr val="FFFF00"/>
                </a:solidFill>
                <a:latin typeface="Century Gothic"/>
                <a:cs typeface="Century Gothic"/>
              </a:rPr>
              <a:t> &amp; IK)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</a:p>
          <a:p>
            <a:pPr algn="ctr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2195" y="700393"/>
            <a:ext cx="249997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4 </a:t>
            </a:r>
            <a:r>
              <a:rPr lang="en-US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Hari</a:t>
            </a:r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 : 30 Jam @ 60”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7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724170"/>
              </p:ext>
            </p:extLst>
          </p:nvPr>
        </p:nvGraphicFramePr>
        <p:xfrm>
          <a:off x="64950" y="977475"/>
          <a:ext cx="8993791" cy="55970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Kegiatan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Lokasi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Tanggal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Jumlah</a:t>
                      </a:r>
                      <a:r>
                        <a:rPr lang="id-ID" sz="1600" baseline="0" dirty="0" smtClean="0">
                          <a:latin typeface="Century Gothic"/>
                          <a:cs typeface="Century Gothic"/>
                        </a:rPr>
                        <a:t> Peserta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140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Fasilitator Penyegaran Instruktur Kurikulum 2013 SMA</a:t>
                      </a:r>
                    </a:p>
                  </a:txBody>
                  <a:tcPr marL="108000" marR="108000" marT="360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Bogor</a:t>
                      </a:r>
                    </a:p>
                  </a:txBody>
                  <a:tcPr marL="108000" marR="108000" marT="3600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15-18 Feb</a:t>
                      </a:r>
                      <a:endParaRPr lang="id-ID" sz="140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/>
                          <a:cs typeface="Century Gothic"/>
                        </a:rPr>
                        <a:t>148</a:t>
                      </a:r>
                      <a:endParaRPr lang="id-ID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1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(Jabar, DKI Jkt, Lampung)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Jakarta 1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27 Feb-2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2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(Jatim, Bali, NTT)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Surabaya 1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28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Feb-3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3 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(Jateng,DIY, Kalbar,Kalsel)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Yogyakarta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6-9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4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(Sumut, Aceh, Kepri, Riau)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Medan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7-10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id-ID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5 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(Banten, Bengkulu, Maluku, Sumbar, Sumsel)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Jakarta 2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13-16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latin typeface="Century Gothic"/>
                          <a:cs typeface="Century Gothic"/>
                        </a:rPr>
                        <a:t>7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6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(Sulsel,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Sulut, Sulbar, Sulteng,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Papua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Surabaya 2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14-17 Maret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8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7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(Kalteng, Jambi,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Gorontalo, Malut, Babel)</a:t>
                      </a:r>
                      <a:endParaRPr lang="id-ID" sz="14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Jakarta 3</a:t>
                      </a: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17-20 April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9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Angk 8 </a:t>
                      </a:r>
                      <a:r>
                        <a:rPr lang="id-ID" sz="14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(Sultra, Papua Brt,</a:t>
                      </a:r>
                      <a:r>
                        <a:rPr lang="id-ID" sz="1400" b="1" u="none" strike="noStrike" kern="1200" baseline="0" dirty="0" smtClean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Kaltara, Kaltim, NTB</a:t>
                      </a:r>
                      <a:r>
                        <a:rPr lang="id-ID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)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Surabaya </a:t>
                      </a:r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18-21 April</a:t>
                      </a:r>
                      <a:endParaRPr lang="id-ID" sz="1400" u="none" strike="noStrike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108000" marR="108000" marT="3600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165</a:t>
                      </a:r>
                      <a:endParaRPr lang="id-ID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360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950" y="-2890"/>
            <a:ext cx="8993791" cy="769441"/>
          </a:xfrm>
          <a:prstGeom prst="rect">
            <a:avLst/>
          </a:prstGeom>
          <a:solidFill>
            <a:srgbClr val="21596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Jadwal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Bimtek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Penyegaran Instruktur </a:t>
            </a:r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2013</a:t>
            </a:r>
            <a:r>
              <a:rPr lang="id-ID" sz="2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en-US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2017</a:t>
            </a:r>
          </a:p>
          <a:p>
            <a:pPr algn="ctr"/>
            <a:r>
              <a:rPr lang="id-ID" sz="2200" dirty="0" smtClean="0">
                <a:solidFill>
                  <a:srgbClr val="FFFFFF"/>
                </a:solidFill>
                <a:latin typeface="Century Gothic"/>
                <a:cs typeface="Century Gothic"/>
              </a:rPr>
              <a:t>(Revisi Savero-090217)</a:t>
            </a:r>
          </a:p>
        </p:txBody>
      </p:sp>
    </p:spTree>
    <p:extLst>
      <p:ext uri="{BB962C8B-B14F-4D97-AF65-F5344CB8AC3E}">
        <p14:creationId xmlns:p14="http://schemas.microsoft.com/office/powerpoint/2010/main" val="6519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789" y="1015137"/>
            <a:ext cx="8219483" cy="532453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46088" lvl="0" indent="-446088">
              <a:spcAft>
                <a:spcPts val="1200"/>
              </a:spcAft>
            </a:pPr>
            <a:r>
              <a:rPr lang="fi-FI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1.	</a:t>
            </a:r>
            <a:r>
              <a:rPr lang="fi-FI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Sasaran</a:t>
            </a:r>
            <a:r>
              <a:rPr lang="fi-FI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i-FI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Pelaksana</a:t>
            </a:r>
            <a:r>
              <a:rPr lang="fi-FI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i-FI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fi-FI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2013 </a:t>
            </a:r>
            <a:r>
              <a:rPr lang="fi-FI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fi-FI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i-FI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Pelajaran</a:t>
            </a:r>
            <a:r>
              <a:rPr lang="fi-FI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2017/2018 </a:t>
            </a:r>
            <a:endParaRPr lang="en-ID" sz="20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fi-FI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Peserta</a:t>
            </a:r>
            <a:r>
              <a:rPr lang="fi-FI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i-FI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Bimtek</a:t>
            </a:r>
            <a:r>
              <a:rPr lang="fi-FI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i-FI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Penyegaran</a:t>
            </a:r>
            <a:r>
              <a:rPr lang="fi-FI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i-FI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Instruktur</a:t>
            </a:r>
            <a:r>
              <a:rPr lang="fi-FI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i-FI" sz="20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fi-FI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2013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en-ID" sz="2000" dirty="0" smtClean="0">
                <a:solidFill>
                  <a:srgbClr val="FFFFFF"/>
                </a:solidFill>
                <a:effectLst/>
                <a:latin typeface="Century Gothic"/>
                <a:cs typeface="Century Gothic"/>
              </a:rPr>
              <a:t>Kesepakatan Savero : Bimtek dan Pendampingan Kurikulum 2013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en-ID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Struktur Program Bimtek Penyegaran Kurikulum 2013</a:t>
            </a:r>
            <a:r>
              <a:rPr lang="en-ID" sz="2000" dirty="0" smtClean="0">
                <a:solidFill>
                  <a:srgbClr val="FFFFFF"/>
                </a:solidFill>
                <a:effectLst/>
                <a:latin typeface="Century Gothic"/>
                <a:cs typeface="Century Gothic"/>
              </a:rPr>
              <a:t> 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en-ID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Struktur Program Bimtek Guru Sasaran SMA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en-ID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Strategi Pendampingan Kurikulum 2013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en-ID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Jadwal Bimtek dan Pendampingan Kurikulum 2013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en-ID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Perkembangan dan Kesiapan Bahan dan Materi Bimtek dan Pendampingan Kurikulum 2013</a:t>
            </a:r>
          </a:p>
          <a:p>
            <a:pPr marL="457200" indent="-457200">
              <a:spcAft>
                <a:spcPts val="1200"/>
              </a:spcAft>
              <a:buAutoNum type="arabicPeriod" startAt="2"/>
            </a:pPr>
            <a:r>
              <a:rPr lang="en-ID" sz="2000" dirty="0" smtClean="0">
                <a:solidFill>
                  <a:srgbClr val="FFFFFF"/>
                </a:solidFill>
                <a:latin typeface="Century Gothic"/>
                <a:cs typeface="Century Gothic"/>
              </a:rPr>
              <a:t>Hasil dan Tindak Lanjut Koordinasi Bimtek dan Pendampingan Kurikulum 2013, Direktorat Pembinaan SMA dan LPMP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789" y="191298"/>
            <a:ext cx="821948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/>
                <a:cs typeface="Century Gothic"/>
              </a:rPr>
              <a:t>DAFTAR ISI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58800" y="901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43565"/>
              </p:ext>
            </p:extLst>
          </p:nvPr>
        </p:nvGraphicFramePr>
        <p:xfrm>
          <a:off x="68137" y="1788458"/>
          <a:ext cx="8993790" cy="36252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7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8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>
                          <a:latin typeface="Century Gothic"/>
                          <a:cs typeface="Century Gothic"/>
                        </a:rPr>
                        <a:t>Kegiatan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Lokasi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>
                          <a:latin typeface="Century Gothic"/>
                          <a:cs typeface="Century Gothic"/>
                        </a:rPr>
                        <a:t>Tanggal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>
                          <a:latin typeface="Century Gothic"/>
                          <a:cs typeface="Century Gothic"/>
                        </a:rPr>
                        <a:t>Jumlah</a:t>
                      </a: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>
                          <a:latin typeface="Century Gothic"/>
                          <a:cs typeface="Century Gothic"/>
                        </a:rPr>
                        <a:t>Peserta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Bimbingan</a:t>
                      </a:r>
                      <a:r>
                        <a:rPr lang="id-ID" sz="1600" kern="1200" baseline="0" dirty="0">
                          <a:latin typeface="Century Gothic"/>
                          <a:cs typeface="Century Gothic"/>
                        </a:rPr>
                        <a:t> Teknis Tim Pengembang Kurikulum 2013 SD </a:t>
                      </a: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Tahap 1</a:t>
                      </a:r>
                      <a:endParaRPr lang="id-ID" sz="16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Bogor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7</a:t>
                      </a:r>
                      <a:r>
                        <a:rPr lang="id-ID" sz="16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id-ID" sz="1600" baseline="0" dirty="0">
                          <a:latin typeface="Century Gothic"/>
                          <a:cs typeface="Century Gothic"/>
                        </a:rPr>
                        <a:t>– 10 </a:t>
                      </a: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Maret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140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latin typeface="Century Gothic"/>
                          <a:cs typeface="Century Gothic"/>
                        </a:rPr>
                        <a:t>2.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Bimbingan</a:t>
                      </a:r>
                      <a:r>
                        <a:rPr lang="id-ID" sz="1600" kern="1200" baseline="0" dirty="0">
                          <a:latin typeface="Century Gothic"/>
                          <a:cs typeface="Century Gothic"/>
                        </a:rPr>
                        <a:t> Teknis Tim Pengembang Kurikulum 2013 SD </a:t>
                      </a: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Tahap 2</a:t>
                      </a:r>
                      <a:endParaRPr lang="id-ID" sz="16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Serpong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14 </a:t>
                      </a: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– 17 Maret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170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Bimbingan</a:t>
                      </a:r>
                      <a:r>
                        <a:rPr lang="id-ID" sz="1600" kern="1200" baseline="0" dirty="0">
                          <a:latin typeface="Century Gothic"/>
                          <a:cs typeface="Century Gothic"/>
                        </a:rPr>
                        <a:t> Teknis Tim Pengembang Kurikulum 2013 SD </a:t>
                      </a: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Tahap 3</a:t>
                      </a:r>
                      <a:endParaRPr lang="id-ID" sz="16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Makassar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21 </a:t>
                      </a: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– 24 Maret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170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/>
                          <a:cs typeface="Century Gothic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Bimbingan</a:t>
                      </a:r>
                      <a:r>
                        <a:rPr lang="id-ID" sz="1600" kern="1200" baseline="0" dirty="0">
                          <a:latin typeface="Century Gothic"/>
                          <a:cs typeface="Century Gothic"/>
                        </a:rPr>
                        <a:t> Teknis Tim Pengembang Kurikulum 2013 SD </a:t>
                      </a: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Tahap 4</a:t>
                      </a:r>
                      <a:endParaRPr lang="id-ID" sz="16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Yogyakarta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30 </a:t>
                      </a: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Maret</a:t>
                      </a:r>
                      <a:r>
                        <a:rPr lang="id-ID" sz="1600" baseline="0" dirty="0">
                          <a:latin typeface="Century Gothic"/>
                          <a:cs typeface="Century Gothic"/>
                        </a:rPr>
                        <a:t> –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baseline="0" dirty="0" smtClean="0">
                          <a:latin typeface="Century Gothic"/>
                          <a:cs typeface="Century Gothic"/>
                        </a:rPr>
                        <a:t>2 </a:t>
                      </a:r>
                      <a:r>
                        <a:rPr lang="id-ID" sz="1600" baseline="0" dirty="0">
                          <a:latin typeface="Century Gothic"/>
                          <a:cs typeface="Century Gothic"/>
                        </a:rPr>
                        <a:t>April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sz="1600" dirty="0">
                          <a:latin typeface="Century Gothic"/>
                          <a:cs typeface="Century Gothic"/>
                        </a:rPr>
                        <a:t>170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137" y="525255"/>
            <a:ext cx="8993790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Century Gothic"/>
                <a:cs typeface="Century Gothic"/>
              </a:rPr>
              <a:t>Jadwal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Penyelenggaran </a:t>
            </a:r>
            <a:endParaRPr lang="id-ID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id-ID" sz="2000" b="1" dirty="0">
                <a:solidFill>
                  <a:schemeClr val="bg1"/>
                </a:solidFill>
                <a:latin typeface="Century Gothic"/>
                <a:cs typeface="Century Gothic"/>
              </a:rPr>
              <a:t>Tim Pengembang Kurikulum 2013 </a:t>
            </a:r>
            <a:r>
              <a:rPr lang="en-US" sz="2000" b="1" dirty="0" err="1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000" b="1" dirty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id-ID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id-ID" sz="2000" b="1" dirty="0">
                <a:solidFill>
                  <a:schemeClr val="bg1"/>
                </a:solidFill>
                <a:latin typeface="Century Gothic"/>
                <a:cs typeface="Century Gothic"/>
              </a:rPr>
              <a:t>DIREKTORAT PEMBINAAN SEKOLAH DASAR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80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12991"/>
              </p:ext>
            </p:extLst>
          </p:nvPr>
        </p:nvGraphicFramePr>
        <p:xfrm>
          <a:off x="202489" y="1632420"/>
          <a:ext cx="8725477" cy="4398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Kegiatan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Lokasi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Tanggal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Jumlah Peserta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1.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SMP </a:t>
                      </a:r>
                      <a:r>
                        <a:rPr lang="id-ID" sz="160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Angkatan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1</a:t>
                      </a:r>
                      <a:endParaRPr lang="id-ID" sz="16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Yogyakarta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7 – 10 Maret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218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2.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SMP</a:t>
                      </a:r>
                      <a:r>
                        <a:rPr lang="id-ID" sz="16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Angkatan 2</a:t>
                      </a:r>
                      <a:endParaRPr lang="id-ID" sz="16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Jakarta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14 – 17 Maret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234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3.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SMP</a:t>
                      </a:r>
                      <a:r>
                        <a:rPr lang="id-ID" sz="16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Angkatan 3</a:t>
                      </a:r>
                      <a:endParaRPr lang="id-ID" sz="16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Surabaya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21 - 24 Maret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204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1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4.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SMP</a:t>
                      </a:r>
                      <a:r>
                        <a:rPr lang="id-ID" sz="16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Angkatan 4</a:t>
                      </a:r>
                      <a:endParaRPr lang="id-ID" sz="160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Medan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 29 Maret  – 1 April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156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2489" y="470394"/>
            <a:ext cx="8725477" cy="1015663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Jadwal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Penyegaran 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Instruktur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</a:t>
            </a:r>
            <a:r>
              <a:rPr lang="id-ID" sz="20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id-ID" sz="20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id-ID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DIREKTORAT PEMBINAAN SMP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17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62565"/>
              </p:ext>
            </p:extLst>
          </p:nvPr>
        </p:nvGraphicFramePr>
        <p:xfrm>
          <a:off x="100890" y="1438571"/>
          <a:ext cx="8993791" cy="43411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8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Kegiatan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Lokasi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entury Gothic"/>
                          <a:cs typeface="Century Gothic"/>
                        </a:rPr>
                        <a:t>Tanggal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Century Gothic"/>
                          <a:cs typeface="Century Gothic"/>
                        </a:rPr>
                        <a:t>Jumlah</a:t>
                      </a:r>
                      <a:r>
                        <a:rPr lang="id-ID" sz="1600" baseline="0" dirty="0" smtClean="0">
                          <a:latin typeface="Century Gothic"/>
                          <a:cs typeface="Century Gothic"/>
                        </a:rPr>
                        <a:t> Peserta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1.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84138" indent="0" algn="l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u="none" strike="noStrike" dirty="0">
                          <a:effectLst/>
                          <a:latin typeface="Century Gothic"/>
                          <a:cs typeface="Century Gothic"/>
                        </a:rPr>
                        <a:t>Koordinasi dan Sinkronisasi Pelaksanaan Pelatihan Kurikulum 2013 </a:t>
                      </a:r>
                      <a:r>
                        <a:rPr lang="fi-FI" sz="1600" u="none" strike="noStrike" dirty="0" err="1">
                          <a:effectLst/>
                          <a:latin typeface="Century Gothic"/>
                          <a:cs typeface="Century Gothic"/>
                        </a:rPr>
                        <a:t>dengan</a:t>
                      </a:r>
                      <a:r>
                        <a:rPr lang="fi-FI" sz="1600" u="none" strike="noStrike" dirty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i-FI" sz="16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LPMP</a:t>
                      </a:r>
                      <a:endParaRPr lang="fi-FI" sz="1600" u="none" strike="noStrike" dirty="0" smtClean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algn="ctr" defTabSz="114300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r>
                        <a:rPr lang="en-US" sz="16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Jakarta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20-22</a:t>
                      </a:r>
                      <a:r>
                        <a:rPr lang="id-ID" sz="16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 Februari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34</a:t>
                      </a:r>
                      <a:endParaRPr lang="id-ID" sz="16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2.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84138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Workshop </a:t>
                      </a:r>
                      <a:r>
                        <a:rPr lang="en-US" sz="1600" kern="1200" dirty="0" smtClean="0">
                          <a:latin typeface="Century Gothic"/>
                          <a:cs typeface="Century Gothic"/>
                        </a:rPr>
                        <a:t>Tim </a:t>
                      </a:r>
                      <a:r>
                        <a:rPr lang="en-US" sz="1600" kern="1200" dirty="0" err="1" smtClean="0">
                          <a:latin typeface="Century Gothic"/>
                          <a:cs typeface="Century Gothic"/>
                        </a:rPr>
                        <a:t>Pengembang</a:t>
                      </a: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 Kurikulum 2013 SM</a:t>
                      </a:r>
                      <a:r>
                        <a:rPr lang="en-US" sz="1600" kern="1200" dirty="0" smtClean="0">
                          <a:latin typeface="Century Gothic"/>
                          <a:cs typeface="Century Gothic"/>
                        </a:rPr>
                        <a:t>K</a:t>
                      </a:r>
                      <a:endParaRPr lang="id-ID" sz="1600" kern="1200" dirty="0" smtClean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Jakarta</a:t>
                      </a:r>
                      <a:endParaRPr lang="en-US" sz="1600" b="0" dirty="0" smtClean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9-11 </a:t>
                      </a:r>
                      <a:r>
                        <a:rPr lang="en-US" sz="1600" dirty="0" err="1" smtClean="0">
                          <a:effectLst/>
                          <a:latin typeface="Century Gothic"/>
                          <a:cs typeface="Century Gothic"/>
                        </a:rPr>
                        <a:t>Maret</a:t>
                      </a:r>
                      <a:endParaRPr lang="en-US" sz="1600" b="0" dirty="0" smtClean="0">
                        <a:solidFill>
                          <a:srgbClr val="FF0000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35</a:t>
                      </a:r>
                      <a:endParaRPr lang="en-US" sz="1600" b="0" dirty="0" smtClean="0">
                        <a:solidFill>
                          <a:srgbClr val="FF0000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3.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84138" indent="0" algn="l" fontAlgn="t"/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Workshop Penyegaran Instruktur Kurikulum 2013 </a:t>
                      </a: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SM</a:t>
                      </a:r>
                      <a:r>
                        <a:rPr lang="en-US" sz="1600" kern="1200" dirty="0" smtClean="0">
                          <a:latin typeface="Century Gothic"/>
                          <a:cs typeface="Century Gothic"/>
                        </a:rPr>
                        <a:t>K</a:t>
                      </a: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Angkatan </a:t>
                      </a: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id-ID" sz="1600" kern="1200" dirty="0" smtClean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Yogyakarta</a:t>
                      </a:r>
                    </a:p>
                    <a:p>
                      <a:pPr algn="ctr"/>
                      <a:endParaRPr lang="en-US" b="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10-12 April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150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6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4.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84138" indent="0" algn="l" fontAlgn="t"/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Workshop Penyegaran Instruktur Kurikulum 2013 </a:t>
                      </a: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SM</a:t>
                      </a:r>
                      <a:r>
                        <a:rPr lang="en-US" sz="1600" kern="1200" dirty="0" smtClean="0">
                          <a:latin typeface="Century Gothic"/>
                          <a:cs typeface="Century Gothic"/>
                        </a:rPr>
                        <a:t>K</a:t>
                      </a: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Angkatan </a:t>
                      </a: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Bandung</a:t>
                      </a:r>
                      <a:endParaRPr lang="en-US" sz="1600" b="0" dirty="0" smtClean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17-19</a:t>
                      </a:r>
                      <a:r>
                        <a:rPr lang="en-US" sz="1600" baseline="0" dirty="0" smtClean="0">
                          <a:effectLst/>
                          <a:latin typeface="Century Gothic"/>
                          <a:cs typeface="Century Gothic"/>
                        </a:rPr>
                        <a:t> April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effectLst/>
                          <a:latin typeface="Century Gothic"/>
                          <a:cs typeface="Century Gothic"/>
                        </a:rPr>
                        <a:t>16</a:t>
                      </a: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6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Times New Roman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5.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84138" indent="0" algn="l" fontAlgn="t"/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Workshop Penyegaran Instruktur Kurikulum 2013 </a:t>
                      </a: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SM</a:t>
                      </a:r>
                      <a:r>
                        <a:rPr lang="en-US" sz="1600" kern="1200" dirty="0" smtClean="0">
                          <a:latin typeface="Century Gothic"/>
                          <a:cs typeface="Century Gothic"/>
                        </a:rPr>
                        <a:t>K</a:t>
                      </a: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Angkatan </a:t>
                      </a:r>
                      <a:r>
                        <a:rPr lang="en-US" sz="1600" kern="1200" dirty="0" smtClean="0">
                          <a:latin typeface="Century Gothic"/>
                          <a:cs typeface="Century Gothic"/>
                        </a:rPr>
                        <a:t>3</a:t>
                      </a: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entury Gothic"/>
                          <a:cs typeface="Century Gothic"/>
                        </a:rPr>
                        <a:t>Tangerang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10-12 April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150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6.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84138" indent="0" algn="l" fontAlgn="t"/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Workshop Penyegaran Instruktur Kurikulum 2013 </a:t>
                      </a: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SM</a:t>
                      </a:r>
                      <a:r>
                        <a:rPr lang="en-US" sz="1600" kern="1200" dirty="0" smtClean="0">
                          <a:latin typeface="Century Gothic"/>
                          <a:cs typeface="Century Gothic"/>
                        </a:rPr>
                        <a:t>K</a:t>
                      </a:r>
                      <a:r>
                        <a:rPr lang="id-ID" sz="1600" kern="12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id-ID" sz="1600" kern="1200" dirty="0">
                          <a:latin typeface="Century Gothic"/>
                          <a:cs typeface="Century Gothic"/>
                        </a:rPr>
                        <a:t>Angkatan </a:t>
                      </a:r>
                      <a:r>
                        <a:rPr lang="en-US" sz="1600" kern="1200" dirty="0" smtClean="0">
                          <a:latin typeface="Century Gothic"/>
                          <a:cs typeface="Century Gothic"/>
                        </a:rPr>
                        <a:t>4</a:t>
                      </a: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Makassar</a:t>
                      </a:r>
                      <a:endParaRPr lang="en-US" sz="1600" b="0" dirty="0" smtClean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17-19 April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entury Gothic"/>
                          <a:cs typeface="Century Gothic"/>
                        </a:rPr>
                        <a:t>150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108000" marR="108000" marT="46800" marB="468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890" y="295908"/>
            <a:ext cx="8968391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Jadwal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Penyegaran </a:t>
            </a:r>
          </a:p>
          <a:p>
            <a:pPr algn="ctr"/>
            <a:r>
              <a:rPr lang="id-ID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Instruktur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Kurikulum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2013</a:t>
            </a:r>
            <a:r>
              <a:rPr lang="id-ID" sz="20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2017</a:t>
            </a:r>
            <a:endParaRPr lang="id-ID" sz="20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/>
            <a:r>
              <a:rPr lang="id-ID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DIREKTORAT 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PEMBINAAN SMK</a:t>
            </a:r>
            <a:endParaRPr lang="en-US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90" y="5898634"/>
            <a:ext cx="369899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Jadwal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akan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ada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penyesuaian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42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" y="2353455"/>
            <a:ext cx="9144000" cy="1732289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STRUKTUR PROGRAM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BIMTEK GURU SASARAN (GS) SMA </a:t>
            </a: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 2013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TAHUN 2017</a:t>
            </a:r>
            <a:endParaRPr lang="id-ID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599" y="28095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01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07081"/>
              </p:ext>
            </p:extLst>
          </p:nvPr>
        </p:nvGraphicFramePr>
        <p:xfrm>
          <a:off x="88156" y="1390149"/>
          <a:ext cx="8978867" cy="5213951"/>
        </p:xfrm>
        <a:graphic>
          <a:graphicData uri="http://schemas.openxmlformats.org/drawingml/2006/table">
            <a:tbl>
              <a:tblPr/>
              <a:tblGrid>
                <a:gridCol w="5728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Jam    </a:t>
                      </a:r>
                      <a:endParaRPr lang="en-US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@ </a:t>
                      </a:r>
                      <a:r>
                        <a:rPr lang="id-ID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60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’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Narasumber</a:t>
                      </a:r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Fasilitator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A.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Umum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(7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Dinamika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Perkembangan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Karakter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Literasi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Penyelenggaraan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Pendampingan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Direktorat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/LPMP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B.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Pokok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(28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a.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Dokumen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SKL, KI-KD,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Silabus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Pedoman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Mapel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Buku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Teks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c.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Model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d.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Perancangan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Rencana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(RPP)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a.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 Review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Instruktur 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Pengolahan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Pelaporan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Penyegaran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C.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Penunjang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(4 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Pembukaan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Peningkatan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Mutu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Kadisdik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Prov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LPMP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Awal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Panitia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&amp;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Akhir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Panitia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&amp;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4. Penutupan : Review dan Evaluasi Pelatihan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LPMP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159" y="2361"/>
            <a:ext cx="8978865" cy="923330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/>
                <a:cs typeface="Century Gothic"/>
              </a:rPr>
              <a:t>STRUKTUR PROGRAM</a:t>
            </a:r>
          </a:p>
          <a:p>
            <a:pPr algn="ctr"/>
            <a:r>
              <a:rPr lang="id-ID" dirty="0" smtClean="0">
                <a:solidFill>
                  <a:schemeClr val="bg1"/>
                </a:solidFill>
                <a:latin typeface="Century Gothic"/>
                <a:cs typeface="Century Gothic"/>
              </a:rPr>
              <a:t>Bimbingan Teknis Guru Sasaran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 SMA 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2195" y="872999"/>
            <a:ext cx="249997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6 </a:t>
            </a:r>
            <a:r>
              <a:rPr lang="en-US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Hari</a:t>
            </a:r>
            <a:r>
              <a:rPr lang="en-US" dirty="0" smtClean="0">
                <a:solidFill>
                  <a:srgbClr val="FFFFFF"/>
                </a:solidFill>
                <a:latin typeface="Century Gothic"/>
                <a:cs typeface="Century Gothic"/>
              </a:rPr>
              <a:t> : 39 Jam @ 60”</a:t>
            </a:r>
            <a:endParaRPr lang="en-US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40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5221"/>
            <a:ext cx="9144000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STRATEGI PENDAMPINGAN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KURIKULUM 2013</a:t>
            </a:r>
            <a:endParaRPr lang="en-U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299" y="28222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6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02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18" y="3322764"/>
            <a:ext cx="8808193" cy="1456112"/>
          </a:xfrm>
          <a:prstGeom prst="rect">
            <a:avLst/>
          </a:prstGeom>
          <a:solidFill>
            <a:srgbClr val="1D23D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9812" y="3525703"/>
            <a:ext cx="1644555" cy="1098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-1</a:t>
            </a: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Temu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Awal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Seluruh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Anggota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Klaster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(1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31312" y="3514834"/>
            <a:ext cx="1644555" cy="1098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-1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Bimbingan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Teknis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Guru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Mapel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Kls</a:t>
            </a:r>
            <a:endParaRPr lang="en-US" sz="14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(2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14309" y="3525703"/>
            <a:ext cx="1644555" cy="1098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rgbClr val="FFFF00"/>
                </a:solidFill>
                <a:latin typeface="Century Gothic"/>
                <a:cs typeface="Century Gothic"/>
              </a:rPr>
              <a:t>-2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Evaluasi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On-1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Seluruh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Anggota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Klaster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 (1 </a:t>
            </a:r>
            <a:r>
              <a:rPr lang="en-US" sz="1400" dirty="0" err="1">
                <a:solidFill>
                  <a:schemeClr val="bg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)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88797" y="3513244"/>
            <a:ext cx="1644555" cy="1098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-2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Bimbingan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Teknis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Guru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Mapel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Kls</a:t>
            </a:r>
            <a:endParaRPr lang="en-US" sz="14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(2 </a:t>
            </a:r>
            <a:r>
              <a:rPr lang="en-US" sz="1400" dirty="0" err="1">
                <a:solidFill>
                  <a:schemeClr val="tx1"/>
                </a:solidFill>
                <a:latin typeface="Century Gothic"/>
                <a:cs typeface="Century Gothic"/>
              </a:rPr>
              <a:t>Hari</a:t>
            </a:r>
            <a:r>
              <a:rPr lang="en-US" sz="1400" dirty="0">
                <a:solidFill>
                  <a:schemeClr val="tx1"/>
                </a:solidFill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209902" y="3898082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534797" y="3900899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784763" y="3900899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2818" y="4931276"/>
            <a:ext cx="8808193" cy="8321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err="1">
                <a:latin typeface="Century Gothic"/>
                <a:cs typeface="Century Gothic"/>
              </a:rPr>
              <a:t>Pelaksanaan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err="1">
                <a:latin typeface="Century Gothic"/>
                <a:cs typeface="Century Gothic"/>
              </a:rPr>
              <a:t>Kurikulum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K-13 </a:t>
            </a:r>
            <a:r>
              <a:rPr lang="en-US" sz="2000" dirty="0" err="1">
                <a:latin typeface="Century Gothic"/>
                <a:cs typeface="Century Gothic"/>
              </a:rPr>
              <a:t>Mandiri</a:t>
            </a:r>
            <a:r>
              <a:rPr lang="en-US" sz="2000" dirty="0">
                <a:latin typeface="Century Gothic"/>
                <a:cs typeface="Century Gothic"/>
              </a:rPr>
              <a:t> </a:t>
            </a:r>
          </a:p>
          <a:p>
            <a:pPr algn="r"/>
            <a:r>
              <a:rPr lang="en-US" sz="2000" dirty="0">
                <a:solidFill>
                  <a:srgbClr val="FFFF00"/>
                </a:solidFill>
                <a:latin typeface="Century Gothic"/>
                <a:cs typeface="Century Gothic"/>
              </a:rPr>
              <a:t>(</a:t>
            </a:r>
            <a:r>
              <a:rPr lang="en-US" sz="2000" dirty="0" err="1">
                <a:solidFill>
                  <a:srgbClr val="FFFF00"/>
                </a:solidFill>
                <a:latin typeface="Century Gothic"/>
                <a:cs typeface="Century Gothic"/>
              </a:rPr>
              <a:t>Tanpa</a:t>
            </a:r>
            <a:r>
              <a:rPr lang="en-US" sz="20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entury Gothic"/>
                <a:cs typeface="Century Gothic"/>
              </a:rPr>
              <a:t>Pendampingan</a:t>
            </a:r>
            <a:r>
              <a:rPr lang="en-US" sz="2000" dirty="0">
                <a:solidFill>
                  <a:srgbClr val="FFFF00"/>
                </a:solidFill>
                <a:latin typeface="Century Gothic"/>
                <a:cs typeface="Century Gothic"/>
              </a:rPr>
              <a:t>)</a:t>
            </a:r>
          </a:p>
        </p:txBody>
      </p:sp>
      <p:sp>
        <p:nvSpPr>
          <p:cNvPr id="24" name="Right Arrow 23"/>
          <p:cNvSpPr/>
          <p:nvPr/>
        </p:nvSpPr>
        <p:spPr>
          <a:xfrm rot="5400000">
            <a:off x="7898370" y="4699573"/>
            <a:ext cx="293064" cy="3744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-4683"/>
            <a:ext cx="9143999" cy="830997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Alur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Kegiatan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Pendampingan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SD - SMP </a:t>
            </a: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SMA - SMK </a:t>
            </a:r>
            <a:r>
              <a:rPr lang="en-US" sz="2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0510" y="2953432"/>
            <a:ext cx="45221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entury Gothic"/>
                <a:cs typeface="Century Gothic"/>
              </a:rPr>
              <a:t>Juli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4431" y="2951943"/>
            <a:ext cx="1082874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Century Gothic"/>
                <a:cs typeface="Century Gothic"/>
              </a:rPr>
              <a:t>Desember</a:t>
            </a:r>
          </a:p>
        </p:txBody>
      </p:sp>
      <p:cxnSp>
        <p:nvCxnSpPr>
          <p:cNvPr id="30" name="Straight Connector 29"/>
          <p:cNvCxnSpPr>
            <a:stCxn id="27" idx="3"/>
            <a:endCxn id="28" idx="1"/>
          </p:cNvCxnSpPr>
          <p:nvPr/>
        </p:nvCxnSpPr>
        <p:spPr>
          <a:xfrm flipV="1">
            <a:off x="712727" y="3105832"/>
            <a:ext cx="7051704" cy="1489"/>
          </a:xfrm>
          <a:prstGeom prst="line">
            <a:avLst/>
          </a:prstGeom>
          <a:ln w="9525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449039" y="1454955"/>
            <a:ext cx="2241349" cy="95881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entury Gothic"/>
                <a:cs typeface="Century Gothic"/>
              </a:rPr>
              <a:t>Peserta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Penyegaran</a:t>
            </a:r>
            <a:endParaRPr lang="en-US" sz="1600" dirty="0" smtClean="0">
              <a:latin typeface="Century Gothic"/>
              <a:cs typeface="Century Gothic"/>
            </a:endParaRPr>
          </a:p>
          <a:p>
            <a:pPr algn="ctr"/>
            <a:r>
              <a:rPr lang="en-US" sz="1600" dirty="0" err="1" smtClean="0">
                <a:latin typeface="Century Gothic"/>
                <a:cs typeface="Century Gothic"/>
              </a:rPr>
              <a:t>Instruktur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endParaRPr lang="en-US" sz="1600" dirty="0">
              <a:latin typeface="Century Gothic"/>
              <a:cs typeface="Century Gothic"/>
            </a:endParaRPr>
          </a:p>
        </p:txBody>
      </p:sp>
      <p:cxnSp>
        <p:nvCxnSpPr>
          <p:cNvPr id="34" name="Straight Connector 33"/>
          <p:cNvCxnSpPr>
            <a:stCxn id="31" idx="2"/>
            <a:endCxn id="16" idx="0"/>
          </p:cNvCxnSpPr>
          <p:nvPr/>
        </p:nvCxnSpPr>
        <p:spPr>
          <a:xfrm flipH="1">
            <a:off x="1122090" y="2413767"/>
            <a:ext cx="3447624" cy="11119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2"/>
            <a:endCxn id="17" idx="0"/>
          </p:cNvCxnSpPr>
          <p:nvPr/>
        </p:nvCxnSpPr>
        <p:spPr>
          <a:xfrm flipH="1">
            <a:off x="3453590" y="2413767"/>
            <a:ext cx="1116124" cy="110106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2"/>
            <a:endCxn id="19" idx="0"/>
          </p:cNvCxnSpPr>
          <p:nvPr/>
        </p:nvCxnSpPr>
        <p:spPr>
          <a:xfrm>
            <a:off x="4569714" y="2413767"/>
            <a:ext cx="1166873" cy="11119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0" idx="0"/>
          </p:cNvCxnSpPr>
          <p:nvPr/>
        </p:nvCxnSpPr>
        <p:spPr>
          <a:xfrm>
            <a:off x="4547127" y="2391464"/>
            <a:ext cx="3463948" cy="11217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2818" y="5856269"/>
            <a:ext cx="8808193" cy="584776"/>
          </a:xfrm>
          <a:prstGeom prst="rect">
            <a:avLst/>
          </a:prstGeom>
          <a:noFill/>
          <a:ln>
            <a:solidFill>
              <a:srgbClr val="93CDD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Catatan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: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Kegiatan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IHT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dilakukan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sekolah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pada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awal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tahun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pelajaran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secara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mandiri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Minimam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3 kali </a:t>
            </a:r>
            <a:r>
              <a:rPr lang="en-US" sz="1600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kegiatan</a:t>
            </a:r>
            <a:r>
              <a:rPr lang="en-US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(in-On-In)</a:t>
            </a:r>
            <a:endParaRPr lang="en-US" sz="16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98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" y="2353456"/>
            <a:ext cx="9144000" cy="1420765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JADWAL BIMTEK DAN PENDAMPINGAN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 2013</a:t>
            </a:r>
            <a:b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TAHUN 2017</a:t>
            </a:r>
            <a:endParaRPr lang="id-ID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599" y="26571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7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78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2505"/>
              </p:ext>
            </p:extLst>
          </p:nvPr>
        </p:nvGraphicFramePr>
        <p:xfrm>
          <a:off x="74967" y="647964"/>
          <a:ext cx="8967580" cy="618154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7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18566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KEGIATAN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PELAKSANA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JANUARI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FEBRUARI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MARET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APRIL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JUNI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6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Ujian Nasional</a:t>
                      </a:r>
                      <a:r>
                        <a:rPr lang="id-ID" sz="1200" baseline="0" dirty="0" smtClean="0">
                          <a:latin typeface="Century Gothic" panose="020B0502020202020204" pitchFamily="34" charset="0"/>
                          <a:cs typeface="Century Gothic"/>
                        </a:rPr>
                        <a:t> (UN)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Sekolah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379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Ujian</a:t>
                      </a:r>
                      <a:r>
                        <a:rPr lang="id-ID" sz="1200" baseline="0" dirty="0" smtClean="0">
                          <a:latin typeface="Century Gothic" panose="020B0502020202020204" pitchFamily="34" charset="0"/>
                          <a:cs typeface="Century Gothic"/>
                        </a:rPr>
                        <a:t> Sekolah Berstandar Nasional (USBN)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Sekolah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Inventarisasi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mandiri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LPMP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Pendataan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mandiri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nasional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Setditjen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fasilitator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penyegaran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instruktur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instruktur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Penyempurnaan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bahan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materi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pelatihan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/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Koordinasi Pelatihan dan Pendampingan Dengan LPM</a:t>
                      </a: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</a:t>
                      </a:r>
                      <a:endParaRPr lang="fi-FI" sz="12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Penerbitan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SK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sasaran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mandiri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Setditjen</a:t>
                      </a:r>
                      <a:endParaRPr lang="en-US" sz="1200" dirty="0" smtClean="0">
                        <a:latin typeface="Century Gothic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/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ToT</a:t>
                      </a: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Penyegaran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K-13</a:t>
                      </a:r>
                      <a:endParaRPr lang="id-ID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661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SMA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Instruktur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Kab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/Kota (IK)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Guru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Sasaran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(GS)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IK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GS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Pelaksanaan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 JULI</a:t>
                      </a:r>
                      <a:r>
                        <a:rPr lang="id-ID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– 31 DESEMBER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211" y="1853"/>
            <a:ext cx="8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Jadwal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Kegiatan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Bimtek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Pendampingan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K-13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Tahun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2017 </a:t>
            </a:r>
          </a:p>
          <a:p>
            <a:pPr algn="ctr"/>
            <a:r>
              <a:rPr lang="id-ID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SEKOLAH MENENGAH ATAS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260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972330"/>
              </p:ext>
            </p:extLst>
          </p:nvPr>
        </p:nvGraphicFramePr>
        <p:xfrm>
          <a:off x="90251" y="649628"/>
          <a:ext cx="8967580" cy="609738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7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18169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KEGIATAN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PELAKSANA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JANUARI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FEBRUARI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MARET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APRIL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MEI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JUNI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id-ID" sz="1200" dirty="0">
                          <a:latin typeface="Century Gothic" panose="020B0502020202020204" pitchFamily="34" charset="0"/>
                          <a:cs typeface="Century Gothic"/>
                        </a:rPr>
                        <a:t>Ujian</a:t>
                      </a:r>
                      <a:r>
                        <a:rPr lang="id-ID" sz="1200" baseline="0" dirty="0">
                          <a:latin typeface="Century Gothic" panose="020B0502020202020204" pitchFamily="34" charset="0"/>
                          <a:cs typeface="Century Gothic"/>
                        </a:rPr>
                        <a:t> </a:t>
                      </a:r>
                      <a:r>
                        <a:rPr lang="id-ID" sz="1200" baseline="0" dirty="0" smtClean="0">
                          <a:latin typeface="Century Gothic" panose="020B0502020202020204" pitchFamily="34" charset="0"/>
                          <a:cs typeface="Century Gothic"/>
                        </a:rPr>
                        <a:t>Sekolah/Madrasah </a:t>
                      </a:r>
                      <a:r>
                        <a:rPr lang="id-ID" sz="1200" baseline="0" dirty="0">
                          <a:latin typeface="Century Gothic" panose="020B0502020202020204" pitchFamily="34" charset="0"/>
                          <a:cs typeface="Century Gothic"/>
                        </a:rPr>
                        <a:t>Berstandar Daerah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d-ID" sz="1200" dirty="0">
                          <a:latin typeface="Century Gothic" panose="020B0502020202020204" pitchFamily="34" charset="0"/>
                          <a:cs typeface="Century Gothic"/>
                        </a:rPr>
                        <a:t>Satuan Pendidikan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Inventarisasi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mandiri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>
                          <a:latin typeface="Century Gothic" panose="020B0502020202020204" pitchFamily="34" charset="0"/>
                        </a:rPr>
                        <a:t>LPMP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Pendataan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mandiri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nasional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Setditjen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fasilitator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Century Gothic" panose="020B0502020202020204" pitchFamily="34" charset="0"/>
                        </a:rPr>
                        <a:t>penyegaran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Century Gothic" panose="020B0502020202020204" pitchFamily="34" charset="0"/>
                        </a:rPr>
                        <a:t>instruktur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instruktur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07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Penyempurnaan</a:t>
                      </a:r>
                      <a:r>
                        <a:rPr lang="en-US" sz="1200" kern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>
                          <a:latin typeface="Century Gothic" panose="020B0502020202020204" pitchFamily="34" charset="0"/>
                        </a:rPr>
                        <a:t>bahan</a:t>
                      </a:r>
                      <a:r>
                        <a:rPr lang="en-US" sz="1200" kern="1200" dirty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200" kern="1200" dirty="0" err="1">
                          <a:latin typeface="Century Gothic" panose="020B0502020202020204" pitchFamily="34" charset="0"/>
                        </a:rPr>
                        <a:t>materi</a:t>
                      </a:r>
                      <a:r>
                        <a:rPr lang="en-US" sz="1200" kern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>
                          <a:latin typeface="Century Gothic" panose="020B0502020202020204" pitchFamily="34" charset="0"/>
                        </a:rPr>
                        <a:t>pelatihan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/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Koordinasi Pelatihan dan Pendampingan Dengan LPM</a:t>
                      </a:r>
                      <a:r>
                        <a:rPr lang="id-ID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</a:t>
                      </a:r>
                      <a:endParaRPr lang="fi-FI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Penerbitan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SK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sasaran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mandiri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Century Gothic"/>
                          <a:cs typeface="Century Gothic"/>
                        </a:rPr>
                        <a:t>Setditjen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/>
                      <a:r>
                        <a:rPr lang="en-US" sz="1200" dirty="0" err="1">
                          <a:latin typeface="Century Gothic"/>
                          <a:cs typeface="Century Gothic"/>
                        </a:rPr>
                        <a:t>ToT</a:t>
                      </a:r>
                      <a:r>
                        <a:rPr lang="en-US" sz="12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200" baseline="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200" baseline="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>
                          <a:latin typeface="Century Gothic"/>
                          <a:cs typeface="Century Gothic"/>
                        </a:rPr>
                        <a:t>Penyegaran</a:t>
                      </a:r>
                      <a:r>
                        <a:rPr lang="en-US" sz="1200" baseline="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200" baseline="0" dirty="0">
                          <a:latin typeface="Century Gothic"/>
                          <a:cs typeface="Century Gothic"/>
                        </a:rPr>
                        <a:t> K-13</a:t>
                      </a:r>
                      <a:endParaRPr lang="id-ID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enyegaran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Instruktur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</a:t>
                      </a:r>
                      <a:r>
                        <a:rPr lang="id-ID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Bimbingan</a:t>
                      </a:r>
                      <a:r>
                        <a:rPr lang="id-ID" sz="1200" kern="1200" baseline="0" dirty="0">
                          <a:solidFill>
                            <a:schemeClr val="tx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Teknis Tim Pengembang Kurikulum 2013 SD</a:t>
                      </a:r>
                      <a:endParaRPr lang="id-ID" sz="1200" kern="120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Instruktur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Kab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/Kota (IK)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Guru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Sasaran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(GS)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 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Direktorat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Direktorat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Pelaksanaan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JULI</a:t>
                      </a:r>
                      <a:r>
                        <a:rPr lang="id-ID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- DESEMBER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853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Jadwal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Kegiatan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Bimtek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Pendampingan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K-13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Tahun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2017 </a:t>
            </a:r>
          </a:p>
          <a:p>
            <a:pPr algn="ctr"/>
            <a:r>
              <a:rPr lang="id-ID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SEKOLAH DASAR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82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5221"/>
            <a:ext cx="914400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SASARAN PELAKSANA</a:t>
            </a:r>
            <a:r>
              <a:rPr lang="id-ID" sz="28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KURIKULUM 2013</a:t>
            </a:r>
          </a:p>
          <a:p>
            <a:pPr algn="ctr"/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PELAJARAN 2017/2018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599" y="27587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91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11" y="1853"/>
            <a:ext cx="8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Jadwal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Kegiatan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Bimtek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Pendampingan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K-13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Tahun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2017 </a:t>
            </a:r>
          </a:p>
          <a:p>
            <a:pPr algn="ctr"/>
            <a:r>
              <a:rPr lang="id-ID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SEKOLAH MENENGAH PERTAMA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63180"/>
              </p:ext>
            </p:extLst>
          </p:nvPr>
        </p:nvGraphicFramePr>
        <p:xfrm>
          <a:off x="74967" y="647964"/>
          <a:ext cx="8967580" cy="618154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7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18566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KEGIATAN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PELAKSANA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JANUARI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FEBRUARI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MARET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APRIL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JUNI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6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34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Ujian Nasional</a:t>
                      </a:r>
                      <a:r>
                        <a:rPr lang="id-ID" sz="1200" baseline="0" dirty="0" smtClean="0">
                          <a:latin typeface="Century Gothic" panose="020B0502020202020204" pitchFamily="34" charset="0"/>
                          <a:cs typeface="Century Gothic"/>
                        </a:rPr>
                        <a:t> (UN)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Sekolah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379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Ujian</a:t>
                      </a:r>
                      <a:r>
                        <a:rPr lang="id-ID" sz="1200" baseline="0" dirty="0" smtClean="0">
                          <a:latin typeface="Century Gothic" panose="020B0502020202020204" pitchFamily="34" charset="0"/>
                          <a:cs typeface="Century Gothic"/>
                        </a:rPr>
                        <a:t> Sekolah Berstandar Nasional (USBN)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Sekolah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Inventarisasi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mandiri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LPMP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439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Pendataan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mandiri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nasional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Setditjen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fasilitator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penyegaran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instruktur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instruktur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Penyempurnaan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bahan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materi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pelatihan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>
                        <a:lnSpc>
                          <a:spcPct val="100000"/>
                        </a:lnSpc>
                      </a:pP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Koordinasi Pelatihan dan Pendampingan Dengan LPM</a:t>
                      </a: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</a:t>
                      </a:r>
                      <a:endParaRPr lang="fi-FI" sz="12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Penerbitan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SK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sasaran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mandiri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Setditjen</a:t>
                      </a:r>
                      <a:endParaRPr lang="en-US" sz="1200" dirty="0" smtClean="0">
                        <a:latin typeface="Century Gothic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>
                        <a:lnSpc>
                          <a:spcPct val="100000"/>
                        </a:lnSpc>
                      </a:pP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ToT</a:t>
                      </a: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Penyegaran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K-13</a:t>
                      </a:r>
                      <a:endParaRPr lang="id-ID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661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Workshop Penyegaran Instruktur Kurikulum 2013 SMP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>
                        <a:lnSpc>
                          <a:spcPct val="100000"/>
                        </a:lnSpc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Instruktur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Kab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/Kota (IK)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0000"/>
                        </a:lnSpc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Guru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Sasaran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(GS)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0000"/>
                        </a:lnSpc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IK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0000"/>
                        </a:lnSpc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GS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0000"/>
                        </a:lnSpc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Pelaksanaan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0000"/>
                        </a:lnSpc>
                      </a:pP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4"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JULI</a:t>
                      </a:r>
                      <a:r>
                        <a:rPr lang="id-ID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- DESEMBER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2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81583"/>
              </p:ext>
            </p:extLst>
          </p:nvPr>
        </p:nvGraphicFramePr>
        <p:xfrm>
          <a:off x="74967" y="647964"/>
          <a:ext cx="8967580" cy="618154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7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9811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18566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KEGIATAN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PELAKSANA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JANUARI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FEBRUARI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MARET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APRIL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JUNI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6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Ujian Nasional</a:t>
                      </a:r>
                      <a:r>
                        <a:rPr lang="id-ID" sz="1200" baseline="0" dirty="0" smtClean="0">
                          <a:latin typeface="Century Gothic" panose="020B0502020202020204" pitchFamily="34" charset="0"/>
                          <a:cs typeface="Century Gothic"/>
                        </a:rPr>
                        <a:t> (UN)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Sekolah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379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Ujian</a:t>
                      </a:r>
                      <a:r>
                        <a:rPr lang="id-ID" sz="1200" baseline="0" dirty="0" smtClean="0">
                          <a:latin typeface="Century Gothic" panose="020B0502020202020204" pitchFamily="34" charset="0"/>
                          <a:cs typeface="Century Gothic"/>
                        </a:rPr>
                        <a:t> Sekolah Berstandar Nasional (USBN)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d-ID" sz="1200" dirty="0" smtClean="0">
                          <a:latin typeface="Century Gothic" panose="020B0502020202020204" pitchFamily="34" charset="0"/>
                          <a:cs typeface="Century Gothic"/>
                        </a:rPr>
                        <a:t>Sekolah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Inventarisasi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mandiri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LPMP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Pendataan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sekolah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mandiri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sasaran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nasional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Setditjen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182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u="none" strike="noStrike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fasilitator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penyegaran</a:t>
                      </a:r>
                      <a:r>
                        <a:rPr lang="en-US" sz="12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 panose="020B0502020202020204" pitchFamily="34" charset="0"/>
                        </a:rPr>
                        <a:t>instruktur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Penetapan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instruktur</a:t>
                      </a:r>
                      <a:r>
                        <a:rPr lang="en-US" sz="120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Penyempurnaan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bahan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materi</a:t>
                      </a:r>
                      <a:r>
                        <a:rPr lang="en-US" sz="1200" kern="12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latin typeface="Century Gothic" panose="020B0502020202020204" pitchFamily="34" charset="0"/>
                        </a:rPr>
                        <a:t>pelatihan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/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Koordinasi Pelatihan dan Pendampingan Dengan LPM</a:t>
                      </a:r>
                      <a:r>
                        <a:rPr lang="id-ID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</a:t>
                      </a:r>
                      <a:endParaRPr lang="fi-FI" sz="12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Penerbitan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SK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sekolah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sasaran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mandiri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Setditjen</a:t>
                      </a:r>
                      <a:endParaRPr lang="en-US" sz="1200" dirty="0" smtClean="0">
                        <a:latin typeface="Century Gothic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734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 fontAlgn="t"/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ToT</a:t>
                      </a:r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dirty="0" err="1" smtClean="0">
                          <a:latin typeface="Century Gothic"/>
                          <a:cs typeface="Century Gothic"/>
                        </a:rPr>
                        <a:t>Fasilitator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Penyegaran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200" baseline="0" dirty="0" err="1" smtClean="0"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200" baseline="0" dirty="0" smtClean="0">
                          <a:latin typeface="Century Gothic"/>
                          <a:cs typeface="Century Gothic"/>
                        </a:rPr>
                        <a:t> K-13</a:t>
                      </a:r>
                      <a:endParaRPr lang="id-ID" sz="12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661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dirty="0" smtClean="0">
                          <a:latin typeface="Century Gothic"/>
                          <a:cs typeface="Century Gothic"/>
                        </a:rPr>
                        <a:t>Workshop Penyegaran Instruktur Kurikulum 2013 SM</a:t>
                      </a:r>
                      <a:r>
                        <a:rPr lang="en-US" sz="1200" kern="1200" dirty="0" smtClean="0">
                          <a:latin typeface="Century Gothic"/>
                          <a:cs typeface="Century Gothic"/>
                        </a:rPr>
                        <a:t>K</a:t>
                      </a:r>
                      <a:r>
                        <a:rPr lang="id-ID" sz="1200" kern="1200" dirty="0" smtClean="0">
                          <a:latin typeface="Century Gothic"/>
                          <a:cs typeface="Century Gothic"/>
                        </a:rPr>
                        <a:t> </a:t>
                      </a:r>
                      <a:endParaRPr lang="id-ID" sz="1200" kern="1200" baseline="0" dirty="0" smtClean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en-US" sz="1200" dirty="0" smtClean="0"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Instruktur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Kab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/Kota (IK)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Guru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Sasaran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 (GS)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id-ID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Penyegaran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IK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algn="ctr"/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id-ID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Pelatihan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GS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en-US" sz="1200" dirty="0" err="1" smtClean="0">
                          <a:latin typeface="Century Gothic" panose="020B0502020202020204" pitchFamily="34" charset="0"/>
                        </a:rPr>
                        <a:t>Direktorat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10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Pelaksanaan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Pendampingan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K-13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LPMP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4">
                  <a:txBody>
                    <a:bodyPr/>
                    <a:lstStyle/>
                    <a:p>
                      <a:pPr algn="ctr" fontAlgn="t"/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JULI</a:t>
                      </a:r>
                      <a:r>
                        <a:rPr lang="id-ID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- DESEMBER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793" marR="7793" marT="77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0211" y="1853"/>
            <a:ext cx="88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Jadwal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Kegiatan</a:t>
            </a:r>
            <a:r>
              <a:rPr lang="en-US" b="1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Bimtek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Pendampingan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K-13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Tahun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2017 </a:t>
            </a:r>
          </a:p>
          <a:p>
            <a:pPr algn="ctr"/>
            <a:r>
              <a:rPr lang="id-ID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SEKOLAH MENENGAH KEJURUAN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2690" y="2923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" y="2353457"/>
            <a:ext cx="9144000" cy="1253344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PERKEMBANGAN KESIAPAN BAHAN DAN MATERI</a:t>
            </a:r>
            <a:b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BIMTEK DAN PENDAMPINGAN KURIKULUM 2013</a:t>
            </a:r>
            <a:b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DIREKTORAT PEMBINAAN SMA DAN LPMP</a:t>
            </a:r>
            <a:endParaRPr lang="id-ID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999" y="25809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8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48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11159"/>
            <a:ext cx="9144000" cy="105255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FF00"/>
                </a:solidFill>
                <a:latin typeface="Century Gothic"/>
                <a:cs typeface="Century Gothic"/>
              </a:rPr>
              <a:t>PERKEMBANGAN KESIAPAN PERANGKAT PENDUKUNG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Bimtek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Penyegaran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Instruktur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GS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23747"/>
              </p:ext>
            </p:extLst>
          </p:nvPr>
        </p:nvGraphicFramePr>
        <p:xfrm>
          <a:off x="2" y="1397000"/>
          <a:ext cx="9143996" cy="3373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47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6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No.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Naskah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SD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SMP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SMA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SMK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PKLK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Pedoman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Pendampingan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Panduan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Penyegaran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Soal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Awal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Akhir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untuk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Pelatihan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GS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Instrumen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Penyegaran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Nasional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IK)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Suplemen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Baik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Per Mata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Pelajaran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: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Higher Order Thinking Skills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(HOTS);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Abad 21 (4C);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Karakter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;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Literasi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(RPP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422" y="4919254"/>
            <a:ext cx="8582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latin typeface="Century Gothic"/>
                <a:cs typeface="Century Gothic"/>
              </a:rPr>
              <a:t>SD     : 17 Pebruari Selesai (soal diganti instrumen pemahaman kemampuan K13)</a:t>
            </a:r>
          </a:p>
          <a:p>
            <a:r>
              <a:rPr lang="id-ID" sz="1400" dirty="0" smtClean="0">
                <a:latin typeface="Century Gothic"/>
                <a:cs typeface="Century Gothic"/>
              </a:rPr>
              <a:t>SMP  : 15 Pebruari Selesai</a:t>
            </a:r>
          </a:p>
          <a:p>
            <a:r>
              <a:rPr lang="id-ID" sz="1400" dirty="0" smtClean="0">
                <a:latin typeface="Century Gothic"/>
                <a:cs typeface="Century Gothic"/>
              </a:rPr>
              <a:t>SMA  : 15 Pebruari Selesai (Soal tes essay 10, Pilihan Ganda 15)</a:t>
            </a:r>
          </a:p>
          <a:p>
            <a:r>
              <a:rPr lang="id-ID" sz="1400" dirty="0" smtClean="0">
                <a:latin typeface="Century Gothic"/>
                <a:cs typeface="Century Gothic"/>
              </a:rPr>
              <a:t>SMK  : Suplemen dalam bentuk video  (9 SMK) </a:t>
            </a:r>
            <a:r>
              <a:rPr lang="id-ID" sz="1400" i="1" dirty="0" smtClean="0">
                <a:latin typeface="Century Gothic"/>
                <a:cs typeface="Century Gothic"/>
              </a:rPr>
              <a:t>proses </a:t>
            </a:r>
          </a:p>
          <a:p>
            <a:r>
              <a:rPr lang="id-ID" sz="1400" dirty="0" smtClean="0">
                <a:latin typeface="Century Gothic"/>
                <a:cs typeface="Century Gothic"/>
              </a:rPr>
              <a:t>PKLK : 16 – 19 Pebruari, Proses Materi Pelatihan (Mengacu pelaksanaan tahun 2016)</a:t>
            </a:r>
          </a:p>
          <a:p>
            <a:endParaRPr lang="id-ID"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63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5967"/>
              </p:ext>
            </p:extLst>
          </p:nvPr>
        </p:nvGraphicFramePr>
        <p:xfrm>
          <a:off x="88154" y="1278081"/>
          <a:ext cx="8978868" cy="5412071"/>
        </p:xfrm>
        <a:graphic>
          <a:graphicData uri="http://schemas.openxmlformats.org/drawingml/2006/table">
            <a:tbl>
              <a:tblPr/>
              <a:tblGrid>
                <a:gridCol w="527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4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Jam    @ 45’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SD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SMP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SMA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SMK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PKLK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A.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Umum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(7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Dinamika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Perkembangan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Kurikulum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Century Gothic"/>
                          <a:cs typeface="Century Gothic"/>
                        </a:rPr>
                        <a:t>Selesai 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>
                        <a:tabLst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Penguatan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Karakter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d-ID" sz="1200" dirty="0" smtClean="0">
                          <a:latin typeface="Century Gothic"/>
                          <a:cs typeface="Century Gothic"/>
                        </a:rPr>
                        <a:t>cerdasberkarakter.kemdikbud.go.id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Literasi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d-ID" sz="1200" smtClean="0">
                          <a:latin typeface="Century Gothic"/>
                          <a:cs typeface="Century Gothic"/>
                        </a:rPr>
                        <a:t>Selesai</a:t>
                      </a: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Penyelenggaraan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Pendampingan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B.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Pokok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(28 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Kompetensi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622300" indent="-174625" algn="l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Dokumen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SKL, KI-KD,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Silabus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,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Pedoman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Mapel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Dalam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Buku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Teks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c.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Penerapan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Model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d.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Analisis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Perancangan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Rencana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Pelaksanaan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(RPP)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a.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Pembelajaran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b. Review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Praktik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Pengolahan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Pelaporan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Penilaian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Hasil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Belajar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           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-274638"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C. 	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Materi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Penunjang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(4 Jam)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Pembukaan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: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Kebijakan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Peningkatan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Mutu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Pendidikan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2.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Awal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3.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Tes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Akhir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Edit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marL="274638" indent="0"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4. Penutupan : Review dan Evaluasi Pelatihan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entury Gothic"/>
                          <a:cs typeface="Century Gothic"/>
                        </a:rPr>
                        <a:t>-</a:t>
                      </a:r>
                      <a:endParaRPr lang="en-US" sz="1200" dirty="0">
                        <a:latin typeface="Century Gothic"/>
                        <a:cs typeface="Century Gothic"/>
                      </a:endParaRPr>
                    </a:p>
                  </a:txBody>
                  <a:tcPr marL="10873" marR="108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39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 </a:t>
                      </a: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10873" marR="10873" marT="108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159" y="2361"/>
            <a:ext cx="8978865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PERKEMBANGAN KESIAPAN MATERI</a:t>
            </a:r>
            <a:endParaRPr lang="en-U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r>
              <a:rPr lang="id-ID" dirty="0" smtClean="0">
                <a:solidFill>
                  <a:schemeClr val="bg1"/>
                </a:solidFill>
                <a:latin typeface="Century Gothic"/>
                <a:cs typeface="Century Gothic"/>
              </a:rPr>
              <a:t>Bimbingan Teknis Penyegaran &amp; Guru Sasaran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Kurikulum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2013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Tahun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7045" y="771802"/>
            <a:ext cx="24999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6 </a:t>
            </a:r>
            <a:r>
              <a:rPr lang="en-US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Hari</a:t>
            </a:r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: 39 Jam @ 60”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80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" y="2353456"/>
            <a:ext cx="9144000" cy="1420765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HASIL DAN TINDAK LANJUT</a:t>
            </a:r>
            <a:b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KOORDINASI DAN SINKRONISASI </a:t>
            </a:r>
            <a:b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BIMTEK DAN PENDAMPINGAN KURIKULUM 2013</a:t>
            </a:r>
            <a:b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d-ID" sz="2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DIREKTORAT PEMBINAAN SMA DAN LPMP</a:t>
            </a:r>
            <a:endParaRPr lang="id-ID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599" y="26571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9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04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683"/>
            <a:ext cx="9143999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HASIL KOORDINASI DAN SINKRONISASI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BIMTEK DAN PENDAMPINGAN KURIKULUM 2013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DIREKTORAT PEMBINAAN SMA &amp; LPMP</a:t>
            </a:r>
            <a:endParaRPr lang="en-US" sz="2400" b="1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10980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Hotel Grand </a:t>
            </a:r>
            <a:r>
              <a:rPr lang="en-US" dirty="0" err="1" smtClean="0">
                <a:latin typeface="Century Gothic"/>
                <a:cs typeface="Century Gothic"/>
              </a:rPr>
              <a:t>Savero</a:t>
            </a:r>
            <a:r>
              <a:rPr lang="en-US" dirty="0" smtClean="0">
                <a:latin typeface="Century Gothic"/>
                <a:cs typeface="Century Gothic"/>
              </a:rPr>
              <a:t>-Bogor : 7-10 </a:t>
            </a:r>
            <a:r>
              <a:rPr lang="en-US" dirty="0" err="1" smtClean="0">
                <a:latin typeface="Century Gothic"/>
                <a:cs typeface="Century Gothic"/>
              </a:rPr>
              <a:t>Februari</a:t>
            </a:r>
            <a:r>
              <a:rPr lang="en-US" dirty="0" smtClean="0">
                <a:latin typeface="Century Gothic"/>
                <a:cs typeface="Century Gothic"/>
              </a:rPr>
              <a:t> 2017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80418"/>
              </p:ext>
            </p:extLst>
          </p:nvPr>
        </p:nvGraphicFramePr>
        <p:xfrm>
          <a:off x="0" y="1638300"/>
          <a:ext cx="9144000" cy="3497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No.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Produk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Hasil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Validasi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Data SMA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Sasaran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2017</a:t>
                      </a: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Lengkap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Validasi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Data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Bimtek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Penyegaran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Instruktur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“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Pusat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”</a:t>
                      </a: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Lengkap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Validasi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Data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Bimtek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Penyegaran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IK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Belum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Lengkap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*)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Validasi</a:t>
                      </a:r>
                      <a:r>
                        <a:rPr lang="en-US" baseline="0" dirty="0" smtClean="0">
                          <a:latin typeface="Century Gothic"/>
                          <a:cs typeface="Century Gothic"/>
                        </a:rPr>
                        <a:t> Data </a:t>
                      </a:r>
                      <a:r>
                        <a:rPr lang="en-US" baseline="0" dirty="0" err="1" smtClean="0">
                          <a:latin typeface="Century Gothic"/>
                          <a:cs typeface="Century Gothic"/>
                        </a:rPr>
                        <a:t>Bimtek</a:t>
                      </a:r>
                      <a:r>
                        <a:rPr lang="en-US" baseline="0" dirty="0" smtClean="0">
                          <a:latin typeface="Century Gothic"/>
                          <a:cs typeface="Century Gothic"/>
                        </a:rPr>
                        <a:t> Guru </a:t>
                      </a:r>
                      <a:r>
                        <a:rPr lang="en-US" baseline="0" dirty="0" err="1" smtClean="0">
                          <a:latin typeface="Century Gothic"/>
                          <a:cs typeface="Century Gothic"/>
                        </a:rPr>
                        <a:t>Sasaran</a:t>
                      </a:r>
                      <a:r>
                        <a:rPr lang="en-US" baseline="0" dirty="0" smtClean="0">
                          <a:latin typeface="Century Gothic"/>
                          <a:cs typeface="Century Gothic"/>
                        </a:rPr>
                        <a:t> (GS)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Belum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Lengkap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*)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Validasi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Data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Klaster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Induk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Klaster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Belum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Lengkap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*)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6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Rencana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Aksi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US" i="1" dirty="0" smtClean="0">
                          <a:latin typeface="Century Gothic"/>
                          <a:cs typeface="Century Gothic"/>
                        </a:rPr>
                        <a:t>Action Plan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)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Bimtek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Pendampingan</a:t>
                      </a:r>
                      <a:endParaRPr lang="en-US" dirty="0" smtClean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Lengkap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 (</a:t>
                      </a:r>
                      <a:r>
                        <a:rPr lang="en-US" dirty="0" err="1" smtClean="0">
                          <a:latin typeface="Century Gothic"/>
                          <a:cs typeface="Century Gothic"/>
                        </a:rPr>
                        <a:t>tentatif</a:t>
                      </a:r>
                      <a:r>
                        <a:rPr lang="en-US" dirty="0" smtClean="0">
                          <a:latin typeface="Century Gothic"/>
                          <a:cs typeface="Century Gothic"/>
                        </a:rPr>
                        <a:t>)</a:t>
                      </a:r>
                      <a:endParaRPr lang="en-US" dirty="0">
                        <a:latin typeface="Century Gothic"/>
                        <a:cs typeface="Century Gothic"/>
                      </a:endParaRPr>
                    </a:p>
                  </a:txBody>
                  <a:tcPr marB="1404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00" y="5143500"/>
            <a:ext cx="5276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*)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Menunggu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hasil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Rakor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dengan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Dinas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Pendidikan</a:t>
            </a:r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Provinsi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0" y="5638800"/>
            <a:ext cx="9131299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TINDAK LANJUT: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Hasil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validasi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data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tersebut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akan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dikumpulkan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dalam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bentuk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BUKU DATA PELAKSANAAN PEMBINAAN KURIKULUM 2013 SMA yang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akan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diterbitkan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akhir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MARET 2017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untuk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dilaporkan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kepada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Dirjen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Dikdasmen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Mohon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kerjasamanya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untuk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melengkapi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data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tersebut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paling 3 </a:t>
            </a:r>
            <a:r>
              <a:rPr lang="en-US" sz="14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Maret</a:t>
            </a:r>
            <a:r>
              <a:rPr lang="en-US" sz="1400" dirty="0" smtClean="0">
                <a:solidFill>
                  <a:schemeClr val="bg1"/>
                </a:solidFill>
                <a:latin typeface="Century Gothic"/>
                <a:cs typeface="Century Gothic"/>
              </a:rPr>
              <a:t> 2017.   </a:t>
            </a:r>
            <a:endParaRPr lang="en-US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12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649" y="1402997"/>
            <a:ext cx="5239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>
                <a:latin typeface="Brush Script MT Italic"/>
                <a:cs typeface="Brush Script MT Italic"/>
              </a:rPr>
              <a:t>Terima Kasih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9892" y="1368617"/>
            <a:ext cx="5239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>
                <a:solidFill>
                  <a:srgbClr val="0000FF"/>
                </a:solidFill>
                <a:latin typeface="Brush Script MT Italic"/>
                <a:cs typeface="Brush Script MT Italic"/>
              </a:rPr>
              <a:t>Terima Kasih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1900" y="2590068"/>
            <a:ext cx="401087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>
                <a:latin typeface="Century Gothic"/>
                <a:cs typeface="Century Gothic"/>
              </a:rPr>
              <a:t>Koordinasi Implementasi Kurikulum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0300" y="2838158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latin typeface="Century Gothic"/>
              <a:cs typeface="Century Gothic"/>
            </a:endParaRPr>
          </a:p>
          <a:p>
            <a:pPr marL="342900" indent="-342900">
              <a:buAutoNum type="arabicPeriod"/>
              <a:tabLst>
                <a:tab pos="355600" algn="l"/>
                <a:tab pos="2870200" algn="l"/>
              </a:tabLst>
            </a:pPr>
            <a:r>
              <a:rPr lang="en-US" sz="1400" dirty="0" err="1">
                <a:latin typeface="Century Gothic"/>
                <a:cs typeface="Century Gothic"/>
              </a:rPr>
              <a:t>Elia</a:t>
            </a:r>
            <a:r>
              <a:rPr lang="en-US" sz="1400" dirty="0">
                <a:latin typeface="Century Gothic"/>
                <a:cs typeface="Century Gothic"/>
              </a:rPr>
              <a:t> </a:t>
            </a:r>
            <a:r>
              <a:rPr lang="en-US" sz="1400" dirty="0" err="1">
                <a:latin typeface="Century Gothic"/>
                <a:cs typeface="Century Gothic"/>
              </a:rPr>
              <a:t>Ulfah-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Kasi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Pembelajaran</a:t>
            </a:r>
            <a:r>
              <a:rPr lang="en-US" sz="1400" dirty="0">
                <a:latin typeface="Century Gothic"/>
                <a:cs typeface="Century Gothic"/>
              </a:rPr>
              <a:t>	: 08158111446</a:t>
            </a:r>
          </a:p>
          <a:p>
            <a:pPr marL="342900" indent="-342900">
              <a:buAutoNum type="arabicPeriod"/>
              <a:tabLst>
                <a:tab pos="355600" algn="l"/>
                <a:tab pos="2870200" algn="l"/>
              </a:tabLst>
            </a:pPr>
            <a:r>
              <a:rPr lang="en-US" sz="1400" dirty="0" err="1" smtClean="0">
                <a:latin typeface="Century Gothic"/>
                <a:cs typeface="Century Gothic"/>
              </a:rPr>
              <a:t>Arie</a:t>
            </a:r>
            <a:r>
              <a:rPr lang="en-US" sz="1400" dirty="0" smtClean="0"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latin typeface="Century Gothic"/>
                <a:cs typeface="Century Gothic"/>
              </a:rPr>
              <a:t>Tristiani</a:t>
            </a:r>
            <a:r>
              <a:rPr lang="en-US" sz="1400" dirty="0" smtClean="0">
                <a:latin typeface="Century Gothic"/>
                <a:cs typeface="Century Gothic"/>
              </a:rPr>
              <a:t> (</a:t>
            </a:r>
            <a:r>
              <a:rPr lang="en-US" sz="1400" dirty="0" err="1" smtClean="0">
                <a:latin typeface="Century Gothic"/>
                <a:cs typeface="Century Gothic"/>
              </a:rPr>
              <a:t>Pelatihan</a:t>
            </a:r>
            <a:r>
              <a:rPr lang="en-US" sz="1400" dirty="0" smtClean="0">
                <a:latin typeface="Century Gothic"/>
                <a:cs typeface="Century Gothic"/>
              </a:rPr>
              <a:t> K-13)</a:t>
            </a:r>
            <a:r>
              <a:rPr lang="en-US" sz="1400" dirty="0">
                <a:latin typeface="Century Gothic"/>
                <a:cs typeface="Century Gothic"/>
              </a:rPr>
              <a:t>	: </a:t>
            </a:r>
            <a:r>
              <a:rPr lang="en-US" sz="1400" dirty="0" smtClean="0">
                <a:latin typeface="Century Gothic"/>
                <a:cs typeface="Century Gothic"/>
              </a:rPr>
              <a:t>081280412436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1900" y="3724750"/>
            <a:ext cx="40108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Century Gothic"/>
                <a:cs typeface="Century Gothic"/>
              </a:rPr>
              <a:t>Laman</a:t>
            </a:r>
            <a:r>
              <a:rPr lang="en-US" sz="1400" b="1" dirty="0" smtClean="0">
                <a:latin typeface="Century Gothic"/>
                <a:cs typeface="Century Gothic"/>
              </a:rPr>
              <a:t> : </a:t>
            </a:r>
          </a:p>
          <a:p>
            <a:pPr algn="ctr"/>
            <a:r>
              <a:rPr lang="en-US" sz="1400" b="1" dirty="0" err="1" smtClean="0">
                <a:latin typeface="Century Gothic"/>
                <a:cs typeface="Century Gothic"/>
              </a:rPr>
              <a:t>gerbangkurikulum.psma.kemdikbud.go.id</a:t>
            </a:r>
            <a:endParaRPr lang="en-US" sz="1400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1899" y="4275910"/>
            <a:ext cx="401087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KURIKULUM SMA 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MAJU BERSAMA HEBAT SEMUA</a:t>
            </a:r>
            <a:endParaRPr lang="en-US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4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3175"/>
            <a:ext cx="8661400" cy="8318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Pendataan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Sekolah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Sasaran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Pelaksana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K-13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Per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Tanggal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: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lang="id-ID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5 </a:t>
            </a:r>
            <a:r>
              <a:rPr lang="en-US" sz="2400" dirty="0" err="1">
                <a:solidFill>
                  <a:srgbClr val="FFFFFF"/>
                </a:solidFill>
                <a:latin typeface="Century Gothic"/>
                <a:cs typeface="Century Gothic"/>
              </a:rPr>
              <a:t>Januari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2017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72287"/>
              </p:ext>
            </p:extLst>
          </p:nvPr>
        </p:nvGraphicFramePr>
        <p:xfrm>
          <a:off x="241300" y="1305722"/>
          <a:ext cx="8661400" cy="4480560"/>
        </p:xfrm>
        <a:graphic>
          <a:graphicData uri="http://schemas.openxmlformats.org/drawingml/2006/table">
            <a:tbl>
              <a:tblPr/>
              <a:tblGrid>
                <a:gridCol w="79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1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Jenjang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 Sasaran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Σ </a:t>
                      </a:r>
                      <a:r>
                        <a:rPr kumimoji="0" lang="en-US" altLang="id-ID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Usulan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kumimoji="0" lang="en-US" altLang="id-ID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Usulan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52,572</a:t>
                      </a:r>
                    </a:p>
                  </a:txBody>
                  <a:tcPr marL="108000" marR="108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52,572</a:t>
                      </a:r>
                    </a:p>
                  </a:txBody>
                  <a:tcPr marL="108000" marR="108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SMP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13,731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13,731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SMA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4,510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       4,510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SMK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4,488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4,488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SMALB</a:t>
                      </a:r>
                      <a:endParaRPr kumimoji="0" lang="en-US" altLang="id-ID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kumimoji="0" lang="en-US" alt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kumimoji="0" lang="en-US" alt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altLang="id-ID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5968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Jumlah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76,</a:t>
                      </a:r>
                      <a:r>
                        <a:rPr kumimoji="0" lang="id-ID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76,</a:t>
                      </a:r>
                      <a:r>
                        <a:rPr kumimoji="0" lang="id-ID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100 %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300" y="5939189"/>
            <a:ext cx="4737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Sebanyak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56 SMA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Sudah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tercatat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tahun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pelajaran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2016/2017</a:t>
            </a:r>
            <a:endParaRPr lang="en-US" sz="1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68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1742" y="-5688"/>
            <a:ext cx="8642453" cy="7042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Century Gothic"/>
                <a:cs typeface="Century Gothic"/>
              </a:rPr>
              <a:t>TAMBAHAN SMA PELAKSANA KURIKULUM 2013</a:t>
            </a:r>
          </a:p>
          <a:p>
            <a:pPr algn="ctr"/>
            <a:r>
              <a:rPr lang="id-ID" sz="2000" dirty="0" smtClean="0">
                <a:latin typeface="Century Gothic"/>
                <a:cs typeface="Century Gothic"/>
              </a:rPr>
              <a:t>TAHUN PELAJARAN 2017/2018</a:t>
            </a:r>
            <a:endParaRPr lang="id-ID" sz="2000" dirty="0">
              <a:latin typeface="Century Gothic"/>
              <a:cs typeface="Century Gothic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8638"/>
              </p:ext>
            </p:extLst>
          </p:nvPr>
        </p:nvGraphicFramePr>
        <p:xfrm>
          <a:off x="201743" y="793017"/>
          <a:ext cx="8642452" cy="5982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0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779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NO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Provinsi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Jumlah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SMP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SMA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SMK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Total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9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  <a:cs typeface="Cambria"/>
                        </a:rPr>
                        <a:t>%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D.K.I. Jakarta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1.089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1.089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151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151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1.815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1.815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Jawa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1.699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1.699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422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422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779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779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9.553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9.553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Jawa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6.823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6.823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1.211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8.886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8.886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D.I. Yogyakarta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155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944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944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Jawa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6.973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6.973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1.661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1.661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527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527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9.836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9.836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Aceh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1.208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1.208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382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179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179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1.839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1.839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Sumatera Utara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3.388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3.388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898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373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373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342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342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5.001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5.001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Sumatera Barat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1.595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1.595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302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104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104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2.078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2.078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Riau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1.280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1.280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396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396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148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148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1.922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1.922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Jambi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857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857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230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Sumatera Selatan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466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2.426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2.426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Prop. Lampung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485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485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167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167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1.536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1.536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461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142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2.207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2.207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82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82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Selatan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65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65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1.355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656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1.005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1.005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784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784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1.176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1.176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1.016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1.016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1.453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1.453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Selatan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2.249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201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153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3.201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3.201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Tenggara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54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54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1.238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Maluku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94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94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978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Bali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57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Nusa Tenggara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1.114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1.114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108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103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103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Nusa Tenggara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1.772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1.772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178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2.621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2.621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Papua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838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74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1.163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Bengkulu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146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46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698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Maluku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64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Banten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1.603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467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181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181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218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218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2.469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2.469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29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Bangka Belitung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397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397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Gorontalo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20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20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474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Kepulauan Riau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42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Papua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364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364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100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Sulawesi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534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534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28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44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34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Prop. Kalimantan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165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72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10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23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ambria"/>
                          <a:cs typeface="Cambria"/>
                        </a:rPr>
                        <a:t>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271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   271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779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ambria"/>
                          <a:cs typeface="Cambria"/>
                        </a:rPr>
                        <a:t>Jumlah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52.572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52.572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13.731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13.731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4.510</a:t>
                      </a:r>
                      <a:endParaRPr lang="id-ID" sz="1000" b="1" i="0" u="none" strike="noStrike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000" b="1" u="none" strike="noStrike" dirty="0">
                          <a:solidFill>
                            <a:srgbClr val="0000FF"/>
                          </a:solidFill>
                          <a:effectLst/>
                          <a:latin typeface="Cambria"/>
                          <a:cs typeface="Cambria"/>
                        </a:rPr>
                        <a:t>        4.510</a:t>
                      </a:r>
                      <a:endParaRPr lang="id-ID" sz="1000" b="1" i="0" u="none" strike="noStrike" dirty="0">
                        <a:solidFill>
                          <a:srgbClr val="0000FF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4.488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   4.488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75.301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ambria"/>
                          <a:cs typeface="Cambria"/>
                        </a:rPr>
                        <a:t>     75.301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d-ID" sz="900" u="none" strike="noStrike" dirty="0">
                          <a:effectLst/>
                          <a:latin typeface="Cambria"/>
                          <a:cs typeface="Cambria"/>
                        </a:rPr>
                        <a:t>100,00%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  <a:cs typeface="Cambria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6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758968"/>
              </p:ext>
            </p:extLst>
          </p:nvPr>
        </p:nvGraphicFramePr>
        <p:xfrm>
          <a:off x="201743" y="793814"/>
          <a:ext cx="8642452" cy="5838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8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0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5779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NO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Provinsi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SMP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SMA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SMK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Total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9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Kuota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Usulan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Kuota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Usulan</a:t>
                      </a:r>
                      <a:endParaRPr lang="id-ID" sz="900" b="1" i="0" u="none" strike="noStrike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Kuota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Usulan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cs typeface="Century Gothic"/>
                        </a:rPr>
                        <a:t>%</a:t>
                      </a:r>
                      <a:endParaRPr lang="id-ID" sz="900" b="1" i="0" u="none" strike="noStrike" dirty="0">
                        <a:solidFill>
                          <a:schemeClr val="bg1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D.K.I. Jakarta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1.089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1.089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402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402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151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151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1.815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1.815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Jawa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1.699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1.699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779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779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9.553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9.553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Jawa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6.823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6.823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1.211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303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303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8.886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8.886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D.I. Yogyakarta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155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944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944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Jawa Timur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6.973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6.973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1.661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1.661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525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525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9.836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9.836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Aceh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1.208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1.208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382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382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135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135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1.839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1.839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Sumatera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3.388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3.388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898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373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373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342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342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5.001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5.001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Sumatera Barat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1.595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1.595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302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2.078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2.078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Riau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1.280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1.280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396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396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148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148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1.922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1.922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Jambi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857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857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230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Sumatera Selatan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466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207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207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2.426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2.426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Prop. Lampung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485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485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167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Kalimantan Barat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1.536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1.536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461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139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139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2.207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2.207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Kalimantan Tengah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287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287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82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82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1.336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1.336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Kalimantan Selatan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65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65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1.355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1.355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Kalimantan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656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656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202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1.005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1.005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Sulawesi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784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784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76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76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1.176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1.176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Sulawesi Tengah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1.016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1.016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71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71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1.453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1.453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Sulawesi Selatan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2.249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2.249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201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201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3.201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3.201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Sulawesi Tenggara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820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101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1.238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Maluku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222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978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Bali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149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57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Nusa Tenggara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1.114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1.114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108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1.653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Nusa Tenggara Timur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1.772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1.772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178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178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96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2.621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2.621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25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Papua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838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210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1.163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Bengkulu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475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146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146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46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46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698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Maluku Utara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166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166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64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Banten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1.603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467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178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178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218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218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2.469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2.469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29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Bangka Belitung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282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23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19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397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397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30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Gorontalo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112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cs typeface="Century Gothic"/>
                        </a:rPr>
                        <a:t>20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18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474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474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31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Kepulauan Riau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42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513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32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Papua Barat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364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364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100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100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43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43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17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525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33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Sulawesi Barat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534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534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124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124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28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44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730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7799"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34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Prop. </a:t>
                      </a:r>
                      <a:r>
                        <a:rPr lang="id-ID" sz="9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Kalimantan Utara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165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165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72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22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22</a:t>
                      </a:r>
                      <a:endParaRPr lang="id-ID" sz="9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        </a:t>
                      </a:r>
                      <a:r>
                        <a:rPr lang="id-ID" sz="900" u="none" strike="noStrike" dirty="0" smtClean="0">
                          <a:effectLst/>
                          <a:latin typeface="Century Gothic"/>
                          <a:cs typeface="Century Gothic"/>
                        </a:rPr>
                        <a:t>11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271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   271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779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effectLst/>
                          <a:latin typeface="Century Gothic"/>
                          <a:cs typeface="Century Gothic"/>
                        </a:rPr>
                        <a:t>Jumlah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52.572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52.572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13.731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13.731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entury Gothic"/>
                          <a:cs typeface="Century Gothic"/>
                        </a:rPr>
                        <a:t>4.454</a:t>
                      </a:r>
                      <a:endParaRPr lang="id-ID" sz="900" b="1" i="0" u="none" strike="noStrike" dirty="0">
                        <a:solidFill>
                          <a:srgbClr val="0070C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9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Century Gothic"/>
                          <a:cs typeface="Century Gothic"/>
                        </a:rPr>
                        <a:t>4.454</a:t>
                      </a:r>
                      <a:endParaRPr lang="id-ID" sz="900" b="1" i="0" u="none" strike="noStrike" dirty="0">
                        <a:solidFill>
                          <a:srgbClr val="0070C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4.488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   4.488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>
                          <a:effectLst/>
                          <a:latin typeface="Century Gothic"/>
                          <a:cs typeface="Century Gothic"/>
                        </a:rPr>
                        <a:t>     75.301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     75.301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900" u="none" strike="noStrike" dirty="0">
                          <a:effectLst/>
                          <a:latin typeface="Century Gothic"/>
                          <a:cs typeface="Century Gothic"/>
                        </a:rPr>
                        <a:t>100,00%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01742" y="-5688"/>
            <a:ext cx="8642453" cy="7042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>
                <a:latin typeface="Century Gothic"/>
                <a:cs typeface="Century Gothic"/>
              </a:rPr>
              <a:t>TAMBAHAN SMA PELAKSANA KURIKULUM 2013</a:t>
            </a:r>
          </a:p>
          <a:p>
            <a:r>
              <a:rPr lang="id-ID" sz="2000" dirty="0" smtClean="0">
                <a:latin typeface="Century Gothic"/>
                <a:cs typeface="Century Gothic"/>
              </a:rPr>
              <a:t>TAHUN PELAJARAN 2017/2018</a:t>
            </a:r>
            <a:endParaRPr lang="id-ID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1068" y="382262"/>
            <a:ext cx="2993127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d-ID" sz="1200" dirty="0" smtClean="0">
                <a:solidFill>
                  <a:srgbClr val="FFFF00"/>
                </a:solidFill>
                <a:latin typeface="Century Gothic"/>
                <a:cs typeface="Century Gothic"/>
              </a:rPr>
              <a:t>DRAFT SK PELAKSANA K13, Tahun 2017</a:t>
            </a:r>
            <a:endParaRPr lang="id-ID" sz="1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198" y="6586889"/>
            <a:ext cx="4737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Sebanyak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56 SMA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Sudah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tercatat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tahun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pelajaran</a:t>
            </a:r>
            <a:r>
              <a:rPr lang="en-US" sz="1200" dirty="0" smtClean="0">
                <a:solidFill>
                  <a:srgbClr val="FF0000"/>
                </a:solidFill>
                <a:latin typeface="Century Gothic"/>
                <a:cs typeface="Century Gothic"/>
              </a:rPr>
              <a:t> 2016/2017</a:t>
            </a:r>
            <a:endParaRPr lang="en-US" sz="1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38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161484"/>
            <a:ext cx="8661400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Penerbitan Surat Keputusan </a:t>
            </a:r>
          </a:p>
          <a:p>
            <a:pPr algn="ctr"/>
            <a:r>
              <a:rPr lang="x-none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Sekolah Sasaran dan Mandiri Kurikulum 2013</a:t>
            </a:r>
          </a:p>
          <a:p>
            <a:pPr algn="ctr"/>
            <a:r>
              <a:rPr lang="x-none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Tahun 2017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1908264"/>
            <a:ext cx="8661400" cy="145167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latin typeface="Century Gothic"/>
                <a:cs typeface="Century Gothic"/>
              </a:rPr>
              <a:t>Surat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Keputusan</a:t>
            </a:r>
            <a:r>
              <a:rPr lang="en-US" sz="2000" dirty="0" smtClean="0">
                <a:latin typeface="Century Gothic"/>
                <a:cs typeface="Century Gothic"/>
              </a:rPr>
              <a:t> (SK) </a:t>
            </a:r>
            <a:r>
              <a:rPr lang="en-US" sz="2000" dirty="0" err="1" smtClean="0">
                <a:latin typeface="Century Gothic"/>
                <a:cs typeface="Century Gothic"/>
              </a:rPr>
              <a:t>Sekolah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SASARAN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entury Gothic"/>
                <a:cs typeface="Century Gothic"/>
              </a:rPr>
              <a:t>MANDIRI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Pelaksana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Kurikulum</a:t>
            </a:r>
            <a:r>
              <a:rPr lang="en-US" sz="2000" dirty="0" smtClean="0">
                <a:latin typeface="Century Gothic"/>
                <a:cs typeface="Century Gothic"/>
              </a:rPr>
              <a:t> 2013 </a:t>
            </a:r>
            <a:r>
              <a:rPr lang="en-US" sz="2000" dirty="0" err="1" smtClean="0">
                <a:latin typeface="Century Gothic"/>
                <a:cs typeface="Century Gothic"/>
              </a:rPr>
              <a:t>ditandatangani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Direktur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Jenderal</a:t>
            </a:r>
            <a:r>
              <a:rPr lang="en-U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Dikdasmen</a:t>
            </a:r>
            <a:r>
              <a:rPr lang="en-US" sz="2000" dirty="0" smtClean="0">
                <a:latin typeface="Century Gothic"/>
                <a:cs typeface="Century Gothic"/>
              </a:rPr>
              <a:t>, </a:t>
            </a:r>
            <a:r>
              <a:rPr lang="en-US" sz="2000" dirty="0" err="1" smtClean="0">
                <a:latin typeface="Century Gothic"/>
                <a:cs typeface="Century Gothic"/>
              </a:rPr>
              <a:t>disiapkan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oleh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Setditjen</a:t>
            </a:r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err="1" smtClean="0">
                <a:latin typeface="Century Gothic"/>
                <a:cs typeface="Century Gothic"/>
              </a:rPr>
              <a:t>Dikdasmen</a:t>
            </a:r>
            <a:r>
              <a:rPr lang="en-US" sz="2000" dirty="0" smtClean="0">
                <a:latin typeface="Century Gothic"/>
                <a:cs typeface="Century Gothic"/>
              </a:rPr>
              <a:t>.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00" y="4086156"/>
            <a:ext cx="6637454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entury Gothic"/>
                <a:cs typeface="Century Gothic"/>
              </a:rPr>
              <a:t>Mekanisme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Usulan</a:t>
            </a:r>
            <a:r>
              <a:rPr lang="en-US" sz="2400" dirty="0" smtClean="0"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latin typeface="Century Gothic"/>
                <a:cs typeface="Century Gothic"/>
              </a:rPr>
              <a:t>Pelaksana</a:t>
            </a:r>
            <a:r>
              <a:rPr lang="en-US" sz="2400" dirty="0" smtClean="0">
                <a:latin typeface="Century Gothic"/>
                <a:cs typeface="Century Gothic"/>
              </a:rPr>
              <a:t> K-13 </a:t>
            </a:r>
            <a:r>
              <a:rPr lang="en-US" sz="2400" dirty="0" err="1" smtClean="0">
                <a:latin typeface="Century Gothic"/>
                <a:cs typeface="Century Gothic"/>
              </a:rPr>
              <a:t>Mandiri</a:t>
            </a:r>
            <a:r>
              <a:rPr lang="en-US" sz="2400" dirty="0" smtClean="0">
                <a:latin typeface="Century Gothic"/>
                <a:cs typeface="Century Gothic"/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300" y="4759256"/>
            <a:ext cx="1587500" cy="622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SD &amp; SMP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300" y="5660956"/>
            <a:ext cx="158750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SMA, SMK, PKLK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7600" y="4759256"/>
            <a:ext cx="186690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entury Gothic"/>
                <a:cs typeface="Century Gothic"/>
              </a:rPr>
              <a:t>Dinas</a:t>
            </a:r>
            <a:r>
              <a:rPr lang="en-US" dirty="0" smtClean="0">
                <a:latin typeface="Century Gothic"/>
                <a:cs typeface="Century Gothic"/>
              </a:rPr>
              <a:t> Pend. </a:t>
            </a:r>
            <a:r>
              <a:rPr lang="en-US" dirty="0" err="1" smtClean="0">
                <a:latin typeface="Century Gothic"/>
                <a:cs typeface="Century Gothic"/>
              </a:rPr>
              <a:t>Kab</a:t>
            </a:r>
            <a:r>
              <a:rPr lang="en-US" dirty="0" smtClean="0">
                <a:latin typeface="Century Gothic"/>
                <a:cs typeface="Century Gothic"/>
              </a:rPr>
              <a:t>/Kota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7600" y="5660956"/>
            <a:ext cx="1866900" cy="62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entury Gothic"/>
                <a:cs typeface="Century Gothic"/>
              </a:rPr>
              <a:t>Dinas</a:t>
            </a:r>
            <a:r>
              <a:rPr lang="en-US" dirty="0" smtClean="0">
                <a:latin typeface="Century Gothic"/>
                <a:cs typeface="Century Gothic"/>
              </a:rPr>
              <a:t> Pend. </a:t>
            </a:r>
            <a:r>
              <a:rPr lang="en-US" dirty="0" err="1" smtClean="0">
                <a:latin typeface="Century Gothic"/>
                <a:cs typeface="Century Gothic"/>
              </a:rPr>
              <a:t>Provinsi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4759256"/>
            <a:ext cx="1866900" cy="1511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LPMP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5800" y="4733856"/>
            <a:ext cx="1866900" cy="1511300"/>
          </a:xfrm>
          <a:prstGeom prst="rect">
            <a:avLst/>
          </a:prstGeom>
          <a:solidFill>
            <a:srgbClr val="0000FF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SK</a:t>
            </a:r>
          </a:p>
          <a:p>
            <a:pPr algn="ctr"/>
            <a:r>
              <a:rPr lang="en-US" dirty="0" err="1" smtClean="0">
                <a:latin typeface="Century Gothic"/>
                <a:cs typeface="Century Gothic"/>
              </a:rPr>
              <a:t>Dirjen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Dikdasmen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68500" y="4911656"/>
            <a:ext cx="317500" cy="355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968500" y="5800656"/>
            <a:ext cx="317500" cy="355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356100" y="4911656"/>
            <a:ext cx="317500" cy="355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356100" y="5800656"/>
            <a:ext cx="317500" cy="355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654800" y="5381556"/>
            <a:ext cx="317500" cy="355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95221"/>
            <a:ext cx="914400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PESERTA BIMTEK PENYEGARAN INSTRUKTUR</a:t>
            </a:r>
          </a:p>
          <a:p>
            <a:pPr algn="ctr"/>
            <a:r>
              <a:rPr lang="id-ID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KURIKULUM 2013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699" y="2758721"/>
            <a:ext cx="52580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13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30" y="511870"/>
            <a:ext cx="795024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Jumlah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Peserta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Bimtek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Penyegaran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Instruktur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K-13 </a:t>
            </a:r>
            <a:r>
              <a:rPr lang="en-US" sz="2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Tahun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2017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91616"/>
              </p:ext>
            </p:extLst>
          </p:nvPr>
        </p:nvGraphicFramePr>
        <p:xfrm>
          <a:off x="622830" y="1498641"/>
          <a:ext cx="7950240" cy="35204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32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0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No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latin typeface="Century Gothic"/>
                          <a:cs typeface="Century Gothic"/>
                        </a:rPr>
                        <a:t>Jenjang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800" b="0" dirty="0" err="1" smtClean="0">
                          <a:latin typeface="Century Gothic"/>
                          <a:cs typeface="Century Gothic"/>
                        </a:rPr>
                        <a:t>Instruktur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1800" b="0" dirty="0" err="1" smtClean="0">
                          <a:latin typeface="Century Gothic"/>
                          <a:cs typeface="Century Gothic"/>
                        </a:rPr>
                        <a:t>Terdata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 smtClean="0">
                          <a:latin typeface="Century Gothic"/>
                          <a:cs typeface="Century Gothic"/>
                        </a:rPr>
                        <a:t>% </a:t>
                      </a:r>
                      <a:r>
                        <a:rPr lang="en-US" sz="1800" b="0" dirty="0" err="1" smtClean="0">
                          <a:latin typeface="Century Gothic"/>
                          <a:cs typeface="Century Gothic"/>
                        </a:rPr>
                        <a:t>Terdata</a:t>
                      </a:r>
                      <a:endParaRPr lang="en-US" sz="1800" b="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SD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650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650</a:t>
                      </a:r>
                      <a:endParaRPr lang="en-US" sz="1800" dirty="0" smtClean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2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SMP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9</a:t>
                      </a: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0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9</a:t>
                      </a: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3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SMA *)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1,461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1,461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4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SMK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871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871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5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SMALB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75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id-ID" sz="1800" dirty="0" smtClean="0">
                          <a:latin typeface="Century Gothic"/>
                          <a:cs typeface="Century Gothic"/>
                        </a:rPr>
                        <a:t>75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100%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Jumlah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3,977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3,977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100%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30" y="5167194"/>
            <a:ext cx="795024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1600" dirty="0" smtClean="0">
                <a:latin typeface="Century Gothic"/>
                <a:cs typeface="Century Gothic"/>
              </a:rPr>
              <a:t>*) 	</a:t>
            </a:r>
            <a:r>
              <a:rPr lang="en-US" sz="1600" dirty="0" err="1" smtClean="0">
                <a:latin typeface="Century Gothic"/>
                <a:cs typeface="Century Gothic"/>
              </a:rPr>
              <a:t>Peserta</a:t>
            </a:r>
            <a:r>
              <a:rPr lang="en-US" sz="1600" dirty="0" smtClean="0">
                <a:latin typeface="Century Gothic"/>
                <a:cs typeface="Century Gothic"/>
              </a:rPr>
              <a:t> per </a:t>
            </a:r>
            <a:r>
              <a:rPr lang="en-US" sz="1600" dirty="0" err="1" smtClean="0">
                <a:latin typeface="Century Gothic"/>
                <a:cs typeface="Century Gothic"/>
              </a:rPr>
              <a:t>provinsi</a:t>
            </a:r>
            <a:r>
              <a:rPr lang="en-US" sz="1600" dirty="0" smtClean="0">
                <a:latin typeface="Century Gothic"/>
                <a:cs typeface="Century Gothic"/>
              </a:rPr>
              <a:t> minimal 33 orang, </a:t>
            </a:r>
            <a:r>
              <a:rPr lang="en-US" sz="1600" dirty="0" err="1" smtClean="0">
                <a:latin typeface="Century Gothic"/>
                <a:cs typeface="Century Gothic"/>
              </a:rPr>
              <a:t>kecuali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provinsi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besar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diberikan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tambahan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peserta</a:t>
            </a:r>
            <a:r>
              <a:rPr lang="en-US" sz="1600" dirty="0" smtClean="0">
                <a:latin typeface="Century Gothic"/>
                <a:cs typeface="Century Gothic"/>
              </a:rPr>
              <a:t>.</a:t>
            </a:r>
          </a:p>
          <a:p>
            <a:pPr marL="266700" indent="-266700"/>
            <a:r>
              <a:rPr lang="en-US" sz="1600" dirty="0">
                <a:latin typeface="Century Gothic"/>
                <a:cs typeface="Century Gothic"/>
              </a:rPr>
              <a:t>	</a:t>
            </a:r>
            <a:r>
              <a:rPr lang="en-US" sz="1600" dirty="0" smtClean="0">
                <a:latin typeface="Century Gothic"/>
                <a:cs typeface="Century Gothic"/>
              </a:rPr>
              <a:t>1,313 orang </a:t>
            </a:r>
            <a:r>
              <a:rPr lang="en-US" sz="1600" dirty="0" err="1" smtClean="0">
                <a:latin typeface="Century Gothic"/>
                <a:cs typeface="Century Gothic"/>
              </a:rPr>
              <a:t>dari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perwakilan</a:t>
            </a:r>
            <a:r>
              <a:rPr lang="en-US" sz="1600" dirty="0" smtClean="0">
                <a:latin typeface="Century Gothic"/>
                <a:cs typeface="Century Gothic"/>
              </a:rPr>
              <a:t> 34 </a:t>
            </a:r>
            <a:r>
              <a:rPr lang="en-US" sz="1600" dirty="0" err="1" smtClean="0">
                <a:latin typeface="Century Gothic"/>
                <a:cs typeface="Century Gothic"/>
              </a:rPr>
              <a:t>provinsi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dan</a:t>
            </a:r>
            <a:r>
              <a:rPr lang="en-US" sz="1600" dirty="0" smtClean="0">
                <a:latin typeface="Century Gothic"/>
                <a:cs typeface="Century Gothic"/>
              </a:rPr>
              <a:t> 148 orang </a:t>
            </a:r>
            <a:r>
              <a:rPr lang="en-US" sz="1600" dirty="0" err="1" smtClean="0">
                <a:latin typeface="Century Gothic"/>
                <a:cs typeface="Century Gothic"/>
              </a:rPr>
              <a:t>adalah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fasilitator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penyegaran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33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5315</Words>
  <Application>Microsoft Office PowerPoint</Application>
  <PresentationFormat>On-screen Show (4:3)</PresentationFormat>
  <Paragraphs>2186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Brush Script MT Italic</vt:lpstr>
      <vt:lpstr>Calibri</vt:lpstr>
      <vt:lpstr>Cambria</vt:lpstr>
      <vt:lpstr>Cambria Math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STRUKTUR PROGRAM BIMTEK PENYEGARAN INSTRUKTUR  KURIKULUM 2013 SMA TAHUN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STRUKTUR PROGRAM BIMTEK GURU SASARAN (GS) SMA  KURIKULUM 2013 TAHUN 2017</vt:lpstr>
      <vt:lpstr>PowerPoint Presentation</vt:lpstr>
      <vt:lpstr>PowerPoint Presentation</vt:lpstr>
      <vt:lpstr>PowerPoint Presentation</vt:lpstr>
      <vt:lpstr> JADWAL BIMTEK DAN PENDAMPINGAN KURIKULUM 2013 TAHUN 2017</vt:lpstr>
      <vt:lpstr>PowerPoint Presentation</vt:lpstr>
      <vt:lpstr>PowerPoint Presentation</vt:lpstr>
      <vt:lpstr>PowerPoint Presentation</vt:lpstr>
      <vt:lpstr>PowerPoint Presentation</vt:lpstr>
      <vt:lpstr> PERKEMBANGAN KESIAPAN BAHAN DAN MATERI BIMTEK DAN PENDAMPINGAN KURIKULUM 2013 DIREKTORAT PEMBINAAN SMA DAN LPMP</vt:lpstr>
      <vt:lpstr>PowerPoint Presentation</vt:lpstr>
      <vt:lpstr>PowerPoint Presentation</vt:lpstr>
      <vt:lpstr> HASIL DAN TINDAK LANJUT KOORDINASI DAN SINKRONISASI  BIMTEK DAN PENDAMPINGAN KURIKULUM 2013 DIREKTORAT PEMBINAAN SMA DAN LPMP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SMA5</dc:creator>
  <cp:lastModifiedBy>ProgramSatu</cp:lastModifiedBy>
  <cp:revision>147</cp:revision>
  <dcterms:created xsi:type="dcterms:W3CDTF">2017-02-13T00:26:37Z</dcterms:created>
  <dcterms:modified xsi:type="dcterms:W3CDTF">2017-02-17T03:22:00Z</dcterms:modified>
</cp:coreProperties>
</file>