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91" r:id="rId4"/>
    <p:sldId id="300" r:id="rId5"/>
    <p:sldId id="294" r:id="rId6"/>
    <p:sldId id="295" r:id="rId7"/>
    <p:sldId id="272" r:id="rId8"/>
    <p:sldId id="296" r:id="rId9"/>
    <p:sldId id="262" r:id="rId10"/>
    <p:sldId id="263" r:id="rId11"/>
    <p:sldId id="297" r:id="rId12"/>
    <p:sldId id="265" r:id="rId13"/>
    <p:sldId id="298" r:id="rId14"/>
    <p:sldId id="266" r:id="rId15"/>
    <p:sldId id="299" r:id="rId16"/>
    <p:sldId id="269" r:id="rId17"/>
    <p:sldId id="270" r:id="rId18"/>
    <p:sldId id="280" r:id="rId19"/>
    <p:sldId id="278" r:id="rId20"/>
    <p:sldId id="279" r:id="rId21"/>
    <p:sldId id="281" r:id="rId22"/>
    <p:sldId id="282" r:id="rId23"/>
    <p:sldId id="286" r:id="rId24"/>
    <p:sldId id="288" r:id="rId25"/>
    <p:sldId id="271" r:id="rId26"/>
    <p:sldId id="283" r:id="rId27"/>
    <p:sldId id="276" r:id="rId28"/>
    <p:sldId id="277" r:id="rId29"/>
    <p:sldId id="284" r:id="rId30"/>
    <p:sldId id="285" r:id="rId31"/>
    <p:sldId id="287" r:id="rId32"/>
    <p:sldId id="289" r:id="rId33"/>
    <p:sldId id="301" r:id="rId34"/>
    <p:sldId id="302" r:id="rId35"/>
    <p:sldId id="311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29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50" autoAdjust="0"/>
  </p:normalViewPr>
  <p:slideViewPr>
    <p:cSldViewPr snapToGrid="0" snapToObjects="1">
      <p:cViewPr varScale="1">
        <p:scale>
          <a:sx n="67" d="100"/>
          <a:sy n="67" d="100"/>
        </p:scale>
        <p:origin x="11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2D76D-1C3B-4A4C-88CB-B5AFA6361AAE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56A95-E323-D740-83B5-7A9D5960D13D}">
      <dgm:prSet phldrT="[Text]" custT="1"/>
      <dgm:spPr>
        <a:solidFill>
          <a:srgbClr val="FF0000"/>
        </a:solidFill>
        <a:ln w="28575" cmpd="sng"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latin typeface="Century Gothic"/>
              <a:cs typeface="Century Gothic"/>
            </a:rPr>
            <a:t>SMA </a:t>
          </a:r>
          <a:r>
            <a:rPr lang="en-US" sz="1800" b="1" dirty="0">
              <a:latin typeface="Century Gothic"/>
              <a:cs typeface="Century Gothic"/>
            </a:rPr>
            <a:t>K-13</a:t>
          </a:r>
        </a:p>
      </dgm:t>
    </dgm:pt>
    <dgm:pt modelId="{CDDAD607-036E-814D-A829-5C9A29A8A117}" type="parTrans" cxnId="{38367D0F-629D-6644-B977-72BA2EEB666A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27B815B2-62BD-4A4D-89F4-786AC3398298}" type="sibTrans" cxnId="{38367D0F-629D-6644-B977-72BA2EEB666A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4A476814-5B2C-EC4F-BFC4-1CDF629D7C8A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400" dirty="0" err="1" smtClean="0">
              <a:latin typeface="Century Gothic"/>
              <a:cs typeface="Century Gothic"/>
            </a:rPr>
            <a:t>Direktorat</a:t>
          </a:r>
          <a:endParaRPr lang="en-US" sz="1600" dirty="0">
            <a:latin typeface="Century Gothic"/>
            <a:cs typeface="Century Gothic"/>
          </a:endParaRPr>
        </a:p>
      </dgm:t>
    </dgm:pt>
    <dgm:pt modelId="{48BA368F-F1D9-7144-A22A-BE2CBC316AE0}" type="parTrans" cxnId="{42C8A058-C291-4842-BBE5-23C31C3912E4}">
      <dgm:prSet custT="1"/>
      <dgm:spPr>
        <a:ln w="19050" cmpd="sng">
          <a:solidFill>
            <a:schemeClr val="tx1"/>
          </a:solidFill>
        </a:ln>
      </dgm:spPr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A887B2FE-5A80-8642-9E36-11AD44D71529}" type="sibTrans" cxnId="{42C8A058-C291-4842-BBE5-23C31C3912E4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A7F2D8D8-7234-7D41-A04C-0451A410CC2F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200" dirty="0">
              <a:latin typeface="Century Gothic"/>
              <a:cs typeface="Century Gothic"/>
            </a:rPr>
            <a:t>DINAS PEND. </a:t>
          </a:r>
          <a:r>
            <a:rPr lang="en-US" sz="1200" dirty="0" smtClean="0">
              <a:latin typeface="Century Gothic"/>
              <a:cs typeface="Century Gothic"/>
            </a:rPr>
            <a:t>PROV &amp; KAB/Kota</a:t>
          </a:r>
          <a:endParaRPr lang="en-US" sz="1200" dirty="0">
            <a:latin typeface="Century Gothic"/>
            <a:cs typeface="Century Gothic"/>
          </a:endParaRPr>
        </a:p>
      </dgm:t>
    </dgm:pt>
    <dgm:pt modelId="{9358E3AA-9E35-2141-A138-159829104EDD}" type="parTrans" cxnId="{268A7E12-82DC-7B4B-89E7-A59E7667B422}">
      <dgm:prSet custT="1"/>
      <dgm:spPr>
        <a:ln w="19050" cmpd="sng">
          <a:solidFill>
            <a:srgbClr val="000000"/>
          </a:solidFill>
        </a:ln>
      </dgm:spPr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72A4A382-A6C3-194D-9416-CFE241423514}" type="sibTrans" cxnId="{268A7E12-82DC-7B4B-89E7-A59E7667B422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E09C3EEC-289D-FE41-8788-123D2AD0357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>
              <a:latin typeface="Century Gothic"/>
              <a:cs typeface="Century Gothic"/>
            </a:rPr>
            <a:t>LPMP</a:t>
          </a:r>
        </a:p>
      </dgm:t>
    </dgm:pt>
    <dgm:pt modelId="{9FAEA919-2AA4-7248-9597-3BE3B314C89E}" type="parTrans" cxnId="{18DCAAC7-66EC-5D4D-8CCA-E0E06B1F284D}">
      <dgm:prSet custT="1"/>
      <dgm:spPr>
        <a:ln w="19050" cmpd="sng">
          <a:solidFill>
            <a:srgbClr val="000000"/>
          </a:solidFill>
        </a:ln>
      </dgm:spPr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C550F5F0-34BD-F94E-92CE-EE28C0DACDD4}" type="sibTrans" cxnId="{18DCAAC7-66EC-5D4D-8CCA-E0E06B1F284D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16F4C0B8-7EFF-8944-974D-E6157779B6CB}">
      <dgm:prSet phldrT="[Text]"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B7954EAF-6B7E-2242-A4A0-759F23B21183}" type="parTrans" cxnId="{7F0657D0-3999-F240-81B4-EA81C8B1E72C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67059BF5-8490-3142-9A7D-EC13D6DC077C}" type="sibTrans" cxnId="{7F0657D0-3999-F240-81B4-EA81C8B1E72C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656C42DE-A390-1646-BDAC-28DF9869ED49}" type="pres">
      <dgm:prSet presAssocID="{80A2D76D-1C3B-4A4C-88CB-B5AFA6361A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4F95C-A6D0-9E4B-8D0D-87977DD955DC}" type="pres">
      <dgm:prSet presAssocID="{4DC56A95-E323-D740-83B5-7A9D5960D13D}" presName="centerShape" presStyleLbl="node0" presStyleIdx="0" presStyleCnt="1"/>
      <dgm:spPr/>
      <dgm:t>
        <a:bodyPr/>
        <a:lstStyle/>
        <a:p>
          <a:endParaRPr lang="en-US"/>
        </a:p>
      </dgm:t>
    </dgm:pt>
    <dgm:pt modelId="{0000A5E2-B853-5241-9625-4F7EAC6AAB15}" type="pres">
      <dgm:prSet presAssocID="{48BA368F-F1D9-7144-A22A-BE2CBC316AE0}" presName="Name9" presStyleLbl="parChTrans1D2" presStyleIdx="0" presStyleCnt="3"/>
      <dgm:spPr/>
      <dgm:t>
        <a:bodyPr/>
        <a:lstStyle/>
        <a:p>
          <a:endParaRPr lang="en-US"/>
        </a:p>
      </dgm:t>
    </dgm:pt>
    <dgm:pt modelId="{FBDABC96-60E0-A74E-8288-2FDEE57FEE47}" type="pres">
      <dgm:prSet presAssocID="{48BA368F-F1D9-7144-A22A-BE2CBC316AE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2BFB074-511D-634D-B01F-180B6B78EB7E}" type="pres">
      <dgm:prSet presAssocID="{4A476814-5B2C-EC4F-BFC4-1CDF629D7C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4F467-6CCF-0144-BE5C-EEB6D6AC1210}" type="pres">
      <dgm:prSet presAssocID="{9358E3AA-9E35-2141-A138-159829104EDD}" presName="Name9" presStyleLbl="parChTrans1D2" presStyleIdx="1" presStyleCnt="3"/>
      <dgm:spPr/>
      <dgm:t>
        <a:bodyPr/>
        <a:lstStyle/>
        <a:p>
          <a:endParaRPr lang="en-US"/>
        </a:p>
      </dgm:t>
    </dgm:pt>
    <dgm:pt modelId="{69A593B6-A5CC-6E4C-AFD1-C2C252675AC1}" type="pres">
      <dgm:prSet presAssocID="{9358E3AA-9E35-2141-A138-159829104ED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DBCF810-2F2D-764F-A350-E3227BAA15A4}" type="pres">
      <dgm:prSet presAssocID="{A7F2D8D8-7234-7D41-A04C-0451A410CC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636AA-C02C-204C-922B-7745BEC182E1}" type="pres">
      <dgm:prSet presAssocID="{9FAEA919-2AA4-7248-9597-3BE3B314C89E}" presName="Name9" presStyleLbl="parChTrans1D2" presStyleIdx="2" presStyleCnt="3"/>
      <dgm:spPr/>
      <dgm:t>
        <a:bodyPr/>
        <a:lstStyle/>
        <a:p>
          <a:endParaRPr lang="en-US"/>
        </a:p>
      </dgm:t>
    </dgm:pt>
    <dgm:pt modelId="{360C01A2-37CF-3B47-B24A-CEA8615C5962}" type="pres">
      <dgm:prSet presAssocID="{9FAEA919-2AA4-7248-9597-3BE3B314C89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76E3818-1A84-E541-85AD-6A0C8676641C}" type="pres">
      <dgm:prSet presAssocID="{E09C3EEC-289D-FE41-8788-123D2AD035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DFAA1C-2CFA-234D-9688-3EB754DF2E02}" type="presOf" srcId="{48BA368F-F1D9-7144-A22A-BE2CBC316AE0}" destId="{FBDABC96-60E0-A74E-8288-2FDEE57FEE47}" srcOrd="1" destOrd="0" presId="urn:microsoft.com/office/officeart/2005/8/layout/radial1"/>
    <dgm:cxn modelId="{38367D0F-629D-6644-B977-72BA2EEB666A}" srcId="{80A2D76D-1C3B-4A4C-88CB-B5AFA6361AAE}" destId="{4DC56A95-E323-D740-83B5-7A9D5960D13D}" srcOrd="0" destOrd="0" parTransId="{CDDAD607-036E-814D-A829-5C9A29A8A117}" sibTransId="{27B815B2-62BD-4A4D-89F4-786AC3398298}"/>
    <dgm:cxn modelId="{217E21B1-E3B5-A64F-9299-20F9B84DE70E}" type="presOf" srcId="{9358E3AA-9E35-2141-A138-159829104EDD}" destId="{69A593B6-A5CC-6E4C-AFD1-C2C252675AC1}" srcOrd="1" destOrd="0" presId="urn:microsoft.com/office/officeart/2005/8/layout/radial1"/>
    <dgm:cxn modelId="{FC790A62-C71C-DF41-AF15-F3AC952DF9F2}" type="presOf" srcId="{9358E3AA-9E35-2141-A138-159829104EDD}" destId="{6374F467-6CCF-0144-BE5C-EEB6D6AC1210}" srcOrd="0" destOrd="0" presId="urn:microsoft.com/office/officeart/2005/8/layout/radial1"/>
    <dgm:cxn modelId="{1C626934-DCFA-9B43-A8F2-3E47930D4145}" type="presOf" srcId="{9FAEA919-2AA4-7248-9597-3BE3B314C89E}" destId="{360C01A2-37CF-3B47-B24A-CEA8615C5962}" srcOrd="1" destOrd="0" presId="urn:microsoft.com/office/officeart/2005/8/layout/radial1"/>
    <dgm:cxn modelId="{DDA5E6F7-FCBB-AE43-A25B-74330C2F0C3E}" type="presOf" srcId="{48BA368F-F1D9-7144-A22A-BE2CBC316AE0}" destId="{0000A5E2-B853-5241-9625-4F7EAC6AAB15}" srcOrd="0" destOrd="0" presId="urn:microsoft.com/office/officeart/2005/8/layout/radial1"/>
    <dgm:cxn modelId="{268A7E12-82DC-7B4B-89E7-A59E7667B422}" srcId="{4DC56A95-E323-D740-83B5-7A9D5960D13D}" destId="{A7F2D8D8-7234-7D41-A04C-0451A410CC2F}" srcOrd="1" destOrd="0" parTransId="{9358E3AA-9E35-2141-A138-159829104EDD}" sibTransId="{72A4A382-A6C3-194D-9416-CFE241423514}"/>
    <dgm:cxn modelId="{8E3C3BFE-7D31-9D4A-8167-046E9BA42661}" type="presOf" srcId="{4A476814-5B2C-EC4F-BFC4-1CDF629D7C8A}" destId="{12BFB074-511D-634D-B01F-180B6B78EB7E}" srcOrd="0" destOrd="0" presId="urn:microsoft.com/office/officeart/2005/8/layout/radial1"/>
    <dgm:cxn modelId="{2F1658B4-8F0C-044F-845E-47707DADBDA3}" type="presOf" srcId="{4DC56A95-E323-D740-83B5-7A9D5960D13D}" destId="{37E4F95C-A6D0-9E4B-8D0D-87977DD955DC}" srcOrd="0" destOrd="0" presId="urn:microsoft.com/office/officeart/2005/8/layout/radial1"/>
    <dgm:cxn modelId="{8727F610-4199-8B4C-8C12-3196F0D6FB7C}" type="presOf" srcId="{E09C3EEC-289D-FE41-8788-123D2AD03572}" destId="{A76E3818-1A84-E541-85AD-6A0C8676641C}" srcOrd="0" destOrd="0" presId="urn:microsoft.com/office/officeart/2005/8/layout/radial1"/>
    <dgm:cxn modelId="{7EA1D8B2-B8A3-0447-89C9-30E71B39F987}" type="presOf" srcId="{9FAEA919-2AA4-7248-9597-3BE3B314C89E}" destId="{6EA636AA-C02C-204C-922B-7745BEC182E1}" srcOrd="0" destOrd="0" presId="urn:microsoft.com/office/officeart/2005/8/layout/radial1"/>
    <dgm:cxn modelId="{E173D448-FC33-0D44-8FAC-2485864286D4}" type="presOf" srcId="{80A2D76D-1C3B-4A4C-88CB-B5AFA6361AAE}" destId="{656C42DE-A390-1646-BDAC-28DF9869ED49}" srcOrd="0" destOrd="0" presId="urn:microsoft.com/office/officeart/2005/8/layout/radial1"/>
    <dgm:cxn modelId="{18DCAAC7-66EC-5D4D-8CCA-E0E06B1F284D}" srcId="{4DC56A95-E323-D740-83B5-7A9D5960D13D}" destId="{E09C3EEC-289D-FE41-8788-123D2AD03572}" srcOrd="2" destOrd="0" parTransId="{9FAEA919-2AA4-7248-9597-3BE3B314C89E}" sibTransId="{C550F5F0-34BD-F94E-92CE-EE28C0DACDD4}"/>
    <dgm:cxn modelId="{7F0657D0-3999-F240-81B4-EA81C8B1E72C}" srcId="{80A2D76D-1C3B-4A4C-88CB-B5AFA6361AAE}" destId="{16F4C0B8-7EFF-8944-974D-E6157779B6CB}" srcOrd="1" destOrd="0" parTransId="{B7954EAF-6B7E-2242-A4A0-759F23B21183}" sibTransId="{67059BF5-8490-3142-9A7D-EC13D6DC077C}"/>
    <dgm:cxn modelId="{2CB52E10-D943-5147-B5E4-B022482BE7FB}" type="presOf" srcId="{A7F2D8D8-7234-7D41-A04C-0451A410CC2F}" destId="{8DBCF810-2F2D-764F-A350-E3227BAA15A4}" srcOrd="0" destOrd="0" presId="urn:microsoft.com/office/officeart/2005/8/layout/radial1"/>
    <dgm:cxn modelId="{42C8A058-C291-4842-BBE5-23C31C3912E4}" srcId="{4DC56A95-E323-D740-83B5-7A9D5960D13D}" destId="{4A476814-5B2C-EC4F-BFC4-1CDF629D7C8A}" srcOrd="0" destOrd="0" parTransId="{48BA368F-F1D9-7144-A22A-BE2CBC316AE0}" sibTransId="{A887B2FE-5A80-8642-9E36-11AD44D71529}"/>
    <dgm:cxn modelId="{38365B8E-84A6-C74A-8DE1-6324EF414370}" type="presParOf" srcId="{656C42DE-A390-1646-BDAC-28DF9869ED49}" destId="{37E4F95C-A6D0-9E4B-8D0D-87977DD955DC}" srcOrd="0" destOrd="0" presId="urn:microsoft.com/office/officeart/2005/8/layout/radial1"/>
    <dgm:cxn modelId="{F4EE16CD-2268-E443-93E0-09F0F0F15EEE}" type="presParOf" srcId="{656C42DE-A390-1646-BDAC-28DF9869ED49}" destId="{0000A5E2-B853-5241-9625-4F7EAC6AAB15}" srcOrd="1" destOrd="0" presId="urn:microsoft.com/office/officeart/2005/8/layout/radial1"/>
    <dgm:cxn modelId="{8A12E8F6-D3F7-C24E-9945-B09985EC1D2A}" type="presParOf" srcId="{0000A5E2-B853-5241-9625-4F7EAC6AAB15}" destId="{FBDABC96-60E0-A74E-8288-2FDEE57FEE47}" srcOrd="0" destOrd="0" presId="urn:microsoft.com/office/officeart/2005/8/layout/radial1"/>
    <dgm:cxn modelId="{2C8A15C0-750D-4146-940C-E1B67DDBBFFD}" type="presParOf" srcId="{656C42DE-A390-1646-BDAC-28DF9869ED49}" destId="{12BFB074-511D-634D-B01F-180B6B78EB7E}" srcOrd="2" destOrd="0" presId="urn:microsoft.com/office/officeart/2005/8/layout/radial1"/>
    <dgm:cxn modelId="{45FF2FC3-DA2D-774D-A278-0745EA58B630}" type="presParOf" srcId="{656C42DE-A390-1646-BDAC-28DF9869ED49}" destId="{6374F467-6CCF-0144-BE5C-EEB6D6AC1210}" srcOrd="3" destOrd="0" presId="urn:microsoft.com/office/officeart/2005/8/layout/radial1"/>
    <dgm:cxn modelId="{5EA69A72-6482-4F4A-837B-0D4297FA8E48}" type="presParOf" srcId="{6374F467-6CCF-0144-BE5C-EEB6D6AC1210}" destId="{69A593B6-A5CC-6E4C-AFD1-C2C252675AC1}" srcOrd="0" destOrd="0" presId="urn:microsoft.com/office/officeart/2005/8/layout/radial1"/>
    <dgm:cxn modelId="{B0768F36-2F5A-8541-BE6D-08889D2FDE99}" type="presParOf" srcId="{656C42DE-A390-1646-BDAC-28DF9869ED49}" destId="{8DBCF810-2F2D-764F-A350-E3227BAA15A4}" srcOrd="4" destOrd="0" presId="urn:microsoft.com/office/officeart/2005/8/layout/radial1"/>
    <dgm:cxn modelId="{602F6D29-6CB5-2940-811C-D0EA9D35D149}" type="presParOf" srcId="{656C42DE-A390-1646-BDAC-28DF9869ED49}" destId="{6EA636AA-C02C-204C-922B-7745BEC182E1}" srcOrd="5" destOrd="0" presId="urn:microsoft.com/office/officeart/2005/8/layout/radial1"/>
    <dgm:cxn modelId="{15B34138-698B-FA41-98ED-81B847CC0FE9}" type="presParOf" srcId="{6EA636AA-C02C-204C-922B-7745BEC182E1}" destId="{360C01A2-37CF-3B47-B24A-CEA8615C5962}" srcOrd="0" destOrd="0" presId="urn:microsoft.com/office/officeart/2005/8/layout/radial1"/>
    <dgm:cxn modelId="{D67860F8-7A7F-5340-B828-45503D195A83}" type="presParOf" srcId="{656C42DE-A390-1646-BDAC-28DF9869ED49}" destId="{A76E3818-1A84-E541-85AD-6A0C8676641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37F4B-45F7-4A44-A081-0FD52398E9C2}" type="doc">
      <dgm:prSet loTypeId="urn:microsoft.com/office/officeart/2008/layout/VerticalCurv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23A269-214F-AA45-ADE5-47490C73AE33}">
      <dgm:prSet phldrT="[Text]" custT="1"/>
      <dgm:spPr>
        <a:solidFill>
          <a:srgbClr val="2D5559"/>
        </a:solidFill>
      </dgm:spPr>
      <dgm:t>
        <a:bodyPr/>
        <a:lstStyle/>
        <a:p>
          <a:r>
            <a:rPr lang="en-US" sz="1800">
              <a:latin typeface="Century Gothic"/>
              <a:cs typeface="Century Gothic"/>
            </a:rPr>
            <a:t>Pelatihan dan Pendampingan Kurikulum 2013</a:t>
          </a:r>
        </a:p>
      </dgm:t>
    </dgm:pt>
    <dgm:pt modelId="{8D06308F-84C9-A441-A00F-E62BAF1D54FF}" type="parTrans" cxnId="{F842F34B-B15A-B446-B35E-25C3054DE681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A3A49C8C-3985-C049-BD3E-30026FD57B94}" type="sibTrans" cxnId="{F842F34B-B15A-B446-B35E-25C3054DE681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FD127814-CB9E-3D4B-8C89-4A551A2ADBA6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dirty="0" err="1">
              <a:latin typeface="Century Gothic"/>
              <a:cs typeface="Century Gothic"/>
            </a:rPr>
            <a:t>Pembinaan</a:t>
          </a:r>
          <a:r>
            <a:rPr lang="en-US" sz="1800" dirty="0">
              <a:latin typeface="Century Gothic"/>
              <a:cs typeface="Century Gothic"/>
            </a:rPr>
            <a:t> SMA </a:t>
          </a:r>
          <a:r>
            <a:rPr lang="en-US" sz="1800" dirty="0" err="1" smtClean="0">
              <a:latin typeface="Century Gothic"/>
              <a:cs typeface="Century Gothic"/>
            </a:rPr>
            <a:t>Rujukan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 smtClean="0">
              <a:latin typeface="Century Gothic"/>
              <a:cs typeface="Century Gothic"/>
            </a:rPr>
            <a:t>dan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 smtClean="0">
              <a:latin typeface="Century Gothic"/>
              <a:cs typeface="Century Gothic"/>
            </a:rPr>
            <a:t>Kewirausahaan</a:t>
          </a:r>
          <a:endParaRPr lang="en-US" sz="1800" dirty="0">
            <a:latin typeface="Century Gothic"/>
            <a:cs typeface="Century Gothic"/>
          </a:endParaRPr>
        </a:p>
      </dgm:t>
    </dgm:pt>
    <dgm:pt modelId="{6C32A4C2-671E-E245-9A6A-D0465DCD88E3}" type="parTrans" cxnId="{5CC91C61-95E0-3E4D-B47F-0BF77117C712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228D6C51-BC06-404D-9FD5-495C1331ED23}" type="sibTrans" cxnId="{5CC91C61-95E0-3E4D-B47F-0BF77117C712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8A9E4924-D48F-844F-AA2D-A043AA1CC4D4}">
      <dgm:prSet phldrT="[Text]" custT="1"/>
      <dgm:spPr>
        <a:solidFill>
          <a:srgbClr val="2D5559"/>
        </a:solidFill>
      </dgm:spPr>
      <dgm:t>
        <a:bodyPr/>
        <a:lstStyle/>
        <a:p>
          <a:r>
            <a:rPr lang="en-US" sz="1800" dirty="0" err="1">
              <a:latin typeface="Century Gothic"/>
              <a:cs typeface="Century Gothic"/>
            </a:rPr>
            <a:t>Pengembangan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Sumber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 smtClean="0">
              <a:latin typeface="Century Gothic"/>
              <a:cs typeface="Century Gothic"/>
            </a:rPr>
            <a:t>Belajar</a:t>
          </a:r>
          <a:r>
            <a:rPr lang="en-US" sz="1800" dirty="0" smtClean="0">
              <a:latin typeface="Century Gothic"/>
              <a:cs typeface="Century Gothic"/>
            </a:rPr>
            <a:t> (</a:t>
          </a:r>
          <a:r>
            <a:rPr lang="en-US" sz="1800" dirty="0" err="1" smtClean="0">
              <a:latin typeface="Century Gothic"/>
              <a:cs typeface="Century Gothic"/>
            </a:rPr>
            <a:t>eModul</a:t>
          </a:r>
          <a:r>
            <a:rPr lang="en-US" sz="1800" dirty="0" smtClean="0">
              <a:latin typeface="Century Gothic"/>
              <a:cs typeface="Century Gothic"/>
            </a:rPr>
            <a:t> &amp; Video)</a:t>
          </a:r>
          <a:endParaRPr lang="en-US" sz="1800" dirty="0">
            <a:latin typeface="Century Gothic"/>
            <a:cs typeface="Century Gothic"/>
          </a:endParaRPr>
        </a:p>
      </dgm:t>
    </dgm:pt>
    <dgm:pt modelId="{7B4104BC-5528-C34A-927C-8158FB944D1C}" type="parTrans" cxnId="{DDABB286-FD16-2948-9430-A09E2C806784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DE6B6396-23A3-E044-83C2-E2CD2E22AA3D}" type="sibTrans" cxnId="{DDABB286-FD16-2948-9430-A09E2C806784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7C795A25-FAF0-8549-8C5F-714118562B29}">
      <dgm:prSet phldrT="[Text]" custT="1"/>
      <dgm:spPr>
        <a:solidFill>
          <a:srgbClr val="000000"/>
        </a:solidFill>
      </dgm:spPr>
      <dgm:t>
        <a:bodyPr/>
        <a:lstStyle/>
        <a:p>
          <a:r>
            <a:rPr lang="en-US" sz="1800" dirty="0" err="1" smtClean="0">
              <a:latin typeface="Century Gothic"/>
              <a:cs typeface="Century Gothic"/>
            </a:rPr>
            <a:t>Bimtek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Dalam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Jaringan</a:t>
          </a:r>
          <a:r>
            <a:rPr lang="en-US" sz="1800" dirty="0">
              <a:latin typeface="Century Gothic"/>
              <a:cs typeface="Century Gothic"/>
            </a:rPr>
            <a:t> (Online)</a:t>
          </a:r>
        </a:p>
      </dgm:t>
    </dgm:pt>
    <dgm:pt modelId="{955841D0-FBAF-6542-A640-18C248F0A72E}" type="parTrans" cxnId="{513694EF-947B-2F45-ADB3-551A38B4289D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D8789250-4376-0640-9025-1478808AB931}" type="sibTrans" cxnId="{513694EF-947B-2F45-ADB3-551A38B4289D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AF593DED-B275-7B4A-B91D-82AA4EA60764}">
      <dgm:prSet phldrT="[Text]" custT="1"/>
      <dgm:spPr>
        <a:solidFill>
          <a:srgbClr val="2D5559"/>
        </a:solidFill>
      </dgm:spPr>
      <dgm:t>
        <a:bodyPr/>
        <a:lstStyle/>
        <a:p>
          <a:r>
            <a:rPr lang="en-US" sz="1800">
              <a:latin typeface="Century Gothic"/>
              <a:cs typeface="Century Gothic"/>
            </a:rPr>
            <a:t>Pengembangan Naskah Pembelajaran</a:t>
          </a:r>
        </a:p>
      </dgm:t>
    </dgm:pt>
    <dgm:pt modelId="{7517F58E-7048-744A-A74E-644069050BB9}" type="parTrans" cxnId="{9F95B595-BE29-FF4D-BA31-F16C81AA8419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AF37EF4A-C18F-8645-8F79-49F8AD10F928}" type="sibTrans" cxnId="{9F95B595-BE29-FF4D-BA31-F16C81AA8419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DA850DDE-FEAD-2446-B531-469161F9FCF5}">
      <dgm:prSet phldrT="[Text]" custT="1"/>
      <dgm:spPr>
        <a:solidFill>
          <a:srgbClr val="000000"/>
        </a:solidFill>
      </dgm:spPr>
      <dgm:t>
        <a:bodyPr/>
        <a:lstStyle/>
        <a:p>
          <a:r>
            <a:rPr lang="en-US" sz="1800">
              <a:latin typeface="Century Gothic"/>
              <a:cs typeface="Century Gothic"/>
            </a:rPr>
            <a:t>Pembinaan Pelaksanaan SKS</a:t>
          </a:r>
        </a:p>
      </dgm:t>
    </dgm:pt>
    <dgm:pt modelId="{87C9B904-D32D-1740-A133-311374C4C914}" type="parTrans" cxnId="{09D1D935-A76F-EB41-8B4C-68803C859D6C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3177F68B-2518-FB48-B7BD-1A3C4D529F6F}" type="sibTrans" cxnId="{09D1D935-A76F-EB41-8B4C-68803C859D6C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9E975D27-AFF9-D244-BC38-5CEA7D57BCFA}">
      <dgm:prSet phldrT="[Text]" custT="1"/>
      <dgm:spPr>
        <a:solidFill>
          <a:srgbClr val="2D5559"/>
        </a:solidFill>
      </dgm:spPr>
      <dgm:t>
        <a:bodyPr/>
        <a:lstStyle/>
        <a:p>
          <a:r>
            <a:rPr lang="en-US" sz="1800" dirty="0" err="1">
              <a:latin typeface="Century Gothic"/>
              <a:cs typeface="Century Gothic"/>
            </a:rPr>
            <a:t>Pendampingan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smtClean="0">
              <a:latin typeface="Century Gothic"/>
              <a:cs typeface="Century Gothic"/>
            </a:rPr>
            <a:t>USBN </a:t>
          </a:r>
          <a:r>
            <a:rPr lang="en-US" sz="1800" dirty="0" err="1" smtClean="0">
              <a:latin typeface="Century Gothic"/>
              <a:cs typeface="Century Gothic"/>
            </a:rPr>
            <a:t>dan</a:t>
          </a:r>
          <a:r>
            <a:rPr lang="en-US" sz="1800" dirty="0" smtClean="0">
              <a:latin typeface="Century Gothic"/>
              <a:cs typeface="Century Gothic"/>
            </a:rPr>
            <a:t> US, </a:t>
          </a:r>
          <a:r>
            <a:rPr lang="en-US" sz="1800" dirty="0" err="1" smtClean="0">
              <a:latin typeface="Century Gothic"/>
              <a:cs typeface="Century Gothic"/>
            </a:rPr>
            <a:t>dan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 smtClean="0">
              <a:latin typeface="Century Gothic"/>
              <a:cs typeface="Century Gothic"/>
            </a:rPr>
            <a:t>Pemantauan</a:t>
          </a:r>
          <a:r>
            <a:rPr lang="en-US" sz="1800" dirty="0" smtClean="0">
              <a:latin typeface="Century Gothic"/>
              <a:cs typeface="Century Gothic"/>
            </a:rPr>
            <a:t> UN</a:t>
          </a:r>
          <a:endParaRPr lang="en-US" sz="1800" dirty="0">
            <a:latin typeface="Century Gothic"/>
            <a:cs typeface="Century Gothic"/>
          </a:endParaRPr>
        </a:p>
      </dgm:t>
    </dgm:pt>
    <dgm:pt modelId="{CB45D80B-2C77-CC4A-B831-286773307DFD}" type="parTrans" cxnId="{52E9E923-5D66-EE4C-98B6-15B549C747C2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A0B967FF-12CB-3149-90D0-790C7A0EAC1C}" type="sibTrans" cxnId="{52E9E923-5D66-EE4C-98B6-15B549C747C2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7475569B-59CD-9547-959C-C89C9A273557}" type="pres">
      <dgm:prSet presAssocID="{68837F4B-45F7-4A44-A081-0FD52398E9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E9E15D5-5A1C-004A-A515-1B28784DB783}" type="pres">
      <dgm:prSet presAssocID="{68837F4B-45F7-4A44-A081-0FD52398E9C2}" presName="Name1" presStyleCnt="0"/>
      <dgm:spPr/>
    </dgm:pt>
    <dgm:pt modelId="{B4BB7B76-B06A-7843-BA04-93E83AC64796}" type="pres">
      <dgm:prSet presAssocID="{68837F4B-45F7-4A44-A081-0FD52398E9C2}" presName="cycle" presStyleCnt="0"/>
      <dgm:spPr/>
    </dgm:pt>
    <dgm:pt modelId="{D09641D9-1339-EC47-9033-0FB901015A61}" type="pres">
      <dgm:prSet presAssocID="{68837F4B-45F7-4A44-A081-0FD52398E9C2}" presName="srcNode" presStyleLbl="node1" presStyleIdx="0" presStyleCnt="7"/>
      <dgm:spPr/>
    </dgm:pt>
    <dgm:pt modelId="{48273BCE-18C2-3243-B4B1-E08F136D38B0}" type="pres">
      <dgm:prSet presAssocID="{68837F4B-45F7-4A44-A081-0FD52398E9C2}" presName="conn" presStyleLbl="parChTrans1D2" presStyleIdx="0" presStyleCnt="1"/>
      <dgm:spPr/>
      <dgm:t>
        <a:bodyPr/>
        <a:lstStyle/>
        <a:p>
          <a:endParaRPr lang="en-US"/>
        </a:p>
      </dgm:t>
    </dgm:pt>
    <dgm:pt modelId="{FF73DC7B-0272-8F49-9B67-13ED4C34C937}" type="pres">
      <dgm:prSet presAssocID="{68837F4B-45F7-4A44-A081-0FD52398E9C2}" presName="extraNode" presStyleLbl="node1" presStyleIdx="0" presStyleCnt="7"/>
      <dgm:spPr/>
    </dgm:pt>
    <dgm:pt modelId="{28893190-7DB2-6542-9AF3-D65C781ECB50}" type="pres">
      <dgm:prSet presAssocID="{68837F4B-45F7-4A44-A081-0FD52398E9C2}" presName="dstNode" presStyleLbl="node1" presStyleIdx="0" presStyleCnt="7"/>
      <dgm:spPr/>
    </dgm:pt>
    <dgm:pt modelId="{94D3BBDF-7C77-F442-98F4-FC8AC7AE5FEC}" type="pres">
      <dgm:prSet presAssocID="{7823A269-214F-AA45-ADE5-47490C73AE3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6A026-9C1A-DE43-A59C-8CD17DDFE1B2}" type="pres">
      <dgm:prSet presAssocID="{7823A269-214F-AA45-ADE5-47490C73AE33}" presName="accent_1" presStyleCnt="0"/>
      <dgm:spPr/>
    </dgm:pt>
    <dgm:pt modelId="{B7E2D74C-E7AA-7F49-BC39-C86F26DFD338}" type="pres">
      <dgm:prSet presAssocID="{7823A269-214F-AA45-ADE5-47490C73AE33}" presName="accentRepeatNode" presStyleLbl="solidFgAcc1" presStyleIdx="0" presStyleCnt="7"/>
      <dgm:spPr/>
    </dgm:pt>
    <dgm:pt modelId="{10B45693-553E-9644-9C6E-ABF98B999718}" type="pres">
      <dgm:prSet presAssocID="{FD127814-CB9E-3D4B-8C89-4A551A2ADBA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84A39-373B-A749-9ACD-2121CBF49247}" type="pres">
      <dgm:prSet presAssocID="{FD127814-CB9E-3D4B-8C89-4A551A2ADBA6}" presName="accent_2" presStyleCnt="0"/>
      <dgm:spPr/>
    </dgm:pt>
    <dgm:pt modelId="{D3E9314F-62FC-714B-804F-62A2AB6A54CE}" type="pres">
      <dgm:prSet presAssocID="{FD127814-CB9E-3D4B-8C89-4A551A2ADBA6}" presName="accentRepeatNode" presStyleLbl="solidFgAcc1" presStyleIdx="1" presStyleCnt="7"/>
      <dgm:spPr/>
    </dgm:pt>
    <dgm:pt modelId="{2C3C5D8F-A6EB-464A-B17C-7864DA322BBA}" type="pres">
      <dgm:prSet presAssocID="{8A9E4924-D48F-844F-AA2D-A043AA1CC4D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F28C6-C13A-D947-AA64-167A54705318}" type="pres">
      <dgm:prSet presAssocID="{8A9E4924-D48F-844F-AA2D-A043AA1CC4D4}" presName="accent_3" presStyleCnt="0"/>
      <dgm:spPr/>
    </dgm:pt>
    <dgm:pt modelId="{71BAA837-BDD5-8E4B-A14F-9450B8A395D3}" type="pres">
      <dgm:prSet presAssocID="{8A9E4924-D48F-844F-AA2D-A043AA1CC4D4}" presName="accentRepeatNode" presStyleLbl="solidFgAcc1" presStyleIdx="2" presStyleCnt="7"/>
      <dgm:spPr/>
    </dgm:pt>
    <dgm:pt modelId="{E9C166CC-E706-5741-B44C-E11AE7DABE8B}" type="pres">
      <dgm:prSet presAssocID="{7C795A25-FAF0-8549-8C5F-714118562B2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486FA-0025-CB46-8819-F761E6D07716}" type="pres">
      <dgm:prSet presAssocID="{7C795A25-FAF0-8549-8C5F-714118562B29}" presName="accent_4" presStyleCnt="0"/>
      <dgm:spPr/>
    </dgm:pt>
    <dgm:pt modelId="{38A25167-0549-224A-970A-EF6E09D8AB67}" type="pres">
      <dgm:prSet presAssocID="{7C795A25-FAF0-8549-8C5F-714118562B29}" presName="accentRepeatNode" presStyleLbl="solidFgAcc1" presStyleIdx="3" presStyleCnt="7"/>
      <dgm:spPr/>
    </dgm:pt>
    <dgm:pt modelId="{A850A282-A969-6043-A2C2-39D09066CEB3}" type="pres">
      <dgm:prSet presAssocID="{AF593DED-B275-7B4A-B91D-82AA4EA6076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FC6BC-5D9A-0244-A5AD-E7240F4F6CB9}" type="pres">
      <dgm:prSet presAssocID="{AF593DED-B275-7B4A-B91D-82AA4EA60764}" presName="accent_5" presStyleCnt="0"/>
      <dgm:spPr/>
    </dgm:pt>
    <dgm:pt modelId="{08A6561D-870A-3948-AE4F-E3D0771FC382}" type="pres">
      <dgm:prSet presAssocID="{AF593DED-B275-7B4A-B91D-82AA4EA60764}" presName="accentRepeatNode" presStyleLbl="solidFgAcc1" presStyleIdx="4" presStyleCnt="7"/>
      <dgm:spPr/>
    </dgm:pt>
    <dgm:pt modelId="{681C9540-58A7-0048-BC94-FA33C2D5229B}" type="pres">
      <dgm:prSet presAssocID="{DA850DDE-FEAD-2446-B531-469161F9FCF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189D8-9706-4F4B-966A-7EB99DA60394}" type="pres">
      <dgm:prSet presAssocID="{DA850DDE-FEAD-2446-B531-469161F9FCF5}" presName="accent_6" presStyleCnt="0"/>
      <dgm:spPr/>
    </dgm:pt>
    <dgm:pt modelId="{EFA0A159-C9CE-6847-8388-A34DC963709F}" type="pres">
      <dgm:prSet presAssocID="{DA850DDE-FEAD-2446-B531-469161F9FCF5}" presName="accentRepeatNode" presStyleLbl="solidFgAcc1" presStyleIdx="5" presStyleCnt="7"/>
      <dgm:spPr/>
    </dgm:pt>
    <dgm:pt modelId="{BDBE1CC8-22AF-B44F-A3FC-55F9EF8336D1}" type="pres">
      <dgm:prSet presAssocID="{9E975D27-AFF9-D244-BC38-5CEA7D57BCF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2B3E6-139A-2E49-900E-AD8E6A53154D}" type="pres">
      <dgm:prSet presAssocID="{9E975D27-AFF9-D244-BC38-5CEA7D57BCFA}" presName="accent_7" presStyleCnt="0"/>
      <dgm:spPr/>
    </dgm:pt>
    <dgm:pt modelId="{CA52B287-A2D0-EA4D-A852-8BD896422B57}" type="pres">
      <dgm:prSet presAssocID="{9E975D27-AFF9-D244-BC38-5CEA7D57BCFA}" presName="accentRepeatNode" presStyleLbl="solidFgAcc1" presStyleIdx="6" presStyleCnt="7"/>
      <dgm:spPr/>
    </dgm:pt>
  </dgm:ptLst>
  <dgm:cxnLst>
    <dgm:cxn modelId="{BB700A6C-2C6D-2046-AF16-E796258D47EA}" type="presOf" srcId="{A3A49C8C-3985-C049-BD3E-30026FD57B94}" destId="{48273BCE-18C2-3243-B4B1-E08F136D38B0}" srcOrd="0" destOrd="0" presId="urn:microsoft.com/office/officeart/2008/layout/VerticalCurvedList"/>
    <dgm:cxn modelId="{872273CB-E4C3-D940-85D1-BFFED3263D5A}" type="presOf" srcId="{FD127814-CB9E-3D4B-8C89-4A551A2ADBA6}" destId="{10B45693-553E-9644-9C6E-ABF98B999718}" srcOrd="0" destOrd="0" presId="urn:microsoft.com/office/officeart/2008/layout/VerticalCurvedList"/>
    <dgm:cxn modelId="{09D1D935-A76F-EB41-8B4C-68803C859D6C}" srcId="{68837F4B-45F7-4A44-A081-0FD52398E9C2}" destId="{DA850DDE-FEAD-2446-B531-469161F9FCF5}" srcOrd="5" destOrd="0" parTransId="{87C9B904-D32D-1740-A133-311374C4C914}" sibTransId="{3177F68B-2518-FB48-B7BD-1A3C4D529F6F}"/>
    <dgm:cxn modelId="{EDEEB31A-2325-4C49-87C4-FF04C4D52ED4}" type="presOf" srcId="{DA850DDE-FEAD-2446-B531-469161F9FCF5}" destId="{681C9540-58A7-0048-BC94-FA33C2D5229B}" srcOrd="0" destOrd="0" presId="urn:microsoft.com/office/officeart/2008/layout/VerticalCurvedList"/>
    <dgm:cxn modelId="{52E9E923-5D66-EE4C-98B6-15B549C747C2}" srcId="{68837F4B-45F7-4A44-A081-0FD52398E9C2}" destId="{9E975D27-AFF9-D244-BC38-5CEA7D57BCFA}" srcOrd="6" destOrd="0" parTransId="{CB45D80B-2C77-CC4A-B831-286773307DFD}" sibTransId="{A0B967FF-12CB-3149-90D0-790C7A0EAC1C}"/>
    <dgm:cxn modelId="{513694EF-947B-2F45-ADB3-551A38B4289D}" srcId="{68837F4B-45F7-4A44-A081-0FD52398E9C2}" destId="{7C795A25-FAF0-8549-8C5F-714118562B29}" srcOrd="3" destOrd="0" parTransId="{955841D0-FBAF-6542-A640-18C248F0A72E}" sibTransId="{D8789250-4376-0640-9025-1478808AB931}"/>
    <dgm:cxn modelId="{F7808151-1454-2E49-A561-2A54A38DCF02}" type="presOf" srcId="{AF593DED-B275-7B4A-B91D-82AA4EA60764}" destId="{A850A282-A969-6043-A2C2-39D09066CEB3}" srcOrd="0" destOrd="0" presId="urn:microsoft.com/office/officeart/2008/layout/VerticalCurvedList"/>
    <dgm:cxn modelId="{DDABB286-FD16-2948-9430-A09E2C806784}" srcId="{68837F4B-45F7-4A44-A081-0FD52398E9C2}" destId="{8A9E4924-D48F-844F-AA2D-A043AA1CC4D4}" srcOrd="2" destOrd="0" parTransId="{7B4104BC-5528-C34A-927C-8158FB944D1C}" sibTransId="{DE6B6396-23A3-E044-83C2-E2CD2E22AA3D}"/>
    <dgm:cxn modelId="{DB380671-AD47-C942-9C84-71DE86A7AA12}" type="presOf" srcId="{8A9E4924-D48F-844F-AA2D-A043AA1CC4D4}" destId="{2C3C5D8F-A6EB-464A-B17C-7864DA322BBA}" srcOrd="0" destOrd="0" presId="urn:microsoft.com/office/officeart/2008/layout/VerticalCurvedList"/>
    <dgm:cxn modelId="{2C24FFBA-F208-6F43-AEFE-C791D92A83F4}" type="presOf" srcId="{68837F4B-45F7-4A44-A081-0FD52398E9C2}" destId="{7475569B-59CD-9547-959C-C89C9A273557}" srcOrd="0" destOrd="0" presId="urn:microsoft.com/office/officeart/2008/layout/VerticalCurvedList"/>
    <dgm:cxn modelId="{63D0143B-7FC3-8147-B021-836C19E561EF}" type="presOf" srcId="{7C795A25-FAF0-8549-8C5F-714118562B29}" destId="{E9C166CC-E706-5741-B44C-E11AE7DABE8B}" srcOrd="0" destOrd="0" presId="urn:microsoft.com/office/officeart/2008/layout/VerticalCurvedList"/>
    <dgm:cxn modelId="{F842F34B-B15A-B446-B35E-25C3054DE681}" srcId="{68837F4B-45F7-4A44-A081-0FD52398E9C2}" destId="{7823A269-214F-AA45-ADE5-47490C73AE33}" srcOrd="0" destOrd="0" parTransId="{8D06308F-84C9-A441-A00F-E62BAF1D54FF}" sibTransId="{A3A49C8C-3985-C049-BD3E-30026FD57B94}"/>
    <dgm:cxn modelId="{EDCA9994-A6C2-6547-8320-C5943B272ED1}" type="presOf" srcId="{9E975D27-AFF9-D244-BC38-5CEA7D57BCFA}" destId="{BDBE1CC8-22AF-B44F-A3FC-55F9EF8336D1}" srcOrd="0" destOrd="0" presId="urn:microsoft.com/office/officeart/2008/layout/VerticalCurvedList"/>
    <dgm:cxn modelId="{EE1AF1AB-65D6-9148-8470-2CE715CB7F20}" type="presOf" srcId="{7823A269-214F-AA45-ADE5-47490C73AE33}" destId="{94D3BBDF-7C77-F442-98F4-FC8AC7AE5FEC}" srcOrd="0" destOrd="0" presId="urn:microsoft.com/office/officeart/2008/layout/VerticalCurvedList"/>
    <dgm:cxn modelId="{9F95B595-BE29-FF4D-BA31-F16C81AA8419}" srcId="{68837F4B-45F7-4A44-A081-0FD52398E9C2}" destId="{AF593DED-B275-7B4A-B91D-82AA4EA60764}" srcOrd="4" destOrd="0" parTransId="{7517F58E-7048-744A-A74E-644069050BB9}" sibTransId="{AF37EF4A-C18F-8645-8F79-49F8AD10F928}"/>
    <dgm:cxn modelId="{5CC91C61-95E0-3E4D-B47F-0BF77117C712}" srcId="{68837F4B-45F7-4A44-A081-0FD52398E9C2}" destId="{FD127814-CB9E-3D4B-8C89-4A551A2ADBA6}" srcOrd="1" destOrd="0" parTransId="{6C32A4C2-671E-E245-9A6A-D0465DCD88E3}" sibTransId="{228D6C51-BC06-404D-9FD5-495C1331ED23}"/>
    <dgm:cxn modelId="{B9A96FBC-C226-064C-BC8D-60F2F37E2C30}" type="presParOf" srcId="{7475569B-59CD-9547-959C-C89C9A273557}" destId="{AE9E15D5-5A1C-004A-A515-1B28784DB783}" srcOrd="0" destOrd="0" presId="urn:microsoft.com/office/officeart/2008/layout/VerticalCurvedList"/>
    <dgm:cxn modelId="{CA70EAD3-71B8-B442-A31F-42E5CCDFF62B}" type="presParOf" srcId="{AE9E15D5-5A1C-004A-A515-1B28784DB783}" destId="{B4BB7B76-B06A-7843-BA04-93E83AC64796}" srcOrd="0" destOrd="0" presId="urn:microsoft.com/office/officeart/2008/layout/VerticalCurvedList"/>
    <dgm:cxn modelId="{3C3FB953-1E81-3546-B768-4E2072872BC1}" type="presParOf" srcId="{B4BB7B76-B06A-7843-BA04-93E83AC64796}" destId="{D09641D9-1339-EC47-9033-0FB901015A61}" srcOrd="0" destOrd="0" presId="urn:microsoft.com/office/officeart/2008/layout/VerticalCurvedList"/>
    <dgm:cxn modelId="{699973B8-CC52-D44F-9213-207B1370762A}" type="presParOf" srcId="{B4BB7B76-B06A-7843-BA04-93E83AC64796}" destId="{48273BCE-18C2-3243-B4B1-E08F136D38B0}" srcOrd="1" destOrd="0" presId="urn:microsoft.com/office/officeart/2008/layout/VerticalCurvedList"/>
    <dgm:cxn modelId="{36810219-9FE9-E041-A796-B98B9E5CC9EB}" type="presParOf" srcId="{B4BB7B76-B06A-7843-BA04-93E83AC64796}" destId="{FF73DC7B-0272-8F49-9B67-13ED4C34C937}" srcOrd="2" destOrd="0" presId="urn:microsoft.com/office/officeart/2008/layout/VerticalCurvedList"/>
    <dgm:cxn modelId="{DD3DE78A-A549-E54D-B029-9C4CAC94C17D}" type="presParOf" srcId="{B4BB7B76-B06A-7843-BA04-93E83AC64796}" destId="{28893190-7DB2-6542-9AF3-D65C781ECB50}" srcOrd="3" destOrd="0" presId="urn:microsoft.com/office/officeart/2008/layout/VerticalCurvedList"/>
    <dgm:cxn modelId="{625BD437-63DD-4942-A199-C70FA520165E}" type="presParOf" srcId="{AE9E15D5-5A1C-004A-A515-1B28784DB783}" destId="{94D3BBDF-7C77-F442-98F4-FC8AC7AE5FEC}" srcOrd="1" destOrd="0" presId="urn:microsoft.com/office/officeart/2008/layout/VerticalCurvedList"/>
    <dgm:cxn modelId="{BE616C89-A024-BE4A-A38F-D96E158DDA92}" type="presParOf" srcId="{AE9E15D5-5A1C-004A-A515-1B28784DB783}" destId="{86F6A026-9C1A-DE43-A59C-8CD17DDFE1B2}" srcOrd="2" destOrd="0" presId="urn:microsoft.com/office/officeart/2008/layout/VerticalCurvedList"/>
    <dgm:cxn modelId="{95B73E11-2090-EE41-BB94-DE530B700415}" type="presParOf" srcId="{86F6A026-9C1A-DE43-A59C-8CD17DDFE1B2}" destId="{B7E2D74C-E7AA-7F49-BC39-C86F26DFD338}" srcOrd="0" destOrd="0" presId="urn:microsoft.com/office/officeart/2008/layout/VerticalCurvedList"/>
    <dgm:cxn modelId="{6CD63203-EAD6-B145-AA5F-344A9CC8EB0D}" type="presParOf" srcId="{AE9E15D5-5A1C-004A-A515-1B28784DB783}" destId="{10B45693-553E-9644-9C6E-ABF98B999718}" srcOrd="3" destOrd="0" presId="urn:microsoft.com/office/officeart/2008/layout/VerticalCurvedList"/>
    <dgm:cxn modelId="{237E6C2E-B91E-2D4D-84B4-1DC066E4CAAF}" type="presParOf" srcId="{AE9E15D5-5A1C-004A-A515-1B28784DB783}" destId="{FBF84A39-373B-A749-9ACD-2121CBF49247}" srcOrd="4" destOrd="0" presId="urn:microsoft.com/office/officeart/2008/layout/VerticalCurvedList"/>
    <dgm:cxn modelId="{10C75C9F-009A-8349-811D-736CA64B9EFD}" type="presParOf" srcId="{FBF84A39-373B-A749-9ACD-2121CBF49247}" destId="{D3E9314F-62FC-714B-804F-62A2AB6A54CE}" srcOrd="0" destOrd="0" presId="urn:microsoft.com/office/officeart/2008/layout/VerticalCurvedList"/>
    <dgm:cxn modelId="{51CDDBB2-EED0-8045-A412-FA72BCCA5BD5}" type="presParOf" srcId="{AE9E15D5-5A1C-004A-A515-1B28784DB783}" destId="{2C3C5D8F-A6EB-464A-B17C-7864DA322BBA}" srcOrd="5" destOrd="0" presId="urn:microsoft.com/office/officeart/2008/layout/VerticalCurvedList"/>
    <dgm:cxn modelId="{D9E804CA-A2F7-064F-B2DB-032D12527896}" type="presParOf" srcId="{AE9E15D5-5A1C-004A-A515-1B28784DB783}" destId="{E43F28C6-C13A-D947-AA64-167A54705318}" srcOrd="6" destOrd="0" presId="urn:microsoft.com/office/officeart/2008/layout/VerticalCurvedList"/>
    <dgm:cxn modelId="{E2E3AC3E-4237-EB43-813E-75A25027B679}" type="presParOf" srcId="{E43F28C6-C13A-D947-AA64-167A54705318}" destId="{71BAA837-BDD5-8E4B-A14F-9450B8A395D3}" srcOrd="0" destOrd="0" presId="urn:microsoft.com/office/officeart/2008/layout/VerticalCurvedList"/>
    <dgm:cxn modelId="{FA456861-BCC0-064B-A3A8-7C8017725341}" type="presParOf" srcId="{AE9E15D5-5A1C-004A-A515-1B28784DB783}" destId="{E9C166CC-E706-5741-B44C-E11AE7DABE8B}" srcOrd="7" destOrd="0" presId="urn:microsoft.com/office/officeart/2008/layout/VerticalCurvedList"/>
    <dgm:cxn modelId="{1C506FB7-3401-C942-9F3E-681B29D87C38}" type="presParOf" srcId="{AE9E15D5-5A1C-004A-A515-1B28784DB783}" destId="{C43486FA-0025-CB46-8819-F761E6D07716}" srcOrd="8" destOrd="0" presId="urn:microsoft.com/office/officeart/2008/layout/VerticalCurvedList"/>
    <dgm:cxn modelId="{F049FAB0-FB06-4146-8EB8-43E93AFB6179}" type="presParOf" srcId="{C43486FA-0025-CB46-8819-F761E6D07716}" destId="{38A25167-0549-224A-970A-EF6E09D8AB67}" srcOrd="0" destOrd="0" presId="urn:microsoft.com/office/officeart/2008/layout/VerticalCurvedList"/>
    <dgm:cxn modelId="{4F80B1D0-DC7F-2847-98A3-8D751BD5BA82}" type="presParOf" srcId="{AE9E15D5-5A1C-004A-A515-1B28784DB783}" destId="{A850A282-A969-6043-A2C2-39D09066CEB3}" srcOrd="9" destOrd="0" presId="urn:microsoft.com/office/officeart/2008/layout/VerticalCurvedList"/>
    <dgm:cxn modelId="{71F9AFF9-1C8D-B94E-926D-C62EAB398CBB}" type="presParOf" srcId="{AE9E15D5-5A1C-004A-A515-1B28784DB783}" destId="{334FC6BC-5D9A-0244-A5AD-E7240F4F6CB9}" srcOrd="10" destOrd="0" presId="urn:microsoft.com/office/officeart/2008/layout/VerticalCurvedList"/>
    <dgm:cxn modelId="{DE558647-0346-DD4D-AD58-0DE1FE7F9466}" type="presParOf" srcId="{334FC6BC-5D9A-0244-A5AD-E7240F4F6CB9}" destId="{08A6561D-870A-3948-AE4F-E3D0771FC382}" srcOrd="0" destOrd="0" presId="urn:microsoft.com/office/officeart/2008/layout/VerticalCurvedList"/>
    <dgm:cxn modelId="{508CD9B9-CADA-8C46-ABC6-044F18B4C1F0}" type="presParOf" srcId="{AE9E15D5-5A1C-004A-A515-1B28784DB783}" destId="{681C9540-58A7-0048-BC94-FA33C2D5229B}" srcOrd="11" destOrd="0" presId="urn:microsoft.com/office/officeart/2008/layout/VerticalCurvedList"/>
    <dgm:cxn modelId="{F040EC02-1AD8-354C-A7B6-30AF54B75461}" type="presParOf" srcId="{AE9E15D5-5A1C-004A-A515-1B28784DB783}" destId="{8C9189D8-9706-4F4B-966A-7EB99DA60394}" srcOrd="12" destOrd="0" presId="urn:microsoft.com/office/officeart/2008/layout/VerticalCurvedList"/>
    <dgm:cxn modelId="{392A9521-C4D6-554A-B5CF-D0618326B2C3}" type="presParOf" srcId="{8C9189D8-9706-4F4B-966A-7EB99DA60394}" destId="{EFA0A159-C9CE-6847-8388-A34DC963709F}" srcOrd="0" destOrd="0" presId="urn:microsoft.com/office/officeart/2008/layout/VerticalCurvedList"/>
    <dgm:cxn modelId="{BAEDB54D-3172-6944-B360-161C5C7F2A4B}" type="presParOf" srcId="{AE9E15D5-5A1C-004A-A515-1B28784DB783}" destId="{BDBE1CC8-22AF-B44F-A3FC-55F9EF8336D1}" srcOrd="13" destOrd="0" presId="urn:microsoft.com/office/officeart/2008/layout/VerticalCurvedList"/>
    <dgm:cxn modelId="{C1E41BFD-FD6D-7346-8F15-5F284A95C6D5}" type="presParOf" srcId="{AE9E15D5-5A1C-004A-A515-1B28784DB783}" destId="{8D72B3E6-139A-2E49-900E-AD8E6A53154D}" srcOrd="14" destOrd="0" presId="urn:microsoft.com/office/officeart/2008/layout/VerticalCurvedList"/>
    <dgm:cxn modelId="{57EE6D5A-C4FA-5F42-90A7-E7F7840BD6EF}" type="presParOf" srcId="{8D72B3E6-139A-2E49-900E-AD8E6A53154D}" destId="{CA52B287-A2D0-EA4D-A852-8BD896422B5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837F4B-45F7-4A44-A081-0FD52398E9C2}" type="doc">
      <dgm:prSet loTypeId="urn:microsoft.com/office/officeart/2008/layout/VerticalCurv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23A269-214F-AA45-ADE5-47490C73AE33}">
      <dgm:prSet phldrT="[Text]" custT="1"/>
      <dgm:spPr>
        <a:solidFill>
          <a:srgbClr val="000000"/>
        </a:solidFill>
      </dgm:spPr>
      <dgm:t>
        <a:bodyPr/>
        <a:lstStyle/>
        <a:p>
          <a:r>
            <a:rPr lang="en-US" sz="1800" dirty="0" err="1">
              <a:latin typeface="Century Gothic"/>
              <a:cs typeface="Century Gothic"/>
            </a:rPr>
            <a:t>Pembinaan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Penyelenggaraan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smtClean="0">
              <a:latin typeface="Century Gothic"/>
              <a:cs typeface="Century Gothic"/>
            </a:rPr>
            <a:t>USBN </a:t>
          </a:r>
          <a:r>
            <a:rPr lang="en-US" sz="1800" dirty="0" err="1" smtClean="0">
              <a:latin typeface="Century Gothic"/>
              <a:cs typeface="Century Gothic"/>
            </a:rPr>
            <a:t>dan</a:t>
          </a:r>
          <a:r>
            <a:rPr lang="en-US" sz="1800" dirty="0" smtClean="0">
              <a:latin typeface="Century Gothic"/>
              <a:cs typeface="Century Gothic"/>
            </a:rPr>
            <a:t> US</a:t>
          </a:r>
          <a:endParaRPr lang="en-US" sz="1800" dirty="0">
            <a:latin typeface="Century Gothic"/>
            <a:cs typeface="Century Gothic"/>
          </a:endParaRPr>
        </a:p>
      </dgm:t>
    </dgm:pt>
    <dgm:pt modelId="{8D06308F-84C9-A441-A00F-E62BAF1D54FF}" type="parTrans" cxnId="{F842F34B-B15A-B446-B35E-25C3054DE681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A3A49C8C-3985-C049-BD3E-30026FD57B94}" type="sibTrans" cxnId="{F842F34B-B15A-B446-B35E-25C3054DE681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FD127814-CB9E-3D4B-8C89-4A551A2ADBA6}">
      <dgm:prSet phldrT="[Text]" custT="1"/>
      <dgm:spPr>
        <a:solidFill>
          <a:srgbClr val="2D5559"/>
        </a:solidFill>
      </dgm:spPr>
      <dgm:t>
        <a:bodyPr/>
        <a:lstStyle/>
        <a:p>
          <a:r>
            <a:rPr lang="en-US" sz="1800" dirty="0" err="1">
              <a:latin typeface="Century Gothic"/>
              <a:cs typeface="Century Gothic"/>
            </a:rPr>
            <a:t>Pembinaan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Pelaksanaan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Pembelajaran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dan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Penilaian</a:t>
          </a:r>
          <a:r>
            <a:rPr lang="en-US" sz="1800" dirty="0">
              <a:latin typeface="Century Gothic"/>
              <a:cs typeface="Century Gothic"/>
            </a:rPr>
            <a:t> HOTS</a:t>
          </a:r>
        </a:p>
      </dgm:t>
    </dgm:pt>
    <dgm:pt modelId="{6C32A4C2-671E-E245-9A6A-D0465DCD88E3}" type="parTrans" cxnId="{5CC91C61-95E0-3E4D-B47F-0BF77117C712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228D6C51-BC06-404D-9FD5-495C1331ED23}" type="sibTrans" cxnId="{5CC91C61-95E0-3E4D-B47F-0BF77117C712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8A9E4924-D48F-844F-AA2D-A043AA1CC4D4}">
      <dgm:prSet phldrT="[Text]" custT="1"/>
      <dgm:spPr>
        <a:solidFill>
          <a:srgbClr val="000000"/>
        </a:solidFill>
      </dgm:spPr>
      <dgm:t>
        <a:bodyPr/>
        <a:lstStyle/>
        <a:p>
          <a:r>
            <a:rPr lang="en-US" sz="1800">
              <a:latin typeface="Century Gothic"/>
              <a:cs typeface="Century Gothic"/>
            </a:rPr>
            <a:t>Pembinaan Pasca Evaluasi Hasil Belajar (Pasca UN)</a:t>
          </a:r>
        </a:p>
      </dgm:t>
    </dgm:pt>
    <dgm:pt modelId="{7B4104BC-5528-C34A-927C-8158FB944D1C}" type="parTrans" cxnId="{DDABB286-FD16-2948-9430-A09E2C806784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DE6B6396-23A3-E044-83C2-E2CD2E22AA3D}" type="sibTrans" cxnId="{DDABB286-FD16-2948-9430-A09E2C806784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7C795A25-FAF0-8549-8C5F-714118562B29}">
      <dgm:prSet phldrT="[Text]" custT="1"/>
      <dgm:spPr>
        <a:solidFill>
          <a:srgbClr val="2D5559"/>
        </a:solidFill>
      </dgm:spPr>
      <dgm:t>
        <a:bodyPr/>
        <a:lstStyle/>
        <a:p>
          <a:r>
            <a:rPr lang="en-US" sz="1800" dirty="0">
              <a:latin typeface="Century Gothic"/>
              <a:cs typeface="Century Gothic"/>
            </a:rPr>
            <a:t>Workshop </a:t>
          </a:r>
          <a:r>
            <a:rPr lang="en-US" sz="1800" dirty="0" err="1" smtClean="0">
              <a:latin typeface="Century Gothic"/>
              <a:cs typeface="Century Gothic"/>
            </a:rPr>
            <a:t>Pembinaan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 smtClean="0">
              <a:latin typeface="Century Gothic"/>
              <a:cs typeface="Century Gothic"/>
            </a:rPr>
            <a:t>Implementasi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>
              <a:latin typeface="Century Gothic"/>
              <a:cs typeface="Century Gothic"/>
            </a:rPr>
            <a:t>K-13 </a:t>
          </a:r>
          <a:r>
            <a:rPr lang="en-US" sz="1800" dirty="0" smtClean="0">
              <a:latin typeface="Century Gothic"/>
              <a:cs typeface="Century Gothic"/>
            </a:rPr>
            <a:t>SMA      </a:t>
          </a:r>
          <a:r>
            <a:rPr lang="en-US" sz="1800" dirty="0" err="1" smtClean="0">
              <a:latin typeface="Century Gothic"/>
              <a:cs typeface="Century Gothic"/>
            </a:rPr>
            <a:t>Bagi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Pengawas</a:t>
          </a:r>
          <a:endParaRPr lang="en-US" sz="1800" dirty="0">
            <a:latin typeface="Century Gothic"/>
            <a:cs typeface="Century Gothic"/>
          </a:endParaRPr>
        </a:p>
      </dgm:t>
    </dgm:pt>
    <dgm:pt modelId="{955841D0-FBAF-6542-A640-18C248F0A72E}" type="parTrans" cxnId="{513694EF-947B-2F45-ADB3-551A38B4289D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D8789250-4376-0640-9025-1478808AB931}" type="sibTrans" cxnId="{513694EF-947B-2F45-ADB3-551A38B4289D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DA850DDE-FEAD-2446-B531-469161F9FCF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dirty="0" err="1" smtClean="0">
              <a:latin typeface="Century Gothic"/>
              <a:cs typeface="Century Gothic"/>
            </a:rPr>
            <a:t>Diskusi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 smtClean="0">
              <a:latin typeface="Century Gothic"/>
              <a:cs typeface="Century Gothic"/>
            </a:rPr>
            <a:t>Kelompok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 smtClean="0">
              <a:latin typeface="Century Gothic"/>
              <a:cs typeface="Century Gothic"/>
            </a:rPr>
            <a:t>Terpumpun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Pembelajaran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dan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Penilaian</a:t>
          </a:r>
          <a:endParaRPr lang="en-US" sz="1800" dirty="0">
            <a:latin typeface="Century Gothic"/>
            <a:cs typeface="Century Gothic"/>
          </a:endParaRPr>
        </a:p>
      </dgm:t>
    </dgm:pt>
    <dgm:pt modelId="{87C9B904-D32D-1740-A133-311374C4C914}" type="parTrans" cxnId="{09D1D935-A76F-EB41-8B4C-68803C859D6C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3177F68B-2518-FB48-B7BD-1A3C4D529F6F}" type="sibTrans" cxnId="{09D1D935-A76F-EB41-8B4C-68803C859D6C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9E975D27-AFF9-D244-BC38-5CEA7D57BCFA}">
      <dgm:prSet phldrT="[Text]" custT="1"/>
      <dgm:spPr>
        <a:solidFill>
          <a:srgbClr val="2D5559"/>
        </a:solidFill>
      </dgm:spPr>
      <dgm:t>
        <a:bodyPr/>
        <a:lstStyle/>
        <a:p>
          <a:r>
            <a:rPr lang="en-US" sz="1800" dirty="0" err="1">
              <a:latin typeface="Century Gothic"/>
              <a:cs typeface="Century Gothic"/>
            </a:rPr>
            <a:t>Pengembangan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Aplikasi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eRapor</a:t>
          </a:r>
          <a:r>
            <a:rPr lang="en-US" sz="1800" dirty="0">
              <a:latin typeface="Century Gothic"/>
              <a:cs typeface="Century Gothic"/>
            </a:rPr>
            <a:t> (</a:t>
          </a:r>
          <a:r>
            <a:rPr lang="en-US" sz="1800" dirty="0" err="1">
              <a:latin typeface="Century Gothic"/>
              <a:cs typeface="Century Gothic"/>
            </a:rPr>
            <a:t>Paket</a:t>
          </a:r>
          <a:r>
            <a:rPr lang="en-US" sz="1800" dirty="0">
              <a:latin typeface="Century Gothic"/>
              <a:cs typeface="Century Gothic"/>
            </a:rPr>
            <a:t> </a:t>
          </a:r>
          <a:r>
            <a:rPr lang="en-US" sz="1800" dirty="0" err="1">
              <a:latin typeface="Century Gothic"/>
              <a:cs typeface="Century Gothic"/>
            </a:rPr>
            <a:t>dan</a:t>
          </a:r>
          <a:r>
            <a:rPr lang="en-US" sz="1800" dirty="0">
              <a:latin typeface="Century Gothic"/>
              <a:cs typeface="Century Gothic"/>
            </a:rPr>
            <a:t> SKS</a:t>
          </a:r>
          <a:r>
            <a:rPr lang="en-US" sz="1800" dirty="0" smtClean="0">
              <a:latin typeface="Century Gothic"/>
              <a:cs typeface="Century Gothic"/>
            </a:rPr>
            <a:t>) </a:t>
          </a:r>
          <a:r>
            <a:rPr lang="en-US" sz="1800" dirty="0" err="1" smtClean="0">
              <a:latin typeface="Century Gothic"/>
              <a:cs typeface="Century Gothic"/>
            </a:rPr>
            <a:t>dan</a:t>
          </a:r>
          <a:r>
            <a:rPr lang="en-US" sz="1800" dirty="0" smtClean="0">
              <a:latin typeface="Century Gothic"/>
              <a:cs typeface="Century Gothic"/>
            </a:rPr>
            <a:t> Web</a:t>
          </a:r>
          <a:endParaRPr lang="en-US" sz="1800" dirty="0">
            <a:latin typeface="Century Gothic"/>
            <a:cs typeface="Century Gothic"/>
          </a:endParaRPr>
        </a:p>
      </dgm:t>
    </dgm:pt>
    <dgm:pt modelId="{CB45D80B-2C77-CC4A-B831-286773307DFD}" type="parTrans" cxnId="{52E9E923-5D66-EE4C-98B6-15B549C747C2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A0B967FF-12CB-3149-90D0-790C7A0EAC1C}" type="sibTrans" cxnId="{52E9E923-5D66-EE4C-98B6-15B549C747C2}">
      <dgm:prSet/>
      <dgm:spPr/>
      <dgm:t>
        <a:bodyPr/>
        <a:lstStyle/>
        <a:p>
          <a:endParaRPr lang="en-US" sz="1800">
            <a:latin typeface="Century Gothic"/>
            <a:cs typeface="Century Gothic"/>
          </a:endParaRPr>
        </a:p>
      </dgm:t>
    </dgm:pt>
    <dgm:pt modelId="{F4C1253E-D3AE-1448-8D0D-D53838540E79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dirty="0" err="1" smtClean="0">
              <a:latin typeface="Century Gothic"/>
              <a:cs typeface="Century Gothic"/>
            </a:rPr>
            <a:t>Konsultan</a:t>
          </a:r>
          <a:r>
            <a:rPr lang="en-US" sz="1800" dirty="0" smtClean="0">
              <a:latin typeface="Century Gothic"/>
              <a:cs typeface="Century Gothic"/>
            </a:rPr>
            <a:t> (</a:t>
          </a:r>
          <a:r>
            <a:rPr lang="en-US" sz="1800" dirty="0" err="1" smtClean="0">
              <a:latin typeface="Century Gothic"/>
              <a:cs typeface="Century Gothic"/>
            </a:rPr>
            <a:t>Tenaga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 smtClean="0">
              <a:latin typeface="Century Gothic"/>
              <a:cs typeface="Century Gothic"/>
            </a:rPr>
            <a:t>Ahli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 smtClean="0">
              <a:latin typeface="Century Gothic"/>
              <a:cs typeface="Century Gothic"/>
            </a:rPr>
            <a:t>dan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 smtClean="0">
              <a:latin typeface="Century Gothic"/>
              <a:cs typeface="Century Gothic"/>
            </a:rPr>
            <a:t>Tenaga</a:t>
          </a:r>
          <a:r>
            <a:rPr lang="en-US" sz="1800" dirty="0" smtClean="0">
              <a:latin typeface="Century Gothic"/>
              <a:cs typeface="Century Gothic"/>
            </a:rPr>
            <a:t> </a:t>
          </a:r>
          <a:r>
            <a:rPr lang="en-US" sz="1800" dirty="0" err="1" smtClean="0">
              <a:latin typeface="Century Gothic"/>
              <a:cs typeface="Century Gothic"/>
            </a:rPr>
            <a:t>Teknis</a:t>
          </a:r>
          <a:r>
            <a:rPr lang="en-US" sz="1800" dirty="0" smtClean="0">
              <a:latin typeface="Century Gothic"/>
              <a:cs typeface="Century Gothic"/>
            </a:rPr>
            <a:t>)</a:t>
          </a:r>
          <a:endParaRPr lang="en-US" sz="1800" dirty="0">
            <a:latin typeface="Century Gothic"/>
            <a:cs typeface="Century Gothic"/>
          </a:endParaRPr>
        </a:p>
      </dgm:t>
    </dgm:pt>
    <dgm:pt modelId="{F1C2E7BE-9D0F-264E-AC38-55D7C3FECB86}" type="parTrans" cxnId="{F76E8548-42B4-B94D-864A-484C5F791158}">
      <dgm:prSet/>
      <dgm:spPr/>
      <dgm:t>
        <a:bodyPr/>
        <a:lstStyle/>
        <a:p>
          <a:endParaRPr lang="en-US"/>
        </a:p>
      </dgm:t>
    </dgm:pt>
    <dgm:pt modelId="{9C587833-A49D-ED45-B20F-CC7215919ECB}" type="sibTrans" cxnId="{F76E8548-42B4-B94D-864A-484C5F791158}">
      <dgm:prSet/>
      <dgm:spPr/>
      <dgm:t>
        <a:bodyPr/>
        <a:lstStyle/>
        <a:p>
          <a:endParaRPr lang="en-US"/>
        </a:p>
      </dgm:t>
    </dgm:pt>
    <dgm:pt modelId="{7475569B-59CD-9547-959C-C89C9A273557}" type="pres">
      <dgm:prSet presAssocID="{68837F4B-45F7-4A44-A081-0FD52398E9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E9E15D5-5A1C-004A-A515-1B28784DB783}" type="pres">
      <dgm:prSet presAssocID="{68837F4B-45F7-4A44-A081-0FD52398E9C2}" presName="Name1" presStyleCnt="0"/>
      <dgm:spPr/>
    </dgm:pt>
    <dgm:pt modelId="{B4BB7B76-B06A-7843-BA04-93E83AC64796}" type="pres">
      <dgm:prSet presAssocID="{68837F4B-45F7-4A44-A081-0FD52398E9C2}" presName="cycle" presStyleCnt="0"/>
      <dgm:spPr/>
    </dgm:pt>
    <dgm:pt modelId="{D09641D9-1339-EC47-9033-0FB901015A61}" type="pres">
      <dgm:prSet presAssocID="{68837F4B-45F7-4A44-A081-0FD52398E9C2}" presName="srcNode" presStyleLbl="node1" presStyleIdx="0" presStyleCnt="7"/>
      <dgm:spPr/>
    </dgm:pt>
    <dgm:pt modelId="{48273BCE-18C2-3243-B4B1-E08F136D38B0}" type="pres">
      <dgm:prSet presAssocID="{68837F4B-45F7-4A44-A081-0FD52398E9C2}" presName="conn" presStyleLbl="parChTrans1D2" presStyleIdx="0" presStyleCnt="1"/>
      <dgm:spPr/>
      <dgm:t>
        <a:bodyPr/>
        <a:lstStyle/>
        <a:p>
          <a:endParaRPr lang="en-US"/>
        </a:p>
      </dgm:t>
    </dgm:pt>
    <dgm:pt modelId="{FF73DC7B-0272-8F49-9B67-13ED4C34C937}" type="pres">
      <dgm:prSet presAssocID="{68837F4B-45F7-4A44-A081-0FD52398E9C2}" presName="extraNode" presStyleLbl="node1" presStyleIdx="0" presStyleCnt="7"/>
      <dgm:spPr/>
    </dgm:pt>
    <dgm:pt modelId="{28893190-7DB2-6542-9AF3-D65C781ECB50}" type="pres">
      <dgm:prSet presAssocID="{68837F4B-45F7-4A44-A081-0FD52398E9C2}" presName="dstNode" presStyleLbl="node1" presStyleIdx="0" presStyleCnt="7"/>
      <dgm:spPr/>
    </dgm:pt>
    <dgm:pt modelId="{94D3BBDF-7C77-F442-98F4-FC8AC7AE5FEC}" type="pres">
      <dgm:prSet presAssocID="{7823A269-214F-AA45-ADE5-47490C73AE3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6A026-9C1A-DE43-A59C-8CD17DDFE1B2}" type="pres">
      <dgm:prSet presAssocID="{7823A269-214F-AA45-ADE5-47490C73AE33}" presName="accent_1" presStyleCnt="0"/>
      <dgm:spPr/>
    </dgm:pt>
    <dgm:pt modelId="{B7E2D74C-E7AA-7F49-BC39-C86F26DFD338}" type="pres">
      <dgm:prSet presAssocID="{7823A269-214F-AA45-ADE5-47490C73AE33}" presName="accentRepeatNode" presStyleLbl="solidFgAcc1" presStyleIdx="0" presStyleCnt="7"/>
      <dgm:spPr/>
    </dgm:pt>
    <dgm:pt modelId="{10B45693-553E-9644-9C6E-ABF98B999718}" type="pres">
      <dgm:prSet presAssocID="{FD127814-CB9E-3D4B-8C89-4A551A2ADBA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84A39-373B-A749-9ACD-2121CBF49247}" type="pres">
      <dgm:prSet presAssocID="{FD127814-CB9E-3D4B-8C89-4A551A2ADBA6}" presName="accent_2" presStyleCnt="0"/>
      <dgm:spPr/>
    </dgm:pt>
    <dgm:pt modelId="{D3E9314F-62FC-714B-804F-62A2AB6A54CE}" type="pres">
      <dgm:prSet presAssocID="{FD127814-CB9E-3D4B-8C89-4A551A2ADBA6}" presName="accentRepeatNode" presStyleLbl="solidFgAcc1" presStyleIdx="1" presStyleCnt="7"/>
      <dgm:spPr/>
    </dgm:pt>
    <dgm:pt modelId="{2C3C5D8F-A6EB-464A-B17C-7864DA322BBA}" type="pres">
      <dgm:prSet presAssocID="{8A9E4924-D48F-844F-AA2D-A043AA1CC4D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F28C6-C13A-D947-AA64-167A54705318}" type="pres">
      <dgm:prSet presAssocID="{8A9E4924-D48F-844F-AA2D-A043AA1CC4D4}" presName="accent_3" presStyleCnt="0"/>
      <dgm:spPr/>
    </dgm:pt>
    <dgm:pt modelId="{71BAA837-BDD5-8E4B-A14F-9450B8A395D3}" type="pres">
      <dgm:prSet presAssocID="{8A9E4924-D48F-844F-AA2D-A043AA1CC4D4}" presName="accentRepeatNode" presStyleLbl="solidFgAcc1" presStyleIdx="2" presStyleCnt="7"/>
      <dgm:spPr/>
    </dgm:pt>
    <dgm:pt modelId="{E9C166CC-E706-5741-B44C-E11AE7DABE8B}" type="pres">
      <dgm:prSet presAssocID="{7C795A25-FAF0-8549-8C5F-714118562B2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486FA-0025-CB46-8819-F761E6D07716}" type="pres">
      <dgm:prSet presAssocID="{7C795A25-FAF0-8549-8C5F-714118562B29}" presName="accent_4" presStyleCnt="0"/>
      <dgm:spPr/>
    </dgm:pt>
    <dgm:pt modelId="{38A25167-0549-224A-970A-EF6E09D8AB67}" type="pres">
      <dgm:prSet presAssocID="{7C795A25-FAF0-8549-8C5F-714118562B29}" presName="accentRepeatNode" presStyleLbl="solidFgAcc1" presStyleIdx="3" presStyleCnt="7"/>
      <dgm:spPr/>
    </dgm:pt>
    <dgm:pt modelId="{9E45C945-10CA-5B4B-B29E-C4CB8AA846A0}" type="pres">
      <dgm:prSet presAssocID="{DA850DDE-FEAD-2446-B531-469161F9FCF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77206-C81F-8446-AED5-7CC454E7C581}" type="pres">
      <dgm:prSet presAssocID="{DA850DDE-FEAD-2446-B531-469161F9FCF5}" presName="accent_5" presStyleCnt="0"/>
      <dgm:spPr/>
    </dgm:pt>
    <dgm:pt modelId="{EFA0A159-C9CE-6847-8388-A34DC963709F}" type="pres">
      <dgm:prSet presAssocID="{DA850DDE-FEAD-2446-B531-469161F9FCF5}" presName="accentRepeatNode" presStyleLbl="solidFgAcc1" presStyleIdx="4" presStyleCnt="7"/>
      <dgm:spPr/>
    </dgm:pt>
    <dgm:pt modelId="{275594BB-5CEE-DB4B-84C4-9773E86B35B4}" type="pres">
      <dgm:prSet presAssocID="{9E975D27-AFF9-D244-BC38-5CEA7D57BCF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BC575-B8CC-6D46-B79D-55881ED34AA2}" type="pres">
      <dgm:prSet presAssocID="{9E975D27-AFF9-D244-BC38-5CEA7D57BCFA}" presName="accent_6" presStyleCnt="0"/>
      <dgm:spPr/>
    </dgm:pt>
    <dgm:pt modelId="{CA52B287-A2D0-EA4D-A852-8BD896422B57}" type="pres">
      <dgm:prSet presAssocID="{9E975D27-AFF9-D244-BC38-5CEA7D57BCFA}" presName="accentRepeatNode" presStyleLbl="solidFgAcc1" presStyleIdx="5" presStyleCnt="7"/>
      <dgm:spPr/>
    </dgm:pt>
    <dgm:pt modelId="{A07D4912-EEC7-1047-9F5E-A2EE20FFFBCE}" type="pres">
      <dgm:prSet presAssocID="{F4C1253E-D3AE-1448-8D0D-D53838540E7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3F057-3E84-954A-A24E-5C0440E3F57B}" type="pres">
      <dgm:prSet presAssocID="{F4C1253E-D3AE-1448-8D0D-D53838540E79}" presName="accent_7" presStyleCnt="0"/>
      <dgm:spPr/>
    </dgm:pt>
    <dgm:pt modelId="{ABD94507-2437-904C-92EE-EFA2DDE70FFC}" type="pres">
      <dgm:prSet presAssocID="{F4C1253E-D3AE-1448-8D0D-D53838540E79}" presName="accentRepeatNode" presStyleLbl="solidFgAcc1" presStyleIdx="6" presStyleCnt="7"/>
      <dgm:spPr/>
    </dgm:pt>
  </dgm:ptLst>
  <dgm:cxnLst>
    <dgm:cxn modelId="{0D0DF06E-1BED-3A42-887F-7E33F07CCA4A}" type="presOf" srcId="{7C795A25-FAF0-8549-8C5F-714118562B29}" destId="{E9C166CC-E706-5741-B44C-E11AE7DABE8B}" srcOrd="0" destOrd="0" presId="urn:microsoft.com/office/officeart/2008/layout/VerticalCurvedList"/>
    <dgm:cxn modelId="{AC83E181-5408-0F4F-9692-A8A5BDEBB763}" type="presOf" srcId="{FD127814-CB9E-3D4B-8C89-4A551A2ADBA6}" destId="{10B45693-553E-9644-9C6E-ABF98B999718}" srcOrd="0" destOrd="0" presId="urn:microsoft.com/office/officeart/2008/layout/VerticalCurvedList"/>
    <dgm:cxn modelId="{7A4911E6-393C-5F40-8E33-11E3AEE221F1}" type="presOf" srcId="{9E975D27-AFF9-D244-BC38-5CEA7D57BCFA}" destId="{275594BB-5CEE-DB4B-84C4-9773E86B35B4}" srcOrd="0" destOrd="0" presId="urn:microsoft.com/office/officeart/2008/layout/VerticalCurvedList"/>
    <dgm:cxn modelId="{09D1D935-A76F-EB41-8B4C-68803C859D6C}" srcId="{68837F4B-45F7-4A44-A081-0FD52398E9C2}" destId="{DA850DDE-FEAD-2446-B531-469161F9FCF5}" srcOrd="4" destOrd="0" parTransId="{87C9B904-D32D-1740-A133-311374C4C914}" sibTransId="{3177F68B-2518-FB48-B7BD-1A3C4D529F6F}"/>
    <dgm:cxn modelId="{52E9E923-5D66-EE4C-98B6-15B549C747C2}" srcId="{68837F4B-45F7-4A44-A081-0FD52398E9C2}" destId="{9E975D27-AFF9-D244-BC38-5CEA7D57BCFA}" srcOrd="5" destOrd="0" parTransId="{CB45D80B-2C77-CC4A-B831-286773307DFD}" sibTransId="{A0B967FF-12CB-3149-90D0-790C7A0EAC1C}"/>
    <dgm:cxn modelId="{513694EF-947B-2F45-ADB3-551A38B4289D}" srcId="{68837F4B-45F7-4A44-A081-0FD52398E9C2}" destId="{7C795A25-FAF0-8549-8C5F-714118562B29}" srcOrd="3" destOrd="0" parTransId="{955841D0-FBAF-6542-A640-18C248F0A72E}" sibTransId="{D8789250-4376-0640-9025-1478808AB931}"/>
    <dgm:cxn modelId="{DDABB286-FD16-2948-9430-A09E2C806784}" srcId="{68837F4B-45F7-4A44-A081-0FD52398E9C2}" destId="{8A9E4924-D48F-844F-AA2D-A043AA1CC4D4}" srcOrd="2" destOrd="0" parTransId="{7B4104BC-5528-C34A-927C-8158FB944D1C}" sibTransId="{DE6B6396-23A3-E044-83C2-E2CD2E22AA3D}"/>
    <dgm:cxn modelId="{E8FC9DE4-3E29-AB4D-B72D-DD7A6BCD2678}" type="presOf" srcId="{F4C1253E-D3AE-1448-8D0D-D53838540E79}" destId="{A07D4912-EEC7-1047-9F5E-A2EE20FFFBCE}" srcOrd="0" destOrd="0" presId="urn:microsoft.com/office/officeart/2008/layout/VerticalCurvedList"/>
    <dgm:cxn modelId="{E2B77AA8-4FD0-534F-964C-B0AF6C3BC06A}" type="presOf" srcId="{7823A269-214F-AA45-ADE5-47490C73AE33}" destId="{94D3BBDF-7C77-F442-98F4-FC8AC7AE5FEC}" srcOrd="0" destOrd="0" presId="urn:microsoft.com/office/officeart/2008/layout/VerticalCurvedList"/>
    <dgm:cxn modelId="{F842F34B-B15A-B446-B35E-25C3054DE681}" srcId="{68837F4B-45F7-4A44-A081-0FD52398E9C2}" destId="{7823A269-214F-AA45-ADE5-47490C73AE33}" srcOrd="0" destOrd="0" parTransId="{8D06308F-84C9-A441-A00F-E62BAF1D54FF}" sibTransId="{A3A49C8C-3985-C049-BD3E-30026FD57B94}"/>
    <dgm:cxn modelId="{F3BEFD4C-39F7-534E-849F-E191CB659AE7}" type="presOf" srcId="{A3A49C8C-3985-C049-BD3E-30026FD57B94}" destId="{48273BCE-18C2-3243-B4B1-E08F136D38B0}" srcOrd="0" destOrd="0" presId="urn:microsoft.com/office/officeart/2008/layout/VerticalCurvedList"/>
    <dgm:cxn modelId="{877B38F7-0C80-F142-A302-A1172B5F29E2}" type="presOf" srcId="{8A9E4924-D48F-844F-AA2D-A043AA1CC4D4}" destId="{2C3C5D8F-A6EB-464A-B17C-7864DA322BBA}" srcOrd="0" destOrd="0" presId="urn:microsoft.com/office/officeart/2008/layout/VerticalCurvedList"/>
    <dgm:cxn modelId="{FD822442-D542-4444-A4C1-356A7426ECA3}" type="presOf" srcId="{68837F4B-45F7-4A44-A081-0FD52398E9C2}" destId="{7475569B-59CD-9547-959C-C89C9A273557}" srcOrd="0" destOrd="0" presId="urn:microsoft.com/office/officeart/2008/layout/VerticalCurvedList"/>
    <dgm:cxn modelId="{448ECB65-4035-CA4F-9D77-0BAECB9165F3}" type="presOf" srcId="{DA850DDE-FEAD-2446-B531-469161F9FCF5}" destId="{9E45C945-10CA-5B4B-B29E-C4CB8AA846A0}" srcOrd="0" destOrd="0" presId="urn:microsoft.com/office/officeart/2008/layout/VerticalCurvedList"/>
    <dgm:cxn modelId="{5CC91C61-95E0-3E4D-B47F-0BF77117C712}" srcId="{68837F4B-45F7-4A44-A081-0FD52398E9C2}" destId="{FD127814-CB9E-3D4B-8C89-4A551A2ADBA6}" srcOrd="1" destOrd="0" parTransId="{6C32A4C2-671E-E245-9A6A-D0465DCD88E3}" sibTransId="{228D6C51-BC06-404D-9FD5-495C1331ED23}"/>
    <dgm:cxn modelId="{F76E8548-42B4-B94D-864A-484C5F791158}" srcId="{68837F4B-45F7-4A44-A081-0FD52398E9C2}" destId="{F4C1253E-D3AE-1448-8D0D-D53838540E79}" srcOrd="6" destOrd="0" parTransId="{F1C2E7BE-9D0F-264E-AC38-55D7C3FECB86}" sibTransId="{9C587833-A49D-ED45-B20F-CC7215919ECB}"/>
    <dgm:cxn modelId="{C1DE450E-A1B5-5840-91C8-A77895B0EAFF}" type="presParOf" srcId="{7475569B-59CD-9547-959C-C89C9A273557}" destId="{AE9E15D5-5A1C-004A-A515-1B28784DB783}" srcOrd="0" destOrd="0" presId="urn:microsoft.com/office/officeart/2008/layout/VerticalCurvedList"/>
    <dgm:cxn modelId="{891568E2-2327-C54E-A959-65E849047788}" type="presParOf" srcId="{AE9E15D5-5A1C-004A-A515-1B28784DB783}" destId="{B4BB7B76-B06A-7843-BA04-93E83AC64796}" srcOrd="0" destOrd="0" presId="urn:microsoft.com/office/officeart/2008/layout/VerticalCurvedList"/>
    <dgm:cxn modelId="{78469305-526B-224C-9413-DAEC498B8205}" type="presParOf" srcId="{B4BB7B76-B06A-7843-BA04-93E83AC64796}" destId="{D09641D9-1339-EC47-9033-0FB901015A61}" srcOrd="0" destOrd="0" presId="urn:microsoft.com/office/officeart/2008/layout/VerticalCurvedList"/>
    <dgm:cxn modelId="{2F6E1D0C-3B37-C44F-947F-FE2D47240C38}" type="presParOf" srcId="{B4BB7B76-B06A-7843-BA04-93E83AC64796}" destId="{48273BCE-18C2-3243-B4B1-E08F136D38B0}" srcOrd="1" destOrd="0" presId="urn:microsoft.com/office/officeart/2008/layout/VerticalCurvedList"/>
    <dgm:cxn modelId="{0BEACA9D-1686-ED48-A8FE-B3BE1DFA4B04}" type="presParOf" srcId="{B4BB7B76-B06A-7843-BA04-93E83AC64796}" destId="{FF73DC7B-0272-8F49-9B67-13ED4C34C937}" srcOrd="2" destOrd="0" presId="urn:microsoft.com/office/officeart/2008/layout/VerticalCurvedList"/>
    <dgm:cxn modelId="{747759D3-C1D7-5F46-A483-638925D74110}" type="presParOf" srcId="{B4BB7B76-B06A-7843-BA04-93E83AC64796}" destId="{28893190-7DB2-6542-9AF3-D65C781ECB50}" srcOrd="3" destOrd="0" presId="urn:microsoft.com/office/officeart/2008/layout/VerticalCurvedList"/>
    <dgm:cxn modelId="{0BD4EF56-72DA-984E-93DC-C66CC65202AC}" type="presParOf" srcId="{AE9E15D5-5A1C-004A-A515-1B28784DB783}" destId="{94D3BBDF-7C77-F442-98F4-FC8AC7AE5FEC}" srcOrd="1" destOrd="0" presId="urn:microsoft.com/office/officeart/2008/layout/VerticalCurvedList"/>
    <dgm:cxn modelId="{FC0E3C1B-A9EC-1B47-99CA-D776496C9599}" type="presParOf" srcId="{AE9E15D5-5A1C-004A-A515-1B28784DB783}" destId="{86F6A026-9C1A-DE43-A59C-8CD17DDFE1B2}" srcOrd="2" destOrd="0" presId="urn:microsoft.com/office/officeart/2008/layout/VerticalCurvedList"/>
    <dgm:cxn modelId="{93099370-847D-2642-AA46-CD2BB9FC2165}" type="presParOf" srcId="{86F6A026-9C1A-DE43-A59C-8CD17DDFE1B2}" destId="{B7E2D74C-E7AA-7F49-BC39-C86F26DFD338}" srcOrd="0" destOrd="0" presId="urn:microsoft.com/office/officeart/2008/layout/VerticalCurvedList"/>
    <dgm:cxn modelId="{FD3FD130-9AEE-9346-AFD4-3A7E914E48F8}" type="presParOf" srcId="{AE9E15D5-5A1C-004A-A515-1B28784DB783}" destId="{10B45693-553E-9644-9C6E-ABF98B999718}" srcOrd="3" destOrd="0" presId="urn:microsoft.com/office/officeart/2008/layout/VerticalCurvedList"/>
    <dgm:cxn modelId="{F04A7040-A7DA-EC40-9D8E-60F3BC804B27}" type="presParOf" srcId="{AE9E15D5-5A1C-004A-A515-1B28784DB783}" destId="{FBF84A39-373B-A749-9ACD-2121CBF49247}" srcOrd="4" destOrd="0" presId="urn:microsoft.com/office/officeart/2008/layout/VerticalCurvedList"/>
    <dgm:cxn modelId="{BFAF62A5-8CCD-5948-B3F6-CFE093B97397}" type="presParOf" srcId="{FBF84A39-373B-A749-9ACD-2121CBF49247}" destId="{D3E9314F-62FC-714B-804F-62A2AB6A54CE}" srcOrd="0" destOrd="0" presId="urn:microsoft.com/office/officeart/2008/layout/VerticalCurvedList"/>
    <dgm:cxn modelId="{A5AE0B9F-640A-034A-8DF2-92D1AC86B8E0}" type="presParOf" srcId="{AE9E15D5-5A1C-004A-A515-1B28784DB783}" destId="{2C3C5D8F-A6EB-464A-B17C-7864DA322BBA}" srcOrd="5" destOrd="0" presId="urn:microsoft.com/office/officeart/2008/layout/VerticalCurvedList"/>
    <dgm:cxn modelId="{6DF14D43-7439-AB45-AE2D-AED0D1550E76}" type="presParOf" srcId="{AE9E15D5-5A1C-004A-A515-1B28784DB783}" destId="{E43F28C6-C13A-D947-AA64-167A54705318}" srcOrd="6" destOrd="0" presId="urn:microsoft.com/office/officeart/2008/layout/VerticalCurvedList"/>
    <dgm:cxn modelId="{A832164B-AAE8-F446-8007-87794D235BE1}" type="presParOf" srcId="{E43F28C6-C13A-D947-AA64-167A54705318}" destId="{71BAA837-BDD5-8E4B-A14F-9450B8A395D3}" srcOrd="0" destOrd="0" presId="urn:microsoft.com/office/officeart/2008/layout/VerticalCurvedList"/>
    <dgm:cxn modelId="{F6D073F5-E15F-C449-9925-A97684B61656}" type="presParOf" srcId="{AE9E15D5-5A1C-004A-A515-1B28784DB783}" destId="{E9C166CC-E706-5741-B44C-E11AE7DABE8B}" srcOrd="7" destOrd="0" presId="urn:microsoft.com/office/officeart/2008/layout/VerticalCurvedList"/>
    <dgm:cxn modelId="{2A500048-45FD-E146-8373-3855664BBD5B}" type="presParOf" srcId="{AE9E15D5-5A1C-004A-A515-1B28784DB783}" destId="{C43486FA-0025-CB46-8819-F761E6D07716}" srcOrd="8" destOrd="0" presId="urn:microsoft.com/office/officeart/2008/layout/VerticalCurvedList"/>
    <dgm:cxn modelId="{14CDEB21-E815-874D-A34B-D137EF534B67}" type="presParOf" srcId="{C43486FA-0025-CB46-8819-F761E6D07716}" destId="{38A25167-0549-224A-970A-EF6E09D8AB67}" srcOrd="0" destOrd="0" presId="urn:microsoft.com/office/officeart/2008/layout/VerticalCurvedList"/>
    <dgm:cxn modelId="{6F1D082F-D6A7-1C49-84DB-55B1020910C7}" type="presParOf" srcId="{AE9E15D5-5A1C-004A-A515-1B28784DB783}" destId="{9E45C945-10CA-5B4B-B29E-C4CB8AA846A0}" srcOrd="9" destOrd="0" presId="urn:microsoft.com/office/officeart/2008/layout/VerticalCurvedList"/>
    <dgm:cxn modelId="{BC564097-1821-B241-BA25-381F82F31367}" type="presParOf" srcId="{AE9E15D5-5A1C-004A-A515-1B28784DB783}" destId="{7BB77206-C81F-8446-AED5-7CC454E7C581}" srcOrd="10" destOrd="0" presId="urn:microsoft.com/office/officeart/2008/layout/VerticalCurvedList"/>
    <dgm:cxn modelId="{4EDE214D-496C-6745-B609-719E9741675A}" type="presParOf" srcId="{7BB77206-C81F-8446-AED5-7CC454E7C581}" destId="{EFA0A159-C9CE-6847-8388-A34DC963709F}" srcOrd="0" destOrd="0" presId="urn:microsoft.com/office/officeart/2008/layout/VerticalCurvedList"/>
    <dgm:cxn modelId="{CAD022FF-C138-6348-8973-96850FE13E9B}" type="presParOf" srcId="{AE9E15D5-5A1C-004A-A515-1B28784DB783}" destId="{275594BB-5CEE-DB4B-84C4-9773E86B35B4}" srcOrd="11" destOrd="0" presId="urn:microsoft.com/office/officeart/2008/layout/VerticalCurvedList"/>
    <dgm:cxn modelId="{7C638DCE-43D1-7D46-9F23-AAF557DED8A5}" type="presParOf" srcId="{AE9E15D5-5A1C-004A-A515-1B28784DB783}" destId="{980BC575-B8CC-6D46-B79D-55881ED34AA2}" srcOrd="12" destOrd="0" presId="urn:microsoft.com/office/officeart/2008/layout/VerticalCurvedList"/>
    <dgm:cxn modelId="{1EA66207-DED9-9A4D-BD92-0121A39CA27A}" type="presParOf" srcId="{980BC575-B8CC-6D46-B79D-55881ED34AA2}" destId="{CA52B287-A2D0-EA4D-A852-8BD896422B57}" srcOrd="0" destOrd="0" presId="urn:microsoft.com/office/officeart/2008/layout/VerticalCurvedList"/>
    <dgm:cxn modelId="{1E4E5467-9DEA-3947-9B34-F6718CC675E2}" type="presParOf" srcId="{AE9E15D5-5A1C-004A-A515-1B28784DB783}" destId="{A07D4912-EEC7-1047-9F5E-A2EE20FFFBCE}" srcOrd="13" destOrd="0" presId="urn:microsoft.com/office/officeart/2008/layout/VerticalCurvedList"/>
    <dgm:cxn modelId="{3298FD1B-F846-684A-ABF7-53A1C3655709}" type="presParOf" srcId="{AE9E15D5-5A1C-004A-A515-1B28784DB783}" destId="{48F3F057-3E84-954A-A24E-5C0440E3F57B}" srcOrd="14" destOrd="0" presId="urn:microsoft.com/office/officeart/2008/layout/VerticalCurvedList"/>
    <dgm:cxn modelId="{3A97D0FA-CDC2-F346-965F-B4B07F30C314}" type="presParOf" srcId="{48F3F057-3E84-954A-A24E-5C0440E3F57B}" destId="{ABD94507-2437-904C-92EE-EFA2DDE70F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4F95C-A6D0-9E4B-8D0D-87977DD955DC}">
      <dsp:nvSpPr>
        <dsp:cNvPr id="0" name=""/>
        <dsp:cNvSpPr/>
      </dsp:nvSpPr>
      <dsp:spPr>
        <a:xfrm>
          <a:off x="2360414" y="1791746"/>
          <a:ext cx="1375171" cy="1375171"/>
        </a:xfrm>
        <a:prstGeom prst="ellipse">
          <a:avLst/>
        </a:prstGeom>
        <a:solidFill>
          <a:srgbClr val="FF0000"/>
        </a:solidFill>
        <a:ln w="28575" cmpd="sng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entury Gothic"/>
              <a:cs typeface="Century Gothic"/>
            </a:rPr>
            <a:t>SMA </a:t>
          </a:r>
          <a:r>
            <a:rPr lang="en-US" sz="1800" b="1" kern="1200" dirty="0">
              <a:latin typeface="Century Gothic"/>
              <a:cs typeface="Century Gothic"/>
            </a:rPr>
            <a:t>K-13</a:t>
          </a:r>
        </a:p>
      </dsp:txBody>
      <dsp:txXfrm>
        <a:off x="2561803" y="1993135"/>
        <a:ext cx="972393" cy="972393"/>
      </dsp:txXfrm>
    </dsp:sp>
    <dsp:sp modelId="{0000A5E2-B853-5241-9625-4F7EAC6AAB15}">
      <dsp:nvSpPr>
        <dsp:cNvPr id="0" name=""/>
        <dsp:cNvSpPr/>
      </dsp:nvSpPr>
      <dsp:spPr>
        <a:xfrm rot="16200000">
          <a:off x="2840920" y="1564364"/>
          <a:ext cx="41415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14159" y="2030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entury Gothic"/>
            <a:cs typeface="Century Gothic"/>
          </a:endParaRPr>
        </a:p>
      </dsp:txBody>
      <dsp:txXfrm>
        <a:off x="3037646" y="1574313"/>
        <a:ext cx="20707" cy="20707"/>
      </dsp:txXfrm>
    </dsp:sp>
    <dsp:sp modelId="{12BFB074-511D-634D-B01F-180B6B78EB7E}">
      <dsp:nvSpPr>
        <dsp:cNvPr id="0" name=""/>
        <dsp:cNvSpPr/>
      </dsp:nvSpPr>
      <dsp:spPr>
        <a:xfrm>
          <a:off x="2360414" y="2415"/>
          <a:ext cx="1375171" cy="1375171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Century Gothic"/>
              <a:cs typeface="Century Gothic"/>
            </a:rPr>
            <a:t>Direktorat</a:t>
          </a:r>
          <a:endParaRPr lang="en-US" sz="1600" kern="1200" dirty="0">
            <a:latin typeface="Century Gothic"/>
            <a:cs typeface="Century Gothic"/>
          </a:endParaRPr>
        </a:p>
      </dsp:txBody>
      <dsp:txXfrm>
        <a:off x="2561803" y="203804"/>
        <a:ext cx="972393" cy="972393"/>
      </dsp:txXfrm>
    </dsp:sp>
    <dsp:sp modelId="{6374F467-6CCF-0144-BE5C-EEB6D6AC1210}">
      <dsp:nvSpPr>
        <dsp:cNvPr id="0" name=""/>
        <dsp:cNvSpPr/>
      </dsp:nvSpPr>
      <dsp:spPr>
        <a:xfrm rot="1800000">
          <a:off x="3615723" y="2906362"/>
          <a:ext cx="41415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14159" y="20302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entury Gothic"/>
            <a:cs typeface="Century Gothic"/>
          </a:endParaRPr>
        </a:p>
      </dsp:txBody>
      <dsp:txXfrm>
        <a:off x="3812449" y="2916311"/>
        <a:ext cx="20707" cy="20707"/>
      </dsp:txXfrm>
    </dsp:sp>
    <dsp:sp modelId="{8DBCF810-2F2D-764F-A350-E3227BAA15A4}">
      <dsp:nvSpPr>
        <dsp:cNvPr id="0" name=""/>
        <dsp:cNvSpPr/>
      </dsp:nvSpPr>
      <dsp:spPr>
        <a:xfrm>
          <a:off x="3910020" y="2686412"/>
          <a:ext cx="1375171" cy="1375171"/>
        </a:xfrm>
        <a:prstGeom prst="ellips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entury Gothic"/>
              <a:cs typeface="Century Gothic"/>
            </a:rPr>
            <a:t>DINAS PEND. </a:t>
          </a:r>
          <a:r>
            <a:rPr lang="en-US" sz="1200" kern="1200" dirty="0" smtClean="0">
              <a:latin typeface="Century Gothic"/>
              <a:cs typeface="Century Gothic"/>
            </a:rPr>
            <a:t>PROV &amp; KAB/Kota</a:t>
          </a:r>
          <a:endParaRPr lang="en-US" sz="1200" kern="1200" dirty="0">
            <a:latin typeface="Century Gothic"/>
            <a:cs typeface="Century Gothic"/>
          </a:endParaRPr>
        </a:p>
      </dsp:txBody>
      <dsp:txXfrm>
        <a:off x="4111409" y="2887801"/>
        <a:ext cx="972393" cy="972393"/>
      </dsp:txXfrm>
    </dsp:sp>
    <dsp:sp modelId="{6EA636AA-C02C-204C-922B-7745BEC182E1}">
      <dsp:nvSpPr>
        <dsp:cNvPr id="0" name=""/>
        <dsp:cNvSpPr/>
      </dsp:nvSpPr>
      <dsp:spPr>
        <a:xfrm rot="9000000">
          <a:off x="2066117" y="2906362"/>
          <a:ext cx="41415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14159" y="20302"/>
              </a:lnTo>
            </a:path>
          </a:pathLst>
        </a:custGeom>
        <a:noFill/>
        <a:ln w="19050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entury Gothic"/>
            <a:cs typeface="Century Gothic"/>
          </a:endParaRPr>
        </a:p>
      </dsp:txBody>
      <dsp:txXfrm rot="10800000">
        <a:off x="2262843" y="2916311"/>
        <a:ext cx="20707" cy="20707"/>
      </dsp:txXfrm>
    </dsp:sp>
    <dsp:sp modelId="{A76E3818-1A84-E541-85AD-6A0C8676641C}">
      <dsp:nvSpPr>
        <dsp:cNvPr id="0" name=""/>
        <dsp:cNvSpPr/>
      </dsp:nvSpPr>
      <dsp:spPr>
        <a:xfrm>
          <a:off x="810808" y="2686412"/>
          <a:ext cx="1375171" cy="1375171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entury Gothic"/>
              <a:cs typeface="Century Gothic"/>
            </a:rPr>
            <a:t>LPMP</a:t>
          </a:r>
        </a:p>
      </dsp:txBody>
      <dsp:txXfrm>
        <a:off x="1012197" y="2887801"/>
        <a:ext cx="972393" cy="972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73BCE-18C2-3243-B4B1-E08F136D38B0}">
      <dsp:nvSpPr>
        <dsp:cNvPr id="0" name=""/>
        <dsp:cNvSpPr/>
      </dsp:nvSpPr>
      <dsp:spPr>
        <a:xfrm>
          <a:off x="-6801627" y="-1040843"/>
          <a:ext cx="8101705" cy="8101705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3BBDF-7C77-F442-98F4-FC8AC7AE5FEC}">
      <dsp:nvSpPr>
        <dsp:cNvPr id="0" name=""/>
        <dsp:cNvSpPr/>
      </dsp:nvSpPr>
      <dsp:spPr>
        <a:xfrm>
          <a:off x="422304" y="273670"/>
          <a:ext cx="7215536" cy="547099"/>
        </a:xfrm>
        <a:prstGeom prst="rect">
          <a:avLst/>
        </a:prstGeom>
        <a:solidFill>
          <a:srgbClr val="2D555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entury Gothic"/>
              <a:cs typeface="Century Gothic"/>
            </a:rPr>
            <a:t>Pelatihan dan Pendampingan Kurikulum 2013</a:t>
          </a:r>
        </a:p>
      </dsp:txBody>
      <dsp:txXfrm>
        <a:off x="422304" y="273670"/>
        <a:ext cx="7215536" cy="547099"/>
      </dsp:txXfrm>
    </dsp:sp>
    <dsp:sp modelId="{B7E2D74C-E7AA-7F49-BC39-C86F26DFD338}">
      <dsp:nvSpPr>
        <dsp:cNvPr id="0" name=""/>
        <dsp:cNvSpPr/>
      </dsp:nvSpPr>
      <dsp:spPr>
        <a:xfrm>
          <a:off x="80367" y="205282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45693-553E-9644-9C6E-ABF98B999718}">
      <dsp:nvSpPr>
        <dsp:cNvPr id="0" name=""/>
        <dsp:cNvSpPr/>
      </dsp:nvSpPr>
      <dsp:spPr>
        <a:xfrm>
          <a:off x="917751" y="1094800"/>
          <a:ext cx="6720088" cy="54709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Century Gothic"/>
              <a:cs typeface="Century Gothic"/>
            </a:rPr>
            <a:t>Pembinaan</a:t>
          </a:r>
          <a:r>
            <a:rPr lang="en-US" sz="1800" kern="1200" dirty="0">
              <a:latin typeface="Century Gothic"/>
              <a:cs typeface="Century Gothic"/>
            </a:rPr>
            <a:t> SMA </a:t>
          </a:r>
          <a:r>
            <a:rPr lang="en-US" sz="1800" kern="1200" dirty="0" err="1" smtClean="0">
              <a:latin typeface="Century Gothic"/>
              <a:cs typeface="Century Gothic"/>
            </a:rPr>
            <a:t>Rujukan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 smtClean="0">
              <a:latin typeface="Century Gothic"/>
              <a:cs typeface="Century Gothic"/>
            </a:rPr>
            <a:t>dan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 smtClean="0">
              <a:latin typeface="Century Gothic"/>
              <a:cs typeface="Century Gothic"/>
            </a:rPr>
            <a:t>Kewirausahaan</a:t>
          </a:r>
          <a:endParaRPr lang="en-US" sz="1800" kern="1200" dirty="0">
            <a:latin typeface="Century Gothic"/>
            <a:cs typeface="Century Gothic"/>
          </a:endParaRPr>
        </a:p>
      </dsp:txBody>
      <dsp:txXfrm>
        <a:off x="917751" y="1094800"/>
        <a:ext cx="6720088" cy="547099"/>
      </dsp:txXfrm>
    </dsp:sp>
    <dsp:sp modelId="{D3E9314F-62FC-714B-804F-62A2AB6A54CE}">
      <dsp:nvSpPr>
        <dsp:cNvPr id="0" name=""/>
        <dsp:cNvSpPr/>
      </dsp:nvSpPr>
      <dsp:spPr>
        <a:xfrm>
          <a:off x="575814" y="1026413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C5D8F-A6EB-464A-B17C-7864DA322BBA}">
      <dsp:nvSpPr>
        <dsp:cNvPr id="0" name=""/>
        <dsp:cNvSpPr/>
      </dsp:nvSpPr>
      <dsp:spPr>
        <a:xfrm>
          <a:off x="1189254" y="1915329"/>
          <a:ext cx="6448585" cy="547099"/>
        </a:xfrm>
        <a:prstGeom prst="rect">
          <a:avLst/>
        </a:prstGeom>
        <a:solidFill>
          <a:srgbClr val="2D555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Century Gothic"/>
              <a:cs typeface="Century Gothic"/>
            </a:rPr>
            <a:t>Pengembangan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Sumber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 smtClean="0">
              <a:latin typeface="Century Gothic"/>
              <a:cs typeface="Century Gothic"/>
            </a:rPr>
            <a:t>Belajar</a:t>
          </a:r>
          <a:r>
            <a:rPr lang="en-US" sz="1800" kern="1200" dirty="0" smtClean="0">
              <a:latin typeface="Century Gothic"/>
              <a:cs typeface="Century Gothic"/>
            </a:rPr>
            <a:t> (</a:t>
          </a:r>
          <a:r>
            <a:rPr lang="en-US" sz="1800" kern="1200" dirty="0" err="1" smtClean="0">
              <a:latin typeface="Century Gothic"/>
              <a:cs typeface="Century Gothic"/>
            </a:rPr>
            <a:t>eModul</a:t>
          </a:r>
          <a:r>
            <a:rPr lang="en-US" sz="1800" kern="1200" dirty="0" smtClean="0">
              <a:latin typeface="Century Gothic"/>
              <a:cs typeface="Century Gothic"/>
            </a:rPr>
            <a:t> &amp; Video)</a:t>
          </a:r>
          <a:endParaRPr lang="en-US" sz="1800" kern="1200" dirty="0">
            <a:latin typeface="Century Gothic"/>
            <a:cs typeface="Century Gothic"/>
          </a:endParaRPr>
        </a:p>
      </dsp:txBody>
      <dsp:txXfrm>
        <a:off x="1189254" y="1915329"/>
        <a:ext cx="6448585" cy="547099"/>
      </dsp:txXfrm>
    </dsp:sp>
    <dsp:sp modelId="{71BAA837-BDD5-8E4B-A14F-9450B8A395D3}">
      <dsp:nvSpPr>
        <dsp:cNvPr id="0" name=""/>
        <dsp:cNvSpPr/>
      </dsp:nvSpPr>
      <dsp:spPr>
        <a:xfrm>
          <a:off x="847317" y="1846941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166CC-E706-5741-B44C-E11AE7DABE8B}">
      <dsp:nvSpPr>
        <dsp:cNvPr id="0" name=""/>
        <dsp:cNvSpPr/>
      </dsp:nvSpPr>
      <dsp:spPr>
        <a:xfrm>
          <a:off x="1275943" y="2736459"/>
          <a:ext cx="6361897" cy="547099"/>
        </a:xfrm>
        <a:prstGeom prst="rect">
          <a:avLst/>
        </a:prstGeom>
        <a:solidFill>
          <a:srgbClr val="00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entury Gothic"/>
              <a:cs typeface="Century Gothic"/>
            </a:rPr>
            <a:t>Bimtek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Dalam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Jaringan</a:t>
          </a:r>
          <a:r>
            <a:rPr lang="en-US" sz="1800" kern="1200" dirty="0">
              <a:latin typeface="Century Gothic"/>
              <a:cs typeface="Century Gothic"/>
            </a:rPr>
            <a:t> (Online)</a:t>
          </a:r>
        </a:p>
      </dsp:txBody>
      <dsp:txXfrm>
        <a:off x="1275943" y="2736459"/>
        <a:ext cx="6361897" cy="547099"/>
      </dsp:txXfrm>
    </dsp:sp>
    <dsp:sp modelId="{38A25167-0549-224A-970A-EF6E09D8AB67}">
      <dsp:nvSpPr>
        <dsp:cNvPr id="0" name=""/>
        <dsp:cNvSpPr/>
      </dsp:nvSpPr>
      <dsp:spPr>
        <a:xfrm>
          <a:off x="934005" y="2668072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0A282-A969-6043-A2C2-39D09066CEB3}">
      <dsp:nvSpPr>
        <dsp:cNvPr id="0" name=""/>
        <dsp:cNvSpPr/>
      </dsp:nvSpPr>
      <dsp:spPr>
        <a:xfrm>
          <a:off x="1189254" y="3557590"/>
          <a:ext cx="6448585" cy="547099"/>
        </a:xfrm>
        <a:prstGeom prst="rect">
          <a:avLst/>
        </a:prstGeom>
        <a:solidFill>
          <a:srgbClr val="2D555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entury Gothic"/>
              <a:cs typeface="Century Gothic"/>
            </a:rPr>
            <a:t>Pengembangan Naskah Pembelajaran</a:t>
          </a:r>
        </a:p>
      </dsp:txBody>
      <dsp:txXfrm>
        <a:off x="1189254" y="3557590"/>
        <a:ext cx="6448585" cy="547099"/>
      </dsp:txXfrm>
    </dsp:sp>
    <dsp:sp modelId="{08A6561D-870A-3948-AE4F-E3D0771FC382}">
      <dsp:nvSpPr>
        <dsp:cNvPr id="0" name=""/>
        <dsp:cNvSpPr/>
      </dsp:nvSpPr>
      <dsp:spPr>
        <a:xfrm>
          <a:off x="847317" y="3489203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C9540-58A7-0048-BC94-FA33C2D5229B}">
      <dsp:nvSpPr>
        <dsp:cNvPr id="0" name=""/>
        <dsp:cNvSpPr/>
      </dsp:nvSpPr>
      <dsp:spPr>
        <a:xfrm>
          <a:off x="917751" y="4378119"/>
          <a:ext cx="6720088" cy="547099"/>
        </a:xfrm>
        <a:prstGeom prst="rect">
          <a:avLst/>
        </a:prstGeom>
        <a:solidFill>
          <a:srgbClr val="00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entury Gothic"/>
              <a:cs typeface="Century Gothic"/>
            </a:rPr>
            <a:t>Pembinaan Pelaksanaan SKS</a:t>
          </a:r>
        </a:p>
      </dsp:txBody>
      <dsp:txXfrm>
        <a:off x="917751" y="4378119"/>
        <a:ext cx="6720088" cy="547099"/>
      </dsp:txXfrm>
    </dsp:sp>
    <dsp:sp modelId="{EFA0A159-C9CE-6847-8388-A34DC963709F}">
      <dsp:nvSpPr>
        <dsp:cNvPr id="0" name=""/>
        <dsp:cNvSpPr/>
      </dsp:nvSpPr>
      <dsp:spPr>
        <a:xfrm>
          <a:off x="575814" y="4309731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E1CC8-22AF-B44F-A3FC-55F9EF8336D1}">
      <dsp:nvSpPr>
        <dsp:cNvPr id="0" name=""/>
        <dsp:cNvSpPr/>
      </dsp:nvSpPr>
      <dsp:spPr>
        <a:xfrm>
          <a:off x="422304" y="5199249"/>
          <a:ext cx="7215536" cy="547099"/>
        </a:xfrm>
        <a:prstGeom prst="rect">
          <a:avLst/>
        </a:prstGeom>
        <a:solidFill>
          <a:srgbClr val="2D555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Century Gothic"/>
              <a:cs typeface="Century Gothic"/>
            </a:rPr>
            <a:t>Pendampingan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smtClean="0">
              <a:latin typeface="Century Gothic"/>
              <a:cs typeface="Century Gothic"/>
            </a:rPr>
            <a:t>USBN </a:t>
          </a:r>
          <a:r>
            <a:rPr lang="en-US" sz="1800" kern="1200" dirty="0" err="1" smtClean="0">
              <a:latin typeface="Century Gothic"/>
              <a:cs typeface="Century Gothic"/>
            </a:rPr>
            <a:t>dan</a:t>
          </a:r>
          <a:r>
            <a:rPr lang="en-US" sz="1800" kern="1200" dirty="0" smtClean="0">
              <a:latin typeface="Century Gothic"/>
              <a:cs typeface="Century Gothic"/>
            </a:rPr>
            <a:t> US, </a:t>
          </a:r>
          <a:r>
            <a:rPr lang="en-US" sz="1800" kern="1200" dirty="0" err="1" smtClean="0">
              <a:latin typeface="Century Gothic"/>
              <a:cs typeface="Century Gothic"/>
            </a:rPr>
            <a:t>dan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 smtClean="0">
              <a:latin typeface="Century Gothic"/>
              <a:cs typeface="Century Gothic"/>
            </a:rPr>
            <a:t>Pemantauan</a:t>
          </a:r>
          <a:r>
            <a:rPr lang="en-US" sz="1800" kern="1200" dirty="0" smtClean="0">
              <a:latin typeface="Century Gothic"/>
              <a:cs typeface="Century Gothic"/>
            </a:rPr>
            <a:t> UN</a:t>
          </a:r>
          <a:endParaRPr lang="en-US" sz="1800" kern="1200" dirty="0">
            <a:latin typeface="Century Gothic"/>
            <a:cs typeface="Century Gothic"/>
          </a:endParaRPr>
        </a:p>
      </dsp:txBody>
      <dsp:txXfrm>
        <a:off x="422304" y="5199249"/>
        <a:ext cx="7215536" cy="547099"/>
      </dsp:txXfrm>
    </dsp:sp>
    <dsp:sp modelId="{CA52B287-A2D0-EA4D-A852-8BD896422B57}">
      <dsp:nvSpPr>
        <dsp:cNvPr id="0" name=""/>
        <dsp:cNvSpPr/>
      </dsp:nvSpPr>
      <dsp:spPr>
        <a:xfrm>
          <a:off x="80367" y="5130862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73BCE-18C2-3243-B4B1-E08F136D38B0}">
      <dsp:nvSpPr>
        <dsp:cNvPr id="0" name=""/>
        <dsp:cNvSpPr/>
      </dsp:nvSpPr>
      <dsp:spPr>
        <a:xfrm>
          <a:off x="-6801627" y="-1040843"/>
          <a:ext cx="8101705" cy="8101705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3BBDF-7C77-F442-98F4-FC8AC7AE5FEC}">
      <dsp:nvSpPr>
        <dsp:cNvPr id="0" name=""/>
        <dsp:cNvSpPr/>
      </dsp:nvSpPr>
      <dsp:spPr>
        <a:xfrm>
          <a:off x="422304" y="273670"/>
          <a:ext cx="7215536" cy="547099"/>
        </a:xfrm>
        <a:prstGeom prst="rect">
          <a:avLst/>
        </a:prstGeom>
        <a:solidFill>
          <a:srgbClr val="00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Century Gothic"/>
              <a:cs typeface="Century Gothic"/>
            </a:rPr>
            <a:t>Pembinaan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Penyelenggaraan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smtClean="0">
              <a:latin typeface="Century Gothic"/>
              <a:cs typeface="Century Gothic"/>
            </a:rPr>
            <a:t>USBN </a:t>
          </a:r>
          <a:r>
            <a:rPr lang="en-US" sz="1800" kern="1200" dirty="0" err="1" smtClean="0">
              <a:latin typeface="Century Gothic"/>
              <a:cs typeface="Century Gothic"/>
            </a:rPr>
            <a:t>dan</a:t>
          </a:r>
          <a:r>
            <a:rPr lang="en-US" sz="1800" kern="1200" dirty="0" smtClean="0">
              <a:latin typeface="Century Gothic"/>
              <a:cs typeface="Century Gothic"/>
            </a:rPr>
            <a:t> US</a:t>
          </a:r>
          <a:endParaRPr lang="en-US" sz="1800" kern="1200" dirty="0">
            <a:latin typeface="Century Gothic"/>
            <a:cs typeface="Century Gothic"/>
          </a:endParaRPr>
        </a:p>
      </dsp:txBody>
      <dsp:txXfrm>
        <a:off x="422304" y="273670"/>
        <a:ext cx="7215536" cy="547099"/>
      </dsp:txXfrm>
    </dsp:sp>
    <dsp:sp modelId="{B7E2D74C-E7AA-7F49-BC39-C86F26DFD338}">
      <dsp:nvSpPr>
        <dsp:cNvPr id="0" name=""/>
        <dsp:cNvSpPr/>
      </dsp:nvSpPr>
      <dsp:spPr>
        <a:xfrm>
          <a:off x="80367" y="205282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45693-553E-9644-9C6E-ABF98B999718}">
      <dsp:nvSpPr>
        <dsp:cNvPr id="0" name=""/>
        <dsp:cNvSpPr/>
      </dsp:nvSpPr>
      <dsp:spPr>
        <a:xfrm>
          <a:off x="917751" y="1094800"/>
          <a:ext cx="6720088" cy="547099"/>
        </a:xfrm>
        <a:prstGeom prst="rect">
          <a:avLst/>
        </a:prstGeom>
        <a:solidFill>
          <a:srgbClr val="2D555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Century Gothic"/>
              <a:cs typeface="Century Gothic"/>
            </a:rPr>
            <a:t>Pembinaan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Pelaksanaan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Pembelajaran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dan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Penilaian</a:t>
          </a:r>
          <a:r>
            <a:rPr lang="en-US" sz="1800" kern="1200" dirty="0">
              <a:latin typeface="Century Gothic"/>
              <a:cs typeface="Century Gothic"/>
            </a:rPr>
            <a:t> HOTS</a:t>
          </a:r>
        </a:p>
      </dsp:txBody>
      <dsp:txXfrm>
        <a:off x="917751" y="1094800"/>
        <a:ext cx="6720088" cy="547099"/>
      </dsp:txXfrm>
    </dsp:sp>
    <dsp:sp modelId="{D3E9314F-62FC-714B-804F-62A2AB6A54CE}">
      <dsp:nvSpPr>
        <dsp:cNvPr id="0" name=""/>
        <dsp:cNvSpPr/>
      </dsp:nvSpPr>
      <dsp:spPr>
        <a:xfrm>
          <a:off x="575814" y="1026413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C5D8F-A6EB-464A-B17C-7864DA322BBA}">
      <dsp:nvSpPr>
        <dsp:cNvPr id="0" name=""/>
        <dsp:cNvSpPr/>
      </dsp:nvSpPr>
      <dsp:spPr>
        <a:xfrm>
          <a:off x="1189254" y="1915329"/>
          <a:ext cx="6448585" cy="547099"/>
        </a:xfrm>
        <a:prstGeom prst="rect">
          <a:avLst/>
        </a:prstGeom>
        <a:solidFill>
          <a:srgbClr val="00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entury Gothic"/>
              <a:cs typeface="Century Gothic"/>
            </a:rPr>
            <a:t>Pembinaan Pasca Evaluasi Hasil Belajar (Pasca UN)</a:t>
          </a:r>
        </a:p>
      </dsp:txBody>
      <dsp:txXfrm>
        <a:off x="1189254" y="1915329"/>
        <a:ext cx="6448585" cy="547099"/>
      </dsp:txXfrm>
    </dsp:sp>
    <dsp:sp modelId="{71BAA837-BDD5-8E4B-A14F-9450B8A395D3}">
      <dsp:nvSpPr>
        <dsp:cNvPr id="0" name=""/>
        <dsp:cNvSpPr/>
      </dsp:nvSpPr>
      <dsp:spPr>
        <a:xfrm>
          <a:off x="847317" y="1846941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166CC-E706-5741-B44C-E11AE7DABE8B}">
      <dsp:nvSpPr>
        <dsp:cNvPr id="0" name=""/>
        <dsp:cNvSpPr/>
      </dsp:nvSpPr>
      <dsp:spPr>
        <a:xfrm>
          <a:off x="1275943" y="2736459"/>
          <a:ext cx="6361897" cy="547099"/>
        </a:xfrm>
        <a:prstGeom prst="rect">
          <a:avLst/>
        </a:prstGeom>
        <a:solidFill>
          <a:srgbClr val="2D555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/>
              <a:cs typeface="Century Gothic"/>
            </a:rPr>
            <a:t>Workshop </a:t>
          </a:r>
          <a:r>
            <a:rPr lang="en-US" sz="1800" kern="1200" dirty="0" err="1" smtClean="0">
              <a:latin typeface="Century Gothic"/>
              <a:cs typeface="Century Gothic"/>
            </a:rPr>
            <a:t>Pembinaan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 smtClean="0">
              <a:latin typeface="Century Gothic"/>
              <a:cs typeface="Century Gothic"/>
            </a:rPr>
            <a:t>Implementasi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>
              <a:latin typeface="Century Gothic"/>
              <a:cs typeface="Century Gothic"/>
            </a:rPr>
            <a:t>K-13 </a:t>
          </a:r>
          <a:r>
            <a:rPr lang="en-US" sz="1800" kern="1200" dirty="0" smtClean="0">
              <a:latin typeface="Century Gothic"/>
              <a:cs typeface="Century Gothic"/>
            </a:rPr>
            <a:t>SMA      </a:t>
          </a:r>
          <a:r>
            <a:rPr lang="en-US" sz="1800" kern="1200" dirty="0" err="1" smtClean="0">
              <a:latin typeface="Century Gothic"/>
              <a:cs typeface="Century Gothic"/>
            </a:rPr>
            <a:t>Bagi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Pengawas</a:t>
          </a:r>
          <a:endParaRPr lang="en-US" sz="1800" kern="1200" dirty="0">
            <a:latin typeface="Century Gothic"/>
            <a:cs typeface="Century Gothic"/>
          </a:endParaRPr>
        </a:p>
      </dsp:txBody>
      <dsp:txXfrm>
        <a:off x="1275943" y="2736459"/>
        <a:ext cx="6361897" cy="547099"/>
      </dsp:txXfrm>
    </dsp:sp>
    <dsp:sp modelId="{38A25167-0549-224A-970A-EF6E09D8AB67}">
      <dsp:nvSpPr>
        <dsp:cNvPr id="0" name=""/>
        <dsp:cNvSpPr/>
      </dsp:nvSpPr>
      <dsp:spPr>
        <a:xfrm>
          <a:off x="934005" y="2668072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5C945-10CA-5B4B-B29E-C4CB8AA846A0}">
      <dsp:nvSpPr>
        <dsp:cNvPr id="0" name=""/>
        <dsp:cNvSpPr/>
      </dsp:nvSpPr>
      <dsp:spPr>
        <a:xfrm>
          <a:off x="1189254" y="3557590"/>
          <a:ext cx="6448585" cy="54709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entury Gothic"/>
              <a:cs typeface="Century Gothic"/>
            </a:rPr>
            <a:t>Diskusi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 smtClean="0">
              <a:latin typeface="Century Gothic"/>
              <a:cs typeface="Century Gothic"/>
            </a:rPr>
            <a:t>Kelompok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 smtClean="0">
              <a:latin typeface="Century Gothic"/>
              <a:cs typeface="Century Gothic"/>
            </a:rPr>
            <a:t>Terpumpun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Pembelajaran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dan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Penilaian</a:t>
          </a:r>
          <a:endParaRPr lang="en-US" sz="1800" kern="1200" dirty="0">
            <a:latin typeface="Century Gothic"/>
            <a:cs typeface="Century Gothic"/>
          </a:endParaRPr>
        </a:p>
      </dsp:txBody>
      <dsp:txXfrm>
        <a:off x="1189254" y="3557590"/>
        <a:ext cx="6448585" cy="547099"/>
      </dsp:txXfrm>
    </dsp:sp>
    <dsp:sp modelId="{EFA0A159-C9CE-6847-8388-A34DC963709F}">
      <dsp:nvSpPr>
        <dsp:cNvPr id="0" name=""/>
        <dsp:cNvSpPr/>
      </dsp:nvSpPr>
      <dsp:spPr>
        <a:xfrm>
          <a:off x="847317" y="3489203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594BB-5CEE-DB4B-84C4-9773E86B35B4}">
      <dsp:nvSpPr>
        <dsp:cNvPr id="0" name=""/>
        <dsp:cNvSpPr/>
      </dsp:nvSpPr>
      <dsp:spPr>
        <a:xfrm>
          <a:off x="917751" y="4378119"/>
          <a:ext cx="6720088" cy="547099"/>
        </a:xfrm>
        <a:prstGeom prst="rect">
          <a:avLst/>
        </a:prstGeom>
        <a:solidFill>
          <a:srgbClr val="2D555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Century Gothic"/>
              <a:cs typeface="Century Gothic"/>
            </a:rPr>
            <a:t>Pengembangan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Aplikasi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eRapor</a:t>
          </a:r>
          <a:r>
            <a:rPr lang="en-US" sz="1800" kern="1200" dirty="0">
              <a:latin typeface="Century Gothic"/>
              <a:cs typeface="Century Gothic"/>
            </a:rPr>
            <a:t> (</a:t>
          </a:r>
          <a:r>
            <a:rPr lang="en-US" sz="1800" kern="1200" dirty="0" err="1">
              <a:latin typeface="Century Gothic"/>
              <a:cs typeface="Century Gothic"/>
            </a:rPr>
            <a:t>Paket</a:t>
          </a:r>
          <a:r>
            <a:rPr lang="en-US" sz="1800" kern="1200" dirty="0">
              <a:latin typeface="Century Gothic"/>
              <a:cs typeface="Century Gothic"/>
            </a:rPr>
            <a:t> </a:t>
          </a:r>
          <a:r>
            <a:rPr lang="en-US" sz="1800" kern="1200" dirty="0" err="1">
              <a:latin typeface="Century Gothic"/>
              <a:cs typeface="Century Gothic"/>
            </a:rPr>
            <a:t>dan</a:t>
          </a:r>
          <a:r>
            <a:rPr lang="en-US" sz="1800" kern="1200" dirty="0">
              <a:latin typeface="Century Gothic"/>
              <a:cs typeface="Century Gothic"/>
            </a:rPr>
            <a:t> SKS</a:t>
          </a:r>
          <a:r>
            <a:rPr lang="en-US" sz="1800" kern="1200" dirty="0" smtClean="0">
              <a:latin typeface="Century Gothic"/>
              <a:cs typeface="Century Gothic"/>
            </a:rPr>
            <a:t>) </a:t>
          </a:r>
          <a:r>
            <a:rPr lang="en-US" sz="1800" kern="1200" dirty="0" err="1" smtClean="0">
              <a:latin typeface="Century Gothic"/>
              <a:cs typeface="Century Gothic"/>
            </a:rPr>
            <a:t>dan</a:t>
          </a:r>
          <a:r>
            <a:rPr lang="en-US" sz="1800" kern="1200" dirty="0" smtClean="0">
              <a:latin typeface="Century Gothic"/>
              <a:cs typeface="Century Gothic"/>
            </a:rPr>
            <a:t> Web</a:t>
          </a:r>
          <a:endParaRPr lang="en-US" sz="1800" kern="1200" dirty="0">
            <a:latin typeface="Century Gothic"/>
            <a:cs typeface="Century Gothic"/>
          </a:endParaRPr>
        </a:p>
      </dsp:txBody>
      <dsp:txXfrm>
        <a:off x="917751" y="4378119"/>
        <a:ext cx="6720088" cy="547099"/>
      </dsp:txXfrm>
    </dsp:sp>
    <dsp:sp modelId="{CA52B287-A2D0-EA4D-A852-8BD896422B57}">
      <dsp:nvSpPr>
        <dsp:cNvPr id="0" name=""/>
        <dsp:cNvSpPr/>
      </dsp:nvSpPr>
      <dsp:spPr>
        <a:xfrm>
          <a:off x="575814" y="4309731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D4912-EEC7-1047-9F5E-A2EE20FFFBCE}">
      <dsp:nvSpPr>
        <dsp:cNvPr id="0" name=""/>
        <dsp:cNvSpPr/>
      </dsp:nvSpPr>
      <dsp:spPr>
        <a:xfrm>
          <a:off x="422304" y="5199249"/>
          <a:ext cx="7215536" cy="54709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entury Gothic"/>
              <a:cs typeface="Century Gothic"/>
            </a:rPr>
            <a:t>Konsultan</a:t>
          </a:r>
          <a:r>
            <a:rPr lang="en-US" sz="1800" kern="1200" dirty="0" smtClean="0">
              <a:latin typeface="Century Gothic"/>
              <a:cs typeface="Century Gothic"/>
            </a:rPr>
            <a:t> (</a:t>
          </a:r>
          <a:r>
            <a:rPr lang="en-US" sz="1800" kern="1200" dirty="0" err="1" smtClean="0">
              <a:latin typeface="Century Gothic"/>
              <a:cs typeface="Century Gothic"/>
            </a:rPr>
            <a:t>Tenaga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 smtClean="0">
              <a:latin typeface="Century Gothic"/>
              <a:cs typeface="Century Gothic"/>
            </a:rPr>
            <a:t>Ahli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 smtClean="0">
              <a:latin typeface="Century Gothic"/>
              <a:cs typeface="Century Gothic"/>
            </a:rPr>
            <a:t>dan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 smtClean="0">
              <a:latin typeface="Century Gothic"/>
              <a:cs typeface="Century Gothic"/>
            </a:rPr>
            <a:t>Tenaga</a:t>
          </a:r>
          <a:r>
            <a:rPr lang="en-US" sz="1800" kern="1200" dirty="0" smtClean="0">
              <a:latin typeface="Century Gothic"/>
              <a:cs typeface="Century Gothic"/>
            </a:rPr>
            <a:t> </a:t>
          </a:r>
          <a:r>
            <a:rPr lang="en-US" sz="1800" kern="1200" dirty="0" err="1" smtClean="0">
              <a:latin typeface="Century Gothic"/>
              <a:cs typeface="Century Gothic"/>
            </a:rPr>
            <a:t>Teknis</a:t>
          </a:r>
          <a:r>
            <a:rPr lang="en-US" sz="1800" kern="1200" dirty="0" smtClean="0">
              <a:latin typeface="Century Gothic"/>
              <a:cs typeface="Century Gothic"/>
            </a:rPr>
            <a:t>)</a:t>
          </a:r>
          <a:endParaRPr lang="en-US" sz="1800" kern="1200" dirty="0">
            <a:latin typeface="Century Gothic"/>
            <a:cs typeface="Century Gothic"/>
          </a:endParaRPr>
        </a:p>
      </dsp:txBody>
      <dsp:txXfrm>
        <a:off x="422304" y="5199249"/>
        <a:ext cx="7215536" cy="547099"/>
      </dsp:txXfrm>
    </dsp:sp>
    <dsp:sp modelId="{ABD94507-2437-904C-92EE-EFA2DDE70FFC}">
      <dsp:nvSpPr>
        <dsp:cNvPr id="0" name=""/>
        <dsp:cNvSpPr/>
      </dsp:nvSpPr>
      <dsp:spPr>
        <a:xfrm>
          <a:off x="80367" y="5130862"/>
          <a:ext cx="683874" cy="6838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CF7C1-524E-184C-8DE8-AF1AF3B24B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0B886-546B-DC4F-95CA-96294B8B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870-A84E-4EF0-AAFC-33ACFB6B45A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222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Silahkan</a:t>
            </a:r>
            <a:r>
              <a:rPr lang="id-ID" baseline="0" dirty="0" smtClean="0"/>
              <a:t> disesuaikan masing-masing Direktorat.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870-A84E-4EF0-AAFC-33ACFB6B45AF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78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Sudah sepakat.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7427E-0FB8-6D4C-B43E-DA28E8E8D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8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2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2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7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7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F0802-1451-8049-AFCF-EA91A5A891F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3B8A-BC00-EE4F-BE38-F6051777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58207" y="1797"/>
            <a:ext cx="4999027" cy="770917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1797"/>
            <a:ext cx="5526258" cy="770917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6966" y="47560"/>
            <a:ext cx="421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bg1"/>
                </a:solidFill>
                <a:latin typeface="Century Gothic"/>
                <a:cs typeface="Century Gothic"/>
              </a:rPr>
              <a:t>Direktorat Pembinaan Sekolah Menengah Atas</a:t>
            </a:r>
          </a:p>
          <a:p>
            <a:r>
              <a:rPr lang="en-US" sz="1200" smtClean="0">
                <a:solidFill>
                  <a:schemeClr val="bg1"/>
                </a:solidFill>
                <a:latin typeface="Century Gothic"/>
                <a:cs typeface="Century Gothic"/>
              </a:rPr>
              <a:t>Direktorat Jenderal Pendidikan Dasar dan Menengah</a:t>
            </a:r>
          </a:p>
          <a:p>
            <a:r>
              <a:rPr lang="en-US" sz="1200" smtClean="0">
                <a:solidFill>
                  <a:schemeClr val="bg1"/>
                </a:solidFill>
                <a:latin typeface="Century Gothic"/>
                <a:cs typeface="Century Gothic"/>
              </a:rPr>
              <a:t>Kementerian Pendidikan dan Kebudayaan  </a:t>
            </a:r>
            <a:endParaRPr lang="en-US" sz="1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91" t="38427" r="34960" b="39473"/>
          <a:stretch/>
        </p:blipFill>
        <p:spPr>
          <a:xfrm>
            <a:off x="117408" y="24202"/>
            <a:ext cx="625731" cy="649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275720"/>
            <a:ext cx="551158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FFFF00"/>
                </a:solidFill>
                <a:latin typeface="Century Gothic"/>
                <a:cs typeface="Century Gothic"/>
              </a:rPr>
              <a:t>PROGRAM </a:t>
            </a:r>
            <a:r>
              <a:rPr lang="en-US" sz="5400" dirty="0" smtClean="0">
                <a:solidFill>
                  <a:srgbClr val="FFFF00"/>
                </a:solidFill>
                <a:latin typeface="Century Gothic"/>
                <a:cs typeface="Century Gothic"/>
              </a:rPr>
              <a:t>2017</a:t>
            </a:r>
            <a:endParaRPr lang="en-US" sz="54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87707" y="4199050"/>
            <a:ext cx="6469527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/>
                <a:cs typeface="Century Gothic"/>
              </a:rPr>
              <a:t>SUBDIT KURIKULUM </a:t>
            </a:r>
            <a:endParaRPr lang="en-US" sz="5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8421" y="973145"/>
            <a:ext cx="5060951" cy="2185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8221" y="191164"/>
            <a:ext cx="3419851" cy="40011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Pembelajaran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&amp;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Penilaian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98353" y="3277707"/>
            <a:ext cx="3645647" cy="9213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199050"/>
            <a:ext cx="2687705" cy="921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134832"/>
            <a:ext cx="9143999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KURIKULUM 2013 - RUJUKAN - KEWIRAUSAHAAN - USBN 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964216"/>
            <a:ext cx="9143999" cy="64633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Desiminasi</a:t>
            </a:r>
            <a:r>
              <a:rPr lang="en-US" dirty="0" smtClean="0">
                <a:solidFill>
                  <a:srgbClr val="0000FF"/>
                </a:solidFill>
                <a:latin typeface="Century Gothic"/>
                <a:cs typeface="Century Gothic"/>
              </a:rPr>
              <a:t> Program SMA </a:t>
            </a:r>
            <a:r>
              <a:rPr lang="en-US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Tahun</a:t>
            </a:r>
            <a:r>
              <a:rPr lang="en-US" dirty="0" smtClean="0">
                <a:solidFill>
                  <a:srgbClr val="0000FF"/>
                </a:solidFill>
                <a:latin typeface="Century Gothic"/>
                <a:cs typeface="Century Gothic"/>
              </a:rPr>
              <a:t> 2017 : 16-18 </a:t>
            </a:r>
            <a:r>
              <a:rPr lang="en-US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Februari</a:t>
            </a:r>
            <a:r>
              <a:rPr lang="en-US" dirty="0" smtClean="0">
                <a:solidFill>
                  <a:srgbClr val="0000FF"/>
                </a:solidFill>
                <a:latin typeface="Century Gothic"/>
                <a:cs typeface="Century Gothic"/>
              </a:rPr>
              <a:t> 2017</a:t>
            </a:r>
          </a:p>
          <a:p>
            <a:pPr algn="ct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Eko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Warisdiono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–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Kasubdit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Kurikulum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8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486" y="-11159"/>
            <a:ext cx="8702914" cy="1146781"/>
          </a:xfrm>
          <a:prstGeom prst="rect">
            <a:avLst/>
          </a:prstGeom>
          <a:solidFill>
            <a:srgbClr val="000090"/>
          </a:soli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Kriteria</a:t>
            </a:r>
            <a:r>
              <a:rPr lang="en-US" sz="26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Umum</a:t>
            </a:r>
            <a:r>
              <a:rPr lang="en-US" sz="26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Peserta</a:t>
            </a:r>
            <a:r>
              <a:rPr lang="en-US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Penyegaran</a:t>
            </a:r>
            <a:r>
              <a:rPr lang="en-US" sz="24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Instruktur</a:t>
            </a:r>
            <a:r>
              <a:rPr lang="en-US" sz="24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2013 </a:t>
            </a:r>
          </a:p>
          <a:p>
            <a:r>
              <a:rPr lang="id-ID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SEKOLAH MENENGAH ATAS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-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86" y="1336905"/>
            <a:ext cx="8702914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2438" indent="-452438">
              <a:spcAft>
                <a:spcPts val="120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1</a:t>
            </a:r>
            <a:r>
              <a:rPr lang="en-US" sz="2000" dirty="0">
                <a:latin typeface="Century Gothic"/>
                <a:cs typeface="Century Gothic"/>
              </a:rPr>
              <a:t>. 	</a:t>
            </a:r>
            <a:r>
              <a:rPr lang="en-US" sz="2000" dirty="0" smtClean="0">
                <a:latin typeface="Century Gothic"/>
                <a:cs typeface="Century Gothic"/>
              </a:rPr>
              <a:t>Guru </a:t>
            </a:r>
            <a:r>
              <a:rPr lang="en-US" sz="2000" dirty="0" err="1" smtClean="0">
                <a:latin typeface="Century Gothic"/>
                <a:cs typeface="Century Gothic"/>
              </a:rPr>
              <a:t>mapel</a:t>
            </a:r>
            <a:r>
              <a:rPr lang="en-US" sz="2000" dirty="0" smtClean="0">
                <a:latin typeface="Century Gothic"/>
                <a:cs typeface="Century Gothic"/>
              </a:rPr>
              <a:t>/Guru BK/</a:t>
            </a:r>
            <a:r>
              <a:rPr lang="en-US" sz="2000" dirty="0" err="1" smtClean="0">
                <a:latin typeface="Century Gothic"/>
                <a:cs typeface="Century Gothic"/>
              </a:rPr>
              <a:t>Widyaiswara</a:t>
            </a:r>
            <a:r>
              <a:rPr lang="en-US" sz="2000" dirty="0" smtClean="0">
                <a:latin typeface="Century Gothic"/>
                <a:cs typeface="Century Gothic"/>
              </a:rPr>
              <a:t>/</a:t>
            </a:r>
            <a:r>
              <a:rPr lang="en-US" sz="2000" dirty="0" err="1" smtClean="0">
                <a:latin typeface="Century Gothic"/>
                <a:cs typeface="Century Gothic"/>
              </a:rPr>
              <a:t>Pengawas</a:t>
            </a:r>
            <a:r>
              <a:rPr lang="en-US" sz="2000" dirty="0" smtClean="0">
                <a:latin typeface="Century Gothic"/>
                <a:cs typeface="Century Gothic"/>
              </a:rPr>
              <a:t>/</a:t>
            </a:r>
            <a:r>
              <a:rPr lang="en-US" sz="2000" dirty="0" err="1" smtClean="0">
                <a:latin typeface="Century Gothic"/>
                <a:cs typeface="Century Gothic"/>
              </a:rPr>
              <a:t>Dosen</a:t>
            </a:r>
            <a:r>
              <a:rPr lang="en-US" sz="2000" dirty="0" smtClean="0">
                <a:latin typeface="Century Gothic"/>
                <a:cs typeface="Century Gothic"/>
              </a:rPr>
              <a:t>/</a:t>
            </a:r>
            <a:r>
              <a:rPr lang="en-US" sz="2000" dirty="0" err="1" smtClean="0">
                <a:latin typeface="Century Gothic"/>
                <a:cs typeface="Century Gothic"/>
              </a:rPr>
              <a:t>Penulis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Buku</a:t>
            </a:r>
            <a:r>
              <a:rPr lang="en-US" sz="2000" dirty="0" smtClean="0">
                <a:latin typeface="Century Gothic"/>
                <a:cs typeface="Century Gothic"/>
              </a:rPr>
              <a:t>;</a:t>
            </a:r>
            <a:endParaRPr lang="en-US" sz="2000" dirty="0"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dirty="0">
                <a:latin typeface="Century Gothic"/>
                <a:cs typeface="Century Gothic"/>
              </a:rPr>
              <a:t>2.	</a:t>
            </a:r>
            <a:r>
              <a:rPr lang="en-US" sz="2000" dirty="0" err="1" smtClean="0">
                <a:latin typeface="Century Gothic"/>
                <a:cs typeface="Century Gothic"/>
              </a:rPr>
              <a:t>Mengikuti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pelatihan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NN/IN/IP/IK/GS </a:t>
            </a:r>
            <a:r>
              <a:rPr lang="en-US" sz="2000" dirty="0" err="1" smtClean="0"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latin typeface="Century Gothic"/>
                <a:cs typeface="Century Gothic"/>
              </a:rPr>
              <a:t> 2013;</a:t>
            </a:r>
            <a:endParaRPr lang="en-US" sz="2000" dirty="0"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dirty="0">
                <a:latin typeface="Century Gothic"/>
                <a:cs typeface="Century Gothic"/>
              </a:rPr>
              <a:t>3.	</a:t>
            </a:r>
            <a:r>
              <a:rPr lang="en-US" sz="2000" dirty="0" err="1">
                <a:latin typeface="Century Gothic"/>
                <a:cs typeface="Century Gothic"/>
              </a:rPr>
              <a:t>Mampu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mengoperasikan</a:t>
            </a:r>
            <a:r>
              <a:rPr lang="en-US" sz="2000" dirty="0">
                <a:latin typeface="Century Gothic"/>
                <a:cs typeface="Century Gothic"/>
              </a:rPr>
              <a:t> program Office (word, excel, power point) </a:t>
            </a:r>
            <a:r>
              <a:rPr lang="en-US" sz="2000" dirty="0" err="1">
                <a:latin typeface="Century Gothic"/>
                <a:cs typeface="Century Gothic"/>
              </a:rPr>
              <a:t>dan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internet;</a:t>
            </a:r>
            <a:endParaRPr lang="en-US" sz="2000" dirty="0"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dirty="0">
                <a:latin typeface="Century Gothic"/>
                <a:cs typeface="Century Gothic"/>
              </a:rPr>
              <a:t>4.	</a:t>
            </a:r>
            <a:r>
              <a:rPr lang="en-US" sz="2000" dirty="0" err="1">
                <a:latin typeface="Century Gothic"/>
                <a:cs typeface="Century Gothic"/>
              </a:rPr>
              <a:t>Memiliki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rekam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jejak</a:t>
            </a:r>
            <a:r>
              <a:rPr lang="en-US" sz="2000" dirty="0">
                <a:latin typeface="Century Gothic"/>
                <a:cs typeface="Century Gothic"/>
              </a:rPr>
              <a:t> yang </a:t>
            </a:r>
            <a:r>
              <a:rPr lang="en-US" sz="2000" dirty="0" err="1" smtClean="0">
                <a:latin typeface="Century Gothic"/>
                <a:cs typeface="Century Gothic"/>
              </a:rPr>
              <a:t>baik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pada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kegiatan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penugasan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pendampingan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latin typeface="Century Gothic"/>
                <a:cs typeface="Century Gothic"/>
              </a:rPr>
              <a:t> 2013;</a:t>
            </a:r>
            <a:endParaRPr lang="en-US" sz="2000" dirty="0"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dirty="0">
                <a:latin typeface="Century Gothic"/>
                <a:cs typeface="Century Gothic"/>
              </a:rPr>
              <a:t>5.	</a:t>
            </a:r>
            <a:r>
              <a:rPr lang="en-US" sz="2000" dirty="0" err="1">
                <a:latin typeface="Century Gothic"/>
                <a:cs typeface="Century Gothic"/>
              </a:rPr>
              <a:t>Memiliki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kemampuan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komunikasi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dan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menjelaskan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materi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dengan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baik</a:t>
            </a:r>
            <a:r>
              <a:rPr lang="en-US" sz="2000" dirty="0" smtClean="0">
                <a:latin typeface="Century Gothic"/>
                <a:cs typeface="Century Gothic"/>
              </a:rPr>
              <a:t>;</a:t>
            </a:r>
            <a:endParaRPr lang="en-US" sz="2000" dirty="0"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6.	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Siap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dan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bersedia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ditugaskan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sebagai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instruktur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pada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pelatihan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Kurikulum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2013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tahun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2017;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7.	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Siap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dan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bersedia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ditugaskan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sebagai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Petugas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Pendamping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Kurikulum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2013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tahun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2017.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70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66500"/>
              </p:ext>
            </p:extLst>
          </p:nvPr>
        </p:nvGraphicFramePr>
        <p:xfrm>
          <a:off x="88156" y="1390149"/>
          <a:ext cx="8978867" cy="5213952"/>
        </p:xfrm>
        <a:graphic>
          <a:graphicData uri="http://schemas.openxmlformats.org/drawingml/2006/table">
            <a:tbl>
              <a:tblPr/>
              <a:tblGrid>
                <a:gridCol w="592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Jam    @ 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60’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Narasumber</a:t>
                      </a:r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A.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Umum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(7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Dinamika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Perkembangan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Karakter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Literasi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Penyelenggaraan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Pendampingan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Direktorat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/LPMP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B.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Pokok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(28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a.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Dokumen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SKL, KI-KD,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Silabus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Pedoman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Mapel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Buku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Teks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c.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Model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d.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Perancangan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Rencana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(RPP)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a.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 Review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Pengolahan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Pelaporan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C.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Penunjang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(4 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Pembukaan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Peningkatan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Mutu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Kadisdik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Prov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LPMP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Awal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Panitia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&amp;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Akhir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Panitia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&amp;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4. Penutupan : Review dan Evaluasi Pelatihan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LPMP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159" y="2361"/>
            <a:ext cx="8978865" cy="923330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STRUKTUR PROGRAM</a:t>
            </a:r>
          </a:p>
          <a:p>
            <a:pPr algn="ctr"/>
            <a:r>
              <a:rPr lang="id-ID" dirty="0" smtClean="0">
                <a:solidFill>
                  <a:schemeClr val="bg1"/>
                </a:solidFill>
                <a:latin typeface="Century Gothic"/>
                <a:cs typeface="Century Gothic"/>
              </a:rPr>
              <a:t>Bimbingan Teknis Guru Sasaran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 SMA 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2195" y="872999"/>
            <a:ext cx="249997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6 </a:t>
            </a:r>
            <a:r>
              <a:rPr lang="en-US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Hari</a:t>
            </a:r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 : 39 Jam @ 60”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41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11159"/>
            <a:ext cx="9144000" cy="1173379"/>
          </a:xfrm>
          <a:prstGeom prst="rect">
            <a:avLst/>
          </a:prstGeom>
          <a:solidFill>
            <a:srgbClr val="000090"/>
          </a:soli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Perangkat</a:t>
            </a:r>
            <a:r>
              <a:rPr lang="en-US" sz="26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Pendukung</a:t>
            </a:r>
            <a:r>
              <a:rPr lang="en-US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GS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56103"/>
            <a:ext cx="9144000" cy="37087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</a:pP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. 	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Pedoman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Pendampingan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5125" indent="-365125"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2.	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Panduan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5125" indent="-365125"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3.	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Soal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Tes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Awal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Tes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Akhir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untuk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GS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5125" indent="-365125"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4.	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Instrumen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Penilaian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Nasional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IK)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5125" indent="-365125">
              <a:spcAft>
                <a:spcPts val="1800"/>
              </a:spcAft>
              <a:buAutoNum type="arabicPeriod" startAt="5"/>
            </a:pP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Materi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Umum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Materi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Pokok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Modul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, LK,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Paparan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Contoh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, Video)</a:t>
            </a:r>
          </a:p>
          <a:p>
            <a:pPr marL="365125" indent="-365125">
              <a:spcAft>
                <a:spcPts val="1800"/>
              </a:spcAft>
              <a:buAutoNum type="arabicPeriod" startAt="5"/>
            </a:pP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Suplemen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Praktik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Baik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Per Mata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Pelajaran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: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Pembelajaran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Penilaian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  <a:latin typeface="Century Gothic"/>
                <a:cs typeface="Century Gothic"/>
              </a:rPr>
              <a:t>Higher Order Thinking Skills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(HOTS);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Pembelajaran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Abad 21 (4C);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Pendidikan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Karakter</a:t>
            </a:r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;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Literasi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.</a:t>
            </a:r>
            <a:endParaRPr lang="en-US" sz="20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75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18" y="3322764"/>
            <a:ext cx="8808193" cy="1456112"/>
          </a:xfrm>
          <a:prstGeom prst="rect">
            <a:avLst/>
          </a:prstGeom>
          <a:solidFill>
            <a:srgbClr val="1D23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9812" y="3525703"/>
            <a:ext cx="1644555" cy="1098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-1</a:t>
            </a: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Temu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Awal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Seluruh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Anggota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Klaster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(1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31312" y="3514834"/>
            <a:ext cx="1644555" cy="1098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-1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Bimbingan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Teknis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Guru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Mapel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Kls</a:t>
            </a:r>
            <a:endParaRPr lang="en-US" sz="14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(2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14309" y="3525703"/>
            <a:ext cx="1644555" cy="1098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-2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Evaluasi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On-1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Seluruh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Anggota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Klaster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(1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88797" y="3513244"/>
            <a:ext cx="1644555" cy="1098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-2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Bimbingan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Teknis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Guru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Mapel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Kls</a:t>
            </a:r>
            <a:endParaRPr lang="en-US" sz="14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(2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209902" y="3898082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534797" y="3900899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784763" y="3900899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2818" y="4931276"/>
            <a:ext cx="8808193" cy="8321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err="1">
                <a:latin typeface="Century Gothic"/>
                <a:cs typeface="Century Gothic"/>
              </a:rPr>
              <a:t>Pelaksanaan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Kurikulum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K-13 </a:t>
            </a:r>
            <a:r>
              <a:rPr lang="en-US" sz="2000" dirty="0" err="1">
                <a:latin typeface="Century Gothic"/>
                <a:cs typeface="Century Gothic"/>
              </a:rPr>
              <a:t>Mandiri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</a:p>
          <a:p>
            <a:pPr algn="r"/>
            <a:r>
              <a:rPr lang="en-US" sz="2000" dirty="0">
                <a:solidFill>
                  <a:srgbClr val="FFFF00"/>
                </a:solidFill>
                <a:latin typeface="Century Gothic"/>
                <a:cs typeface="Century Gothic"/>
              </a:rPr>
              <a:t>(</a:t>
            </a:r>
            <a:r>
              <a:rPr lang="en-US" sz="2000" dirty="0" err="1">
                <a:solidFill>
                  <a:srgbClr val="FFFF00"/>
                </a:solidFill>
                <a:latin typeface="Century Gothic"/>
                <a:cs typeface="Century Gothic"/>
              </a:rPr>
              <a:t>Tanpa</a:t>
            </a:r>
            <a:r>
              <a:rPr lang="en-US" sz="20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entury Gothic"/>
                <a:cs typeface="Century Gothic"/>
              </a:rPr>
              <a:t>Pendampingan</a:t>
            </a:r>
            <a:r>
              <a:rPr lang="en-US" sz="2000" dirty="0">
                <a:solidFill>
                  <a:srgbClr val="FFFF00"/>
                </a:solidFill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7898370" y="4699573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-4683"/>
            <a:ext cx="9143999" cy="83099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Alur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Kegiatan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Pendampingan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SD - SMP </a:t>
            </a: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SMA - SMK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510" y="2953432"/>
            <a:ext cx="45221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entury Gothic"/>
                <a:cs typeface="Century Gothic"/>
              </a:rPr>
              <a:t>Juli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4431" y="2951943"/>
            <a:ext cx="108287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Century Gothic"/>
                <a:cs typeface="Century Gothic"/>
              </a:rPr>
              <a:t>Desember</a:t>
            </a:r>
          </a:p>
        </p:txBody>
      </p:sp>
      <p:cxnSp>
        <p:nvCxnSpPr>
          <p:cNvPr id="30" name="Straight Connector 29"/>
          <p:cNvCxnSpPr>
            <a:stCxn id="27" idx="3"/>
            <a:endCxn id="28" idx="1"/>
          </p:cNvCxnSpPr>
          <p:nvPr/>
        </p:nvCxnSpPr>
        <p:spPr>
          <a:xfrm flipV="1">
            <a:off x="712727" y="3105832"/>
            <a:ext cx="7051704" cy="1489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449039" y="1454955"/>
            <a:ext cx="2241349" cy="95881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entury Gothic"/>
                <a:cs typeface="Century Gothic"/>
              </a:rPr>
              <a:t>Peserta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Penyegaran</a:t>
            </a:r>
            <a:endParaRPr lang="en-US" sz="1600" dirty="0" smtClean="0">
              <a:latin typeface="Century Gothic"/>
              <a:cs typeface="Century Gothic"/>
            </a:endParaRPr>
          </a:p>
          <a:p>
            <a:pPr algn="ctr"/>
            <a:r>
              <a:rPr lang="en-US" sz="1600" dirty="0" err="1" smtClean="0">
                <a:latin typeface="Century Gothic"/>
                <a:cs typeface="Century Gothic"/>
              </a:rPr>
              <a:t>Instruktur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endParaRPr lang="en-US" sz="1600" dirty="0">
              <a:latin typeface="Century Gothic"/>
              <a:cs typeface="Century Gothic"/>
            </a:endParaRPr>
          </a:p>
        </p:txBody>
      </p:sp>
      <p:cxnSp>
        <p:nvCxnSpPr>
          <p:cNvPr id="34" name="Straight Connector 33"/>
          <p:cNvCxnSpPr>
            <a:stCxn id="31" idx="2"/>
            <a:endCxn id="16" idx="0"/>
          </p:cNvCxnSpPr>
          <p:nvPr/>
        </p:nvCxnSpPr>
        <p:spPr>
          <a:xfrm flipH="1">
            <a:off x="1122090" y="2413767"/>
            <a:ext cx="3447624" cy="11119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2"/>
            <a:endCxn id="17" idx="0"/>
          </p:cNvCxnSpPr>
          <p:nvPr/>
        </p:nvCxnSpPr>
        <p:spPr>
          <a:xfrm flipH="1">
            <a:off x="3453590" y="2413767"/>
            <a:ext cx="1116124" cy="110106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2"/>
            <a:endCxn id="19" idx="0"/>
          </p:cNvCxnSpPr>
          <p:nvPr/>
        </p:nvCxnSpPr>
        <p:spPr>
          <a:xfrm>
            <a:off x="4569714" y="2413767"/>
            <a:ext cx="1166873" cy="11119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0" idx="0"/>
          </p:cNvCxnSpPr>
          <p:nvPr/>
        </p:nvCxnSpPr>
        <p:spPr>
          <a:xfrm>
            <a:off x="4547127" y="2391464"/>
            <a:ext cx="3463948" cy="11217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2818" y="5856269"/>
            <a:ext cx="8808193" cy="584776"/>
          </a:xfrm>
          <a:prstGeom prst="rect">
            <a:avLst/>
          </a:prstGeom>
          <a:noFill/>
          <a:ln>
            <a:solidFill>
              <a:srgbClr val="93CDD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Catatan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: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Kegiatan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IHT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dilakukan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sekolah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pada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awal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tahun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pelajaran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secara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mandiri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Minimam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3 kali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kegiatan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(in-On-In)</a:t>
            </a:r>
            <a:endParaRPr lang="en-US" sz="16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70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63904"/>
              </p:ext>
            </p:extLst>
          </p:nvPr>
        </p:nvGraphicFramePr>
        <p:xfrm>
          <a:off x="74967" y="647964"/>
          <a:ext cx="8967580" cy="618154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7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18566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KEGIATAN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PELAKSANA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JANUARI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FEBRUARI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MARET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APRIL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JUNI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6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Ujian Nasional</a:t>
                      </a:r>
                      <a:r>
                        <a:rPr lang="id-ID" sz="1200" baseline="0" dirty="0" smtClean="0">
                          <a:latin typeface="Century Gothic" panose="020B0502020202020204" pitchFamily="34" charset="0"/>
                          <a:cs typeface="Century Gothic"/>
                        </a:rPr>
                        <a:t> (UN)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Sekolah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379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Ujian</a:t>
                      </a:r>
                      <a:r>
                        <a:rPr lang="id-ID" sz="1200" baseline="0" dirty="0" smtClean="0">
                          <a:latin typeface="Century Gothic" panose="020B0502020202020204" pitchFamily="34" charset="0"/>
                          <a:cs typeface="Century Gothic"/>
                        </a:rPr>
                        <a:t> Sekolah Berstandar Nasional (USBN)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Sekolah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Inventarisasi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mandiri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LPMP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Pendataan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mandiri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nasional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Setditjen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fasilitator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penyegaran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instruktur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instruktur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Penyempurnaan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bahan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materi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pelatihan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/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Koordinasi Pelatihan dan Pendampingan Dengan LPM</a:t>
                      </a: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</a:t>
                      </a:r>
                      <a:endParaRPr lang="fi-FI" sz="12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Penerbitan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SK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sasaran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mandiri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Setditjen</a:t>
                      </a:r>
                      <a:endParaRPr lang="en-US" sz="1200" dirty="0" smtClean="0">
                        <a:latin typeface="Century Gothic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/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ToT</a:t>
                      </a: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Penyegaran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K-13</a:t>
                      </a:r>
                      <a:endParaRPr lang="id-ID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661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Instruktur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Kab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/Kota (IK)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Guru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Sasaran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(GS)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IK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GS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Pelaksanaan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 JULI</a:t>
                      </a:r>
                      <a:r>
                        <a:rPr lang="id-ID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– 31 DESEMBER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211" y="1853"/>
            <a:ext cx="8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Jadwal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Kegiatan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Pelatihan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Pendampingan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K-13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Tahun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2017 </a:t>
            </a:r>
          </a:p>
          <a:p>
            <a:pPr algn="ctr"/>
            <a:r>
              <a:rPr lang="id-ID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SEKOLAH MENENGAH ATAS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44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48647"/>
              </p:ext>
            </p:extLst>
          </p:nvPr>
        </p:nvGraphicFramePr>
        <p:xfrm>
          <a:off x="64950" y="977475"/>
          <a:ext cx="8993791" cy="55970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Kegiatan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Lokasi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Tanggal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Jumlah</a:t>
                      </a:r>
                      <a:r>
                        <a:rPr lang="id-ID" sz="1600" baseline="0" dirty="0" smtClean="0">
                          <a:latin typeface="Century Gothic"/>
                          <a:cs typeface="Century Gothic"/>
                        </a:rPr>
                        <a:t> Peserta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Fasilitator Penyegaran Instruktur Kurikulum 2013 SMA</a:t>
                      </a:r>
                    </a:p>
                  </a:txBody>
                  <a:tcPr marL="108000" marR="108000" marT="360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Bogor</a:t>
                      </a:r>
                    </a:p>
                  </a:txBody>
                  <a:tcPr marL="108000" marR="108000" marT="360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15-18 Feb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148</a:t>
                      </a:r>
                      <a:endParaRPr lang="id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3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(Jabar, DKI Jkt, Lampung)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Jakarta 1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27 Feb-2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2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(Jatim, Bali, NTT)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Surabaya 1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28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Feb-3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4 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(Jateng,DIY, Kalbar,Kalsel)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Yogyakarta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6-9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1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(Sumut, Aceh, Kepri, Riau)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Medan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7-10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id-ID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6 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(Banten, Bengkulu, Maluku, Sumbar, Sumsel)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Jakarta 2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13-16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latin typeface="Century Gothic"/>
                          <a:cs typeface="Century Gothic"/>
                        </a:rPr>
                        <a:t>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5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(Sulsel,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Sulut, Sulbar, Sulteng,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Papua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Makassar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14-17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7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(Kalteng, Jambi,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Gorontalo, Malut, Babel)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Jakarta 3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17-20 April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8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(Sultra, Papua Brt,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Kaltara, Kaltim, NTB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Surabaya 2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18-21 April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164</a:t>
                      </a:r>
                      <a:endParaRPr lang="id-ID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950" y="-2890"/>
            <a:ext cx="8993791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Jadwal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BIMTEK </a:t>
            </a:r>
            <a:r>
              <a:rPr lang="id-ID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Penyegaran Instruktur </a:t>
            </a:r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2013</a:t>
            </a:r>
            <a:r>
              <a:rPr lang="id-ID" sz="2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2017</a:t>
            </a:r>
          </a:p>
          <a:p>
            <a:pPr algn="ctr"/>
            <a:r>
              <a:rPr lang="id-ID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(Revisi Savero-090217)</a:t>
            </a:r>
          </a:p>
        </p:txBody>
      </p:sp>
    </p:spTree>
    <p:extLst>
      <p:ext uri="{BB962C8B-B14F-4D97-AF65-F5344CB8AC3E}">
        <p14:creationId xmlns:p14="http://schemas.microsoft.com/office/powerpoint/2010/main" val="38825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1465256"/>
              </p:ext>
            </p:extLst>
          </p:nvPr>
        </p:nvGraphicFramePr>
        <p:xfrm>
          <a:off x="1524000" y="15713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3136011" y="2662316"/>
            <a:ext cx="829359" cy="1580871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93345" y="2662316"/>
            <a:ext cx="715833" cy="1580871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29009" y="5033622"/>
            <a:ext cx="1674780" cy="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3068"/>
            <a:ext cx="9144000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Ekosistem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Pelatihan</a:t>
            </a: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Pendampingan</a:t>
            </a: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2013 SEKOLAH MENENGAH ATAS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8358" y="1530409"/>
            <a:ext cx="3523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Inventarisasi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Kuota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Pelaksana</a:t>
            </a:r>
            <a:r>
              <a:rPr lang="en-US" sz="1200" dirty="0" smtClean="0">
                <a:latin typeface="Cambria"/>
                <a:cs typeface="Cambria"/>
              </a:rPr>
              <a:t> K-13</a:t>
            </a:r>
          </a:p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Desain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Pelatihan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dan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Pendampingan</a:t>
            </a:r>
            <a:endParaRPr lang="en-US" sz="1200" dirty="0">
              <a:latin typeface="Cambria"/>
              <a:cs typeface="Cambria"/>
            </a:endParaRPr>
          </a:p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Kontrol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kualitas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Pelatihan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dan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Pendampingan</a:t>
            </a:r>
            <a:endParaRPr lang="en-US" sz="1200" dirty="0">
              <a:latin typeface="Cambria"/>
              <a:cs typeface="Cambria"/>
            </a:endParaRPr>
          </a:p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Penyegaran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dan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Penguatan</a:t>
            </a:r>
            <a:r>
              <a:rPr lang="en-US" sz="1200" dirty="0" smtClean="0">
                <a:latin typeface="Cambria"/>
                <a:cs typeface="Cambria"/>
              </a:rPr>
              <a:t> NN, IN, </a:t>
            </a:r>
            <a:r>
              <a:rPr lang="en-US" sz="1200" dirty="0" err="1" smtClean="0">
                <a:latin typeface="Cambria"/>
                <a:cs typeface="Cambria"/>
              </a:rPr>
              <a:t>dan</a:t>
            </a:r>
            <a:r>
              <a:rPr lang="en-US" sz="1200" dirty="0" smtClean="0">
                <a:latin typeface="Cambria"/>
                <a:cs typeface="Cambria"/>
              </a:rPr>
              <a:t> IP</a:t>
            </a:r>
          </a:p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Pendampingan</a:t>
            </a:r>
            <a:r>
              <a:rPr lang="en-US" sz="1200" dirty="0" smtClean="0">
                <a:latin typeface="Cambria"/>
                <a:cs typeface="Cambria"/>
              </a:rPr>
              <a:t> IK </a:t>
            </a:r>
            <a:r>
              <a:rPr lang="en-US" sz="1200" dirty="0" err="1" smtClean="0">
                <a:latin typeface="Cambria"/>
                <a:cs typeface="Cambria"/>
              </a:rPr>
              <a:t>dan</a:t>
            </a:r>
            <a:r>
              <a:rPr lang="en-US" sz="1200" dirty="0" smtClean="0">
                <a:latin typeface="Cambria"/>
                <a:cs typeface="Cambria"/>
              </a:rPr>
              <a:t> GS</a:t>
            </a:r>
          </a:p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Evaluasi</a:t>
            </a:r>
            <a:r>
              <a:rPr lang="en-US" sz="1200" dirty="0" smtClean="0">
                <a:latin typeface="Cambria"/>
                <a:cs typeface="Cambria"/>
              </a:rPr>
              <a:t> Tingkat </a:t>
            </a:r>
            <a:r>
              <a:rPr lang="en-US" sz="1200" dirty="0" err="1" smtClean="0">
                <a:latin typeface="Cambria"/>
                <a:cs typeface="Cambria"/>
              </a:rPr>
              <a:t>Nasional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1423" y="3976620"/>
            <a:ext cx="22507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Penunjukan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sekolah</a:t>
            </a:r>
            <a:r>
              <a:rPr lang="en-US" sz="1200" dirty="0" smtClean="0">
                <a:latin typeface="Cambria"/>
                <a:cs typeface="Cambria"/>
              </a:rPr>
              <a:t> K-13 </a:t>
            </a:r>
            <a:endParaRPr lang="en-US" sz="1200" dirty="0">
              <a:latin typeface="Cambria"/>
              <a:cs typeface="Cambria"/>
            </a:endParaRPr>
          </a:p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Pemilihan</a:t>
            </a:r>
            <a:r>
              <a:rPr lang="en-US" sz="1200" dirty="0" smtClean="0">
                <a:latin typeface="Cambria"/>
                <a:cs typeface="Cambria"/>
              </a:rPr>
              <a:t> IP </a:t>
            </a:r>
            <a:r>
              <a:rPr lang="en-US" sz="1200" dirty="0" err="1" smtClean="0">
                <a:latin typeface="Cambria"/>
                <a:cs typeface="Cambria"/>
              </a:rPr>
              <a:t>dan</a:t>
            </a:r>
            <a:r>
              <a:rPr lang="en-US" sz="1200" dirty="0" smtClean="0">
                <a:latin typeface="Cambria"/>
                <a:cs typeface="Cambria"/>
              </a:rPr>
              <a:t> IK</a:t>
            </a:r>
          </a:p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Pelibatan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pada</a:t>
            </a:r>
            <a:r>
              <a:rPr lang="en-US" sz="1200" dirty="0" smtClean="0">
                <a:latin typeface="Cambria"/>
                <a:cs typeface="Cambria"/>
              </a:rPr>
              <a:t> GS</a:t>
            </a:r>
          </a:p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Pemilihan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Klaster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dan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Induk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Klaster</a:t>
            </a:r>
            <a:endParaRPr lang="en-US" sz="1200" b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Pelibatan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>
                <a:latin typeface="Cambria"/>
                <a:cs typeface="Cambria"/>
              </a:rPr>
              <a:t>p</a:t>
            </a:r>
            <a:r>
              <a:rPr lang="en-US" sz="1200" dirty="0" err="1" smtClean="0">
                <a:latin typeface="Cambria"/>
                <a:cs typeface="Cambria"/>
              </a:rPr>
              <a:t>ada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Pendampingan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</a:p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Penguatan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Implementasi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Pembelajaran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dan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Penilaian</a:t>
            </a:r>
            <a:r>
              <a:rPr lang="en-US" sz="1200" dirty="0" smtClean="0">
                <a:latin typeface="Cambria"/>
                <a:cs typeface="Cambria"/>
              </a:rPr>
              <a:t> di </a:t>
            </a:r>
            <a:r>
              <a:rPr lang="en-US" sz="1200" dirty="0" err="1" smtClean="0">
                <a:latin typeface="Cambria"/>
                <a:cs typeface="Cambria"/>
              </a:rPr>
              <a:t>Sekolah</a:t>
            </a:r>
            <a:endParaRPr lang="en-US" sz="1200" dirty="0">
              <a:latin typeface="Cambria"/>
              <a:cs typeface="Cambria"/>
            </a:endParaRPr>
          </a:p>
          <a:p>
            <a:pPr marL="185738" indent="-185738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Evaluasi</a:t>
            </a:r>
            <a:r>
              <a:rPr lang="en-US" sz="1200" dirty="0" smtClean="0">
                <a:latin typeface="Cambria"/>
                <a:cs typeface="Cambria"/>
              </a:rPr>
              <a:t> Tingkat </a:t>
            </a:r>
            <a:r>
              <a:rPr lang="en-US" sz="1200" dirty="0" err="1" smtClean="0">
                <a:latin typeface="Cambria"/>
                <a:cs typeface="Cambria"/>
              </a:rPr>
              <a:t>Sekolah</a:t>
            </a:r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068975"/>
            <a:ext cx="2271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Penetapan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Sekolah</a:t>
            </a:r>
            <a:r>
              <a:rPr lang="en-US" sz="1200" dirty="0" smtClean="0">
                <a:latin typeface="Cambria"/>
                <a:cs typeface="Cambria"/>
              </a:rPr>
              <a:t> K-13</a:t>
            </a:r>
            <a:endParaRPr lang="en-US" sz="1200" dirty="0">
              <a:latin typeface="Cambria"/>
              <a:cs typeface="Cambria"/>
            </a:endParaRPr>
          </a:p>
          <a:p>
            <a:pPr marL="171450" indent="-171450" algn="r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Penetapan</a:t>
            </a:r>
            <a:r>
              <a:rPr lang="en-US" sz="1200" dirty="0" smtClean="0">
                <a:latin typeface="Cambria"/>
                <a:cs typeface="Cambria"/>
              </a:rPr>
              <a:t> IP</a:t>
            </a:r>
            <a:endParaRPr lang="en-US" sz="1200" dirty="0">
              <a:latin typeface="Cambria"/>
              <a:cs typeface="Cambria"/>
            </a:endParaRPr>
          </a:p>
          <a:p>
            <a:pPr marL="185738" indent="-185738" algn="r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Penyegaran</a:t>
            </a:r>
            <a:r>
              <a:rPr lang="en-US" sz="1200" dirty="0" smtClean="0">
                <a:latin typeface="Cambria"/>
                <a:cs typeface="Cambria"/>
              </a:rPr>
              <a:t> IK</a:t>
            </a:r>
          </a:p>
          <a:p>
            <a:pPr marL="185738" indent="-185738" algn="r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Pelaksanaan</a:t>
            </a:r>
            <a:r>
              <a:rPr lang="en-US" sz="1200" dirty="0" smtClean="0">
                <a:latin typeface="Cambria"/>
                <a:cs typeface="Cambria"/>
              </a:rPr>
              <a:t> GS</a:t>
            </a:r>
          </a:p>
          <a:p>
            <a:pPr marL="185738" indent="-185738" algn="r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Penetapan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Klaster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dan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Induk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Klaster</a:t>
            </a:r>
            <a:endParaRPr lang="en-US" sz="1200" b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marL="185738" indent="-185738" algn="r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Pelaksanaan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Pendampingan</a:t>
            </a:r>
            <a:endParaRPr lang="en-US" sz="1200" dirty="0" smtClean="0">
              <a:latin typeface="Cambria"/>
              <a:cs typeface="Cambria"/>
            </a:endParaRPr>
          </a:p>
          <a:p>
            <a:pPr marL="185738" indent="-185738" algn="r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Pemberian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Bantah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Pendampingan</a:t>
            </a:r>
            <a:endParaRPr lang="en-US" sz="1200" dirty="0" smtClean="0">
              <a:latin typeface="Cambria"/>
              <a:cs typeface="Cambria"/>
            </a:endParaRPr>
          </a:p>
          <a:p>
            <a:pPr marL="185738" indent="-185738" algn="r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Evaluasi</a:t>
            </a:r>
            <a:r>
              <a:rPr lang="en-US" sz="1200" dirty="0" smtClean="0">
                <a:latin typeface="Cambria"/>
                <a:cs typeface="Cambria"/>
              </a:rPr>
              <a:t> Tingkat </a:t>
            </a:r>
            <a:r>
              <a:rPr lang="en-US" sz="1200" dirty="0" err="1" smtClean="0">
                <a:latin typeface="Cambria"/>
                <a:cs typeface="Cambria"/>
              </a:rPr>
              <a:t>Provinsi</a:t>
            </a:r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8614" y="5019835"/>
            <a:ext cx="176595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Melakukan</a:t>
            </a:r>
            <a:r>
              <a:rPr lang="en-US" sz="1200" dirty="0" smtClean="0">
                <a:latin typeface="Cambria"/>
                <a:cs typeface="Cambria"/>
              </a:rPr>
              <a:t> IHT K-13</a:t>
            </a:r>
            <a:endParaRPr lang="en-US" sz="1200" dirty="0">
              <a:latin typeface="Cambria"/>
              <a:cs typeface="Cambria"/>
            </a:endParaRPr>
          </a:p>
          <a:p>
            <a:pPr marL="176213" indent="-176213">
              <a:buFont typeface="Wingdings" charset="2"/>
              <a:buChar char="§"/>
            </a:pPr>
            <a:r>
              <a:rPr lang="en-US" sz="1200" dirty="0" err="1" smtClean="0">
                <a:latin typeface="Cambria"/>
                <a:cs typeface="Cambria"/>
              </a:rPr>
              <a:t>Melaksanakan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dan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Mengembangkan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Pembelajaran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dan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Penilaian</a:t>
            </a:r>
            <a:r>
              <a:rPr lang="en-US" sz="1200" dirty="0" smtClean="0">
                <a:latin typeface="Cambria"/>
                <a:cs typeface="Cambria"/>
              </a:rPr>
              <a:t> yang </a:t>
            </a:r>
            <a:r>
              <a:rPr lang="en-US" sz="1200" dirty="0" err="1" smtClean="0">
                <a:latin typeface="Cambria"/>
                <a:cs typeface="Cambria"/>
              </a:rPr>
              <a:t>mencirikan</a:t>
            </a:r>
            <a:r>
              <a:rPr lang="en-US" sz="1200" dirty="0" smtClean="0">
                <a:latin typeface="Cambria"/>
                <a:cs typeface="Cambria"/>
              </a:rPr>
              <a:t> K-13 (HOTS, </a:t>
            </a:r>
            <a:r>
              <a:rPr lang="en-US" sz="1200" dirty="0" err="1" smtClean="0">
                <a:latin typeface="Cambria"/>
                <a:cs typeface="Cambria"/>
              </a:rPr>
              <a:t>Pembelajaran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abad</a:t>
            </a:r>
            <a:r>
              <a:rPr lang="en-US" sz="1200" dirty="0" smtClean="0">
                <a:latin typeface="Cambria"/>
                <a:cs typeface="Cambria"/>
              </a:rPr>
              <a:t> 21, </a:t>
            </a:r>
            <a:r>
              <a:rPr lang="en-US" sz="1200" dirty="0" err="1" smtClean="0">
                <a:latin typeface="Cambria"/>
                <a:cs typeface="Cambria"/>
              </a:rPr>
              <a:t>pendidikan</a:t>
            </a:r>
            <a:r>
              <a:rPr lang="en-US" sz="1200" dirty="0" smtClean="0">
                <a:latin typeface="Cambria"/>
                <a:cs typeface="Cambria"/>
              </a:rPr>
              <a:t> </a:t>
            </a:r>
            <a:r>
              <a:rPr lang="en-US" sz="1200" dirty="0" err="1" smtClean="0">
                <a:latin typeface="Cambria"/>
                <a:cs typeface="Cambria"/>
              </a:rPr>
              <a:t>karakter</a:t>
            </a:r>
            <a:r>
              <a:rPr lang="en-US" sz="1200" dirty="0" smtClean="0">
                <a:latin typeface="Cambria"/>
                <a:cs typeface="Cambria"/>
              </a:rPr>
              <a:t>, </a:t>
            </a:r>
            <a:r>
              <a:rPr lang="en-US" sz="1200" dirty="0" err="1" smtClean="0">
                <a:latin typeface="Cambria"/>
                <a:cs typeface="Cambria"/>
              </a:rPr>
              <a:t>literasi</a:t>
            </a:r>
            <a:r>
              <a:rPr lang="en-US" sz="1200" dirty="0" smtClean="0">
                <a:latin typeface="Cambria"/>
                <a:cs typeface="Cambria"/>
              </a:rPr>
              <a:t>)</a:t>
            </a:r>
            <a:endParaRPr lang="en-US" sz="1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54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9372"/>
            <a:ext cx="9155980" cy="992963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SMA RUJUKAN</a:t>
            </a:r>
            <a:endParaRPr lang="id-ID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338" y="2791733"/>
            <a:ext cx="52580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2</a:t>
            </a:r>
            <a:endParaRPr lang="en-US" sz="4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129" y="1377194"/>
            <a:ext cx="8055980" cy="32983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Century Gothic"/>
                <a:cs typeface="Century Gothic"/>
              </a:rPr>
              <a:t>SMA </a:t>
            </a:r>
            <a:r>
              <a:rPr lang="en-US" sz="2000" dirty="0">
                <a:latin typeface="Century Gothic"/>
                <a:cs typeface="Century Gothic"/>
              </a:rPr>
              <a:t>yang </a:t>
            </a:r>
            <a:r>
              <a:rPr lang="en-US" sz="2000" dirty="0" err="1">
                <a:latin typeface="Century Gothic"/>
                <a:cs typeface="Century Gothic"/>
              </a:rPr>
              <a:t>telah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memenuhi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atau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melampaui</a:t>
            </a:r>
            <a:r>
              <a:rPr lang="en-US" sz="2000" dirty="0">
                <a:latin typeface="Century Gothic"/>
                <a:cs typeface="Century Gothic"/>
              </a:rPr>
              <a:t> SNP, </a:t>
            </a:r>
            <a:r>
              <a:rPr lang="id-ID" sz="2000" dirty="0">
                <a:latin typeface="Century Gothic"/>
                <a:cs typeface="Century Gothic"/>
              </a:rPr>
              <a:t>mengembangkan ekosistem sekolah yang kondusif sebagai tempat belajar, mengembangkan praktik terbaik dalam peningkatan mutu berkelanjutan, melakukan inovasi dan berprestasi baik akademik maupun non akademik, </a:t>
            </a:r>
            <a:r>
              <a:rPr lang="en-US" sz="2000" dirty="0" err="1">
                <a:latin typeface="Century Gothic"/>
                <a:cs typeface="Century Gothic"/>
              </a:rPr>
              <a:t>serta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id-ID" sz="2000" dirty="0">
                <a:latin typeface="Century Gothic"/>
                <a:cs typeface="Century Gothic"/>
              </a:rPr>
              <a:t>melaksanakan program kebijakan pendidikan</a:t>
            </a:r>
            <a:r>
              <a:rPr lang="en-US" sz="2000" dirty="0">
                <a:latin typeface="Century Gothic"/>
                <a:cs typeface="Century Gothic"/>
              </a:rPr>
              <a:t> yang </a:t>
            </a:r>
            <a:r>
              <a:rPr lang="en-US" sz="2000" dirty="0" err="1">
                <a:latin typeface="Century Gothic"/>
                <a:cs typeface="Century Gothic"/>
              </a:rPr>
              <a:t>layak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menjadi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rujukan</a:t>
            </a:r>
            <a:r>
              <a:rPr lang="en-US" sz="2000" dirty="0">
                <a:latin typeface="Century Gothic"/>
                <a:cs typeface="Century Gothic"/>
              </a:rPr>
              <a:t> SMA lain.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129" y="646936"/>
            <a:ext cx="8055980" cy="5847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SMA RUJUKAN</a:t>
            </a:r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129" y="4867887"/>
            <a:ext cx="8055980" cy="14773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AU" dirty="0">
                <a:solidFill>
                  <a:srgbClr val="FFFFFF"/>
                </a:solidFill>
                <a:latin typeface="Century Gothic"/>
                <a:cs typeface="Century Gothic"/>
              </a:rPr>
              <a:t>SMA </a:t>
            </a:r>
            <a:r>
              <a:rPr lang="en-AU" dirty="0" err="1">
                <a:solidFill>
                  <a:srgbClr val="FFFFFF"/>
                </a:solidFill>
                <a:latin typeface="Century Gothic"/>
                <a:cs typeface="Century Gothic"/>
              </a:rPr>
              <a:t>Rujukan</a:t>
            </a:r>
            <a:r>
              <a:rPr lang="en-AU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dirty="0">
                <a:solidFill>
                  <a:srgbClr val="FFFFFF"/>
                </a:solidFill>
                <a:latin typeface="Century Gothic"/>
                <a:cs typeface="Century Gothic"/>
              </a:rPr>
              <a:t>merupakan sekolah rintisan </a:t>
            </a:r>
            <a:r>
              <a:rPr lang="en-US" dirty="0" err="1">
                <a:solidFill>
                  <a:srgbClr val="FFFFFF"/>
                </a:solidFill>
                <a:latin typeface="Century Gothic"/>
                <a:cs typeface="Century Gothic"/>
              </a:rPr>
              <a:t>bersama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entury Gothic"/>
                <a:cs typeface="Century Gothic"/>
              </a:rPr>
              <a:t>antara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entury Gothic"/>
                <a:cs typeface="Century Gothic"/>
              </a:rPr>
              <a:t>Direktorat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entury Gothic"/>
                <a:cs typeface="Century Gothic"/>
              </a:rPr>
              <a:t>Pembinaan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 SMA </a:t>
            </a:r>
            <a:r>
              <a:rPr lang="en-US" dirty="0" err="1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entury Gothic"/>
                <a:cs typeface="Century Gothic"/>
              </a:rPr>
              <a:t>Dinas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entury Gothic"/>
                <a:cs typeface="Century Gothic"/>
              </a:rPr>
              <a:t>Pendidikan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entury Gothic"/>
                <a:cs typeface="Century Gothic"/>
              </a:rPr>
              <a:t>Provinsi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entury Gothic"/>
                <a:cs typeface="Century Gothic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dirty="0">
                <a:solidFill>
                  <a:srgbClr val="FFFFFF"/>
                </a:solidFill>
                <a:latin typeface="Century Gothic"/>
                <a:cs typeface="Century Gothic"/>
              </a:rPr>
              <a:t>percepatan </a:t>
            </a:r>
            <a:r>
              <a:rPr lang="en-US" dirty="0" err="1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entury Gothic"/>
                <a:cs typeface="Century Gothic"/>
              </a:rPr>
              <a:t>perluasan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dirty="0">
                <a:solidFill>
                  <a:srgbClr val="FFFFFF"/>
                </a:solidFill>
                <a:latin typeface="Century Gothic"/>
                <a:cs typeface="Century Gothic"/>
              </a:rPr>
              <a:t>peningkatan mutu pendidikan SMA melalui pemenuhan SNP dan pengembangan program keunggulan sesuai dengan potensi sekolah dan kebutuhan masyarakat</a:t>
            </a:r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ID" dirty="0" smtClean="0">
                <a:solidFill>
                  <a:srgbClr val="FFFFFF"/>
                </a:solidFill>
                <a:effectLst/>
                <a:latin typeface="Century Gothic"/>
                <a:cs typeface="Century Gothic"/>
              </a:rPr>
              <a:t> 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07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783600"/>
              </p:ext>
            </p:extLst>
          </p:nvPr>
        </p:nvGraphicFramePr>
        <p:xfrm>
          <a:off x="1" y="1256767"/>
          <a:ext cx="914399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1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46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54"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DKI Jakarta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470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Jawa</a:t>
                      </a: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Barat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1,466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Banten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503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Jawa</a:t>
                      </a: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Tengah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856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35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40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35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DI Yogyakarta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Jawa</a:t>
                      </a: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</a:t>
                      </a:r>
                      <a:r>
                        <a:rPr lang="en-AU" sz="15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Timur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1,464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Aceh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490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Sumatera Utara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1035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39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Riau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Kepulauan</a:t>
                      </a: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Riau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Sumatera Barat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305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Sumatera Selatan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573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Bangka Belitung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Bengkulu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Jambi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212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16.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Lampung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464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Barat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18.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Selatan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184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Tengah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20.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Timur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210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KUOTA SMA RUJUKAN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2017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98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9131"/>
            <a:ext cx="9155980" cy="1172663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PELATIHAN DAN PENDAMPINGAN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 2013</a:t>
            </a:r>
            <a:endParaRPr lang="id-ID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978" y="2755787"/>
            <a:ext cx="52580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1</a:t>
            </a:r>
            <a:endParaRPr lang="en-US" sz="4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75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65128"/>
              </p:ext>
            </p:extLst>
          </p:nvPr>
        </p:nvGraphicFramePr>
        <p:xfrm>
          <a:off x="0" y="1256770"/>
          <a:ext cx="9143999" cy="459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1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18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8"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Utara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Selatan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559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Utara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Tenggara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25.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Tengah 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26.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Barat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77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27.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Gorontalo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28.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Bali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160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Nusa Tenggara Barat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296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30.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Nusa Tenggara Timur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480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31.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Maluku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250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32.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Maluku Utara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178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Papua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212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34.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Papua Barat</a:t>
                      </a:r>
                      <a:endParaRPr lang="en-ID" sz="15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8838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500" b="1" dirty="0" smtClean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 err="1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Jumlah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500" b="1" dirty="0" smtClean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500" b="1" dirty="0" smtClean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12,849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500" b="1" dirty="0" smtClean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500" b="1" dirty="0" smtClean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500" b="1" dirty="0" smtClean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500" b="1" dirty="0" smtClean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500" b="1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614</a:t>
                      </a:r>
                      <a:endParaRPr lang="en-ID" sz="15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KUOTA SMA RUJUKAN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2017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8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7898"/>
            <a:ext cx="9144000" cy="52629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d-ID" sz="1400" dirty="0">
                <a:latin typeface="Century Gothic"/>
                <a:cs typeface="Century Gothic"/>
              </a:rPr>
              <a:t>SMA Rujukan tahun 2017 merupakan SMA Rujukan tahun </a:t>
            </a:r>
            <a:r>
              <a:rPr lang="id-ID" sz="1400" dirty="0" smtClean="0">
                <a:latin typeface="Century Gothic"/>
                <a:cs typeface="Century Gothic"/>
              </a:rPr>
              <a:t>2016 </a:t>
            </a:r>
            <a:r>
              <a:rPr lang="en-US" sz="1400" dirty="0" err="1">
                <a:latin typeface="Century Gothic"/>
                <a:cs typeface="Century Gothic"/>
              </a:rPr>
              <a:t>dengan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id-ID" sz="1400" dirty="0">
                <a:latin typeface="Century Gothic"/>
                <a:cs typeface="Century Gothic"/>
              </a:rPr>
              <a:t>kriteria sebagai berikut:</a:t>
            </a:r>
            <a:endParaRPr lang="en-ID" sz="1400" dirty="0">
              <a:latin typeface="Century Gothic"/>
              <a:cs typeface="Century Gothic"/>
            </a:endParaRPr>
          </a:p>
          <a:p>
            <a:pPr marL="357188" lvl="1" indent="-350838">
              <a:buAutoNum type="alphaUcPeriod"/>
            </a:pPr>
            <a:r>
              <a:rPr lang="id-ID" sz="1400" dirty="0" smtClean="0">
                <a:latin typeface="Century Gothic"/>
                <a:cs typeface="Century Gothic"/>
              </a:rPr>
              <a:t>SMA </a:t>
            </a:r>
            <a:r>
              <a:rPr lang="id-ID" sz="1400" dirty="0">
                <a:latin typeface="Century Gothic"/>
                <a:cs typeface="Century Gothic"/>
              </a:rPr>
              <a:t>Rujukan tahun 2016 yang berdasarkan rekomendasi Dinas Pendidikan Provinsi memenuhi persyaratan umum dan khusus sebagai berikut :</a:t>
            </a:r>
            <a:endParaRPr lang="en-ID" sz="1400" dirty="0">
              <a:latin typeface="Century Gothic"/>
              <a:cs typeface="Century Gothic"/>
            </a:endParaRPr>
          </a:p>
          <a:p>
            <a:pPr marL="622300" indent="-265113"/>
            <a:r>
              <a:rPr lang="id-ID" sz="1400" dirty="0" smtClean="0">
                <a:latin typeface="Century Gothic"/>
                <a:cs typeface="Century Gothic"/>
              </a:rPr>
              <a:t>1.</a:t>
            </a:r>
            <a:r>
              <a:rPr lang="id-ID" sz="1400" dirty="0">
                <a:latin typeface="Century Gothic"/>
                <a:cs typeface="Century Gothic"/>
              </a:rPr>
              <a:t>	Persyaratan Umum</a:t>
            </a:r>
            <a:endParaRPr lang="en-ID" sz="1400" dirty="0">
              <a:latin typeface="Century Gothic"/>
              <a:cs typeface="Century Gothic"/>
            </a:endParaRPr>
          </a:p>
          <a:p>
            <a:pPr marL="900113" indent="-277813"/>
            <a:r>
              <a:rPr lang="id-ID" sz="1400" dirty="0" smtClean="0">
                <a:latin typeface="Century Gothic"/>
                <a:cs typeface="Century Gothic"/>
              </a:rPr>
              <a:t>a.</a:t>
            </a:r>
            <a:r>
              <a:rPr lang="id-ID" sz="1400" dirty="0">
                <a:latin typeface="Century Gothic"/>
                <a:cs typeface="Century Gothic"/>
              </a:rPr>
              <a:t>	SMA pelaksana Kurikulum 2013, diutamakan SMA Induk Klaster Kurikulum 2013;</a:t>
            </a:r>
            <a:endParaRPr lang="en-ID" sz="1400" dirty="0">
              <a:latin typeface="Century Gothic"/>
              <a:cs typeface="Century Gothic"/>
            </a:endParaRPr>
          </a:p>
          <a:p>
            <a:pPr marL="900113" indent="-277813"/>
            <a:r>
              <a:rPr lang="id-ID" sz="1400" dirty="0" smtClean="0">
                <a:latin typeface="Century Gothic"/>
                <a:cs typeface="Century Gothic"/>
              </a:rPr>
              <a:t>b.</a:t>
            </a:r>
            <a:r>
              <a:rPr lang="id-ID" sz="1400" dirty="0">
                <a:latin typeface="Century Gothic"/>
                <a:cs typeface="Century Gothic"/>
              </a:rPr>
              <a:t>	SMA negeri atau swasta dengan akreditasi A atau tertinggi di kabupaten/kota setempat;</a:t>
            </a:r>
            <a:endParaRPr lang="en-ID" sz="1400" dirty="0">
              <a:latin typeface="Century Gothic"/>
              <a:cs typeface="Century Gothic"/>
            </a:endParaRPr>
          </a:p>
          <a:p>
            <a:pPr marL="900113" indent="-277813"/>
            <a:r>
              <a:rPr lang="id-ID" sz="1400" dirty="0" smtClean="0">
                <a:latin typeface="Century Gothic"/>
                <a:cs typeface="Century Gothic"/>
              </a:rPr>
              <a:t>c.</a:t>
            </a:r>
            <a:r>
              <a:rPr lang="id-ID" sz="1400" dirty="0">
                <a:latin typeface="Century Gothic"/>
                <a:cs typeface="Century Gothic"/>
              </a:rPr>
              <a:t>	Memiliki praktik-praktik baik dan inovasi pendidikan yang layak dijadikan sebagai rujukan bagi SMA lain;</a:t>
            </a:r>
            <a:endParaRPr lang="en-ID" sz="1400" dirty="0">
              <a:latin typeface="Century Gothic"/>
              <a:cs typeface="Century Gothic"/>
            </a:endParaRPr>
          </a:p>
          <a:p>
            <a:pPr marL="900113" indent="-277813"/>
            <a:r>
              <a:rPr lang="id-ID" sz="1400" dirty="0" smtClean="0">
                <a:latin typeface="Century Gothic"/>
                <a:cs typeface="Century Gothic"/>
              </a:rPr>
              <a:t>d.</a:t>
            </a:r>
            <a:r>
              <a:rPr lang="id-ID" sz="1400" dirty="0">
                <a:latin typeface="Century Gothic"/>
                <a:cs typeface="Century Gothic"/>
              </a:rPr>
              <a:t>	Memiliki prestasi akademik/non akademik;</a:t>
            </a:r>
            <a:endParaRPr lang="en-ID" sz="1400" dirty="0">
              <a:latin typeface="Century Gothic"/>
              <a:cs typeface="Century Gothic"/>
            </a:endParaRPr>
          </a:p>
          <a:p>
            <a:pPr marL="900113" indent="-277813"/>
            <a:r>
              <a:rPr lang="id-ID" sz="1400" dirty="0" smtClean="0">
                <a:latin typeface="Century Gothic"/>
                <a:cs typeface="Century Gothic"/>
              </a:rPr>
              <a:t>e.</a:t>
            </a:r>
            <a:r>
              <a:rPr lang="id-ID" sz="1400" dirty="0">
                <a:latin typeface="Century Gothic"/>
                <a:cs typeface="Century Gothic"/>
              </a:rPr>
              <a:t>	Mempertimbangkan nilai Ujian Nasional (UN) dan Indeks Integritas Ujian Nasional (IIUN) tahun 2015 sekolah yang bersangkutan;</a:t>
            </a:r>
            <a:endParaRPr lang="en-ID" sz="1400" dirty="0">
              <a:latin typeface="Century Gothic"/>
              <a:cs typeface="Century Gothic"/>
            </a:endParaRPr>
          </a:p>
          <a:p>
            <a:pPr marL="898525" indent="-276225">
              <a:buAutoNum type="alphaLcPeriod" startAt="6"/>
            </a:pPr>
            <a:r>
              <a:rPr lang="id-ID" sz="1400" dirty="0" smtClean="0">
                <a:latin typeface="Century Gothic"/>
                <a:cs typeface="Century Gothic"/>
              </a:rPr>
              <a:t>Bersedia </a:t>
            </a:r>
            <a:r>
              <a:rPr lang="id-ID" sz="1400" dirty="0">
                <a:latin typeface="Century Gothic"/>
                <a:cs typeface="Century Gothic"/>
              </a:rPr>
              <a:t>memberikan pengimbasan praktik-praktik baik dan inovasi pendidikan yang dimiliki ke SMA lain.</a:t>
            </a:r>
            <a:endParaRPr lang="en-ID" sz="1400" dirty="0">
              <a:latin typeface="Century Gothic"/>
              <a:cs typeface="Century Gothic"/>
            </a:endParaRPr>
          </a:p>
          <a:p>
            <a:pPr marL="622300" indent="-263525"/>
            <a:r>
              <a:rPr lang="id-ID" sz="1400" dirty="0" smtClean="0">
                <a:latin typeface="Century Gothic"/>
                <a:cs typeface="Century Gothic"/>
              </a:rPr>
              <a:t>2.</a:t>
            </a:r>
            <a:r>
              <a:rPr lang="id-ID" sz="1400" dirty="0">
                <a:latin typeface="Century Gothic"/>
                <a:cs typeface="Century Gothic"/>
              </a:rPr>
              <a:t>	Persyaratan Khusus</a:t>
            </a:r>
            <a:endParaRPr lang="en-ID" sz="1400" dirty="0">
              <a:latin typeface="Century Gothic"/>
              <a:cs typeface="Century Gothic"/>
            </a:endParaRPr>
          </a:p>
          <a:p>
            <a:pPr marL="622300"/>
            <a:r>
              <a:rPr lang="id-ID" sz="1400" dirty="0">
                <a:latin typeface="Century Gothic"/>
                <a:cs typeface="Century Gothic"/>
              </a:rPr>
              <a:t>Menjalankan semua program SMA Rujukan tahun 2016 sesuai dengan target yang telah ditetapkan dalam </a:t>
            </a:r>
            <a:r>
              <a:rPr lang="id-ID" sz="1400" i="1" dirty="0">
                <a:latin typeface="Century Gothic"/>
                <a:cs typeface="Century Gothic"/>
              </a:rPr>
              <a:t>action plan</a:t>
            </a:r>
            <a:r>
              <a:rPr lang="id-ID" sz="1400" dirty="0">
                <a:latin typeface="Century Gothic"/>
                <a:cs typeface="Century Gothic"/>
              </a:rPr>
              <a:t> SMA Rujukan</a:t>
            </a:r>
            <a:r>
              <a:rPr lang="id-ID" sz="1400" dirty="0" smtClean="0">
                <a:latin typeface="Century Gothic"/>
                <a:cs typeface="Century Gothic"/>
              </a:rPr>
              <a:t>.</a:t>
            </a:r>
          </a:p>
          <a:p>
            <a:pPr marL="622300"/>
            <a:endParaRPr lang="en-ID" sz="1400" dirty="0">
              <a:latin typeface="Century Gothic"/>
              <a:cs typeface="Century Gothic"/>
            </a:endParaRPr>
          </a:p>
          <a:p>
            <a:pPr marL="358775" indent="-358775">
              <a:buAutoNum type="alphaUcPeriod" startAt="2"/>
            </a:pPr>
            <a:r>
              <a:rPr lang="id-ID" sz="1400" dirty="0" smtClean="0">
                <a:latin typeface="Century Gothic"/>
                <a:cs typeface="Century Gothic"/>
              </a:rPr>
              <a:t>SMA </a:t>
            </a:r>
            <a:r>
              <a:rPr lang="id-ID" sz="1400" dirty="0">
                <a:latin typeface="Century Gothic"/>
                <a:cs typeface="Century Gothic"/>
              </a:rPr>
              <a:t>Rujukan tahun 2017 yang berdasarkan rekomendasi Direktorat Pembinaan SMA yang memenuhi syarat sebagai berikut.</a:t>
            </a:r>
            <a:endParaRPr lang="en-ID" sz="1400" dirty="0">
              <a:latin typeface="Century Gothic"/>
              <a:cs typeface="Century Gothic"/>
            </a:endParaRPr>
          </a:p>
          <a:p>
            <a:pPr marL="622300" indent="-263525"/>
            <a:r>
              <a:rPr lang="id-ID" sz="1400" dirty="0" smtClean="0">
                <a:latin typeface="Century Gothic"/>
                <a:cs typeface="Century Gothic"/>
              </a:rPr>
              <a:t>1.</a:t>
            </a:r>
            <a:r>
              <a:rPr lang="id-ID" sz="1400" dirty="0">
                <a:latin typeface="Century Gothic"/>
                <a:cs typeface="Century Gothic"/>
              </a:rPr>
              <a:t>	Melaksanakan seluruh program yang telah disepakati dalam bentuk </a:t>
            </a:r>
            <a:r>
              <a:rPr lang="id-ID" sz="1400" i="1" dirty="0">
                <a:latin typeface="Century Gothic"/>
                <a:cs typeface="Century Gothic"/>
              </a:rPr>
              <a:t>action plan</a:t>
            </a:r>
            <a:r>
              <a:rPr lang="id-ID" sz="1400" dirty="0">
                <a:latin typeface="Century Gothic"/>
                <a:cs typeface="Century Gothic"/>
              </a:rPr>
              <a:t> tahun 2016;</a:t>
            </a:r>
            <a:endParaRPr lang="en-ID" sz="1400" dirty="0">
              <a:latin typeface="Century Gothic"/>
              <a:cs typeface="Century Gothic"/>
            </a:endParaRPr>
          </a:p>
          <a:p>
            <a:pPr marL="622300" indent="-263525">
              <a:buAutoNum type="arabicPeriod" startAt="2"/>
            </a:pPr>
            <a:r>
              <a:rPr lang="id-ID" sz="1400" dirty="0" smtClean="0">
                <a:latin typeface="Century Gothic"/>
                <a:cs typeface="Century Gothic"/>
              </a:rPr>
              <a:t>Bantuan </a:t>
            </a:r>
            <a:r>
              <a:rPr lang="id-ID" sz="1400" dirty="0">
                <a:latin typeface="Century Gothic"/>
                <a:cs typeface="Century Gothic"/>
              </a:rPr>
              <a:t>Pemerintah tahun 2016 dimanfaatkan sesuai dengan RAB yang telah disepakati dengan Direktorat Pembinaan SMA;</a:t>
            </a:r>
            <a:endParaRPr lang="en-ID" sz="1400" dirty="0">
              <a:latin typeface="Century Gothic"/>
              <a:cs typeface="Century Gothic"/>
            </a:endParaRPr>
          </a:p>
          <a:p>
            <a:pPr marL="622300" indent="-263525"/>
            <a:r>
              <a:rPr lang="id-ID" sz="1400" dirty="0" smtClean="0">
                <a:latin typeface="Century Gothic"/>
                <a:cs typeface="Century Gothic"/>
              </a:rPr>
              <a:t>3.</a:t>
            </a:r>
            <a:r>
              <a:rPr lang="id-ID" sz="1400" dirty="0">
                <a:latin typeface="Century Gothic"/>
                <a:cs typeface="Century Gothic"/>
              </a:rPr>
              <a:t>	Menyerahkan laporan pelaksanaan kegiatan Bantuan Pemerintah tepat waktu dan memenuhi syarat laporan Bantuan Pemerintah.</a:t>
            </a:r>
            <a:endParaRPr lang="en-ID" sz="1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35840"/>
            <a:ext cx="9144000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FFFFFF"/>
                </a:solidFill>
                <a:latin typeface="Century Gothic"/>
                <a:cs typeface="Century Gothic"/>
              </a:rPr>
              <a:t>Dinas Pendidikan Provinsi dapat mengusulkan penggantian SMA Rujukan tahun 2016 jika tidak memenuhi persyaratan sebagaimana pada butir </a:t>
            </a:r>
            <a:r>
              <a:rPr lang="id-ID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A. </a:t>
            </a:r>
            <a:r>
              <a:rPr lang="id-ID" sz="1200" dirty="0">
                <a:solidFill>
                  <a:srgbClr val="FFFFFF"/>
                </a:solidFill>
                <a:latin typeface="Century Gothic"/>
                <a:cs typeface="Century Gothic"/>
              </a:rPr>
              <a:t>SMA pengganti harus memenuhi syarat sebagaimana pada butir </a:t>
            </a:r>
            <a:r>
              <a:rPr lang="id-ID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1. </a:t>
            </a:r>
            <a:r>
              <a:rPr lang="id-ID" sz="1200" dirty="0">
                <a:solidFill>
                  <a:srgbClr val="FFFFFF"/>
                </a:solidFill>
                <a:latin typeface="Century Gothic"/>
                <a:cs typeface="Century Gothic"/>
              </a:rPr>
              <a:t>Direktorat Pembinaan SMA akan mempertimbangkan penggantian tersebut jika memenuhi kriteria yang telah ditetapkan. Direktorat Pembinaan SMA juga dapat merekomendasikan penggantian SMA Rujukan tahun 2016 jika tidak memenuhi persyaratan butir </a:t>
            </a:r>
            <a:r>
              <a:rPr lang="id-ID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B. </a:t>
            </a:r>
            <a:r>
              <a:rPr lang="id-ID" sz="1200" dirty="0">
                <a:solidFill>
                  <a:srgbClr val="FFFFFF"/>
                </a:solidFill>
                <a:latin typeface="Century Gothic"/>
                <a:cs typeface="Century Gothic"/>
              </a:rPr>
              <a:t>Penggantian SMA Rujukan tetap berdasarkan kuota dan lokasi sebagaimana tahun 2016.</a:t>
            </a:r>
            <a:r>
              <a:rPr lang="en-ID" sz="1200" dirty="0" smtClean="0">
                <a:solidFill>
                  <a:srgbClr val="FFFFFF"/>
                </a:solidFill>
                <a:effectLst/>
                <a:latin typeface="Century Gothic"/>
                <a:cs typeface="Century Gothic"/>
              </a:rPr>
              <a:t> 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2055"/>
            <a:ext cx="9144000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KRITERIA SMA RUJUKAN TAHUN 2017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09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129" y="1532960"/>
            <a:ext cx="8055980" cy="39395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42913" indent="-442913">
              <a:spcAft>
                <a:spcPts val="120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1.	</a:t>
            </a:r>
            <a:r>
              <a:rPr lang="en-US" sz="2000" dirty="0" err="1" smtClean="0">
                <a:latin typeface="Century Gothic"/>
                <a:cs typeface="Century Gothic"/>
              </a:rPr>
              <a:t>Asistensi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Sinkronisasi</a:t>
            </a:r>
            <a:r>
              <a:rPr lang="en-US" sz="2000" dirty="0" smtClean="0">
                <a:latin typeface="Century Gothic"/>
                <a:cs typeface="Century Gothic"/>
              </a:rPr>
              <a:t> Program SMA </a:t>
            </a:r>
            <a:r>
              <a:rPr lang="en-US" sz="2000" dirty="0" err="1" smtClean="0">
                <a:latin typeface="Century Gothic"/>
                <a:cs typeface="Century Gothic"/>
              </a:rPr>
              <a:t>Rujukan</a:t>
            </a:r>
            <a:r>
              <a:rPr lang="en-US" sz="2000" dirty="0" smtClean="0">
                <a:latin typeface="Century Gothic"/>
                <a:cs typeface="Century Gothic"/>
              </a:rPr>
              <a:t> (</a:t>
            </a:r>
            <a:r>
              <a:rPr lang="en-US" sz="2000" dirty="0" err="1" smtClean="0">
                <a:latin typeface="Century Gothic"/>
                <a:cs typeface="Century Gothic"/>
              </a:rPr>
              <a:t>MoU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Bantuan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Pemerintah</a:t>
            </a:r>
            <a:r>
              <a:rPr lang="en-US" sz="2000" dirty="0" smtClean="0">
                <a:latin typeface="Century Gothic"/>
                <a:cs typeface="Century Gothic"/>
              </a:rPr>
              <a:t>)-</a:t>
            </a:r>
            <a:r>
              <a:rPr lang="en-US" sz="2000" dirty="0" err="1" smtClean="0">
                <a:latin typeface="Century Gothic"/>
                <a:cs typeface="Century Gothic"/>
              </a:rPr>
              <a:t>Kepala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 marL="442913" indent="-442913">
              <a:spcAft>
                <a:spcPts val="120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2.	</a:t>
            </a:r>
            <a:r>
              <a:rPr lang="en-US" sz="2000" dirty="0" err="1" smtClean="0">
                <a:latin typeface="Century Gothic"/>
                <a:cs typeface="Century Gothic"/>
              </a:rPr>
              <a:t>Bantuan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Pemerintah</a:t>
            </a:r>
            <a:r>
              <a:rPr lang="en-US" sz="2000" dirty="0" smtClean="0">
                <a:latin typeface="Century Gothic"/>
                <a:cs typeface="Century Gothic"/>
              </a:rPr>
              <a:t> SMA </a:t>
            </a:r>
            <a:r>
              <a:rPr lang="en-US" sz="2000" dirty="0" err="1" smtClean="0">
                <a:latin typeface="Century Gothic"/>
                <a:cs typeface="Century Gothic"/>
              </a:rPr>
              <a:t>Rujukan</a:t>
            </a:r>
            <a:r>
              <a:rPr lang="en-US" sz="2000" dirty="0" smtClean="0">
                <a:latin typeface="Century Gothic"/>
                <a:cs typeface="Century Gothic"/>
              </a:rPr>
              <a:t> (</a:t>
            </a:r>
            <a:r>
              <a:rPr lang="en-US" sz="2000" dirty="0" err="1" smtClean="0">
                <a:latin typeface="Century Gothic"/>
                <a:cs typeface="Century Gothic"/>
              </a:rPr>
              <a:t>Rp</a:t>
            </a:r>
            <a:r>
              <a:rPr lang="en-US" sz="2000" dirty="0" smtClean="0">
                <a:latin typeface="Century Gothic"/>
                <a:cs typeface="Century Gothic"/>
              </a:rPr>
              <a:t>. 133 </a:t>
            </a:r>
            <a:r>
              <a:rPr lang="en-US" sz="2000" dirty="0" err="1" smtClean="0">
                <a:latin typeface="Century Gothic"/>
                <a:cs typeface="Century Gothic"/>
              </a:rPr>
              <a:t>Juta</a:t>
            </a:r>
            <a:r>
              <a:rPr lang="en-US" sz="2000" dirty="0" smtClean="0">
                <a:latin typeface="Century Gothic"/>
                <a:cs typeface="Century Gothic"/>
              </a:rPr>
              <a:t>)</a:t>
            </a:r>
          </a:p>
          <a:p>
            <a:pPr marL="442913" indent="-442913">
              <a:spcAft>
                <a:spcPts val="120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3.	Workshop </a:t>
            </a:r>
            <a:r>
              <a:rPr lang="en-US" sz="2000" dirty="0" err="1" smtClean="0">
                <a:latin typeface="Century Gothic"/>
                <a:cs typeface="Century Gothic"/>
              </a:rPr>
              <a:t>Pengelolaan</a:t>
            </a:r>
            <a:r>
              <a:rPr lang="en-US" sz="2000" dirty="0" smtClean="0">
                <a:latin typeface="Century Gothic"/>
                <a:cs typeface="Century Gothic"/>
              </a:rPr>
              <a:t> Program SMA </a:t>
            </a:r>
            <a:r>
              <a:rPr lang="en-US" sz="2000" dirty="0" err="1" smtClean="0">
                <a:latin typeface="Century Gothic"/>
                <a:cs typeface="Century Gothic"/>
              </a:rPr>
              <a:t>Rujukan-Wakil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Kepala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Bidang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latin typeface="Century Gothic"/>
                <a:cs typeface="Century Gothic"/>
              </a:rPr>
              <a:t>. </a:t>
            </a:r>
            <a:r>
              <a:rPr lang="en-US" sz="2000" dirty="0" err="1" smtClean="0">
                <a:latin typeface="Century Gothic"/>
                <a:cs typeface="Century Gothic"/>
              </a:rPr>
              <a:t>Fokus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materi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antara</a:t>
            </a:r>
            <a:r>
              <a:rPr lang="en-US" sz="2000" dirty="0" smtClean="0">
                <a:latin typeface="Century Gothic"/>
                <a:cs typeface="Century Gothic"/>
              </a:rPr>
              <a:t> lain :</a:t>
            </a:r>
          </a:p>
          <a:p>
            <a:pPr marL="898525" indent="-442913" defTabSz="803275"/>
            <a:r>
              <a:rPr lang="en-US" sz="2000" dirty="0" smtClean="0">
                <a:latin typeface="Century Gothic"/>
                <a:cs typeface="Century Gothic"/>
              </a:rPr>
              <a:t>a.	</a:t>
            </a:r>
            <a:r>
              <a:rPr lang="en-US" sz="2000" dirty="0" err="1" smtClean="0">
                <a:latin typeface="Century Gothic"/>
                <a:cs typeface="Century Gothic"/>
              </a:rPr>
              <a:t>Penguatan</a:t>
            </a:r>
            <a:r>
              <a:rPr lang="en-US" sz="2000" dirty="0" smtClean="0">
                <a:latin typeface="Century Gothic"/>
                <a:cs typeface="Century Gothic"/>
              </a:rPr>
              <a:t> SNP;</a:t>
            </a:r>
          </a:p>
          <a:p>
            <a:pPr marL="898525" indent="-442913" defTabSz="803275"/>
            <a:r>
              <a:rPr lang="en-US" sz="2000" dirty="0" smtClean="0">
                <a:latin typeface="Century Gothic"/>
                <a:cs typeface="Century Gothic"/>
              </a:rPr>
              <a:t>b.	</a:t>
            </a:r>
            <a:r>
              <a:rPr lang="en-US" sz="2000" dirty="0" err="1" smtClean="0">
                <a:latin typeface="Century Gothic"/>
                <a:cs typeface="Century Gothic"/>
              </a:rPr>
              <a:t>Pemantapan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Implementasi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latin typeface="Century Gothic"/>
                <a:cs typeface="Century Gothic"/>
              </a:rPr>
              <a:t> 2013 (</a:t>
            </a:r>
            <a:r>
              <a:rPr lang="en-US" sz="2000" dirty="0" err="1" smtClean="0">
                <a:latin typeface="Century Gothic"/>
                <a:cs typeface="Century Gothic"/>
              </a:rPr>
              <a:t>Pembelajaran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Penilaian</a:t>
            </a:r>
            <a:r>
              <a:rPr lang="en-US" sz="2000" dirty="0" smtClean="0">
                <a:latin typeface="Century Gothic"/>
                <a:cs typeface="Century Gothic"/>
              </a:rPr>
              <a:t> HOTS, </a:t>
            </a:r>
            <a:r>
              <a:rPr lang="en-US" sz="2000" dirty="0" err="1" smtClean="0">
                <a:latin typeface="Century Gothic"/>
                <a:cs typeface="Century Gothic"/>
              </a:rPr>
              <a:t>Pendidikan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Karakter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dirty="0" err="1" smtClean="0">
                <a:latin typeface="Century Gothic"/>
                <a:cs typeface="Century Gothic"/>
              </a:rPr>
              <a:t>Literasi</a:t>
            </a:r>
            <a:r>
              <a:rPr lang="en-US" sz="2000" dirty="0" smtClean="0">
                <a:latin typeface="Century Gothic"/>
                <a:cs typeface="Century Gothic"/>
              </a:rPr>
              <a:t>);</a:t>
            </a:r>
          </a:p>
          <a:p>
            <a:pPr marL="898525" indent="-442913" defTabSz="803275"/>
            <a:r>
              <a:rPr lang="en-US" sz="2000" dirty="0" smtClean="0">
                <a:latin typeface="Century Gothic"/>
                <a:cs typeface="Century Gothic"/>
              </a:rPr>
              <a:t>c.	</a:t>
            </a:r>
            <a:r>
              <a:rPr lang="en-US" sz="2000" dirty="0" err="1" smtClean="0">
                <a:latin typeface="Century Gothic"/>
                <a:cs typeface="Century Gothic"/>
              </a:rPr>
              <a:t>Implementasi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K</a:t>
            </a:r>
            <a:r>
              <a:rPr lang="en-US" sz="2000" dirty="0" err="1" smtClean="0">
                <a:latin typeface="Century Gothic"/>
                <a:cs typeface="Century Gothic"/>
              </a:rPr>
              <a:t>ebijakan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Terkini</a:t>
            </a:r>
            <a:r>
              <a:rPr lang="en-US" sz="2000" dirty="0" smtClean="0">
                <a:latin typeface="Century Gothic"/>
                <a:cs typeface="Century Gothic"/>
              </a:rPr>
              <a:t>;</a:t>
            </a:r>
          </a:p>
          <a:p>
            <a:pPr marL="898525" indent="-442913" defTabSz="803275"/>
            <a:r>
              <a:rPr lang="en-US" sz="2000" dirty="0" smtClean="0">
                <a:latin typeface="Century Gothic"/>
                <a:cs typeface="Century Gothic"/>
              </a:rPr>
              <a:t>d.	</a:t>
            </a:r>
            <a:r>
              <a:rPr lang="en-US" sz="2000" dirty="0" err="1" smtClean="0">
                <a:latin typeface="Century Gothic"/>
                <a:cs typeface="Century Gothic"/>
              </a:rPr>
              <a:t>Pelaksanaan</a:t>
            </a:r>
            <a:r>
              <a:rPr lang="en-US" sz="2000" dirty="0" smtClean="0">
                <a:latin typeface="Century Gothic"/>
                <a:cs typeface="Century Gothic"/>
              </a:rPr>
              <a:t> Program </a:t>
            </a:r>
            <a:r>
              <a:rPr lang="en-US" sz="2000" dirty="0" err="1" smtClean="0">
                <a:latin typeface="Century Gothic"/>
                <a:cs typeface="Century Gothic"/>
              </a:rPr>
              <a:t>Unggulan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latin typeface="Century Gothic"/>
                <a:cs typeface="Century Gothic"/>
              </a:rPr>
              <a:t>. 	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129" y="802702"/>
            <a:ext cx="805598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KEGIATAN PEMBINAAN SMA RUJUKAN 2017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47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666" y="790076"/>
            <a:ext cx="8757634" cy="569386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42913" indent="-442913">
              <a:spcAft>
                <a:spcPts val="60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A.	KEBERHASILAN</a:t>
            </a:r>
          </a:p>
          <a:p>
            <a:pPr marL="912812" indent="-457200" defTabSz="442913">
              <a:spcAft>
                <a:spcPts val="600"/>
              </a:spcAft>
              <a:buAutoNum type="arabicPeriod"/>
            </a:pPr>
            <a:r>
              <a:rPr lang="en-US" sz="1600" dirty="0" smtClean="0">
                <a:latin typeface="Century Gothic"/>
                <a:cs typeface="Century Gothic"/>
              </a:rPr>
              <a:t>Target </a:t>
            </a:r>
            <a:r>
              <a:rPr lang="en-US" sz="1600" dirty="0" err="1" smtClean="0">
                <a:latin typeface="Century Gothic"/>
                <a:cs typeface="Century Gothic"/>
              </a:rPr>
              <a:t>kuantitatif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setiiap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kabupaten</a:t>
            </a:r>
            <a:r>
              <a:rPr lang="en-US" sz="1600" dirty="0" smtClean="0">
                <a:latin typeface="Century Gothic"/>
                <a:cs typeface="Century Gothic"/>
              </a:rPr>
              <a:t>/</a:t>
            </a:r>
            <a:r>
              <a:rPr lang="en-US" sz="1600" dirty="0" err="1" smtClean="0">
                <a:latin typeface="Century Gothic"/>
                <a:cs typeface="Century Gothic"/>
              </a:rPr>
              <a:t>kota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terdapat</a:t>
            </a:r>
            <a:r>
              <a:rPr lang="en-US" sz="1600" dirty="0" smtClean="0">
                <a:latin typeface="Century Gothic"/>
                <a:cs typeface="Century Gothic"/>
              </a:rPr>
              <a:t> minimal 1 (</a:t>
            </a:r>
            <a:r>
              <a:rPr lang="en-US" sz="1600" dirty="0" err="1" smtClean="0">
                <a:latin typeface="Century Gothic"/>
                <a:cs typeface="Century Gothic"/>
              </a:rPr>
              <a:t>Satu</a:t>
            </a:r>
            <a:r>
              <a:rPr lang="en-US" sz="1600" dirty="0" smtClean="0">
                <a:latin typeface="Century Gothic"/>
                <a:cs typeface="Century Gothic"/>
              </a:rPr>
              <a:t>) SMA </a:t>
            </a:r>
            <a:r>
              <a:rPr lang="en-US" sz="1600" dirty="0" err="1" smtClean="0">
                <a:latin typeface="Century Gothic"/>
                <a:cs typeface="Century Gothic"/>
              </a:rPr>
              <a:t>Rujukan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tercapai</a:t>
            </a:r>
            <a:r>
              <a:rPr lang="en-US" sz="1600" dirty="0">
                <a:latin typeface="Century Gothic"/>
                <a:cs typeface="Century Gothic"/>
              </a:rPr>
              <a:t>;</a:t>
            </a:r>
            <a:endParaRPr lang="en-US" sz="1600" dirty="0" smtClean="0">
              <a:latin typeface="Century Gothic"/>
              <a:cs typeface="Century Gothic"/>
            </a:endParaRPr>
          </a:p>
          <a:p>
            <a:pPr marL="912812" indent="-457200" defTabSz="442913">
              <a:spcAft>
                <a:spcPts val="600"/>
              </a:spcAft>
              <a:buAutoNum type="arabicPeriod"/>
            </a:pPr>
            <a:r>
              <a:rPr lang="en-US" sz="1600" dirty="0" smtClean="0">
                <a:latin typeface="Century Gothic"/>
                <a:cs typeface="Century Gothic"/>
              </a:rPr>
              <a:t>Dana </a:t>
            </a:r>
            <a:r>
              <a:rPr lang="en-US" sz="1600" dirty="0" err="1" smtClean="0">
                <a:latin typeface="Century Gothic"/>
                <a:cs typeface="Century Gothic"/>
              </a:rPr>
              <a:t>Bantuan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Pemerintah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sebesar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Rp</a:t>
            </a:r>
            <a:r>
              <a:rPr lang="en-US" sz="1600" dirty="0" smtClean="0">
                <a:latin typeface="Century Gothic"/>
                <a:cs typeface="Century Gothic"/>
              </a:rPr>
              <a:t>. 230 </a:t>
            </a:r>
            <a:r>
              <a:rPr lang="en-US" sz="1600" dirty="0" err="1" smtClean="0">
                <a:latin typeface="Century Gothic"/>
                <a:cs typeface="Century Gothic"/>
              </a:rPr>
              <a:t>Juta</a:t>
            </a:r>
            <a:r>
              <a:rPr lang="en-US" sz="1600" dirty="0" smtClean="0">
                <a:latin typeface="Century Gothic"/>
                <a:cs typeface="Century Gothic"/>
              </a:rPr>
              <a:t>/</a:t>
            </a:r>
            <a:r>
              <a:rPr lang="en-US" sz="1600" dirty="0" err="1" smtClean="0">
                <a:latin typeface="Century Gothic"/>
                <a:cs typeface="Century Gothic"/>
              </a:rPr>
              <a:t>sekolah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tersalurkan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kepada</a:t>
            </a:r>
            <a:r>
              <a:rPr lang="en-US" sz="1600" dirty="0" smtClean="0">
                <a:latin typeface="Century Gothic"/>
                <a:cs typeface="Century Gothic"/>
              </a:rPr>
              <a:t> 614 SMA;</a:t>
            </a:r>
          </a:p>
          <a:p>
            <a:pPr marL="912812" indent="-457200" defTabSz="4429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Beberapa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daerah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telah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terlibat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aktif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dalam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keberhasilan</a:t>
            </a:r>
            <a:r>
              <a:rPr lang="en-US" sz="1600" dirty="0" smtClean="0">
                <a:latin typeface="Century Gothic"/>
                <a:cs typeface="Century Gothic"/>
              </a:rPr>
              <a:t> program SMA </a:t>
            </a:r>
            <a:r>
              <a:rPr lang="en-US" sz="1600" dirty="0" err="1" smtClean="0">
                <a:latin typeface="Century Gothic"/>
                <a:cs typeface="Century Gothic"/>
              </a:rPr>
              <a:t>Rujukan</a:t>
            </a:r>
            <a:r>
              <a:rPr lang="en-US" sz="1600" dirty="0" smtClean="0">
                <a:latin typeface="Century Gothic"/>
                <a:cs typeface="Century Gothic"/>
              </a:rPr>
              <a:t> (DKI Jakarta);</a:t>
            </a:r>
          </a:p>
          <a:p>
            <a:pPr marL="912812" indent="-457200" defTabSz="4429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Beberapa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kelompok</a:t>
            </a:r>
            <a:r>
              <a:rPr lang="en-US" sz="1600" dirty="0" smtClean="0">
                <a:latin typeface="Century Gothic"/>
                <a:cs typeface="Century Gothic"/>
              </a:rPr>
              <a:t> SMA </a:t>
            </a:r>
            <a:r>
              <a:rPr lang="en-US" sz="1600" dirty="0" err="1" smtClean="0">
                <a:latin typeface="Century Gothic"/>
                <a:cs typeface="Century Gothic"/>
              </a:rPr>
              <a:t>Rujukan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berkolaborasi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melakukan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sosialisasi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bersama</a:t>
            </a:r>
            <a:r>
              <a:rPr lang="en-US" sz="1600" dirty="0" smtClean="0">
                <a:latin typeface="Century Gothic"/>
                <a:cs typeface="Century Gothic"/>
              </a:rPr>
              <a:t> (Surabaya);</a:t>
            </a:r>
          </a:p>
          <a:p>
            <a:pPr marL="912812" indent="-457200" defTabSz="4429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Sekolah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termotivasi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untuk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memacu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prestasi</a:t>
            </a:r>
            <a:r>
              <a:rPr lang="en-US" sz="1600" dirty="0" smtClean="0">
                <a:latin typeface="Century Gothic"/>
                <a:cs typeface="Century Gothic"/>
              </a:rPr>
              <a:t>.  </a:t>
            </a:r>
          </a:p>
          <a:p>
            <a:pPr marL="455612" defTabSz="442913">
              <a:spcAft>
                <a:spcPts val="600"/>
              </a:spcAft>
            </a:pPr>
            <a:endParaRPr lang="en-US" sz="1600" dirty="0" smtClean="0">
              <a:latin typeface="Century Gothic"/>
              <a:cs typeface="Century Gothic"/>
            </a:endParaRPr>
          </a:p>
          <a:p>
            <a:pPr marL="442913" indent="-442913">
              <a:spcAft>
                <a:spcPts val="600"/>
              </a:spcAft>
              <a:buAutoNum type="alphaUcPeriod" startAt="2"/>
            </a:pP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PERMASALAHAN</a:t>
            </a:r>
          </a:p>
          <a:p>
            <a:pPr marL="898525" indent="-4556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Lambatnya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rekomendasi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Dinas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Pendidikan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Provinsi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untuk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usulan</a:t>
            </a:r>
            <a:r>
              <a:rPr lang="en-US" sz="1600" dirty="0" smtClean="0">
                <a:latin typeface="Century Gothic"/>
                <a:cs typeface="Century Gothic"/>
              </a:rPr>
              <a:t> SMA </a:t>
            </a:r>
            <a:r>
              <a:rPr lang="en-US" sz="1600" dirty="0" err="1" smtClean="0">
                <a:latin typeface="Century Gothic"/>
                <a:cs typeface="Century Gothic"/>
              </a:rPr>
              <a:t>Rujukan</a:t>
            </a:r>
            <a:r>
              <a:rPr lang="en-US" sz="1600" dirty="0" smtClean="0">
                <a:latin typeface="Century Gothic"/>
                <a:cs typeface="Century Gothic"/>
              </a:rPr>
              <a:t>;</a:t>
            </a:r>
          </a:p>
          <a:p>
            <a:pPr marL="898525" indent="-4556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Waktu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pelaksanaan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i="1" dirty="0" smtClean="0">
                <a:latin typeface="Century Gothic"/>
                <a:cs typeface="Century Gothic"/>
              </a:rPr>
              <a:t>action plan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relatif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pendek</a:t>
            </a:r>
            <a:r>
              <a:rPr lang="en-US" sz="1600" dirty="0" smtClean="0">
                <a:latin typeface="Century Gothic"/>
                <a:cs typeface="Century Gothic"/>
              </a:rPr>
              <a:t> (5 </a:t>
            </a:r>
            <a:r>
              <a:rPr lang="en-US" sz="1600" dirty="0" err="1" smtClean="0">
                <a:latin typeface="Century Gothic"/>
                <a:cs typeface="Century Gothic"/>
              </a:rPr>
              <a:t>bulan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efektif</a:t>
            </a:r>
            <a:r>
              <a:rPr lang="en-US" sz="1600" dirty="0" smtClean="0">
                <a:latin typeface="Century Gothic"/>
                <a:cs typeface="Century Gothic"/>
              </a:rPr>
              <a:t>);</a:t>
            </a:r>
          </a:p>
          <a:p>
            <a:pPr marL="898525" indent="-4556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Jaringan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komunikasi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antar</a:t>
            </a:r>
            <a:r>
              <a:rPr lang="en-US" sz="1600" dirty="0" smtClean="0">
                <a:latin typeface="Century Gothic"/>
                <a:cs typeface="Century Gothic"/>
              </a:rPr>
              <a:t> SMA </a:t>
            </a:r>
            <a:r>
              <a:rPr lang="en-US" sz="1600" dirty="0" err="1" smtClean="0">
                <a:latin typeface="Century Gothic"/>
                <a:cs typeface="Century Gothic"/>
              </a:rPr>
              <a:t>Rujukan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seluruh</a:t>
            </a:r>
            <a:r>
              <a:rPr lang="en-US" sz="1600" dirty="0" smtClean="0">
                <a:latin typeface="Century Gothic"/>
                <a:cs typeface="Century Gothic"/>
              </a:rPr>
              <a:t> Indonesia </a:t>
            </a:r>
            <a:r>
              <a:rPr lang="en-US" sz="1600" dirty="0" err="1" smtClean="0">
                <a:latin typeface="Century Gothic"/>
                <a:cs typeface="Century Gothic"/>
              </a:rPr>
              <a:t>belum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terjalin</a:t>
            </a:r>
            <a:r>
              <a:rPr lang="en-US" sz="1600" dirty="0" smtClean="0">
                <a:latin typeface="Century Gothic"/>
                <a:cs typeface="Century Gothic"/>
              </a:rPr>
              <a:t>; </a:t>
            </a:r>
          </a:p>
          <a:p>
            <a:pPr marL="898525" indent="-4556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Terdapat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sekolah</a:t>
            </a:r>
            <a:r>
              <a:rPr lang="en-US" sz="1600" dirty="0" smtClean="0">
                <a:latin typeface="Century Gothic"/>
                <a:cs typeface="Century Gothic"/>
              </a:rPr>
              <a:t> yang </a:t>
            </a:r>
            <a:r>
              <a:rPr lang="en-US" sz="1600" dirty="0" err="1" smtClean="0">
                <a:latin typeface="Century Gothic"/>
                <a:cs typeface="Century Gothic"/>
              </a:rPr>
              <a:t>tidak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dapat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menghabiskan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Bantuan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Pemerintah</a:t>
            </a:r>
            <a:r>
              <a:rPr lang="en-US" sz="1600" dirty="0" smtClean="0">
                <a:latin typeface="Century Gothic"/>
                <a:cs typeface="Century Gothic"/>
              </a:rPr>
              <a:t>;</a:t>
            </a:r>
          </a:p>
          <a:p>
            <a:pPr marL="898525" indent="-4556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Sampai</a:t>
            </a:r>
            <a:r>
              <a:rPr lang="en-US" sz="1600" dirty="0" smtClean="0">
                <a:latin typeface="Century Gothic"/>
                <a:cs typeface="Century Gothic"/>
              </a:rPr>
              <a:t> 13 </a:t>
            </a:r>
            <a:r>
              <a:rPr lang="en-US" sz="1600" dirty="0" err="1" smtClean="0">
                <a:latin typeface="Century Gothic"/>
                <a:cs typeface="Century Gothic"/>
              </a:rPr>
              <a:t>Februari</a:t>
            </a:r>
            <a:r>
              <a:rPr lang="en-US" sz="1600" dirty="0" smtClean="0">
                <a:latin typeface="Century Gothic"/>
                <a:cs typeface="Century Gothic"/>
              </a:rPr>
              <a:t> 2017 </a:t>
            </a:r>
            <a:r>
              <a:rPr lang="en-US" sz="1600" dirty="0" err="1" smtClean="0">
                <a:latin typeface="Century Gothic"/>
                <a:cs typeface="Century Gothic"/>
              </a:rPr>
              <a:t>dari</a:t>
            </a:r>
            <a:r>
              <a:rPr lang="en-US" sz="1600" dirty="0" smtClean="0">
                <a:latin typeface="Century Gothic"/>
                <a:cs typeface="Century Gothic"/>
              </a:rPr>
              <a:t> 614 SMA </a:t>
            </a:r>
            <a:r>
              <a:rPr lang="en-US" sz="1600" dirty="0" err="1" smtClean="0">
                <a:latin typeface="Century Gothic"/>
                <a:cs typeface="Century Gothic"/>
              </a:rPr>
              <a:t>baru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is-IS" sz="16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489 SMA (79.64%) </a:t>
            </a:r>
            <a:r>
              <a:rPr lang="is-IS" sz="1600" dirty="0" smtClean="0">
                <a:latin typeface="Century Gothic"/>
                <a:cs typeface="Century Gothic"/>
              </a:rPr>
              <a:t>yang menyampaikan laporan hasil pelaksanaan program SMA Rujukan tahun 2016. Masih </a:t>
            </a:r>
            <a:r>
              <a:rPr lang="is-IS" sz="16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125 SMA (20.36%)</a:t>
            </a:r>
            <a:r>
              <a:rPr lang="is-IS" sz="1600" dirty="0" smtClean="0">
                <a:latin typeface="Century Gothic"/>
                <a:cs typeface="Century Gothic"/>
              </a:rPr>
              <a:t> laporan belum sampai atau belum dikiirim.</a:t>
            </a:r>
            <a:endParaRPr lang="en-US" sz="16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66" y="59818"/>
            <a:ext cx="875763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KEBERHASILAN DAN PERMASALAHAN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40412"/>
              </p:ext>
            </p:extLst>
          </p:nvPr>
        </p:nvGraphicFramePr>
        <p:xfrm>
          <a:off x="69359" y="1240700"/>
          <a:ext cx="8974655" cy="48767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9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Kegiatan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Maret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Mei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Juni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31">
                <a:tc vMerge="1"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A. </a:t>
                      </a:r>
                      <a:r>
                        <a:rPr lang="en-US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Persiapan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614</a:t>
                      </a:r>
                      <a:r>
                        <a:rPr lang="en-US" sz="1400" baseline="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400" baseline="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Pemberitahuan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Usulan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Tahun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2017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Ke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Pend.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Penetapan</a:t>
                      </a:r>
                      <a:r>
                        <a:rPr lang="en-US" sz="1400" baseline="0">
                          <a:latin typeface="Century Gothic"/>
                          <a:cs typeface="Century Gothic"/>
                        </a:rPr>
                        <a:t> SMA Rujukan</a:t>
                      </a:r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4150" indent="-184150"/>
                      <a:r>
                        <a:rPr lang="en-US" sz="1400" b="1">
                          <a:solidFill>
                            <a:srgbClr val="215968"/>
                          </a:solidFill>
                          <a:latin typeface="Century Gothic"/>
                          <a:cs typeface="Century Gothic"/>
                        </a:rPr>
                        <a:t>B. Program Pembinaan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Asistensi dan</a:t>
                      </a:r>
                      <a:r>
                        <a:rPr lang="en-US" sz="1400" baseline="0">
                          <a:latin typeface="Century Gothic"/>
                          <a:cs typeface="Century Gothic"/>
                        </a:rPr>
                        <a:t> Sinkronisasi Program</a:t>
                      </a:r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SMA Rujukan (614 SMA)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Penyaluran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dana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B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antuan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Pemerintah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. 133 </a:t>
                      </a:r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Jt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/SMA)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Kegiatan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Juli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Agusts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Sept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Okt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/>
                          <a:cs typeface="Century Gothic"/>
                        </a:rPr>
                        <a:t>Des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.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Workshop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Pengelolaan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Rujukan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.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Pelaksanaan program SMA Rujukan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Program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Pembinaan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SMA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Rujukan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2017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59" y="6184404"/>
            <a:ext cx="471690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entury Gothic"/>
                <a:cs typeface="Century Gothic"/>
              </a:rPr>
              <a:t>Jadwal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tentatif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mengikuti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perkembangan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kebijakan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20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7570"/>
            <a:ext cx="9155980" cy="1172663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SMA KEWIRAUSAHAAN</a:t>
            </a:r>
            <a:endParaRPr lang="id-ID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058" y="2755787"/>
            <a:ext cx="52580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3</a:t>
            </a:r>
            <a:endParaRPr lang="en-US" sz="4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19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129" y="1892420"/>
            <a:ext cx="8055980" cy="28366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Century Gothic"/>
                <a:cs typeface="Century Gothic"/>
              </a:rPr>
              <a:t>SMA </a:t>
            </a:r>
            <a:r>
              <a:rPr lang="en-US" sz="2000" dirty="0">
                <a:latin typeface="Century Gothic"/>
                <a:cs typeface="Century Gothic"/>
              </a:rPr>
              <a:t>yang </a:t>
            </a:r>
            <a:r>
              <a:rPr lang="x-none" sz="2000" dirty="0" smtClean="0">
                <a:latin typeface="Century Gothic"/>
                <a:cs typeface="Century Gothic"/>
              </a:rPr>
              <a:t>mengembangkan praktik-praktik kewirausahaan sesuai dengan potensi, keunggulan dan keunikannya untuk memberikan kemampuan dan pengalaman praktis kepada siswa melalui mata pelajaran Prakarya dan Kewirausahaan dan kegiatan lainnya </a:t>
            </a:r>
            <a:r>
              <a:rPr lang="en-US" sz="2000" dirty="0" err="1" smtClean="0">
                <a:latin typeface="Century Gothic"/>
                <a:cs typeface="Century Gothic"/>
              </a:rPr>
              <a:t>sehingga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dapat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dijadikan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sebagai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inspirasi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bagi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>
                <a:latin typeface="Century Gothic"/>
                <a:cs typeface="Century Gothic"/>
              </a:rPr>
              <a:t>SMA lain.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129" y="826666"/>
            <a:ext cx="805598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SMA PENGEMBANG PROGRAM KEWIRAUSAHAAN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70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32487"/>
              </p:ext>
            </p:extLst>
          </p:nvPr>
        </p:nvGraphicFramePr>
        <p:xfrm>
          <a:off x="1" y="1256767"/>
          <a:ext cx="9143999" cy="5516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1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46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54"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DKI Jakarta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470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Jawa</a:t>
                      </a: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Barat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1,466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Banten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503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Jawa</a:t>
                      </a: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Tengah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856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DI Yogyakarta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Jawa</a:t>
                      </a: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</a:t>
                      </a: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Timur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1,464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Aceh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490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Sumatera Utara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1035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Riau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415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Kepulauan</a:t>
                      </a: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Riau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Sumatera Barat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305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Sumatera Selatan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573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Bangka Belitung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Bengkulu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Jambi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16.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Lampung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464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Barat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381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18.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Selatan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184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Tengah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20.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Timur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KUOTA SMA PROGRAM KEWIRAUSAHAAN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2017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01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93715"/>
              </p:ext>
            </p:extLst>
          </p:nvPr>
        </p:nvGraphicFramePr>
        <p:xfrm>
          <a:off x="0" y="1256770"/>
          <a:ext cx="9143999" cy="4471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1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46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54"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kumimoji="0" lang="en-US" alt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 SMA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Kalimantan Utara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Selatan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559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23.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Utara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215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24.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Tenggara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25.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Tengah 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194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26.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Sulawesi Barat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27.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Gorontalo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28.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Bali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160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Nusa Tenggara Barat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296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30.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Nusa Tenggara Timur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480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31.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Maluku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250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32.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Maluku Utara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178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10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33.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Papua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212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29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34.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Papua Barat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13</a:t>
                      </a:r>
                      <a:endParaRPr lang="en-ID" sz="140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b="1" dirty="0" smtClean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 err="1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Jumlah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514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12,849</a:t>
                      </a:r>
                      <a:endParaRPr lang="en-ID" sz="14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514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204</a:t>
                      </a:r>
                      <a:endParaRPr lang="en-ID" sz="140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514</a:t>
                      </a:r>
                      <a:endParaRPr lang="en-ID" sz="140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204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KUOTA SMA PROGRAM KEWIRAUSAHAAN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2017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7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0060"/>
            <a:ext cx="9144000" cy="52629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d-ID" sz="1400" dirty="0">
                <a:latin typeface="Century Gothic"/>
                <a:cs typeface="Century Gothic"/>
              </a:rPr>
              <a:t>SMA </a:t>
            </a:r>
            <a:r>
              <a:rPr lang="id-ID" sz="1400" dirty="0" smtClean="0">
                <a:latin typeface="Century Gothic"/>
                <a:cs typeface="Century Gothic"/>
              </a:rPr>
              <a:t>Program </a:t>
            </a:r>
            <a:r>
              <a:rPr lang="en-US" sz="1400" dirty="0" err="1" smtClean="0">
                <a:latin typeface="Century Gothic"/>
                <a:cs typeface="Century Gothic"/>
              </a:rPr>
              <a:t>Kewirausahaan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tahun</a:t>
            </a:r>
            <a:r>
              <a:rPr lang="en-US" sz="1400" dirty="0">
                <a:latin typeface="Century Gothic"/>
                <a:cs typeface="Century Gothic"/>
              </a:rPr>
              <a:t> 2017 </a:t>
            </a:r>
            <a:r>
              <a:rPr lang="id-ID" sz="1400" dirty="0">
                <a:latin typeface="Century Gothic"/>
                <a:cs typeface="Century Gothic"/>
              </a:rPr>
              <a:t>dipilih berbasis kewilayahan dengan kriteria sebagai berikut:</a:t>
            </a:r>
            <a:r>
              <a:rPr lang="en-ID" sz="1400" dirty="0" smtClean="0">
                <a:effectLst/>
                <a:latin typeface="Century Gothic"/>
                <a:cs typeface="Century Gothic"/>
              </a:rPr>
              <a:t> </a:t>
            </a:r>
          </a:p>
          <a:p>
            <a:pPr marL="358775" indent="-358775"/>
            <a:r>
              <a:rPr lang="en-US" sz="1400" dirty="0" smtClean="0">
                <a:latin typeface="Century Gothic"/>
                <a:cs typeface="Century Gothic"/>
              </a:rPr>
              <a:t>A.	SMA Program </a:t>
            </a:r>
            <a:r>
              <a:rPr lang="en-US" sz="1400" dirty="0" err="1" smtClean="0">
                <a:latin typeface="Century Gothic"/>
                <a:cs typeface="Century Gothic"/>
              </a:rPr>
              <a:t>Kewirausahaan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tahun</a:t>
            </a:r>
            <a:r>
              <a:rPr lang="en-US" sz="1400" dirty="0">
                <a:latin typeface="Century Gothic"/>
                <a:cs typeface="Century Gothic"/>
              </a:rPr>
              <a:t> 2017 yang </a:t>
            </a:r>
            <a:r>
              <a:rPr lang="en-US" sz="1400" dirty="0" err="1">
                <a:latin typeface="Century Gothic"/>
                <a:cs typeface="Century Gothic"/>
              </a:rPr>
              <a:t>berdasarkan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rekomendasi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Dinas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Pendidikan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Provinsi</a:t>
            </a:r>
            <a:r>
              <a:rPr lang="en-US" sz="1400" dirty="0">
                <a:latin typeface="Century Gothic"/>
                <a:cs typeface="Century Gothic"/>
              </a:rPr>
              <a:t> yang </a:t>
            </a:r>
            <a:r>
              <a:rPr lang="en-US" sz="1400" dirty="0" err="1">
                <a:latin typeface="Century Gothic"/>
                <a:cs typeface="Century Gothic"/>
              </a:rPr>
              <a:t>memenuhi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persyaratan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sebagai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berikut</a:t>
            </a:r>
            <a:r>
              <a:rPr lang="en-US" sz="1400" dirty="0">
                <a:latin typeface="Century Gothic"/>
                <a:cs typeface="Century Gothic"/>
              </a:rPr>
              <a:t> :</a:t>
            </a:r>
            <a:r>
              <a:rPr lang="en-ID" sz="1400" dirty="0" smtClean="0">
                <a:effectLst/>
                <a:latin typeface="Century Gothic"/>
                <a:cs typeface="Century Gothic"/>
              </a:rPr>
              <a:t> </a:t>
            </a:r>
          </a:p>
          <a:p>
            <a:pPr marL="719138" indent="-360363"/>
            <a:r>
              <a:rPr lang="id-ID" sz="1400" dirty="0" smtClean="0">
                <a:latin typeface="Century Gothic"/>
                <a:cs typeface="Century Gothic"/>
              </a:rPr>
              <a:t>1.</a:t>
            </a:r>
            <a:r>
              <a:rPr lang="id-ID" sz="1400" dirty="0">
                <a:latin typeface="Century Gothic"/>
                <a:cs typeface="Century Gothic"/>
              </a:rPr>
              <a:t>	Persyaratan Umum</a:t>
            </a:r>
            <a:endParaRPr lang="en-ID" sz="1400" dirty="0">
              <a:latin typeface="Century Gothic"/>
              <a:cs typeface="Century Gothic"/>
            </a:endParaRPr>
          </a:p>
          <a:p>
            <a:pPr marL="1077913" lvl="1" indent="-358775"/>
            <a:r>
              <a:rPr lang="id-ID" sz="1400" dirty="0" smtClean="0">
                <a:latin typeface="Century Gothic"/>
                <a:cs typeface="Century Gothic"/>
              </a:rPr>
              <a:t>a.	SMA </a:t>
            </a:r>
            <a:r>
              <a:rPr lang="id-ID" sz="1400" dirty="0">
                <a:latin typeface="Century Gothic"/>
                <a:cs typeface="Century Gothic"/>
              </a:rPr>
              <a:t>pelaksana Kurikulum 2013; </a:t>
            </a:r>
            <a:endParaRPr lang="en-ID" sz="1400" dirty="0">
              <a:latin typeface="Century Gothic"/>
              <a:cs typeface="Century Gothic"/>
            </a:endParaRPr>
          </a:p>
          <a:p>
            <a:pPr marL="1077913" lvl="1" indent="-358775"/>
            <a:r>
              <a:rPr lang="id-ID" sz="1400" dirty="0" smtClean="0">
                <a:latin typeface="Century Gothic"/>
                <a:cs typeface="Century Gothic"/>
              </a:rPr>
              <a:t>b.	SMA </a:t>
            </a:r>
            <a:r>
              <a:rPr lang="id-ID" sz="1400" dirty="0">
                <a:latin typeface="Century Gothic"/>
                <a:cs typeface="Century Gothic"/>
              </a:rPr>
              <a:t>negeri atau swasta dengan akreditasi A atau tertinggi di kabupaten/kota setempat;</a:t>
            </a:r>
            <a:endParaRPr lang="en-ID" sz="1400" dirty="0">
              <a:latin typeface="Century Gothic"/>
              <a:cs typeface="Century Gothic"/>
            </a:endParaRPr>
          </a:p>
          <a:p>
            <a:pPr marL="1077913" lvl="1" indent="-358775"/>
            <a:r>
              <a:rPr lang="id-ID" sz="1400" dirty="0" smtClean="0">
                <a:latin typeface="Century Gothic"/>
                <a:cs typeface="Century Gothic"/>
              </a:rPr>
              <a:t>c.	Memiliki </a:t>
            </a:r>
            <a:r>
              <a:rPr lang="id-ID" sz="1400" dirty="0">
                <a:latin typeface="Century Gothic"/>
                <a:cs typeface="Century Gothic"/>
              </a:rPr>
              <a:t>praktik-praktik baik dan inovasi </a:t>
            </a:r>
            <a:r>
              <a:rPr lang="en-US" sz="1400" dirty="0" err="1">
                <a:latin typeface="Century Gothic"/>
                <a:cs typeface="Century Gothic"/>
              </a:rPr>
              <a:t>kegiatan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kewirausahaan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untuk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siswa</a:t>
            </a:r>
            <a:r>
              <a:rPr lang="en-US" sz="1400" dirty="0">
                <a:latin typeface="Century Gothic"/>
                <a:cs typeface="Century Gothic"/>
              </a:rPr>
              <a:t> yang </a:t>
            </a:r>
            <a:r>
              <a:rPr lang="en-US" sz="1400" dirty="0" err="1">
                <a:latin typeface="Century Gothic"/>
                <a:cs typeface="Century Gothic"/>
              </a:rPr>
              <a:t>layak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dijadikan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sebagai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rujukan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bagi</a:t>
            </a:r>
            <a:r>
              <a:rPr lang="en-US" sz="1400" dirty="0">
                <a:latin typeface="Century Gothic"/>
                <a:cs typeface="Century Gothic"/>
              </a:rPr>
              <a:t> SMA lain;</a:t>
            </a:r>
            <a:endParaRPr lang="en-ID" sz="1400" dirty="0">
              <a:latin typeface="Century Gothic"/>
              <a:cs typeface="Century Gothic"/>
            </a:endParaRPr>
          </a:p>
          <a:p>
            <a:pPr marL="1077913" lvl="1" indent="-358775"/>
            <a:r>
              <a:rPr lang="en-US" sz="1400" dirty="0" smtClean="0">
                <a:latin typeface="Century Gothic"/>
                <a:cs typeface="Century Gothic"/>
              </a:rPr>
              <a:t>d.	</a:t>
            </a:r>
            <a:r>
              <a:rPr lang="en-US" sz="1400" dirty="0" err="1" smtClean="0">
                <a:latin typeface="Century Gothic"/>
                <a:cs typeface="Century Gothic"/>
              </a:rPr>
              <a:t>Lingkungan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sarana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memadai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untuk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mendukung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berkembangnya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kewirausahaan</a:t>
            </a:r>
            <a:r>
              <a:rPr lang="en-US" sz="1400" dirty="0">
                <a:latin typeface="Century Gothic"/>
                <a:cs typeface="Century Gothic"/>
              </a:rPr>
              <a:t>;</a:t>
            </a:r>
            <a:endParaRPr lang="en-ID" sz="1400" dirty="0">
              <a:latin typeface="Century Gothic"/>
              <a:cs typeface="Century Gothic"/>
            </a:endParaRPr>
          </a:p>
          <a:p>
            <a:pPr marL="1077913" lvl="1" indent="-358775"/>
            <a:r>
              <a:rPr lang="en-US" sz="1400" dirty="0" smtClean="0">
                <a:latin typeface="Century Gothic"/>
                <a:cs typeface="Century Gothic"/>
              </a:rPr>
              <a:t>e.	</a:t>
            </a:r>
            <a:r>
              <a:rPr lang="en-US" sz="1400" dirty="0" err="1" smtClean="0">
                <a:latin typeface="Century Gothic"/>
                <a:cs typeface="Century Gothic"/>
              </a:rPr>
              <a:t>Pada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tahun</a:t>
            </a:r>
            <a:r>
              <a:rPr lang="en-US" sz="1400" dirty="0">
                <a:latin typeface="Century Gothic"/>
                <a:cs typeface="Century Gothic"/>
              </a:rPr>
              <a:t> 2017 </a:t>
            </a:r>
            <a:r>
              <a:rPr lang="en-US" sz="1400" dirty="0" err="1">
                <a:latin typeface="Century Gothic"/>
                <a:cs typeface="Century Gothic"/>
              </a:rPr>
              <a:t>tidak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diusulkan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sebagai</a:t>
            </a:r>
            <a:r>
              <a:rPr lang="en-US" sz="1400" dirty="0">
                <a:latin typeface="Century Gothic"/>
                <a:cs typeface="Century Gothic"/>
              </a:rPr>
              <a:t> SMA </a:t>
            </a:r>
            <a:r>
              <a:rPr lang="en-US" sz="1400" dirty="0" err="1">
                <a:latin typeface="Century Gothic"/>
                <a:cs typeface="Century Gothic"/>
              </a:rPr>
              <a:t>Rujukan</a:t>
            </a:r>
            <a:r>
              <a:rPr lang="en-US" sz="1400" dirty="0">
                <a:latin typeface="Century Gothic"/>
                <a:cs typeface="Century Gothic"/>
              </a:rPr>
              <a:t>;</a:t>
            </a:r>
            <a:endParaRPr lang="en-ID" sz="1400" dirty="0">
              <a:latin typeface="Century Gothic"/>
              <a:cs typeface="Century Gothic"/>
            </a:endParaRPr>
          </a:p>
          <a:p>
            <a:pPr marL="1077913" lvl="1" indent="-358775"/>
            <a:r>
              <a:rPr lang="id-ID" sz="1400" dirty="0" smtClean="0">
                <a:latin typeface="Century Gothic"/>
                <a:cs typeface="Century Gothic"/>
              </a:rPr>
              <a:t>f.	Bersedia </a:t>
            </a:r>
            <a:r>
              <a:rPr lang="id-ID" sz="1400" dirty="0">
                <a:latin typeface="Century Gothic"/>
                <a:cs typeface="Century Gothic"/>
              </a:rPr>
              <a:t>memberikan pengimbasan praktik-praktik baik dan inovasi pendidikan yang dimiliki ke SMA lain;</a:t>
            </a:r>
            <a:endParaRPr lang="en-ID" sz="1400" dirty="0" smtClean="0">
              <a:effectLst/>
              <a:latin typeface="Century Gothic"/>
              <a:cs typeface="Century Gothic"/>
            </a:endParaRPr>
          </a:p>
          <a:p>
            <a:pPr marL="1077913" indent="-358775"/>
            <a:r>
              <a:rPr lang="id-ID" sz="1400" dirty="0" smtClean="0">
                <a:latin typeface="Century Gothic"/>
                <a:cs typeface="Century Gothic"/>
              </a:rPr>
              <a:t>g.	</a:t>
            </a:r>
            <a:r>
              <a:rPr lang="id-ID" sz="1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Lebih </a:t>
            </a:r>
            <a:r>
              <a:rPr lang="id-ID" sz="1400" b="1" dirty="0">
                <a:solidFill>
                  <a:srgbClr val="FF0000"/>
                </a:solidFill>
                <a:latin typeface="Century Gothic"/>
                <a:cs typeface="Century Gothic"/>
              </a:rPr>
              <a:t>dari 50% jumlah lulusan tahun 201</a:t>
            </a:r>
            <a:r>
              <a:rPr lang="en-US" sz="1400" b="1" dirty="0">
                <a:solidFill>
                  <a:srgbClr val="FF0000"/>
                </a:solidFill>
                <a:latin typeface="Century Gothic"/>
                <a:cs typeface="Century Gothic"/>
              </a:rPr>
              <a:t>6</a:t>
            </a:r>
            <a:r>
              <a:rPr lang="id-ID" sz="1400" b="1" dirty="0">
                <a:solidFill>
                  <a:srgbClr val="FF0000"/>
                </a:solidFill>
                <a:latin typeface="Century Gothic"/>
                <a:cs typeface="Century Gothic"/>
              </a:rPr>
              <a:t>, tidak melanjutkan ke perguruan tinggi</a:t>
            </a:r>
            <a:r>
              <a:rPr lang="id-ID" sz="1400" dirty="0">
                <a:latin typeface="Century Gothic"/>
                <a:cs typeface="Century Gothic"/>
              </a:rPr>
              <a:t>.</a:t>
            </a:r>
            <a:r>
              <a:rPr lang="en-ID" sz="1400" dirty="0" smtClean="0">
                <a:effectLst/>
                <a:latin typeface="Century Gothic"/>
                <a:cs typeface="Century Gothic"/>
              </a:rPr>
              <a:t> </a:t>
            </a:r>
          </a:p>
          <a:p>
            <a:pPr marL="719138" indent="-360363"/>
            <a:r>
              <a:rPr lang="id-ID" sz="1400" dirty="0" smtClean="0">
                <a:latin typeface="Century Gothic"/>
                <a:cs typeface="Century Gothic"/>
              </a:rPr>
              <a:t>2.</a:t>
            </a:r>
            <a:r>
              <a:rPr lang="id-ID" sz="1400" dirty="0">
                <a:latin typeface="Century Gothic"/>
                <a:cs typeface="Century Gothic"/>
              </a:rPr>
              <a:t>	Persyaratan Khusus</a:t>
            </a:r>
            <a:endParaRPr lang="en-ID" sz="1400" dirty="0">
              <a:latin typeface="Century Gothic"/>
              <a:cs typeface="Century Gothic"/>
            </a:endParaRPr>
          </a:p>
          <a:p>
            <a:pPr marL="719138"/>
            <a:r>
              <a:rPr lang="id-ID" sz="1400" dirty="0">
                <a:latin typeface="Century Gothic"/>
                <a:cs typeface="Century Gothic"/>
              </a:rPr>
              <a:t>Menjalankan semua program SMA </a:t>
            </a:r>
            <a:r>
              <a:rPr lang="id-ID" sz="1400" dirty="0" smtClean="0">
                <a:latin typeface="Century Gothic"/>
                <a:cs typeface="Century Gothic"/>
              </a:rPr>
              <a:t>Program Kewirausahaan </a:t>
            </a:r>
            <a:r>
              <a:rPr lang="id-ID" sz="1400" dirty="0">
                <a:latin typeface="Century Gothic"/>
                <a:cs typeface="Century Gothic"/>
              </a:rPr>
              <a:t>tahun 2016 sesuai dengan target yang telah ditetapkan dalam </a:t>
            </a:r>
            <a:r>
              <a:rPr lang="id-ID" sz="1400" i="1" dirty="0">
                <a:latin typeface="Century Gothic"/>
                <a:cs typeface="Century Gothic"/>
              </a:rPr>
              <a:t>action plan</a:t>
            </a:r>
            <a:r>
              <a:rPr lang="id-ID" sz="1400" dirty="0">
                <a:latin typeface="Century Gothic"/>
                <a:cs typeface="Century Gothic"/>
              </a:rPr>
              <a:t> SMA </a:t>
            </a:r>
            <a:r>
              <a:rPr lang="id-ID" sz="1400" dirty="0" smtClean="0">
                <a:latin typeface="Century Gothic"/>
                <a:cs typeface="Century Gothic"/>
              </a:rPr>
              <a:t>Program Kewirausahaan.</a:t>
            </a:r>
          </a:p>
          <a:p>
            <a:pPr marL="622300"/>
            <a:endParaRPr lang="en-ID" sz="1400" dirty="0">
              <a:latin typeface="Century Gothic"/>
              <a:cs typeface="Century Gothic"/>
            </a:endParaRPr>
          </a:p>
          <a:p>
            <a:pPr marL="358775" indent="-358775">
              <a:buAutoNum type="alphaUcPeriod" startAt="2"/>
            </a:pPr>
            <a:r>
              <a:rPr lang="id-ID" sz="1400" dirty="0" smtClean="0">
                <a:latin typeface="Century Gothic"/>
                <a:cs typeface="Century Gothic"/>
              </a:rPr>
              <a:t>SMA Program Kewirausahaan </a:t>
            </a:r>
            <a:r>
              <a:rPr lang="id-ID" sz="1400" dirty="0">
                <a:latin typeface="Century Gothic"/>
                <a:cs typeface="Century Gothic"/>
              </a:rPr>
              <a:t>tahun 2017 yang berdasarkan rekomendasi Direktorat Pembinaan SMA yang memenuhi syarat sebagai berikut.</a:t>
            </a:r>
            <a:endParaRPr lang="en-ID" sz="1400" dirty="0">
              <a:latin typeface="Century Gothic"/>
              <a:cs typeface="Century Gothic"/>
            </a:endParaRPr>
          </a:p>
          <a:p>
            <a:pPr marL="622300" indent="-263525"/>
            <a:r>
              <a:rPr lang="id-ID" sz="1400" dirty="0" smtClean="0">
                <a:latin typeface="Century Gothic"/>
                <a:cs typeface="Century Gothic"/>
              </a:rPr>
              <a:t>1.</a:t>
            </a:r>
            <a:r>
              <a:rPr lang="id-ID" sz="1400" dirty="0">
                <a:latin typeface="Century Gothic"/>
                <a:cs typeface="Century Gothic"/>
              </a:rPr>
              <a:t>	Melaksanakan seluruh program yang telah disepakati dalam bentuk </a:t>
            </a:r>
            <a:r>
              <a:rPr lang="id-ID" sz="1400" i="1" dirty="0">
                <a:latin typeface="Century Gothic"/>
                <a:cs typeface="Century Gothic"/>
              </a:rPr>
              <a:t>action plan</a:t>
            </a:r>
            <a:r>
              <a:rPr lang="id-ID" sz="1400" dirty="0">
                <a:latin typeface="Century Gothic"/>
                <a:cs typeface="Century Gothic"/>
              </a:rPr>
              <a:t> tahun 2016;</a:t>
            </a:r>
            <a:endParaRPr lang="en-ID" sz="1400" dirty="0">
              <a:latin typeface="Century Gothic"/>
              <a:cs typeface="Century Gothic"/>
            </a:endParaRPr>
          </a:p>
          <a:p>
            <a:pPr marL="622300" indent="-263525">
              <a:buAutoNum type="arabicPeriod" startAt="2"/>
            </a:pPr>
            <a:r>
              <a:rPr lang="id-ID" sz="1400" dirty="0" smtClean="0">
                <a:latin typeface="Century Gothic"/>
                <a:cs typeface="Century Gothic"/>
              </a:rPr>
              <a:t>Bantuan </a:t>
            </a:r>
            <a:r>
              <a:rPr lang="id-ID" sz="1400" dirty="0">
                <a:latin typeface="Century Gothic"/>
                <a:cs typeface="Century Gothic"/>
              </a:rPr>
              <a:t>Pemerintah tahun 2016 dimanfaatkan sesuai dengan RAB yang telah disepakati dengan Direktorat Pembinaan SMA;</a:t>
            </a:r>
            <a:endParaRPr lang="en-ID" sz="1400" dirty="0">
              <a:latin typeface="Century Gothic"/>
              <a:cs typeface="Century Gothic"/>
            </a:endParaRPr>
          </a:p>
          <a:p>
            <a:pPr marL="622300" indent="-263525"/>
            <a:r>
              <a:rPr lang="id-ID" sz="1400" dirty="0" smtClean="0">
                <a:latin typeface="Century Gothic"/>
                <a:cs typeface="Century Gothic"/>
              </a:rPr>
              <a:t>3.</a:t>
            </a:r>
            <a:r>
              <a:rPr lang="id-ID" sz="1400" dirty="0">
                <a:latin typeface="Century Gothic"/>
                <a:cs typeface="Century Gothic"/>
              </a:rPr>
              <a:t>	Menyerahkan laporan pelaksanaan kegiatan Bantuan Pemerintah tepat waktu dan memenuhi syarat laporan Bantuan Pemerintah.</a:t>
            </a:r>
            <a:endParaRPr lang="en-ID" sz="1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656110"/>
            <a:ext cx="9144000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FFFFFF"/>
                </a:solidFill>
                <a:latin typeface="Century Gothic"/>
                <a:cs typeface="Century Gothic"/>
              </a:rPr>
              <a:t>Dinas Pendidikan Provinsi dapat mengusulkan penggantian SMA </a:t>
            </a:r>
            <a:r>
              <a:rPr lang="id-ID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 Kewirausahaan </a:t>
            </a:r>
            <a:r>
              <a:rPr lang="id-ID" sz="1200" dirty="0">
                <a:solidFill>
                  <a:srgbClr val="FFFFFF"/>
                </a:solidFill>
                <a:latin typeface="Century Gothic"/>
                <a:cs typeface="Century Gothic"/>
              </a:rPr>
              <a:t>tahun 2016 jika tidak memenuhi persyaratan sebagaimana pada butir </a:t>
            </a:r>
            <a:r>
              <a:rPr lang="id-ID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A. </a:t>
            </a:r>
            <a:r>
              <a:rPr lang="id-ID" sz="1200" dirty="0">
                <a:solidFill>
                  <a:srgbClr val="FFFFFF"/>
                </a:solidFill>
                <a:latin typeface="Century Gothic"/>
                <a:cs typeface="Century Gothic"/>
              </a:rPr>
              <a:t>SMA pengganti harus memenuhi syarat sebagaimana pada butir </a:t>
            </a:r>
            <a:r>
              <a:rPr lang="id-ID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1. </a:t>
            </a:r>
            <a:r>
              <a:rPr lang="id-ID" sz="1200" dirty="0">
                <a:solidFill>
                  <a:srgbClr val="FFFFFF"/>
                </a:solidFill>
                <a:latin typeface="Century Gothic"/>
                <a:cs typeface="Century Gothic"/>
              </a:rPr>
              <a:t>Direktorat Pembinaan SMA akan mempertimbangkan penggantian tersebut jika memenuhi kriteria yang telah ditetapkan. Direktorat Pembinaan SMA juga dapat merekomendasikan penggantian SMA </a:t>
            </a:r>
            <a:r>
              <a:rPr lang="id-ID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 Kewirausahaan  </a:t>
            </a:r>
            <a:r>
              <a:rPr lang="id-ID" sz="1200" dirty="0">
                <a:solidFill>
                  <a:srgbClr val="FFFFFF"/>
                </a:solidFill>
                <a:latin typeface="Century Gothic"/>
                <a:cs typeface="Century Gothic"/>
              </a:rPr>
              <a:t>tahun 2016 jika tidak memenuhi persyaratan butir </a:t>
            </a:r>
            <a:r>
              <a:rPr lang="id-ID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B. </a:t>
            </a:r>
            <a:r>
              <a:rPr lang="id-ID" sz="1200" dirty="0">
                <a:solidFill>
                  <a:srgbClr val="FFFFFF"/>
                </a:solidFill>
                <a:latin typeface="Century Gothic"/>
                <a:cs typeface="Century Gothic"/>
              </a:rPr>
              <a:t>Penggantian SMA Rujukan tetap berdasarkan kuota dan lokasi sebagaimana tahun 2016.</a:t>
            </a:r>
            <a:r>
              <a:rPr lang="en-ID" sz="1200" dirty="0" smtClean="0">
                <a:solidFill>
                  <a:srgbClr val="FFFFFF"/>
                </a:solidFill>
                <a:effectLst/>
                <a:latin typeface="Century Gothic"/>
                <a:cs typeface="Century Gothic"/>
              </a:rPr>
              <a:t> 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2055"/>
            <a:ext cx="9144000" cy="4001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KRITERIA SMA PROGRAM KEWIRAUSAHAAN TAHUN 2017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32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10816"/>
              </p:ext>
            </p:extLst>
          </p:nvPr>
        </p:nvGraphicFramePr>
        <p:xfrm>
          <a:off x="0" y="2239559"/>
          <a:ext cx="9144001" cy="3439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98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1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4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4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1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4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75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18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84244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entury Gothic"/>
                          <a:cs typeface="Century Gothic"/>
                        </a:rPr>
                        <a:t>6%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entury Gothic"/>
                          <a:cs typeface="Century Gothic"/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60%</a:t>
                      </a:r>
                      <a:endParaRPr lang="en-US" sz="1800">
                        <a:solidFill>
                          <a:schemeClr val="accent3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244"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244"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Awal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Baru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Baru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Baru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244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244"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Sasaran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1,163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8.71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2,049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15.34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3,212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4,454 </a:t>
                      </a:r>
                      <a:endParaRPr 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33.36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7,666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57.41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4,047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11,713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87.72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244"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Mandiri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1,088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8.15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555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1,643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 -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 1,640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12.28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-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1,640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244"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Jumlah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2,251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16.86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2,604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19.48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4,855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36.34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4,454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33.36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E46C0A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E46C0A"/>
                          </a:solidFill>
                          <a:effectLst/>
                          <a:latin typeface="Century Gothic"/>
                        </a:rPr>
                        <a:t>9,306 </a:t>
                      </a:r>
                      <a:endParaRPr lang="en-US" sz="1400" b="1" i="0" u="none" strike="noStrike" dirty="0">
                        <a:solidFill>
                          <a:srgbClr val="E46C0A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69.69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4,047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13,353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2825" y="1701694"/>
            <a:ext cx="510140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/>
                <a:cs typeface="Century Gothic"/>
              </a:rPr>
              <a:t>Jumlah SMA Per Oktober 2016 : 13.353 SMA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482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Century Gothic"/>
                <a:cs typeface="Century Gothic"/>
              </a:rPr>
              <a:t>Tahapan</a:t>
            </a:r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/>
                <a:cs typeface="Century Gothic"/>
              </a:rPr>
              <a:t>Implementasi</a:t>
            </a:r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/>
                <a:cs typeface="Century Gothic"/>
              </a:rPr>
              <a:t>Kurikulum</a:t>
            </a:r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SEKOLAH MENENGAH ATAS 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2015/2016 - 2018/2019</a:t>
            </a:r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30489" y="2290007"/>
            <a:ext cx="2290201" cy="3310061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42819" y="5753334"/>
            <a:ext cx="229020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1200">
                <a:solidFill>
                  <a:schemeClr val="bg1"/>
                </a:solidFill>
                <a:latin typeface="Century Gothic"/>
                <a:cs typeface="Century Gothic"/>
              </a:rPr>
              <a:t>Validasi jumlah SMA Sasaran (Kuota per LPMP) dan Nama SMA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>
                <a:solidFill>
                  <a:schemeClr val="bg1"/>
                </a:solidFill>
                <a:latin typeface="Century Gothic"/>
                <a:cs typeface="Century Gothic"/>
              </a:rPr>
              <a:t>Identifikasi SMA Mandiri</a:t>
            </a:r>
          </a:p>
        </p:txBody>
      </p:sp>
    </p:spTree>
    <p:extLst>
      <p:ext uri="{BB962C8B-B14F-4D97-AF65-F5344CB8AC3E}">
        <p14:creationId xmlns:p14="http://schemas.microsoft.com/office/powerpoint/2010/main" val="10059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129" y="1377194"/>
            <a:ext cx="8055980" cy="517064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42913" indent="-442913">
              <a:spcAft>
                <a:spcPts val="120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1.	</a:t>
            </a:r>
            <a:r>
              <a:rPr lang="en-US" sz="2000" dirty="0" err="1" smtClean="0">
                <a:latin typeface="Century Gothic"/>
                <a:cs typeface="Century Gothic"/>
              </a:rPr>
              <a:t>Asistensi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Sinkronisasi</a:t>
            </a:r>
            <a:r>
              <a:rPr lang="en-US" sz="2000" dirty="0" smtClean="0">
                <a:latin typeface="Century Gothic"/>
                <a:cs typeface="Century Gothic"/>
              </a:rPr>
              <a:t> Program SMA Program </a:t>
            </a:r>
            <a:r>
              <a:rPr lang="en-US" sz="2000" dirty="0" err="1" smtClean="0">
                <a:latin typeface="Century Gothic"/>
                <a:cs typeface="Century Gothic"/>
              </a:rPr>
              <a:t>Kewirausahaan</a:t>
            </a:r>
            <a:r>
              <a:rPr lang="en-US" sz="2000" dirty="0" smtClean="0">
                <a:latin typeface="Century Gothic"/>
                <a:cs typeface="Century Gothic"/>
              </a:rPr>
              <a:t> (</a:t>
            </a:r>
            <a:r>
              <a:rPr lang="en-US" sz="2000" dirty="0" err="1" smtClean="0">
                <a:latin typeface="Century Gothic"/>
                <a:cs typeface="Century Gothic"/>
              </a:rPr>
              <a:t>MoU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Bantuan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Pemerintah</a:t>
            </a:r>
            <a:r>
              <a:rPr lang="en-US" sz="2000" dirty="0" smtClean="0">
                <a:latin typeface="Century Gothic"/>
                <a:cs typeface="Century Gothic"/>
              </a:rPr>
              <a:t>)-</a:t>
            </a:r>
            <a:r>
              <a:rPr lang="en-US" sz="2000" dirty="0" err="1" smtClean="0">
                <a:latin typeface="Century Gothic"/>
                <a:cs typeface="Century Gothic"/>
              </a:rPr>
              <a:t>Kepala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 marL="442913" indent="-442913">
              <a:spcAft>
                <a:spcPts val="120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2.	</a:t>
            </a:r>
            <a:r>
              <a:rPr lang="en-US" sz="2000" dirty="0" err="1" smtClean="0">
                <a:latin typeface="Century Gothic"/>
                <a:cs typeface="Century Gothic"/>
              </a:rPr>
              <a:t>Bantuan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Pemerintah</a:t>
            </a:r>
            <a:r>
              <a:rPr lang="en-US" sz="2000" dirty="0" smtClean="0">
                <a:latin typeface="Century Gothic"/>
                <a:cs typeface="Century Gothic"/>
              </a:rPr>
              <a:t> SMA Program </a:t>
            </a:r>
            <a:r>
              <a:rPr lang="en-US" sz="2000" dirty="0" err="1" smtClean="0">
                <a:latin typeface="Century Gothic"/>
                <a:cs typeface="Century Gothic"/>
              </a:rPr>
              <a:t>Kewirausahaan</a:t>
            </a:r>
            <a:r>
              <a:rPr lang="en-US" sz="2000" dirty="0" smtClean="0">
                <a:latin typeface="Century Gothic"/>
                <a:cs typeface="Century Gothic"/>
              </a:rPr>
              <a:t> (</a:t>
            </a:r>
            <a:r>
              <a:rPr lang="en-US" sz="2000" dirty="0" err="1" smtClean="0">
                <a:latin typeface="Century Gothic"/>
                <a:cs typeface="Century Gothic"/>
              </a:rPr>
              <a:t>Rp</a:t>
            </a:r>
            <a:r>
              <a:rPr lang="en-US" sz="2000" dirty="0" smtClean="0">
                <a:latin typeface="Century Gothic"/>
                <a:cs typeface="Century Gothic"/>
              </a:rPr>
              <a:t>. 100 </a:t>
            </a:r>
            <a:r>
              <a:rPr lang="en-US" sz="2000" dirty="0" err="1" smtClean="0">
                <a:latin typeface="Century Gothic"/>
                <a:cs typeface="Century Gothic"/>
              </a:rPr>
              <a:t>Juta</a:t>
            </a:r>
            <a:r>
              <a:rPr lang="en-US" sz="2000" dirty="0" smtClean="0">
                <a:latin typeface="Century Gothic"/>
                <a:cs typeface="Century Gothic"/>
              </a:rPr>
              <a:t>)</a:t>
            </a:r>
          </a:p>
          <a:p>
            <a:pPr marL="442913" indent="-442913">
              <a:spcAft>
                <a:spcPts val="120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3.	Workshop </a:t>
            </a:r>
            <a:r>
              <a:rPr lang="en-US" sz="2000" dirty="0" err="1" smtClean="0">
                <a:latin typeface="Century Gothic"/>
                <a:cs typeface="Century Gothic"/>
              </a:rPr>
              <a:t>Pengelolaan</a:t>
            </a:r>
            <a:r>
              <a:rPr lang="en-US" sz="2000" dirty="0" smtClean="0">
                <a:latin typeface="Century Gothic"/>
                <a:cs typeface="Century Gothic"/>
              </a:rPr>
              <a:t> Program SMA Program </a:t>
            </a:r>
            <a:r>
              <a:rPr lang="en-US" sz="2000" dirty="0" err="1" smtClean="0">
                <a:latin typeface="Century Gothic"/>
                <a:cs typeface="Century Gothic"/>
              </a:rPr>
              <a:t>Kewirausahaan-Wakil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Kepala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Bidang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latin typeface="Century Gothic"/>
                <a:cs typeface="Century Gothic"/>
              </a:rPr>
              <a:t>. </a:t>
            </a:r>
            <a:r>
              <a:rPr lang="en-US" sz="2000" dirty="0" err="1" smtClean="0">
                <a:latin typeface="Century Gothic"/>
                <a:cs typeface="Century Gothic"/>
              </a:rPr>
              <a:t>Fokus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materi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antara</a:t>
            </a:r>
            <a:r>
              <a:rPr lang="en-US" sz="2000" dirty="0" smtClean="0">
                <a:latin typeface="Century Gothic"/>
                <a:cs typeface="Century Gothic"/>
              </a:rPr>
              <a:t> lain :</a:t>
            </a:r>
          </a:p>
          <a:p>
            <a:pPr marL="898525" indent="-442913" defTabSz="803275"/>
            <a:r>
              <a:rPr lang="en-US" sz="2000" dirty="0" smtClean="0">
                <a:latin typeface="Century Gothic"/>
                <a:cs typeface="Century Gothic"/>
              </a:rPr>
              <a:t>a.	</a:t>
            </a:r>
            <a:r>
              <a:rPr lang="en-US" sz="2000" dirty="0" err="1" smtClean="0">
                <a:latin typeface="Century Gothic"/>
                <a:cs typeface="Century Gothic"/>
              </a:rPr>
              <a:t>Penguatan</a:t>
            </a:r>
            <a:r>
              <a:rPr lang="en-US" sz="2000" dirty="0" smtClean="0">
                <a:latin typeface="Century Gothic"/>
                <a:cs typeface="Century Gothic"/>
              </a:rPr>
              <a:t> SNP;</a:t>
            </a:r>
          </a:p>
          <a:p>
            <a:pPr marL="898525" indent="-442913" defTabSz="803275"/>
            <a:r>
              <a:rPr lang="en-US" sz="2000" dirty="0" smtClean="0">
                <a:latin typeface="Century Gothic"/>
                <a:cs typeface="Century Gothic"/>
              </a:rPr>
              <a:t>b.	</a:t>
            </a:r>
            <a:r>
              <a:rPr lang="en-US" sz="2000" dirty="0" err="1" smtClean="0">
                <a:latin typeface="Century Gothic"/>
                <a:cs typeface="Century Gothic"/>
              </a:rPr>
              <a:t>Pemantapan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Implementasi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latin typeface="Century Gothic"/>
                <a:cs typeface="Century Gothic"/>
              </a:rPr>
              <a:t> 2013 (</a:t>
            </a:r>
            <a:r>
              <a:rPr lang="en-US" sz="2000" dirty="0" err="1" smtClean="0">
                <a:latin typeface="Century Gothic"/>
                <a:cs typeface="Century Gothic"/>
              </a:rPr>
              <a:t>Pembelajaran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Penilaian</a:t>
            </a:r>
            <a:r>
              <a:rPr lang="en-US" sz="2000" dirty="0" smtClean="0">
                <a:latin typeface="Century Gothic"/>
                <a:cs typeface="Century Gothic"/>
              </a:rPr>
              <a:t> HOTS, </a:t>
            </a:r>
            <a:r>
              <a:rPr lang="en-US" sz="2000" dirty="0" err="1" smtClean="0">
                <a:latin typeface="Century Gothic"/>
                <a:cs typeface="Century Gothic"/>
              </a:rPr>
              <a:t>Pendidikan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Karakter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dirty="0" err="1" smtClean="0">
                <a:latin typeface="Century Gothic"/>
                <a:cs typeface="Century Gothic"/>
              </a:rPr>
              <a:t>Literasi</a:t>
            </a:r>
            <a:r>
              <a:rPr lang="en-US" sz="2000" dirty="0" smtClean="0">
                <a:latin typeface="Century Gothic"/>
                <a:cs typeface="Century Gothic"/>
              </a:rPr>
              <a:t>);</a:t>
            </a:r>
          </a:p>
          <a:p>
            <a:pPr marL="898525" indent="-442913" defTabSz="803275"/>
            <a:r>
              <a:rPr lang="en-US" sz="2000" dirty="0" smtClean="0">
                <a:latin typeface="Century Gothic"/>
                <a:cs typeface="Century Gothic"/>
              </a:rPr>
              <a:t>c.	</a:t>
            </a:r>
            <a:r>
              <a:rPr lang="en-US" sz="2000" dirty="0" err="1" smtClean="0">
                <a:latin typeface="Century Gothic"/>
                <a:cs typeface="Century Gothic"/>
              </a:rPr>
              <a:t>Implementasi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Praktik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Kewirausahaan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Melalui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Pembelajaran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Prakarya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Kewirausahaan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Kegiatan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lainnya</a:t>
            </a:r>
            <a:r>
              <a:rPr lang="en-US" sz="2000" dirty="0" smtClean="0">
                <a:latin typeface="Century Gothic"/>
                <a:cs typeface="Century Gothic"/>
              </a:rPr>
              <a:t>; </a:t>
            </a:r>
          </a:p>
          <a:p>
            <a:pPr marL="898525" indent="-442913" defTabSz="803275"/>
            <a:r>
              <a:rPr lang="en-US" sz="2000" dirty="0" smtClean="0">
                <a:latin typeface="Century Gothic"/>
                <a:cs typeface="Century Gothic"/>
              </a:rPr>
              <a:t>d.	</a:t>
            </a:r>
            <a:r>
              <a:rPr lang="en-US" sz="2000" dirty="0" err="1" smtClean="0">
                <a:latin typeface="Century Gothic"/>
                <a:cs typeface="Century Gothic"/>
              </a:rPr>
              <a:t>Pelaksanaan</a:t>
            </a:r>
            <a:r>
              <a:rPr lang="en-US" sz="2000" dirty="0" smtClean="0">
                <a:latin typeface="Century Gothic"/>
                <a:cs typeface="Century Gothic"/>
              </a:rPr>
              <a:t> Program </a:t>
            </a:r>
            <a:r>
              <a:rPr lang="en-US" sz="2000" dirty="0" err="1" smtClean="0">
                <a:latin typeface="Century Gothic"/>
                <a:cs typeface="Century Gothic"/>
              </a:rPr>
              <a:t>Unggulan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Kewirausahaan</a:t>
            </a:r>
            <a:r>
              <a:rPr lang="en-US" sz="2000" dirty="0" smtClean="0">
                <a:latin typeface="Century Gothic"/>
                <a:cs typeface="Century Gothic"/>
              </a:rPr>
              <a:t>.	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129" y="311440"/>
            <a:ext cx="805598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KEGIATAN PEMBINAAN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SMA KEWIRAUSAHAAN TAHUN 2017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20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666" y="790076"/>
            <a:ext cx="8757634" cy="546303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42913" indent="-442913">
              <a:spcAft>
                <a:spcPts val="60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A.	KEBERHASILAN</a:t>
            </a:r>
          </a:p>
          <a:p>
            <a:pPr marL="912812" indent="-457200" defTabSz="442913">
              <a:spcAft>
                <a:spcPts val="600"/>
              </a:spcAft>
              <a:buAutoNum type="arabicPeriod"/>
            </a:pPr>
            <a:r>
              <a:rPr lang="en-US" sz="1600" dirty="0" smtClean="0">
                <a:latin typeface="Century Gothic"/>
                <a:cs typeface="Century Gothic"/>
              </a:rPr>
              <a:t>Target </a:t>
            </a:r>
            <a:r>
              <a:rPr lang="en-US" sz="1600" dirty="0" err="1" smtClean="0">
                <a:latin typeface="Century Gothic"/>
                <a:cs typeface="Century Gothic"/>
              </a:rPr>
              <a:t>kuantitatif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setiiap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provinsi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terdapat</a:t>
            </a:r>
            <a:r>
              <a:rPr lang="en-US" sz="1600" dirty="0" smtClean="0">
                <a:latin typeface="Century Gothic"/>
                <a:cs typeface="Century Gothic"/>
              </a:rPr>
              <a:t> minimal 1 (</a:t>
            </a:r>
            <a:r>
              <a:rPr lang="en-US" sz="1600" dirty="0" err="1" smtClean="0">
                <a:latin typeface="Century Gothic"/>
                <a:cs typeface="Century Gothic"/>
              </a:rPr>
              <a:t>Satu</a:t>
            </a:r>
            <a:r>
              <a:rPr lang="en-US" sz="1600" dirty="0" smtClean="0">
                <a:latin typeface="Century Gothic"/>
                <a:cs typeface="Century Gothic"/>
              </a:rPr>
              <a:t>) SMA Program </a:t>
            </a:r>
            <a:r>
              <a:rPr lang="en-US" sz="1600" dirty="0" err="1" smtClean="0">
                <a:latin typeface="Century Gothic"/>
                <a:cs typeface="Century Gothic"/>
              </a:rPr>
              <a:t>Kewirausahaan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tercapai</a:t>
            </a:r>
            <a:r>
              <a:rPr lang="en-US" sz="1600" dirty="0">
                <a:latin typeface="Century Gothic"/>
                <a:cs typeface="Century Gothic"/>
              </a:rPr>
              <a:t>;</a:t>
            </a:r>
            <a:endParaRPr lang="en-US" sz="1600" dirty="0" smtClean="0">
              <a:latin typeface="Century Gothic"/>
              <a:cs typeface="Century Gothic"/>
            </a:endParaRPr>
          </a:p>
          <a:p>
            <a:pPr marL="912812" indent="-457200" defTabSz="442913">
              <a:spcAft>
                <a:spcPts val="600"/>
              </a:spcAft>
              <a:buAutoNum type="arabicPeriod"/>
            </a:pPr>
            <a:r>
              <a:rPr lang="en-US" sz="1600" dirty="0" smtClean="0">
                <a:latin typeface="Century Gothic"/>
                <a:cs typeface="Century Gothic"/>
              </a:rPr>
              <a:t>Dana </a:t>
            </a:r>
            <a:r>
              <a:rPr lang="en-US" sz="1600" dirty="0" err="1" smtClean="0">
                <a:latin typeface="Century Gothic"/>
                <a:cs typeface="Century Gothic"/>
              </a:rPr>
              <a:t>Bantuan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Pemerintah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sebesar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Rp</a:t>
            </a:r>
            <a:r>
              <a:rPr lang="en-US" sz="1600" dirty="0" smtClean="0">
                <a:latin typeface="Century Gothic"/>
                <a:cs typeface="Century Gothic"/>
              </a:rPr>
              <a:t>. 200 </a:t>
            </a:r>
            <a:r>
              <a:rPr lang="en-US" sz="1600" dirty="0" err="1" smtClean="0">
                <a:latin typeface="Century Gothic"/>
                <a:cs typeface="Century Gothic"/>
              </a:rPr>
              <a:t>Juta</a:t>
            </a:r>
            <a:r>
              <a:rPr lang="en-US" sz="1600" dirty="0" smtClean="0">
                <a:latin typeface="Century Gothic"/>
                <a:cs typeface="Century Gothic"/>
              </a:rPr>
              <a:t>/</a:t>
            </a:r>
            <a:r>
              <a:rPr lang="en-US" sz="1600" dirty="0" err="1" smtClean="0">
                <a:latin typeface="Century Gothic"/>
                <a:cs typeface="Century Gothic"/>
              </a:rPr>
              <a:t>sekolah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tersalurkan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kepada</a:t>
            </a:r>
            <a:r>
              <a:rPr lang="en-US" sz="1600" dirty="0" smtClean="0">
                <a:latin typeface="Century Gothic"/>
                <a:cs typeface="Century Gothic"/>
              </a:rPr>
              <a:t> 204 SMA;</a:t>
            </a:r>
          </a:p>
          <a:p>
            <a:pPr marL="912812" indent="-457200" defTabSz="4429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Hampir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semua</a:t>
            </a:r>
            <a:r>
              <a:rPr lang="en-US" sz="1600" dirty="0" smtClean="0">
                <a:latin typeface="Century Gothic"/>
                <a:cs typeface="Century Gothic"/>
              </a:rPr>
              <a:t> SMA Program </a:t>
            </a:r>
            <a:r>
              <a:rPr lang="en-US" sz="1600" dirty="0" err="1" smtClean="0">
                <a:latin typeface="Century Gothic"/>
                <a:cs typeface="Century Gothic"/>
              </a:rPr>
              <a:t>Rujukan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telah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menunjukkan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hasil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kegiatan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kewirausahaan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galeri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hasil</a:t>
            </a:r>
            <a:r>
              <a:rPr lang="en-US" sz="1600" dirty="0" smtClean="0">
                <a:latin typeface="Century Gothic"/>
                <a:cs typeface="Century Gothic"/>
              </a:rPr>
              <a:t> SMA Program </a:t>
            </a:r>
            <a:r>
              <a:rPr lang="en-US" sz="1600" dirty="0" err="1" smtClean="0">
                <a:latin typeface="Century Gothic"/>
                <a:cs typeface="Century Gothic"/>
              </a:rPr>
              <a:t>Kewirausahaan</a:t>
            </a:r>
            <a:r>
              <a:rPr lang="en-US" sz="1600" dirty="0" smtClean="0">
                <a:latin typeface="Century Gothic"/>
                <a:cs typeface="Century Gothic"/>
              </a:rPr>
              <a:t> di Hotel </a:t>
            </a:r>
            <a:r>
              <a:rPr lang="en-US" sz="1600" dirty="0" err="1" smtClean="0">
                <a:latin typeface="Century Gothic"/>
                <a:cs typeface="Century Gothic"/>
              </a:rPr>
              <a:t>Amaroossa</a:t>
            </a:r>
            <a:r>
              <a:rPr lang="en-US" sz="1600" dirty="0" smtClean="0">
                <a:latin typeface="Century Gothic"/>
                <a:cs typeface="Century Gothic"/>
              </a:rPr>
              <a:t> Cosmo Jakarta.  </a:t>
            </a:r>
          </a:p>
          <a:p>
            <a:pPr marL="455612" defTabSz="442913">
              <a:spcAft>
                <a:spcPts val="600"/>
              </a:spcAft>
            </a:pPr>
            <a:endParaRPr lang="en-US" sz="1600" dirty="0" smtClean="0">
              <a:latin typeface="Century Gothic"/>
              <a:cs typeface="Century Gothic"/>
            </a:endParaRPr>
          </a:p>
          <a:p>
            <a:pPr marL="442913" indent="-442913">
              <a:spcAft>
                <a:spcPts val="600"/>
              </a:spcAft>
              <a:buAutoNum type="alphaUcPeriod" startAt="2"/>
            </a:pP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PERMASALAHAN</a:t>
            </a:r>
          </a:p>
          <a:p>
            <a:pPr marL="898525" indent="-4556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Lambatnya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rekomendasi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Dinas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Pendidikan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Provinsi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untuk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usulan</a:t>
            </a:r>
            <a:r>
              <a:rPr lang="en-US" sz="1600" dirty="0" smtClean="0">
                <a:latin typeface="Century Gothic"/>
                <a:cs typeface="Century Gothic"/>
              </a:rPr>
              <a:t> SMA Program </a:t>
            </a:r>
            <a:r>
              <a:rPr lang="en-US" sz="1600" dirty="0" err="1" smtClean="0">
                <a:latin typeface="Century Gothic"/>
                <a:cs typeface="Century Gothic"/>
              </a:rPr>
              <a:t>Kewirausahaan</a:t>
            </a:r>
            <a:r>
              <a:rPr lang="en-US" sz="1600" dirty="0" smtClean="0">
                <a:latin typeface="Century Gothic"/>
                <a:cs typeface="Century Gothic"/>
              </a:rPr>
              <a:t>;</a:t>
            </a:r>
          </a:p>
          <a:p>
            <a:pPr marL="898525" indent="-4556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Waktu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pelaksanaan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i="1" dirty="0" smtClean="0">
                <a:latin typeface="Century Gothic"/>
                <a:cs typeface="Century Gothic"/>
              </a:rPr>
              <a:t>action plan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relatif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pendek</a:t>
            </a:r>
            <a:r>
              <a:rPr lang="en-US" sz="1600" dirty="0" smtClean="0">
                <a:latin typeface="Century Gothic"/>
                <a:cs typeface="Century Gothic"/>
              </a:rPr>
              <a:t> (5 </a:t>
            </a:r>
            <a:r>
              <a:rPr lang="en-US" sz="1600" dirty="0" err="1" smtClean="0">
                <a:latin typeface="Century Gothic"/>
                <a:cs typeface="Century Gothic"/>
              </a:rPr>
              <a:t>bulan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efektif</a:t>
            </a:r>
            <a:r>
              <a:rPr lang="en-US" sz="1600" dirty="0" smtClean="0">
                <a:latin typeface="Century Gothic"/>
                <a:cs typeface="Century Gothic"/>
              </a:rPr>
              <a:t>);</a:t>
            </a:r>
          </a:p>
          <a:p>
            <a:pPr marL="898525" indent="-4556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Jaringan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komunikasi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antar</a:t>
            </a:r>
            <a:r>
              <a:rPr lang="en-US" sz="1600" dirty="0" smtClean="0">
                <a:latin typeface="Century Gothic"/>
                <a:cs typeface="Century Gothic"/>
              </a:rPr>
              <a:t> SMA Program </a:t>
            </a:r>
            <a:r>
              <a:rPr lang="en-US" sz="1600" dirty="0" err="1" smtClean="0">
                <a:latin typeface="Century Gothic"/>
                <a:cs typeface="Century Gothic"/>
              </a:rPr>
              <a:t>Kewirausahaan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seluruh</a:t>
            </a:r>
            <a:r>
              <a:rPr lang="en-US" sz="1600" dirty="0" smtClean="0">
                <a:latin typeface="Century Gothic"/>
                <a:cs typeface="Century Gothic"/>
              </a:rPr>
              <a:t> Indonesia </a:t>
            </a:r>
            <a:r>
              <a:rPr lang="en-US" sz="1600" dirty="0" err="1" smtClean="0">
                <a:latin typeface="Century Gothic"/>
                <a:cs typeface="Century Gothic"/>
              </a:rPr>
              <a:t>belum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terjalin</a:t>
            </a:r>
            <a:r>
              <a:rPr lang="en-US" sz="1600" dirty="0" smtClean="0">
                <a:latin typeface="Century Gothic"/>
                <a:cs typeface="Century Gothic"/>
              </a:rPr>
              <a:t>; </a:t>
            </a:r>
          </a:p>
          <a:p>
            <a:pPr marL="898525" indent="-455613">
              <a:spcAft>
                <a:spcPts val="600"/>
              </a:spcAft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Sampai</a:t>
            </a:r>
            <a:r>
              <a:rPr lang="en-US" sz="1600" dirty="0" smtClean="0">
                <a:latin typeface="Century Gothic"/>
                <a:cs typeface="Century Gothic"/>
              </a:rPr>
              <a:t> 13 </a:t>
            </a:r>
            <a:r>
              <a:rPr lang="en-US" sz="1600" dirty="0" err="1" smtClean="0">
                <a:latin typeface="Century Gothic"/>
                <a:cs typeface="Century Gothic"/>
              </a:rPr>
              <a:t>Februari</a:t>
            </a:r>
            <a:r>
              <a:rPr lang="en-US" sz="1600" dirty="0" smtClean="0">
                <a:latin typeface="Century Gothic"/>
                <a:cs typeface="Century Gothic"/>
              </a:rPr>
              <a:t> 2017 </a:t>
            </a:r>
            <a:r>
              <a:rPr lang="en-US" sz="1600" dirty="0" err="1" smtClean="0">
                <a:latin typeface="Century Gothic"/>
                <a:cs typeface="Century Gothic"/>
              </a:rPr>
              <a:t>dari</a:t>
            </a:r>
            <a:r>
              <a:rPr lang="en-US" sz="1600" dirty="0" smtClean="0">
                <a:latin typeface="Century Gothic"/>
                <a:cs typeface="Century Gothic"/>
              </a:rPr>
              <a:t> 204 SMA </a:t>
            </a:r>
            <a:r>
              <a:rPr lang="en-US" sz="1600" dirty="0" err="1" smtClean="0">
                <a:latin typeface="Century Gothic"/>
                <a:cs typeface="Century Gothic"/>
              </a:rPr>
              <a:t>baru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is-IS" sz="16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134 SMA (65.69%)</a:t>
            </a:r>
            <a:r>
              <a:rPr lang="is-IS" sz="1600" dirty="0" smtClean="0">
                <a:latin typeface="Century Gothic"/>
                <a:cs typeface="Century Gothic"/>
              </a:rPr>
              <a:t> yang menyampaikan laporan hasil pelaksanaan program SMA Program Kewirausahaan tahun 2016. Sebanyak </a:t>
            </a:r>
            <a:r>
              <a:rPr lang="is-IS" sz="16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70 SMA (34.31%)</a:t>
            </a:r>
            <a:r>
              <a:rPr lang="is-IS" sz="1600" dirty="0" smtClean="0">
                <a:latin typeface="Century Gothic"/>
                <a:cs typeface="Century Gothic"/>
              </a:rPr>
              <a:t> belum mengirim atau sudah mengirim laporan tetapi belum diterima Direktorat Pembinaan SMA.</a:t>
            </a:r>
            <a:endParaRPr lang="en-US" sz="16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66" y="59818"/>
            <a:ext cx="875763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KEBERHASILAN DAN PERMASALAHAN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97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67025"/>
              </p:ext>
            </p:extLst>
          </p:nvPr>
        </p:nvGraphicFramePr>
        <p:xfrm>
          <a:off x="69359" y="1240700"/>
          <a:ext cx="8974655" cy="50901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9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Kegiatan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Maret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Mei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Juni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31">
                <a:tc vMerge="1"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A. </a:t>
                      </a:r>
                      <a:r>
                        <a:rPr lang="en-US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Persiapan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204</a:t>
                      </a:r>
                      <a:r>
                        <a:rPr lang="en-US" sz="1400" baseline="0" dirty="0" smtClean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400" baseline="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Pemberitahuan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Usulan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SMA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Tahun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2017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Ke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Pend.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Penetapan</a:t>
                      </a:r>
                      <a:r>
                        <a:rPr lang="en-US" sz="1400" baseline="0" dirty="0">
                          <a:latin typeface="Century Gothic"/>
                          <a:cs typeface="Century Gothic"/>
                        </a:rPr>
                        <a:t> SMA </a:t>
                      </a:r>
                      <a:r>
                        <a:rPr lang="en-US" sz="1400" baseline="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4150" indent="-184150"/>
                      <a:r>
                        <a:rPr lang="en-US" sz="1400" b="1">
                          <a:solidFill>
                            <a:srgbClr val="215968"/>
                          </a:solidFill>
                          <a:latin typeface="Century Gothic"/>
                          <a:cs typeface="Century Gothic"/>
                        </a:rPr>
                        <a:t>B. Program Pembinaan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entury Gothic"/>
                          <a:cs typeface="Century Gothic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Asistensi dan</a:t>
                      </a:r>
                      <a:r>
                        <a:rPr lang="en-US" sz="1400" baseline="0">
                          <a:latin typeface="Century Gothic"/>
                          <a:cs typeface="Century Gothic"/>
                        </a:rPr>
                        <a:t> Sinkronisasi Program</a:t>
                      </a:r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SMA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Kewirausahaan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(204 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SMA)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Penyaluran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dana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B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antuan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Pemerintah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Rp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. 100 </a:t>
                      </a:r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Jt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/SMA)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Kegiatan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Juli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Agusts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Sept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Okt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/>
                          <a:cs typeface="Century Gothic"/>
                        </a:rPr>
                        <a:t>Des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.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Workshop </a:t>
                      </a:r>
                      <a:r>
                        <a:rPr lang="en-US" sz="1400" dirty="0" err="1" smtClean="0">
                          <a:latin typeface="Century Gothic"/>
                          <a:cs typeface="Century Gothic"/>
                        </a:rPr>
                        <a:t>Pengelolaan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 SMA KWU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.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US" sz="1400" dirty="0">
                          <a:latin typeface="Century Gothic"/>
                          <a:cs typeface="Century Gothic"/>
                        </a:rPr>
                        <a:t> program SMA </a:t>
                      </a: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KWU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Program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Pembinaan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SMA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Kewirausahaan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2017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59" y="6412062"/>
            <a:ext cx="471690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entury Gothic"/>
                <a:cs typeface="Century Gothic"/>
              </a:rPr>
              <a:t>Jadwal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tentatif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mengikuti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perkembangan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kebijakan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50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587114"/>
              </p:ext>
            </p:extLst>
          </p:nvPr>
        </p:nvGraphicFramePr>
        <p:xfrm>
          <a:off x="744956" y="866981"/>
          <a:ext cx="7718208" cy="602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0027" y="1110849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9368" y="1947065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4399" y="2758859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9511" y="3582863"/>
            <a:ext cx="4144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8171" y="4406868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9368" y="5230873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027" y="6067088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956" y="0"/>
            <a:ext cx="758386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entury Gothic"/>
                <a:cs typeface="Century Gothic"/>
              </a:rPr>
              <a:t>PROGRAM </a:t>
            </a:r>
            <a:r>
              <a:rPr lang="en-US" sz="4000" dirty="0">
                <a:solidFill>
                  <a:srgbClr val="FFFF00"/>
                </a:solidFill>
                <a:latin typeface="Century Gothic"/>
                <a:cs typeface="Century Gothic"/>
              </a:rPr>
              <a:t>2017</a:t>
            </a:r>
          </a:p>
        </p:txBody>
      </p:sp>
      <p:sp>
        <p:nvSpPr>
          <p:cNvPr id="12" name="Explosion 2 11"/>
          <p:cNvSpPr/>
          <p:nvPr/>
        </p:nvSpPr>
        <p:spPr>
          <a:xfrm>
            <a:off x="7302991" y="3396643"/>
            <a:ext cx="1270084" cy="81179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merican Typewriter"/>
                <a:cs typeface="American Typewriter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2437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433572"/>
              </p:ext>
            </p:extLst>
          </p:nvPr>
        </p:nvGraphicFramePr>
        <p:xfrm>
          <a:off x="744956" y="818137"/>
          <a:ext cx="7718208" cy="602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0027" y="1062005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9368" y="1898221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484" y="2710015"/>
            <a:ext cx="644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4596" y="3534019"/>
            <a:ext cx="644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3256" y="4358024"/>
            <a:ext cx="644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2241" y="5182029"/>
            <a:ext cx="644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112" y="6006033"/>
            <a:ext cx="644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/>
                <a:cs typeface="Century Gothic"/>
              </a:rPr>
              <a:t>14</a:t>
            </a:r>
          </a:p>
        </p:txBody>
      </p:sp>
      <p:sp>
        <p:nvSpPr>
          <p:cNvPr id="13" name="Explosion 2 12"/>
          <p:cNvSpPr/>
          <p:nvPr/>
        </p:nvSpPr>
        <p:spPr>
          <a:xfrm>
            <a:off x="7516540" y="3369697"/>
            <a:ext cx="1270084" cy="81179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merican Typewriter"/>
                <a:cs typeface="American Typewriter"/>
              </a:rPr>
              <a:t>New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4956" y="0"/>
            <a:ext cx="758386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entury Gothic"/>
                <a:cs typeface="Century Gothic"/>
              </a:rPr>
              <a:t>PROGRAM </a:t>
            </a:r>
            <a:r>
              <a:rPr lang="en-US" sz="4000" dirty="0">
                <a:solidFill>
                  <a:srgbClr val="FFFF00"/>
                </a:solidFill>
                <a:latin typeface="Century Gothic"/>
                <a:cs typeface="Century Gothic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0471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7570"/>
            <a:ext cx="9155980" cy="1172663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UJIAN SEKOLAH BERSTANDAR NASIONAL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(USBN)</a:t>
            </a:r>
            <a:endParaRPr lang="id-ID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478" y="2755787"/>
            <a:ext cx="52580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4</a:t>
            </a:r>
            <a:endParaRPr lang="en-US" sz="4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54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574" y="1453439"/>
            <a:ext cx="7572200" cy="4828943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 err="1" smtClean="0">
                <a:latin typeface="Century Gothic"/>
                <a:ea typeface="Helvetica Neue" charset="0"/>
                <a:cs typeface="Century Gothic"/>
              </a:rPr>
              <a:t>Pelaksanaan</a:t>
            </a:r>
            <a:r>
              <a:rPr lang="en-US" sz="4400" b="1" dirty="0" smtClean="0">
                <a:latin typeface="Century Gothic"/>
                <a:ea typeface="Helvetica Neue" charset="0"/>
                <a:cs typeface="Century Gothic"/>
              </a:rPr>
              <a:t> USBN</a:t>
            </a:r>
            <a:r>
              <a:rPr lang="en-US" sz="4000" b="1" dirty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4000" b="1" dirty="0">
                <a:latin typeface="Century Gothic"/>
                <a:ea typeface="Helvetica Neue" charset="0"/>
                <a:cs typeface="Century Gothic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ea typeface="Helvetica Neue" charset="0"/>
                <a:cs typeface="Century Gothic"/>
              </a:rPr>
              <a:t>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entury Gothic"/>
                <a:ea typeface="Helvetica Neue" charset="0"/>
                <a:cs typeface="Century Gothic"/>
              </a:rPr>
              <a:t>Ujian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entury Gothic"/>
                <a:ea typeface="Helvetica Neue" charset="0"/>
                <a:cs typeface="Century Gothic"/>
              </a:rPr>
              <a:t>Sekolah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entury Gothic"/>
                <a:ea typeface="Helvetica Neue" charset="0"/>
                <a:cs typeface="Century Gothic"/>
              </a:rPr>
              <a:t>Berstandar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entury Gothic"/>
                <a:ea typeface="Helvetica Neue" charset="0"/>
                <a:cs typeface="Century Gothic"/>
              </a:rPr>
              <a:t>Nasional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ea typeface="Helvetica Neue" charset="0"/>
                <a:cs typeface="Century Gothic"/>
              </a:rPr>
              <a:t>)</a:t>
            </a:r>
            <a:r>
              <a:rPr lang="en-US" sz="3600" b="1" dirty="0" smtClean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3600" b="1" dirty="0" smtClean="0">
                <a:latin typeface="Century Gothic"/>
                <a:ea typeface="Helvetica Neue" charset="0"/>
                <a:cs typeface="Century Gothic"/>
              </a:rPr>
            </a:b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Peraturan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Direktur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Jenderal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Pendidikan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Dasar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dan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Menengah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Nomor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: 08/D/HK/2017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Tanggal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 25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Januari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 2017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Helvetica Neue" charset="0"/>
                <a:cs typeface="Century Gothic"/>
              </a:rPr>
            </a:br>
            <a:r>
              <a:rPr lang="en-US" sz="1800" dirty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1800" dirty="0">
                <a:latin typeface="Century Gothic"/>
                <a:ea typeface="Helvetica Neue" charset="0"/>
                <a:cs typeface="Century Gothic"/>
              </a:rPr>
            </a:br>
            <a:r>
              <a:rPr lang="en-US" sz="1800" dirty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1800" dirty="0">
                <a:latin typeface="Century Gothic"/>
                <a:ea typeface="Helvetica Neue" charset="0"/>
                <a:cs typeface="Century Gothic"/>
              </a:rPr>
            </a:br>
            <a:r>
              <a:rPr lang="en-US" sz="1800" dirty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1800" dirty="0">
                <a:latin typeface="Century Gothic"/>
                <a:ea typeface="Helvetica Neue" charset="0"/>
                <a:cs typeface="Century Gothic"/>
              </a:rPr>
            </a:br>
            <a:r>
              <a:rPr lang="en-US" sz="1800" dirty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1800" dirty="0">
                <a:latin typeface="Century Gothic"/>
                <a:ea typeface="Helvetica Neue" charset="0"/>
                <a:cs typeface="Century Gothic"/>
              </a:rPr>
            </a:br>
            <a:r>
              <a:rPr lang="en-US" sz="1800" dirty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1800" dirty="0">
                <a:latin typeface="Century Gothic"/>
                <a:ea typeface="Helvetica Neue" charset="0"/>
                <a:cs typeface="Century Gothic"/>
              </a:rPr>
            </a:br>
            <a:r>
              <a:rPr lang="en-US" sz="1800" dirty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1800" dirty="0">
                <a:latin typeface="Century Gothic"/>
                <a:ea typeface="Helvetica Neue" charset="0"/>
                <a:cs typeface="Century Gothic"/>
              </a:rPr>
            </a:br>
            <a:r>
              <a:rPr lang="en-US" sz="1800" b="1" dirty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1800" b="1" dirty="0">
                <a:latin typeface="Century Gothic"/>
                <a:ea typeface="Helvetica Neue" charset="0"/>
                <a:cs typeface="Century Gothic"/>
              </a:rPr>
            </a:br>
            <a:r>
              <a:rPr lang="en-US" sz="1800" b="1" dirty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1800" b="1" dirty="0">
                <a:latin typeface="Century Gothic"/>
                <a:ea typeface="Helvetica Neue" charset="0"/>
                <a:cs typeface="Century Gothic"/>
              </a:rPr>
            </a:br>
            <a:r>
              <a:rPr lang="en-US" sz="1800" b="1" dirty="0" err="1" smtClean="0">
                <a:latin typeface="Century Gothic"/>
                <a:ea typeface="Helvetica Neue" charset="0"/>
                <a:cs typeface="Century Gothic"/>
              </a:rPr>
              <a:t>Direktorat</a:t>
            </a:r>
            <a:r>
              <a:rPr lang="en-US" sz="1800" b="1" dirty="0" smtClean="0"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1800" b="1" dirty="0" err="1" smtClean="0">
                <a:latin typeface="Century Gothic"/>
                <a:ea typeface="Helvetica Neue" charset="0"/>
                <a:cs typeface="Century Gothic"/>
              </a:rPr>
              <a:t>Jenderal</a:t>
            </a:r>
            <a:r>
              <a:rPr lang="en-US" sz="1800" b="1" dirty="0" smtClean="0"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1800" b="1" dirty="0" err="1" smtClean="0">
                <a:latin typeface="Century Gothic"/>
                <a:ea typeface="Helvetica Neue" charset="0"/>
                <a:cs typeface="Century Gothic"/>
              </a:rPr>
              <a:t>Pendidikan</a:t>
            </a:r>
            <a:r>
              <a:rPr lang="en-US" sz="1800" b="1" dirty="0" smtClean="0"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1800" b="1" dirty="0" err="1" smtClean="0">
                <a:latin typeface="Century Gothic"/>
                <a:ea typeface="Helvetica Neue" charset="0"/>
                <a:cs typeface="Century Gothic"/>
              </a:rPr>
              <a:t>Dasar</a:t>
            </a:r>
            <a:r>
              <a:rPr lang="en-US" sz="1800" b="1" dirty="0" smtClean="0"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1800" b="1" dirty="0" err="1" smtClean="0">
                <a:latin typeface="Century Gothic"/>
                <a:ea typeface="Helvetica Neue" charset="0"/>
                <a:cs typeface="Century Gothic"/>
              </a:rPr>
              <a:t>dan</a:t>
            </a:r>
            <a:r>
              <a:rPr lang="en-US" sz="1800" b="1" dirty="0" smtClean="0"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1800" b="1" dirty="0" err="1" smtClean="0">
                <a:latin typeface="Century Gothic"/>
                <a:ea typeface="Helvetica Neue" charset="0"/>
                <a:cs typeface="Century Gothic"/>
              </a:rPr>
              <a:t>Menengah</a:t>
            </a:r>
            <a:r>
              <a:rPr lang="en-US" sz="1800" b="1" dirty="0" smtClean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1800" b="1" dirty="0" smtClean="0">
                <a:latin typeface="Century Gothic"/>
                <a:ea typeface="Helvetica Neue" charset="0"/>
                <a:cs typeface="Century Gothic"/>
              </a:rPr>
            </a:br>
            <a:r>
              <a:rPr lang="en-US" sz="1800" dirty="0" err="1" smtClean="0">
                <a:latin typeface="Century Gothic"/>
                <a:ea typeface="Helvetica Neue" charset="0"/>
                <a:cs typeface="Century Gothic"/>
              </a:rPr>
              <a:t>Kementerian</a:t>
            </a:r>
            <a:r>
              <a:rPr lang="en-US" sz="1800" dirty="0" smtClean="0"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1800" dirty="0" err="1">
                <a:latin typeface="Century Gothic"/>
                <a:ea typeface="Helvetica Neue" charset="0"/>
                <a:cs typeface="Century Gothic"/>
              </a:rPr>
              <a:t>Pendidikan</a:t>
            </a:r>
            <a:r>
              <a:rPr lang="en-US" sz="1800" dirty="0"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1800" dirty="0" err="1">
                <a:latin typeface="Century Gothic"/>
                <a:ea typeface="Helvetica Neue" charset="0"/>
                <a:cs typeface="Century Gothic"/>
              </a:rPr>
              <a:t>dan</a:t>
            </a:r>
            <a:r>
              <a:rPr lang="en-US" sz="1800" dirty="0">
                <a:latin typeface="Century Gothic"/>
                <a:ea typeface="Helvetica Neue" charset="0"/>
                <a:cs typeface="Century Gothic"/>
              </a:rPr>
              <a:t> </a:t>
            </a:r>
            <a:r>
              <a:rPr lang="en-US" sz="1800" dirty="0" err="1">
                <a:latin typeface="Century Gothic"/>
                <a:ea typeface="Helvetica Neue" charset="0"/>
                <a:cs typeface="Century Gothic"/>
              </a:rPr>
              <a:t>Kebudayaan</a:t>
            </a:r>
            <a:r>
              <a:rPr lang="en-US" sz="1800" dirty="0">
                <a:latin typeface="Century Gothic"/>
                <a:ea typeface="Helvetica Neue" charset="0"/>
                <a:cs typeface="Century Gothic"/>
              </a:rPr>
              <a:t/>
            </a:r>
            <a:br>
              <a:rPr lang="en-US" sz="1800" dirty="0">
                <a:latin typeface="Century Gothic"/>
                <a:ea typeface="Helvetica Neue" charset="0"/>
                <a:cs typeface="Century Gothic"/>
              </a:rPr>
            </a:br>
            <a:r>
              <a:rPr lang="en-US" sz="1800" dirty="0" err="1">
                <a:latin typeface="Century Gothic"/>
                <a:ea typeface="Helvetica Neue" charset="0"/>
                <a:cs typeface="Century Gothic"/>
              </a:rPr>
              <a:t>Republik</a:t>
            </a:r>
            <a:r>
              <a:rPr lang="en-US" sz="1800" dirty="0">
                <a:latin typeface="Century Gothic"/>
                <a:ea typeface="Helvetica Neue" charset="0"/>
                <a:cs typeface="Century Gothic"/>
              </a:rPr>
              <a:t> Indonesia</a:t>
            </a:r>
          </a:p>
        </p:txBody>
      </p:sp>
      <p:sp>
        <p:nvSpPr>
          <p:cNvPr id="5" name="Diagonal Stripe 4"/>
          <p:cNvSpPr/>
          <p:nvPr/>
        </p:nvSpPr>
        <p:spPr>
          <a:xfrm>
            <a:off x="-2178" y="1903733"/>
            <a:ext cx="1070751" cy="954286"/>
          </a:xfrm>
          <a:prstGeom prst="diagStripe">
            <a:avLst/>
          </a:prstGeom>
          <a:solidFill>
            <a:srgbClr val="1B7B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609585" hangingPunct="0"/>
            <a:endParaRPr 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sym typeface="Gill Sans"/>
            </a:endParaRPr>
          </a:p>
        </p:txBody>
      </p:sp>
      <p:pic>
        <p:nvPicPr>
          <p:cNvPr id="6" name="Picture 4" descr="C:\Users\d.brahmantyo\Pictures\logo dikbud 23,5x23,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1" y="5496951"/>
            <a:ext cx="522680" cy="7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13755"/>
            <a:ext cx="8985739" cy="6602945"/>
          </a:xfrm>
        </p:spPr>
      </p:pic>
      <p:sp>
        <p:nvSpPr>
          <p:cNvPr id="6" name="TextBox 5"/>
          <p:cNvSpPr txBox="1"/>
          <p:nvPr/>
        </p:nvSpPr>
        <p:spPr>
          <a:xfrm>
            <a:off x="2845558" y="6226791"/>
            <a:ext cx="14841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en-US" sz="15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Soal</a:t>
            </a:r>
            <a:r>
              <a:rPr lang="en-US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USBN</a:t>
            </a:r>
            <a:endParaRPr lang="en-GB" sz="15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9143999" cy="720171"/>
          </a:xfr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entury Gothic"/>
                <a:cs typeface="Century Gothic"/>
              </a:rPr>
              <a:t>JADWAL PENYUSUNAN SOAL USBN </a:t>
            </a:r>
            <a:endParaRPr lang="en-US" sz="3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84746"/>
              </p:ext>
            </p:extLst>
          </p:nvPr>
        </p:nvGraphicFramePr>
        <p:xfrm>
          <a:off x="0" y="946668"/>
          <a:ext cx="9144000" cy="620470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3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2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NO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KEGIATAN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Century Gothic"/>
                          <a:cs typeface="Century Gothic"/>
                        </a:rPr>
                        <a:t>TANGGAL </a:t>
                      </a: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(SMA/SMK)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TANGGAL (SMP)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PENANGGUNG JAWAB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Penetapan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kisi-kisi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USBN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26 Jan</a:t>
                      </a:r>
                      <a:r>
                        <a:rPr lang="id-ID" sz="1200">
                          <a:effectLst/>
                          <a:latin typeface="Century Gothic"/>
                          <a:cs typeface="Century Gothic"/>
                        </a:rPr>
                        <a:t>uari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26 Jan</a:t>
                      </a:r>
                      <a:r>
                        <a:rPr lang="id-ID" sz="1200">
                          <a:effectLst/>
                          <a:latin typeface="Century Gothic"/>
                          <a:cs typeface="Century Gothic"/>
                        </a:rPr>
                        <a:t>uari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BSNP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Publikasi kisi-kisi USBN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26 Jan</a:t>
                      </a:r>
                      <a:r>
                        <a:rPr lang="id-ID" sz="1200">
                          <a:effectLst/>
                          <a:latin typeface="Century Gothic"/>
                          <a:cs typeface="Century Gothic"/>
                        </a:rPr>
                        <a:t>uari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26 Jan</a:t>
                      </a:r>
                      <a:r>
                        <a:rPr lang="id-ID" sz="1200">
                          <a:effectLst/>
                          <a:latin typeface="Century Gothic"/>
                          <a:cs typeface="Century Gothic"/>
                        </a:rPr>
                        <a:t>uari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BSNP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Penetapan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POS USBN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26 Jan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uari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26 Jan</a:t>
                      </a:r>
                      <a:r>
                        <a:rPr lang="id-ID" sz="1200">
                          <a:effectLst/>
                          <a:latin typeface="Century Gothic"/>
                          <a:cs typeface="Century Gothic"/>
                        </a:rPr>
                        <a:t>uari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Kementerian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Ditjen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Dikdasmen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Penyusunan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20%-25%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soal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USBN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23 Jan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uari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 – </a:t>
                      </a:r>
                      <a:r>
                        <a:rPr lang="id-ID" sz="1200" dirty="0" smtClean="0">
                          <a:effectLst/>
                          <a:latin typeface="Century Gothic"/>
                          <a:cs typeface="Century Gothic"/>
                        </a:rPr>
                        <a:t>15 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Feb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ruari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23 Jan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uari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 – </a:t>
                      </a:r>
                      <a:r>
                        <a:rPr lang="id-ID" sz="1200" dirty="0" smtClean="0">
                          <a:effectLst/>
                          <a:latin typeface="Century Gothic"/>
                          <a:cs typeface="Century Gothic"/>
                        </a:rPr>
                        <a:t>15 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Feb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ruari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Kementerian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Balitbang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Penetapan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MGMP yang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akan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menyusun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soal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USBN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berikut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kelengkapannya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31 Jan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uari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 – </a:t>
                      </a:r>
                      <a:r>
                        <a:rPr lang="id-ID" sz="1200" dirty="0" smtClean="0">
                          <a:effectLst/>
                          <a:latin typeface="Century Gothic"/>
                          <a:cs typeface="Century Gothic"/>
                        </a:rPr>
                        <a:t>10 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Feb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ruari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Century Gothic"/>
                          <a:cs typeface="Century Gothic"/>
                        </a:rPr>
                        <a:t>31 Jan</a:t>
                      </a: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uari</a:t>
                      </a:r>
                      <a:r>
                        <a:rPr lang="id-ID" sz="1200">
                          <a:effectLst/>
                          <a:latin typeface="Century Gothic"/>
                          <a:cs typeface="Century Gothic"/>
                        </a:rPr>
                        <a:t> – </a:t>
                      </a:r>
                      <a:endParaRPr lang="en-US" sz="120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Century Gothic"/>
                          <a:cs typeface="Century Gothic"/>
                        </a:rPr>
                        <a:t>10 Feb</a:t>
                      </a: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ruari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Kabupaten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6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Pembekalan/Penguatan bagi MGMP penerima bantuan pemerintah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20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Februari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– </a:t>
                      </a:r>
                      <a:r>
                        <a:rPr lang="en-US" sz="1200" dirty="0" smtClean="0">
                          <a:effectLst/>
                          <a:latin typeface="Century Gothic"/>
                          <a:cs typeface="Century Gothic"/>
                        </a:rPr>
                        <a:t>4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Maret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20 Februari –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4 Maret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Ditjen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GTK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7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Penyusunan 75%-80% soal USBN berikut kelengkapannya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id-ID" sz="1200">
                          <a:effectLst/>
                          <a:latin typeface="Century Gothic"/>
                          <a:cs typeface="Century Gothic"/>
                        </a:rPr>
                        <a:t>7 Feb</a:t>
                      </a: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ruari – 11 Maret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7 Feb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ruari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– 18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Maret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MGMP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8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Penyerahan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20%-25%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soal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USBN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berikut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kelengkapannya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ke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r>
                        <a:rPr lang="en-US" sz="1200" dirty="0" smtClean="0"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200" dirty="0" err="1" smtClean="0"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upaten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Paling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lambat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tanggal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17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Februari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Paling lambat tanggal 15 Maret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Kementerian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Balitbang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9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Penyerahan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20%-25%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soal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USBN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berikut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kelengkapannya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dari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r>
                        <a:rPr lang="en-US" sz="1200" dirty="0" smtClean="0"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200" dirty="0" err="1" smtClean="0">
                          <a:effectLst/>
                          <a:latin typeface="Century Gothic"/>
                          <a:cs typeface="Century Gothic"/>
                        </a:rPr>
                        <a:t>Kab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upaten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/Kota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kepada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MGMP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Paling lambat tanggal 23 Februari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Paling lambat tanggal 25 Maret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Kabupaten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en-US" sz="1200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Perakitan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soal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USBN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berikut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kelengkapannya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id-ID" sz="1200" dirty="0">
                          <a:effectLst/>
                          <a:latin typeface="Century Gothic"/>
                          <a:cs typeface="Century Gothic"/>
                        </a:rPr>
                        <a:t>7 Feb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ruari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– 11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Maret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27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Maret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entury Gothic"/>
                          <a:cs typeface="Century Gothic"/>
                        </a:rPr>
                        <a:t>–8 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April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MGMP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6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Penyerahan naskah soal USBN berikut kelengkapannya ke MKKS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Pendistribusian master naskah soal USBN berikut kelengkapannya ke kepala sekolah masing-masing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Paling lambat tanggal 18 Maret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Paling lambat tanggal 15 April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MGMP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Dinas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Kabupaten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/Kota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Ketua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MKKS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r>
                        <a:rPr lang="en-US" sz="1200" dirty="0" err="1" smtClean="0">
                          <a:effectLst/>
                          <a:latin typeface="Century Gothic"/>
                          <a:cs typeface="Century Gothic"/>
                        </a:rPr>
                        <a:t>Sekolah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3"/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Penggandaan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naskah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soal</a:t>
                      </a: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 USBN di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sekolah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16 – 19 </a:t>
                      </a: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Maret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cs typeface="Century Gothic"/>
                        </a:rPr>
                        <a:t>14 – 16 April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Pelaksanaan USBN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20 – 23 Mar</a:t>
                      </a:r>
                      <a:r>
                        <a:rPr lang="id-ID" sz="1200">
                          <a:effectLst/>
                          <a:latin typeface="Century Gothic"/>
                          <a:cs typeface="Century Gothic"/>
                        </a:rPr>
                        <a:t>et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/>
                          <a:cs typeface="Century Gothic"/>
                        </a:rPr>
                        <a:t>17 – 19 April</a:t>
                      </a:r>
                      <a:endParaRPr lang="en-US" sz="12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/>
                          <a:cs typeface="Century Gothic"/>
                        </a:rPr>
                        <a:t>Sekolah</a:t>
                      </a:r>
                      <a:endParaRPr lang="en-US" sz="12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35732" marR="3573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80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032432"/>
              </p:ext>
            </p:extLst>
          </p:nvPr>
        </p:nvGraphicFramePr>
        <p:xfrm>
          <a:off x="194094" y="1542438"/>
          <a:ext cx="8692731" cy="573717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05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14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1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No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Hari &amp; </a:t>
                      </a:r>
                      <a:r>
                        <a:rPr lang="id-ID" sz="1400" b="1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Tanggal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Waktu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Mata Pelajaran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IPA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/MIPA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IPS</a:t>
                      </a:r>
                      <a:endParaRPr lang="en-US" sz="1400" b="1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Bahasa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AU" sz="1400" b="1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Bahasa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Budaya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  <a:latin typeface="Century Gothic"/>
                          <a:cs typeface="Century Gothic"/>
                        </a:rPr>
                        <a:t>1.</a:t>
                      </a:r>
                      <a:endParaRPr lang="en-US" sz="1400" b="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Senin, </a:t>
                      </a:r>
                      <a:endParaRPr lang="en-US" sz="1400" dirty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20 Maret 2017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07.30 – 09.30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Pendidikan Agama dan Budi Pekerti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Pendidikan Agama dan Budi Pekerti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Pendidikan Agama dan Budi Pekerti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10.00 – 12.00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Biologi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Geografi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Antropologi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3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  <a:latin typeface="Century Gothic"/>
                          <a:cs typeface="Century Gothic"/>
                        </a:rPr>
                        <a:t>2.</a:t>
                      </a:r>
                      <a:endParaRPr lang="en-US" sz="1400" b="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Selasa,</a:t>
                      </a:r>
                      <a:endParaRPr lang="en-US" sz="1400" dirty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21 Maret 2017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07.30 – 09.30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Sejarah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Sejarah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Sejarah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6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10.00 – 12.00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Kewarganegaraan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400" dirty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2006)/ </a:t>
                      </a: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Pendidikan Pancasila dan Kewarganegaraan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2013)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cs typeface="Century Gothic"/>
                        </a:rPr>
                        <a:t>Pendidikan Kewarganegaraan </a:t>
                      </a:r>
                      <a:endParaRPr lang="en-US" sz="140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cs typeface="Century Gothic"/>
                        </a:rPr>
                        <a:t>(Kurikulum 2006)/ </a:t>
                      </a: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Pendidikan Pancasila dan Kewarganegaraan</a:t>
                      </a:r>
                      <a:r>
                        <a:rPr lang="en-AU" sz="1400">
                          <a:effectLst/>
                          <a:latin typeface="Century Gothic"/>
                          <a:cs typeface="Century Gothic"/>
                        </a:rPr>
                        <a:t> (Kurikulum 2013)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Kewarganegaraan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400" dirty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2006)/ </a:t>
                      </a:r>
                      <a:endParaRPr lang="en-AU" sz="1400" dirty="0" smtClean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Century Gothic"/>
                          <a:cs typeface="Century Gothic"/>
                        </a:rPr>
                        <a:t>Pendidikan </a:t>
                      </a: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Pancasila dan Kewarganegaraan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2013)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  <a:latin typeface="Century Gothic"/>
                          <a:cs typeface="Century Gothic"/>
                        </a:rPr>
                        <a:t>3.</a:t>
                      </a:r>
                      <a:endParaRPr lang="en-US" sz="1400" b="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Rabu, </a:t>
                      </a:r>
                      <a:endParaRPr lang="en-US" sz="140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22 Maret 2017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07.30 – 09.30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Kimia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Sosiologi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Bahasa Asing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7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  <a:latin typeface="Century Gothic"/>
                          <a:cs typeface="Century Gothic"/>
                        </a:rPr>
                        <a:t>4.</a:t>
                      </a:r>
                      <a:endParaRPr lang="en-US" sz="1400" b="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Kamis, </a:t>
                      </a:r>
                      <a:endParaRPr lang="en-US" sz="140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23 Maret 2017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07.30 – 09.30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Fisika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Ekonomi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Sastra Indonesia </a:t>
                      </a:r>
                      <a:endParaRPr lang="en-US" sz="1400" dirty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2006)/ </a:t>
                      </a:r>
                      <a:endParaRPr lang="en-AU" sz="1400" dirty="0" smtClean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 err="1" smtClean="0">
                          <a:effectLst/>
                          <a:latin typeface="Century Gothic"/>
                          <a:cs typeface="Century Gothic"/>
                        </a:rPr>
                        <a:t>Bahasa</a:t>
                      </a:r>
                      <a:r>
                        <a:rPr lang="en-AU" sz="1400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Sastra Indonesia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400" dirty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2013)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4094" y="720172"/>
            <a:ext cx="8692731" cy="5892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Century Gothic"/>
                <a:cs typeface="Century Gothic"/>
              </a:rPr>
              <a:t>JADWAL USBN UTAMA SMA </a:t>
            </a:r>
            <a:endParaRPr lang="en-US" sz="3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04604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3175"/>
            <a:ext cx="8661400" cy="8318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Pendataan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Sekolah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Sasaran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Pelaksana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K-13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Per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Tanggal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: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lang="id-ID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5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Januari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2017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82411"/>
              </p:ext>
            </p:extLst>
          </p:nvPr>
        </p:nvGraphicFramePr>
        <p:xfrm>
          <a:off x="241300" y="1305722"/>
          <a:ext cx="8661400" cy="4480560"/>
        </p:xfrm>
        <a:graphic>
          <a:graphicData uri="http://schemas.openxmlformats.org/drawingml/2006/table">
            <a:tbl>
              <a:tblPr/>
              <a:tblGrid>
                <a:gridCol w="79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1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Jenjang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 Sasaran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 </a:t>
                      </a:r>
                      <a:r>
                        <a:rPr kumimoji="0" lang="en-US" altLang="id-ID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Usulan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kumimoji="0" lang="en-US" altLang="id-ID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Usulan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52,572</a:t>
                      </a:r>
                    </a:p>
                  </a:txBody>
                  <a:tcPr marL="108000" marR="108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52,572</a:t>
                      </a:r>
                    </a:p>
                  </a:txBody>
                  <a:tcPr marL="108000" marR="108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SMP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13,731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13,731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SMA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4,510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4,510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SMK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4,488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4,488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SMALB</a:t>
                      </a:r>
                      <a:endParaRPr kumimoji="0" lang="en-US" alt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altLang="id-ID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76,</a:t>
                      </a:r>
                      <a:r>
                        <a:rPr kumimoji="0" lang="id-ID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76,</a:t>
                      </a:r>
                      <a:r>
                        <a:rPr kumimoji="0" lang="id-ID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27755"/>
              </p:ext>
            </p:extLst>
          </p:nvPr>
        </p:nvGraphicFramePr>
        <p:xfrm>
          <a:off x="194094" y="932838"/>
          <a:ext cx="8692731" cy="573717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05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14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1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No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Hari &amp; </a:t>
                      </a:r>
                      <a:r>
                        <a:rPr lang="id-ID" sz="1400" b="1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Tanggal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Waktu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Mata Pelajaran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IPA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/MIPA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IPS</a:t>
                      </a:r>
                      <a:endParaRPr lang="en-US" sz="1400" b="1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Bahasa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AU" sz="1400" b="1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Bahasa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b="1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Budaya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  <a:latin typeface="Century Gothic"/>
                          <a:cs typeface="Century Gothic"/>
                        </a:rPr>
                        <a:t>1.</a:t>
                      </a:r>
                      <a:endParaRPr lang="en-US" sz="1400" b="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Senin, </a:t>
                      </a:r>
                      <a:r>
                        <a:rPr lang="id-ID" sz="1400" dirty="0" smtClean="0">
                          <a:effectLst/>
                          <a:latin typeface="Century Gothic"/>
                          <a:cs typeface="Century Gothic"/>
                        </a:rPr>
                        <a:t>27 </a:t>
                      </a: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Maret 017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07.30 – 09.30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Pendidikan Agama dan Budi Pekerti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Pendidikan Agama dan Budi Pekerti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Pendidikan Agama dan Budi Pekerti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10.00 – 12.00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Biologi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Geografi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Antropologi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3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  <a:latin typeface="Century Gothic"/>
                          <a:cs typeface="Century Gothic"/>
                        </a:rPr>
                        <a:t>2.</a:t>
                      </a:r>
                      <a:endParaRPr lang="en-US" sz="1400" b="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Rabu, </a:t>
                      </a:r>
                      <a:r>
                        <a:rPr lang="id-ID" sz="1400" dirty="0" smtClean="0">
                          <a:effectLst/>
                          <a:latin typeface="Century Gothic"/>
                          <a:cs typeface="Century Gothic"/>
                        </a:rPr>
                        <a:t>29 </a:t>
                      </a: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Maret 017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07.30 – 09.30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Sejarah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Sejarah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Sejarah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6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 marL="68580" marR="68580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10.00 – 12.00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Kewarganegaraan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400" dirty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2006)/ </a:t>
                      </a: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Pendidikan Pancasila dan Kewarganegaraan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2013)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cs typeface="Century Gothic"/>
                        </a:rPr>
                        <a:t>Pendidikan Kewarganegaraan </a:t>
                      </a:r>
                      <a:endParaRPr lang="en-US" sz="140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entury Gothic"/>
                          <a:cs typeface="Century Gothic"/>
                        </a:rPr>
                        <a:t>(Kurikulum 2006)/ </a:t>
                      </a: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Pendidikan Pancasila dan Kewarganegaraan</a:t>
                      </a:r>
                      <a:r>
                        <a:rPr lang="en-AU" sz="1400">
                          <a:effectLst/>
                          <a:latin typeface="Century Gothic"/>
                          <a:cs typeface="Century Gothic"/>
                        </a:rPr>
                        <a:t> (Kurikulum 2013)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Kewarganegaraan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400" dirty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2006)/ </a:t>
                      </a:r>
                      <a:endParaRPr lang="en-AU" sz="1400" dirty="0" smtClean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Century Gothic"/>
                          <a:cs typeface="Century Gothic"/>
                        </a:rPr>
                        <a:t>Pendidikan </a:t>
                      </a: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Pancasila dan Kewarganegaraan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2013)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  <a:latin typeface="Century Gothic"/>
                          <a:cs typeface="Century Gothic"/>
                        </a:rPr>
                        <a:t>3.</a:t>
                      </a:r>
                      <a:endParaRPr lang="en-US" sz="1400" b="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Kamis, </a:t>
                      </a:r>
                      <a:r>
                        <a:rPr lang="id-ID" sz="1400" dirty="0" smtClean="0">
                          <a:effectLst/>
                          <a:latin typeface="Century Gothic"/>
                          <a:cs typeface="Century Gothic"/>
                        </a:rPr>
                        <a:t>30 </a:t>
                      </a: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Maret 017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07.30 – 09.30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Kimia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Sosiologi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Bahasa Asing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7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0" dirty="0">
                          <a:effectLst/>
                          <a:latin typeface="Century Gothic"/>
                          <a:cs typeface="Century Gothic"/>
                        </a:rPr>
                        <a:t>4.</a:t>
                      </a:r>
                      <a:endParaRPr lang="en-US" sz="1400" b="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Jum’at, </a:t>
                      </a:r>
                      <a:r>
                        <a:rPr lang="id-ID" sz="1400" dirty="0" smtClean="0">
                          <a:effectLst/>
                          <a:latin typeface="Century Gothic"/>
                          <a:cs typeface="Century Gothic"/>
                        </a:rPr>
                        <a:t>31 </a:t>
                      </a: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Maret 017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07.30 – 09.30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Fisika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Century Gothic"/>
                          <a:cs typeface="Century Gothic"/>
                        </a:rPr>
                        <a:t>Ekonomi</a:t>
                      </a:r>
                      <a:endParaRPr lang="en-US" sz="140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Sastra Indonesia </a:t>
                      </a:r>
                      <a:endParaRPr lang="en-US" sz="1400" dirty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2006)/ </a:t>
                      </a:r>
                      <a:endParaRPr lang="en-AU" sz="1400" dirty="0" smtClean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 err="1" smtClean="0">
                          <a:effectLst/>
                          <a:latin typeface="Century Gothic"/>
                          <a:cs typeface="Century Gothic"/>
                        </a:rPr>
                        <a:t>Bahasa</a:t>
                      </a:r>
                      <a:r>
                        <a:rPr lang="en-AU" sz="1400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Century Gothic"/>
                          <a:cs typeface="Century Gothic"/>
                        </a:rPr>
                        <a:t>Sastra Indonesia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400" dirty="0"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AU" sz="1400" dirty="0" err="1"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r>
                        <a:rPr lang="en-AU" sz="1400" dirty="0">
                          <a:effectLst/>
                          <a:latin typeface="Century Gothic"/>
                          <a:cs typeface="Century Gothic"/>
                        </a:rPr>
                        <a:t> 2013)</a:t>
                      </a:r>
                      <a:endParaRPr lang="en-US" sz="1400" dirty="0">
                        <a:effectLst/>
                        <a:latin typeface="Century Gothic"/>
                        <a:ea typeface="Calibri" panose="020F0502020204030204" pitchFamily="34" charset="0"/>
                        <a:cs typeface="Century Gothic"/>
                      </a:endParaRPr>
                    </a:p>
                  </a:txBody>
                  <a:tcPr marL="43068" marR="43068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4094" y="97872"/>
            <a:ext cx="8692731" cy="5892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Century Gothic"/>
                <a:cs typeface="Century Gothic"/>
              </a:rPr>
              <a:t>JADWAL USBN SUSULAN SMA </a:t>
            </a:r>
            <a:endParaRPr lang="en-US" sz="3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91621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73" y="928446"/>
            <a:ext cx="8666852" cy="58533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44500" lvl="0" indent="-444500">
              <a:buFont typeface="Wingdings" charset="2"/>
              <a:buChar char="§"/>
            </a:pPr>
            <a:r>
              <a:rPr lang="id-ID" sz="2000" b="1" dirty="0" smtClean="0">
                <a:latin typeface="Century Gothic"/>
                <a:cs typeface="Century Gothic"/>
              </a:rPr>
              <a:t>Soal </a:t>
            </a:r>
            <a:r>
              <a:rPr lang="id-ID" sz="2000" b="1" dirty="0">
                <a:latin typeface="Century Gothic"/>
                <a:cs typeface="Century Gothic"/>
              </a:rPr>
              <a:t>bentuk pilihan ganda</a:t>
            </a:r>
            <a:endParaRPr lang="en-US" sz="2000" dirty="0">
              <a:latin typeface="Century Gothic"/>
              <a:cs typeface="Century Gothic"/>
            </a:endParaRPr>
          </a:p>
          <a:p>
            <a:pPr marL="450850" indent="0">
              <a:buNone/>
            </a:pPr>
            <a:r>
              <a:rPr lang="id-ID" sz="2000" dirty="0">
                <a:latin typeface="Century Gothic"/>
                <a:cs typeface="Century Gothic"/>
              </a:rPr>
              <a:t>Soal USBN bentuk pilihan ganda dapat diperiksa secara manual atau menggunakan alat pemindai</a:t>
            </a:r>
            <a:r>
              <a:rPr lang="id-ID" sz="2000" dirty="0" smtClean="0">
                <a:latin typeface="Century Gothic"/>
                <a:cs typeface="Century Gothic"/>
              </a:rPr>
              <a:t>.</a:t>
            </a:r>
            <a:endParaRPr lang="en-US" sz="2000" dirty="0">
              <a:latin typeface="Century Gothic"/>
              <a:cs typeface="Century Gothic"/>
            </a:endParaRPr>
          </a:p>
          <a:p>
            <a:pPr marL="444500" lvl="0" indent="-444500">
              <a:buFont typeface="Wingdings" charset="2"/>
              <a:buChar char="§"/>
            </a:pPr>
            <a:r>
              <a:rPr lang="id-ID" sz="2000" b="1" dirty="0">
                <a:latin typeface="Century Gothic"/>
                <a:cs typeface="Century Gothic"/>
              </a:rPr>
              <a:t>Soal bentuk uraian </a:t>
            </a:r>
            <a:endParaRPr lang="en-US" sz="2000" dirty="0">
              <a:latin typeface="Century Gothic"/>
              <a:cs typeface="Century Gothic"/>
            </a:endParaRPr>
          </a:p>
          <a:p>
            <a:pPr marL="862013" lvl="3" indent="-457200">
              <a:buFont typeface="+mj-lt"/>
              <a:buAutoNum type="arabicPeriod"/>
            </a:pPr>
            <a:r>
              <a:rPr lang="id-ID" dirty="0">
                <a:latin typeface="Century Gothic"/>
                <a:cs typeface="Century Gothic"/>
              </a:rPr>
              <a:t>Soal bentuk uraian diperiksa secara manual oleh dua orang guru sesuai mata pelajarannya, mengacu pada pedoman penskoran.  </a:t>
            </a:r>
            <a:endParaRPr lang="en-US" dirty="0">
              <a:latin typeface="Century Gothic"/>
              <a:cs typeface="Century Gothic"/>
            </a:endParaRPr>
          </a:p>
          <a:p>
            <a:pPr marL="862013" lvl="3" indent="-457200">
              <a:buFont typeface="+mj-lt"/>
              <a:buAutoNum type="arabicPeriod"/>
            </a:pPr>
            <a:r>
              <a:rPr lang="id-ID" dirty="0">
                <a:latin typeface="Century Gothic"/>
                <a:cs typeface="Century Gothic"/>
              </a:rPr>
              <a:t>Jika terdapat selisih nilai antara kedua pemeriksa lebih dari 25% dari skor maksimum, </a:t>
            </a:r>
            <a:r>
              <a:rPr lang="en-US" dirty="0" err="1">
                <a:latin typeface="Century Gothic"/>
                <a:cs typeface="Century Gothic"/>
              </a:rPr>
              <a:t>sekolah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id-ID" dirty="0">
                <a:latin typeface="Century Gothic"/>
                <a:cs typeface="Century Gothic"/>
              </a:rPr>
              <a:t>menugaskan pemeriksa ketiga. </a:t>
            </a:r>
            <a:endParaRPr lang="en-US" dirty="0">
              <a:latin typeface="Century Gothic"/>
              <a:cs typeface="Century Gothic"/>
            </a:endParaRPr>
          </a:p>
          <a:p>
            <a:pPr marL="862013" lvl="3" indent="-457200">
              <a:buFont typeface="+mj-lt"/>
              <a:buAutoNum type="arabicPeriod"/>
            </a:pPr>
            <a:r>
              <a:rPr lang="id-ID" dirty="0" smtClean="0">
                <a:latin typeface="Century Gothic"/>
                <a:cs typeface="Century Gothic"/>
              </a:rPr>
              <a:t>Nilai akhir </a:t>
            </a:r>
            <a:r>
              <a:rPr lang="id-ID" dirty="0">
                <a:latin typeface="Century Gothic"/>
                <a:cs typeface="Century Gothic"/>
              </a:rPr>
              <a:t>soal uraian adalah rerata nilai dari semua pemeriksa</a:t>
            </a:r>
            <a:r>
              <a:rPr lang="id-ID" dirty="0" smtClean="0">
                <a:latin typeface="Century Gothic"/>
                <a:cs typeface="Century Gothic"/>
              </a:rPr>
              <a:t>.</a:t>
            </a:r>
            <a:endParaRPr lang="en-US" dirty="0" smtClean="0">
              <a:latin typeface="Century Gothic"/>
              <a:cs typeface="Century Gothic"/>
            </a:endParaRPr>
          </a:p>
          <a:p>
            <a:pPr marL="444500" lvl="0" indent="-444500">
              <a:buFont typeface="Wingdings" charset="2"/>
              <a:buChar char="§"/>
            </a:pPr>
            <a:r>
              <a:rPr lang="id-ID" sz="2000" b="1" dirty="0">
                <a:latin typeface="Century Gothic"/>
                <a:cs typeface="Century Gothic"/>
              </a:rPr>
              <a:t>Pengolahan hasil USBN</a:t>
            </a:r>
            <a:endParaRPr lang="en-US" sz="2000" dirty="0">
              <a:latin typeface="Century Gothic"/>
              <a:cs typeface="Century Gothic"/>
            </a:endParaRPr>
          </a:p>
          <a:p>
            <a:pPr marL="862013" lvl="6" indent="-457200">
              <a:buFont typeface="+mj-lt"/>
              <a:buAutoNum type="arabicPeriod"/>
            </a:pPr>
            <a:r>
              <a:rPr lang="id-ID" dirty="0">
                <a:latin typeface="Century Gothic"/>
                <a:cs typeface="Century Gothic"/>
              </a:rPr>
              <a:t>Nilai USBN merupakan gabungan nilai soal pilihan ganda dan nilai soal uraian, dengan rentang nilai 0 - 100.</a:t>
            </a:r>
            <a:endParaRPr lang="en-US" dirty="0">
              <a:latin typeface="Century Gothic"/>
              <a:cs typeface="Century Gothic"/>
            </a:endParaRPr>
          </a:p>
          <a:p>
            <a:pPr marL="862013" lvl="6" indent="-457200">
              <a:buFont typeface="+mj-lt"/>
              <a:buAutoNum type="arabicPeriod"/>
            </a:pPr>
            <a:r>
              <a:rPr lang="en-US" dirty="0" err="1">
                <a:latin typeface="Century Gothic"/>
                <a:cs typeface="Century Gothic"/>
              </a:rPr>
              <a:t>Sekolah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id-ID" dirty="0">
                <a:latin typeface="Century Gothic"/>
                <a:cs typeface="Century Gothic"/>
              </a:rPr>
              <a:t>menentukan pembobotan nilai pilihan ganda dan uraian.</a:t>
            </a:r>
            <a:endParaRPr lang="en-US" dirty="0">
              <a:latin typeface="Century Gothic"/>
              <a:cs typeface="Century Gothic"/>
            </a:endParaRPr>
          </a:p>
          <a:p>
            <a:pPr marL="0" lvl="3" indent="0"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973" y="63968"/>
            <a:ext cx="8666852" cy="750227"/>
          </a:xfr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id-ID" sz="3200" b="1" dirty="0" smtClean="0">
                <a:latin typeface="Century Gothic"/>
                <a:cs typeface="Century Gothic"/>
              </a:rPr>
              <a:t>PEMERIKSAAN </a:t>
            </a:r>
            <a:r>
              <a:rPr lang="id-ID" sz="3200" b="1" dirty="0">
                <a:latin typeface="Century Gothic"/>
                <a:cs typeface="Century Gothic"/>
              </a:rPr>
              <a:t>DAN PENGOLAHAN HASIL USBN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3001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1092667"/>
            <a:ext cx="8679791" cy="43429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36575" lvl="2" indent="-536575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id-ID" sz="2200" dirty="0" smtClean="0">
                <a:latin typeface="Century Gothic"/>
                <a:cs typeface="Century Gothic"/>
              </a:rPr>
              <a:t>Pemantauan </a:t>
            </a:r>
            <a:r>
              <a:rPr lang="id-ID" sz="2200" dirty="0">
                <a:latin typeface="Century Gothic"/>
                <a:cs typeface="Century Gothic"/>
              </a:rPr>
              <a:t>dan evaluasi penyelenggaraan USBN dilakukan oleh kementerian, dinas pendidikan provinsi dan kabupaten/kota sesuai tugas dan kewenangannya.</a:t>
            </a:r>
            <a:endParaRPr lang="en-US" sz="2200" dirty="0">
              <a:latin typeface="Century Gothic"/>
              <a:cs typeface="Century Gothic"/>
            </a:endParaRPr>
          </a:p>
          <a:p>
            <a:pPr marL="536575" lvl="2" indent="-536575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id-ID" sz="2200" dirty="0">
                <a:latin typeface="Century Gothic"/>
                <a:cs typeface="Century Gothic"/>
              </a:rPr>
              <a:t>Laporan hasil pemantauan dan evaluasi penyelenggaraan USBN dimanfaatkan untuk pemetaan mutu pendidikan di tingkat nasional, provinsi, dan </a:t>
            </a:r>
            <a:r>
              <a:rPr lang="id-ID" sz="2200" dirty="0" smtClean="0">
                <a:latin typeface="Century Gothic"/>
                <a:cs typeface="Century Gothic"/>
              </a:rPr>
              <a:t>kabupaten/kota</a:t>
            </a:r>
            <a:r>
              <a:rPr lang="id-ID" sz="2200" dirty="0">
                <a:latin typeface="Century Gothic"/>
                <a:cs typeface="Century Gothic"/>
              </a:rPr>
              <a:t>, serta bahan pembinaan dan pemberian bantuan kepada </a:t>
            </a:r>
            <a:r>
              <a:rPr lang="en-US" sz="2200" dirty="0" err="1">
                <a:latin typeface="Century Gothic"/>
                <a:cs typeface="Century Gothic"/>
              </a:rPr>
              <a:t>sekolah</a:t>
            </a:r>
            <a:r>
              <a:rPr lang="id-ID" sz="2200" dirty="0">
                <a:latin typeface="Century Gothic"/>
                <a:cs typeface="Century Gothic"/>
              </a:rPr>
              <a:t>.</a:t>
            </a:r>
            <a:endParaRPr lang="en-US" sz="2200" dirty="0">
              <a:latin typeface="Century Gothic"/>
              <a:cs typeface="Century Gothic"/>
            </a:endParaRPr>
          </a:p>
          <a:p>
            <a:pPr marL="536575" lvl="2" indent="-536575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dirty="0" err="1">
                <a:latin typeface="Century Gothic"/>
                <a:cs typeface="Century Gothic"/>
              </a:rPr>
              <a:t>Sekolah</a:t>
            </a:r>
            <a:r>
              <a:rPr lang="en-US" sz="2200" dirty="0">
                <a:latin typeface="Century Gothic"/>
                <a:cs typeface="Century Gothic"/>
              </a:rPr>
              <a:t> </a:t>
            </a:r>
            <a:r>
              <a:rPr lang="id-ID" sz="2200" dirty="0">
                <a:latin typeface="Century Gothic"/>
                <a:cs typeface="Century Gothic"/>
              </a:rPr>
              <a:t>membuat laporan penyelenggaraan USBN dan mengirimkannya kepada dinas pendidikan provinsi dan </a:t>
            </a:r>
            <a:r>
              <a:rPr lang="id-ID" sz="2200" dirty="0" smtClean="0">
                <a:latin typeface="Century Gothic"/>
                <a:cs typeface="Century Gothic"/>
              </a:rPr>
              <a:t>kabupaten/kota</a:t>
            </a:r>
            <a:endParaRPr lang="en-US" sz="2200" dirty="0">
              <a:latin typeface="Century Gothic"/>
              <a:cs typeface="Century Gothic"/>
            </a:endParaRPr>
          </a:p>
          <a:p>
            <a:pPr marL="0" lvl="0" indent="0">
              <a:buNone/>
            </a:pPr>
            <a:endParaRPr lang="en-US" sz="2200" dirty="0">
              <a:latin typeface="Century Gothic"/>
              <a:cs typeface="Century Gothi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973" y="149624"/>
            <a:ext cx="8666852" cy="7502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 smtClean="0">
                <a:latin typeface="Century Gothic"/>
                <a:cs typeface="Century Gothic"/>
              </a:rPr>
              <a:t>PEMANTAUAN, EVALUASI, DAN PELAPORAN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0272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1352141"/>
            <a:ext cx="8679791" cy="3003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2400" dirty="0" smtClean="0">
                <a:latin typeface="Century Gothic"/>
                <a:cs typeface="Century Gothic"/>
              </a:rPr>
              <a:t>Penyelenggaraan </a:t>
            </a:r>
            <a:r>
              <a:rPr lang="id-ID" sz="2400" dirty="0">
                <a:latin typeface="Century Gothic"/>
                <a:cs typeface="Century Gothic"/>
              </a:rPr>
              <a:t>USBN didanai oleh Anggaran Pendapatan dan Belanja Negara, Anggaran Pendapatan dan Belanja Daerah, anggaran </a:t>
            </a:r>
            <a:r>
              <a:rPr lang="en-US" sz="2400" dirty="0" err="1">
                <a:latin typeface="Century Gothic"/>
                <a:cs typeface="Century Gothic"/>
              </a:rPr>
              <a:t>sekolah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id-ID" sz="2400" dirty="0">
                <a:latin typeface="Century Gothic"/>
                <a:cs typeface="Century Gothic"/>
              </a:rPr>
              <a:t>yang bersangkutan, dan/atau sumber lain yang sah dan sesuai dengan ketentuan peraturan perundangan.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7034" y="405503"/>
            <a:ext cx="8666852" cy="7502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 smtClean="0">
                <a:latin typeface="Century Gothic"/>
                <a:cs typeface="Century Gothic"/>
              </a:rPr>
              <a:t>PEMBIAYAAN PELAKSANAAN USBN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52708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649" y="970895"/>
            <a:ext cx="5239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>
                <a:latin typeface="Brush Script MT Italic"/>
                <a:cs typeface="Brush Script MT Italic"/>
              </a:rPr>
              <a:t>Terima Kasih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9892" y="936515"/>
            <a:ext cx="5239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>
                <a:solidFill>
                  <a:srgbClr val="0000FF"/>
                </a:solidFill>
                <a:latin typeface="Brush Script MT Italic"/>
                <a:cs typeface="Brush Script MT Italic"/>
              </a:rPr>
              <a:t>Terima Kasih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1900" y="2157966"/>
            <a:ext cx="401087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>
                <a:latin typeface="Century Gothic"/>
                <a:cs typeface="Century Gothic"/>
              </a:rPr>
              <a:t>Koordinasi Implementasi Kurikulum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0300" y="2602466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entury Gothic"/>
                <a:cs typeface="Century Gothic"/>
              </a:rPr>
              <a:t>Pembelajaran</a:t>
            </a:r>
            <a:r>
              <a:rPr lang="en-US" sz="1400" b="1" dirty="0">
                <a:latin typeface="Century Gothic"/>
                <a:cs typeface="Century Gothic"/>
              </a:rPr>
              <a:t> :</a:t>
            </a:r>
          </a:p>
          <a:p>
            <a:pPr marL="342900" indent="-342900">
              <a:buAutoNum type="arabicPeriod"/>
              <a:tabLst>
                <a:tab pos="355600" algn="l"/>
                <a:tab pos="2870200" algn="l"/>
              </a:tabLst>
            </a:pPr>
            <a:r>
              <a:rPr lang="en-US" sz="1400" dirty="0" err="1">
                <a:latin typeface="Century Gothic"/>
                <a:cs typeface="Century Gothic"/>
              </a:rPr>
              <a:t>Elia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Ulfah-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Kasi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Pembelajaran</a:t>
            </a:r>
            <a:r>
              <a:rPr lang="en-US" sz="1400" dirty="0">
                <a:latin typeface="Century Gothic"/>
                <a:cs typeface="Century Gothic"/>
              </a:rPr>
              <a:t>	: 08158111446</a:t>
            </a:r>
          </a:p>
          <a:p>
            <a:pPr marL="342900" indent="-342900">
              <a:buAutoNum type="arabicPeriod"/>
              <a:tabLst>
                <a:tab pos="355600" algn="l"/>
                <a:tab pos="2870200" algn="l"/>
              </a:tabLst>
            </a:pPr>
            <a:r>
              <a:rPr lang="en-US" sz="1400" dirty="0" err="1" smtClean="0">
                <a:latin typeface="Century Gothic"/>
                <a:cs typeface="Century Gothic"/>
              </a:rPr>
              <a:t>Arie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Tristiani</a:t>
            </a:r>
            <a:r>
              <a:rPr lang="en-US" sz="1400" dirty="0" smtClean="0">
                <a:latin typeface="Century Gothic"/>
                <a:cs typeface="Century Gothic"/>
              </a:rPr>
              <a:t> (</a:t>
            </a:r>
            <a:r>
              <a:rPr lang="en-US" sz="1400" dirty="0" err="1" smtClean="0">
                <a:latin typeface="Century Gothic"/>
                <a:cs typeface="Century Gothic"/>
              </a:rPr>
              <a:t>Pelatihan</a:t>
            </a:r>
            <a:r>
              <a:rPr lang="en-US" sz="1400" dirty="0" smtClean="0">
                <a:latin typeface="Century Gothic"/>
                <a:cs typeface="Century Gothic"/>
              </a:rPr>
              <a:t> K-13)</a:t>
            </a:r>
            <a:r>
              <a:rPr lang="en-US" sz="1400" dirty="0">
                <a:latin typeface="Century Gothic"/>
                <a:cs typeface="Century Gothic"/>
              </a:rPr>
              <a:t>	: </a:t>
            </a:r>
            <a:r>
              <a:rPr lang="en-US" sz="1400" dirty="0" smtClean="0">
                <a:latin typeface="Century Gothic"/>
                <a:cs typeface="Century Gothic"/>
              </a:rPr>
              <a:t>081280412436</a:t>
            </a:r>
          </a:p>
          <a:p>
            <a:pPr marL="342900" indent="-342900">
              <a:buAutoNum type="arabicPeriod"/>
              <a:tabLst>
                <a:tab pos="355600" algn="l"/>
                <a:tab pos="2870200" algn="l"/>
              </a:tabLst>
            </a:pPr>
            <a:r>
              <a:rPr lang="en-US" sz="1400" dirty="0" smtClean="0">
                <a:latin typeface="Century Gothic"/>
                <a:cs typeface="Century Gothic"/>
              </a:rPr>
              <a:t>Budi </a:t>
            </a:r>
            <a:r>
              <a:rPr lang="en-US" sz="1400" dirty="0" err="1" smtClean="0">
                <a:latin typeface="Century Gothic"/>
                <a:cs typeface="Century Gothic"/>
              </a:rPr>
              <a:t>Wiharto</a:t>
            </a:r>
            <a:r>
              <a:rPr lang="en-US" sz="1400" dirty="0" smtClean="0">
                <a:latin typeface="Century Gothic"/>
                <a:cs typeface="Century Gothic"/>
              </a:rPr>
              <a:t> (SMA </a:t>
            </a:r>
            <a:r>
              <a:rPr lang="en-US" sz="1400" dirty="0" err="1" smtClean="0">
                <a:latin typeface="Century Gothic"/>
                <a:cs typeface="Century Gothic"/>
              </a:rPr>
              <a:t>Rujukan</a:t>
            </a:r>
            <a:r>
              <a:rPr lang="en-US" sz="1400" dirty="0" smtClean="0">
                <a:latin typeface="Century Gothic"/>
                <a:cs typeface="Century Gothic"/>
              </a:rPr>
              <a:t>)	: 081399327575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3000" y="3580366"/>
            <a:ext cx="4483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entury Gothic"/>
                <a:cs typeface="Century Gothic"/>
              </a:rPr>
              <a:t>Penilaian</a:t>
            </a:r>
            <a:r>
              <a:rPr lang="en-US" sz="1400" b="1" dirty="0">
                <a:latin typeface="Century Gothic"/>
                <a:cs typeface="Century Gothic"/>
              </a:rPr>
              <a:t> :</a:t>
            </a:r>
          </a:p>
          <a:p>
            <a:pPr marL="342900" indent="-342900">
              <a:buAutoNum type="arabicPeriod"/>
              <a:tabLst>
                <a:tab pos="355600" algn="l"/>
                <a:tab pos="2870200" algn="l"/>
              </a:tabLst>
            </a:pPr>
            <a:r>
              <a:rPr lang="en-US" sz="1400" dirty="0" err="1">
                <a:latin typeface="Century Gothic"/>
                <a:cs typeface="Century Gothic"/>
              </a:rPr>
              <a:t>Sutrianto-</a:t>
            </a:r>
            <a:r>
              <a:rPr lang="en-US" sz="1400" b="1" dirty="0" err="1">
                <a:solidFill>
                  <a:srgbClr val="E46C0A"/>
                </a:solidFill>
                <a:latin typeface="Century Gothic"/>
                <a:cs typeface="Century Gothic"/>
              </a:rPr>
              <a:t>Kasi</a:t>
            </a:r>
            <a:r>
              <a:rPr lang="en-US" sz="1400" b="1" dirty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solidFill>
                  <a:srgbClr val="E46C0A"/>
                </a:solidFill>
                <a:latin typeface="Century Gothic"/>
                <a:cs typeface="Century Gothic"/>
              </a:rPr>
              <a:t>Penilaian</a:t>
            </a:r>
            <a:r>
              <a:rPr lang="en-US" sz="1400" dirty="0">
                <a:latin typeface="Century Gothic"/>
                <a:cs typeface="Century Gothic"/>
              </a:rPr>
              <a:t>	: 081280676313</a:t>
            </a:r>
          </a:p>
          <a:p>
            <a:pPr marL="342900" indent="-342900">
              <a:buAutoNum type="arabicPeriod"/>
              <a:tabLst>
                <a:tab pos="355600" algn="l"/>
                <a:tab pos="2870200" algn="l"/>
              </a:tabLst>
            </a:pPr>
            <a:r>
              <a:rPr lang="en-US" sz="1400" dirty="0" err="1" smtClean="0">
                <a:latin typeface="Century Gothic"/>
                <a:cs typeface="Century Gothic"/>
              </a:rPr>
              <a:t>Echika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Rahma</a:t>
            </a:r>
            <a:r>
              <a:rPr lang="en-US" sz="1400" dirty="0" smtClean="0">
                <a:latin typeface="Century Gothic"/>
                <a:cs typeface="Century Gothic"/>
              </a:rPr>
              <a:t> (SMA KWU)</a:t>
            </a:r>
            <a:r>
              <a:rPr lang="en-US" sz="1400" dirty="0">
                <a:latin typeface="Century Gothic"/>
                <a:cs typeface="Century Gothic"/>
              </a:rPr>
              <a:t>	</a:t>
            </a:r>
            <a:r>
              <a:rPr lang="en-US" sz="1400" dirty="0" smtClean="0">
                <a:latin typeface="Century Gothic"/>
                <a:cs typeface="Century Gothic"/>
              </a:rPr>
              <a:t>: 082122020165</a:t>
            </a:r>
          </a:p>
          <a:p>
            <a:pPr marL="342900" indent="-342900">
              <a:buFontTx/>
              <a:buAutoNum type="arabicPeriod"/>
              <a:tabLst>
                <a:tab pos="355600" algn="l"/>
                <a:tab pos="2870200" algn="l"/>
              </a:tabLst>
            </a:pPr>
            <a:r>
              <a:rPr lang="en-US" sz="1400" dirty="0" err="1" smtClean="0">
                <a:latin typeface="Century Gothic"/>
                <a:cs typeface="Century Gothic"/>
              </a:rPr>
              <a:t>Sumarno</a:t>
            </a:r>
            <a:r>
              <a:rPr lang="en-US" sz="1400" dirty="0" smtClean="0">
                <a:latin typeface="Century Gothic"/>
                <a:cs typeface="Century Gothic"/>
              </a:rPr>
              <a:t> (SMA KWU)	: 081389670606</a:t>
            </a:r>
          </a:p>
          <a:p>
            <a:pPr marL="342900" indent="-342900">
              <a:buAutoNum type="arabicPeriod"/>
              <a:tabLst>
                <a:tab pos="355600" algn="l"/>
                <a:tab pos="2870200" algn="l"/>
              </a:tabLst>
            </a:pP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1900" y="4588954"/>
            <a:ext cx="40108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Century Gothic"/>
                <a:cs typeface="Century Gothic"/>
              </a:rPr>
              <a:t>Laman</a:t>
            </a:r>
            <a:r>
              <a:rPr lang="en-US" sz="1400" b="1" dirty="0" smtClean="0">
                <a:latin typeface="Century Gothic"/>
                <a:cs typeface="Century Gothic"/>
              </a:rPr>
              <a:t> : </a:t>
            </a:r>
          </a:p>
          <a:p>
            <a:pPr algn="ctr"/>
            <a:r>
              <a:rPr lang="en-US" sz="1400" b="1" dirty="0" err="1" smtClean="0">
                <a:latin typeface="Century Gothic"/>
                <a:cs typeface="Century Gothic"/>
              </a:rPr>
              <a:t>gerbangkurikulum.psma.kemdikbud.go.id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1899" y="5140114"/>
            <a:ext cx="401087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entury Gothic"/>
                <a:cs typeface="Century Gothic"/>
              </a:rPr>
              <a:t>Kurikulum</a:t>
            </a:r>
            <a:r>
              <a:rPr lang="en-US" b="1" dirty="0" smtClean="0">
                <a:latin typeface="Century Gothic"/>
                <a:cs typeface="Century Gothic"/>
              </a:rPr>
              <a:t> SMA : </a:t>
            </a:r>
          </a:p>
          <a:p>
            <a:pPr algn="ctr"/>
            <a:r>
              <a:rPr lang="en-US" b="1" dirty="0" err="1" smtClean="0">
                <a:latin typeface="Century Gothic"/>
                <a:cs typeface="Century Gothic"/>
              </a:rPr>
              <a:t>Maju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Bersama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Hebat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Semua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36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742" y="-5688"/>
            <a:ext cx="8642453" cy="7042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Century Gothic"/>
                <a:cs typeface="Century Gothic"/>
              </a:rPr>
              <a:t>TAMBAHAN SMA PELAKSANA KURIKULUM 2013</a:t>
            </a:r>
          </a:p>
          <a:p>
            <a:pPr algn="ctr"/>
            <a:r>
              <a:rPr lang="id-ID" sz="2000" dirty="0" smtClean="0">
                <a:latin typeface="Century Gothic"/>
                <a:cs typeface="Century Gothic"/>
              </a:rPr>
              <a:t>TAHUN PELAJARAN 2017/2018</a:t>
            </a:r>
            <a:endParaRPr lang="id-ID" sz="2000" dirty="0">
              <a:latin typeface="Century Gothic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43213"/>
              </p:ext>
            </p:extLst>
          </p:nvPr>
        </p:nvGraphicFramePr>
        <p:xfrm>
          <a:off x="201743" y="793017"/>
          <a:ext cx="8642452" cy="5982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0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779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NO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Provinsi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Jumlah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SMP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SMA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SMK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Total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9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%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D.K.I. Jakarta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1.089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1.089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151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151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1.815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1.815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Jawa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1.699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1.699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422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422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779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779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9.553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9.553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Jawa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6.823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6.823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1.211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8.886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8.886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D.I. Yogyakarta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155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944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944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Jawa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6.973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6.973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1.661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1.661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527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527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9.836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9.836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Aceh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1.208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1.208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382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179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179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1.839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1.839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Sumatera Utara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3.388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3.388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898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373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373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342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342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5.001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5.001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Sumatera Barat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1.595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1.595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302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104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104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2.078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2.078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Riau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1.280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1.280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396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396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148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148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1.922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1.922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Jambi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857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857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230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Sumatera Selatan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466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2.426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2.426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Lampung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485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485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167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167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1.536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1.536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461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2.207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2.207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82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82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Selatan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65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65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1.005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1.005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784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784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1.176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1.176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1.016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1.016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1.453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1.453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Selatan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3.201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3.201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Tenggara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54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54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Maluku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94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94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Bali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Nusa Tenggara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1.114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1.114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103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103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Nusa Tenggara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1.772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1.772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2.621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2.621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Papua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Bengkulu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Maluku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Banten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181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181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218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218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2.469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2.469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Bangka Belitung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397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397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Gorontalo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20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20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Kepulauan Riau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Papua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364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364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534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534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271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271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779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ambria"/>
                          <a:cs typeface="Cambria"/>
                        </a:rPr>
                        <a:t>Jumlah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52.572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52.572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13.731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13.731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4.510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4.510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4.488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4.488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75.301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75.301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7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58059"/>
              </p:ext>
            </p:extLst>
          </p:nvPr>
        </p:nvGraphicFramePr>
        <p:xfrm>
          <a:off x="201743" y="793814"/>
          <a:ext cx="8642452" cy="5838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0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779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NO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SMP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SMA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SMK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Total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9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Kuota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Usulan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Kuota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Usulan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%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D.K.I. Jakarta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1.089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1.089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402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402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151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151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1.815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1.815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Jawa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1.699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1.699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779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779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9.553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9.553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Jawa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6.823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6.823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1.211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303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303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8.886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8.886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D.I. Yogyakarta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155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944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944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Jawa Timur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6.973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6.973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1.661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1.661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525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525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9.836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9.836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Aceh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1.208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1.208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382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382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135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135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1.839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1.839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Sumatera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3.388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3.388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898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373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373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342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342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5.001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5.001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Sumatera Barat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1.595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1.595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302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2.078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2.078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Riau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1.280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1.280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396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396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148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148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1.922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1.922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Jambi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857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857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230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Sumatera Selatan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466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207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207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2.426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2.426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Lampung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485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485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Kalimantan Barat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1.536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1.536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461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139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139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2.207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2.207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Kalimantan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287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287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82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82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1.336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1.336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Kalimantan Selatan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65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65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1.355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1.355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Kalimantan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656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656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1.005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1.005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Sulawesi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784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784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76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76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1.176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1.176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Sulawesi Tengah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1.016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1.016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71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71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1.453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1.453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Sulawesi Selatan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2.249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2.249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201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201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3.201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3.201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Sulawesi Tenggara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Maluku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Bali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Nusa Tenggara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1.114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1.114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Nusa Tenggara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1.772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1.772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178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178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2.621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2.621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Papua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Bengkulu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146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146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46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46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Maluku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166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Banten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178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178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218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218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2.469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2.469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Bangka Belitung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397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397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30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Gorontalo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474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474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Kepulauan Riau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32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Papua Barat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364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364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100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100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43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43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Sulawesi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534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534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124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34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Kalimantan Utara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165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165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22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22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271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271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779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52.572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52.572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13.731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13.731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entury Gothic"/>
                          <a:cs typeface="Century Gothic"/>
                        </a:rPr>
                        <a:t>4.454</a:t>
                      </a:r>
                      <a:endParaRPr lang="id-ID" sz="900" b="1" i="0" u="none" strike="noStrike" dirty="0">
                        <a:solidFill>
                          <a:srgbClr val="0070C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entury Gothic"/>
                          <a:cs typeface="Century Gothic"/>
                        </a:rPr>
                        <a:t>4.454</a:t>
                      </a:r>
                      <a:endParaRPr lang="id-ID" sz="900" b="1" i="0" u="none" strike="noStrike" dirty="0">
                        <a:solidFill>
                          <a:srgbClr val="0070C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4.488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4.488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75.301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75.301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01742" y="-5688"/>
            <a:ext cx="8642453" cy="7042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>
                <a:latin typeface="Century Gothic"/>
                <a:cs typeface="Century Gothic"/>
              </a:rPr>
              <a:t>TAMBAHAN SMA PELAKSANA KURIKULUM 2013</a:t>
            </a:r>
          </a:p>
          <a:p>
            <a:r>
              <a:rPr lang="id-ID" sz="2000" dirty="0" smtClean="0">
                <a:latin typeface="Century Gothic"/>
                <a:cs typeface="Century Gothic"/>
              </a:rPr>
              <a:t>TAHUN PELAJARAN 2017/2018</a:t>
            </a:r>
            <a:endParaRPr lang="id-ID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1068" y="382262"/>
            <a:ext cx="2993127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d-ID" sz="1200" dirty="0" smtClean="0">
                <a:solidFill>
                  <a:srgbClr val="FFFF00"/>
                </a:solidFill>
                <a:latin typeface="Century Gothic"/>
                <a:cs typeface="Century Gothic"/>
              </a:rPr>
              <a:t>DRAFT SK PELAKSANA K13, Tahun 2017</a:t>
            </a:r>
            <a:endParaRPr lang="id-ID" sz="1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198" y="6586889"/>
            <a:ext cx="4737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Sebanyak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56 SMA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Sudah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tercatat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tahun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pelajaran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2016/2017</a:t>
            </a:r>
            <a:endParaRPr lang="en-US" sz="1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83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410270"/>
            <a:ext cx="8661400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Penerbitan Surat Keputusan </a:t>
            </a:r>
          </a:p>
          <a:p>
            <a:pPr algn="ctr"/>
            <a:r>
              <a:rPr lang="x-none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Sekolah Sasaran dan Mandiri Kurikulum 2013</a:t>
            </a:r>
          </a:p>
          <a:p>
            <a:pPr algn="ctr"/>
            <a:r>
              <a:rPr lang="x-none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2017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1908264"/>
            <a:ext cx="8661400" cy="14516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Century Gothic"/>
                <a:cs typeface="Century Gothic"/>
              </a:rPr>
              <a:t>Surat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Keputusan</a:t>
            </a:r>
            <a:r>
              <a:rPr lang="en-US" sz="2000" dirty="0" smtClean="0">
                <a:latin typeface="Century Gothic"/>
                <a:cs typeface="Century Gothic"/>
              </a:rPr>
              <a:t> (SK) </a:t>
            </a:r>
            <a:r>
              <a:rPr lang="en-US" sz="2000" dirty="0" err="1" smtClean="0"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SASARAN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MANDIRI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Pelaksana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latin typeface="Century Gothic"/>
                <a:cs typeface="Century Gothic"/>
              </a:rPr>
              <a:t> 2013 </a:t>
            </a:r>
            <a:r>
              <a:rPr lang="en-US" sz="2000" dirty="0" err="1" smtClean="0">
                <a:latin typeface="Century Gothic"/>
                <a:cs typeface="Century Gothic"/>
              </a:rPr>
              <a:t>ditandatangani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Direktur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Jenderal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Dikdasmen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dirty="0" err="1" smtClean="0">
                <a:latin typeface="Century Gothic"/>
                <a:cs typeface="Century Gothic"/>
              </a:rPr>
              <a:t>disiapkan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oleh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Setditjen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Dikdasmen</a:t>
            </a:r>
            <a:r>
              <a:rPr lang="en-US" sz="2000" dirty="0" smtClean="0">
                <a:latin typeface="Century Gothic"/>
                <a:cs typeface="Century Gothic"/>
              </a:rPr>
              <a:t>.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00" y="3771900"/>
            <a:ext cx="663745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entury Gothic"/>
                <a:cs typeface="Century Gothic"/>
              </a:rPr>
              <a:t>Mekanisme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Usulan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Pelaksana</a:t>
            </a:r>
            <a:r>
              <a:rPr lang="en-US" sz="2400" dirty="0" smtClean="0">
                <a:latin typeface="Century Gothic"/>
                <a:cs typeface="Century Gothic"/>
              </a:rPr>
              <a:t> K-13 </a:t>
            </a:r>
            <a:r>
              <a:rPr lang="en-US" sz="2400" dirty="0" err="1" smtClean="0">
                <a:latin typeface="Century Gothic"/>
                <a:cs typeface="Century Gothic"/>
              </a:rPr>
              <a:t>Mandiri</a:t>
            </a:r>
            <a:r>
              <a:rPr lang="en-US" sz="2400" dirty="0" smtClean="0">
                <a:latin typeface="Century Gothic"/>
                <a:cs typeface="Century Gothic"/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300" y="4445000"/>
            <a:ext cx="1587500" cy="622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SD &amp; SMP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300" y="5346700"/>
            <a:ext cx="158750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SMA, SMK, PKLK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7600" y="4445000"/>
            <a:ext cx="186690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entury Gothic"/>
                <a:cs typeface="Century Gothic"/>
              </a:rPr>
              <a:t>Dinas</a:t>
            </a:r>
            <a:r>
              <a:rPr lang="en-US" dirty="0" smtClean="0">
                <a:latin typeface="Century Gothic"/>
                <a:cs typeface="Century Gothic"/>
              </a:rPr>
              <a:t> Pend. </a:t>
            </a:r>
            <a:r>
              <a:rPr lang="en-US" dirty="0" err="1" smtClean="0">
                <a:latin typeface="Century Gothic"/>
                <a:cs typeface="Century Gothic"/>
              </a:rPr>
              <a:t>Kab</a:t>
            </a:r>
            <a:r>
              <a:rPr lang="en-US" dirty="0" smtClean="0">
                <a:latin typeface="Century Gothic"/>
                <a:cs typeface="Century Gothic"/>
              </a:rPr>
              <a:t>/Kota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7600" y="5346700"/>
            <a:ext cx="186690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entury Gothic"/>
                <a:cs typeface="Century Gothic"/>
              </a:rPr>
              <a:t>Dinas</a:t>
            </a:r>
            <a:r>
              <a:rPr lang="en-US" dirty="0" smtClean="0">
                <a:latin typeface="Century Gothic"/>
                <a:cs typeface="Century Gothic"/>
              </a:rPr>
              <a:t> Pend. </a:t>
            </a:r>
            <a:r>
              <a:rPr lang="en-US" dirty="0" err="1" smtClean="0">
                <a:latin typeface="Century Gothic"/>
                <a:cs typeface="Century Gothic"/>
              </a:rPr>
              <a:t>Provinsi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4445000"/>
            <a:ext cx="1866900" cy="1511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LPMP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5800" y="4419600"/>
            <a:ext cx="1866900" cy="1511300"/>
          </a:xfrm>
          <a:prstGeom prst="rect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SK</a:t>
            </a:r>
          </a:p>
          <a:p>
            <a:pPr algn="ctr"/>
            <a:r>
              <a:rPr lang="en-US" dirty="0" err="1" smtClean="0">
                <a:latin typeface="Century Gothic"/>
                <a:cs typeface="Century Gothic"/>
              </a:rPr>
              <a:t>Dirjen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Dikdasmen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68500" y="4597400"/>
            <a:ext cx="317500" cy="355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68500" y="5486400"/>
            <a:ext cx="317500" cy="355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356100" y="4597400"/>
            <a:ext cx="317500" cy="355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356100" y="5486400"/>
            <a:ext cx="317500" cy="355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654800" y="5067300"/>
            <a:ext cx="317500" cy="355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37" y="1450859"/>
            <a:ext cx="1997408" cy="138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661" y="1450331"/>
            <a:ext cx="1997408" cy="1375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1837" y="2837319"/>
            <a:ext cx="1997407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Fasilitator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4661" y="2825988"/>
            <a:ext cx="199740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8" b="98349" l="6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813" y="4370619"/>
            <a:ext cx="2046727" cy="1377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7812" y="5746275"/>
            <a:ext cx="2046727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endParaRPr lang="en-US" sz="1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Guru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Sasaran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(GS)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029" y="4370619"/>
            <a:ext cx="2096046" cy="13911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48029" y="5746275"/>
            <a:ext cx="199740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Kab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/Kota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4297028" y="2048351"/>
            <a:ext cx="394557" cy="3962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6007977" y="4929358"/>
            <a:ext cx="394557" cy="39621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7412" y="1019014"/>
            <a:ext cx="8368025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Pembinaan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SD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SMP, SMA, SMK 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PENYEGARAN INSTRUKTUR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7813" y="3884721"/>
            <a:ext cx="5167624" cy="33855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L P M P :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IK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GS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56972" y="3544624"/>
            <a:ext cx="394557" cy="3962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12" y="4350414"/>
            <a:ext cx="1997408" cy="1446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77412" y="3884721"/>
            <a:ext cx="3200401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entury Gothic"/>
                <a:cs typeface="Century Gothic"/>
              </a:rPr>
              <a:t>L P M P : Pendampingan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412" y="5797075"/>
            <a:ext cx="1997407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latin typeface="Century Gothic"/>
                <a:cs typeface="Century Gothic"/>
              </a:rPr>
              <a:t>Sekolah Sasaran (Klaster)</a:t>
            </a:r>
          </a:p>
        </p:txBody>
      </p:sp>
      <p:sp>
        <p:nvSpPr>
          <p:cNvPr id="26" name="Down Arrow 25"/>
          <p:cNvSpPr/>
          <p:nvPr/>
        </p:nvSpPr>
        <p:spPr>
          <a:xfrm rot="5400000">
            <a:off x="2744913" y="4929358"/>
            <a:ext cx="394557" cy="39621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7412" y="12700"/>
            <a:ext cx="837305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Alur</a:t>
            </a:r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Bimbingan</a:t>
            </a:r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Teknis</a:t>
            </a:r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2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entury Gothic"/>
                <a:cs typeface="Century Gothic"/>
              </a:rPr>
              <a:t>Pendampingan</a:t>
            </a:r>
            <a:r>
              <a:rPr lang="en-US" sz="22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endParaRPr lang="en-US" sz="2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Century Gothic"/>
                <a:cs typeface="Century Gothic"/>
              </a:rPr>
              <a:t>2013 </a:t>
            </a:r>
            <a:r>
              <a:rPr lang="en-US" sz="2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Century Gothic"/>
                <a:cs typeface="Century Gothic"/>
              </a:rPr>
              <a:t>2017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03" y="6055190"/>
            <a:ext cx="2553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/>
                <a:cs typeface="Century Gothic"/>
              </a:rPr>
              <a:t>ON</a:t>
            </a:r>
            <a:r>
              <a:rPr lang="en-US" sz="1100" b="1" dirty="0">
                <a:latin typeface="Century Gothic"/>
                <a:cs typeface="Century Gothic"/>
              </a:rPr>
              <a:t>-IN</a:t>
            </a:r>
          </a:p>
          <a:p>
            <a:r>
              <a:rPr lang="en-US" sz="1100" dirty="0" err="1">
                <a:latin typeface="Century Gothic"/>
                <a:cs typeface="Century Gothic"/>
              </a:rPr>
              <a:t>Klaster</a:t>
            </a:r>
            <a:r>
              <a:rPr lang="en-US" sz="1100" dirty="0">
                <a:latin typeface="Century Gothic"/>
                <a:cs typeface="Century Gothic"/>
              </a:rPr>
              <a:t> + </a:t>
            </a:r>
            <a:r>
              <a:rPr lang="en-US" sz="1100" dirty="0" err="1" smtClean="0">
                <a:latin typeface="Century Gothic"/>
                <a:cs typeface="Century Gothic"/>
              </a:rPr>
              <a:t>Bantah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ke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Induk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Klaster</a:t>
            </a:r>
            <a:endParaRPr lang="en-US" sz="1100" dirty="0" smtClean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7812" y="6207940"/>
            <a:ext cx="2046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Guru </a:t>
            </a:r>
            <a:r>
              <a:rPr lang="en-US" b="1" dirty="0" err="1" smtClean="0">
                <a:latin typeface="Century Gothic"/>
                <a:cs typeface="Century Gothic"/>
              </a:rPr>
              <a:t>Kelas</a:t>
            </a:r>
            <a:r>
              <a:rPr lang="en-US" b="1" dirty="0" smtClean="0">
                <a:latin typeface="Century Gothic"/>
                <a:cs typeface="Century Gothic"/>
              </a:rPr>
              <a:t> X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3059" y="6231848"/>
            <a:ext cx="199740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Kab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/Kota “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Tambahan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”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7229" y="6558323"/>
            <a:ext cx="2307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Century Gothic"/>
                <a:cs typeface="Century Gothic"/>
              </a:rPr>
              <a:t>Swakelola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dan</a:t>
            </a:r>
            <a:r>
              <a:rPr lang="en-US" sz="1100" dirty="0" smtClean="0">
                <a:latin typeface="Century Gothic"/>
                <a:cs typeface="Century Gothic"/>
              </a:rPr>
              <a:t>/</a:t>
            </a:r>
            <a:r>
              <a:rPr lang="en-US" sz="1100" dirty="0" err="1" smtClean="0">
                <a:latin typeface="Century Gothic"/>
                <a:cs typeface="Century Gothic"/>
              </a:rPr>
              <a:t>atau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Bantah</a:t>
            </a:r>
            <a:endParaRPr lang="en-US" sz="1100" dirty="0" smtClean="0">
              <a:latin typeface="Century Gothic"/>
              <a:cs typeface="Century Gothic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9245" y="1373641"/>
            <a:ext cx="169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entury Gothic"/>
                <a:cs typeface="Century Gothic"/>
              </a:rPr>
              <a:t>Seleksi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dari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Unsur</a:t>
            </a:r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NN/IN/IP</a:t>
            </a:r>
          </a:p>
          <a:p>
            <a:r>
              <a:rPr lang="en-US" sz="1200" dirty="0" smtClean="0">
                <a:latin typeface="Century Gothic"/>
                <a:cs typeface="Century Gothic"/>
              </a:rPr>
              <a:t>(</a:t>
            </a:r>
            <a:r>
              <a:rPr lang="en-US" sz="1200" dirty="0" err="1" smtClean="0">
                <a:latin typeface="Century Gothic"/>
                <a:cs typeface="Century Gothic"/>
              </a:rPr>
              <a:t>Dit</a:t>
            </a:r>
            <a:r>
              <a:rPr lang="en-US" sz="1200" dirty="0" smtClean="0">
                <a:latin typeface="Century Gothic"/>
                <a:cs typeface="Century Gothic"/>
              </a:rPr>
              <a:t>. PSMA)  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83827" y="1373641"/>
            <a:ext cx="169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Century Gothic"/>
                <a:cs typeface="Century Gothic"/>
              </a:rPr>
              <a:t>Seleksi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dari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Unsur</a:t>
            </a:r>
            <a:endParaRPr lang="en-US" sz="1200" dirty="0" smtClean="0">
              <a:latin typeface="Century Gothic"/>
              <a:cs typeface="Century Gothic"/>
            </a:endParaRPr>
          </a:p>
          <a:p>
            <a:pPr algn="r"/>
            <a:r>
              <a:rPr lang="en-US" sz="1200" dirty="0" smtClean="0">
                <a:latin typeface="Century Gothic"/>
                <a:cs typeface="Century Gothic"/>
              </a:rPr>
              <a:t>IN/IP/IK</a:t>
            </a:r>
          </a:p>
          <a:p>
            <a:pPr algn="r"/>
            <a:r>
              <a:rPr lang="en-US" sz="1200" dirty="0" smtClean="0">
                <a:latin typeface="Century Gothic"/>
                <a:cs typeface="Century Gothic"/>
              </a:rPr>
              <a:t>(</a:t>
            </a:r>
            <a:r>
              <a:rPr lang="en-US" sz="1200" dirty="0" err="1" smtClean="0">
                <a:latin typeface="Century Gothic"/>
                <a:cs typeface="Century Gothic"/>
              </a:rPr>
              <a:t>Dit</a:t>
            </a:r>
            <a:r>
              <a:rPr lang="en-US" sz="1200" dirty="0" smtClean="0">
                <a:latin typeface="Century Gothic"/>
                <a:cs typeface="Century Gothic"/>
              </a:rPr>
              <a:t>. </a:t>
            </a:r>
            <a:r>
              <a:rPr lang="en-US" sz="1200" dirty="0" err="1" smtClean="0">
                <a:latin typeface="Century Gothic"/>
                <a:cs typeface="Century Gothic"/>
              </a:rPr>
              <a:t>PSMA+Dinas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Prov+LPMP</a:t>
            </a:r>
            <a:r>
              <a:rPr lang="en-US" sz="1200" dirty="0" smtClean="0">
                <a:latin typeface="Century Gothic"/>
                <a:cs typeface="Century Gothic"/>
              </a:rPr>
              <a:t>)</a:t>
            </a:r>
          </a:p>
          <a:p>
            <a:pPr algn="r"/>
            <a:r>
              <a:rPr lang="en-US" sz="1200" dirty="0" smtClean="0">
                <a:latin typeface="Century Gothic"/>
                <a:cs typeface="Century Gothic"/>
              </a:rPr>
              <a:t>31 Guru </a:t>
            </a:r>
            <a:r>
              <a:rPr lang="en-US" sz="1200" dirty="0" err="1" smtClean="0">
                <a:latin typeface="Century Gothic"/>
                <a:cs typeface="Century Gothic"/>
              </a:rPr>
              <a:t>Mapel</a:t>
            </a:r>
            <a:r>
              <a:rPr lang="en-US" sz="1200" dirty="0" smtClean="0">
                <a:latin typeface="Century Gothic"/>
                <a:cs typeface="Century Gothic"/>
              </a:rPr>
              <a:t> +     1 Guru BK  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1838" y="3304652"/>
            <a:ext cx="199740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Peserta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: 148 org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24661" y="3287521"/>
            <a:ext cx="199740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Peserta</a:t>
            </a: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: 1,313 org</a:t>
            </a:r>
          </a:p>
        </p:txBody>
      </p:sp>
    </p:spTree>
    <p:extLst>
      <p:ext uri="{BB962C8B-B14F-4D97-AF65-F5344CB8AC3E}">
        <p14:creationId xmlns:p14="http://schemas.microsoft.com/office/powerpoint/2010/main" val="32046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14554"/>
              </p:ext>
            </p:extLst>
          </p:nvPr>
        </p:nvGraphicFramePr>
        <p:xfrm>
          <a:off x="622830" y="1913404"/>
          <a:ext cx="7950240" cy="39319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latin typeface="Century Gothic"/>
                          <a:cs typeface="Century Gothic"/>
                        </a:rPr>
                        <a:t>No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Jabatan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0" kern="1200" dirty="0" err="1" smtClean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lang="en-US" sz="1800" b="0" kern="12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0" kern="1200" dirty="0" err="1" smtClean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lang="en-US" sz="1800" b="0" kern="12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Century Gothic"/>
                          <a:cs typeface="Century Gothic"/>
                        </a:rPr>
                        <a:t>Terdata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latin typeface="Century Gothic"/>
                          <a:cs typeface="Century Gothic"/>
                        </a:rPr>
                        <a:t>% </a:t>
                      </a:r>
                      <a:r>
                        <a:rPr lang="en-US" sz="1800" b="0" kern="1200" dirty="0" err="1" smtClean="0">
                          <a:latin typeface="Century Gothic"/>
                          <a:cs typeface="Century Gothic"/>
                        </a:rPr>
                        <a:t>Terdata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Guru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1,310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1,310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n-US" b="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Pengawas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18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18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Widyaiswara/Staf LPMP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120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120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Dosen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Lainnya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8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8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0" kern="1200" dirty="0" err="1" smtClean="0">
                          <a:latin typeface="Century Gothic"/>
                          <a:cs typeface="Century Gothic"/>
                        </a:rPr>
                        <a:t>Jumlah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1,461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1,461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kern="12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2830" y="1275674"/>
            <a:ext cx="7950240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SEKOLAH MENENGAH ATAS (SMA)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28" y="5930990"/>
            <a:ext cx="7950239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Keterangan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:</a:t>
            </a:r>
          </a:p>
          <a:p>
            <a:pPr marL="355600" indent="-355600"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1.313 orang 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sebagai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perwakilan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34 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provinsi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E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ks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IN/IP/IK yang 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bagus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)+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Staf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/WI LPMP</a:t>
            </a:r>
          </a:p>
          <a:p>
            <a:pPr marL="355600" indent="-355600"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148 orang 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adalah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fasilitator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penyegaran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Instruktur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Eks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NN/IN/IP yang 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bagus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  <a:endParaRPr lang="en-US" sz="1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29" y="208439"/>
            <a:ext cx="7950239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Peserta Bimtek Penyegaran Instruktur K-13 Berdasarkan </a:t>
            </a:r>
            <a:r>
              <a:rPr lang="id-ID" sz="2400" dirty="0">
                <a:solidFill>
                  <a:srgbClr val="FFFFFF"/>
                </a:solidFill>
                <a:latin typeface="Century Gothic"/>
                <a:cs typeface="Century Gothic"/>
              </a:rPr>
              <a:t>Jabatan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2017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98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5609</Words>
  <Application>Microsoft Office PowerPoint</Application>
  <PresentationFormat>On-screen Show (4:3)</PresentationFormat>
  <Paragraphs>2551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American Typewriter</vt:lpstr>
      <vt:lpstr>Arial</vt:lpstr>
      <vt:lpstr>Brush Script MT Italic</vt:lpstr>
      <vt:lpstr>Calibri</vt:lpstr>
      <vt:lpstr>Cambria</vt:lpstr>
      <vt:lpstr>Century Gothic</vt:lpstr>
      <vt:lpstr>Gill Sans</vt:lpstr>
      <vt:lpstr>Helvetica Neue</vt:lpstr>
      <vt:lpstr>Times New Roman</vt:lpstr>
      <vt:lpstr>Wingdings</vt:lpstr>
      <vt:lpstr>Office Theme</vt:lpstr>
      <vt:lpstr>PowerPoint Presentation</vt:lpstr>
      <vt:lpstr> PELATIHAN DAN PENDAMPINGAN KURIKULUM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 RUJUKAN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 KEWIRAUSAHAAN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UJIAN SEKOLAH BERSTANDAR NASIONAL (USBN)</vt:lpstr>
      <vt:lpstr>Pelaksanaan USBN (Ujian Sekolah Berstandar Nasional) Peraturan Direktur Jenderal Pendidikan Dasar dan Menengah Nomor: 08/D/HK/2017 Tanggal 25 Januari 2017           Direktorat Jenderal Pendidikan Dasar dan Menengah Kementerian Pendidikan dan Kebudayaan Republik Indonesia</vt:lpstr>
      <vt:lpstr>PowerPoint Presentation</vt:lpstr>
      <vt:lpstr>JADWAL PENYUSUNAN SOAL USBN </vt:lpstr>
      <vt:lpstr>PowerPoint Presentation</vt:lpstr>
      <vt:lpstr>PowerPoint Presentation</vt:lpstr>
      <vt:lpstr>PEMERIKSAAN DAN PENGOLAHAN HASIL USBN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SMA5</dc:creator>
  <cp:lastModifiedBy>ProgramSatu</cp:lastModifiedBy>
  <cp:revision>262</cp:revision>
  <dcterms:created xsi:type="dcterms:W3CDTF">2017-01-29T04:39:49Z</dcterms:created>
  <dcterms:modified xsi:type="dcterms:W3CDTF">2017-02-17T02:36:34Z</dcterms:modified>
</cp:coreProperties>
</file>