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3" r:id="rId3"/>
  </p:sldMasterIdLst>
  <p:notesMasterIdLst>
    <p:notesMasterId r:id="rId30"/>
  </p:notesMasterIdLst>
  <p:handoutMasterIdLst>
    <p:handoutMasterId r:id="rId31"/>
  </p:handoutMasterIdLst>
  <p:sldIdLst>
    <p:sldId id="256" r:id="rId4"/>
    <p:sldId id="262" r:id="rId5"/>
    <p:sldId id="267" r:id="rId6"/>
    <p:sldId id="264" r:id="rId7"/>
    <p:sldId id="265" r:id="rId8"/>
    <p:sldId id="266" r:id="rId9"/>
    <p:sldId id="257" r:id="rId10"/>
    <p:sldId id="276" r:id="rId11"/>
    <p:sldId id="281" r:id="rId12"/>
    <p:sldId id="278" r:id="rId13"/>
    <p:sldId id="268" r:id="rId14"/>
    <p:sldId id="285" r:id="rId15"/>
    <p:sldId id="286" r:id="rId16"/>
    <p:sldId id="283" r:id="rId17"/>
    <p:sldId id="287" r:id="rId18"/>
    <p:sldId id="288" r:id="rId19"/>
    <p:sldId id="289" r:id="rId20"/>
    <p:sldId id="291" r:id="rId21"/>
    <p:sldId id="292" r:id="rId22"/>
    <p:sldId id="293" r:id="rId23"/>
    <p:sldId id="294" r:id="rId24"/>
    <p:sldId id="295" r:id="rId25"/>
    <p:sldId id="275" r:id="rId26"/>
    <p:sldId id="271" r:id="rId27"/>
    <p:sldId id="272" r:id="rId28"/>
    <p:sldId id="284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719"/>
  </p:normalViewPr>
  <p:slideViewPr>
    <p:cSldViewPr snapToGrid="0" snapToObjects="1">
      <p:cViewPr varScale="1">
        <p:scale>
          <a:sx n="83" d="100"/>
          <a:sy n="83" d="100"/>
        </p:scale>
        <p:origin x="-28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559D2-0F5A-4F47-9A76-21A948BDD710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F87BE-E2AA-3848-8EBC-C4D64890F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476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CE0C2-5822-4B4A-8909-8DF8587897EC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04822-FFCC-964F-AE73-349C077CDA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4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04822-FFCC-964F-AE73-349C077CDA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087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13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4BB763-B1DE-4660-A372-667489BF0F9A}" type="datetimeFigureOut">
              <a:rPr lang="en-US" smtClean="0">
                <a:solidFill>
                  <a:srgbClr val="ECE9C6"/>
                </a:solidFill>
              </a:rPr>
              <a:pPr/>
              <a:t>1/25/2018</a:t>
            </a:fld>
            <a:endParaRPr lang="en-US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77AFCA-C589-4B19-892E-A670FA49D3C3}" type="slidenum">
              <a:rPr lang="en-US" smtClean="0">
                <a:solidFill>
                  <a:srgbClr val="ECE9C6"/>
                </a:solidFill>
              </a:rPr>
              <a:pPr/>
              <a:t>‹#›</a:t>
            </a:fld>
            <a:endParaRPr lang="en-US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2135" y="2887530"/>
            <a:ext cx="9038813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37"/>
            <a:ext cx="9036424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4141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16476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6" y="2887579"/>
            <a:ext cx="9038813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54" y="1204857"/>
            <a:ext cx="10339617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1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62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17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7101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3482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86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3" y="1678196"/>
            <a:ext cx="4563311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69" y="559399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73" y="3603813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31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42" y="4668819"/>
            <a:ext cx="10356028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3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6" y="5324306"/>
            <a:ext cx="10341685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9635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83324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1" y="559399"/>
            <a:ext cx="2237591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85" y="849855"/>
            <a:ext cx="7343889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AFCA-C589-4B19-892E-A670FA49D3C3}" type="slidenum">
              <a:rPr lang="en-US" smtClean="0">
                <a:solidFill>
                  <a:srgbClr val="895D1D"/>
                </a:solidFill>
              </a:rPr>
              <a:pPr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6" y="2880824"/>
            <a:ext cx="5480154" cy="923330"/>
            <a:chOff x="1815339" y="1496875"/>
            <a:chExt cx="5480154" cy="692497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496875"/>
              <a:ext cx="877163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8575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8230412" y="3215640"/>
            <a:ext cx="6858000" cy="42672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8647176" y="3312443"/>
            <a:ext cx="6858000" cy="231648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11860999" y="-733"/>
            <a:ext cx="1016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580572" y="2146300"/>
            <a:ext cx="31496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580572" y="6172200"/>
            <a:ext cx="94488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580572" y="0"/>
            <a:ext cx="94488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580572" y="5791200"/>
            <a:ext cx="94488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580572" y="4495800"/>
            <a:ext cx="94488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3933372" y="2133600"/>
            <a:ext cx="29464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7082972" y="2133600"/>
            <a:ext cx="29464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lang="en-US" smtClean="0">
                <a:solidFill>
                  <a:schemeClr val="bg1"/>
                </a:solidFill>
              </a:rPr>
              <a:pPr algn="r"/>
              <a:t>1/25/2018</a:t>
            </a:fld>
            <a:endParaRPr lang="en-US" dirty="0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79469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9550400" y="137160"/>
            <a:ext cx="3048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9956800" y="133350"/>
            <a:ext cx="19304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5467350"/>
            <a:ext cx="11563928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>
              <a:buFontTx/>
              <a:buNone/>
              <a:defRPr lang="en-US" sz="4800" baseline="0" dirty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photo album title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304800" y="152400"/>
            <a:ext cx="9144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10217150" y="3638024"/>
            <a:ext cx="2933700" cy="486833"/>
          </a:xfrm>
        </p:spPr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8026400" y="2082800"/>
            <a:ext cx="5181600" cy="1320800"/>
          </a:xfrm>
        </p:spPr>
        <p:txBody>
          <a:bodyPr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date or details</a:t>
            </a:r>
          </a:p>
        </p:txBody>
      </p:sp>
    </p:spTree>
    <p:extLst>
      <p:ext uri="{BB962C8B-B14F-4D97-AF65-F5344CB8AC3E}">
        <p14:creationId xmlns:p14="http://schemas.microsoft.com/office/powerpoint/2010/main" val="414512186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711200" y="218390"/>
            <a:ext cx="99568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5943600"/>
            <a:ext cx="9956800" cy="762000"/>
          </a:xfrm>
        </p:spPr>
        <p:txBody>
          <a:bodyPr anchor="t" anchorCtr="0"/>
          <a:lstStyle>
            <a:lvl1pPr marL="0" marR="0" indent="0" algn="r">
              <a:buFontTx/>
              <a:buNone/>
              <a:defRPr sz="2400" i="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6832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rai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406400" y="228600"/>
            <a:ext cx="633984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6807200" y="228600"/>
            <a:ext cx="4267200" cy="3810000"/>
          </a:xfrm>
        </p:spPr>
        <p:txBody>
          <a:bodyPr tIns="91440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9882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ndscape Full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lang="en-US" i="0" dirty="0" smtClean="0"/>
              <a:t>Click icon to add full page picture</a:t>
            </a:r>
            <a:endParaRPr lang="en-US" i="0" baseline="0" dirty="0" smtClean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5075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lbum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8230412" y="3215640"/>
            <a:ext cx="6858000" cy="42672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8647176" y="3312443"/>
            <a:ext cx="6858000" cy="231648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11860999" y="-733"/>
            <a:ext cx="1016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580572" y="2146300"/>
            <a:ext cx="31496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580572" y="6172200"/>
            <a:ext cx="94488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580572" y="0"/>
            <a:ext cx="94488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580572" y="5791200"/>
            <a:ext cx="94488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>
              <a:buFontTx/>
              <a:buNone/>
              <a:defRPr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580572" y="4495800"/>
            <a:ext cx="94488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>
              <a:buFontTx/>
              <a:buNone/>
              <a:defRPr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3933372" y="2133600"/>
            <a:ext cx="29464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7082972" y="2133600"/>
            <a:ext cx="29464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latinLnBrk="0">
              <a:spcBef>
                <a:spcPct val="20000"/>
              </a:spcBef>
              <a:buFontTx/>
              <a:buNone/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109707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5788064" y="533401"/>
            <a:ext cx="4575137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914400" y="533400"/>
            <a:ext cx="4572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5257800"/>
            <a:ext cx="4572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5791200" y="5257800"/>
            <a:ext cx="4572000" cy="12192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6571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5791200" y="1085850"/>
            <a:ext cx="53848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203200" y="1085850"/>
            <a:ext cx="53848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203200" y="4267200"/>
            <a:ext cx="53848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5791200" y="4267200"/>
            <a:ext cx="5384800" cy="1066800"/>
          </a:xfrm>
        </p:spPr>
        <p:txBody>
          <a:bodyPr anchor="t"/>
          <a:lstStyle>
            <a:lvl1pPr marL="0" marR="0" indent="0" algn="r">
              <a:buFontTx/>
              <a:buNone/>
              <a:defRPr sz="1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17840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Mixed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6299201" y="225552"/>
            <a:ext cx="4925568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203201" y="222505"/>
            <a:ext cx="5824743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299201" y="3124201"/>
            <a:ext cx="4925569" cy="2983987"/>
          </a:xfrm>
        </p:spPr>
        <p:txBody>
          <a:bodyPr anchor="t" anchorCtr="0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536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304800" y="533400"/>
            <a:ext cx="34544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4064000" y="533400"/>
            <a:ext cx="34544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7823200" y="533400"/>
            <a:ext cx="34544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4343400"/>
            <a:ext cx="34544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4064000" y="4343400"/>
            <a:ext cx="34544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7823200" y="4343400"/>
            <a:ext cx="3454400" cy="16764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0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11852364" y="0"/>
            <a:ext cx="1016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39208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5791200" y="3352800"/>
            <a:ext cx="526288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304800" y="3352800"/>
            <a:ext cx="526288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5791200" y="228600"/>
            <a:ext cx="526288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" y="228600"/>
            <a:ext cx="5262880" cy="2960370"/>
          </a:xfrm>
        </p:spPr>
        <p:txBody>
          <a:bodyPr anchor="b" anchorCtr="0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3837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6197600" y="3124962"/>
            <a:ext cx="4929632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304800" y="228600"/>
            <a:ext cx="566928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6197600" y="228600"/>
            <a:ext cx="489712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345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2489200" y="228600"/>
            <a:ext cx="3048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2489200" y="3505200"/>
            <a:ext cx="3046952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5740400" y="228600"/>
            <a:ext cx="3048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5741448" y="3505200"/>
            <a:ext cx="3046952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203200" y="228600"/>
            <a:ext cx="2235200" cy="2743200"/>
          </a:xfrm>
        </p:spPr>
        <p:txBody>
          <a:bodyPr anchor="t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8839200" y="228600"/>
            <a:ext cx="2235200" cy="19050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203200" y="4724400"/>
            <a:ext cx="2235200" cy="1905000"/>
          </a:xfrm>
        </p:spPr>
        <p:txBody>
          <a:bodyPr anchor="b" anchorCtr="0"/>
          <a:lstStyle>
            <a:lvl1pPr marL="0" marR="0" indent="0" algn="r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8839200" y="4724400"/>
            <a:ext cx="22352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91885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Landscape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711201" y="685800"/>
            <a:ext cx="4871063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711200" y="63246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5689600" y="685800"/>
            <a:ext cx="4876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711200" y="3505200"/>
            <a:ext cx="4876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689600" y="3505200"/>
            <a:ext cx="4876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711200" y="3048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5689600" y="63246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5689600" y="304800"/>
            <a:ext cx="4876800" cy="304800"/>
          </a:xfrm>
        </p:spPr>
        <p:txBody>
          <a:bodyPr anchor="t" anchorCtr="0"/>
          <a:lstStyle>
            <a:lvl1pPr marL="0" marR="0" indent="0" algn="l">
              <a:buFontTx/>
              <a:buNone/>
              <a:defRPr sz="16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1798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 Portrait with Larg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304801" y="416356"/>
            <a:ext cx="2675535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5791201" y="416356"/>
            <a:ext cx="2675535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3048001" y="416356"/>
            <a:ext cx="2675535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8534401" y="416356"/>
            <a:ext cx="2675535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3352800"/>
            <a:ext cx="10871200" cy="3048000"/>
          </a:xfrm>
        </p:spPr>
        <p:txBody>
          <a:bodyPr anchor="t" anchorCtr="0"/>
          <a:lstStyle>
            <a:lvl1pPr marL="0" marR="0" indent="0" algn="l">
              <a:buFontTx/>
              <a:buNone/>
              <a:defRPr sz="2800" baseline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727200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-Up: 1 Portrait with 3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57723" y="257665"/>
            <a:ext cx="6352517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7261787" y="257665"/>
            <a:ext cx="3560067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261787" y="2432657"/>
            <a:ext cx="3560067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7261787" y="4607649"/>
            <a:ext cx="3560067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00918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3 Landscape with 2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304800" y="3429000"/>
            <a:ext cx="2760205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3251200" y="228600"/>
            <a:ext cx="74168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304800" y="228600"/>
            <a:ext cx="2760205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7010400" y="4495800"/>
            <a:ext cx="36576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3251200" y="4495800"/>
            <a:ext cx="36576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17453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-Up: 2 Landscape with 3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304800" y="228600"/>
            <a:ext cx="347472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304800" y="3867150"/>
            <a:ext cx="52832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5892800" y="3867150"/>
            <a:ext cx="52832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4013200" y="228600"/>
            <a:ext cx="347472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7721600" y="228600"/>
            <a:ext cx="347472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latinLnBrk="0">
              <a:spcBef>
                <a:spcPct val="20000"/>
              </a:spcBef>
              <a:defRPr lang="en-US" sz="20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FontTx/>
              <a:buNone/>
            </a:pPr>
            <a:r>
              <a:rPr lang="en-US" sz="200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sz="20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25203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844800" y="762000"/>
            <a:ext cx="6497779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844800" y="5715000"/>
            <a:ext cx="6502400" cy="838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923289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Up 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6607032" y="1371600"/>
            <a:ext cx="4264169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527032" y="1371600"/>
            <a:ext cx="4264169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604000" y="4648200"/>
            <a:ext cx="42672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4648200"/>
            <a:ext cx="4267200" cy="12954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050512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304800" y="1524000"/>
            <a:ext cx="109728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latinLnBrk="0">
              <a:spcBef>
                <a:spcPct val="20000"/>
              </a:spcBef>
              <a:buFontTx/>
              <a:buNone/>
              <a:defRPr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304800" y="4343400"/>
            <a:ext cx="10972800" cy="1676400"/>
          </a:xfrm>
        </p:spPr>
        <p:txBody>
          <a:bodyPr tIns="91440" rIns="9144" bIns="91440" anchor="t"/>
          <a:lstStyle>
            <a:lvl1pPr marL="0" marR="0" indent="0" algn="r">
              <a:buFontTx/>
              <a:buNone/>
              <a:defRPr sz="2000" i="0"/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15777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745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4817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145542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599" y="6050037"/>
            <a:ext cx="8686801" cy="685800"/>
          </a:xfrm>
        </p:spPr>
        <p:txBody>
          <a:bodyPr anchor="ctr"/>
          <a:lstStyle>
            <a:lvl1pPr marL="0" indent="0" algn="l">
              <a:buNone/>
              <a:defRPr sz="28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599" y="6068699"/>
            <a:ext cx="2743201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047E157E-8DCB-4F70-A0AF-5EB586A91DD4}" type="datetime1">
              <a:rPr lang="en-US" smtClean="0">
                <a:solidFill>
                  <a:srgbClr val="FFFFFF"/>
                </a:solidFill>
              </a:rPr>
              <a:pPr algn="ctr"/>
              <a:t>1/25/2018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9" y="236539"/>
            <a:ext cx="7823201" cy="365126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7999" y="228600"/>
            <a:ext cx="1117601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 lang="en-US" smtClean="0">
                <a:solidFill>
                  <a:schemeClr val="tx2"/>
                </a:solidFill>
              </a:rPr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3149605" y="3124200"/>
            <a:ext cx="8636001" cy="2717800"/>
          </a:xfrm>
        </p:spPr>
        <p:txBody>
          <a:bodyPr rtlCol="0" anchor="b"/>
          <a:lstStyle>
            <a:lvl1pPr>
              <a:defRPr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077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0" y="2248348"/>
            <a:ext cx="10327340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fld id="{7F4BB763-B1DE-4660-A372-667489BF0F9A}" type="datetimeFigureOut">
              <a:rPr lang="en-US" smtClean="0">
                <a:solidFill>
                  <a:srgbClr val="895D1D"/>
                </a:solidFill>
              </a:rPr>
              <a:pPr defTabSz="914400"/>
              <a:t>1/25/2018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fld id="{FC77AFCA-C589-4B19-892E-A670FA49D3C3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893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8230412" y="3215640"/>
            <a:ext cx="6858000" cy="42672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16200000">
            <a:off x="8647176" y="3312443"/>
            <a:ext cx="6858000" cy="231648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464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4648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617200" y="951972"/>
            <a:ext cx="2133600" cy="486833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pPr defTabSz="914400"/>
            <a:fld id="{9668B50E-0B48-4566-8609-C51CF752A7DF}" type="datetimeFigureOut">
              <a:rPr lang="en-US" smtClean="0">
                <a:solidFill>
                  <a:prstClr val="white"/>
                </a:solidFill>
              </a:rPr>
              <a:pPr defTabSz="914400"/>
              <a:t>1/25/2018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083800" y="3771373"/>
            <a:ext cx="3200400" cy="486833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  <a:extLst/>
          </a:lstStyle>
          <a:p>
            <a:pPr defTabSz="9144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11199814" y="5901797"/>
            <a:ext cx="968375" cy="486833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  <a:extLst/>
          </a:lstStyle>
          <a:p>
            <a:pPr defTabSz="914400"/>
            <a:fld id="{8A4431D5-1B33-458B-8AFD-CECCB0FA18CB}" type="slidenum">
              <a:rPr lang="en-US" smtClean="0">
                <a:solidFill>
                  <a:prstClr val="white"/>
                </a:solidFill>
              </a:rPr>
              <a:pPr defTabSz="914400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860999" y="-733"/>
            <a:ext cx="1016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914400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77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4" r:id="rId21"/>
    <p:sldLayoutId id="2147483695" r:id="rId22"/>
    <p:sldLayoutId id="2147483696" r:id="rId2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322" y="-2"/>
            <a:ext cx="3188678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99" y="446519"/>
            <a:ext cx="1541585" cy="153362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6849" y="2059370"/>
            <a:ext cx="7220209" cy="1125419"/>
          </a:xfrm>
        </p:spPr>
        <p:txBody>
          <a:bodyPr>
            <a:noAutofit/>
          </a:bodyPr>
          <a:lstStyle/>
          <a:p>
            <a:pPr algn="ctr"/>
            <a:endParaRPr lang="en-US" sz="2800" dirty="0" smtClean="0">
              <a:solidFill>
                <a:srgbClr val="FFC000"/>
              </a:solidFill>
              <a:latin typeface="Typewriter-Light" charset="0"/>
              <a:ea typeface="Typewriter-Light" charset="0"/>
              <a:cs typeface="Typewriter-Light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Sub </a:t>
            </a:r>
            <a:r>
              <a:rPr lang="en-US" sz="2800" dirty="0" err="1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Direktorat</a:t>
            </a:r>
            <a:endParaRPr lang="en-US" sz="2800" smtClean="0">
              <a:solidFill>
                <a:srgbClr val="FFC000"/>
              </a:solidFill>
              <a:latin typeface="Typewriter-Light" charset="0"/>
              <a:ea typeface="Typewriter-Light" charset="0"/>
              <a:cs typeface="Typewriter-Light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800" err="1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Kelembagaan</a:t>
            </a:r>
            <a:r>
              <a:rPr lang="en-US" sz="2800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800" err="1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dan</a:t>
            </a:r>
            <a:r>
              <a:rPr lang="en-US" sz="2800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800" err="1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Sarana</a:t>
            </a:r>
            <a:r>
              <a:rPr lang="en-US" sz="2800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800" err="1" smtClean="0">
                <a:solidFill>
                  <a:srgbClr val="FFC000"/>
                </a:solidFill>
                <a:latin typeface="Typewriter-Light" charset="0"/>
                <a:ea typeface="Typewriter-Light" charset="0"/>
                <a:cs typeface="Typewriter-Light" charset="0"/>
              </a:rPr>
              <a:t>Prasarana</a:t>
            </a:r>
            <a:endParaRPr lang="en-US" sz="2800">
              <a:solidFill>
                <a:srgbClr val="FFC000"/>
              </a:solidFill>
              <a:latin typeface="Typewriter-Light" charset="0"/>
              <a:ea typeface="Typewriter-Light" charset="0"/>
              <a:cs typeface="Typewriter-Light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1730" y="3428998"/>
            <a:ext cx="7990449" cy="1269611"/>
          </a:xfrm>
        </p:spPr>
        <p:txBody>
          <a:bodyPr>
            <a:normAutofit/>
          </a:bodyPr>
          <a:lstStyle/>
          <a:p>
            <a:pPr algn="ctr"/>
            <a:r>
              <a:rPr lang="en-US" sz="4000" b="1" smtClean="0">
                <a:latin typeface="Typewriter-DemiBold" charset="0"/>
                <a:ea typeface="Typewriter-DemiBold" charset="0"/>
                <a:cs typeface="Typewriter-DemiBold" charset="0"/>
              </a:rPr>
              <a:t>BANTUAN PEMERINTAH</a:t>
            </a:r>
            <a:br>
              <a:rPr lang="en-US" sz="4000" b="1" smtClean="0">
                <a:latin typeface="Typewriter-DemiBold" charset="0"/>
                <a:ea typeface="Typewriter-DemiBold" charset="0"/>
                <a:cs typeface="Typewriter-DemiBold" charset="0"/>
              </a:rPr>
            </a:br>
            <a:r>
              <a:rPr lang="en-US" sz="4000" b="1" smtClean="0">
                <a:latin typeface="Typewriter-DemiBold" charset="0"/>
                <a:ea typeface="Typewriter-DemiBold" charset="0"/>
                <a:cs typeface="Typewriter-DemiBold" charset="0"/>
              </a:rPr>
              <a:t>TAHUN ANGGARAN 2017</a:t>
            </a:r>
            <a:endParaRPr lang="en-US" sz="4000" b="1">
              <a:latin typeface="Typewriter-DemiBold" charset="0"/>
              <a:ea typeface="Typewriter-DemiBold" charset="0"/>
              <a:cs typeface="Typewriter-DemiBol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844062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675249" y="4816208"/>
            <a:ext cx="9045526" cy="942679"/>
          </a:xfrm>
          <a:prstGeom prst="rect">
            <a:avLst/>
          </a:prstGeom>
        </p:spPr>
        <p:txBody>
          <a:bodyPr vert="horz" lIns="91440" tIns="0" rIns="91440" bIns="45720" rtlCol="0" anchor="b">
            <a:no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None/>
              <a:defRPr sz="16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00" dirty="0" smtClean="0">
              <a:solidFill>
                <a:srgbClr val="FFFF00"/>
              </a:solidFill>
              <a:latin typeface="Typewriter-Light" charset="0"/>
              <a:ea typeface="Typewriter-Light" charset="0"/>
              <a:cs typeface="Typewriter-Light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id-ID" sz="2000" dirty="0" smtClean="0">
              <a:solidFill>
                <a:srgbClr val="FFFF00"/>
              </a:solidFill>
              <a:latin typeface="Typewriter-Light" charset="0"/>
              <a:ea typeface="Typewriter-Light" charset="0"/>
              <a:cs typeface="Typewriter-Light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d-ID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Oleh : DR. </a:t>
            </a:r>
            <a:r>
              <a:rPr lang="id-ID" sz="200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Harizal</a:t>
            </a:r>
            <a:endParaRPr lang="id-ID" sz="2000">
              <a:solidFill>
                <a:srgbClr val="FFFF00"/>
              </a:solidFill>
              <a:latin typeface="Typewriter-Light" charset="0"/>
              <a:ea typeface="Typewriter-Light" charset="0"/>
              <a:cs typeface="Typewriter-Light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Direktorat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Pembinaan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SMA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Direktorat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Jenderal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Pendidikan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Dasar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dan</a:t>
            </a:r>
            <a:r>
              <a:rPr lang="en-US" sz="2000" dirty="0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ypewriter-Light" charset="0"/>
                <a:ea typeface="Typewriter-Light" charset="0"/>
                <a:cs typeface="Typewriter-Light" charset="0"/>
              </a:rPr>
              <a:t>Menengah</a:t>
            </a:r>
            <a:endParaRPr lang="en-US" sz="2000" dirty="0">
              <a:solidFill>
                <a:srgbClr val="FFFF00"/>
              </a:solidFill>
              <a:latin typeface="Typewriter-Light" charset="0"/>
              <a:ea typeface="Typewriter-Light" charset="0"/>
              <a:cs typeface="Typewriter-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5039" y="386026"/>
            <a:ext cx="7958331" cy="1077229"/>
          </a:xfrm>
        </p:spPr>
        <p:txBody>
          <a:bodyPr/>
          <a:lstStyle/>
          <a:p>
            <a:pPr algn="l"/>
            <a:r>
              <a:rPr lang="en-US"/>
              <a:t>KERJA SAMA SPK DAN SMA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1" y="1575581"/>
            <a:ext cx="5401994" cy="3376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822" y="2464109"/>
            <a:ext cx="5444198" cy="352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365" y="329755"/>
            <a:ext cx="8614210" cy="1077229"/>
          </a:xfrm>
        </p:spPr>
        <p:txBody>
          <a:bodyPr>
            <a:normAutofit/>
          </a:bodyPr>
          <a:lstStyle/>
          <a:p>
            <a:pPr algn="l"/>
            <a:r>
              <a:rPr lang="en-US" b="1" smtClean="0"/>
              <a:t>PERMASALAHAN PENGELOLAAN BANTUAN PEMERINTAH TAHUN 2017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9882" y="1406984"/>
            <a:ext cx="9760715" cy="5092290"/>
          </a:xfrm>
        </p:spPr>
        <p:txBody>
          <a:bodyPr>
            <a:normAutofit/>
          </a:bodyPr>
          <a:lstStyle/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en-US" err="1" smtClean="0"/>
              <a:t>Sekolah</a:t>
            </a:r>
            <a:r>
              <a:rPr lang="en-US" smtClean="0"/>
              <a:t> </a:t>
            </a:r>
            <a:r>
              <a:rPr lang="en-US" err="1" smtClean="0"/>
              <a:t>Penerima</a:t>
            </a:r>
            <a:r>
              <a:rPr lang="en-US" smtClean="0"/>
              <a:t> </a:t>
            </a:r>
            <a:r>
              <a:rPr lang="en-US" err="1" smtClean="0"/>
              <a:t>Bantuan</a:t>
            </a:r>
            <a:r>
              <a:rPr lang="en-US" smtClean="0"/>
              <a:t> </a:t>
            </a:r>
            <a:r>
              <a:rPr lang="en-US" err="1" smtClean="0"/>
              <a:t>terlambat</a:t>
            </a:r>
            <a:r>
              <a:rPr lang="en-US" smtClean="0"/>
              <a:t> </a:t>
            </a:r>
            <a:r>
              <a:rPr lang="en-US" err="1" smtClean="0"/>
              <a:t>dalam</a:t>
            </a:r>
            <a:r>
              <a:rPr lang="en-US" smtClean="0"/>
              <a:t> </a:t>
            </a:r>
            <a:r>
              <a:rPr lang="en-US" err="1" smtClean="0"/>
              <a:t>menyampaikan</a:t>
            </a:r>
            <a:r>
              <a:rPr lang="en-US" smtClean="0"/>
              <a:t> </a:t>
            </a:r>
            <a:r>
              <a:rPr lang="en-US" err="1" smtClean="0"/>
              <a:t>laporan</a:t>
            </a:r>
            <a:r>
              <a:rPr lang="en-US" smtClean="0"/>
              <a:t> </a:t>
            </a:r>
            <a:r>
              <a:rPr lang="en-US" err="1" smtClean="0"/>
              <a:t>pelaksanaan</a:t>
            </a:r>
            <a:r>
              <a:rPr lang="en-US" smtClean="0"/>
              <a:t> progress 50% </a:t>
            </a:r>
            <a:r>
              <a:rPr lang="en-US" err="1" smtClean="0"/>
              <a:t>ke</a:t>
            </a:r>
            <a:r>
              <a:rPr lang="en-US" smtClean="0"/>
              <a:t> </a:t>
            </a:r>
            <a:r>
              <a:rPr lang="en-US" err="1" smtClean="0"/>
              <a:t>Direktorat</a:t>
            </a:r>
            <a:r>
              <a:rPr lang="en-US" smtClean="0"/>
              <a:t> </a:t>
            </a:r>
            <a:r>
              <a:rPr lang="en-US" err="1" smtClean="0"/>
              <a:t>Pembinaan</a:t>
            </a:r>
            <a:r>
              <a:rPr lang="en-US" smtClean="0"/>
              <a:t> SMA;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en-US" err="1" smtClean="0"/>
              <a:t>Sekolah</a:t>
            </a:r>
            <a:r>
              <a:rPr lang="en-US" smtClean="0"/>
              <a:t> </a:t>
            </a:r>
            <a:r>
              <a:rPr lang="en-US" err="1" smtClean="0"/>
              <a:t>penerima</a:t>
            </a:r>
            <a:r>
              <a:rPr lang="en-US" smtClean="0"/>
              <a:t> </a:t>
            </a:r>
            <a:r>
              <a:rPr lang="en-US" err="1" smtClean="0"/>
              <a:t>dalam</a:t>
            </a:r>
            <a:r>
              <a:rPr lang="en-US" smtClean="0"/>
              <a:t> </a:t>
            </a:r>
            <a:r>
              <a:rPr lang="en-US" err="1" smtClean="0"/>
              <a:t>penyampaian</a:t>
            </a:r>
            <a:r>
              <a:rPr lang="en-US" smtClean="0"/>
              <a:t> </a:t>
            </a:r>
            <a:r>
              <a:rPr lang="en-US" err="1" smtClean="0"/>
              <a:t>laporan</a:t>
            </a:r>
            <a:r>
              <a:rPr lang="en-US" smtClean="0"/>
              <a:t> </a:t>
            </a:r>
            <a:r>
              <a:rPr lang="en-US" err="1" smtClean="0"/>
              <a:t>tidak</a:t>
            </a:r>
            <a:r>
              <a:rPr lang="en-US" smtClean="0"/>
              <a:t> </a:t>
            </a:r>
            <a:r>
              <a:rPr lang="en-US" err="1" smtClean="0"/>
              <a:t>sesuai</a:t>
            </a:r>
            <a:r>
              <a:rPr lang="en-US" smtClean="0"/>
              <a:t> </a:t>
            </a:r>
            <a:r>
              <a:rPr lang="en-US" err="1" smtClean="0"/>
              <a:t>dengan</a:t>
            </a:r>
            <a:r>
              <a:rPr lang="en-US" smtClean="0"/>
              <a:t> </a:t>
            </a:r>
            <a:r>
              <a:rPr lang="en-US" err="1" smtClean="0"/>
              <a:t>ketentuan</a:t>
            </a:r>
            <a:r>
              <a:rPr lang="en-US" smtClean="0"/>
              <a:t> </a:t>
            </a:r>
            <a:r>
              <a:rPr lang="en-US" err="1" smtClean="0"/>
              <a:t>dalam</a:t>
            </a:r>
            <a:r>
              <a:rPr lang="en-US" smtClean="0"/>
              <a:t> </a:t>
            </a:r>
            <a:r>
              <a:rPr lang="en-US" err="1" smtClean="0"/>
              <a:t>juknis</a:t>
            </a:r>
            <a:r>
              <a:rPr lang="en-US" smtClean="0"/>
              <a:t>, </a:t>
            </a:r>
            <a:r>
              <a:rPr lang="en-US" err="1" smtClean="0"/>
              <a:t>sehingga</a:t>
            </a:r>
            <a:r>
              <a:rPr lang="en-US" smtClean="0"/>
              <a:t> </a:t>
            </a:r>
            <a:r>
              <a:rPr lang="en-US" err="1" smtClean="0"/>
              <a:t>harus</a:t>
            </a:r>
            <a:r>
              <a:rPr lang="en-US" smtClean="0"/>
              <a:t> </a:t>
            </a:r>
            <a:r>
              <a:rPr lang="en-US" err="1" smtClean="0"/>
              <a:t>melengkapi</a:t>
            </a:r>
            <a:r>
              <a:rPr lang="en-US" smtClean="0"/>
              <a:t> </a:t>
            </a:r>
            <a:r>
              <a:rPr lang="en-US" err="1" smtClean="0"/>
              <a:t>atau</a:t>
            </a:r>
            <a:r>
              <a:rPr lang="en-US" smtClean="0"/>
              <a:t> </a:t>
            </a:r>
            <a:r>
              <a:rPr lang="en-US" err="1" smtClean="0"/>
              <a:t>memperbaiki</a:t>
            </a:r>
            <a:r>
              <a:rPr lang="en-US" smtClean="0"/>
              <a:t> </a:t>
            </a:r>
            <a:r>
              <a:rPr lang="en-US" err="1" smtClean="0"/>
              <a:t>laporan</a:t>
            </a:r>
            <a:r>
              <a:rPr lang="en-US" smtClean="0"/>
              <a:t>;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en-US" err="1" smtClean="0"/>
              <a:t>Sekolah</a:t>
            </a:r>
            <a:r>
              <a:rPr lang="en-US" smtClean="0"/>
              <a:t> </a:t>
            </a:r>
            <a:r>
              <a:rPr lang="en-US" err="1" smtClean="0"/>
              <a:t>penerima</a:t>
            </a:r>
            <a:r>
              <a:rPr lang="en-US" smtClean="0"/>
              <a:t> </a:t>
            </a:r>
            <a:r>
              <a:rPr lang="en-US" err="1" smtClean="0"/>
              <a:t>bantuan</a:t>
            </a:r>
            <a:r>
              <a:rPr lang="en-US" smtClean="0"/>
              <a:t> </a:t>
            </a:r>
            <a:r>
              <a:rPr lang="en-US" err="1" smtClean="0"/>
              <a:t>dalam</a:t>
            </a:r>
            <a:r>
              <a:rPr lang="en-US" smtClean="0"/>
              <a:t> </a:t>
            </a:r>
            <a:r>
              <a:rPr lang="en-US" err="1" smtClean="0"/>
              <a:t>pelaksanaannya</a:t>
            </a:r>
            <a:r>
              <a:rPr lang="en-US" smtClean="0"/>
              <a:t> </a:t>
            </a:r>
            <a:r>
              <a:rPr lang="en-US" err="1" smtClean="0"/>
              <a:t>tidak</a:t>
            </a:r>
            <a:r>
              <a:rPr lang="en-US" smtClean="0"/>
              <a:t> </a:t>
            </a:r>
            <a:r>
              <a:rPr lang="en-US" err="1" smtClean="0"/>
              <a:t>sesuai</a:t>
            </a:r>
            <a:r>
              <a:rPr lang="en-US" smtClean="0"/>
              <a:t> </a:t>
            </a:r>
            <a:r>
              <a:rPr lang="en-US" err="1" smtClean="0"/>
              <a:t>dengan</a:t>
            </a:r>
            <a:r>
              <a:rPr lang="en-US" smtClean="0"/>
              <a:t> </a:t>
            </a:r>
            <a:r>
              <a:rPr lang="en-US" err="1" smtClean="0"/>
              <a:t>ketentuan</a:t>
            </a:r>
            <a:r>
              <a:rPr lang="en-US" smtClean="0"/>
              <a:t> </a:t>
            </a:r>
            <a:r>
              <a:rPr lang="en-US" err="1" smtClean="0"/>
              <a:t>ataupun</a:t>
            </a:r>
            <a:r>
              <a:rPr lang="en-US" smtClean="0"/>
              <a:t> </a:t>
            </a:r>
            <a:r>
              <a:rPr lang="en-US" err="1" smtClean="0"/>
              <a:t>kesepakatan</a:t>
            </a:r>
            <a:r>
              <a:rPr lang="en-US" smtClean="0"/>
              <a:t> </a:t>
            </a:r>
            <a:r>
              <a:rPr lang="en-US" err="1" smtClean="0"/>
              <a:t>dalam</a:t>
            </a:r>
            <a:r>
              <a:rPr lang="en-US" smtClean="0"/>
              <a:t> review proposal;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en-US" err="1" smtClean="0"/>
              <a:t>Sekolah</a:t>
            </a:r>
            <a:r>
              <a:rPr lang="en-US" smtClean="0"/>
              <a:t> </a:t>
            </a:r>
            <a:r>
              <a:rPr lang="en-US" err="1" smtClean="0"/>
              <a:t>penerima</a:t>
            </a:r>
            <a:r>
              <a:rPr lang="en-US" smtClean="0"/>
              <a:t> </a:t>
            </a:r>
            <a:r>
              <a:rPr lang="en-US" err="1" smtClean="0"/>
              <a:t>bantuan</a:t>
            </a:r>
            <a:r>
              <a:rPr lang="en-US" smtClean="0"/>
              <a:t> </a:t>
            </a:r>
            <a:r>
              <a:rPr lang="en-US" err="1" smtClean="0"/>
              <a:t>mengembalikan</a:t>
            </a:r>
            <a:r>
              <a:rPr lang="en-US" smtClean="0"/>
              <a:t> dana </a:t>
            </a:r>
            <a:r>
              <a:rPr lang="en-US" err="1" smtClean="0"/>
              <a:t>bantuan</a:t>
            </a:r>
            <a:r>
              <a:rPr lang="en-US" smtClean="0"/>
              <a:t> </a:t>
            </a:r>
            <a:r>
              <a:rPr lang="en-US" err="1" smtClean="0"/>
              <a:t>ke</a:t>
            </a:r>
            <a:r>
              <a:rPr lang="en-US" smtClean="0"/>
              <a:t> </a:t>
            </a:r>
            <a:r>
              <a:rPr lang="en-US" err="1" smtClean="0"/>
              <a:t>Kas</a:t>
            </a:r>
            <a:r>
              <a:rPr lang="en-US" smtClean="0"/>
              <a:t> Negara;</a:t>
            </a:r>
          </a:p>
          <a:p>
            <a:pPr marL="457200" indent="-457200" algn="just">
              <a:buClr>
                <a:schemeClr val="tx1"/>
              </a:buClr>
              <a:buFont typeface="+mj-lt"/>
              <a:buAutoNum type="arabicPeriod"/>
            </a:pPr>
            <a:r>
              <a:rPr lang="en-US" smtClean="0"/>
              <a:t>Proses </a:t>
            </a:r>
            <a:r>
              <a:rPr lang="en-US" err="1" smtClean="0"/>
              <a:t>pencairan</a:t>
            </a:r>
            <a:r>
              <a:rPr lang="en-US" smtClean="0"/>
              <a:t> </a:t>
            </a:r>
            <a:r>
              <a:rPr lang="en-US" err="1" smtClean="0"/>
              <a:t>dari</a:t>
            </a:r>
            <a:r>
              <a:rPr lang="en-US" smtClean="0"/>
              <a:t> bank </a:t>
            </a:r>
            <a:r>
              <a:rPr lang="en-US" err="1" smtClean="0"/>
              <a:t>penampung</a:t>
            </a:r>
            <a:r>
              <a:rPr lang="en-US" smtClean="0"/>
              <a:t> yang </a:t>
            </a:r>
            <a:r>
              <a:rPr lang="en-US" err="1" smtClean="0"/>
              <a:t>lebih</a:t>
            </a:r>
            <a:r>
              <a:rPr lang="en-US" smtClean="0"/>
              <a:t> lama, (</a:t>
            </a:r>
            <a:r>
              <a:rPr lang="en-US" err="1" smtClean="0"/>
              <a:t>adanya</a:t>
            </a:r>
            <a:r>
              <a:rPr lang="en-US" smtClean="0"/>
              <a:t> </a:t>
            </a:r>
            <a:r>
              <a:rPr lang="en-US" err="1" smtClean="0"/>
              <a:t>perubahan</a:t>
            </a:r>
            <a:r>
              <a:rPr lang="en-US" smtClean="0"/>
              <a:t> </a:t>
            </a:r>
            <a:r>
              <a:rPr lang="en-US" err="1" smtClean="0"/>
              <a:t>klausul</a:t>
            </a:r>
            <a:r>
              <a:rPr lang="en-US" smtClean="0"/>
              <a:t> </a:t>
            </a:r>
            <a:r>
              <a:rPr lang="en-US" err="1" smtClean="0"/>
              <a:t>dalam</a:t>
            </a:r>
            <a:r>
              <a:rPr lang="en-US" smtClean="0"/>
              <a:t> </a:t>
            </a:r>
            <a:r>
              <a:rPr lang="en-US" err="1" smtClean="0"/>
              <a:t>perjanjian</a:t>
            </a:r>
            <a:r>
              <a:rPr lang="en-US" smtClean="0"/>
              <a:t> </a:t>
            </a:r>
            <a:r>
              <a:rPr lang="en-US" err="1" smtClean="0"/>
              <a:t>kerja</a:t>
            </a:r>
            <a:r>
              <a:rPr lang="en-US" smtClean="0"/>
              <a:t> </a:t>
            </a:r>
            <a:r>
              <a:rPr lang="en-US" err="1" smtClean="0"/>
              <a:t>sama</a:t>
            </a:r>
            <a:r>
              <a:rPr lang="en-US" smtClean="0"/>
              <a:t> (PKS) </a:t>
            </a:r>
            <a:r>
              <a:rPr lang="en-US" err="1" smtClean="0"/>
              <a:t>antara</a:t>
            </a:r>
            <a:r>
              <a:rPr lang="en-US" smtClean="0"/>
              <a:t> </a:t>
            </a:r>
            <a:r>
              <a:rPr lang="en-US" err="1" smtClean="0"/>
              <a:t>Direktorat</a:t>
            </a:r>
            <a:r>
              <a:rPr lang="en-US" smtClean="0"/>
              <a:t> </a:t>
            </a:r>
            <a:r>
              <a:rPr lang="en-US" err="1" smtClean="0"/>
              <a:t>Pembinaan</a:t>
            </a:r>
            <a:r>
              <a:rPr lang="en-US" smtClean="0"/>
              <a:t> SMA </a:t>
            </a:r>
            <a:r>
              <a:rPr lang="en-US" err="1" smtClean="0"/>
              <a:t>dangan</a:t>
            </a:r>
            <a:r>
              <a:rPr lang="en-US" smtClean="0"/>
              <a:t> Bank BNI </a:t>
            </a:r>
            <a:r>
              <a:rPr lang="en-US" err="1" smtClean="0"/>
              <a:t>antara</a:t>
            </a:r>
            <a:r>
              <a:rPr lang="en-US" smtClean="0"/>
              <a:t> </a:t>
            </a:r>
            <a:r>
              <a:rPr lang="en-US" err="1" smtClean="0"/>
              <a:t>Tahun</a:t>
            </a:r>
            <a:r>
              <a:rPr lang="en-US" smtClean="0"/>
              <a:t> 2016 </a:t>
            </a:r>
            <a:r>
              <a:rPr lang="en-US" err="1" smtClean="0"/>
              <a:t>dengan</a:t>
            </a:r>
            <a:r>
              <a:rPr lang="en-US" smtClean="0"/>
              <a:t> </a:t>
            </a:r>
            <a:r>
              <a:rPr lang="en-US" err="1" smtClean="0"/>
              <a:t>Tahun</a:t>
            </a:r>
            <a:r>
              <a:rPr lang="en-US" smtClean="0"/>
              <a:t> 2017);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4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5022" y="127590"/>
            <a:ext cx="9144000" cy="925033"/>
          </a:xfrm>
        </p:spPr>
        <p:txBody>
          <a:bodyPr>
            <a:normAutofit fontScale="90000"/>
          </a:bodyPr>
          <a:lstStyle/>
          <a:p>
            <a:r>
              <a:rPr lang="en-AU" sz="2800" b="1" dirty="0" smtClean="0"/>
              <a:t>INDIKASI SEKOLAH PENERIMA BANTUAN PEMERINTAH YANG BERMASALAH DI TAHUN </a:t>
            </a:r>
            <a:r>
              <a:rPr lang="id-ID" sz="2800" b="1" dirty="0" smtClean="0"/>
              <a:t>2016/</a:t>
            </a:r>
            <a:r>
              <a:rPr lang="en-AU" sz="2800" b="1" dirty="0" smtClean="0"/>
              <a:t>2017</a:t>
            </a:r>
            <a:endParaRPr lang="en-AU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203499"/>
              </p:ext>
            </p:extLst>
          </p:nvPr>
        </p:nvGraphicFramePr>
        <p:xfrm>
          <a:off x="215994" y="1116420"/>
          <a:ext cx="11250203" cy="5527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451"/>
                <a:gridCol w="1664414"/>
                <a:gridCol w="1510301"/>
                <a:gridCol w="2712377"/>
                <a:gridCol w="2537717"/>
                <a:gridCol w="2208943"/>
              </a:tblGrid>
              <a:tr h="361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No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Nama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SMA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Jenis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Bantuan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Permasalahan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Tindak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Lanjut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Subdit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Sarana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Rekomendasi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1476747">
                <a:tc>
                  <a:txBody>
                    <a:bodyPr/>
                    <a:lstStyle/>
                    <a:p>
                      <a:r>
                        <a:rPr lang="en-AU" sz="1300" dirty="0" smtClean="0"/>
                        <a:t>1</a:t>
                      </a:r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SMAS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Nurul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Anwar,</a:t>
                      </a:r>
                    </a:p>
                    <a:p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Sampang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Jawa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Timur</a:t>
                      </a:r>
                      <a:endParaRPr lang="en-AU" sz="1300" dirty="0" smtClean="0"/>
                    </a:p>
                    <a:p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Rehabilitasi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Perpustakaan</a:t>
                      </a:r>
                      <a:endParaRPr lang="en-AU" sz="1300" dirty="0" smtClean="0"/>
                    </a:p>
                    <a:p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Rehab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belum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dilaksanakan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Pembangunan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perpustakaan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rencana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lantai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2 -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menunggu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pembongkaran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pekerjaan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ducting yang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belum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selesai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AU" sz="1300" dirty="0" smtClean="0"/>
                    </a:p>
                    <a:p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visitasi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lapangan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penerima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bantuan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yayasan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pendidikan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terkait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Hasil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visitasi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menemukan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sudah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mencapai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±40%. </a:t>
                      </a:r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Meminta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pihak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yayasan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menyelesaikan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pekerjaan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rehab</a:t>
                      </a:r>
                      <a:r>
                        <a:rPr lang="en-AU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AU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perpustakaan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hingga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akhir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3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Desember</a:t>
                      </a:r>
                      <a:r>
                        <a:rPr lang="en-AU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2017.</a:t>
                      </a:r>
                      <a:endParaRPr lang="en-AU" sz="1300" dirty="0"/>
                    </a:p>
                  </a:txBody>
                  <a:tcPr/>
                </a:tc>
              </a:tr>
              <a:tr h="1476747">
                <a:tc>
                  <a:txBody>
                    <a:bodyPr/>
                    <a:lstStyle/>
                    <a:p>
                      <a:r>
                        <a:rPr lang="en-AU" sz="1300" dirty="0" smtClean="0"/>
                        <a:t>2</a:t>
                      </a:r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SMAS Islam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Nurul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Ulum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Malo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Bojonegoro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Jawa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Timur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RKB;</a:t>
                      </a:r>
                    </a:p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Rehabilitasi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Dana Rehab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digunakan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toilet.</a:t>
                      </a:r>
                    </a:p>
                    <a:p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Luas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RKB yang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kurang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standar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ditentukan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Yang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seharusnya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8X9M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7X9M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visitasi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lapangan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penerima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bantuan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yayasan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pendidikan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ekolah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mengembalikan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kelebihan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sisa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dana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bantuan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tersebut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Segera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mengembalikan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kelebihan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melalui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e-billing (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sampai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saat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belum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bukti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pengembalian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  <a:endParaRPr lang="en-AU" sz="1200" dirty="0"/>
                    </a:p>
                  </a:txBody>
                  <a:tcPr/>
                </a:tc>
              </a:tr>
              <a:tr h="1022364">
                <a:tc>
                  <a:txBody>
                    <a:bodyPr/>
                    <a:lstStyle/>
                    <a:p>
                      <a:r>
                        <a:rPr lang="en-AU" sz="1300" dirty="0" smtClean="0"/>
                        <a:t>3</a:t>
                      </a:r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SMAN 5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Benjina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Kepulauan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Aru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Maluku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Ruang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Penunjang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Lainnya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informasi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warga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dilaksanakan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Dari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laporan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50%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kami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foto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disampaikan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foto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RKB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ruang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penunjang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kepala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mengklarifikasi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masalah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Sudah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mengirimkan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surat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mengembalikan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dana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tersebut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kas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Negara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ditembuskan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Kepala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Dinas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Provinsi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AU" sz="1200" dirty="0"/>
                    </a:p>
                  </a:txBody>
                  <a:tcPr/>
                </a:tc>
              </a:tr>
              <a:tr h="1022364">
                <a:tc>
                  <a:txBody>
                    <a:bodyPr/>
                    <a:lstStyle/>
                    <a:p>
                      <a:r>
                        <a:rPr lang="en-AU" sz="1300" dirty="0" smtClean="0"/>
                        <a:t>4</a:t>
                      </a:r>
                      <a:endParaRPr lang="en-A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SMAN 1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Amfoang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Selatan,</a:t>
                      </a: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Kupang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</a:t>
                      </a:r>
                      <a:endParaRPr lang="en-A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Rehabilitasi</a:t>
                      </a:r>
                      <a:endParaRPr lang="en-A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informasi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warga</a:t>
                      </a:r>
                      <a:endParaRPr lang="en-A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dilaksanakan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kepala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mengklarifikasi</a:t>
                      </a:r>
                      <a:r>
                        <a:rPr lang="en-A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masalah</a:t>
                      </a:r>
                      <a:endParaRPr lang="en-A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Segera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pengembalian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melalui</a:t>
                      </a:r>
                      <a:r>
                        <a:rPr lang="en-A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e-billing.</a:t>
                      </a:r>
                      <a:endParaRPr lang="en-AU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67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9199804"/>
              </p:ext>
            </p:extLst>
          </p:nvPr>
        </p:nvGraphicFramePr>
        <p:xfrm>
          <a:off x="279696" y="86360"/>
          <a:ext cx="11391900" cy="695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378"/>
                <a:gridCol w="1807535"/>
                <a:gridCol w="1648047"/>
                <a:gridCol w="2647507"/>
                <a:gridCol w="2551814"/>
                <a:gridCol w="2208619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No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Nama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SMA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Jenis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Bantuan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&amp;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Permasalahan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Tindak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Lanjut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Subdit</a:t>
                      </a:r>
                      <a:r>
                        <a:rPr lang="en-AU" sz="1400" b="1" dirty="0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Sarana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n-AU" sz="1400" b="1" dirty="0" err="1">
                          <a:solidFill>
                            <a:srgbClr val="50141B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Arial" panose="020B0604020202020204" pitchFamily="34" charset="0"/>
                        </a:rPr>
                        <a:t>Rekomendasi</a:t>
                      </a:r>
                      <a:endParaRPr lang="en-A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1200" dirty="0" smtClean="0"/>
                        <a:t>5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SMAN MEHALAAN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Kab</a:t>
                      </a:r>
                      <a:r>
                        <a:rPr lang="en-AU" sz="1200" baseline="0" dirty="0" smtClean="0"/>
                        <a:t>. </a:t>
                      </a:r>
                      <a:r>
                        <a:rPr lang="en-AU" sz="1200" baseline="0" dirty="0" err="1" smtClean="0"/>
                        <a:t>Mamasa</a:t>
                      </a:r>
                      <a:r>
                        <a:rPr lang="en-AU" sz="1200" baseline="0" dirty="0" smtClean="0"/>
                        <a:t>, Sulawesi Barat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Unit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Sekolah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Baru</a:t>
                      </a:r>
                      <a:r>
                        <a:rPr lang="en-AU" sz="1200" baseline="0" dirty="0" smtClean="0"/>
                        <a:t> (USB) 2016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Kualitaas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Bangunan</a:t>
                      </a:r>
                      <a:r>
                        <a:rPr lang="en-AU" sz="1200" dirty="0" smtClean="0"/>
                        <a:t> di </a:t>
                      </a:r>
                      <a:r>
                        <a:rPr lang="en-AU" sz="1200" dirty="0" err="1" smtClean="0"/>
                        <a:t>bawah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standar</a:t>
                      </a:r>
                      <a:r>
                        <a:rPr lang="en-AU" sz="1200" dirty="0" smtClean="0"/>
                        <a:t>, </a:t>
                      </a:r>
                      <a:r>
                        <a:rPr lang="en-AU" sz="1200" dirty="0" err="1" smtClean="0"/>
                        <a:t>diduga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ada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indikasi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korupsi</a:t>
                      </a:r>
                      <a:r>
                        <a:rPr lang="en-AU" sz="1200" baseline="0" dirty="0" smtClean="0"/>
                        <a:t> (audit </a:t>
                      </a:r>
                      <a:r>
                        <a:rPr lang="en-AU" sz="1200" baseline="0" dirty="0" err="1" smtClean="0"/>
                        <a:t>ahli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konstruksi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Mamasa</a:t>
                      </a:r>
                      <a:r>
                        <a:rPr lang="en-AU" sz="1200" baseline="0" dirty="0" smtClean="0"/>
                        <a:t>)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Membantu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memberikan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informasi</a:t>
                      </a:r>
                      <a:r>
                        <a:rPr lang="en-AU" sz="1200" dirty="0" smtClean="0"/>
                        <a:t>,</a:t>
                      </a:r>
                      <a:r>
                        <a:rPr lang="en-AU" sz="1200" baseline="0" dirty="0" smtClean="0"/>
                        <a:t> data, </a:t>
                      </a:r>
                      <a:r>
                        <a:rPr lang="en-AU" sz="1200" baseline="0" dirty="0" err="1" smtClean="0"/>
                        <a:t>dan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dokumen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bantuan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pemerintah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kepada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Mamasa</a:t>
                      </a:r>
                      <a:r>
                        <a:rPr lang="en-AU" sz="1200" baseline="0" dirty="0" smtClean="0"/>
                        <a:t>.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Membuat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surat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kepada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Dinas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Pendidikan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Provinsi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Sulbar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terkait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perkembangan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kasus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tersebut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sambil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menunggu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hasil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.</a:t>
                      </a:r>
                      <a:endParaRPr lang="en-AU" sz="1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1200" dirty="0" smtClean="0"/>
                        <a:t>6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SMAN 2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Kubu</a:t>
                      </a:r>
                      <a:r>
                        <a:rPr lang="en-AU" sz="1200" baseline="0" dirty="0" smtClean="0"/>
                        <a:t> , </a:t>
                      </a:r>
                      <a:r>
                        <a:rPr lang="en-AU" sz="1200" baseline="0" dirty="0" err="1" smtClean="0"/>
                        <a:t>Kubu</a:t>
                      </a:r>
                      <a:r>
                        <a:rPr lang="en-AU" sz="1200" baseline="0" dirty="0" smtClean="0"/>
                        <a:t> Raya, Kalimantan Barat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Unit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Sekolah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Baru</a:t>
                      </a:r>
                      <a:r>
                        <a:rPr lang="en-AU" sz="1200" baseline="0" dirty="0" smtClean="0"/>
                        <a:t> (USB) 2016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informasi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warga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tepat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ketentuan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akhir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bulan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Desember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dugaan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kurupsi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dilakukan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pihak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terkait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Kasus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sedang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ditangani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pihak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Kejaksanaan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Negeri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Kubu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Raya.</a:t>
                      </a:r>
                      <a:endParaRPr kumimoji="0" lang="en-A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Membantu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memberikan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informasi</a:t>
                      </a:r>
                      <a:r>
                        <a:rPr lang="en-AU" sz="1200" dirty="0" smtClean="0"/>
                        <a:t>,</a:t>
                      </a:r>
                      <a:r>
                        <a:rPr lang="en-AU" sz="1200" baseline="0" dirty="0" smtClean="0"/>
                        <a:t> data, </a:t>
                      </a:r>
                      <a:r>
                        <a:rPr lang="en-AU" sz="1200" baseline="0" dirty="0" err="1" smtClean="0"/>
                        <a:t>dan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dokumen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bantuan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pemerintah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kepada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Kubu</a:t>
                      </a:r>
                      <a:r>
                        <a:rPr lang="en-AU" sz="1200" baseline="0" dirty="0" smtClean="0"/>
                        <a:t> Raya.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Membuat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surat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kepada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Dinas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Pendidikan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Provinsi</a:t>
                      </a:r>
                      <a:r>
                        <a:rPr lang="en-AU" sz="1200" baseline="0" dirty="0" smtClean="0"/>
                        <a:t> Kalimantan Barat </a:t>
                      </a:r>
                      <a:r>
                        <a:rPr lang="en-AU" sz="1200" baseline="0" dirty="0" err="1" smtClean="0"/>
                        <a:t>terkait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perkembangan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kasus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tersebut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sambil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menunggu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hasil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.</a:t>
                      </a:r>
                      <a:endParaRPr lang="en-AU" sz="1200" dirty="0" smtClean="0"/>
                    </a:p>
                    <a:p>
                      <a:endParaRPr lang="en-A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1200" dirty="0" smtClean="0"/>
                        <a:t>7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SMAN 2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Rasau</a:t>
                      </a:r>
                      <a:r>
                        <a:rPr lang="en-AU" sz="1200" baseline="0" dirty="0" smtClean="0"/>
                        <a:t> Jaya, </a:t>
                      </a:r>
                      <a:r>
                        <a:rPr lang="en-AU" sz="1200" baseline="0" dirty="0" err="1" smtClean="0"/>
                        <a:t>Kubu</a:t>
                      </a:r>
                      <a:r>
                        <a:rPr lang="en-AU" sz="1200" baseline="0" dirty="0" smtClean="0"/>
                        <a:t> Raya, Kalimantan Barat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Unit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Sekolah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Baru</a:t>
                      </a:r>
                      <a:r>
                        <a:rPr lang="en-AU" sz="1200" baseline="0" dirty="0" smtClean="0"/>
                        <a:t> (USB) 2016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informasi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warga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tepat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ketentuan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akhir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bulan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Desember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Pembangunan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maksimal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dikarenakan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dana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30%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digunakan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sampai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saat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gedung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belum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digunakan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untuk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proses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belajar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mengajar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Kasus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sedang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ditangani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pihak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Kejaksanaan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Negeri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Kubu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Raya.</a:t>
                      </a:r>
                      <a:endParaRPr kumimoji="0" lang="en-A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Membantu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memberikan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informasi</a:t>
                      </a:r>
                      <a:r>
                        <a:rPr lang="en-AU" sz="1200" dirty="0" smtClean="0"/>
                        <a:t>,</a:t>
                      </a:r>
                      <a:r>
                        <a:rPr lang="en-AU" sz="1200" baseline="0" dirty="0" smtClean="0"/>
                        <a:t> data, </a:t>
                      </a:r>
                      <a:r>
                        <a:rPr lang="en-AU" sz="1200" baseline="0" dirty="0" err="1" smtClean="0"/>
                        <a:t>dan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dokumen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bantuan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pemerintah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kepada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Kubu</a:t>
                      </a:r>
                      <a:r>
                        <a:rPr lang="en-AU" sz="1200" baseline="0" dirty="0" smtClean="0"/>
                        <a:t> Raya.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Membuat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surat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kepada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Dinas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Pendidikan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Provinsi</a:t>
                      </a:r>
                      <a:r>
                        <a:rPr lang="en-AU" sz="1200" baseline="0" dirty="0" smtClean="0"/>
                        <a:t> Kalimantan Barat </a:t>
                      </a:r>
                      <a:r>
                        <a:rPr lang="en-AU" sz="1200" baseline="0" dirty="0" err="1" smtClean="0"/>
                        <a:t>terkait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perkembangan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kasus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tersebut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sambil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menunggu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hasil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.</a:t>
                      </a:r>
                    </a:p>
                    <a:p>
                      <a:endParaRPr lang="en-AU" sz="1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1200" dirty="0" smtClean="0"/>
                        <a:t>8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SMAN 1 Nusa </a:t>
                      </a:r>
                      <a:r>
                        <a:rPr lang="en-AU" sz="1200" dirty="0" err="1" smtClean="0"/>
                        <a:t>Tabukan</a:t>
                      </a:r>
                      <a:r>
                        <a:rPr lang="en-AU" sz="1200" dirty="0" smtClean="0"/>
                        <a:t>,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Kepulauan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Sangihe</a:t>
                      </a:r>
                      <a:r>
                        <a:rPr lang="en-AU" sz="1200" baseline="0" dirty="0" smtClean="0"/>
                        <a:t>, Sulawesi Utara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smtClean="0"/>
                        <a:t>Unit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Sekolah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Baru</a:t>
                      </a:r>
                      <a:r>
                        <a:rPr lang="en-AU" sz="1200" baseline="0" dirty="0" smtClean="0"/>
                        <a:t> (USB) 2016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informasi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warga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sekolah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bahwa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dibangun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tepat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ketentuan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akhir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bulan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Desember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surat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permintaan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perpanjangan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waktu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pembangunan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Direktorat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Kasus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sedang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ditangani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pihak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Kejaksanaan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Negeri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A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Sangihe</a:t>
                      </a:r>
                      <a:r>
                        <a:rPr kumimoji="0" lang="en-A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A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dirty="0" err="1" smtClean="0"/>
                        <a:t>Membantu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memberikan</a:t>
                      </a:r>
                      <a:r>
                        <a:rPr lang="en-AU" sz="1200" dirty="0" smtClean="0"/>
                        <a:t> </a:t>
                      </a:r>
                      <a:r>
                        <a:rPr lang="en-AU" sz="1200" dirty="0" err="1" smtClean="0"/>
                        <a:t>informasi</a:t>
                      </a:r>
                      <a:r>
                        <a:rPr lang="en-AU" sz="1200" dirty="0" smtClean="0"/>
                        <a:t>,</a:t>
                      </a:r>
                      <a:r>
                        <a:rPr lang="en-AU" sz="1200" baseline="0" dirty="0" smtClean="0"/>
                        <a:t> data, </a:t>
                      </a:r>
                      <a:r>
                        <a:rPr lang="en-AU" sz="1200" baseline="0" dirty="0" err="1" smtClean="0"/>
                        <a:t>dan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dokumen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bantuan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pemerintah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kepada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Sangihe</a:t>
                      </a:r>
                      <a:r>
                        <a:rPr lang="en-AU" sz="1200" baseline="0" dirty="0" smtClean="0"/>
                        <a:t>.</a:t>
                      </a:r>
                      <a:endParaRPr lang="en-A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200" baseline="0" dirty="0" err="1" smtClean="0"/>
                        <a:t>Memantau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perkembangan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kasus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tersebut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sambil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menunggu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hasil</a:t>
                      </a:r>
                      <a:r>
                        <a:rPr lang="en-AU" sz="1200" baseline="0" dirty="0" smtClean="0"/>
                        <a:t> proses </a:t>
                      </a:r>
                      <a:r>
                        <a:rPr lang="en-AU" sz="1200" baseline="0" dirty="0" err="1" smtClean="0"/>
                        <a:t>kejaksaaan</a:t>
                      </a:r>
                      <a:r>
                        <a:rPr lang="en-AU" sz="1200" baseline="0" dirty="0" smtClean="0"/>
                        <a:t> </a:t>
                      </a:r>
                      <a:r>
                        <a:rPr lang="en-AU" sz="1200" baseline="0" dirty="0" err="1" smtClean="0"/>
                        <a:t>Sangihe</a:t>
                      </a:r>
                      <a:r>
                        <a:rPr lang="en-AU" sz="1200" baseline="0" smtClean="0"/>
                        <a:t>. </a:t>
                      </a:r>
                      <a:endParaRPr lang="en-AU" sz="1200" baseline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422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296637"/>
              </p:ext>
            </p:extLst>
          </p:nvPr>
        </p:nvGraphicFramePr>
        <p:xfrm>
          <a:off x="508000" y="990600"/>
          <a:ext cx="11176001" cy="57985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3521"/>
                <a:gridCol w="2203719"/>
                <a:gridCol w="1023155"/>
                <a:gridCol w="865747"/>
                <a:gridCol w="865747"/>
                <a:gridCol w="672626"/>
                <a:gridCol w="942705"/>
                <a:gridCol w="960120"/>
                <a:gridCol w="788670"/>
                <a:gridCol w="807203"/>
                <a:gridCol w="1652788"/>
              </a:tblGrid>
              <a:tr h="1823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smtClean="0">
                          <a:effectLst/>
                        </a:rPr>
                        <a:t>No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Jenis Bantuan Pemerintah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err="1">
                          <a:effectLst/>
                        </a:rPr>
                        <a:t>Pagu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Bantuan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Pemerintah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err="1">
                          <a:effectLst/>
                        </a:rPr>
                        <a:t>Sudah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mengirimkan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Laporan</a:t>
                      </a:r>
                      <a:r>
                        <a:rPr lang="en-US" sz="1000" u="none" strike="noStrike" dirty="0">
                          <a:effectLst/>
                        </a:rPr>
                        <a:t> 100% (</a:t>
                      </a:r>
                      <a:r>
                        <a:rPr lang="en-US" sz="1000" u="none" strike="noStrike" dirty="0" err="1">
                          <a:effectLst/>
                        </a:rPr>
                        <a:t>Sekolah</a:t>
                      </a:r>
                      <a:r>
                        <a:rPr lang="en-US" sz="1000" u="none" strike="noStrike" dirty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rowSpan="3"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err="1">
                          <a:effectLst/>
                        </a:rPr>
                        <a:t>Belum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mengirimkan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Laporan</a:t>
                      </a:r>
                      <a:r>
                        <a:rPr lang="en-US" sz="1000" u="none" strike="noStrike" dirty="0">
                          <a:effectLst/>
                        </a:rPr>
                        <a:t> 100% (</a:t>
                      </a:r>
                      <a:r>
                        <a:rPr lang="en-US" sz="1000" u="none" strike="noStrike" dirty="0" err="1">
                          <a:effectLst/>
                        </a:rPr>
                        <a:t>Sekolah</a:t>
                      </a:r>
                      <a:r>
                        <a:rPr lang="en-US" sz="1000" u="none" strike="noStrike" dirty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rowSpan="3"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err="1">
                          <a:effectLst/>
                        </a:rPr>
                        <a:t>Realisasi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smtClean="0">
                          <a:effectLst/>
                        </a:rPr>
                        <a:t>BAST (</a:t>
                      </a:r>
                      <a:r>
                        <a:rPr lang="en-US" sz="1000" u="none" strike="noStrike" dirty="0" err="1" smtClean="0">
                          <a:effectLst/>
                        </a:rPr>
                        <a:t>sekolah</a:t>
                      </a:r>
                      <a:r>
                        <a:rPr lang="en-US" sz="1000" u="none" strike="noStrike" dirty="0" smtClean="0">
                          <a:effectLst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rowSpan="3"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 err="1">
                          <a:effectLst/>
                        </a:rPr>
                        <a:t>Keterangan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</a:tr>
              <a:tr h="1823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Penerima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Bantuan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Pemerintah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77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Paket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Sekolah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b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Output 002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</a:tr>
              <a:tr h="313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Unit </a:t>
                      </a:r>
                      <a:r>
                        <a:rPr lang="en-US" sz="1000" u="none" strike="noStrike" dirty="0" err="1">
                          <a:effectLst/>
                        </a:rPr>
                        <a:t>Sekolah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Baru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70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17.14%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82.86%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15.71%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Proses</a:t>
                      </a:r>
                      <a:r>
                        <a:rPr lang="en-US" sz="1050" u="none" strike="noStrik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baseline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baseline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u="none" strike="noStrike" baseline="0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Output 005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160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>
                          <a:effectLst/>
                        </a:rPr>
                        <a:t>Ruang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Kelas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Baru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10</a:t>
                      </a:r>
                      <a:r>
                        <a:rPr lang="id-ID" sz="1000" u="none" strike="noStrike" dirty="0" smtClean="0">
                          <a:effectLst/>
                        </a:rPr>
                        <a:t>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461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68.76%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31.24%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307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66.59%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Proses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Output 006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513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Rehabilitasi Ruang Belajar SMA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528</a:t>
                      </a:r>
                      <a:r>
                        <a:rPr lang="id-ID" sz="1000" u="none" strike="noStrike" dirty="0" smtClean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1078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764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70.87%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29.13%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66.23%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Proses</a:t>
                      </a:r>
                      <a:r>
                        <a:rPr lang="en-US" sz="1050" u="none" strike="noStrik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baseline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baseline="0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Output 007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160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Renovasi Bangunan SMA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1</a:t>
                      </a:r>
                      <a:r>
                        <a:rPr lang="id-ID" sz="1000" u="none" strike="noStrike" dirty="0" smtClean="0">
                          <a:effectLst/>
                        </a:rPr>
                        <a:t>03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57.14%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1</a:t>
                      </a:r>
                      <a:r>
                        <a:rPr lang="id-ID" sz="1000" u="none" strike="noStrike" dirty="0" smtClean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42.86%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53.57%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Proses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Output 008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1608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Perpustakaan SMA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351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r>
                        <a:rPr lang="id-ID" sz="1000" u="none" strike="noStrike" dirty="0" smtClean="0">
                          <a:effectLst/>
                        </a:rPr>
                        <a:t>54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72.36%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27.64%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2</a:t>
                      </a:r>
                      <a:r>
                        <a:rPr lang="id-ID" sz="1000" u="none" strike="noStrike" dirty="0" smtClean="0">
                          <a:effectLst/>
                        </a:rPr>
                        <a:t>47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70.37%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Proses</a:t>
                      </a:r>
                      <a:r>
                        <a:rPr lang="en-US" sz="1050" u="none" strike="noStrik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Output 009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513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Laboratorium Komputer SMA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4</a:t>
                      </a:r>
                      <a:r>
                        <a:rPr lang="id-ID" sz="1000" u="none" strike="noStrike" dirty="0" smtClean="0">
                          <a:effectLst/>
                        </a:rPr>
                        <a:t>67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3</a:t>
                      </a:r>
                      <a:r>
                        <a:rPr lang="id-ID" sz="1000" u="none" strike="noStrike" dirty="0" smtClean="0">
                          <a:effectLst/>
                        </a:rPr>
                        <a:t>75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80.47%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19.53%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362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77.68%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Proses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Output 011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398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Ruang Penunjang Lainnya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181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71.83%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28.17%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69.01%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Proses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28261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Output 020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</a:tr>
              <a:tr h="313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000" u="none" strike="noStrike" dirty="0">
                          <a:effectLst/>
                        </a:rPr>
                        <a:t>Sekolah yang Mendapatkan Peralatan Pendidikan</a:t>
                      </a:r>
                      <a:endParaRPr lang="sv-S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7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a. </a:t>
                      </a:r>
                      <a:r>
                        <a:rPr lang="en-US" sz="1000" u="none" strike="noStrike" dirty="0" err="1">
                          <a:effectLst/>
                        </a:rPr>
                        <a:t>Peralatan</a:t>
                      </a:r>
                      <a:r>
                        <a:rPr lang="en-US" sz="1000" u="none" strike="noStrike" dirty="0">
                          <a:effectLst/>
                        </a:rPr>
                        <a:t> TIK </a:t>
                      </a:r>
                      <a:r>
                        <a:rPr lang="en-US" sz="1000" u="none" strike="noStrike" dirty="0" err="1">
                          <a:effectLst/>
                        </a:rPr>
                        <a:t>untuk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Pembelajaran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500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500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Proses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mengirimkan</a:t>
                      </a:r>
                      <a:r>
                        <a:rPr lang="en-US" sz="105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50" u="none" strike="noStrike" dirty="0" err="1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laporan</a:t>
                      </a:r>
                      <a:endParaRPr lang="en-US" sz="1050" u="none" strike="noStrike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607" marR="11607" marT="8705" marB="0" anchor="ctr"/>
                </a:tc>
              </a:tr>
              <a:tr h="313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b. </a:t>
                      </a:r>
                      <a:r>
                        <a:rPr lang="en-US" sz="1000" u="none" strike="noStrike" dirty="0" err="1">
                          <a:effectLst/>
                        </a:rPr>
                        <a:t>Peralatan</a:t>
                      </a:r>
                      <a:r>
                        <a:rPr lang="en-US" sz="1000" u="none" strike="noStrike" dirty="0">
                          <a:effectLst/>
                        </a:rPr>
                        <a:t> Pend. Laptop &amp; </a:t>
                      </a:r>
                      <a:r>
                        <a:rPr lang="en-US" sz="1000" u="none" strike="noStrike" dirty="0" err="1">
                          <a:effectLst/>
                        </a:rPr>
                        <a:t>Komputer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66.67%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33.33%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66.67%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r>
                        <a:rPr lang="en-US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Proses</a:t>
                      </a:r>
                      <a:r>
                        <a:rPr lang="en-US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05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mengirimkan</a:t>
                      </a:r>
                      <a:r>
                        <a:rPr lang="en-US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05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laporan</a:t>
                      </a:r>
                      <a:endParaRPr lang="en-US" sz="105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</a:tr>
              <a:tr h="313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c. </a:t>
                      </a:r>
                      <a:r>
                        <a:rPr lang="en-US" sz="1000" u="none" strike="noStrike" dirty="0" err="1">
                          <a:effectLst/>
                        </a:rPr>
                        <a:t>Peralatan</a:t>
                      </a:r>
                      <a:r>
                        <a:rPr lang="en-US" sz="1000" u="none" strike="noStrike" dirty="0">
                          <a:effectLst/>
                        </a:rPr>
                        <a:t> </a:t>
                      </a:r>
                      <a:r>
                        <a:rPr lang="en-US" sz="1000" u="none" strike="noStrike" dirty="0" err="1">
                          <a:effectLst/>
                        </a:rPr>
                        <a:t>Meubelair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u="none" strike="noStrike" dirty="0">
                          <a:effectLst/>
                        </a:rPr>
                        <a:t> </a:t>
                      </a:r>
                      <a:r>
                        <a:rPr lang="en-US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Proses </a:t>
                      </a:r>
                      <a:r>
                        <a:rPr lang="en-US" sz="105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mengirimkan</a:t>
                      </a:r>
                      <a:r>
                        <a:rPr lang="en-US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05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laporan</a:t>
                      </a:r>
                      <a:endParaRPr lang="en-US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</a:tr>
              <a:tr h="18233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Jumlah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05" marR="8705" marT="870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086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2343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75.56%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24.44%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72.78%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607" marR="11607" marT="8705" marB="0" anchor="ctr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52400"/>
            <a:ext cx="11684000" cy="838200"/>
          </a:xfrm>
        </p:spPr>
        <p:txBody>
          <a:bodyPr>
            <a:noAutofit/>
          </a:bodyPr>
          <a:lstStyle/>
          <a:p>
            <a:r>
              <a:rPr lang="en-US" sz="1400" dirty="0" smtClean="0"/>
              <a:t>LAPORAN PERKEMBANGAN PENYALURAN BANTUAN PEMERINTAH TAHUN 2017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sv-SE" sz="1600" dirty="0" smtClean="0"/>
              <a:t>DIREKTORAT PEMBINAAN SEKOLAH MENENGAH ATAS</a:t>
            </a:r>
            <a:br>
              <a:rPr lang="sv-SE" sz="1600" dirty="0" smtClean="0"/>
            </a:br>
            <a:r>
              <a:rPr lang="sv-SE" sz="1600" dirty="0" smtClean="0"/>
              <a:t>Per </a:t>
            </a:r>
            <a:r>
              <a:rPr lang="id-ID" sz="1600" dirty="0" smtClean="0"/>
              <a:t>24</a:t>
            </a:r>
            <a:r>
              <a:rPr lang="sv-SE" sz="1600" dirty="0" smtClean="0"/>
              <a:t> Januari 2018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9569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id-ID" sz="1800" dirty="0" smtClean="0"/>
              <a:t>TAHUN 2017</a:t>
            </a:r>
            <a:endParaRPr lang="en-US" sz="18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id-ID" sz="3600" dirty="0" smtClean="0"/>
              <a:t>DAFTAR PENERIMA USB BELUM MENGIRIM LAPORAN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6" r="13116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7" r="16637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2" r="96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7606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436205"/>
              </p:ext>
            </p:extLst>
          </p:nvPr>
        </p:nvGraphicFramePr>
        <p:xfrm>
          <a:off x="143342" y="116635"/>
          <a:ext cx="11137236" cy="6597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575"/>
                <a:gridCol w="4085141"/>
                <a:gridCol w="3314189"/>
                <a:gridCol w="2976331"/>
              </a:tblGrid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NO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USB</a:t>
                      </a:r>
                      <a:r>
                        <a:rPr lang="id-ID" sz="1400" baseline="0" dirty="0" smtClean="0"/>
                        <a:t> SMA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KAB/KOTA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PROV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SALOPA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TASIKMALAYA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CIBINONG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CIANJUR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solidFill>
                            <a:srgbClr val="FF0000"/>
                          </a:solidFill>
                        </a:rPr>
                        <a:t>SMAS MUHAMMADIYAH JONGGOL</a:t>
                      </a:r>
                      <a:endParaRPr lang="id-ID" sz="140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</a:t>
                      </a:r>
                      <a:r>
                        <a:rPr lang="id-ID" sz="1400" baseline="0" dirty="0" smtClean="0"/>
                        <a:t> BOGOR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TEGALWARU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KARAWANG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SYUBBANUL WATHAN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MAGELANG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TENGAH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6.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solidFill>
                            <a:srgbClr val="FF0000"/>
                          </a:solidFill>
                        </a:rPr>
                        <a:t>SMAS TARUNA MUH. GUNUNGPRING</a:t>
                      </a:r>
                      <a:endParaRPr lang="id-ID" sz="140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MAGELANG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TENGAH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7.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>
                          <a:solidFill>
                            <a:srgbClr val="FF0000"/>
                          </a:solidFill>
                        </a:rPr>
                        <a:t>SMAS PRADITA DIRGANTARA</a:t>
                      </a:r>
                      <a:endParaRPr lang="id-ID" sz="1400" dirty="0">
                        <a:solidFill>
                          <a:srgbClr val="FF0000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BOYOLALI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JAWA TENGAH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8.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</a:t>
                      </a:r>
                      <a:r>
                        <a:rPr lang="id-ID" sz="1400" baseline="0" dirty="0" smtClean="0"/>
                        <a:t> PERSIAPAN NEGERI 3 GUNUNG MERIAH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ACEH SINGKIL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ACEH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9.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3 BIREM BAYEUN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ACEH TIMUR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ACEH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10.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LINGGOSARI BAGANTI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PESISIR SELATAN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SUMATERA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11.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PESANTREN MODERN TERPADU PROF. HAMKA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KOTA PADANG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SUMATERA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12.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20 TEBO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TEBO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JAMBI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13.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5 MERLUNG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TANJUNG JABUNG BARAT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JAMBI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14.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14 SAROLANGUN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SAROLANGUN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JAMBI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15.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15 MUARO JAMBI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MUARO JAMBI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JAMBI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16.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MUHAMMADIYAH 2 PEKANBARU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KOTA PEKANBARU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RIAU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17.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5 TAMBUSAI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ROKAN HULU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RIAU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1164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563829"/>
              </p:ext>
            </p:extLst>
          </p:nvPr>
        </p:nvGraphicFramePr>
        <p:xfrm>
          <a:off x="143341" y="116633"/>
          <a:ext cx="11137236" cy="6597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575"/>
                <a:gridCol w="4085141"/>
                <a:gridCol w="3314189"/>
                <a:gridCol w="2976331"/>
              </a:tblGrid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NO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USB</a:t>
                      </a:r>
                      <a:r>
                        <a:rPr lang="id-ID" sz="1400" baseline="0" dirty="0" smtClean="0"/>
                        <a:t> SMA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KAB/KOTA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PROV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18.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TANJUNGSARI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LAMPUNG</a:t>
                      </a:r>
                      <a:r>
                        <a:rPr lang="id-ID" sz="1400" baseline="0" dirty="0" smtClean="0"/>
                        <a:t> SELATAN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19.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4 TUMIJAJAR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TULANG BAWANG BARAT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20.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MUH.</a:t>
                      </a:r>
                      <a:r>
                        <a:rPr lang="id-ID" sz="1400" baseline="0" dirty="0" smtClean="0"/>
                        <a:t> 1 SUNGKAI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LAMPUNG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21.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BUNGA MAYANG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LAMPUNG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22.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HULU SUNGKAI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LAMPUNG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23.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WAY SEPUTIH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LAMPUNG TENGAH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24.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GEDUNG HARAPAN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WAY KANAN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LAMPUNG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25.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DEA MALELA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SUMBAWA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NUSA</a:t>
                      </a:r>
                      <a:r>
                        <a:rPr lang="id-ID" sz="1400" baseline="0" dirty="0" smtClean="0"/>
                        <a:t> TENGGARA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26.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SANGGAR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BIMA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NUSA</a:t>
                      </a:r>
                      <a:r>
                        <a:rPr lang="id-ID" sz="1400" baseline="0" dirty="0" smtClean="0"/>
                        <a:t> TENGGARA BARAT</a:t>
                      </a:r>
                      <a:endParaRPr lang="id-ID" sz="1400" dirty="0" smtClean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27.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3 KILO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DOMPU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NUSA</a:t>
                      </a:r>
                      <a:r>
                        <a:rPr lang="id-ID" sz="1400" baseline="0" dirty="0" smtClean="0"/>
                        <a:t> TENGGARA BARAT</a:t>
                      </a:r>
                      <a:endParaRPr lang="id-ID" sz="1400" dirty="0" smtClean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28.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MUH. AWWALUL ISLAM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KOTA MAKASSAR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SULAWESI SELATAN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29.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MOROSI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KONAWE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SULAWESI TENGGARA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30.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TOLALA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KOLAKA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TENGGARA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31.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LADONG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KOLAKA TIMUR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TENGGARA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32.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DANGIA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KOLAKA TIMUR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TENGGARA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33.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TIWORO TENGAH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MUNA BARAT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TENGGARA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34.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23 KONAWE SELATAN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KONAWE SELATAN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TENGGARA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4875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93872"/>
              </p:ext>
            </p:extLst>
          </p:nvPr>
        </p:nvGraphicFramePr>
        <p:xfrm>
          <a:off x="143341" y="116633"/>
          <a:ext cx="11137236" cy="6597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575"/>
                <a:gridCol w="4085141"/>
                <a:gridCol w="3314189"/>
                <a:gridCol w="2976331"/>
              </a:tblGrid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NO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USB</a:t>
                      </a:r>
                      <a:r>
                        <a:rPr lang="id-ID" sz="1400" baseline="0" dirty="0" smtClean="0"/>
                        <a:t> SMA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KAB/KOTA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PROV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35.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MATANGNGA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POLEWALI MANDAR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SULAWESI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36.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MASEWE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MAMASA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37.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PASANGKAYU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MAMUJU UTARA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38.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MUARA KOMAM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PASER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KALIMANTAN</a:t>
                      </a:r>
                      <a:r>
                        <a:rPr lang="id-ID" sz="1400" baseline="0" dirty="0" smtClean="0"/>
                        <a:t> TIMUR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39.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BATU ENGAU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PASER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KALIMANTAN</a:t>
                      </a:r>
                      <a:r>
                        <a:rPr lang="id-ID" sz="1400" baseline="0" dirty="0" smtClean="0"/>
                        <a:t> TIMUR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40.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MUARA KAMAN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KUTAI KERTANEGARA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KALIMANTAN</a:t>
                      </a:r>
                      <a:r>
                        <a:rPr lang="id-ID" sz="1400" baseline="0" dirty="0" smtClean="0"/>
                        <a:t> TIMUR</a:t>
                      </a:r>
                      <a:endParaRPr lang="id-ID" sz="1400" dirty="0" smtClean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41.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KAYAN HILIR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SINTANG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KALIMANTAN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42.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KAYAN</a:t>
                      </a:r>
                      <a:r>
                        <a:rPr lang="id-ID" sz="1400" baseline="0" dirty="0" smtClean="0"/>
                        <a:t> HULU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SINTANG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KALIMANTAN BARAT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43.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5 SEKADAU HILIR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SEKADAU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KALIMANTAN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44.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3 PALOH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SAMBAS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KALIMANTAN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45.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SAJINGAN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SAMBAS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KALIMANTAN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46.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EMPANANG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KAPUAS HULU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KALIMANTAN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47.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3 PUTUSSIBAU SELATAN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KAPUAS HULU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KALIMANTAN BARAT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48.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14 SIGI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SIGI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</a:t>
                      </a:r>
                      <a:r>
                        <a:rPr lang="id-ID" sz="1400" baseline="0" dirty="0" smtClean="0"/>
                        <a:t> TENGAH</a:t>
                      </a:r>
                      <a:endParaRPr lang="id-ID" sz="1400" dirty="0" smtClean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49.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TOLISU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BANGGAI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</a:t>
                      </a:r>
                      <a:r>
                        <a:rPr lang="id-ID" sz="1400" baseline="0" dirty="0" smtClean="0"/>
                        <a:t> TENGAH</a:t>
                      </a:r>
                      <a:endParaRPr lang="id-ID" sz="1400" dirty="0" smtClean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50.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BATUI SELATAN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BANGGAI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SULAWESI</a:t>
                      </a:r>
                      <a:r>
                        <a:rPr lang="id-ID" sz="1400" baseline="0" dirty="0" smtClean="0"/>
                        <a:t> TENGAH</a:t>
                      </a:r>
                      <a:endParaRPr lang="id-ID" sz="1400" dirty="0" smtClean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51.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MUHAMMADIYAH PATINIA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SERAM BAGIAN BARAT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MALUKU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endParaRPr lang="id-ID" sz="1400" dirty="0"/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0555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71249"/>
              </p:ext>
            </p:extLst>
          </p:nvPr>
        </p:nvGraphicFramePr>
        <p:xfrm>
          <a:off x="143341" y="116632"/>
          <a:ext cx="11137236" cy="2777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575"/>
                <a:gridCol w="4085141"/>
                <a:gridCol w="3314189"/>
                <a:gridCol w="2976331"/>
              </a:tblGrid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NO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USB</a:t>
                      </a:r>
                      <a:r>
                        <a:rPr lang="id-ID" sz="1400" baseline="0" dirty="0" smtClean="0"/>
                        <a:t> SMA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KAB/KOTA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PROV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52.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6 KAIRATU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SERAM BAGIAN BARAT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MALUKU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53.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3 ELPAPUTIH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</a:t>
                      </a:r>
                      <a:r>
                        <a:rPr lang="id-ID" sz="1400" baseline="0" dirty="0" smtClean="0"/>
                        <a:t> MALUKU TENGAH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MALUKU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54.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</a:t>
                      </a:r>
                      <a:r>
                        <a:rPr lang="id-ID" sz="1400" baseline="0" dirty="0" smtClean="0"/>
                        <a:t> 2 SERAM UTARA TIMUR KOBI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MALUKU TENGAH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MALUKU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55.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12 BURU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BURU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MALUKU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56.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SMAS MUHAMMADIYAH POHUWATO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POHUWATO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GORONTALO</a:t>
                      </a:r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57.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1 ADONARA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FLORES TIMUR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NUSA TENGGARA TIMUR</a:t>
                      </a:r>
                      <a:endParaRPr lang="id-ID" sz="1400" dirty="0"/>
                    </a:p>
                  </a:txBody>
                  <a:tcPr marL="121920" marR="121920"/>
                </a:tc>
              </a:tr>
              <a:tr h="34722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58.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SMAN 2 KEO TENGAH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KAB. NAGEKEO</a:t>
                      </a:r>
                      <a:endParaRPr lang="id-ID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NUSA TENGGARA TIMUR</a:t>
                      </a: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3440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Elbow Connector 71"/>
          <p:cNvCxnSpPr/>
          <p:nvPr/>
        </p:nvCxnSpPr>
        <p:spPr>
          <a:xfrm>
            <a:off x="2917154" y="5742919"/>
            <a:ext cx="1420042" cy="700799"/>
          </a:xfrm>
          <a:prstGeom prst="bentConnector3">
            <a:avLst>
              <a:gd name="adj1" fmla="val 24"/>
            </a:avLst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>
            <a:off x="3201238" y="5638800"/>
            <a:ext cx="533400" cy="454518"/>
          </a:xfrm>
          <a:prstGeom prst="bentConnector3">
            <a:avLst>
              <a:gd name="adj1" fmla="val -11407"/>
            </a:avLst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>
            <a:off x="2917154" y="1143000"/>
            <a:ext cx="1782352" cy="1151884"/>
          </a:xfrm>
          <a:prstGeom prst="bentConnector3">
            <a:avLst>
              <a:gd name="adj1" fmla="val -3072"/>
            </a:avLst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>
            <a:off x="3069176" y="1145682"/>
            <a:ext cx="1299141" cy="786036"/>
          </a:xfrm>
          <a:prstGeom prst="bentConnector3">
            <a:avLst>
              <a:gd name="adj1" fmla="val -3395"/>
            </a:avLst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Elbow Connector 2047"/>
          <p:cNvCxnSpPr/>
          <p:nvPr/>
        </p:nvCxnSpPr>
        <p:spPr>
          <a:xfrm>
            <a:off x="3183475" y="1066800"/>
            <a:ext cx="533400" cy="454518"/>
          </a:xfrm>
          <a:prstGeom prst="bentConnector3">
            <a:avLst>
              <a:gd name="adj1" fmla="val -11407"/>
            </a:avLst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987684" y="609600"/>
            <a:ext cx="762000" cy="6248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826342" y="772032"/>
            <a:ext cx="916858" cy="514485"/>
            <a:chOff x="302342" y="1033601"/>
            <a:chExt cx="916858" cy="642799"/>
          </a:xfrm>
          <a:solidFill>
            <a:schemeClr val="accent1">
              <a:lumMod val="75000"/>
            </a:schemeClr>
          </a:solidFill>
        </p:grpSpPr>
        <p:sp>
          <p:nvSpPr>
            <p:cNvPr id="7" name="Pentagon 6"/>
            <p:cNvSpPr/>
            <p:nvPr/>
          </p:nvSpPr>
          <p:spPr>
            <a:xfrm>
              <a:off x="302342" y="1033601"/>
              <a:ext cx="916858" cy="5334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u="sng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1</a:t>
              </a:r>
            </a:p>
          </p:txBody>
        </p:sp>
        <p:sp>
          <p:nvSpPr>
            <p:cNvPr id="9" name="Right Triangle 8"/>
            <p:cNvSpPr/>
            <p:nvPr/>
          </p:nvSpPr>
          <p:spPr>
            <a:xfrm flipH="1" flipV="1">
              <a:off x="302342" y="1567001"/>
              <a:ext cx="157316" cy="10939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u="sng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745658" y="826731"/>
            <a:ext cx="3197942" cy="42692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err="1"/>
              <a:t>Peningkatan</a:t>
            </a:r>
            <a:r>
              <a:rPr lang="en-US" sz="1400" b="1"/>
              <a:t> </a:t>
            </a:r>
            <a:r>
              <a:rPr lang="en-US" sz="1400" b="1" err="1"/>
              <a:t>Akses</a:t>
            </a:r>
            <a:r>
              <a:rPr lang="en-US" sz="1400" b="1"/>
              <a:t> </a:t>
            </a:r>
            <a:r>
              <a:rPr lang="en-US" sz="1400" b="1" err="1"/>
              <a:t>Pendidikan</a:t>
            </a:r>
            <a:endParaRPr lang="en-US" sz="1400" b="1"/>
          </a:p>
        </p:txBody>
      </p:sp>
      <p:grpSp>
        <p:nvGrpSpPr>
          <p:cNvPr id="12" name="Group 11"/>
          <p:cNvGrpSpPr/>
          <p:nvPr/>
        </p:nvGrpSpPr>
        <p:grpSpPr>
          <a:xfrm>
            <a:off x="1826342" y="2699972"/>
            <a:ext cx="916858" cy="510963"/>
            <a:chOff x="302342" y="1033601"/>
            <a:chExt cx="916858" cy="64279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3" name="Pentagon 12"/>
            <p:cNvSpPr/>
            <p:nvPr/>
          </p:nvSpPr>
          <p:spPr>
            <a:xfrm>
              <a:off x="302342" y="1033601"/>
              <a:ext cx="916858" cy="5334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u="sng">
                  <a:solidFill>
                    <a:schemeClr val="accent1">
                      <a:lumMod val="75000"/>
                    </a:schemeClr>
                  </a:solidFill>
                </a:rPr>
                <a:t>2</a:t>
              </a:r>
            </a:p>
          </p:txBody>
        </p:sp>
        <p:sp>
          <p:nvSpPr>
            <p:cNvPr id="14" name="Right Triangle 13"/>
            <p:cNvSpPr/>
            <p:nvPr/>
          </p:nvSpPr>
          <p:spPr>
            <a:xfrm flipH="1" flipV="1">
              <a:off x="302342" y="1567001"/>
              <a:ext cx="157316" cy="10939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u="sng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2730795" y="2754671"/>
            <a:ext cx="3212805" cy="42400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err="1"/>
              <a:t>Peningkatan</a:t>
            </a:r>
            <a:r>
              <a:rPr lang="en-US" sz="1400" b="1"/>
              <a:t> </a:t>
            </a:r>
            <a:r>
              <a:rPr lang="en-US" sz="1400" b="1" err="1"/>
              <a:t>Mutu</a:t>
            </a:r>
            <a:r>
              <a:rPr lang="en-US" sz="1400" b="1"/>
              <a:t> </a:t>
            </a:r>
            <a:r>
              <a:rPr lang="en-US" sz="1400" b="1" err="1"/>
              <a:t>Pendidikan</a:t>
            </a:r>
            <a:endParaRPr lang="en-US" sz="1400" b="1"/>
          </a:p>
        </p:txBody>
      </p:sp>
      <p:grpSp>
        <p:nvGrpSpPr>
          <p:cNvPr id="16" name="Group 15"/>
          <p:cNvGrpSpPr/>
          <p:nvPr/>
        </p:nvGrpSpPr>
        <p:grpSpPr>
          <a:xfrm>
            <a:off x="1826342" y="5366972"/>
            <a:ext cx="916858" cy="446936"/>
            <a:chOff x="302342" y="1033601"/>
            <a:chExt cx="916858" cy="642799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7" name="Pentagon 16"/>
            <p:cNvSpPr/>
            <p:nvPr/>
          </p:nvSpPr>
          <p:spPr>
            <a:xfrm>
              <a:off x="302342" y="1033601"/>
              <a:ext cx="916858" cy="5334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u="sng">
                  <a:solidFill>
                    <a:schemeClr val="accent1">
                      <a:lumMod val="50000"/>
                    </a:schemeClr>
                  </a:solidFill>
                </a:rPr>
                <a:t>3</a:t>
              </a:r>
            </a:p>
          </p:txBody>
        </p:sp>
        <p:sp>
          <p:nvSpPr>
            <p:cNvPr id="18" name="Right Triangle 17"/>
            <p:cNvSpPr/>
            <p:nvPr/>
          </p:nvSpPr>
          <p:spPr>
            <a:xfrm flipH="1" flipV="1">
              <a:off x="302342" y="1567001"/>
              <a:ext cx="157316" cy="10939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u="sng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2730795" y="5421671"/>
            <a:ext cx="3212804" cy="37087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/>
              <a:t>DAK (Dana </a:t>
            </a:r>
            <a:r>
              <a:rPr lang="en-US" sz="1400" b="1" err="1"/>
              <a:t>Alokasi</a:t>
            </a:r>
            <a:r>
              <a:rPr lang="en-US" sz="1400" b="1"/>
              <a:t> </a:t>
            </a:r>
            <a:r>
              <a:rPr lang="en-US" sz="1400" b="1" err="1"/>
              <a:t>Khusus</a:t>
            </a:r>
            <a:r>
              <a:rPr lang="en-US" sz="1400" b="1"/>
              <a:t>)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791200" y="685800"/>
            <a:ext cx="685800" cy="662860"/>
            <a:chOff x="4191000" y="1002070"/>
            <a:chExt cx="685800" cy="662860"/>
          </a:xfrm>
        </p:grpSpPr>
        <p:sp>
          <p:nvSpPr>
            <p:cNvPr id="20" name="Oval 19"/>
            <p:cNvSpPr/>
            <p:nvPr/>
          </p:nvSpPr>
          <p:spPr>
            <a:xfrm>
              <a:off x="4191000" y="1002070"/>
              <a:ext cx="685800" cy="662860"/>
            </a:xfrm>
            <a:prstGeom prst="ellipse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5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91" t="54610" r="47797" b="20196"/>
            <a:stretch/>
          </p:blipFill>
          <p:spPr bwMode="auto">
            <a:xfrm>
              <a:off x="4241289" y="1066800"/>
              <a:ext cx="585223" cy="478701"/>
            </a:xfrm>
            <a:prstGeom prst="ellipse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7" name="Group 26"/>
          <p:cNvGrpSpPr/>
          <p:nvPr/>
        </p:nvGrpSpPr>
        <p:grpSpPr>
          <a:xfrm>
            <a:off x="5697646" y="2635242"/>
            <a:ext cx="685800" cy="662860"/>
            <a:chOff x="4191000" y="2598088"/>
            <a:chExt cx="685800" cy="662860"/>
          </a:xfrm>
        </p:grpSpPr>
        <p:sp>
          <p:nvSpPr>
            <p:cNvPr id="21" name="Oval 20"/>
            <p:cNvSpPr/>
            <p:nvPr/>
          </p:nvSpPr>
          <p:spPr>
            <a:xfrm>
              <a:off x="4191000" y="2598088"/>
              <a:ext cx="685800" cy="662860"/>
            </a:xfrm>
            <a:prstGeom prst="ellipse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6" t="53190" r="86817" b="33256"/>
            <a:stretch/>
          </p:blipFill>
          <p:spPr bwMode="auto">
            <a:xfrm>
              <a:off x="4240794" y="2675520"/>
              <a:ext cx="586213" cy="479511"/>
            </a:xfrm>
            <a:prstGeom prst="ellipse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Group 27"/>
          <p:cNvGrpSpPr/>
          <p:nvPr/>
        </p:nvGrpSpPr>
        <p:grpSpPr>
          <a:xfrm>
            <a:off x="5715000" y="5257800"/>
            <a:ext cx="685800" cy="662860"/>
            <a:chOff x="4191000" y="4948319"/>
            <a:chExt cx="685800" cy="662860"/>
          </a:xfrm>
        </p:grpSpPr>
        <p:sp>
          <p:nvSpPr>
            <p:cNvPr id="22" name="Oval 21"/>
            <p:cNvSpPr/>
            <p:nvPr/>
          </p:nvSpPr>
          <p:spPr>
            <a:xfrm>
              <a:off x="4191000" y="4948319"/>
              <a:ext cx="685800" cy="662860"/>
            </a:xfrm>
            <a:prstGeom prst="ellipse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97" t="18229" r="52855" b="52604"/>
            <a:stretch/>
          </p:blipFill>
          <p:spPr bwMode="auto">
            <a:xfrm>
              <a:off x="4248150" y="4964042"/>
              <a:ext cx="571501" cy="644203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4846" r="52771" b="11654"/>
          <a:stretch/>
        </p:blipFill>
        <p:spPr bwMode="auto">
          <a:xfrm>
            <a:off x="3880648" y="1373459"/>
            <a:ext cx="411446" cy="224935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1" t="45560" r="36714" b="37110"/>
          <a:stretch/>
        </p:blipFill>
        <p:spPr bwMode="auto">
          <a:xfrm>
            <a:off x="4876800" y="2234808"/>
            <a:ext cx="411446" cy="281651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33699" r="63792" b="42578"/>
          <a:stretch/>
        </p:blipFill>
        <p:spPr bwMode="auto">
          <a:xfrm>
            <a:off x="4495800" y="1804180"/>
            <a:ext cx="407412" cy="255079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4344628" y="1295400"/>
            <a:ext cx="3503972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FF00"/>
                </a:solidFill>
              </a:rPr>
              <a:t>KIP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penerima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manfaat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1.243.415 </a:t>
            </a:r>
            <a:r>
              <a:rPr lang="en-US" sz="1200" b="1" err="1">
                <a:solidFill>
                  <a:srgbClr val="FFFF00"/>
                </a:solidFill>
              </a:rPr>
              <a:t>siswa</a:t>
            </a:r>
            <a:endParaRPr lang="en-US" sz="1200" b="1">
              <a:solidFill>
                <a:srgbClr val="FFFF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17063" y="1732464"/>
            <a:ext cx="2093337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FF00"/>
                </a:solidFill>
              </a:rPr>
              <a:t>USB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75 unit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288246" y="2146500"/>
            <a:ext cx="2407954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FF00"/>
                </a:solidFill>
              </a:rPr>
              <a:t>RKB</a:t>
            </a:r>
            <a:r>
              <a:rPr lang="en-US" sz="1600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1.000 </a:t>
            </a:r>
            <a:r>
              <a:rPr lang="en-US" sz="1200" b="1" err="1">
                <a:solidFill>
                  <a:srgbClr val="FFFF00"/>
                </a:solidFill>
              </a:rPr>
              <a:t>ruang</a:t>
            </a:r>
            <a:endParaRPr lang="en-US" sz="1200" b="1">
              <a:solidFill>
                <a:srgbClr val="FFFF00"/>
              </a:solidFill>
            </a:endParaRPr>
          </a:p>
        </p:txBody>
      </p:sp>
      <p:pic>
        <p:nvPicPr>
          <p:cNvPr id="49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t="31560" r="75476" b="43640"/>
          <a:stretch/>
        </p:blipFill>
        <p:spPr bwMode="auto">
          <a:xfrm>
            <a:off x="2959616" y="3505228"/>
            <a:ext cx="411556" cy="256169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3380518" y="3429000"/>
            <a:ext cx="3020282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Rehabilitasi</a:t>
            </a:r>
            <a:r>
              <a:rPr lang="en-US" sz="1050" b="1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5.271 </a:t>
            </a:r>
            <a:r>
              <a:rPr lang="en-US" sz="1200" b="1" err="1">
                <a:solidFill>
                  <a:srgbClr val="FFFF00"/>
                </a:solidFill>
              </a:rPr>
              <a:t>ruang</a:t>
            </a:r>
            <a:endParaRPr lang="en-US" sz="1200" b="1">
              <a:solidFill>
                <a:srgbClr val="FFFF00"/>
              </a:solidFill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9"/>
          <a:srcRect l="50439" t="28385" r="35212" b="56771"/>
          <a:stretch/>
        </p:blipFill>
        <p:spPr>
          <a:xfrm>
            <a:off x="2959617" y="3964384"/>
            <a:ext cx="403291" cy="234567"/>
          </a:xfrm>
          <a:prstGeom prst="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</p:pic>
      <p:sp>
        <p:nvSpPr>
          <p:cNvPr id="52" name="TextBox 51"/>
          <p:cNvSpPr txBox="1"/>
          <p:nvPr/>
        </p:nvSpPr>
        <p:spPr>
          <a:xfrm>
            <a:off x="3352800" y="3877354"/>
            <a:ext cx="2982834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Revitalisasi</a:t>
            </a:r>
            <a:r>
              <a:rPr lang="en-US" sz="1050" b="1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110 </a:t>
            </a:r>
            <a:r>
              <a:rPr lang="en-US" sz="1200" b="1" err="1">
                <a:solidFill>
                  <a:srgbClr val="FFFF00"/>
                </a:solidFill>
              </a:rPr>
              <a:t>sekolah</a:t>
            </a:r>
            <a:endParaRPr lang="en-US" sz="1200" b="1">
              <a:solidFill>
                <a:srgbClr val="FFFF00"/>
              </a:solidFill>
            </a:endParaRPr>
          </a:p>
        </p:txBody>
      </p:sp>
      <p:pic>
        <p:nvPicPr>
          <p:cNvPr id="53" name="Picture 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1" t="66465" r="49078" b="10098"/>
          <a:stretch/>
        </p:blipFill>
        <p:spPr bwMode="auto">
          <a:xfrm>
            <a:off x="2959616" y="4401937"/>
            <a:ext cx="420902" cy="267114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3352800" y="4212001"/>
            <a:ext cx="3772733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Pendidikan</a:t>
            </a:r>
            <a:r>
              <a:rPr lang="en-US" sz="1600" b="1">
                <a:solidFill>
                  <a:srgbClr val="FFFF00"/>
                </a:solidFill>
              </a:rPr>
              <a:t> </a:t>
            </a:r>
            <a:r>
              <a:rPr lang="en-US" sz="1600" b="1" err="1">
                <a:solidFill>
                  <a:srgbClr val="FFFF00"/>
                </a:solidFill>
              </a:rPr>
              <a:t>Karakter</a:t>
            </a:r>
            <a:r>
              <a:rPr lang="en-US" sz="1600" b="1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4.542 </a:t>
            </a:r>
            <a:r>
              <a:rPr lang="en-US" sz="1200" b="1" err="1">
                <a:solidFill>
                  <a:srgbClr val="FFFF00"/>
                </a:solidFill>
              </a:rPr>
              <a:t>siswa</a:t>
            </a:r>
            <a:endParaRPr lang="en-US" sz="1200" b="1">
              <a:solidFill>
                <a:srgbClr val="FFFF00"/>
              </a:solidFill>
            </a:endParaRPr>
          </a:p>
        </p:txBody>
      </p:sp>
      <p:pic>
        <p:nvPicPr>
          <p:cNvPr id="55" name="Picture 9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4" t="40625" r="54712" b="23314"/>
          <a:stretch/>
        </p:blipFill>
        <p:spPr bwMode="auto">
          <a:xfrm>
            <a:off x="2959617" y="4883279"/>
            <a:ext cx="419463" cy="238577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3352801" y="4724400"/>
            <a:ext cx="3657598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Beasiswa</a:t>
            </a:r>
            <a:r>
              <a:rPr lang="en-US" sz="1600" b="1">
                <a:solidFill>
                  <a:srgbClr val="FFFF00"/>
                </a:solidFill>
              </a:rPr>
              <a:t> </a:t>
            </a:r>
            <a:r>
              <a:rPr lang="en-US" sz="1600" b="1" err="1">
                <a:solidFill>
                  <a:srgbClr val="FFFF00"/>
                </a:solidFill>
              </a:rPr>
              <a:t>Prestasi</a:t>
            </a:r>
            <a:r>
              <a:rPr lang="en-US" sz="1600" b="1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3.346 </a:t>
            </a:r>
            <a:r>
              <a:rPr lang="en-US" sz="1200" b="1" err="1">
                <a:solidFill>
                  <a:srgbClr val="FFFF00"/>
                </a:solidFill>
              </a:rPr>
              <a:t>siswa</a:t>
            </a:r>
            <a:endParaRPr lang="en-US" sz="1200" b="1">
              <a:solidFill>
                <a:srgbClr val="FFFF00"/>
              </a:solidFill>
            </a:endParaRPr>
          </a:p>
        </p:txBody>
      </p:sp>
      <p:cxnSp>
        <p:nvCxnSpPr>
          <p:cNvPr id="2060" name="Straight Connector 2059"/>
          <p:cNvCxnSpPr/>
          <p:nvPr/>
        </p:nvCxnSpPr>
        <p:spPr>
          <a:xfrm flipH="1">
            <a:off x="7054366" y="3495966"/>
            <a:ext cx="1" cy="1752573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5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1" t="19012" r="49078" b="59056"/>
          <a:stretch/>
        </p:blipFill>
        <p:spPr bwMode="auto">
          <a:xfrm>
            <a:off x="7166200" y="3359120"/>
            <a:ext cx="448057" cy="310024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7807567" y="3309821"/>
            <a:ext cx="3352800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Kurikulum</a:t>
            </a:r>
            <a:r>
              <a:rPr lang="en-US" sz="1600" b="1">
                <a:solidFill>
                  <a:srgbClr val="FFFF00"/>
                </a:solidFill>
              </a:rPr>
              <a:t> 2013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4.800 SMA</a:t>
            </a:r>
          </a:p>
        </p:txBody>
      </p:sp>
      <p:pic>
        <p:nvPicPr>
          <p:cNvPr id="61" name="Picture 4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0" t="77461" r="58756" b="14063"/>
          <a:stretch/>
        </p:blipFill>
        <p:spPr bwMode="auto">
          <a:xfrm>
            <a:off x="7166200" y="3836619"/>
            <a:ext cx="448057" cy="202987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7807567" y="3733800"/>
            <a:ext cx="3276600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Peralatan</a:t>
            </a:r>
            <a:r>
              <a:rPr lang="en-US" sz="1600" b="1">
                <a:solidFill>
                  <a:srgbClr val="FFFF00"/>
                </a:solidFill>
              </a:rPr>
              <a:t> &amp; TIK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3.099 </a:t>
            </a:r>
            <a:r>
              <a:rPr lang="en-US" sz="1200" b="1" err="1">
                <a:solidFill>
                  <a:srgbClr val="FFFF00"/>
                </a:solidFill>
              </a:rPr>
              <a:t>paket</a:t>
            </a:r>
            <a:endParaRPr lang="en-US" sz="1200" b="1">
              <a:solidFill>
                <a:srgbClr val="FFFF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807567" y="4147696"/>
            <a:ext cx="3276600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Perpustakaan</a:t>
            </a:r>
            <a:r>
              <a:rPr lang="en-US" sz="1600" b="1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351 </a:t>
            </a:r>
            <a:r>
              <a:rPr lang="en-US" sz="1200" b="1" err="1">
                <a:solidFill>
                  <a:srgbClr val="FFFF00"/>
                </a:solidFill>
              </a:rPr>
              <a:t>ruang</a:t>
            </a:r>
            <a:endParaRPr lang="en-US" sz="1200" b="1">
              <a:solidFill>
                <a:srgbClr val="FFFF00"/>
              </a:solidFill>
            </a:endParaRPr>
          </a:p>
        </p:txBody>
      </p:sp>
      <p:pic>
        <p:nvPicPr>
          <p:cNvPr id="65" name="Picture 8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6" t="35575" r="46486" b="43640"/>
          <a:stretch/>
        </p:blipFill>
        <p:spPr bwMode="auto">
          <a:xfrm>
            <a:off x="7166199" y="4189438"/>
            <a:ext cx="448056" cy="325138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4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8" t="76419" r="46080" b="14063"/>
          <a:stretch/>
        </p:blipFill>
        <p:spPr bwMode="auto">
          <a:xfrm>
            <a:off x="7166199" y="4681012"/>
            <a:ext cx="440844" cy="25639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TextBox 66"/>
          <p:cNvSpPr txBox="1"/>
          <p:nvPr/>
        </p:nvSpPr>
        <p:spPr>
          <a:xfrm>
            <a:off x="7807567" y="4604897"/>
            <a:ext cx="3276600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err="1">
                <a:solidFill>
                  <a:srgbClr val="FFFF00"/>
                </a:solidFill>
              </a:rPr>
              <a:t>Laboratorium</a:t>
            </a:r>
            <a:r>
              <a:rPr lang="en-US" sz="1600" b="1">
                <a:solidFill>
                  <a:srgbClr val="FFFF00"/>
                </a:solidFill>
              </a:rPr>
              <a:t>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450 </a:t>
            </a:r>
            <a:r>
              <a:rPr lang="en-US" sz="1200" b="1" err="1">
                <a:solidFill>
                  <a:srgbClr val="FFFF00"/>
                </a:solidFill>
              </a:rPr>
              <a:t>ruang</a:t>
            </a:r>
            <a:endParaRPr lang="en-US" sz="1200" b="1">
              <a:solidFill>
                <a:srgbClr val="FFFF00"/>
              </a:solidFill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16"/>
          <a:srcRect l="41069" t="57813" r="41361" b="16406"/>
          <a:stretch/>
        </p:blipFill>
        <p:spPr>
          <a:xfrm>
            <a:off x="7166199" y="5105111"/>
            <a:ext cx="440844" cy="322592"/>
          </a:xfrm>
          <a:prstGeom prst="rect">
            <a:avLst/>
          </a:prstGeom>
          <a:ln w="57150">
            <a:solidFill>
              <a:schemeClr val="bg1">
                <a:lumMod val="50000"/>
              </a:schemeClr>
            </a:solidFill>
          </a:ln>
        </p:spPr>
      </p:pic>
      <p:sp>
        <p:nvSpPr>
          <p:cNvPr id="69" name="TextBox 68"/>
          <p:cNvSpPr txBox="1"/>
          <p:nvPr/>
        </p:nvSpPr>
        <p:spPr>
          <a:xfrm>
            <a:off x="7807567" y="5062096"/>
            <a:ext cx="3910818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FF00"/>
                </a:solidFill>
              </a:rPr>
              <a:t>R. </a:t>
            </a:r>
            <a:r>
              <a:rPr lang="en-US" sz="1600" b="1" err="1">
                <a:solidFill>
                  <a:srgbClr val="FFFF00"/>
                </a:solidFill>
              </a:rPr>
              <a:t>Penunjang</a:t>
            </a:r>
            <a:r>
              <a:rPr lang="en-US" sz="1600" b="1">
                <a:solidFill>
                  <a:srgbClr val="FFFF00"/>
                </a:solidFill>
              </a:rPr>
              <a:t> Lain </a:t>
            </a:r>
            <a:r>
              <a:rPr lang="en-US" sz="1050" err="1">
                <a:solidFill>
                  <a:srgbClr val="FFFF00"/>
                </a:solidFill>
              </a:rPr>
              <a:t>Sebanyak</a:t>
            </a:r>
            <a:r>
              <a:rPr lang="en-US" sz="1050">
                <a:solidFill>
                  <a:srgbClr val="FFFF00"/>
                </a:solidFill>
              </a:rPr>
              <a:t> </a:t>
            </a:r>
            <a:r>
              <a:rPr lang="en-US" sz="1200" b="1">
                <a:solidFill>
                  <a:srgbClr val="FFFF00"/>
                </a:solidFill>
              </a:rPr>
              <a:t>181ruang</a:t>
            </a:r>
          </a:p>
        </p:txBody>
      </p:sp>
      <p:pic>
        <p:nvPicPr>
          <p:cNvPr id="70" name="Picture 4"/>
          <p:cNvPicPr>
            <a:picLocks noChangeAspect="1" noChangeArrowheads="1"/>
          </p:cNvPicPr>
          <p:nvPr/>
        </p:nvPicPr>
        <p:blipFill>
          <a:blip r:embed="rId17">
            <a:lum bright="4000" contrast="10000"/>
          </a:blip>
          <a:srcRect/>
          <a:stretch>
            <a:fillRect/>
          </a:stretch>
        </p:blipFill>
        <p:spPr bwMode="auto">
          <a:xfrm>
            <a:off x="3901996" y="5956606"/>
            <a:ext cx="390099" cy="273424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97" t="18229" r="52855" b="52604"/>
          <a:stretch/>
        </p:blipFill>
        <p:spPr bwMode="auto">
          <a:xfrm>
            <a:off x="4495800" y="6390797"/>
            <a:ext cx="509316" cy="237262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4368317" y="5891126"/>
            <a:ext cx="2154098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FF00"/>
                </a:solidFill>
              </a:rPr>
              <a:t>BOS SMA</a:t>
            </a:r>
            <a:endParaRPr lang="en-US" sz="1200" b="1">
              <a:solidFill>
                <a:srgbClr val="FFFF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44297" y="6295637"/>
            <a:ext cx="1866102" cy="37457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FFFF00"/>
                </a:solidFill>
              </a:rPr>
              <a:t>DAK FISIK SMA</a:t>
            </a:r>
            <a:endParaRPr lang="en-US" sz="1200" b="1">
              <a:solidFill>
                <a:srgbClr val="FFFF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497842" y="1"/>
            <a:ext cx="718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>
                <a:solidFill>
                  <a:schemeClr val="tx1">
                    <a:lumMod val="65000"/>
                    <a:lumOff val="35000"/>
                  </a:schemeClr>
                </a:solidFill>
                <a:latin typeface="Britannic Bold" pitchFamily="34" charset="0"/>
              </a:rPr>
              <a:t>Program Prioritas Dit. PSMA Th. 2017</a:t>
            </a:r>
          </a:p>
        </p:txBody>
      </p:sp>
      <p:cxnSp>
        <p:nvCxnSpPr>
          <p:cNvPr id="2064" name="Straight Connector 2063"/>
          <p:cNvCxnSpPr/>
          <p:nvPr/>
        </p:nvCxnSpPr>
        <p:spPr>
          <a:xfrm>
            <a:off x="1497842" y="533400"/>
            <a:ext cx="6350758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30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6118" y="1592796"/>
            <a:ext cx="10631279" cy="2717800"/>
          </a:xfrm>
        </p:spPr>
        <p:txBody>
          <a:bodyPr>
            <a:normAutofit/>
          </a:bodyPr>
          <a:lstStyle/>
          <a:p>
            <a:r>
              <a:rPr lang="en-US" dirty="0" smtClean="0"/>
              <a:t>I.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kirim</a:t>
            </a:r>
            <a:r>
              <a:rPr lang="en-US" dirty="0" smtClean="0"/>
              <a:t> </a:t>
            </a:r>
            <a:r>
              <a:rPr lang="en-US" dirty="0" err="1" smtClean="0"/>
              <a:t>laporan</a:t>
            </a:r>
            <a:r>
              <a:rPr lang="en-US" dirty="0" smtClean="0"/>
              <a:t> </a:t>
            </a:r>
            <a:r>
              <a:rPr lang="en-US" dirty="0" err="1" smtClean="0"/>
              <a:t>akhir</a:t>
            </a:r>
            <a:r>
              <a:rPr lang="en-US" dirty="0" smtClean="0"/>
              <a:t>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5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-1" y="836712"/>
          <a:ext cx="12192003" cy="41841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5436">
                  <a:extLst>
                    <a:ext uri="{9D8B030D-6E8A-4147-A177-3AD203B41FA5}">
                      <a16:colId xmlns="" xmlns:a16="http://schemas.microsoft.com/office/drawing/2014/main" val="1329887596"/>
                    </a:ext>
                  </a:extLst>
                </a:gridCol>
                <a:gridCol w="2901656">
                  <a:extLst>
                    <a:ext uri="{9D8B030D-6E8A-4147-A177-3AD203B41FA5}">
                      <a16:colId xmlns="" xmlns:a16="http://schemas.microsoft.com/office/drawing/2014/main" val="3207603395"/>
                    </a:ext>
                  </a:extLst>
                </a:gridCol>
                <a:gridCol w="1536171">
                  <a:extLst>
                    <a:ext uri="{9D8B030D-6E8A-4147-A177-3AD203B41FA5}">
                      <a16:colId xmlns="" xmlns:a16="http://schemas.microsoft.com/office/drawing/2014/main" val="881327951"/>
                    </a:ext>
                  </a:extLst>
                </a:gridCol>
                <a:gridCol w="1706856">
                  <a:extLst>
                    <a:ext uri="{9D8B030D-6E8A-4147-A177-3AD203B41FA5}">
                      <a16:colId xmlns="" xmlns:a16="http://schemas.microsoft.com/office/drawing/2014/main" val="422214880"/>
                    </a:ext>
                  </a:extLst>
                </a:gridCol>
                <a:gridCol w="1536171">
                  <a:extLst>
                    <a:ext uri="{9D8B030D-6E8A-4147-A177-3AD203B41FA5}">
                      <a16:colId xmlns="" xmlns:a16="http://schemas.microsoft.com/office/drawing/2014/main" val="357840004"/>
                    </a:ext>
                  </a:extLst>
                </a:gridCol>
                <a:gridCol w="1706856">
                  <a:extLst>
                    <a:ext uri="{9D8B030D-6E8A-4147-A177-3AD203B41FA5}">
                      <a16:colId xmlns="" xmlns:a16="http://schemas.microsoft.com/office/drawing/2014/main" val="824735575"/>
                    </a:ext>
                  </a:extLst>
                </a:gridCol>
                <a:gridCol w="1828857">
                  <a:extLst>
                    <a:ext uri="{9D8B030D-6E8A-4147-A177-3AD203B41FA5}">
                      <a16:colId xmlns="" xmlns:a16="http://schemas.microsoft.com/office/drawing/2014/main" val="1282473319"/>
                    </a:ext>
                  </a:extLst>
                </a:gridCol>
              </a:tblGrid>
              <a:tr h="4851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Provinsi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Jumlah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Laporan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Realisasi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Laporan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Belum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Realisasi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Laporan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extLst>
                  <a:ext uri="{0D108BD9-81ED-4DB2-BD59-A6C34878D82A}">
                    <a16:rowId xmlns="" xmlns:a16="http://schemas.microsoft.com/office/drawing/2014/main" val="3128642838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Aceh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176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141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80.11%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19.89%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446691791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Banten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137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76.64%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23.36%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821580324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Bali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20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85.00%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696909356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Bangka Belitung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36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91.67%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8.33%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986759801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Bengkulu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31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87.10%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12.90%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762323843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D.I. Yogyakarta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50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82.00%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18.00%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284520166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D.K.I. Jakarta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  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88.89%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11.11%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547067966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Gorontalo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19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89.47%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10.53%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113748510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Jambi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67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61.19%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38.81%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749314825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Jawa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433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71.59%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28.41%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676254907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Jawa Tengah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185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82.70%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17.30%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874611826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Jawa Timur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366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262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71.58%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28.42%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4264086619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Kalimantan Timur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38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60.53%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39.47%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496852810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Kalimantan Tengah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32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68.75%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31.25%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4103157190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Kalimantan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  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77.78%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22.22%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216999404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Kalimantan Selatan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38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92.11%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7.89%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401090881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Kalimantan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51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60.78%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39.22%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158049652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512676"/>
            <a:ext cx="12192000" cy="24773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812800" y="157480"/>
            <a:ext cx="10871201" cy="134112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sz="4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 err="1" smtClean="0"/>
              <a:t>Rekap</a:t>
            </a:r>
            <a:r>
              <a:rPr lang="en-US" sz="2000" dirty="0" smtClean="0"/>
              <a:t> </a:t>
            </a:r>
            <a:r>
              <a:rPr lang="en-US" sz="2000" dirty="0" err="1" smtClean="0"/>
              <a:t>Realisasi</a:t>
            </a:r>
            <a:r>
              <a:rPr lang="en-US" sz="2000" dirty="0" smtClean="0"/>
              <a:t> </a:t>
            </a:r>
            <a:r>
              <a:rPr lang="en-US" sz="2000" dirty="0" err="1" smtClean="0"/>
              <a:t>Laporan</a:t>
            </a:r>
            <a:r>
              <a:rPr lang="en-US" sz="2000" dirty="0" smtClean="0"/>
              <a:t> 2017 Per </a:t>
            </a:r>
            <a:r>
              <a:rPr lang="en-US" sz="2000" dirty="0" err="1" smtClean="0"/>
              <a:t>Provinsi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226440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-1" y="566682"/>
          <a:ext cx="12192003" cy="4204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5436">
                  <a:extLst>
                    <a:ext uri="{9D8B030D-6E8A-4147-A177-3AD203B41FA5}">
                      <a16:colId xmlns="" xmlns:a16="http://schemas.microsoft.com/office/drawing/2014/main" val="3005999689"/>
                    </a:ext>
                  </a:extLst>
                </a:gridCol>
                <a:gridCol w="2901656">
                  <a:extLst>
                    <a:ext uri="{9D8B030D-6E8A-4147-A177-3AD203B41FA5}">
                      <a16:colId xmlns="" xmlns:a16="http://schemas.microsoft.com/office/drawing/2014/main" val="4234987519"/>
                    </a:ext>
                  </a:extLst>
                </a:gridCol>
                <a:gridCol w="1536171">
                  <a:extLst>
                    <a:ext uri="{9D8B030D-6E8A-4147-A177-3AD203B41FA5}">
                      <a16:colId xmlns="" xmlns:a16="http://schemas.microsoft.com/office/drawing/2014/main" val="2495780073"/>
                    </a:ext>
                  </a:extLst>
                </a:gridCol>
                <a:gridCol w="1706856">
                  <a:extLst>
                    <a:ext uri="{9D8B030D-6E8A-4147-A177-3AD203B41FA5}">
                      <a16:colId xmlns="" xmlns:a16="http://schemas.microsoft.com/office/drawing/2014/main" val="3053534668"/>
                    </a:ext>
                  </a:extLst>
                </a:gridCol>
                <a:gridCol w="1536171">
                  <a:extLst>
                    <a:ext uri="{9D8B030D-6E8A-4147-A177-3AD203B41FA5}">
                      <a16:colId xmlns="" xmlns:a16="http://schemas.microsoft.com/office/drawing/2014/main" val="240776417"/>
                    </a:ext>
                  </a:extLst>
                </a:gridCol>
                <a:gridCol w="1706856">
                  <a:extLst>
                    <a:ext uri="{9D8B030D-6E8A-4147-A177-3AD203B41FA5}">
                      <a16:colId xmlns="" xmlns:a16="http://schemas.microsoft.com/office/drawing/2014/main" val="1559884187"/>
                    </a:ext>
                  </a:extLst>
                </a:gridCol>
                <a:gridCol w="1828857">
                  <a:extLst>
                    <a:ext uri="{9D8B030D-6E8A-4147-A177-3AD203B41FA5}">
                      <a16:colId xmlns="" xmlns:a16="http://schemas.microsoft.com/office/drawing/2014/main" val="4165471870"/>
                    </a:ext>
                  </a:extLst>
                </a:gridCol>
              </a:tblGrid>
              <a:tr h="4851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Provinsi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Jumlah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Laporan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Realisasi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Laporan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 err="1">
                          <a:effectLst/>
                        </a:rPr>
                        <a:t>Belum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Realisasi</a:t>
                      </a:r>
                      <a:r>
                        <a:rPr lang="en-US" sz="1100" b="1" u="none" strike="noStrike" dirty="0">
                          <a:effectLst/>
                        </a:rPr>
                        <a:t> </a:t>
                      </a:r>
                      <a:r>
                        <a:rPr lang="en-US" sz="1100" b="1" u="none" strike="noStrike" dirty="0" err="1">
                          <a:effectLst/>
                        </a:rPr>
                        <a:t>Laporan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</a:rPr>
                        <a:t>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ctr"/>
                </a:tc>
                <a:extLst>
                  <a:ext uri="{0D108BD9-81ED-4DB2-BD59-A6C34878D82A}">
                    <a16:rowId xmlns="" xmlns:a16="http://schemas.microsoft.com/office/drawing/2014/main" val="261415013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Kepulauan</a:t>
                      </a:r>
                      <a:r>
                        <a:rPr lang="en-US" sz="1100" u="none" strike="noStrike" dirty="0">
                          <a:effectLst/>
                        </a:rPr>
                        <a:t> Riau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         25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64.00%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36.00%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272916981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Lampung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162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67.90%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32.10%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4151410968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Maluku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56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33.93%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66.07%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049980053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Maluku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46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54.35%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45.65%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236241594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Nusa Tenggara Timur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111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39.64%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60.36%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628631500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Nusa Tenggara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109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77.98%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22.02%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781127732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Riau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121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89.26%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10.74%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935450459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Papua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16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56.25%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43.75%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707687466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Papua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  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50.00%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50.00%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100684029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Sulawesi Tengah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64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59.38%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40.63%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349205020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Sulawesi Selatan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71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69.01%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30.99%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3933672021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Sulawesi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32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53.13%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46.88%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239402303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Sulawesi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  21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52.38%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47.62%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4011152585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Sulawesi Tenggara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143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65.73%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34.27%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368539564"/>
                  </a:ext>
                </a:extLst>
              </a:tr>
              <a:tr h="3251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Sumatera Selatan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143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87.41%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12.59%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548895250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Sumatera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107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82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76.64%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23.36%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248997816"/>
                  </a:ext>
                </a:extLst>
              </a:tr>
              <a:tr h="1651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Sumatera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     169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75.15%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24.85%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857403374"/>
                  </a:ext>
                </a:extLst>
              </a:tr>
              <a:tr h="16514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3101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2236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72.11%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865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27.89%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16192" marR="16192" marT="5123" marB="0" anchor="b"/>
                </a:tc>
                <a:extLst>
                  <a:ext uri="{0D108BD9-81ED-4DB2-BD59-A6C34878D82A}">
                    <a16:rowId xmlns="" xmlns:a16="http://schemas.microsoft.com/office/drawing/2014/main" val="1402674059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59985"/>
            <a:ext cx="12192000" cy="24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7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2874" y="315687"/>
            <a:ext cx="2475909" cy="3707673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/>
              <a:t>REKAPI-TULASI SEKOLAH PENERIMA BANTUAN </a:t>
            </a:r>
            <a:r>
              <a:rPr lang="en-US" sz="2800" smtClean="0"/>
              <a:t>TIK PEM-BELAJARAN </a:t>
            </a:r>
            <a:r>
              <a:rPr lang="en-US" sz="2800" dirty="0" smtClean="0"/>
              <a:t>SMA TAHUN 2017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591660"/>
              </p:ext>
            </p:extLst>
          </p:nvPr>
        </p:nvGraphicFramePr>
        <p:xfrm>
          <a:off x="3488783" y="28347"/>
          <a:ext cx="7807573" cy="67030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2009"/>
                <a:gridCol w="4983555"/>
                <a:gridCol w="1412009"/>
              </a:tblGrid>
              <a:tr h="266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No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Provinsi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Sekolah</a:t>
                      </a:r>
                      <a:r>
                        <a:rPr lang="en-US" sz="1100" u="none" strike="noStrike" dirty="0">
                          <a:effectLst/>
                        </a:rPr>
                        <a:t> </a:t>
                      </a:r>
                      <a:r>
                        <a:rPr lang="en-US" sz="1100" u="none" strike="noStrike" dirty="0" err="1">
                          <a:effectLst/>
                        </a:rPr>
                        <a:t>Sasaran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Prop. D.K.I. Jakarta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Jawa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Jawa Tengah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D.I. Yogyakarta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Jawa Timur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Aceh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Sumatera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marL="0" indent="0" algn="ctr" fontAlgn="ctr">
                        <a:tabLst>
                          <a:tab pos="612775" algn="l"/>
                        </a:tabLst>
                      </a:pPr>
                      <a:r>
                        <a:rPr lang="en-US" sz="1100" u="none" strike="noStrike" dirty="0">
                          <a:effectLst/>
                        </a:rPr>
                        <a:t>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Sumatera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Riau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Jambi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Sumatera Selatan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Lampung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Kalimantan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Kalimantan Tengah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Kalimantan Selatan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Kalimantan Timur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Sulawesi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Sulawesi Tengah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Sulawesi Selatan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Sulawesi Tenggara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Maluku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Bali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Nusa Tenggara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Nusa Tenggara Timur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Papua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Bengkulu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Maluku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Banten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Gorontalo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Bangka Belitung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Kepulauan Riau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Papua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Sulawesi Barat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Prop. Kalimantan Utara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  <a:tr h="183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JUMLAH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500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940" marR="6940" marT="694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63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941" y="104673"/>
            <a:ext cx="10775851" cy="654984"/>
          </a:xfrm>
        </p:spPr>
        <p:txBody>
          <a:bodyPr>
            <a:normAutofit/>
          </a:bodyPr>
          <a:lstStyle/>
          <a:p>
            <a:pPr algn="l"/>
            <a:r>
              <a:rPr lang="en-US" sz="3200" smtClean="0"/>
              <a:t>PERALATAN TIK PEMBELAJARAN SMA TAHUN 2017</a:t>
            </a:r>
            <a:endParaRPr lang="en-US" sz="320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6941" y="616341"/>
            <a:ext cx="10002130" cy="638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65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5403" y="709582"/>
            <a:ext cx="10016196" cy="711255"/>
          </a:xfrm>
        </p:spPr>
        <p:txBody>
          <a:bodyPr>
            <a:normAutofit/>
          </a:bodyPr>
          <a:lstStyle/>
          <a:p>
            <a:pPr algn="l"/>
            <a:r>
              <a:rPr lang="en-US" sz="3200" smtClean="0"/>
              <a:t>JUMLAH  1 SET PERALATAN TIK PEMBELAJARAN</a:t>
            </a:r>
            <a:endParaRPr lang="en-US" sz="320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6748" y="1885071"/>
            <a:ext cx="10253507" cy="46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44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7438" y="2602566"/>
            <a:ext cx="7958331" cy="1077229"/>
          </a:xfrm>
        </p:spPr>
        <p:txBody>
          <a:bodyPr>
            <a:noAutofit/>
          </a:bodyPr>
          <a:lstStyle/>
          <a:p>
            <a:pPr algn="ctr"/>
            <a:r>
              <a:rPr lang="id-ID" sz="9600" dirty="0" smtClean="0">
                <a:latin typeface="Brush Script MT" pitchFamily="66" charset="0"/>
              </a:rPr>
              <a:t>Terima Kasih</a:t>
            </a:r>
            <a:endParaRPr lang="id-ID" sz="9600" dirty="0"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27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15137" y="1250262"/>
            <a:ext cx="10365625" cy="5361558"/>
          </a:xfrm>
        </p:spPr>
        <p:txBody>
          <a:bodyPr>
            <a:normAutofit/>
          </a:bodyPr>
          <a:lstStyle/>
          <a:p>
            <a:pPr marL="542925" indent="-542925">
              <a:spcBef>
                <a:spcPts val="0"/>
              </a:spcBef>
              <a:buClr>
                <a:schemeClr val="tx1"/>
              </a:buClr>
            </a:pPr>
            <a:r>
              <a:rPr lang="en-US" sz="2400" err="1" smtClean="0"/>
              <a:t>Terjadi</a:t>
            </a:r>
            <a:r>
              <a:rPr lang="en-US" sz="2400" smtClean="0"/>
              <a:t> </a:t>
            </a:r>
            <a:r>
              <a:rPr lang="en-US" sz="2400" err="1" smtClean="0"/>
              <a:t>perubahan</a:t>
            </a:r>
            <a:r>
              <a:rPr lang="en-US" sz="2400" smtClean="0"/>
              <a:t> </a:t>
            </a:r>
            <a:r>
              <a:rPr lang="en-US" sz="2400" err="1" smtClean="0"/>
              <a:t>pola</a:t>
            </a:r>
            <a:r>
              <a:rPr lang="en-US" sz="2400" smtClean="0"/>
              <a:t> </a:t>
            </a:r>
            <a:r>
              <a:rPr lang="en-US" sz="2400" err="1" smtClean="0"/>
              <a:t>dalam</a:t>
            </a:r>
            <a:r>
              <a:rPr lang="en-US" sz="2400" smtClean="0"/>
              <a:t> </a:t>
            </a:r>
            <a:r>
              <a:rPr lang="en-US" sz="2400" err="1" smtClean="0"/>
              <a:t>penyaluran</a:t>
            </a:r>
            <a:r>
              <a:rPr lang="en-US" sz="2400" smtClean="0"/>
              <a:t> </a:t>
            </a:r>
            <a:r>
              <a:rPr lang="en-US" sz="2400" err="1" smtClean="0"/>
              <a:t>bantuan</a:t>
            </a:r>
            <a:r>
              <a:rPr lang="en-US" sz="2400" smtClean="0"/>
              <a:t>, </a:t>
            </a:r>
            <a:r>
              <a:rPr lang="en-US" sz="2400" err="1" smtClean="0"/>
              <a:t>dari</a:t>
            </a:r>
            <a:r>
              <a:rPr lang="en-US" sz="2400" smtClean="0"/>
              <a:t> </a:t>
            </a:r>
            <a:r>
              <a:rPr lang="en-US" sz="2400" err="1" smtClean="0"/>
              <a:t>Bantuan</a:t>
            </a:r>
            <a:r>
              <a:rPr lang="en-US" sz="2400" smtClean="0"/>
              <a:t> </a:t>
            </a:r>
            <a:r>
              <a:rPr lang="en-US" sz="2400" err="1" smtClean="0"/>
              <a:t>Sosial</a:t>
            </a:r>
            <a:r>
              <a:rPr lang="en-US" sz="2400" smtClean="0"/>
              <a:t> </a:t>
            </a:r>
            <a:r>
              <a:rPr lang="en-US" sz="2400" err="1" smtClean="0"/>
              <a:t>menjadi</a:t>
            </a:r>
            <a:r>
              <a:rPr lang="en-US" sz="2400" smtClean="0"/>
              <a:t> </a:t>
            </a:r>
            <a:r>
              <a:rPr lang="en-US" sz="2400" err="1" smtClean="0"/>
              <a:t>Bantuan</a:t>
            </a:r>
            <a:r>
              <a:rPr lang="en-US" sz="2400" smtClean="0"/>
              <a:t> </a:t>
            </a:r>
            <a:r>
              <a:rPr lang="en-US" sz="2400" err="1" smtClean="0"/>
              <a:t>Pemerintah</a:t>
            </a:r>
            <a:r>
              <a:rPr lang="en-US" sz="2400" smtClean="0"/>
              <a:t> (PMK-168/PMK.05/2015</a:t>
            </a:r>
            <a:r>
              <a:rPr lang="id-ID" sz="2400"/>
              <a:t> </a:t>
            </a:r>
            <a:r>
              <a:rPr lang="id-ID" sz="2400" smtClean="0"/>
              <a:t> </a:t>
            </a:r>
            <a:endParaRPr lang="en-US" sz="2400" smtClean="0"/>
          </a:p>
          <a:p>
            <a:pPr marL="542925" indent="-542925">
              <a:spcBef>
                <a:spcPts val="0"/>
              </a:spcBef>
              <a:buClr>
                <a:schemeClr val="tx1"/>
              </a:buClr>
              <a:buNone/>
            </a:pPr>
            <a:r>
              <a:rPr lang="en-US" sz="2400" smtClean="0"/>
              <a:t>    	</a:t>
            </a:r>
            <a:r>
              <a:rPr lang="en-US" sz="2400" err="1" smtClean="0"/>
              <a:t>Semula</a:t>
            </a:r>
            <a:r>
              <a:rPr lang="en-US" sz="2400" smtClean="0"/>
              <a:t> </a:t>
            </a:r>
            <a:r>
              <a:rPr lang="en-US" sz="2400" err="1" smtClean="0"/>
              <a:t>akun</a:t>
            </a:r>
            <a:r>
              <a:rPr lang="en-US" sz="2400" smtClean="0"/>
              <a:t> 57 (</a:t>
            </a:r>
            <a:r>
              <a:rPr lang="en-US" sz="2400" err="1" smtClean="0"/>
              <a:t>Bansos</a:t>
            </a:r>
            <a:r>
              <a:rPr lang="en-US" sz="2400" smtClean="0"/>
              <a:t>) </a:t>
            </a:r>
            <a:r>
              <a:rPr lang="en-US" sz="2400" err="1" smtClean="0"/>
              <a:t>menjadi</a:t>
            </a:r>
            <a:r>
              <a:rPr lang="en-US" sz="2400" smtClean="0"/>
              <a:t> </a:t>
            </a:r>
            <a:r>
              <a:rPr lang="en-US" sz="2400" err="1" smtClean="0"/>
              <a:t>Akun</a:t>
            </a:r>
            <a:r>
              <a:rPr lang="en-US" sz="2400" smtClean="0"/>
              <a:t> 52.6 (</a:t>
            </a:r>
            <a:r>
              <a:rPr lang="en-US" sz="2400" err="1" smtClean="0"/>
              <a:t>Belanja</a:t>
            </a:r>
            <a:r>
              <a:rPr lang="en-US" sz="2400" smtClean="0"/>
              <a:t>  </a:t>
            </a:r>
            <a:r>
              <a:rPr lang="en-US" sz="2400" err="1" smtClean="0"/>
              <a:t>Barang</a:t>
            </a:r>
            <a:r>
              <a:rPr lang="en-US" sz="2400" smtClean="0"/>
              <a:t>)  </a:t>
            </a:r>
          </a:p>
          <a:p>
            <a:pPr marL="542925" indent="-542925">
              <a:spcBef>
                <a:spcPts val="0"/>
              </a:spcBef>
              <a:buClr>
                <a:schemeClr val="tx1"/>
              </a:buClr>
            </a:pPr>
            <a:r>
              <a:rPr lang="en-US" sz="2400" err="1" smtClean="0"/>
              <a:t>Bantuan</a:t>
            </a:r>
            <a:r>
              <a:rPr lang="en-US" sz="2400" smtClean="0"/>
              <a:t> </a:t>
            </a:r>
            <a:r>
              <a:rPr lang="en-US" sz="2400" err="1" smtClean="0"/>
              <a:t>Pemerintah</a:t>
            </a:r>
            <a:r>
              <a:rPr lang="en-US" sz="2400" smtClean="0"/>
              <a:t> </a:t>
            </a:r>
            <a:r>
              <a:rPr lang="en-US" sz="2400" err="1" smtClean="0"/>
              <a:t>adalah</a:t>
            </a:r>
            <a:r>
              <a:rPr lang="en-US" sz="2400" smtClean="0"/>
              <a:t> </a:t>
            </a:r>
            <a:r>
              <a:rPr lang="en-US" sz="2400" err="1" smtClean="0"/>
              <a:t>bantuan</a:t>
            </a:r>
            <a:r>
              <a:rPr lang="en-US" sz="2400" smtClean="0"/>
              <a:t> yang </a:t>
            </a:r>
            <a:r>
              <a:rPr lang="en-US" sz="2400" err="1" smtClean="0"/>
              <a:t>tidak</a:t>
            </a:r>
            <a:r>
              <a:rPr lang="en-US" sz="2400" smtClean="0"/>
              <a:t> </a:t>
            </a:r>
            <a:r>
              <a:rPr lang="en-US" sz="2400" err="1" smtClean="0"/>
              <a:t>memenuhi</a:t>
            </a:r>
            <a:r>
              <a:rPr lang="en-US" sz="2400" smtClean="0"/>
              <a:t> </a:t>
            </a:r>
            <a:r>
              <a:rPr lang="en-US" sz="2400" err="1" smtClean="0"/>
              <a:t>kriteria</a:t>
            </a:r>
            <a:r>
              <a:rPr lang="en-US" sz="2400" smtClean="0"/>
              <a:t> </a:t>
            </a:r>
            <a:r>
              <a:rPr lang="en-US" sz="2400" err="1" smtClean="0"/>
              <a:t>bantuan</a:t>
            </a:r>
            <a:r>
              <a:rPr lang="en-US" sz="2400" smtClean="0"/>
              <a:t> </a:t>
            </a:r>
            <a:r>
              <a:rPr lang="en-US" sz="2400" err="1" smtClean="0"/>
              <a:t>sosial</a:t>
            </a:r>
            <a:r>
              <a:rPr lang="en-US" sz="2400" smtClean="0"/>
              <a:t> yang </a:t>
            </a:r>
            <a:r>
              <a:rPr lang="en-US" sz="2400" err="1" smtClean="0"/>
              <a:t>diberikan</a:t>
            </a:r>
            <a:r>
              <a:rPr lang="en-US" sz="2400" smtClean="0"/>
              <a:t> </a:t>
            </a:r>
            <a:r>
              <a:rPr lang="en-US" sz="2400" err="1" smtClean="0"/>
              <a:t>oleh</a:t>
            </a:r>
            <a:r>
              <a:rPr lang="en-US" sz="2400" smtClean="0"/>
              <a:t> </a:t>
            </a:r>
            <a:r>
              <a:rPr lang="en-US" sz="2400" err="1" smtClean="0"/>
              <a:t>Pemerintah</a:t>
            </a:r>
            <a:r>
              <a:rPr lang="en-US" sz="2400" smtClean="0"/>
              <a:t> </a:t>
            </a:r>
            <a:r>
              <a:rPr lang="en-US" sz="2400" err="1" smtClean="0"/>
              <a:t>kepada</a:t>
            </a:r>
            <a:r>
              <a:rPr lang="en-US" sz="2400" smtClean="0"/>
              <a:t> </a:t>
            </a:r>
            <a:r>
              <a:rPr lang="en-US" sz="2400" err="1" smtClean="0"/>
              <a:t>perorangan</a:t>
            </a:r>
            <a:r>
              <a:rPr lang="en-US" sz="2400" smtClean="0"/>
              <a:t>/</a:t>
            </a:r>
            <a:r>
              <a:rPr lang="en-US" sz="2400" err="1" smtClean="0"/>
              <a:t>kelompok</a:t>
            </a:r>
            <a:r>
              <a:rPr lang="en-US" sz="2400" smtClean="0"/>
              <a:t> </a:t>
            </a:r>
            <a:r>
              <a:rPr lang="en-US" sz="2400" err="1" smtClean="0"/>
              <a:t>masyarakat</a:t>
            </a:r>
            <a:r>
              <a:rPr lang="en-US" sz="2400" smtClean="0"/>
              <a:t>/</a:t>
            </a:r>
            <a:r>
              <a:rPr lang="en-US" sz="2400" err="1" smtClean="0"/>
              <a:t>lembaga</a:t>
            </a:r>
            <a:r>
              <a:rPr lang="en-US" sz="2400" smtClean="0"/>
              <a:t> </a:t>
            </a:r>
            <a:r>
              <a:rPr lang="en-US" sz="2400" err="1" smtClean="0"/>
              <a:t>pemerintah</a:t>
            </a:r>
            <a:r>
              <a:rPr lang="en-US" sz="2400" smtClean="0"/>
              <a:t>/non </a:t>
            </a:r>
            <a:r>
              <a:rPr lang="en-US" sz="2400" err="1" smtClean="0"/>
              <a:t>pemerintah</a:t>
            </a:r>
            <a:r>
              <a:rPr lang="en-US" sz="2400" smtClean="0"/>
              <a:t>.</a:t>
            </a:r>
          </a:p>
          <a:p>
            <a:pPr marL="542925" indent="-542925">
              <a:spcBef>
                <a:spcPts val="0"/>
              </a:spcBef>
              <a:buClr>
                <a:schemeClr val="tx1"/>
              </a:buClr>
            </a:pPr>
            <a:r>
              <a:rPr lang="en-US" sz="2400" smtClean="0"/>
              <a:t>Hal yang </a:t>
            </a:r>
            <a:r>
              <a:rPr lang="en-US" sz="2400" err="1" smtClean="0"/>
              <a:t>prinsip</a:t>
            </a:r>
            <a:r>
              <a:rPr lang="en-US" sz="2400" smtClean="0"/>
              <a:t> </a:t>
            </a:r>
            <a:r>
              <a:rPr lang="en-US" sz="2400" err="1" smtClean="0"/>
              <a:t>dari</a:t>
            </a:r>
            <a:r>
              <a:rPr lang="en-US" sz="2400" smtClean="0"/>
              <a:t> PMK 168 </a:t>
            </a:r>
            <a:r>
              <a:rPr lang="en-US" sz="2400" err="1" smtClean="0"/>
              <a:t>adalah</a:t>
            </a:r>
            <a:r>
              <a:rPr lang="en-US" sz="2400" smtClean="0"/>
              <a:t> </a:t>
            </a:r>
            <a:r>
              <a:rPr lang="en-US" sz="2400" err="1" smtClean="0"/>
              <a:t>penyaluran</a:t>
            </a:r>
            <a:r>
              <a:rPr lang="en-US" sz="2400" smtClean="0"/>
              <a:t> </a:t>
            </a:r>
            <a:r>
              <a:rPr lang="en-US" sz="2400" err="1" smtClean="0"/>
              <a:t>dana</a:t>
            </a:r>
            <a:r>
              <a:rPr lang="en-US" sz="2400" smtClean="0"/>
              <a:t> </a:t>
            </a:r>
            <a:r>
              <a:rPr lang="en-US" sz="2400" err="1" smtClean="0"/>
              <a:t>dilakukakan</a:t>
            </a:r>
            <a:r>
              <a:rPr lang="en-US" sz="2400" smtClean="0"/>
              <a:t> </a:t>
            </a:r>
            <a:r>
              <a:rPr lang="en-US" sz="2400" err="1" smtClean="0"/>
              <a:t>dalam</a:t>
            </a:r>
            <a:r>
              <a:rPr lang="en-US" sz="2400" smtClean="0"/>
              <a:t> 2 </a:t>
            </a:r>
            <a:r>
              <a:rPr lang="en-US" sz="2400" err="1" smtClean="0"/>
              <a:t>tahap</a:t>
            </a:r>
            <a:r>
              <a:rPr lang="en-US" sz="2400" smtClean="0"/>
              <a:t>:</a:t>
            </a:r>
          </a:p>
          <a:p>
            <a:pPr marL="1031875" indent="-488950"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400" i="1" err="1" smtClean="0"/>
              <a:t>Tahap</a:t>
            </a:r>
            <a:r>
              <a:rPr lang="en-US" sz="2400" i="1" smtClean="0"/>
              <a:t> </a:t>
            </a:r>
            <a:r>
              <a:rPr lang="en-US" sz="2400" i="1" err="1" smtClean="0"/>
              <a:t>Pertama</a:t>
            </a:r>
            <a:r>
              <a:rPr lang="en-US" sz="2400" i="1" smtClean="0"/>
              <a:t> 70%, </a:t>
            </a:r>
            <a:r>
              <a:rPr lang="en-US" sz="2400" i="1" err="1" smtClean="0"/>
              <a:t>pada</a:t>
            </a:r>
            <a:r>
              <a:rPr lang="en-US" sz="2400" i="1" smtClean="0"/>
              <a:t> </a:t>
            </a:r>
            <a:r>
              <a:rPr lang="en-US" sz="2400" i="1" err="1" smtClean="0"/>
              <a:t>saat</a:t>
            </a:r>
            <a:r>
              <a:rPr lang="en-US" sz="2400" i="1" smtClean="0"/>
              <a:t> </a:t>
            </a:r>
            <a:r>
              <a:rPr lang="en-US" sz="2400" i="1" err="1" smtClean="0"/>
              <a:t>penandatanganan</a:t>
            </a:r>
            <a:r>
              <a:rPr lang="en-US" sz="2400" i="1" smtClean="0"/>
              <a:t> </a:t>
            </a:r>
            <a:r>
              <a:rPr lang="en-US" sz="2400" i="1" err="1" smtClean="0"/>
              <a:t>kerjasama</a:t>
            </a:r>
            <a:endParaRPr lang="en-US" sz="2400" i="1" smtClean="0"/>
          </a:p>
          <a:p>
            <a:pPr marL="1031875" indent="-488950"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400" i="1" err="1" smtClean="0"/>
              <a:t>Tahap</a:t>
            </a:r>
            <a:r>
              <a:rPr lang="en-US" sz="2400" i="1" smtClean="0"/>
              <a:t> </a:t>
            </a:r>
            <a:r>
              <a:rPr lang="en-US" sz="2400" i="1" err="1" smtClean="0"/>
              <a:t>Kedua</a:t>
            </a:r>
            <a:r>
              <a:rPr lang="en-US" sz="2400" i="1" smtClean="0"/>
              <a:t> 30%, </a:t>
            </a:r>
            <a:r>
              <a:rPr lang="en-US" sz="2400" i="1" err="1" smtClean="0"/>
              <a:t>setelah</a:t>
            </a:r>
            <a:r>
              <a:rPr lang="en-US" sz="2400" i="1" smtClean="0"/>
              <a:t> </a:t>
            </a:r>
            <a:r>
              <a:rPr lang="en-US" sz="2400" i="1" err="1" smtClean="0"/>
              <a:t>pekerjaan</a:t>
            </a:r>
            <a:r>
              <a:rPr lang="en-US" sz="2400" i="1" smtClean="0"/>
              <a:t> </a:t>
            </a:r>
            <a:r>
              <a:rPr lang="en-US" sz="2400" i="1" err="1" smtClean="0"/>
              <a:t>fisik</a:t>
            </a:r>
            <a:r>
              <a:rPr lang="en-US" sz="2400" i="1" smtClean="0"/>
              <a:t> </a:t>
            </a:r>
            <a:r>
              <a:rPr lang="en-US" sz="2400" i="1" err="1" smtClean="0"/>
              <a:t>mencapai</a:t>
            </a:r>
            <a:r>
              <a:rPr lang="en-US" sz="2400" i="1" smtClean="0"/>
              <a:t> 50%</a:t>
            </a:r>
            <a:endParaRPr lang="en-US" sz="2400" i="1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54875" y="217215"/>
            <a:ext cx="10457076" cy="865999"/>
          </a:xfrm>
          <a:noFill/>
        </p:spPr>
        <p:txBody>
          <a:bodyPr>
            <a:noAutofit/>
          </a:bodyPr>
          <a:lstStyle/>
          <a:p>
            <a:pPr algn="l"/>
            <a:r>
              <a:rPr lang="en-US" sz="3600" smtClean="0">
                <a:solidFill>
                  <a:schemeClr val="tx1"/>
                </a:solidFill>
                <a:effectLst/>
              </a:rPr>
              <a:t>  PERUBAHAN PENYALURAN BANTUAN PUSAT</a:t>
            </a:r>
            <a:endParaRPr lang="en-US" sz="360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0155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1190971" y="349715"/>
            <a:ext cx="7958331" cy="1077229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PROGRAM SARANA PRASARANA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1322363" y="5468816"/>
            <a:ext cx="9720774" cy="8475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smtClean="0">
                <a:latin typeface="Arial Narrow" pitchFamily="34" charset="0"/>
              </a:rPr>
              <a:t>Program </a:t>
            </a:r>
            <a:r>
              <a:rPr lang="en-US" sz="2000" err="1" smtClean="0">
                <a:latin typeface="Arial Narrow" pitchFamily="34" charset="0"/>
              </a:rPr>
              <a:t>Sarpras</a:t>
            </a:r>
            <a:r>
              <a:rPr lang="en-US" sz="2000" smtClean="0">
                <a:latin typeface="Arial Narrow" pitchFamily="34" charset="0"/>
              </a:rPr>
              <a:t> yang </a:t>
            </a:r>
            <a:r>
              <a:rPr lang="en-US" sz="2000" err="1" smtClean="0">
                <a:latin typeface="Arial Narrow" pitchFamily="34" charset="0"/>
              </a:rPr>
              <a:t>disalurkan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dan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dilaksanakan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melalui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instrumen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bantuan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Pusat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dan</a:t>
            </a:r>
            <a:r>
              <a:rPr lang="en-US" sz="2000" smtClean="0">
                <a:latin typeface="Arial Narrow" pitchFamily="34" charset="0"/>
              </a:rPr>
              <a:t> DAK </a:t>
            </a:r>
            <a:r>
              <a:rPr lang="en-US" sz="2000" err="1" smtClean="0">
                <a:latin typeface="Arial Narrow" pitchFamily="34" charset="0"/>
              </a:rPr>
              <a:t>melalui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id-ID" sz="2000" smtClean="0">
                <a:latin typeface="Arial Narrow" pitchFamily="34" charset="0"/>
              </a:rPr>
              <a:t>Provinsi</a:t>
            </a:r>
            <a:r>
              <a:rPr lang="en-US" sz="2000" smtClean="0">
                <a:latin typeface="Arial Narrow" pitchFamily="34" charset="0"/>
              </a:rPr>
              <a:t>, </a:t>
            </a:r>
            <a:r>
              <a:rPr lang="en-US" sz="2000" err="1" smtClean="0">
                <a:latin typeface="Arial Narrow" pitchFamily="34" charset="0"/>
              </a:rPr>
              <a:t>memiliki</a:t>
            </a:r>
            <a:r>
              <a:rPr lang="en-US" sz="2000" smtClean="0">
                <a:latin typeface="Arial Narrow" pitchFamily="34" charset="0"/>
              </a:rPr>
              <a:t>  </a:t>
            </a:r>
            <a:r>
              <a:rPr lang="en-US" sz="2000" err="1" smtClean="0">
                <a:latin typeface="Arial Narrow" pitchFamily="34" charset="0"/>
              </a:rPr>
              <a:t>standar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dan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spesifikasi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umum</a:t>
            </a:r>
            <a:r>
              <a:rPr lang="en-US" sz="2000" smtClean="0">
                <a:latin typeface="Arial Narrow" pitchFamily="34" charset="0"/>
              </a:rPr>
              <a:t> yang </a:t>
            </a:r>
            <a:r>
              <a:rPr lang="en-US" sz="2000" err="1" smtClean="0">
                <a:latin typeface="Arial Narrow" pitchFamily="34" charset="0"/>
              </a:rPr>
              <a:t>sama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terkait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dengan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pemenuhan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tujuan</a:t>
            </a:r>
            <a:r>
              <a:rPr lang="en-US" sz="2000" smtClean="0">
                <a:latin typeface="Arial Narrow" pitchFamily="34" charset="0"/>
              </a:rPr>
              <a:t>, </a:t>
            </a:r>
            <a:r>
              <a:rPr lang="en-US" sz="2000" err="1" smtClean="0">
                <a:latin typeface="Arial Narrow" pitchFamily="34" charset="0"/>
              </a:rPr>
              <a:t>syarat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dan</a:t>
            </a:r>
            <a:r>
              <a:rPr lang="en-US" sz="2000" smtClean="0">
                <a:latin typeface="Arial Narrow" pitchFamily="34" charset="0"/>
              </a:rPr>
              <a:t> </a:t>
            </a:r>
            <a:r>
              <a:rPr lang="en-US" sz="2000" err="1" smtClean="0">
                <a:latin typeface="Arial Narrow" pitchFamily="34" charset="0"/>
              </a:rPr>
              <a:t>kriteria</a:t>
            </a:r>
            <a:r>
              <a:rPr lang="en-US" sz="2000" smtClean="0">
                <a:latin typeface="Arial Narrow" pitchFamily="34" charset="0"/>
              </a:rPr>
              <a:t>.</a:t>
            </a:r>
            <a:r>
              <a:rPr lang="id-ID" sz="2000" smtClean="0">
                <a:latin typeface="Arial Narrow" pitchFamily="34" charset="0"/>
              </a:rPr>
              <a:t/>
            </a:r>
            <a:br>
              <a:rPr lang="id-ID" sz="2000" smtClean="0">
                <a:latin typeface="Arial Narrow" pitchFamily="34" charset="0"/>
              </a:rPr>
            </a:br>
            <a:r>
              <a:rPr lang="id-ID" sz="2000" smtClean="0">
                <a:latin typeface="Arial Narrow" pitchFamily="34" charset="0"/>
              </a:rPr>
              <a:t/>
            </a:r>
            <a:br>
              <a:rPr lang="id-ID" sz="2000" smtClean="0">
                <a:latin typeface="Arial Narrow" pitchFamily="34" charset="0"/>
              </a:rPr>
            </a:br>
            <a:endParaRPr lang="en-US" sz="2000">
              <a:latin typeface="Arial Narrow" pitchFamily="34" charset="0"/>
            </a:endParaRPr>
          </a:p>
        </p:txBody>
      </p:sp>
      <p:sp>
        <p:nvSpPr>
          <p:cNvPr id="6" name="Text Placeholder 5"/>
          <p:cNvSpPr txBox="1">
            <a:spLocks/>
          </p:cNvSpPr>
          <p:nvPr/>
        </p:nvSpPr>
        <p:spPr>
          <a:xfrm>
            <a:off x="1190971" y="1529568"/>
            <a:ext cx="4463538" cy="639762"/>
          </a:xfrm>
          <a:prstGeom prst="rect">
            <a:avLst/>
          </a:prstGeom>
          <a:solidFill>
            <a:srgbClr val="FF9900">
              <a:alpha val="24706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smtClean="0"/>
              <a:t>B</a:t>
            </a:r>
            <a:r>
              <a:rPr lang="id-ID" b="1" smtClean="0"/>
              <a:t>ANTUAN PEMERINTAH – 2017</a:t>
            </a:r>
            <a:endParaRPr lang="en-US" b="1"/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1134699" y="2217697"/>
            <a:ext cx="4801866" cy="3237048"/>
          </a:xfrm>
          <a:prstGeom prst="rect">
            <a:avLst/>
          </a:prstGeom>
        </p:spPr>
        <p:txBody>
          <a:bodyPr>
            <a:no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dirty="0" smtClean="0"/>
              <a:t>Unit </a:t>
            </a:r>
            <a:r>
              <a:rPr lang="en-US" sz="2400" b="1" dirty="0" err="1" smtClean="0"/>
              <a:t>Sekolah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Baru</a:t>
            </a:r>
            <a:endParaRPr lang="en-US" sz="2400" b="1" dirty="0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dirty="0" err="1" smtClean="0"/>
              <a:t>Ruang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Kelas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Baru</a:t>
            </a:r>
            <a:endParaRPr lang="en-US" sz="2400" b="1" dirty="0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dirty="0" err="1" smtClean="0"/>
              <a:t>Rehabilitasi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Ruang</a:t>
            </a:r>
            <a:endParaRPr lang="en-US" sz="2400" b="1" dirty="0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dirty="0" err="1" smtClean="0"/>
              <a:t>Ruang</a:t>
            </a:r>
            <a:r>
              <a:rPr lang="en-US" sz="2400" b="1" dirty="0" smtClean="0"/>
              <a:t> </a:t>
            </a:r>
            <a:r>
              <a:rPr lang="id-ID" sz="2400" b="1" dirty="0" smtClean="0"/>
              <a:t>Labolatorium </a:t>
            </a:r>
            <a:endParaRPr lang="en-US" sz="2400" b="1" dirty="0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dirty="0" smtClean="0"/>
              <a:t>Re</a:t>
            </a:r>
            <a:r>
              <a:rPr lang="id-ID" sz="2400" b="1" dirty="0" smtClean="0"/>
              <a:t>nov</a:t>
            </a:r>
            <a:r>
              <a:rPr lang="en-US" sz="2400" b="1" dirty="0" err="1" smtClean="0"/>
              <a:t>asi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Bangunan</a:t>
            </a:r>
            <a:r>
              <a:rPr lang="en-US" sz="2400" b="1" dirty="0" smtClean="0"/>
              <a:t> SMA</a:t>
            </a:r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dirty="0" err="1" smtClean="0"/>
              <a:t>Peralatan</a:t>
            </a:r>
            <a:r>
              <a:rPr lang="en-US" sz="2400" b="1" dirty="0" smtClean="0"/>
              <a:t> TIK</a:t>
            </a:r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endParaRPr lang="en-US" sz="2400" b="1" dirty="0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endParaRPr lang="en-US" sz="2400" b="1" dirty="0"/>
          </a:p>
        </p:txBody>
      </p:sp>
      <p:sp>
        <p:nvSpPr>
          <p:cNvPr id="8" name="Text Placeholder 7"/>
          <p:cNvSpPr txBox="1">
            <a:spLocks/>
          </p:cNvSpPr>
          <p:nvPr/>
        </p:nvSpPr>
        <p:spPr>
          <a:xfrm>
            <a:off x="6614628" y="1529568"/>
            <a:ext cx="4428509" cy="639762"/>
          </a:xfrm>
          <a:prstGeom prst="rect">
            <a:avLst/>
          </a:prstGeom>
          <a:solidFill>
            <a:srgbClr val="92D050">
              <a:alpha val="25000"/>
            </a:srgbClr>
          </a:solidFill>
        </p:spPr>
        <p:txBody>
          <a:bodyPr/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2400" b="1" smtClean="0"/>
              <a:t>DAK - 2017</a:t>
            </a:r>
            <a:endParaRPr lang="en-US" sz="2400" b="1"/>
          </a:p>
        </p:txBody>
      </p:sp>
      <p:sp>
        <p:nvSpPr>
          <p:cNvPr id="9" name="Content Placeholder 8"/>
          <p:cNvSpPr txBox="1">
            <a:spLocks/>
          </p:cNvSpPr>
          <p:nvPr/>
        </p:nvSpPr>
        <p:spPr>
          <a:xfrm>
            <a:off x="6614628" y="2358377"/>
            <a:ext cx="3657600" cy="3048000"/>
          </a:xfrm>
          <a:prstGeom prst="rect">
            <a:avLst/>
          </a:prstGeom>
        </p:spPr>
        <p:txBody>
          <a:bodyPr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err="1" smtClean="0"/>
              <a:t>Ruang</a:t>
            </a:r>
            <a:r>
              <a:rPr lang="en-US" sz="2400" b="1" smtClean="0"/>
              <a:t> </a:t>
            </a:r>
            <a:r>
              <a:rPr lang="en-US" sz="2400" b="1" err="1" smtClean="0"/>
              <a:t>Kelas</a:t>
            </a:r>
            <a:r>
              <a:rPr lang="en-US" sz="2400" b="1" smtClean="0"/>
              <a:t> </a:t>
            </a:r>
            <a:r>
              <a:rPr lang="en-US" sz="2400" b="1" err="1" smtClean="0"/>
              <a:t>Baru</a:t>
            </a:r>
            <a:endParaRPr lang="en-US" sz="2400" b="1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err="1" smtClean="0"/>
              <a:t>Rehabilitasi</a:t>
            </a:r>
            <a:r>
              <a:rPr lang="en-US" sz="2400" b="1" smtClean="0"/>
              <a:t> </a:t>
            </a:r>
            <a:r>
              <a:rPr lang="en-US" sz="2400" b="1" err="1" smtClean="0"/>
              <a:t>Ruang</a:t>
            </a:r>
            <a:endParaRPr lang="en-US" sz="2400" b="1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en-US" sz="2400" b="1" smtClean="0"/>
              <a:t>Lab</a:t>
            </a:r>
            <a:r>
              <a:rPr lang="id-ID" sz="2400" b="1" smtClean="0"/>
              <a:t>oratorium </a:t>
            </a:r>
            <a:r>
              <a:rPr lang="en-US" sz="2400" b="1" smtClean="0"/>
              <a:t> IPA</a:t>
            </a:r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id-ID" sz="2400" b="1" smtClean="0"/>
              <a:t>Peralatan TIK</a:t>
            </a:r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r>
              <a:rPr lang="id-ID" sz="2400" b="1" smtClean="0"/>
              <a:t>Peralatan IPA</a:t>
            </a:r>
            <a:endParaRPr lang="en-US" sz="2400" b="1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endParaRPr lang="en-US" sz="2400" b="1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endParaRPr lang="en-US" sz="2400" b="1" smtClean="0"/>
          </a:p>
          <a:p>
            <a:pPr marL="566928" indent="-4572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arenR"/>
            </a:pPr>
            <a:endParaRPr lang="en-US" sz="2400" b="1"/>
          </a:p>
        </p:txBody>
      </p:sp>
    </p:spTree>
    <p:extLst>
      <p:ext uri="{BB962C8B-B14F-4D97-AF65-F5344CB8AC3E}">
        <p14:creationId xmlns:p14="http://schemas.microsoft.com/office/powerpoint/2010/main" val="138905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6072" y="175010"/>
            <a:ext cx="10043336" cy="121769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ALOKASI ANGGARAN SUBDIT S</a:t>
            </a:r>
            <a:r>
              <a:rPr lang="id-ID" dirty="0"/>
              <a:t>A</a:t>
            </a:r>
            <a:r>
              <a:rPr lang="en-US" dirty="0" smtClean="0"/>
              <a:t>RANA PRASARANA TAHUN ANGGARAN 2017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4892512"/>
              </p:ext>
            </p:extLst>
          </p:nvPr>
        </p:nvGraphicFramePr>
        <p:xfrm>
          <a:off x="1056072" y="1560270"/>
          <a:ext cx="10043336" cy="5037481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008595"/>
                <a:gridCol w="4673631"/>
                <a:gridCol w="852335"/>
                <a:gridCol w="1505790"/>
                <a:gridCol w="2002985"/>
              </a:tblGrid>
              <a:tr h="34278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Kode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Uraian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Sasaran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Belanja</a:t>
                      </a:r>
                      <a:r>
                        <a:rPr lang="en-US" sz="1800" u="none" strike="noStrike">
                          <a:solidFill>
                            <a:srgbClr val="FFFF00"/>
                          </a:solidFill>
                          <a:effectLst/>
                        </a:rPr>
                        <a:t> </a:t>
                      </a:r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Barang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4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rgbClr val="FFFF00"/>
                          </a:solidFill>
                          <a:effectLst/>
                        </a:rPr>
                        <a:t>Target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Satuan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err="1">
                          <a:solidFill>
                            <a:srgbClr val="FFFF00"/>
                          </a:solidFill>
                          <a:effectLst/>
                        </a:rPr>
                        <a:t>Alokasi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5627.002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Unit </a:t>
                      </a:r>
                      <a:r>
                        <a:rPr lang="en-US" sz="1600" u="none" strike="noStrike" err="1">
                          <a:effectLst/>
                        </a:rPr>
                        <a:t>Sekolah</a:t>
                      </a:r>
                      <a:r>
                        <a:rPr lang="en-US" sz="1600" u="none" strike="noStrike">
                          <a:effectLst/>
                        </a:rPr>
                        <a:t> </a:t>
                      </a:r>
                      <a:r>
                        <a:rPr lang="en-US" sz="1600" u="none" strike="noStrike" err="1">
                          <a:effectLst/>
                        </a:rPr>
                        <a:t>Baru</a:t>
                      </a:r>
                      <a:r>
                        <a:rPr lang="en-US" sz="1600" u="none" strike="noStrike">
                          <a:effectLst/>
                        </a:rPr>
                        <a:t> yang </a:t>
                      </a:r>
                      <a:r>
                        <a:rPr lang="en-US" sz="1600" u="none" strike="noStrike" err="1">
                          <a:effectLst/>
                        </a:rPr>
                        <a:t>dibangun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70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Unit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176.217.330.000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5627.005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err="1">
                          <a:effectLst/>
                        </a:rPr>
                        <a:t>Ruang</a:t>
                      </a:r>
                      <a:r>
                        <a:rPr lang="en-US" sz="1600" u="none" strike="noStrike">
                          <a:effectLst/>
                        </a:rPr>
                        <a:t> </a:t>
                      </a:r>
                      <a:r>
                        <a:rPr lang="en-US" sz="1600" u="none" strike="noStrike" err="1">
                          <a:effectLst/>
                        </a:rPr>
                        <a:t>Kelas</a:t>
                      </a:r>
                      <a:r>
                        <a:rPr lang="en-US" sz="1600" u="none" strike="noStrike">
                          <a:effectLst/>
                        </a:rPr>
                        <a:t> </a:t>
                      </a:r>
                      <a:r>
                        <a:rPr lang="en-US" sz="1600" u="none" strike="noStrike" err="1">
                          <a:effectLst/>
                        </a:rPr>
                        <a:t>Baru</a:t>
                      </a:r>
                      <a:r>
                        <a:rPr lang="en-US" sz="1600" u="none" strike="noStrike">
                          <a:effectLst/>
                        </a:rPr>
                        <a:t> yang </a:t>
                      </a:r>
                      <a:r>
                        <a:rPr lang="en-US" sz="1600" u="none" strike="noStrike" err="1">
                          <a:effectLst/>
                        </a:rPr>
                        <a:t>dibangun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err="1">
                          <a:effectLst/>
                        </a:rPr>
                        <a:t>Ruang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202.951.066.000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5627.006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Ruang Belajar yang direhabilitasi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>
                          <a:effectLst/>
                        </a:rPr>
                        <a:t> 5.283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err="1">
                          <a:effectLst/>
                        </a:rPr>
                        <a:t>Ruang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286.182.670.000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5627.007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Sekolah yang direnovasi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err="1">
                          <a:effectLst/>
                        </a:rPr>
                        <a:t>Sekolah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53.393.291.000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5627.008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Ruang Perpustakaan yang dibangun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351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err="1">
                          <a:effectLst/>
                        </a:rPr>
                        <a:t>Ruang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92.429.238.000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5627.009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Ruang Laboratorium yang dibangun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450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Ruang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95.100.000.000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Ruang penunjang lainnya yang dibangun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181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Ruang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18.509.570.000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8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5627.020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Sekolah yang mendapatkan peralatan pendidikan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1.979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Paket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101.272.620.000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595"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1.032.022.507.000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1826" marR="11826" marT="11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009" y="187834"/>
            <a:ext cx="7958331" cy="711254"/>
          </a:xfrm>
        </p:spPr>
        <p:txBody>
          <a:bodyPr>
            <a:normAutofit/>
          </a:bodyPr>
          <a:lstStyle/>
          <a:p>
            <a:pPr algn="l"/>
            <a:r>
              <a:rPr lang="en-US" sz="3600" smtClean="0"/>
              <a:t>REALISASI PER DESEMBER 2017</a:t>
            </a:r>
            <a:endParaRPr lang="en-US" sz="360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1009" y="899088"/>
            <a:ext cx="10283483" cy="58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74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2" t="14812" r="6538" b="9171"/>
          <a:stretch/>
        </p:blipFill>
        <p:spPr>
          <a:xfrm>
            <a:off x="154746" y="-70340"/>
            <a:ext cx="11915334" cy="6928340"/>
          </a:xfrm>
        </p:spPr>
      </p:pic>
    </p:spTree>
    <p:extLst>
      <p:ext uri="{BB962C8B-B14F-4D97-AF65-F5344CB8AC3E}">
        <p14:creationId xmlns:p14="http://schemas.microsoft.com/office/powerpoint/2010/main" val="21282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828800" y="5410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spcBef>
                <a:spcPct val="0"/>
              </a:spcBef>
              <a:defRPr/>
            </a:pPr>
            <a:endParaRPr 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27628" y="1289683"/>
            <a:ext cx="32004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err="1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ush Script MT" pitchFamily="66" charset="0"/>
              </a:rPr>
              <a:t>Sasaran</a:t>
            </a:r>
            <a:endParaRPr lang="en-US" sz="80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ush Script MT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0" y="994794"/>
            <a:ext cx="4419600" cy="2062103"/>
          </a:xfrm>
          <a:prstGeom prst="rect">
            <a:avLst/>
          </a:prstGeom>
          <a:solidFill>
            <a:srgbClr val="FFC000"/>
          </a:solidFill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</a:rPr>
              <a:t>Persentase</a:t>
            </a:r>
            <a:r>
              <a:rPr lang="en-US" sz="3200" dirty="0">
                <a:solidFill>
                  <a:schemeClr val="bg1"/>
                </a:solidFill>
              </a:rPr>
              <a:t> SMA </a:t>
            </a:r>
            <a:r>
              <a:rPr lang="en-US" sz="3200" dirty="0" err="1">
                <a:solidFill>
                  <a:schemeClr val="bg1"/>
                </a:solidFill>
              </a:rPr>
              <a:t>Berakreditasi</a:t>
            </a:r>
            <a:r>
              <a:rPr lang="en-US" sz="3200" dirty="0">
                <a:solidFill>
                  <a:schemeClr val="bg1"/>
                </a:solidFill>
              </a:rPr>
              <a:t> Minimal B </a:t>
            </a:r>
            <a:r>
              <a:rPr lang="en-US" sz="3200" dirty="0" err="1">
                <a:solidFill>
                  <a:schemeClr val="bg1"/>
                </a:solidFill>
              </a:rPr>
              <a:t>sekurang-kurangnya</a:t>
            </a:r>
            <a:r>
              <a:rPr lang="en-US" sz="3200" dirty="0">
                <a:solidFill>
                  <a:schemeClr val="bg1"/>
                </a:solidFill>
              </a:rPr>
              <a:t> 85%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5223803" y="1679653"/>
            <a:ext cx="457200" cy="762000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1981200" y="3492788"/>
            <a:ext cx="8229600" cy="2361188"/>
          </a:xfrm>
          <a:solidFill>
            <a:srgbClr val="FFFFCC"/>
          </a:solidFill>
          <a:ln>
            <a:solidFill>
              <a:srgbClr val="FFFFCC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buNone/>
            </a:pP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4"/>
                </a:solidFill>
              </a:rPr>
              <a:t>	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Bantuan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yang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diberikan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kepada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Sekolah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yang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berakreditasi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C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atau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tidak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/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belum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terakreditasi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untuk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dapat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meningkatkan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akreditasinya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dengan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pemenuhan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8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Standar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 Nasional </a:t>
            </a:r>
            <a:r>
              <a:rPr lang="en-US" sz="2400" b="1" dirty="0" err="1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Pendidikan</a:t>
            </a:r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012874" y="315688"/>
            <a:ext cx="9917723" cy="8237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 smtClean="0"/>
              <a:t>PERSIAPAN AKREDITASI SMA TAHUN 2017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797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631" y="288388"/>
            <a:ext cx="9434732" cy="1066800"/>
          </a:xfrm>
        </p:spPr>
        <p:txBody>
          <a:bodyPr/>
          <a:lstStyle/>
          <a:p>
            <a:pPr algn="l"/>
            <a:r>
              <a:rPr lang="en-US" dirty="0" smtClean="0"/>
              <a:t>MEKANISME KERJA SAMA SPK DAN SMA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24597" t="28125" r="17423" b="3125"/>
          <a:stretch>
            <a:fillRect/>
          </a:stretch>
        </p:blipFill>
        <p:spPr bwMode="auto">
          <a:xfrm>
            <a:off x="1181686" y="989427"/>
            <a:ext cx="9453490" cy="551453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8470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Madiso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adison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</TotalTime>
  <Words>2571</Words>
  <Application>Microsoft Office PowerPoint</Application>
  <PresentationFormat>Custom</PresentationFormat>
  <Paragraphs>1005</Paragraphs>
  <Slides>26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Madison</vt:lpstr>
      <vt:lpstr>Hardcover</vt:lpstr>
      <vt:lpstr>ContemporaryPhotoAlbum</vt:lpstr>
      <vt:lpstr>BANTUAN PEMERINTAH TAHUN ANGGARAN 2017</vt:lpstr>
      <vt:lpstr>PowerPoint Presentation</vt:lpstr>
      <vt:lpstr>  PERUBAHAN PENYALURAN BANTUAN PUSAT</vt:lpstr>
      <vt:lpstr>PROGRAM SARANA PRASARANA</vt:lpstr>
      <vt:lpstr>ALOKASI ANGGARAN SUBDIT SARANA PRASARANA TAHUN ANGGARAN 2017</vt:lpstr>
      <vt:lpstr>REALISASI PER DESEMBER 2017</vt:lpstr>
      <vt:lpstr>PowerPoint Presentation</vt:lpstr>
      <vt:lpstr>PowerPoint Presentation</vt:lpstr>
      <vt:lpstr>MEKANISME KERJA SAMA SPK DAN SMA</vt:lpstr>
      <vt:lpstr>KERJA SAMA SPK DAN SMA</vt:lpstr>
      <vt:lpstr>PERMASALAHAN PENGELOLAAN BANTUAN PEMERINTAH TAHUN 2017</vt:lpstr>
      <vt:lpstr>INDIKASI SEKOLAH PENERIMA BANTUAN PEMERINTAH YANG BERMASALAH DI TAHUN 2016/2017</vt:lpstr>
      <vt:lpstr>PowerPoint Presentation</vt:lpstr>
      <vt:lpstr>LAPORAN PERKEMBANGAN PENYALURAN BANTUAN PEMERINTAH TAHUN 2017 DIREKTORAT PEMBINAAN SEKOLAH MENENGAH ATAS Per 24 Januari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I. Daftar sekolah yang belum kirim laporan akhir 2017</vt:lpstr>
      <vt:lpstr>PowerPoint Presentation</vt:lpstr>
      <vt:lpstr>PowerPoint Presentation</vt:lpstr>
      <vt:lpstr>REKAPI-TULASI SEKOLAH PENERIMA BANTUAN TIK PEM-BELAJARAN SMA TAHUN 2017</vt:lpstr>
      <vt:lpstr>PERALATAN TIK PEMBELAJARAN SMA TAHUN 2017</vt:lpstr>
      <vt:lpstr>JUMLAH  1 SET PERALATAN TIK PEMBELAJARAN</vt:lpstr>
      <vt:lpstr>Terima Kasih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CAPAIAN Tahun Anggaran 2017</dc:title>
  <dc:creator>Microsoft Office User</dc:creator>
  <cp:lastModifiedBy>MacBookAir</cp:lastModifiedBy>
  <cp:revision>32</cp:revision>
  <cp:lastPrinted>2018-01-09T11:12:16Z</cp:lastPrinted>
  <dcterms:created xsi:type="dcterms:W3CDTF">2017-12-27T09:37:28Z</dcterms:created>
  <dcterms:modified xsi:type="dcterms:W3CDTF">2018-01-25T13:39:18Z</dcterms:modified>
</cp:coreProperties>
</file>