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8" r:id="rId2"/>
    <p:sldMasterId id="2147483876" r:id="rId3"/>
    <p:sldMasterId id="2147483888" r:id="rId4"/>
  </p:sldMasterIdLst>
  <p:notesMasterIdLst>
    <p:notesMasterId r:id="rId139"/>
  </p:notesMasterIdLst>
  <p:sldIdLst>
    <p:sldId id="378" r:id="rId5"/>
    <p:sldId id="456" r:id="rId6"/>
    <p:sldId id="589" r:id="rId7"/>
    <p:sldId id="379" r:id="rId8"/>
    <p:sldId id="655" r:id="rId9"/>
    <p:sldId id="644" r:id="rId10"/>
    <p:sldId id="645" r:id="rId11"/>
    <p:sldId id="646" r:id="rId12"/>
    <p:sldId id="647" r:id="rId13"/>
    <p:sldId id="582" r:id="rId14"/>
    <p:sldId id="648" r:id="rId15"/>
    <p:sldId id="649" r:id="rId16"/>
    <p:sldId id="588" r:id="rId17"/>
    <p:sldId id="650" r:id="rId18"/>
    <p:sldId id="652" r:id="rId19"/>
    <p:sldId id="461" r:id="rId20"/>
    <p:sldId id="653" r:id="rId21"/>
    <p:sldId id="654" r:id="rId22"/>
    <p:sldId id="598" r:id="rId23"/>
    <p:sldId id="651" r:id="rId24"/>
    <p:sldId id="657" r:id="rId25"/>
    <p:sldId id="656" r:id="rId26"/>
    <p:sldId id="658" r:id="rId27"/>
    <p:sldId id="659" r:id="rId28"/>
    <p:sldId id="612" r:id="rId29"/>
    <p:sldId id="661" r:id="rId30"/>
    <p:sldId id="830" r:id="rId31"/>
    <p:sldId id="662" r:id="rId32"/>
    <p:sldId id="663" r:id="rId33"/>
    <p:sldId id="613" r:id="rId34"/>
    <p:sldId id="549" r:id="rId35"/>
    <p:sldId id="667" r:id="rId36"/>
    <p:sldId id="666" r:id="rId37"/>
    <p:sldId id="668" r:id="rId38"/>
    <p:sldId id="669" r:id="rId39"/>
    <p:sldId id="548" r:id="rId40"/>
    <p:sldId id="670" r:id="rId41"/>
    <p:sldId id="674" r:id="rId42"/>
    <p:sldId id="675" r:id="rId43"/>
    <p:sldId id="676" r:id="rId44"/>
    <p:sldId id="677" r:id="rId45"/>
    <p:sldId id="678" r:id="rId46"/>
    <p:sldId id="671" r:id="rId47"/>
    <p:sldId id="672" r:id="rId48"/>
    <p:sldId id="679" r:id="rId49"/>
    <p:sldId id="680" r:id="rId50"/>
    <p:sldId id="681" r:id="rId51"/>
    <p:sldId id="682" r:id="rId52"/>
    <p:sldId id="634" r:id="rId53"/>
    <p:sldId id="831" r:id="rId54"/>
    <p:sldId id="684" r:id="rId55"/>
    <p:sldId id="685" r:id="rId56"/>
    <p:sldId id="686" r:id="rId57"/>
    <p:sldId id="690" r:id="rId58"/>
    <p:sldId id="687" r:id="rId59"/>
    <p:sldId id="688" r:id="rId60"/>
    <p:sldId id="691" r:id="rId61"/>
    <p:sldId id="692" r:id="rId62"/>
    <p:sldId id="832" r:id="rId63"/>
    <p:sldId id="737" r:id="rId64"/>
    <p:sldId id="562" r:id="rId65"/>
    <p:sldId id="563" r:id="rId66"/>
    <p:sldId id="738" r:id="rId67"/>
    <p:sldId id="739" r:id="rId68"/>
    <p:sldId id="740" r:id="rId69"/>
    <p:sldId id="565" r:id="rId70"/>
    <p:sldId id="564" r:id="rId71"/>
    <p:sldId id="566" r:id="rId72"/>
    <p:sldId id="567" r:id="rId73"/>
    <p:sldId id="749" r:id="rId74"/>
    <p:sldId id="750" r:id="rId75"/>
    <p:sldId id="741" r:id="rId76"/>
    <p:sldId id="742" r:id="rId77"/>
    <p:sldId id="743" r:id="rId78"/>
    <p:sldId id="744" r:id="rId79"/>
    <p:sldId id="702" r:id="rId80"/>
    <p:sldId id="755" r:id="rId81"/>
    <p:sldId id="756" r:id="rId82"/>
    <p:sldId id="745" r:id="rId83"/>
    <p:sldId id="757" r:id="rId84"/>
    <p:sldId id="758" r:id="rId85"/>
    <p:sldId id="759" r:id="rId86"/>
    <p:sldId id="765" r:id="rId87"/>
    <p:sldId id="766" r:id="rId88"/>
    <p:sldId id="774" r:id="rId89"/>
    <p:sldId id="777" r:id="rId90"/>
    <p:sldId id="776" r:id="rId91"/>
    <p:sldId id="767" r:id="rId92"/>
    <p:sldId id="768" r:id="rId93"/>
    <p:sldId id="769" r:id="rId94"/>
    <p:sldId id="770" r:id="rId95"/>
    <p:sldId id="778" r:id="rId96"/>
    <p:sldId id="780" r:id="rId97"/>
    <p:sldId id="782" r:id="rId98"/>
    <p:sldId id="783" r:id="rId99"/>
    <p:sldId id="784" r:id="rId100"/>
    <p:sldId id="786" r:id="rId101"/>
    <p:sldId id="789" r:id="rId102"/>
    <p:sldId id="790" r:id="rId103"/>
    <p:sldId id="791" r:id="rId104"/>
    <p:sldId id="793" r:id="rId105"/>
    <p:sldId id="792" r:id="rId106"/>
    <p:sldId id="794" r:id="rId107"/>
    <p:sldId id="795" r:id="rId108"/>
    <p:sldId id="801" r:id="rId109"/>
    <p:sldId id="796" r:id="rId110"/>
    <p:sldId id="797" r:id="rId111"/>
    <p:sldId id="798" r:id="rId112"/>
    <p:sldId id="802" r:id="rId113"/>
    <p:sldId id="799" r:id="rId114"/>
    <p:sldId id="800" r:id="rId115"/>
    <p:sldId id="803" r:id="rId116"/>
    <p:sldId id="818" r:id="rId117"/>
    <p:sldId id="805" r:id="rId118"/>
    <p:sldId id="806" r:id="rId119"/>
    <p:sldId id="819" r:id="rId120"/>
    <p:sldId id="807" r:id="rId121"/>
    <p:sldId id="808" r:id="rId122"/>
    <p:sldId id="809" r:id="rId123"/>
    <p:sldId id="820" r:id="rId124"/>
    <p:sldId id="811" r:id="rId125"/>
    <p:sldId id="812" r:id="rId126"/>
    <p:sldId id="821" r:id="rId127"/>
    <p:sldId id="813" r:id="rId128"/>
    <p:sldId id="814" r:id="rId129"/>
    <p:sldId id="815" r:id="rId130"/>
    <p:sldId id="822" r:id="rId131"/>
    <p:sldId id="816" r:id="rId132"/>
    <p:sldId id="823" r:id="rId133"/>
    <p:sldId id="824" r:id="rId134"/>
    <p:sldId id="825" r:id="rId135"/>
    <p:sldId id="817" r:id="rId136"/>
    <p:sldId id="829" r:id="rId137"/>
    <p:sldId id="364" r:id="rId138"/>
  </p:sldIdLst>
  <p:sldSz cx="12192000" cy="6858000"/>
  <p:notesSz cx="6858000" cy="9144000"/>
  <p:defaultTex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485" autoAdjust="0"/>
    <p:restoredTop sz="94364" autoAdjust="0"/>
  </p:normalViewPr>
  <p:slideViewPr>
    <p:cSldViewPr snapToGrid="0">
      <p:cViewPr varScale="1">
        <p:scale>
          <a:sx n="70" d="100"/>
          <a:sy n="70" d="100"/>
        </p:scale>
        <p:origin x="67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258780004321671"/>
          <c:y val="0.11822652390529322"/>
          <c:w val="0.47837939200293195"/>
          <c:h val="0.84761851673104038"/>
        </c:manualLayout>
      </c:layout>
      <c:doughnutChart>
        <c:varyColors val="1"/>
        <c:dLbls>
          <c:showLegendKey val="0"/>
          <c:showVal val="0"/>
          <c:showCatName val="0"/>
          <c:showSerName val="0"/>
          <c:showPercent val="1"/>
          <c:showBubbleSize val="0"/>
          <c:showLeaderLines val="0"/>
        </c:dLbls>
        <c:firstSliceAng val="140"/>
        <c:holeSize val="60"/>
      </c:doughnutChart>
      <c:spPr>
        <a:noFill/>
        <a:ln w="25400">
          <a:noFill/>
        </a:ln>
        <a:effectLst>
          <a:glow rad="508000">
            <a:schemeClr val="accent1">
              <a:alpha val="60000"/>
            </a:schemeClr>
          </a:glow>
          <a:outerShdw blurRad="50800" dist="50800" sx="1000" sy="1000" algn="ctr" rotWithShape="0">
            <a:srgbClr val="000000">
              <a:alpha val="57000"/>
            </a:srgbClr>
          </a:outerShdw>
          <a:softEdge rad="406400"/>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146147747014336"/>
          <c:y val="0.24941860143615424"/>
          <c:w val="0.70293664946648349"/>
          <c:h val="0.75417198284624543"/>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6CA0-4D1F-8189-619D8292F095}"/>
              </c:ext>
            </c:extLst>
          </c:dPt>
          <c:dPt>
            <c:idx val="1"/>
            <c:bubble3D val="0"/>
            <c:spPr>
              <a:solidFill>
                <a:srgbClr val="00B05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6CA0-4D1F-8189-619D8292F095}"/>
              </c:ext>
            </c:extLst>
          </c:dPt>
          <c:dPt>
            <c:idx val="2"/>
            <c:bubble3D val="0"/>
            <c:spPr>
              <a:solidFill>
                <a:srgbClr val="FFC0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6CA0-4D1F-8189-619D8292F095}"/>
              </c:ext>
            </c:extLst>
          </c:dPt>
          <c:dPt>
            <c:idx val="3"/>
            <c:bubble3D val="0"/>
            <c:explosion val="6"/>
            <c:spPr>
              <a:solidFill>
                <a:srgbClr val="BF571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6CA0-4D1F-8189-619D8292F095}"/>
              </c:ext>
            </c:extLst>
          </c:dPt>
          <c:dPt>
            <c:idx val="4"/>
            <c:bubble3D val="0"/>
            <c:spPr>
              <a:solidFill>
                <a:srgbClr val="FF252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6CA0-4D1F-8189-619D8292F095}"/>
              </c:ext>
            </c:extLst>
          </c:dPt>
          <c:dPt>
            <c:idx val="5"/>
            <c:bubble3D val="0"/>
            <c:spPr>
              <a:solidFill>
                <a:srgbClr val="4B4BFF"/>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6CA0-4D1F-8189-619D8292F095}"/>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extLst>
                <c:ext xmlns:c16="http://schemas.microsoft.com/office/drawing/2014/chart" uri="{C3380CC4-5D6E-409C-BE32-E72D297353CC}">
                  <c16:uniqueId val="{00000005-6CA0-4D1F-8189-619D8292F09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Sheet3!$B$1:$B$6</c:f>
              <c:strCache>
                <c:ptCount val="6"/>
                <c:pt idx="0">
                  <c:v>Transfer Daerah dan Dana Desa 279,4 T</c:v>
                </c:pt>
                <c:pt idx="1">
                  <c:v>Kemenag 52,7 T</c:v>
                </c:pt>
                <c:pt idx="2">
                  <c:v>Kemenristek Dikti 40,4 T</c:v>
                </c:pt>
                <c:pt idx="3">
                  <c:v>Kemendikbud 40,1 T</c:v>
                </c:pt>
                <c:pt idx="4">
                  <c:v>K/L Lain dan BUN 16,5 T</c:v>
                </c:pt>
                <c:pt idx="5">
                  <c:v>Pengeluaran Pembiayaan 15 T</c:v>
                </c:pt>
              </c:strCache>
            </c:strRef>
          </c:cat>
          <c:val>
            <c:numRef>
              <c:f>Sheet3!$C$1:$C$6</c:f>
              <c:numCache>
                <c:formatCode>_(* #,##0_);_(* \(#,##0\);_(* "-"??_);_(@_)</c:formatCode>
                <c:ptCount val="6"/>
                <c:pt idx="0">
                  <c:v>279450859405</c:v>
                </c:pt>
                <c:pt idx="1">
                  <c:v>52681459505</c:v>
                </c:pt>
                <c:pt idx="2">
                  <c:v>40393740000</c:v>
                </c:pt>
                <c:pt idx="3">
                  <c:v>40092000000</c:v>
                </c:pt>
                <c:pt idx="4">
                  <c:v>16513334493</c:v>
                </c:pt>
                <c:pt idx="5">
                  <c:v>15000000000</c:v>
                </c:pt>
              </c:numCache>
            </c:numRef>
          </c:val>
          <c:extLst>
            <c:ext xmlns:c16="http://schemas.microsoft.com/office/drawing/2014/chart" uri="{C3380CC4-5D6E-409C-BE32-E72D297353CC}">
              <c16:uniqueId val="{0000000C-6CA0-4D1F-8189-619D8292F095}"/>
            </c:ext>
          </c:extLst>
        </c:ser>
        <c:dLbls>
          <c:showLegendKey val="0"/>
          <c:showVal val="0"/>
          <c:showCatName val="0"/>
          <c:showSerName val="0"/>
          <c:showPercent val="1"/>
          <c:showBubbleSize val="0"/>
          <c:showLeaderLines val="1"/>
        </c:dLbls>
        <c:firstSliceAng val="142"/>
        <c:holeSize val="50"/>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4287224425833412"/>
          <c:y val="3.3367664883795875E-2"/>
          <c:w val="0.55122292480013879"/>
          <c:h val="0.7794889857524453"/>
        </c:manualLayout>
      </c:layout>
      <c:doughnutChart>
        <c:varyColors val="1"/>
        <c:ser>
          <c:idx val="0"/>
          <c:order val="0"/>
          <c:dPt>
            <c:idx val="0"/>
            <c:bubble3D val="0"/>
            <c:explosion val="8"/>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7186-47B0-8EDE-DD31BC9756C9}"/>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7186-47B0-8EDE-DD31BC9756C9}"/>
              </c:ext>
            </c:extLst>
          </c:dPt>
          <c:dLbls>
            <c:spPr>
              <a:no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layout/>
              </c:ext>
            </c:extLst>
          </c:dLbls>
          <c:cat>
            <c:strRef>
              <c:f>Sheet2!$B$2:$B$3</c:f>
              <c:strCache>
                <c:ptCount val="2"/>
                <c:pt idx="0">
                  <c:v>Anggaran Pendidikan 444,1 T</c:v>
                </c:pt>
                <c:pt idx="1">
                  <c:v>Anggaran Lainnya 1.776,5 T</c:v>
                </c:pt>
              </c:strCache>
            </c:strRef>
          </c:cat>
          <c:val>
            <c:numRef>
              <c:f>Sheet2!$C$2:$C$3</c:f>
              <c:numCache>
                <c:formatCode>_(* #,##0_);_(* \(#,##0\);_(* "-"??_);_(@_)</c:formatCode>
                <c:ptCount val="2"/>
                <c:pt idx="0">
                  <c:v>444131393403</c:v>
                </c:pt>
                <c:pt idx="1">
                  <c:v>1776525573174</c:v>
                </c:pt>
              </c:numCache>
            </c:numRef>
          </c:val>
          <c:extLst>
            <c:ext xmlns:c16="http://schemas.microsoft.com/office/drawing/2014/chart" uri="{C3380CC4-5D6E-409C-BE32-E72D297353CC}">
              <c16:uniqueId val="{00000004-7186-47B0-8EDE-DD31BC9756C9}"/>
            </c:ext>
          </c:extLst>
        </c:ser>
        <c:dLbls>
          <c:showLegendKey val="0"/>
          <c:showVal val="0"/>
          <c:showCatName val="0"/>
          <c:showSerName val="0"/>
          <c:showPercent val="1"/>
          <c:showBubbleSize val="0"/>
          <c:showLeaderLines val="1"/>
        </c:dLbls>
        <c:firstSliceAng val="48"/>
        <c:holeSize val="50"/>
      </c:doughnutChart>
      <c:spPr>
        <a:noFill/>
        <a:ln>
          <a:noFill/>
        </a:ln>
        <a:effectLst/>
      </c:spPr>
    </c:plotArea>
    <c:legend>
      <c:legendPos val="l"/>
      <c:layout>
        <c:manualLayout>
          <c:xMode val="edge"/>
          <c:yMode val="edge"/>
          <c:x val="0.11058948087184797"/>
          <c:y val="0"/>
          <c:w val="0.26796292447918407"/>
          <c:h val="0.8157210604768824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95000"/>
                  <a:lumOff val="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solidFill>
            <a:schemeClr val="tx1">
              <a:lumMod val="95000"/>
              <a:lumOff val="5000"/>
            </a:schemeClr>
          </a:solidFill>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0.78857</cdr:x>
      <cdr:y>0.13748</cdr:y>
    </cdr:from>
    <cdr:to>
      <cdr:x>1</cdr:x>
      <cdr:y>0.36451</cdr:y>
    </cdr:to>
    <cdr:sp macro="" textlink="">
      <cdr:nvSpPr>
        <cdr:cNvPr id="2" name="TextBox 1">
          <a:extLst xmlns:a="http://schemas.openxmlformats.org/drawingml/2006/main">
            <a:ext uri="{FF2B5EF4-FFF2-40B4-BE49-F238E27FC236}">
              <a16:creationId xmlns:a16="http://schemas.microsoft.com/office/drawing/2014/main" id="{299789FC-538A-46BE-80BF-AC7D6440F829}"/>
            </a:ext>
          </a:extLst>
        </cdr:cNvPr>
        <cdr:cNvSpPr txBox="1"/>
      </cdr:nvSpPr>
      <cdr:spPr>
        <a:xfrm xmlns:a="http://schemas.openxmlformats.org/drawingml/2006/main">
          <a:off x="4464735" y="421738"/>
          <a:ext cx="1197071" cy="69644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b="1" dirty="0" err="1"/>
            <a:t>Kemristekdikti</a:t>
          </a:r>
          <a:r>
            <a:rPr lang="en-US" sz="1200" b="1" dirty="0"/>
            <a:t> 40,4 T </a:t>
          </a:r>
        </a:p>
      </cdr:txBody>
    </cdr:sp>
  </cdr:relSizeAnchor>
</c:userShapes>
</file>

<file path=ppt/drawings/drawing2.xml><?xml version="1.0" encoding="utf-8"?>
<c:userShapes xmlns:c="http://schemas.openxmlformats.org/drawingml/2006/chart">
  <cdr:relSizeAnchor xmlns:cdr="http://schemas.openxmlformats.org/drawingml/2006/chartDrawing">
    <cdr:from>
      <cdr:x>0.40667</cdr:x>
      <cdr:y>0.62858</cdr:y>
    </cdr:from>
    <cdr:to>
      <cdr:x>0.68148</cdr:x>
      <cdr:y>0.77856</cdr:y>
    </cdr:to>
    <cdr:sp macro="" textlink="">
      <cdr:nvSpPr>
        <cdr:cNvPr id="2" name="TextBox 1">
          <a:extLst xmlns:a="http://schemas.openxmlformats.org/drawingml/2006/main">
            <a:ext uri="{FF2B5EF4-FFF2-40B4-BE49-F238E27FC236}">
              <a16:creationId xmlns:a16="http://schemas.microsoft.com/office/drawing/2014/main" id="{B7737FA7-D5F0-4D53-B653-B4A30FA9FE22}"/>
            </a:ext>
          </a:extLst>
        </cdr:cNvPr>
        <cdr:cNvSpPr txBox="1"/>
      </cdr:nvSpPr>
      <cdr:spPr>
        <a:xfrm xmlns:a="http://schemas.openxmlformats.org/drawingml/2006/main">
          <a:off x="1582544" y="2301842"/>
          <a:ext cx="1069415" cy="5492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2800" b="1" dirty="0">
              <a:solidFill>
                <a:schemeClr val="accent1">
                  <a:lumMod val="75000"/>
                </a:schemeClr>
              </a:solidFill>
            </a:rPr>
            <a:t>444,1 T</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d-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4F6AEC-E153-4EFE-A7FE-F377B5D52F4A}" type="datetimeFigureOut">
              <a:rPr lang="id-ID" smtClean="0"/>
              <a:t>11/05/2018</a:t>
            </a:fld>
            <a:endParaRPr lang="id-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9E0F53-10EF-4A3B-83C2-BBC48F043803}" type="slidenum">
              <a:rPr lang="id-ID" smtClean="0"/>
              <a:t>‹#›</a:t>
            </a:fld>
            <a:endParaRPr lang="id-ID"/>
          </a:p>
        </p:txBody>
      </p:sp>
    </p:spTree>
    <p:extLst>
      <p:ext uri="{BB962C8B-B14F-4D97-AF65-F5344CB8AC3E}">
        <p14:creationId xmlns:p14="http://schemas.microsoft.com/office/powerpoint/2010/main" val="379133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
        <p:nvSpPr>
          <p:cNvPr id="9" name="Rectangle 8"/>
          <p:cNvSpPr/>
          <p:nvPr userDrawn="1"/>
        </p:nvSpPr>
        <p:spPr>
          <a:xfrm>
            <a:off x="504967" y="914400"/>
            <a:ext cx="11407254"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7" name="Picture 6"/>
          <p:cNvPicPr>
            <a:picLocks noChangeAspect="1"/>
          </p:cNvPicPr>
          <p:nvPr userDrawn="1"/>
        </p:nvPicPr>
        <p:blipFill rotWithShape="1">
          <a:blip r:embed="rId2"/>
          <a:srcRect l="25829" t="49716" r="9643" b="13352"/>
          <a:stretch/>
        </p:blipFill>
        <p:spPr>
          <a:xfrm>
            <a:off x="4851779" y="4572000"/>
            <a:ext cx="7060442" cy="2286000"/>
          </a:xfrm>
          <a:prstGeom prst="rect">
            <a:avLst/>
          </a:prstGeom>
        </p:spPr>
      </p:pic>
      <p:pic>
        <p:nvPicPr>
          <p:cNvPr id="8" name="Picture 7"/>
          <p:cNvPicPr>
            <a:picLocks noChangeAspect="1"/>
          </p:cNvPicPr>
          <p:nvPr userDrawn="1"/>
        </p:nvPicPr>
        <p:blipFill rotWithShape="1">
          <a:blip r:embed="rId2"/>
          <a:srcRect l="25829" t="49716" r="33529" b="13352"/>
          <a:stretch/>
        </p:blipFill>
        <p:spPr>
          <a:xfrm>
            <a:off x="504967" y="4572000"/>
            <a:ext cx="8775511" cy="2286000"/>
          </a:xfrm>
          <a:prstGeom prst="rect">
            <a:avLst/>
          </a:prstGeom>
        </p:spPr>
      </p:pic>
      <p:sp>
        <p:nvSpPr>
          <p:cNvPr id="11" name="Rectangle 10"/>
          <p:cNvSpPr/>
          <p:nvPr userDrawn="1"/>
        </p:nvSpPr>
        <p:spPr>
          <a:xfrm>
            <a:off x="0" y="0"/>
            <a:ext cx="1501254" cy="1160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80301" y="91979"/>
            <a:ext cx="940652" cy="976102"/>
          </a:xfrm>
          <a:prstGeom prst="rect">
            <a:avLst/>
          </a:prstGeom>
        </p:spPr>
      </p:pic>
      <p:sp>
        <p:nvSpPr>
          <p:cNvPr id="15" name="TextBox 14"/>
          <p:cNvSpPr txBox="1"/>
          <p:nvPr userDrawn="1"/>
        </p:nvSpPr>
        <p:spPr>
          <a:xfrm rot="16200000">
            <a:off x="-2506961" y="3354441"/>
            <a:ext cx="5464298" cy="338554"/>
          </a:xfrm>
          <a:prstGeom prst="rect">
            <a:avLst/>
          </a:prstGeom>
          <a:noFill/>
        </p:spPr>
        <p:txBody>
          <a:bodyPr wrap="square" rtlCol="0">
            <a:spAutoFit/>
          </a:bodyPr>
          <a:lstStyle/>
          <a:p>
            <a:r>
              <a:rPr lang="en-US" sz="1600" b="1" dirty="0" err="1">
                <a:solidFill>
                  <a:srgbClr val="FFC000"/>
                </a:solidFill>
                <a:latin typeface="Century Gothic" panose="020B0502020202020204" pitchFamily="34" charset="0"/>
              </a:rPr>
              <a:t>Direktorat</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Pembinaan</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Sekolah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Menengah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Atas</a:t>
            </a:r>
            <a:endParaRPr lang="id-ID" sz="1600" b="1" dirty="0">
              <a:solidFill>
                <a:srgbClr val="FFC000"/>
              </a:solidFill>
              <a:latin typeface="Century Gothic" panose="020B0502020202020204" pitchFamily="34" charset="0"/>
            </a:endParaRPr>
          </a:p>
        </p:txBody>
      </p:sp>
      <p:pic>
        <p:nvPicPr>
          <p:cNvPr id="16" name="Picture 1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358887">
            <a:off x="44617" y="6339666"/>
            <a:ext cx="415735" cy="431403"/>
          </a:xfrm>
          <a:prstGeom prst="rect">
            <a:avLst/>
          </a:prstGeom>
        </p:spPr>
      </p:pic>
    </p:spTree>
    <p:extLst>
      <p:ext uri="{BB962C8B-B14F-4D97-AF65-F5344CB8AC3E}">
        <p14:creationId xmlns:p14="http://schemas.microsoft.com/office/powerpoint/2010/main" val="2100002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730257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2501372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20B09B-5770-EE4F-83D2-7E009E97C3E4}" type="datetime1">
              <a:rPr lang="en-ID" smtClean="0"/>
              <a:t>11/05/2018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EBDFAB4-3984-4F8C-A8AF-016772941BC3}" type="slidenum">
              <a:rPr lang="en-US" smtClean="0"/>
              <a:t>‹#›</a:t>
            </a:fld>
            <a:endParaRPr lang="en-US"/>
          </a:p>
        </p:txBody>
      </p:sp>
    </p:spTree>
    <p:extLst>
      <p:ext uri="{BB962C8B-B14F-4D97-AF65-F5344CB8AC3E}">
        <p14:creationId xmlns:p14="http://schemas.microsoft.com/office/powerpoint/2010/main" val="4216417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id-ID"/>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B000742-0123-4EB7-B9AE-143C80E1B00E}"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221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757B6E-ED2E-4829-B797-80B7FFBBBE3A}"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04808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51F976F-D3AB-4359-BF22-6323FA6A67FE}"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833117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1"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998D632-9EC8-491C-88AD-4352279DD1E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580640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54EBA0D-8731-4F3F-81D7-F2BF07C068A6}"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814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938E2B7-307F-43C2-AD89-C67DCE98DAD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5879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716157B-BE9F-4AFE-84B8-602E802207A4}"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4915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
        <p:nvSpPr>
          <p:cNvPr id="7" name="Rectangle 6"/>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userDrawn="1"/>
        </p:nvSpPr>
        <p:spPr>
          <a:xfrm>
            <a:off x="504967" y="914400"/>
            <a:ext cx="11407254" cy="594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10" name="Picture 9"/>
          <p:cNvPicPr>
            <a:picLocks noChangeAspect="1"/>
          </p:cNvPicPr>
          <p:nvPr userDrawn="1"/>
        </p:nvPicPr>
        <p:blipFill rotWithShape="1">
          <a:blip r:embed="rId2"/>
          <a:srcRect l="25829" t="49716" r="9643" b="13352"/>
          <a:stretch/>
        </p:blipFill>
        <p:spPr>
          <a:xfrm>
            <a:off x="4851779" y="4572000"/>
            <a:ext cx="7060442" cy="2286000"/>
          </a:xfrm>
          <a:prstGeom prst="rect">
            <a:avLst/>
          </a:prstGeom>
        </p:spPr>
      </p:pic>
      <p:pic>
        <p:nvPicPr>
          <p:cNvPr id="9" name="Picture 8"/>
          <p:cNvPicPr>
            <a:picLocks noChangeAspect="1"/>
          </p:cNvPicPr>
          <p:nvPr userDrawn="1"/>
        </p:nvPicPr>
        <p:blipFill rotWithShape="1">
          <a:blip r:embed="rId2"/>
          <a:srcRect l="25829" t="49716" r="33529" b="13352"/>
          <a:stretch/>
        </p:blipFill>
        <p:spPr>
          <a:xfrm>
            <a:off x="504967" y="4572000"/>
            <a:ext cx="8775511" cy="2286000"/>
          </a:xfrm>
          <a:prstGeom prst="rect">
            <a:avLst/>
          </a:prstGeom>
        </p:spPr>
      </p:pic>
      <p:sp>
        <p:nvSpPr>
          <p:cNvPr id="11" name="TextBox 10"/>
          <p:cNvSpPr txBox="1"/>
          <p:nvPr userDrawn="1"/>
        </p:nvSpPr>
        <p:spPr>
          <a:xfrm rot="16200000">
            <a:off x="-2506961" y="3354441"/>
            <a:ext cx="5464298" cy="338554"/>
          </a:xfrm>
          <a:prstGeom prst="rect">
            <a:avLst/>
          </a:prstGeom>
          <a:noFill/>
        </p:spPr>
        <p:txBody>
          <a:bodyPr wrap="square" rtlCol="0">
            <a:spAutoFit/>
          </a:bodyPr>
          <a:lstStyle/>
          <a:p>
            <a:r>
              <a:rPr lang="en-US" sz="1600" b="1" dirty="0" err="1">
                <a:solidFill>
                  <a:srgbClr val="FFC000"/>
                </a:solidFill>
                <a:latin typeface="Century Gothic" panose="020B0502020202020204" pitchFamily="34" charset="0"/>
              </a:rPr>
              <a:t>Direktorat</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Pembinaan</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Sekolah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Menengah</a:t>
            </a:r>
            <a:r>
              <a:rPr lang="en-US" sz="1600" b="1" dirty="0">
                <a:solidFill>
                  <a:srgbClr val="FFC000"/>
                </a:solidFill>
                <a:latin typeface="Century Gothic" panose="020B0502020202020204" pitchFamily="34" charset="0"/>
              </a:rPr>
              <a:t> </a:t>
            </a:r>
            <a:r>
              <a:rPr lang="en-US" sz="1600" b="1" dirty="0" err="1">
                <a:solidFill>
                  <a:srgbClr val="FFC000"/>
                </a:solidFill>
                <a:latin typeface="Century Gothic" panose="020B0502020202020204" pitchFamily="34" charset="0"/>
              </a:rPr>
              <a:t>Atas</a:t>
            </a:r>
            <a:endParaRPr lang="id-ID" sz="1600" b="1" dirty="0">
              <a:solidFill>
                <a:srgbClr val="FFC000"/>
              </a:solidFill>
              <a:latin typeface="Century Gothic" panose="020B0502020202020204" pitchFamily="34" charset="0"/>
            </a:endParaRPr>
          </a:p>
        </p:txBody>
      </p:sp>
      <p:pic>
        <p:nvPicPr>
          <p:cNvPr id="12" name="Picture 1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358887">
            <a:off x="44617" y="6339666"/>
            <a:ext cx="415735" cy="431403"/>
          </a:xfrm>
          <a:prstGeom prst="rect">
            <a:avLst/>
          </a:prstGeom>
        </p:spPr>
      </p:pic>
      <p:sp>
        <p:nvSpPr>
          <p:cNvPr id="13" name="Rectangle 12"/>
          <p:cNvSpPr/>
          <p:nvPr userDrawn="1"/>
        </p:nvSpPr>
        <p:spPr>
          <a:xfrm>
            <a:off x="0" y="0"/>
            <a:ext cx="1501254" cy="11600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Content Placeholder 2"/>
          <p:cNvSpPr>
            <a:spLocks noGrp="1"/>
          </p:cNvSpPr>
          <p:nvPr>
            <p:ph sz="half" idx="13"/>
          </p:nvPr>
        </p:nvSpPr>
        <p:spPr>
          <a:xfrm>
            <a:off x="838199" y="1279526"/>
            <a:ext cx="10543007" cy="521680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Tree>
    <p:extLst>
      <p:ext uri="{BB962C8B-B14F-4D97-AF65-F5344CB8AC3E}">
        <p14:creationId xmlns:p14="http://schemas.microsoft.com/office/powerpoint/2010/main" val="27150883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6"/>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E6F1841-56F9-471D-8989-26F8BB4C1C4C}"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43557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8"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6"/>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D396E3F-EEB5-4F5C-AB27-BF3505C92E96}"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42281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2AEE797-A8EB-4B55-BF12-8C3A057AF835}"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457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4E4E88-C124-42B3-AC96-2040254BDC04}"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0900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17" name="Rectangle 16"/>
          <p:cNvSpPr/>
          <p:nvPr userDrawn="1"/>
        </p:nvSpPr>
        <p:spPr>
          <a:xfrm>
            <a:off x="1" y="0"/>
            <a:ext cx="12192000" cy="18864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8104" tIns="59052" rIns="118104" bIns="5905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a:ea typeface="+mn-ea"/>
              <a:cs typeface="+mn-cs"/>
            </a:endParaRPr>
          </a:p>
        </p:txBody>
      </p:sp>
      <p:sp>
        <p:nvSpPr>
          <p:cNvPr id="16" name="Title 1"/>
          <p:cNvSpPr>
            <a:spLocks noGrp="1"/>
          </p:cNvSpPr>
          <p:nvPr>
            <p:ph type="title"/>
          </p:nvPr>
        </p:nvSpPr>
        <p:spPr>
          <a:xfrm>
            <a:off x="346877" y="164641"/>
            <a:ext cx="11845123" cy="670337"/>
          </a:xfrm>
          <a:ln w="3175">
            <a:noFill/>
          </a:ln>
        </p:spPr>
        <p:txBody>
          <a:bodyPr>
            <a:normAutofit/>
          </a:bodyPr>
          <a:lstStyle>
            <a:lvl1pPr algn="l">
              <a:defRPr sz="3100" b="1">
                <a:solidFill>
                  <a:schemeClr val="tx2">
                    <a:lumMod val="60000"/>
                    <a:lumOff val="40000"/>
                  </a:schemeClr>
                </a:solidFill>
                <a:latin typeface="Century Gothic" pitchFamily="34" charset="0"/>
              </a:defRPr>
            </a:lvl1pPr>
          </a:lstStyle>
          <a:p>
            <a:r>
              <a:rPr lang="en-US" dirty="0"/>
              <a:t>Click to edit Master title style</a:t>
            </a:r>
          </a:p>
        </p:txBody>
      </p:sp>
      <p:sp>
        <p:nvSpPr>
          <p:cNvPr id="5" name="Slide Number Placeholder 3"/>
          <p:cNvSpPr>
            <a:spLocks noGrp="1"/>
          </p:cNvSpPr>
          <p:nvPr>
            <p:ph type="sldNum" sz="quarter" idx="12"/>
          </p:nvPr>
        </p:nvSpPr>
        <p:spPr>
          <a:xfrm>
            <a:off x="9117977" y="6356353"/>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A54F69-092F-4364-9CC8-192BEC6724F1}"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17286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2695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0748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9070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831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98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id-ID"/>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F9BDB79-9155-4684-8C5D-4CE990BFF3DB}" type="datetimeFigureOut">
              <a:rPr lang="id-ID" smtClean="0"/>
              <a:t>11/05/2018</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5739826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861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6303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60466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37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28706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3584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78425"/>
            <a:ext cx="10363200" cy="1223962"/>
          </a:xfrm>
        </p:spPr>
        <p:txBody>
          <a:bodyPr anchor="b">
            <a:noAutofit/>
          </a:bodyPr>
          <a:lstStyle>
            <a:lvl1pPr algn="ctr">
              <a:defRPr sz="44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14498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1" y="0"/>
            <a:ext cx="125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p:cNvSpPr/>
          <p:nvPr userDrawn="1"/>
        </p:nvSpPr>
        <p:spPr>
          <a:xfrm>
            <a:off x="12066496" y="0"/>
            <a:ext cx="12550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p:cNvSpPr/>
          <p:nvPr userDrawn="1"/>
        </p:nvSpPr>
        <p:spPr>
          <a:xfrm>
            <a:off x="125506" y="-2940"/>
            <a:ext cx="11940989" cy="11051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0" y="6746400"/>
            <a:ext cx="12192000" cy="11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p:cNvCxnSpPr/>
          <p:nvPr userDrawn="1"/>
        </p:nvCxnSpPr>
        <p:spPr>
          <a:xfrm>
            <a:off x="497541" y="574817"/>
            <a:ext cx="10515600"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7" name="Title 26"/>
          <p:cNvSpPr>
            <a:spLocks noGrp="1"/>
          </p:cNvSpPr>
          <p:nvPr>
            <p:ph type="title"/>
          </p:nvPr>
        </p:nvSpPr>
        <p:spPr>
          <a:xfrm>
            <a:off x="336179" y="311339"/>
            <a:ext cx="10515600" cy="1325563"/>
          </a:xfrm>
        </p:spPr>
        <p:txBody>
          <a:bodyPr/>
          <a:lstStyle/>
          <a:p>
            <a:r>
              <a:rPr lang="en-US"/>
              <a:t>Click to edit Master title style</a:t>
            </a:r>
          </a:p>
        </p:txBody>
      </p:sp>
    </p:spTree>
    <p:extLst>
      <p:ext uri="{BB962C8B-B14F-4D97-AF65-F5344CB8AC3E}">
        <p14:creationId xmlns:p14="http://schemas.microsoft.com/office/powerpoint/2010/main" val="393100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11" name="Rectangle 10"/>
          <p:cNvSpPr/>
          <p:nvPr userDrawn="1"/>
        </p:nvSpPr>
        <p:spPr>
          <a:xfrm>
            <a:off x="1" y="6553683"/>
            <a:ext cx="12197977" cy="7507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userDrawn="1"/>
        </p:nvSpPr>
        <p:spPr>
          <a:xfrm>
            <a:off x="0" y="6604481"/>
            <a:ext cx="12192000" cy="261610"/>
          </a:xfrm>
          <a:prstGeom prst="rect">
            <a:avLst/>
          </a:prstGeom>
          <a:solidFill>
            <a:srgbClr val="0E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userDrawn="1"/>
        </p:nvSpPr>
        <p:spPr>
          <a:xfrm>
            <a:off x="0" y="-330"/>
            <a:ext cx="12192000" cy="484550"/>
          </a:xfrm>
          <a:prstGeom prst="rect">
            <a:avLst/>
          </a:prstGeom>
          <a:solidFill>
            <a:srgbClr val="0E2F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p:cNvGrpSpPr/>
          <p:nvPr userDrawn="1"/>
        </p:nvGrpSpPr>
        <p:grpSpPr>
          <a:xfrm>
            <a:off x="10942151" y="-330"/>
            <a:ext cx="1249847" cy="484550"/>
            <a:chOff x="4890313" y="4977949"/>
            <a:chExt cx="789270" cy="377528"/>
          </a:xfrm>
          <a:solidFill>
            <a:srgbClr val="FFC000"/>
          </a:solidFill>
        </p:grpSpPr>
        <p:sp>
          <p:nvSpPr>
            <p:cNvPr id="13" name="Rectangle 12"/>
            <p:cNvSpPr/>
            <p:nvPr/>
          </p:nvSpPr>
          <p:spPr>
            <a:xfrm>
              <a:off x="5213445" y="4977949"/>
              <a:ext cx="466138" cy="3775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Triangle 13"/>
            <p:cNvSpPr/>
            <p:nvPr/>
          </p:nvSpPr>
          <p:spPr>
            <a:xfrm flipH="1">
              <a:off x="4890313" y="4977949"/>
              <a:ext cx="323132" cy="377528"/>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2016354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40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698634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66419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020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592873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498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52067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04966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069290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257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id-ID"/>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6"/>
          <p:cNvSpPr>
            <a:spLocks noGrp="1"/>
          </p:cNvSpPr>
          <p:nvPr>
            <p:ph type="dt" sz="half" idx="10"/>
          </p:nvPr>
        </p:nvSpPr>
        <p:spPr/>
        <p:txBody>
          <a:bodyPr/>
          <a:lstStyle/>
          <a:p>
            <a:fld id="{2F9BDB79-9155-4684-8C5D-4CE990BFF3DB}" type="datetimeFigureOut">
              <a:rPr lang="id-ID" smtClean="0"/>
              <a:t>11/05/2018</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105530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p:cNvSpPr>
            <a:spLocks noGrp="1"/>
          </p:cNvSpPr>
          <p:nvPr>
            <p:ph type="dt" sz="half" idx="10"/>
          </p:nvPr>
        </p:nvSpPr>
        <p:spPr/>
        <p:txBody>
          <a:bodyPr/>
          <a:lstStyle/>
          <a:p>
            <a:fld id="{2F9BDB79-9155-4684-8C5D-4CE990BFF3DB}" type="datetimeFigureOut">
              <a:rPr lang="id-ID" smtClean="0"/>
              <a:t>11/05/2018</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7297401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9BDB79-9155-4684-8C5D-4CE990BFF3DB}" type="datetimeFigureOut">
              <a:rPr lang="id-ID" smtClean="0"/>
              <a:t>11/05/2018</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45048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10219706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id-ID"/>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d-ID"/>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F9BDB79-9155-4684-8C5D-4CE990BFF3DB}" type="datetimeFigureOut">
              <a:rPr lang="id-ID" smtClean="0"/>
              <a:t>11/05/2018</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514858B3-7BF1-4A58-BA2E-621067427F42}" type="slidenum">
              <a:rPr lang="id-ID" smtClean="0"/>
              <a:t>‹#›</a:t>
            </a:fld>
            <a:endParaRPr lang="id-ID"/>
          </a:p>
        </p:txBody>
      </p:sp>
    </p:spTree>
    <p:extLst>
      <p:ext uri="{BB962C8B-B14F-4D97-AF65-F5344CB8AC3E}">
        <p14:creationId xmlns:p14="http://schemas.microsoft.com/office/powerpoint/2010/main" val="315416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BDB79-9155-4684-8C5D-4CE990BFF3DB}" type="datetimeFigureOut">
              <a:rPr lang="id-ID" smtClean="0"/>
              <a:t>11/05/2018</a:t>
            </a:fld>
            <a:endParaRPr lang="id-ID"/>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4858B3-7BF1-4A58-BA2E-621067427F42}" type="slidenum">
              <a:rPr lang="id-ID" smtClean="0"/>
              <a:t>‹#›</a:t>
            </a:fld>
            <a:endParaRPr lang="id-ID"/>
          </a:p>
        </p:txBody>
      </p:sp>
    </p:spTree>
    <p:extLst>
      <p:ext uri="{BB962C8B-B14F-4D97-AF65-F5344CB8AC3E}">
        <p14:creationId xmlns:p14="http://schemas.microsoft.com/office/powerpoint/2010/main" val="2486930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en-US"/>
              <a:t>Click to edit Master title style</a:t>
            </a:r>
            <a:endParaRPr lang="id-ID"/>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A07B64D-277D-4939-8F92-B45BB2403787}" type="datetime1">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11/05/2018</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1"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23250504"/>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8817E21-E781-43C5-87AC-50B24AB7B83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5/11/2018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EE4FEE4-2ED4-4F3E-A25C-2CCA90CCBD2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9114462"/>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580880-8E3E-4F69-A58D-60EADCD2FB87}" type="datetimeFigureOut">
              <a:rPr lang="en-US" smtClean="0">
                <a:solidFill>
                  <a:prstClr val="black">
                    <a:tint val="75000"/>
                  </a:prstClr>
                </a:solidFill>
              </a:rPr>
              <a:pPr/>
              <a:t>5/11/2018</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5F6446-8F55-40DE-8719-E6A99D109FF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520705"/>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00.xml.rels><?xml version="1.0" encoding="UTF-8" standalone="yes"?>
<Relationships xmlns="http://schemas.openxmlformats.org/package/2006/relationships"><Relationship Id="rId3" Type="http://schemas.openxmlformats.org/officeDocument/2006/relationships/image" Target="../media/image179.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81.png"/><Relationship Id="rId4" Type="http://schemas.openxmlformats.org/officeDocument/2006/relationships/image" Target="../media/image180.jpeg"/></Relationships>
</file>

<file path=ppt/slides/_rels/slide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3" Type="http://schemas.openxmlformats.org/officeDocument/2006/relationships/image" Target="../media/image182.png"/><Relationship Id="rId7" Type="http://schemas.openxmlformats.org/officeDocument/2006/relationships/image" Target="../media/image183.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emf"/></Relationships>
</file>

<file path=ppt/slides/_rels/slide103.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04.xml.rels><?xml version="1.0" encoding="UTF-8" standalone="yes"?>
<Relationships xmlns="http://schemas.openxmlformats.org/package/2006/relationships"><Relationship Id="rId3" Type="http://schemas.openxmlformats.org/officeDocument/2006/relationships/image" Target="../media/image184.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85.png"/><Relationship Id="rId4" Type="http://schemas.openxmlformats.org/officeDocument/2006/relationships/image" Target="../media/image180.jpeg"/></Relationships>
</file>

<file path=ppt/slides/_rels/slide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06.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88.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87.emf"/><Relationship Id="rId5" Type="http://schemas.openxmlformats.org/officeDocument/2006/relationships/image" Target="../media/image176.png"/><Relationship Id="rId4" Type="http://schemas.openxmlformats.org/officeDocument/2006/relationships/image" Target="../media/image175.emf"/></Relationships>
</file>

<file path=ppt/slides/_rels/slide107.xml.rels><?xml version="1.0" encoding="UTF-8" standalone="yes"?>
<Relationships xmlns="http://schemas.openxmlformats.org/package/2006/relationships"><Relationship Id="rId3" Type="http://schemas.openxmlformats.org/officeDocument/2006/relationships/image" Target="../media/image187.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78.emf"/><Relationship Id="rId4" Type="http://schemas.openxmlformats.org/officeDocument/2006/relationships/image" Target="../media/image177.png"/></Relationships>
</file>

<file path=ppt/slides/_rels/slide108.xml.rels><?xml version="1.0" encoding="UTF-8" standalone="yes"?>
<Relationships xmlns="http://schemas.openxmlformats.org/package/2006/relationships"><Relationship Id="rId3" Type="http://schemas.openxmlformats.org/officeDocument/2006/relationships/image" Target="../media/image189.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90.png"/><Relationship Id="rId4" Type="http://schemas.openxmlformats.org/officeDocument/2006/relationships/image" Target="../media/image180.jpeg"/></Relationships>
</file>

<file path=ppt/slides/_rels/slide1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29.png"/><Relationship Id="rId4" Type="http://schemas.openxmlformats.org/officeDocument/2006/relationships/image" Target="../media/image28.png"/></Relationships>
</file>

<file path=ppt/slides/_rels/slide110.xml.rels><?xml version="1.0" encoding="UTF-8" standalone="yes"?>
<Relationships xmlns="http://schemas.openxmlformats.org/package/2006/relationships"><Relationship Id="rId3" Type="http://schemas.openxmlformats.org/officeDocument/2006/relationships/image" Target="../media/image191.png"/><Relationship Id="rId7" Type="http://schemas.openxmlformats.org/officeDocument/2006/relationships/image" Target="../media/image192.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76.png"/><Relationship Id="rId5" Type="http://schemas.openxmlformats.org/officeDocument/2006/relationships/image" Target="../media/image175.emf"/><Relationship Id="rId4" Type="http://schemas.openxmlformats.org/officeDocument/2006/relationships/image" Target="../media/image186.png"/></Relationships>
</file>

<file path=ppt/slides/_rels/slide11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78.emf"/><Relationship Id="rId4" Type="http://schemas.openxmlformats.org/officeDocument/2006/relationships/image" Target="../media/image192.emf"/></Relationships>
</file>

<file path=ppt/slides/_rels/slide112.xml.rels><?xml version="1.0" encoding="UTF-8" standalone="yes"?>
<Relationships xmlns="http://schemas.openxmlformats.org/package/2006/relationships"><Relationship Id="rId3" Type="http://schemas.openxmlformats.org/officeDocument/2006/relationships/image" Target="../media/image193.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94.png"/><Relationship Id="rId4" Type="http://schemas.openxmlformats.org/officeDocument/2006/relationships/image" Target="../media/image180.jpeg"/></Relationships>
</file>

<file path=ppt/slides/_rels/slide1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1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115.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201.emf"/><Relationship Id="rId4" Type="http://schemas.openxmlformats.org/officeDocument/2006/relationships/image" Target="../media/image200.jpeg"/></Relationships>
</file>

<file path=ppt/slides/_rels/slide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1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75.emf"/><Relationship Id="rId4" Type="http://schemas.openxmlformats.org/officeDocument/2006/relationships/image" Target="../media/image186.png"/></Relationships>
</file>

<file path=ppt/slides/_rels/slide118.xml.rels><?xml version="1.0" encoding="UTF-8" standalone="yes"?>
<Relationships xmlns="http://schemas.openxmlformats.org/package/2006/relationships"><Relationship Id="rId3" Type="http://schemas.openxmlformats.org/officeDocument/2006/relationships/image" Target="../media/image178.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19.xml.rels><?xml version="1.0" encoding="UTF-8" standalone="yes"?>
<Relationships xmlns="http://schemas.openxmlformats.org/package/2006/relationships"><Relationship Id="rId3" Type="http://schemas.openxmlformats.org/officeDocument/2006/relationships/image" Target="../media/image203.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205.emf"/><Relationship Id="rId4" Type="http://schemas.openxmlformats.org/officeDocument/2006/relationships/image" Target="../media/image204.emf"/></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png"/><Relationship Id="rId1" Type="http://schemas.openxmlformats.org/officeDocument/2006/relationships/slideLayout" Target="../slideLayouts/slideLayout38.xml"/><Relationship Id="rId4" Type="http://schemas.microsoft.com/office/2007/relationships/hdphoto" Target="../media/hdphoto1.wdp"/></Relationships>
</file>

<file path=ppt/slides/_rels/slide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2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75.emf"/><Relationship Id="rId4" Type="http://schemas.openxmlformats.org/officeDocument/2006/relationships/image" Target="../media/image186.png"/></Relationships>
</file>

<file path=ppt/slides/_rels/slide122.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208.png"/></Relationships>
</file>

<file path=ppt/slides/_rels/slide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24.xml.rels><?xml version="1.0" encoding="UTF-8" standalone="yes"?>
<Relationships xmlns="http://schemas.openxmlformats.org/package/2006/relationships"><Relationship Id="rId3" Type="http://schemas.openxmlformats.org/officeDocument/2006/relationships/image" Target="../media/image209.emf"/><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210.emf"/></Relationships>
</file>

<file path=ppt/slides/_rels/slide125.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212.emf"/></Relationships>
</file>

<file path=ppt/slides/_rels/slide126.xml.rels><?xml version="1.0" encoding="UTF-8" standalone="yes"?>
<Relationships xmlns="http://schemas.openxmlformats.org/package/2006/relationships"><Relationship Id="rId3" Type="http://schemas.openxmlformats.org/officeDocument/2006/relationships/image" Target="../media/image213.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12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2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215.png"/></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31.xml.rels><?xml version="1.0" encoding="UTF-8" standalone="yes"?>
<Relationships xmlns="http://schemas.openxmlformats.org/package/2006/relationships"><Relationship Id="rId3" Type="http://schemas.openxmlformats.org/officeDocument/2006/relationships/image" Target="../media/image152.png"/><Relationship Id="rId7" Type="http://schemas.openxmlformats.org/officeDocument/2006/relationships/image" Target="../media/image21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218.png"/><Relationship Id="rId5" Type="http://schemas.openxmlformats.org/officeDocument/2006/relationships/image" Target="../media/image217.png"/><Relationship Id="rId4" Type="http://schemas.openxmlformats.org/officeDocument/2006/relationships/image" Target="../media/image216.emf"/></Relationships>
</file>

<file path=ppt/slides/_rels/slide132.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3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3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g"/><Relationship Id="rId1" Type="http://schemas.openxmlformats.org/officeDocument/2006/relationships/slideLayout" Target="../slideLayouts/slideLayout12.xml"/><Relationship Id="rId5" Type="http://schemas.microsoft.com/office/2007/relationships/hdphoto" Target="../media/hdphoto10.wdp"/><Relationship Id="rId4" Type="http://schemas.openxmlformats.org/officeDocument/2006/relationships/image" Target="../media/image222.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38.emf"/></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8.emf"/><Relationship Id="rId1" Type="http://schemas.openxmlformats.org/officeDocument/2006/relationships/slideLayout" Target="../slideLayouts/slideLayout38.xml"/><Relationship Id="rId4" Type="http://schemas.openxmlformats.org/officeDocument/2006/relationships/image" Target="../media/image49.emf"/></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1.png"/><Relationship Id="rId7" Type="http://schemas.openxmlformats.org/officeDocument/2006/relationships/image" Target="../media/image55.emf"/><Relationship Id="rId2" Type="http://schemas.openxmlformats.org/officeDocument/2006/relationships/image" Target="../media/image50.png"/><Relationship Id="rId1" Type="http://schemas.openxmlformats.org/officeDocument/2006/relationships/slideLayout" Target="../slideLayouts/slideLayout38.xml"/><Relationship Id="rId6" Type="http://schemas.openxmlformats.org/officeDocument/2006/relationships/image" Target="../media/image54.png"/><Relationship Id="rId5" Type="http://schemas.openxmlformats.org/officeDocument/2006/relationships/image" Target="../media/image53.emf"/><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0.emf"/><Relationship Id="rId7" Type="http://schemas.openxmlformats.org/officeDocument/2006/relationships/image" Target="../media/image64.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 Id="rId9" Type="http://schemas.openxmlformats.org/officeDocument/2006/relationships/image" Target="../media/image66.emf"/></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8" Type="http://schemas.openxmlformats.org/officeDocument/2006/relationships/image" Target="../media/image64.emf"/><Relationship Id="rId3" Type="http://schemas.openxmlformats.org/officeDocument/2006/relationships/image" Target="../media/image68.emf"/><Relationship Id="rId7" Type="http://schemas.openxmlformats.org/officeDocument/2006/relationships/image" Target="../media/image72.png"/><Relationship Id="rId12" Type="http://schemas.openxmlformats.org/officeDocument/2006/relationships/image" Target="../media/image76.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71.emf"/><Relationship Id="rId11" Type="http://schemas.openxmlformats.org/officeDocument/2006/relationships/image" Target="../media/image75.emf"/><Relationship Id="rId5" Type="http://schemas.openxmlformats.org/officeDocument/2006/relationships/image" Target="../media/image70.emf"/><Relationship Id="rId10" Type="http://schemas.openxmlformats.org/officeDocument/2006/relationships/image" Target="../media/image74.emf"/><Relationship Id="rId4" Type="http://schemas.openxmlformats.org/officeDocument/2006/relationships/image" Target="../media/image69.emf"/><Relationship Id="rId9" Type="http://schemas.openxmlformats.org/officeDocument/2006/relationships/image" Target="../media/image73.emf"/></Relationships>
</file>

<file path=ppt/slides/_rels/slide35.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72.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64.emf"/><Relationship Id="rId5" Type="http://schemas.openxmlformats.org/officeDocument/2006/relationships/image" Target="../media/image79.emf"/><Relationship Id="rId4" Type="http://schemas.openxmlformats.org/officeDocument/2006/relationships/image" Target="../media/image78.emf"/></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0.png"/><Relationship Id="rId1" Type="http://schemas.openxmlformats.org/officeDocument/2006/relationships/slideLayout" Target="../slideLayouts/slideLayout38.xml"/><Relationship Id="rId5" Type="http://schemas.microsoft.com/office/2007/relationships/hdphoto" Target="../media/hdphoto2.wdp"/><Relationship Id="rId4" Type="http://schemas.openxmlformats.org/officeDocument/2006/relationships/image" Target="../media/image94.png"/></Relationships>
</file>

<file path=ppt/slides/_rels/slide4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0.png"/><Relationship Id="rId1" Type="http://schemas.openxmlformats.org/officeDocument/2006/relationships/slideLayout" Target="../slideLayouts/slideLayout38.xml"/><Relationship Id="rId4" Type="http://schemas.microsoft.com/office/2007/relationships/hdphoto" Target="../media/hdphoto3.wdp"/></Relationships>
</file>

<file path=ppt/slides/_rels/slide4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10.png"/><Relationship Id="rId1" Type="http://schemas.openxmlformats.org/officeDocument/2006/relationships/slideLayout" Target="../slideLayouts/slideLayout38.xml"/><Relationship Id="rId6" Type="http://schemas.microsoft.com/office/2007/relationships/hdphoto" Target="../media/hdphoto5.wdp"/><Relationship Id="rId5" Type="http://schemas.openxmlformats.org/officeDocument/2006/relationships/image" Target="../media/image97.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99.png"/></Relationships>
</file>

<file path=ppt/slides/_rels/slide4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image" Target="../media/image10.png"/><Relationship Id="rId1" Type="http://schemas.openxmlformats.org/officeDocument/2006/relationships/slideLayout" Target="../slideLayouts/slideLayout38.xml"/><Relationship Id="rId6" Type="http://schemas.microsoft.com/office/2007/relationships/hdphoto" Target="../media/hdphoto8.wdp"/><Relationship Id="rId5" Type="http://schemas.openxmlformats.org/officeDocument/2006/relationships/image" Target="../media/image102.png"/><Relationship Id="rId10" Type="http://schemas.microsoft.com/office/2007/relationships/hdphoto" Target="../media/hdphoto9.wdp"/><Relationship Id="rId4" Type="http://schemas.openxmlformats.org/officeDocument/2006/relationships/image" Target="../media/image101.png"/><Relationship Id="rId9" Type="http://schemas.openxmlformats.org/officeDocument/2006/relationships/image" Target="../media/image105.png"/></Relationships>
</file>

<file path=ppt/slides/_rels/slide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6.emf"/><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7.emf"/><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56.xml.rels><?xml version="1.0" encoding="UTF-8" standalone="yes"?>
<Relationships xmlns="http://schemas.openxmlformats.org/package/2006/relationships"><Relationship Id="rId3" Type="http://schemas.openxmlformats.org/officeDocument/2006/relationships/image" Target="../media/image112.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15.emf"/><Relationship Id="rId5" Type="http://schemas.openxmlformats.org/officeDocument/2006/relationships/image" Target="../media/image114.emf"/><Relationship Id="rId4" Type="http://schemas.openxmlformats.org/officeDocument/2006/relationships/image" Target="../media/image113.emf"/></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chart" Target="../charts/chart3.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jpeg"/></Relationships>
</file>

<file path=ppt/slides/_rels/slide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6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25.pn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6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7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s>
</file>

<file path=ppt/slides/_rels/slide7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37.png"/><Relationship Id="rId5" Type="http://schemas.openxmlformats.org/officeDocument/2006/relationships/image" Target="../media/image129.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42.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26.png"/><Relationship Id="rId5" Type="http://schemas.openxmlformats.org/officeDocument/2006/relationships/image" Target="../media/image128.png"/><Relationship Id="rId4" Type="http://schemas.openxmlformats.org/officeDocument/2006/relationships/image" Target="../media/image141.png"/></Relationships>
</file>

<file path=ppt/slides/_rels/slide75.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45.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36.png"/><Relationship Id="rId5" Type="http://schemas.openxmlformats.org/officeDocument/2006/relationships/image" Target="../media/image144.png"/><Relationship Id="rId4" Type="http://schemas.openxmlformats.org/officeDocument/2006/relationships/image" Target="../media/image143.png"/></Relationships>
</file>

<file path=ppt/slides/_rels/slide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7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48.png"/><Relationship Id="rId4" Type="http://schemas.openxmlformats.org/officeDocument/2006/relationships/image" Target="../media/image147.png"/></Relationships>
</file>

<file path=ppt/slides/_rels/slide7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51.png"/><Relationship Id="rId5" Type="http://schemas.openxmlformats.org/officeDocument/2006/relationships/image" Target="../media/image146.png"/><Relationship Id="rId4" Type="http://schemas.openxmlformats.org/officeDocument/2006/relationships/image" Target="../media/image150.jpeg"/></Relationships>
</file>

<file path=ppt/slides/_rels/slide79.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54.png"/><Relationship Id="rId4" Type="http://schemas.openxmlformats.org/officeDocument/2006/relationships/image" Target="../media/image153.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85.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 Id="rId9" Type="http://schemas.openxmlformats.org/officeDocument/2006/relationships/image" Target="../media/image143.png"/></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8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91.xml.rels><?xml version="1.0" encoding="UTF-8" standalone="yes"?>
<Relationships xmlns="http://schemas.openxmlformats.org/package/2006/relationships"><Relationship Id="rId8" Type="http://schemas.openxmlformats.org/officeDocument/2006/relationships/image" Target="../media/image170.emf"/><Relationship Id="rId3" Type="http://schemas.openxmlformats.org/officeDocument/2006/relationships/image" Target="../media/image165.emf"/><Relationship Id="rId7" Type="http://schemas.openxmlformats.org/officeDocument/2006/relationships/image" Target="../media/image169.png"/><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68.emf"/><Relationship Id="rId5" Type="http://schemas.openxmlformats.org/officeDocument/2006/relationships/image" Target="../media/image167.emf"/><Relationship Id="rId4" Type="http://schemas.openxmlformats.org/officeDocument/2006/relationships/image" Target="../media/image166.emf"/></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93.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0.png"/><Relationship Id="rId1" Type="http://schemas.openxmlformats.org/officeDocument/2006/relationships/slideLayout" Target="../slideLayouts/slideLayout38.xml"/><Relationship Id="rId5" Type="http://schemas.openxmlformats.org/officeDocument/2006/relationships/image" Target="../media/image131.png"/><Relationship Id="rId4" Type="http://schemas.openxmlformats.org/officeDocument/2006/relationships/image" Target="../media/image125.png"/></Relationships>
</file>

<file path=ppt/slides/_rels/slide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0.png"/><Relationship Id="rId1" Type="http://schemas.openxmlformats.org/officeDocument/2006/relationships/slideLayout" Target="../slideLayouts/slideLayout38.xml"/></Relationships>
</file>

<file path=ppt/slides/_rels/slide9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9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0.png"/><Relationship Id="rId1" Type="http://schemas.openxmlformats.org/officeDocument/2006/relationships/slideLayout" Target="../slideLayouts/slideLayout38.xml"/><Relationship Id="rId4" Type="http://schemas.openxmlformats.org/officeDocument/2006/relationships/image" Target="../media/image129.png"/></Relationships>
</file>

<file path=ppt/slides/_rels/slide99.xml.rels><?xml version="1.0" encoding="UTF-8" standalone="yes"?>
<Relationships xmlns="http://schemas.openxmlformats.org/package/2006/relationships"><Relationship Id="rId3" Type="http://schemas.openxmlformats.org/officeDocument/2006/relationships/image" Target="../media/image175.emf"/><Relationship Id="rId2" Type="http://schemas.openxmlformats.org/officeDocument/2006/relationships/image" Target="../media/image10.png"/><Relationship Id="rId1" Type="http://schemas.openxmlformats.org/officeDocument/2006/relationships/slideLayout" Target="../slideLayouts/slideLayout38.xml"/><Relationship Id="rId6" Type="http://schemas.openxmlformats.org/officeDocument/2006/relationships/image" Target="../media/image178.emf"/><Relationship Id="rId5" Type="http://schemas.openxmlformats.org/officeDocument/2006/relationships/image" Target="../media/image177.png"/><Relationship Id="rId4" Type="http://schemas.openxmlformats.org/officeDocument/2006/relationships/image" Target="../media/image1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DA0F0DD9-943A-47A7-BC06-AABC6AC137C8}"/>
              </a:ext>
            </a:extLst>
          </p:cNvPr>
          <p:cNvSpPr/>
          <p:nvPr/>
        </p:nvSpPr>
        <p:spPr>
          <a:xfrm>
            <a:off x="0" y="0"/>
            <a:ext cx="12192000" cy="6858000"/>
          </a:xfrm>
          <a:prstGeom prst="rect">
            <a:avLst/>
          </a:prstGeom>
          <a:solidFill>
            <a:srgbClr val="1C9494">
              <a:alpha val="73000"/>
            </a:srgbClr>
          </a:solidFill>
          <a:ln w="9525" cap="flat" cmpd="sng" algn="ctr">
            <a:noFill/>
            <a:prstDash val="solid"/>
          </a:ln>
          <a:effectLst>
            <a:outerShdw blurRad="40000" dist="23000" dir="5400000" rotWithShape="0">
              <a:srgbClr val="000000">
                <a:alpha val="35000"/>
              </a:srgbClr>
            </a:outerShdw>
          </a:effectLst>
        </p:spPr>
        <p:txBody>
          <a:bodyPr lIns="91420" tIns="45709" rIns="91420" bIns="45709" anchor="ctr"/>
          <a:lstStyle/>
          <a:p>
            <a:pPr marL="0" marR="0" lvl="0" indent="0" algn="ctr" defTabSz="457096"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099" name="Rectangle 1"/>
          <p:cNvSpPr>
            <a:spLocks noChangeArrowheads="1"/>
          </p:cNvSpPr>
          <p:nvPr/>
        </p:nvSpPr>
        <p:spPr bwMode="auto">
          <a:xfrm>
            <a:off x="514350" y="2105561"/>
            <a:ext cx="109585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Program </a:t>
            </a:r>
            <a:r>
              <a:rPr kumimoji="0" lang="en-US" sz="40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Prioritas</a:t>
            </a: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 </a:t>
            </a: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a:t>
            </a:r>
            <a:r>
              <a:rPr kumimoji="0" lang="en-US" sz="40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rPr>
              <a:t>DAK SMA 2018) </a:t>
            </a:r>
            <a:endParaRPr kumimoji="0" lang="en-US" sz="40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Century Gothic" panose="020B0502020202020204" pitchFamily="34" charset="0"/>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lang="en-US" sz="4000" b="1" noProof="0" dirty="0" err="1" smtClean="0">
                <a:solidFill>
                  <a:srgbClr val="FFFF00"/>
                </a:solidFill>
                <a:latin typeface="Century Gothic" panose="020B0502020202020204" pitchFamily="34" charset="0"/>
              </a:rPr>
              <a:t>Melalui</a:t>
            </a:r>
            <a:r>
              <a:rPr lang="en-US" sz="4000" b="1" noProof="0" dirty="0" smtClean="0">
                <a:solidFill>
                  <a:srgbClr val="FFFF00"/>
                </a:solidFill>
                <a:latin typeface="Century Gothic" panose="020B0502020202020204" pitchFamily="34" charset="0"/>
              </a:rPr>
              <a:t> Dana Transfer Daerah </a:t>
            </a:r>
            <a:r>
              <a:rPr lang="en-US" sz="4000" b="1" noProof="0" dirty="0" err="1" smtClean="0">
                <a:solidFill>
                  <a:srgbClr val="FFFF00"/>
                </a:solidFill>
                <a:latin typeface="Century Gothic" panose="020B0502020202020204" pitchFamily="34" charset="0"/>
              </a:rPr>
              <a:t>Tahun</a:t>
            </a:r>
            <a:r>
              <a:rPr lang="en-US" sz="4000" b="1" noProof="0" dirty="0" smtClean="0">
                <a:solidFill>
                  <a:srgbClr val="FFFF00"/>
                </a:solidFill>
                <a:latin typeface="Century Gothic" panose="020B0502020202020204" pitchFamily="34" charset="0"/>
              </a:rPr>
              <a:t> 2018</a:t>
            </a:r>
            <a:endParaRPr kumimoji="0" lang="en-US" sz="4000" b="1" i="0" u="none" strike="noStrike" kern="1200" cap="none" spc="0" normalizeH="0" baseline="0" noProof="0" dirty="0">
              <a:ln>
                <a:noFill/>
              </a:ln>
              <a:solidFill>
                <a:srgbClr val="FFFF00"/>
              </a:solidFill>
              <a:effectLst/>
              <a:uLnTx/>
              <a:uFillTx/>
              <a:latin typeface="Century Gothic" panose="020B0502020202020204" pitchFamily="34" charset="0"/>
            </a:endParaRPr>
          </a:p>
        </p:txBody>
      </p:sp>
      <p:cxnSp>
        <p:nvCxnSpPr>
          <p:cNvPr id="6" name="Straight Connector 5"/>
          <p:cNvCxnSpPr/>
          <p:nvPr/>
        </p:nvCxnSpPr>
        <p:spPr>
          <a:xfrm>
            <a:off x="784421" y="3619901"/>
            <a:ext cx="10674351" cy="27131"/>
          </a:xfrm>
          <a:prstGeom prst="line">
            <a:avLst/>
          </a:prstGeom>
          <a:ln w="571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4102" name="Picture 9"/>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29787" y="347949"/>
            <a:ext cx="2428782" cy="175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1803513" y="6172067"/>
            <a:ext cx="8773883" cy="368569"/>
            <a:chOff x="179511" y="4583727"/>
            <a:chExt cx="8773883" cy="368569"/>
          </a:xfrm>
        </p:grpSpPr>
        <p:sp>
          <p:nvSpPr>
            <p:cNvPr id="9" name="object 8"/>
            <p:cNvSpPr/>
            <p:nvPr/>
          </p:nvSpPr>
          <p:spPr>
            <a:xfrm>
              <a:off x="179511" y="4641866"/>
              <a:ext cx="349563" cy="276999"/>
            </a:xfrm>
            <a:prstGeom prst="rect">
              <a:avLst/>
            </a:prstGeom>
            <a:blipFill>
              <a:blip r:embed="rId3"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0" name="object 9"/>
            <p:cNvSpPr/>
            <p:nvPr/>
          </p:nvSpPr>
          <p:spPr>
            <a:xfrm>
              <a:off x="3041129" y="4594581"/>
              <a:ext cx="419489" cy="276999"/>
            </a:xfrm>
            <a:prstGeom prst="rect">
              <a:avLst/>
            </a:prstGeom>
            <a:blipFill>
              <a:blip r:embed="rId4"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1" name="object 10"/>
            <p:cNvSpPr txBox="1"/>
            <p:nvPr/>
          </p:nvSpPr>
          <p:spPr>
            <a:xfrm>
              <a:off x="592480" y="4644548"/>
              <a:ext cx="231330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psma</a:t>
              </a:r>
              <a:r>
                <a:rPr sz="1800" spc="-5" dirty="0">
                  <a:solidFill>
                    <a:schemeClr val="bg1"/>
                  </a:solidFill>
                  <a:latin typeface="Helvetica Light"/>
                  <a:cs typeface="Arial"/>
                </a:rPr>
                <a:t>.kemdikbud.go.id</a:t>
              </a:r>
              <a:endParaRPr sz="1800" dirty="0">
                <a:solidFill>
                  <a:schemeClr val="bg1"/>
                </a:solidFill>
                <a:latin typeface="Helvetica Light"/>
                <a:cs typeface="Arial"/>
              </a:endParaRPr>
            </a:p>
          </p:txBody>
        </p:sp>
        <p:sp>
          <p:nvSpPr>
            <p:cNvPr id="12" name="object 11"/>
            <p:cNvSpPr txBox="1"/>
            <p:nvPr/>
          </p:nvSpPr>
          <p:spPr>
            <a:xfrm>
              <a:off x="3474648" y="4667181"/>
              <a:ext cx="160083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Dire</a:t>
              </a:r>
              <a:r>
                <a:rPr sz="1800" spc="-10" dirty="0">
                  <a:solidFill>
                    <a:schemeClr val="bg1"/>
                  </a:solidFill>
                  <a:latin typeface="Helvetica Light"/>
                  <a:cs typeface="Arial"/>
                </a:rPr>
                <a:t>ktora</a:t>
              </a:r>
              <a:r>
                <a:rPr sz="1800" spc="-5" dirty="0">
                  <a:solidFill>
                    <a:schemeClr val="bg1"/>
                  </a:solidFill>
                  <a:latin typeface="Helvetica Light"/>
                  <a:cs typeface="Arial"/>
                </a:rPr>
                <a:t>tPsma</a:t>
              </a:r>
              <a:endParaRPr sz="1800" dirty="0">
                <a:solidFill>
                  <a:schemeClr val="bg1"/>
                </a:solidFill>
                <a:latin typeface="Helvetica Light"/>
                <a:cs typeface="Arial"/>
              </a:endParaRPr>
            </a:p>
          </p:txBody>
        </p:sp>
        <p:sp>
          <p:nvSpPr>
            <p:cNvPr id="13" name="object 12"/>
            <p:cNvSpPr/>
            <p:nvPr/>
          </p:nvSpPr>
          <p:spPr>
            <a:xfrm>
              <a:off x="5254461" y="4583727"/>
              <a:ext cx="436294" cy="276999"/>
            </a:xfrm>
            <a:prstGeom prst="rect">
              <a:avLst/>
            </a:prstGeom>
            <a:blipFill>
              <a:blip r:embed="rId5"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4" name="object 13"/>
            <p:cNvSpPr/>
            <p:nvPr/>
          </p:nvSpPr>
          <p:spPr>
            <a:xfrm>
              <a:off x="6915523" y="4605435"/>
              <a:ext cx="376713" cy="276999"/>
            </a:xfrm>
            <a:prstGeom prst="rect">
              <a:avLst/>
            </a:prstGeom>
            <a:blipFill>
              <a:blip r:embed="rId6" cstate="print"/>
              <a:stretch>
                <a:fillRect/>
              </a:stretch>
            </a:blipFill>
          </p:spPr>
          <p:txBody>
            <a:bodyPr wrap="square" lIns="0" tIns="0" rIns="0" bIns="0" rtlCol="0">
              <a:spAutoFit/>
            </a:bodyPr>
            <a:lstStyle/>
            <a:p>
              <a:endParaRPr>
                <a:solidFill>
                  <a:schemeClr val="bg1"/>
                </a:solidFill>
                <a:latin typeface="Helvetica Light"/>
              </a:endParaRPr>
            </a:p>
          </p:txBody>
        </p:sp>
        <p:sp>
          <p:nvSpPr>
            <p:cNvPr id="15" name="object 14"/>
            <p:cNvSpPr txBox="1"/>
            <p:nvPr/>
          </p:nvSpPr>
          <p:spPr>
            <a:xfrm>
              <a:off x="7351924" y="4647384"/>
              <a:ext cx="1601470"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dire</a:t>
              </a:r>
              <a:r>
                <a:rPr sz="1800" spc="-10" dirty="0">
                  <a:solidFill>
                    <a:schemeClr val="bg1"/>
                  </a:solidFill>
                  <a:latin typeface="Helvetica Light"/>
                  <a:cs typeface="Arial"/>
                </a:rPr>
                <a:t>ktora</a:t>
              </a:r>
              <a:r>
                <a:rPr sz="1800" spc="-5" dirty="0">
                  <a:solidFill>
                    <a:schemeClr val="bg1"/>
                  </a:solidFill>
                  <a:latin typeface="Helvetica Light"/>
                  <a:cs typeface="Arial"/>
                </a:rPr>
                <a:t>t.psma</a:t>
              </a:r>
              <a:endParaRPr sz="1800" dirty="0">
                <a:solidFill>
                  <a:schemeClr val="bg1"/>
                </a:solidFill>
                <a:latin typeface="Helvetica Light"/>
                <a:cs typeface="Arial"/>
              </a:endParaRPr>
            </a:p>
          </p:txBody>
        </p:sp>
        <p:sp>
          <p:nvSpPr>
            <p:cNvPr id="16" name="object 15"/>
            <p:cNvSpPr txBox="1"/>
            <p:nvPr/>
          </p:nvSpPr>
          <p:spPr>
            <a:xfrm>
              <a:off x="5745262" y="4658144"/>
              <a:ext cx="953135" cy="285115"/>
            </a:xfrm>
            <a:prstGeom prst="rect">
              <a:avLst/>
            </a:prstGeom>
          </p:spPr>
          <p:txBody>
            <a:bodyPr vert="horz" wrap="square" lIns="0" tIns="0" rIns="0" bIns="0" rtlCol="0">
              <a:spAutoFit/>
            </a:bodyPr>
            <a:lstStyle/>
            <a:p>
              <a:pPr marL="12700">
                <a:lnSpc>
                  <a:spcPct val="100000"/>
                </a:lnSpc>
              </a:pPr>
              <a:r>
                <a:rPr sz="1800" dirty="0">
                  <a:solidFill>
                    <a:schemeClr val="bg1"/>
                  </a:solidFill>
                  <a:latin typeface="Helvetica Light"/>
                  <a:cs typeface="Arial"/>
                </a:rPr>
                <a:t>di</a:t>
              </a:r>
              <a:r>
                <a:rPr sz="1800" spc="-5" dirty="0">
                  <a:solidFill>
                    <a:schemeClr val="bg1"/>
                  </a:solidFill>
                  <a:latin typeface="Helvetica Light"/>
                  <a:cs typeface="Arial"/>
                </a:rPr>
                <a:t>t_psma</a:t>
              </a:r>
              <a:endParaRPr sz="1800" dirty="0">
                <a:solidFill>
                  <a:schemeClr val="bg1"/>
                </a:solidFill>
                <a:latin typeface="Helvetica Light"/>
                <a:cs typeface="Arial"/>
              </a:endParaRP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7371" y="3914097"/>
            <a:ext cx="2909848" cy="173732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1016110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Tugas</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Tanggung</a:t>
            </a:r>
            <a:r>
              <a:rPr lang="en-US" sz="2800" b="1" dirty="0" smtClean="0">
                <a:solidFill>
                  <a:schemeClr val="bg1"/>
                </a:solidFill>
              </a:rPr>
              <a:t> </a:t>
            </a:r>
            <a:r>
              <a:rPr lang="en-US" sz="2800" b="1" dirty="0" err="1" smtClean="0">
                <a:solidFill>
                  <a:schemeClr val="bg1"/>
                </a:solidFill>
              </a:rPr>
              <a:t>Jawab</a:t>
            </a:r>
            <a:r>
              <a:rPr lang="en-US" sz="2800" b="1" dirty="0" smtClean="0">
                <a:solidFill>
                  <a:schemeClr val="bg1"/>
                </a:solidFill>
              </a:rPr>
              <a:t> </a:t>
            </a:r>
            <a:r>
              <a:rPr lang="en-US" sz="2800" b="1" dirty="0" smtClean="0">
                <a:solidFill>
                  <a:srgbClr val="FFFF00"/>
                </a:solidFill>
              </a:rPr>
              <a:t>Tim BOS</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p:cNvSpPr/>
          <p:nvPr/>
        </p:nvSpPr>
        <p:spPr>
          <a:xfrm>
            <a:off x="0" y="463304"/>
            <a:ext cx="12192000" cy="6095648"/>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 y="732674"/>
            <a:ext cx="3486769" cy="645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4874155"/>
            <a:ext cx="3552965" cy="912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660" y="4896611"/>
            <a:ext cx="8504289" cy="1686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784" y="1493344"/>
            <a:ext cx="2682877" cy="2884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86769" y="636891"/>
            <a:ext cx="7155630" cy="290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6424" y="3522719"/>
            <a:ext cx="7099276" cy="129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Connector 21"/>
          <p:cNvCxnSpPr/>
          <p:nvPr/>
        </p:nvCxnSpPr>
        <p:spPr>
          <a:xfrm>
            <a:off x="885497" y="4853977"/>
            <a:ext cx="10279119" cy="0"/>
          </a:xfrm>
          <a:prstGeom prst="line">
            <a:avLst/>
          </a:prstGeom>
          <a:ln>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887017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88095" y="-10138"/>
            <a:ext cx="8909856" cy="519035"/>
          </a:xfrm>
        </p:spPr>
        <p:txBody>
          <a:bodyPr>
            <a:normAutofit/>
          </a:bodyPr>
          <a:lstStyle/>
          <a:p>
            <a:r>
              <a:rPr lang="en-US" sz="2800" b="1" dirty="0" err="1" smtClean="0">
                <a:solidFill>
                  <a:schemeClr val="bg1"/>
                </a:solidFill>
              </a:rPr>
              <a:t>Standar</a:t>
            </a:r>
            <a:r>
              <a:rPr lang="en-US" sz="2800" b="1" dirty="0" smtClean="0">
                <a:solidFill>
                  <a:schemeClr val="bg1"/>
                </a:solidFill>
              </a:rPr>
              <a:t> </a:t>
            </a:r>
            <a:r>
              <a:rPr lang="en-US" sz="2800" b="1" dirty="0" err="1" smtClean="0">
                <a:solidFill>
                  <a:schemeClr val="bg1"/>
                </a:solidFill>
              </a:rPr>
              <a:t>Kelengkapan</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smtClean="0">
                <a:solidFill>
                  <a:srgbClr val="FFFF00"/>
                </a:solidFill>
              </a:rPr>
              <a:t>Luas </a:t>
            </a:r>
            <a:r>
              <a:rPr lang="en-US" sz="2800" b="1" dirty="0" err="1" smtClean="0">
                <a:solidFill>
                  <a:srgbClr val="FFFF00"/>
                </a:solidFill>
              </a:rPr>
              <a:t>Ruang</a:t>
            </a:r>
            <a:r>
              <a:rPr lang="en-US" sz="2800" b="1" dirty="0" smtClean="0">
                <a:solidFill>
                  <a:srgbClr val="FFFF00"/>
                </a:solidFill>
              </a:rPr>
              <a:t> </a:t>
            </a:r>
            <a:r>
              <a:rPr lang="en-US" sz="2800" b="1" dirty="0" smtClean="0">
                <a:solidFill>
                  <a:schemeClr val="bg1"/>
                </a:solidFill>
              </a:rPr>
              <a:t>RKB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077" y="599240"/>
            <a:ext cx="6950240" cy="1964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196775" y="2281620"/>
            <a:ext cx="8254357" cy="3979632"/>
            <a:chOff x="0" y="0"/>
            <a:chExt cx="6245860" cy="4391025"/>
          </a:xfrm>
        </p:grpSpPr>
        <p:grpSp>
          <p:nvGrpSpPr>
            <p:cNvPr id="7" name="Group 6"/>
            <p:cNvGrpSpPr>
              <a:grpSpLocks/>
            </p:cNvGrpSpPr>
            <p:nvPr/>
          </p:nvGrpSpPr>
          <p:grpSpPr bwMode="auto">
            <a:xfrm>
              <a:off x="0" y="0"/>
              <a:ext cx="6245860" cy="4391025"/>
              <a:chOff x="1695" y="1725"/>
              <a:chExt cx="12606" cy="8445"/>
            </a:xfrm>
          </p:grpSpPr>
          <p:pic>
            <p:nvPicPr>
              <p:cNvPr id="9" name="Picture 8"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l="4111" t="7219" r="4445" b="6598"/>
              <a:stretch>
                <a:fillRect/>
              </a:stretch>
            </p:blipFill>
            <p:spPr bwMode="auto">
              <a:xfrm>
                <a:off x="1695" y="1725"/>
                <a:ext cx="12606" cy="8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8"/>
              <p:cNvSpPr txBox="1">
                <a:spLocks noChangeArrowheads="1"/>
              </p:cNvSpPr>
              <p:nvPr/>
            </p:nvSpPr>
            <p:spPr bwMode="auto">
              <a:xfrm>
                <a:off x="5327" y="9837"/>
                <a:ext cx="2085"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DENAH RUANG KELAS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 Box 89"/>
              <p:cNvSpPr txBox="1">
                <a:spLocks noChangeArrowheads="1"/>
              </p:cNvSpPr>
              <p:nvPr/>
            </p:nvSpPr>
            <p:spPr bwMode="auto">
              <a:xfrm>
                <a:off x="8638" y="9824"/>
                <a:ext cx="796" cy="2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450" b="1">
                    <a:effectLst/>
                    <a:latin typeface="Arial" panose="020B0604020202020204" pitchFamily="34" charset="0"/>
                    <a:ea typeface="Times New Roman" panose="02020603050405020304" pitchFamily="18" charset="0"/>
                    <a:cs typeface="Times New Roman" panose="02020603050405020304" pitchFamily="18" charset="0"/>
                  </a:rPr>
                  <a:t>01-RKB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 Box 90"/>
              <p:cNvSpPr txBox="1">
                <a:spLocks noChangeArrowheads="1"/>
              </p:cNvSpPr>
              <p:nvPr/>
            </p:nvSpPr>
            <p:spPr bwMode="auto">
              <a:xfrm>
                <a:off x="7791" y="9852"/>
                <a:ext cx="716"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2511" y="2045"/>
                <a:ext cx="10785" cy="7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 name="Text Box 92"/>
              <p:cNvSpPr txBox="1">
                <a:spLocks noChangeArrowheads="1"/>
              </p:cNvSpPr>
              <p:nvPr/>
            </p:nvSpPr>
            <p:spPr bwMode="auto">
              <a:xfrm>
                <a:off x="2322" y="9612"/>
                <a:ext cx="2730" cy="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 RUANG DAN BANGUNAN SMA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DIREKTORAT PEMBINAAN SMA        DITJEN DIKDASMEN -</a:t>
                </a:r>
                <a:r>
                  <a:rPr lang="en-US" sz="5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KEMENDIKBUD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 Box 93"/>
              <p:cNvSpPr txBox="1">
                <a:spLocks noChangeArrowheads="1"/>
              </p:cNvSpPr>
              <p:nvPr/>
            </p:nvSpPr>
            <p:spPr bwMode="auto">
              <a:xfrm>
                <a:off x="9544" y="9625"/>
                <a:ext cx="4570"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KETERANGAN:                                                                                                                 Ketinggian lantai dalam ruangan 2 cm lebih tinggi dari lantai selasar.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lum bright="-20000" contrast="40000"/>
            </a:blip>
            <a:srcRect l="32205" t="21836" r="34204" b="11392"/>
            <a:stretch>
              <a:fillRect/>
            </a:stretch>
          </p:blipFill>
          <p:spPr bwMode="auto">
            <a:xfrm>
              <a:off x="723900" y="107950"/>
              <a:ext cx="4587240" cy="3822700"/>
            </a:xfrm>
            <a:prstGeom prst="rect">
              <a:avLst/>
            </a:prstGeom>
            <a:noFill/>
            <a:ln w="9525">
              <a:noFill/>
              <a:miter lim="800000"/>
              <a:headEnd/>
              <a:tailEnd/>
            </a:ln>
          </p:spPr>
        </p:pic>
      </p:grpSp>
      <p:sp>
        <p:nvSpPr>
          <p:cNvPr id="16" name="テキスト プレースホルダー 12"/>
          <p:cNvSpPr txBox="1">
            <a:spLocks/>
          </p:cNvSpPr>
          <p:nvPr/>
        </p:nvSpPr>
        <p:spPr>
          <a:xfrm rot="21288877">
            <a:off x="5240137" y="5290039"/>
            <a:ext cx="5950597" cy="405315"/>
          </a:xfrm>
          <a:prstGeom prst="rect">
            <a:avLst/>
          </a:prstGeom>
          <a:gradFill flip="none" rotWithShape="1">
            <a:gsLst>
              <a:gs pos="0">
                <a:srgbClr val="ED7D31">
                  <a:alpha val="0"/>
                </a:srgbClr>
              </a:gs>
              <a:gs pos="50000">
                <a:srgbClr val="ED7D31"/>
              </a:gs>
              <a:gs pos="100000">
                <a:srgbClr val="ED7D31"/>
              </a:gs>
            </a:gsLst>
            <a:lin ang="0" scaled="0"/>
            <a:tileRect/>
          </a:gradFill>
          <a:effectLst>
            <a:outerShdw blurRad="76200" dir="18900000" sy="23000" kx="-1200000" algn="bl" rotWithShape="0">
              <a:prstClr val="black">
                <a:alpha val="20000"/>
              </a:prstClr>
            </a:outerShdw>
          </a:effectLst>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900" kern="1200" baseline="0">
                <a:solidFill>
                  <a:schemeClr val="bg1">
                    <a:lumMod val="85000"/>
                  </a:schemeClr>
                </a:solidFill>
                <a:latin typeface="Aleo-BoldItalic"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900" b="0" i="0" u="none" strike="noStrike" kern="1200" cap="none" spc="0" normalizeH="0" baseline="0" noProof="0" smtClean="0">
                <a:ln>
                  <a:noFill/>
                </a:ln>
                <a:solidFill>
                  <a:sysClr val="windowText" lastClr="000000"/>
                </a:solidFill>
                <a:effectLst/>
                <a:uLnTx/>
                <a:uFillTx/>
                <a:latin typeface="Aleo-BoldItalic" pitchFamily="34" charset="0"/>
                <a:ea typeface="+mn-ea"/>
                <a:cs typeface="+mn-cs"/>
              </a:rPr>
              <a:t>Standar Ruang dan Bangunan SMA</a:t>
            </a:r>
            <a:endParaRPr kumimoji="0" lang="en-US" sz="1900" b="0" i="0" u="none" strike="noStrike" kern="1200" cap="none" spc="0" normalizeH="0" baseline="0" noProof="0" dirty="0">
              <a:ln>
                <a:noFill/>
              </a:ln>
              <a:solidFill>
                <a:sysClr val="windowText" lastClr="000000"/>
              </a:solidFill>
              <a:effectLst/>
              <a:uLnTx/>
              <a:uFillTx/>
              <a:latin typeface="Aleo-BoldItalic" pitchFamily="34" charset="0"/>
              <a:ea typeface="+mn-ea"/>
              <a:cs typeface="+mn-cs"/>
            </a:endParaRPr>
          </a:p>
        </p:txBody>
      </p:sp>
      <p:sp>
        <p:nvSpPr>
          <p:cNvPr id="17" name="テキスト プレースホルダー 10"/>
          <p:cNvSpPr txBox="1">
            <a:spLocks/>
          </p:cNvSpPr>
          <p:nvPr/>
        </p:nvSpPr>
        <p:spPr>
          <a:xfrm rot="21288877">
            <a:off x="7224089" y="2226586"/>
            <a:ext cx="4915164" cy="405315"/>
          </a:xfrm>
          <a:prstGeom prst="rect">
            <a:avLst/>
          </a:prstGeom>
          <a:gradFill flip="none" rotWithShape="1">
            <a:gsLst>
              <a:gs pos="0">
                <a:srgbClr val="5B9BD5">
                  <a:alpha val="0"/>
                </a:srgbClr>
              </a:gs>
              <a:gs pos="50000">
                <a:srgbClr val="5B9BD5"/>
              </a:gs>
              <a:gs pos="100000">
                <a:srgbClr val="5B9BD5"/>
              </a:gs>
            </a:gsLst>
            <a:lin ang="0" scaled="0"/>
            <a:tileRect/>
          </a:gradFill>
          <a:effectLst>
            <a:outerShdw blurRad="76200" dir="18900000" sy="23000" kx="-1200000" algn="bl" rotWithShape="0">
              <a:prstClr val="black">
                <a:alpha val="20000"/>
              </a:prstClr>
            </a:outerShdw>
          </a:effectLst>
        </p:spPr>
        <p:txBody>
          <a:bodyPr vert="horz" lIns="91440" tIns="45720" rIns="91440" bIns="45720" rtlCol="0">
            <a:normAutofit/>
          </a:bodyPr>
          <a:lstStyle>
            <a:lvl1pPr marL="228600" indent="-228600" algn="r" defTabSz="914400" rtl="0" eaLnBrk="1" latinLnBrk="0" hangingPunct="1">
              <a:lnSpc>
                <a:spcPct val="90000"/>
              </a:lnSpc>
              <a:spcBef>
                <a:spcPts val="1000"/>
              </a:spcBef>
              <a:buFont typeface="Arial" panose="020B0604020202020204" pitchFamily="34" charset="0"/>
              <a:buChar char="•"/>
              <a:defRPr sz="1900" kern="1200" baseline="0">
                <a:solidFill>
                  <a:schemeClr val="bg1">
                    <a:lumMod val="85000"/>
                  </a:schemeClr>
                </a:solidFill>
                <a:latin typeface="Aleo-BoldItalic"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D" sz="1900" b="0" i="0" u="none" strike="noStrike" kern="1200" cap="none" spc="0" normalizeH="0" baseline="0" noProof="0" dirty="0" err="1" smtClean="0">
                <a:ln>
                  <a:noFill/>
                </a:ln>
                <a:solidFill>
                  <a:sysClr val="windowText" lastClr="000000"/>
                </a:solidFill>
                <a:effectLst/>
                <a:uLnTx/>
                <a:uFillTx/>
                <a:latin typeface="Aleo-BoldItalic" pitchFamily="34" charset="0"/>
                <a:ea typeface="+mn-ea"/>
                <a:cs typeface="+mn-cs"/>
              </a:rPr>
              <a:t>Kelengkapan</a:t>
            </a:r>
            <a:r>
              <a:rPr kumimoji="0" lang="en-ID" sz="1900" b="0" i="0" u="none" strike="noStrike" kern="1200" cap="none" spc="0" normalizeH="0" baseline="0" noProof="0" dirty="0" smtClean="0">
                <a:ln>
                  <a:noFill/>
                </a:ln>
                <a:solidFill>
                  <a:sysClr val="windowText" lastClr="000000"/>
                </a:solidFill>
                <a:effectLst/>
                <a:uLnTx/>
                <a:uFillTx/>
                <a:latin typeface="Aleo-BoldItalic" pitchFamily="34" charset="0"/>
                <a:ea typeface="+mn-ea"/>
                <a:cs typeface="+mn-cs"/>
              </a:rPr>
              <a:t> &amp; Luas </a:t>
            </a:r>
            <a:r>
              <a:rPr kumimoji="0" lang="en-ID" sz="1900" b="0" i="0" u="none" strike="noStrike" kern="1200" cap="none" spc="0" normalizeH="0" baseline="0" noProof="0" dirty="0" err="1" smtClean="0">
                <a:ln>
                  <a:noFill/>
                </a:ln>
                <a:solidFill>
                  <a:sysClr val="windowText" lastClr="000000"/>
                </a:solidFill>
                <a:effectLst/>
                <a:uLnTx/>
                <a:uFillTx/>
                <a:latin typeface="Aleo-BoldItalic" pitchFamily="34" charset="0"/>
                <a:ea typeface="+mn-ea"/>
                <a:cs typeface="+mn-cs"/>
              </a:rPr>
              <a:t>Ruang</a:t>
            </a:r>
            <a:endParaRPr kumimoji="0" lang="en-US" sz="1900" b="0" i="0" u="none" strike="noStrike" kern="1200" cap="none" spc="0" normalizeH="0" baseline="0" noProof="0" dirty="0">
              <a:ln>
                <a:noFill/>
              </a:ln>
              <a:solidFill>
                <a:sysClr val="windowText" lastClr="000000"/>
              </a:solidFill>
              <a:effectLst/>
              <a:uLnTx/>
              <a:uFillTx/>
              <a:latin typeface="Aleo-BoldItalic" pitchFamily="34" charset="0"/>
              <a:ea typeface="+mn-ea"/>
              <a:cs typeface="+mn-cs"/>
            </a:endParaRPr>
          </a:p>
        </p:txBody>
      </p:sp>
    </p:spTree>
    <p:extLst>
      <p:ext uri="{BB962C8B-B14F-4D97-AF65-F5344CB8AC3E}">
        <p14:creationId xmlns:p14="http://schemas.microsoft.com/office/powerpoint/2010/main" val="5924917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02.c.3</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Laboratorium</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Fisika</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01039045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2648" y="-17631"/>
            <a:ext cx="8909856" cy="519035"/>
          </a:xfrm>
        </p:spPr>
        <p:txBody>
          <a:bodyPr>
            <a:normAutofit/>
          </a:bodyPr>
          <a:lstStyle/>
          <a:p>
            <a:r>
              <a:rPr lang="en-US" sz="2800" b="1" dirty="0" err="1" smtClean="0">
                <a:solidFill>
                  <a:schemeClr val="bg1"/>
                </a:solidFill>
              </a:rPr>
              <a:t>Fungsi</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Karakteristik</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a:t>
            </a:r>
            <a:r>
              <a:rPr lang="en-US" sz="2800" b="1" dirty="0" smtClean="0">
                <a:solidFill>
                  <a:srgbClr val="FFFF00"/>
                </a:solidFill>
              </a:rPr>
              <a:t>Lab. </a:t>
            </a:r>
            <a:r>
              <a:rPr lang="en-US" sz="2800" b="1" dirty="0" err="1" smtClean="0">
                <a:solidFill>
                  <a:srgbClr val="FFFF00"/>
                </a:solidFill>
              </a:rPr>
              <a:t>Fisika</a:t>
            </a:r>
            <a:r>
              <a:rPr lang="en-US" sz="2800" b="1" dirty="0" smtClean="0">
                <a:solidFill>
                  <a:srgbClr val="FFFF00"/>
                </a:solidFill>
              </a:rPr>
              <a:t> </a:t>
            </a:r>
            <a:r>
              <a:rPr lang="en-US" sz="2800" b="1" dirty="0" smtClean="0">
                <a:solidFill>
                  <a:schemeClr val="bg1"/>
                </a:solidFill>
              </a:rPr>
              <a:t>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330" t="19079" r="22447" b="14035"/>
          <a:stretch/>
        </p:blipFill>
        <p:spPr bwMode="auto">
          <a:xfrm>
            <a:off x="427626" y="3437880"/>
            <a:ext cx="4245215" cy="2839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042188" y="732236"/>
            <a:ext cx="3801979" cy="1200329"/>
          </a:xfrm>
          <a:prstGeom prst="rect">
            <a:avLst/>
          </a:prstGeom>
        </p:spPr>
        <p:txBody>
          <a:bodyPr wrap="square">
            <a:spAutoFit/>
          </a:bodyPr>
          <a:lstStyle/>
          <a:p>
            <a:r>
              <a:rPr lang="en-US" dirty="0" err="1"/>
              <a:t>Laboratorium</a:t>
            </a:r>
            <a:r>
              <a:rPr lang="en-US" dirty="0"/>
              <a:t> </a:t>
            </a:r>
            <a:r>
              <a:rPr lang="en-US" dirty="0" err="1"/>
              <a:t>fisika</a:t>
            </a:r>
            <a:r>
              <a:rPr lang="en-US" dirty="0"/>
              <a:t>  </a:t>
            </a:r>
            <a:r>
              <a:rPr lang="en-US" dirty="0" err="1"/>
              <a:t>berfungsi</a:t>
            </a:r>
            <a:r>
              <a:rPr lang="en-US" dirty="0"/>
              <a:t> </a:t>
            </a:r>
            <a:r>
              <a:rPr lang="en-US" dirty="0" err="1"/>
              <a:t>sebagai</a:t>
            </a:r>
            <a:r>
              <a:rPr lang="en-US" dirty="0"/>
              <a:t> </a:t>
            </a:r>
            <a:r>
              <a:rPr lang="en-US" b="1" dirty="0" err="1">
                <a:solidFill>
                  <a:srgbClr val="288883"/>
                </a:solidFill>
              </a:rPr>
              <a:t>tempat</a:t>
            </a:r>
            <a:r>
              <a:rPr lang="en-US" dirty="0"/>
              <a:t> </a:t>
            </a:r>
            <a:r>
              <a:rPr lang="en-US" dirty="0" err="1"/>
              <a:t>berlangsungnya</a:t>
            </a:r>
            <a:r>
              <a:rPr lang="en-US" dirty="0"/>
              <a:t> </a:t>
            </a:r>
            <a:r>
              <a:rPr lang="en-US" b="1" dirty="0" err="1">
                <a:solidFill>
                  <a:srgbClr val="C00000"/>
                </a:solidFill>
              </a:rPr>
              <a:t>pembelajaran</a:t>
            </a:r>
            <a:r>
              <a:rPr lang="en-US" b="1" dirty="0">
                <a:solidFill>
                  <a:srgbClr val="C00000"/>
                </a:solidFill>
              </a:rPr>
              <a:t> </a:t>
            </a:r>
            <a:r>
              <a:rPr lang="en-US" b="1" dirty="0" err="1">
                <a:solidFill>
                  <a:srgbClr val="C00000"/>
                </a:solidFill>
              </a:rPr>
              <a:t>fisika</a:t>
            </a:r>
            <a:r>
              <a:rPr lang="en-US" b="1" dirty="0">
                <a:solidFill>
                  <a:srgbClr val="C00000"/>
                </a:solidFill>
              </a:rPr>
              <a:t> </a:t>
            </a:r>
            <a:r>
              <a:rPr lang="en-US" b="1" dirty="0" err="1">
                <a:solidFill>
                  <a:srgbClr val="C00000"/>
                </a:solidFill>
              </a:rPr>
              <a:t>secara</a:t>
            </a:r>
            <a:r>
              <a:rPr lang="en-US" b="1" dirty="0">
                <a:solidFill>
                  <a:srgbClr val="C00000"/>
                </a:solidFill>
              </a:rPr>
              <a:t> </a:t>
            </a:r>
            <a:r>
              <a:rPr lang="en-US" b="1" dirty="0" err="1">
                <a:solidFill>
                  <a:srgbClr val="C00000"/>
                </a:solidFill>
              </a:rPr>
              <a:t>praktik</a:t>
            </a:r>
            <a:r>
              <a:rPr lang="en-US" dirty="0"/>
              <a:t> yang </a:t>
            </a:r>
            <a:r>
              <a:rPr lang="en-US" dirty="0" err="1"/>
              <a:t>memerlukan</a:t>
            </a:r>
            <a:r>
              <a:rPr lang="en-US" dirty="0"/>
              <a:t> </a:t>
            </a:r>
            <a:r>
              <a:rPr lang="en-US" dirty="0" err="1"/>
              <a:t>peralatan</a:t>
            </a:r>
            <a:r>
              <a:rPr lang="en-US" dirty="0"/>
              <a:t> </a:t>
            </a:r>
            <a:r>
              <a:rPr lang="en-US" dirty="0" err="1"/>
              <a:t>khusus</a:t>
            </a:r>
            <a:r>
              <a:rPr lang="en-US" dirty="0"/>
              <a:t>.</a:t>
            </a:r>
          </a:p>
        </p:txBody>
      </p:sp>
      <p:grpSp>
        <p:nvGrpSpPr>
          <p:cNvPr id="8" name="Group 7"/>
          <p:cNvGrpSpPr/>
          <p:nvPr/>
        </p:nvGrpSpPr>
        <p:grpSpPr>
          <a:xfrm>
            <a:off x="5174088" y="1299477"/>
            <a:ext cx="462371" cy="732466"/>
            <a:chOff x="5445252" y="740681"/>
            <a:chExt cx="462371" cy="732466"/>
          </a:xfrm>
        </p:grpSpPr>
        <p:sp>
          <p:nvSpPr>
            <p:cNvPr id="9" name="Rectangle 8"/>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586013" y="740681"/>
              <a:ext cx="321610" cy="732466"/>
              <a:chOff x="5694947" y="759450"/>
              <a:chExt cx="321610" cy="732466"/>
            </a:xfrm>
          </p:grpSpPr>
          <p:sp>
            <p:nvSpPr>
              <p:cNvPr id="12" name="Rectangle 11"/>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p:cNvSpPr/>
          <p:nvPr/>
        </p:nvSpPr>
        <p:spPr>
          <a:xfrm>
            <a:off x="5708461" y="1467459"/>
            <a:ext cx="2299669" cy="353943"/>
          </a:xfrm>
          <a:prstGeom prst="rect">
            <a:avLst/>
          </a:prstGeom>
        </p:spPr>
        <p:txBody>
          <a:bodyPr wrap="none">
            <a:spAutoFit/>
          </a:bodyPr>
          <a:lstStyle/>
          <a:p>
            <a:r>
              <a:rPr lang="en-US" sz="1700" dirty="0" err="1"/>
              <a:t>dilengkapi</a:t>
            </a:r>
            <a:r>
              <a:rPr lang="en-US" sz="1700" dirty="0"/>
              <a:t> </a:t>
            </a:r>
            <a:r>
              <a:rPr lang="en-US" sz="1700" b="1" dirty="0">
                <a:solidFill>
                  <a:srgbClr val="C00000"/>
                </a:solidFill>
              </a:rPr>
              <a:t>2 (</a:t>
            </a:r>
            <a:r>
              <a:rPr lang="en-US" sz="1700" b="1" dirty="0" err="1">
                <a:solidFill>
                  <a:srgbClr val="C00000"/>
                </a:solidFill>
              </a:rPr>
              <a:t>dua</a:t>
            </a:r>
            <a:r>
              <a:rPr lang="en-US" sz="1700" b="1" dirty="0">
                <a:solidFill>
                  <a:srgbClr val="C00000"/>
                </a:solidFill>
              </a:rPr>
              <a:t>) </a:t>
            </a:r>
            <a:r>
              <a:rPr lang="en-US" sz="1700" b="1" dirty="0" err="1">
                <a:solidFill>
                  <a:srgbClr val="C00000"/>
                </a:solidFill>
              </a:rPr>
              <a:t>pintu</a:t>
            </a:r>
            <a:endParaRPr lang="en-US" sz="1700" b="1" dirty="0">
              <a:solidFill>
                <a:srgbClr val="C00000"/>
              </a:solidFill>
            </a:endParaRPr>
          </a:p>
        </p:txBody>
      </p:sp>
      <p:sp>
        <p:nvSpPr>
          <p:cNvPr id="15" name="Rectangle 14"/>
          <p:cNvSpPr/>
          <p:nvPr/>
        </p:nvSpPr>
        <p:spPr>
          <a:xfrm>
            <a:off x="9842781" y="1316317"/>
            <a:ext cx="1586716" cy="615553"/>
          </a:xfrm>
          <a:prstGeom prst="rect">
            <a:avLst/>
          </a:prstGeom>
        </p:spPr>
        <p:txBody>
          <a:bodyPr wrap="none">
            <a:spAutoFit/>
          </a:bodyPr>
          <a:lstStyle/>
          <a:p>
            <a:r>
              <a:rPr lang="en-US" sz="1700" dirty="0" smtClean="0"/>
              <a:t>yang </a:t>
            </a:r>
            <a:r>
              <a:rPr lang="en-US" sz="1700" dirty="0" err="1"/>
              <a:t>membuka</a:t>
            </a:r>
            <a:r>
              <a:rPr lang="en-US" sz="1700" dirty="0"/>
              <a:t> </a:t>
            </a:r>
            <a:endParaRPr lang="en-US" sz="1700" dirty="0" smtClean="0"/>
          </a:p>
          <a:p>
            <a:r>
              <a:rPr lang="en-US" sz="1700" dirty="0" err="1" smtClean="0"/>
              <a:t>ke</a:t>
            </a:r>
            <a:r>
              <a:rPr lang="en-US" sz="1700" dirty="0" smtClean="0"/>
              <a:t> </a:t>
            </a:r>
            <a:r>
              <a:rPr lang="en-US" sz="1700" dirty="0" err="1"/>
              <a:t>selasar</a:t>
            </a:r>
            <a:endParaRPr lang="en-US" sz="1700" dirty="0"/>
          </a:p>
        </p:txBody>
      </p:sp>
      <p:sp>
        <p:nvSpPr>
          <p:cNvPr id="16" name="Rectangle 15"/>
          <p:cNvSpPr/>
          <p:nvPr/>
        </p:nvSpPr>
        <p:spPr>
          <a:xfrm>
            <a:off x="8565131" y="1202002"/>
            <a:ext cx="1002197"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a:t>di </a:t>
            </a:r>
            <a:r>
              <a:rPr lang="en-US" sz="1700" dirty="0" err="1"/>
              <a:t>depan</a:t>
            </a:r>
            <a:r>
              <a:rPr lang="en-US" sz="1700" dirty="0"/>
              <a:t> </a:t>
            </a:r>
          </a:p>
        </p:txBody>
      </p:sp>
      <p:sp>
        <p:nvSpPr>
          <p:cNvPr id="17" name="Rectangle 16"/>
          <p:cNvSpPr/>
          <p:nvPr/>
        </p:nvSpPr>
        <p:spPr>
          <a:xfrm>
            <a:off x="8565131" y="1670305"/>
            <a:ext cx="977640"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err="1"/>
              <a:t>belakang</a:t>
            </a:r>
            <a:endParaRPr lang="en-US" sz="1700" dirty="0"/>
          </a:p>
        </p:txBody>
      </p:sp>
      <p:cxnSp>
        <p:nvCxnSpPr>
          <p:cNvPr id="18" name="Straight Arrow Connector 17"/>
          <p:cNvCxnSpPr>
            <a:stCxn id="14" idx="3"/>
          </p:cNvCxnSpPr>
          <p:nvPr/>
        </p:nvCxnSpPr>
        <p:spPr>
          <a:xfrm flipV="1">
            <a:off x="8008130" y="1467459"/>
            <a:ext cx="427405" cy="176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14" idx="3"/>
            <a:endCxn id="17" idx="1"/>
          </p:cNvCxnSpPr>
          <p:nvPr/>
        </p:nvCxnSpPr>
        <p:spPr>
          <a:xfrm>
            <a:off x="8008130" y="1644431"/>
            <a:ext cx="557001" cy="20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ight Brace 19"/>
          <p:cNvSpPr/>
          <p:nvPr/>
        </p:nvSpPr>
        <p:spPr>
          <a:xfrm>
            <a:off x="9652281" y="1378973"/>
            <a:ext cx="190500" cy="5479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0683" y="2781013"/>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5200931" y="2057181"/>
            <a:ext cx="4483100" cy="615553"/>
          </a:xfrm>
          <a:prstGeom prst="rect">
            <a:avLst/>
          </a:prstGeom>
        </p:spPr>
        <p:txBody>
          <a:bodyPr wrap="square">
            <a:spAutoFit/>
          </a:bodyPr>
          <a:lstStyle/>
          <a:p>
            <a:pPr marL="285750" indent="-285750">
              <a:buFont typeface="Wingdings" pitchFamily="2" charset="2"/>
              <a:buChar char="q"/>
            </a:pPr>
            <a:r>
              <a:rPr lang="en-US" sz="1500" dirty="0" err="1">
                <a:solidFill>
                  <a:schemeClr val="bg1">
                    <a:lumMod val="50000"/>
                  </a:schemeClr>
                </a:solidFill>
              </a:rPr>
              <a:t>praktik</a:t>
            </a:r>
            <a:r>
              <a:rPr lang="en-US" sz="1700" dirty="0"/>
              <a:t> </a:t>
            </a:r>
            <a:r>
              <a:rPr lang="en-US" sz="1700" b="1" dirty="0" err="1">
                <a:solidFill>
                  <a:srgbClr val="C00000"/>
                </a:solidFill>
              </a:rPr>
              <a:t>bukaan</a:t>
            </a:r>
            <a:r>
              <a:rPr lang="en-US" sz="1700" b="1" dirty="0">
                <a:solidFill>
                  <a:srgbClr val="C00000"/>
                </a:solidFill>
              </a:rPr>
              <a:t> </a:t>
            </a:r>
            <a:r>
              <a:rPr lang="en-US" sz="1700" b="1" dirty="0" err="1">
                <a:solidFill>
                  <a:srgbClr val="C00000"/>
                </a:solidFill>
              </a:rPr>
              <a:t>cahaya</a:t>
            </a:r>
            <a:r>
              <a:rPr lang="en-US" sz="1700" b="1" dirty="0">
                <a:solidFill>
                  <a:srgbClr val="C00000"/>
                </a:solidFill>
              </a:rPr>
              <a:t> </a:t>
            </a:r>
            <a:r>
              <a:rPr lang="en-US" sz="1500" dirty="0">
                <a:solidFill>
                  <a:schemeClr val="bg1">
                    <a:lumMod val="50000"/>
                  </a:schemeClr>
                </a:solidFill>
              </a:rPr>
              <a:t>minimal</a:t>
            </a:r>
            <a:r>
              <a:rPr lang="en-US" sz="1700" dirty="0"/>
              <a:t> </a:t>
            </a:r>
            <a:r>
              <a:rPr lang="en-US" sz="1700" b="1" dirty="0">
                <a:solidFill>
                  <a:srgbClr val="C00000"/>
                </a:solidFill>
              </a:rPr>
              <a:t>9,6 </a:t>
            </a:r>
            <a:r>
              <a:rPr lang="en-US" sz="1700" b="1" dirty="0" smtClean="0">
                <a:solidFill>
                  <a:srgbClr val="C00000"/>
                </a:solidFill>
              </a:rPr>
              <a:t>m2 </a:t>
            </a:r>
          </a:p>
          <a:p>
            <a:pPr marL="285750" indent="-285750">
              <a:buFont typeface="Wingdings" pitchFamily="2" charset="2"/>
              <a:buChar char="q"/>
            </a:pPr>
            <a:r>
              <a:rPr lang="en-US" sz="1500" dirty="0" err="1" smtClean="0">
                <a:solidFill>
                  <a:schemeClr val="bg1">
                    <a:lumMod val="50000"/>
                  </a:schemeClr>
                </a:solidFill>
              </a:rPr>
              <a:t>bukaan</a:t>
            </a:r>
            <a:r>
              <a:rPr lang="en-US" sz="1700" dirty="0" smtClean="0">
                <a:solidFill>
                  <a:schemeClr val="bg1">
                    <a:lumMod val="50000"/>
                  </a:schemeClr>
                </a:solidFill>
              </a:rPr>
              <a:t> </a:t>
            </a:r>
            <a:r>
              <a:rPr lang="en-US" sz="1700" b="1" dirty="0" err="1">
                <a:solidFill>
                  <a:srgbClr val="C00000"/>
                </a:solidFill>
              </a:rPr>
              <a:t>ventilasi</a:t>
            </a:r>
            <a:r>
              <a:rPr lang="en-US" sz="1700" b="1" dirty="0">
                <a:solidFill>
                  <a:srgbClr val="C00000"/>
                </a:solidFill>
              </a:rPr>
              <a:t> </a:t>
            </a:r>
            <a:r>
              <a:rPr lang="en-US" sz="1700" b="1" dirty="0" err="1">
                <a:solidFill>
                  <a:srgbClr val="C00000"/>
                </a:solidFill>
              </a:rPr>
              <a:t>udara</a:t>
            </a:r>
            <a:r>
              <a:rPr lang="en-US" sz="1700" b="1" dirty="0">
                <a:solidFill>
                  <a:srgbClr val="C00000"/>
                </a:solidFill>
              </a:rPr>
              <a:t> </a:t>
            </a:r>
            <a:r>
              <a:rPr lang="en-US" sz="1500" dirty="0">
                <a:solidFill>
                  <a:schemeClr val="bg1">
                    <a:lumMod val="50000"/>
                  </a:schemeClr>
                </a:solidFill>
              </a:rPr>
              <a:t>minimal</a:t>
            </a:r>
            <a:r>
              <a:rPr lang="en-US" sz="1700" dirty="0">
                <a:solidFill>
                  <a:schemeClr val="bg1">
                    <a:lumMod val="50000"/>
                  </a:schemeClr>
                </a:solidFill>
              </a:rPr>
              <a:t> </a:t>
            </a:r>
            <a:r>
              <a:rPr lang="en-US" sz="1700" b="1" dirty="0">
                <a:solidFill>
                  <a:srgbClr val="C00000"/>
                </a:solidFill>
              </a:rPr>
              <a:t>4.8 m2</a:t>
            </a:r>
          </a:p>
        </p:txBody>
      </p:sp>
      <p:sp>
        <p:nvSpPr>
          <p:cNvPr id="23" name="Rectangle 22"/>
          <p:cNvSpPr/>
          <p:nvPr/>
        </p:nvSpPr>
        <p:spPr>
          <a:xfrm>
            <a:off x="5665924" y="2671432"/>
            <a:ext cx="5045805" cy="846386"/>
          </a:xfrm>
          <a:prstGeom prst="rect">
            <a:avLst/>
          </a:prstGeom>
        </p:spPr>
        <p:txBody>
          <a:bodyPr wrap="none">
            <a:spAutoFit/>
          </a:bodyPr>
          <a:lstStyle/>
          <a:p>
            <a:r>
              <a:rPr lang="en-US" sz="1700" b="1" dirty="0" err="1">
                <a:solidFill>
                  <a:srgbClr val="C00000"/>
                </a:solidFill>
              </a:rPr>
              <a:t>Jumlah</a:t>
            </a:r>
            <a:r>
              <a:rPr lang="en-US" sz="1700" b="1" dirty="0">
                <a:solidFill>
                  <a:srgbClr val="C00000"/>
                </a:solidFill>
              </a:rPr>
              <a:t> </a:t>
            </a:r>
            <a:r>
              <a:rPr lang="en-US" sz="1700" b="1" dirty="0" err="1">
                <a:solidFill>
                  <a:srgbClr val="C00000"/>
                </a:solidFill>
              </a:rPr>
              <a:t>titik</a:t>
            </a:r>
            <a:r>
              <a:rPr lang="en-US" sz="1700" b="1" dirty="0">
                <a:solidFill>
                  <a:srgbClr val="C00000"/>
                </a:solidFill>
              </a:rPr>
              <a:t> </a:t>
            </a:r>
            <a:r>
              <a:rPr lang="en-US" sz="1700" b="1" dirty="0" err="1">
                <a:solidFill>
                  <a:srgbClr val="C00000"/>
                </a:solidFill>
              </a:rPr>
              <a:t>lampu</a:t>
            </a:r>
            <a:r>
              <a:rPr lang="en-US" sz="1700" b="1" dirty="0">
                <a:solidFill>
                  <a:srgbClr val="C00000"/>
                </a:solidFill>
              </a:rPr>
              <a:t> minimal 6 (</a:t>
            </a:r>
            <a:r>
              <a:rPr lang="en-US" sz="1700" b="1" dirty="0" err="1">
                <a:solidFill>
                  <a:srgbClr val="C00000"/>
                </a:solidFill>
              </a:rPr>
              <a:t>enam</a:t>
            </a:r>
            <a:r>
              <a:rPr lang="en-US" sz="1700" b="1" dirty="0">
                <a:solidFill>
                  <a:srgbClr val="C00000"/>
                </a:solidFill>
              </a:rPr>
              <a:t>) </a:t>
            </a:r>
            <a:r>
              <a:rPr lang="en-US" sz="1700" dirty="0"/>
              <a:t>di </a:t>
            </a:r>
            <a:r>
              <a:rPr lang="en-US" sz="1700" dirty="0" err="1"/>
              <a:t>ruang</a:t>
            </a:r>
            <a:r>
              <a:rPr lang="en-US" sz="1700" dirty="0"/>
              <a:t> </a:t>
            </a:r>
            <a:r>
              <a:rPr lang="en-US" sz="1700" dirty="0" err="1" smtClean="0"/>
              <a:t>praktik</a:t>
            </a:r>
            <a:r>
              <a:rPr lang="en-US" sz="1700" dirty="0" smtClean="0"/>
              <a:t> :</a:t>
            </a:r>
          </a:p>
          <a:p>
            <a:pPr marL="285750" indent="-285750">
              <a:buFont typeface="Wingdings" pitchFamily="2" charset="2"/>
              <a:buChar char="q"/>
            </a:pPr>
            <a:r>
              <a:rPr lang="nn-NO" sz="1500" dirty="0">
                <a:solidFill>
                  <a:schemeClr val="bg1">
                    <a:lumMod val="50000"/>
                  </a:schemeClr>
                </a:solidFill>
              </a:rPr>
              <a:t>masing-masing 1 (satu) di ruang persiapan, dan </a:t>
            </a:r>
            <a:endParaRPr lang="nn-NO" sz="1500" dirty="0" smtClean="0">
              <a:solidFill>
                <a:schemeClr val="bg1">
                  <a:lumMod val="50000"/>
                </a:schemeClr>
              </a:solidFill>
            </a:endParaRPr>
          </a:p>
          <a:p>
            <a:pPr marL="285750" indent="-285750">
              <a:buFont typeface="Wingdings" pitchFamily="2" charset="2"/>
              <a:buChar char="q"/>
            </a:pPr>
            <a:r>
              <a:rPr lang="nn-NO" sz="1500" dirty="0" smtClean="0">
                <a:solidFill>
                  <a:schemeClr val="bg1">
                    <a:lumMod val="50000"/>
                  </a:schemeClr>
                </a:solidFill>
              </a:rPr>
              <a:t>ruang gelap</a:t>
            </a:r>
            <a:endParaRPr lang="en-US" sz="1500" dirty="0">
              <a:solidFill>
                <a:schemeClr val="bg1">
                  <a:lumMod val="50000"/>
                </a:schemeClr>
              </a:solidFill>
            </a:endParaRPr>
          </a:p>
        </p:txBody>
      </p:sp>
      <p:sp>
        <p:nvSpPr>
          <p:cNvPr id="24" name="Rectangle 23"/>
          <p:cNvSpPr/>
          <p:nvPr/>
        </p:nvSpPr>
        <p:spPr>
          <a:xfrm>
            <a:off x="4894769" y="3188418"/>
            <a:ext cx="909929" cy="307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b="1" dirty="0" smtClean="0">
                <a:solidFill>
                  <a:srgbClr val="C00000"/>
                </a:solidFill>
              </a:rPr>
              <a:t>@20 watt</a:t>
            </a:r>
            <a:endParaRPr lang="en-US" sz="1400" b="1" dirty="0">
              <a:solidFill>
                <a:srgbClr val="C00000"/>
              </a:solidFill>
            </a:endParaRPr>
          </a:p>
        </p:txBody>
      </p:sp>
      <p:sp>
        <p:nvSpPr>
          <p:cNvPr id="25" name="Oval 24"/>
          <p:cNvSpPr/>
          <p:nvPr/>
        </p:nvSpPr>
        <p:spPr>
          <a:xfrm>
            <a:off x="5262649" y="3752084"/>
            <a:ext cx="45719" cy="505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23949" y="3752083"/>
            <a:ext cx="45719" cy="505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598810" y="3586874"/>
            <a:ext cx="4652749" cy="846386"/>
          </a:xfrm>
          <a:prstGeom prst="rect">
            <a:avLst/>
          </a:prstGeom>
        </p:spPr>
        <p:txBody>
          <a:bodyPr wrap="none">
            <a:spAutoFit/>
          </a:bodyPr>
          <a:lstStyle/>
          <a:p>
            <a:r>
              <a:rPr lang="en-US" sz="1700" b="1" dirty="0" err="1">
                <a:solidFill>
                  <a:srgbClr val="C00000"/>
                </a:solidFill>
              </a:rPr>
              <a:t>Jumlah</a:t>
            </a:r>
            <a:r>
              <a:rPr lang="en-US" sz="1700" b="1" dirty="0">
                <a:solidFill>
                  <a:srgbClr val="C00000"/>
                </a:solidFill>
              </a:rPr>
              <a:t> stop </a:t>
            </a:r>
            <a:r>
              <a:rPr lang="en-US" sz="1700" b="1" dirty="0" err="1">
                <a:solidFill>
                  <a:srgbClr val="C00000"/>
                </a:solidFill>
              </a:rPr>
              <a:t>kontak</a:t>
            </a:r>
            <a:r>
              <a:rPr lang="en-US" sz="1700" b="1" dirty="0">
                <a:solidFill>
                  <a:srgbClr val="C00000"/>
                </a:solidFill>
              </a:rPr>
              <a:t> 10 (</a:t>
            </a:r>
            <a:r>
              <a:rPr lang="en-US" sz="1700" b="1" dirty="0" err="1">
                <a:solidFill>
                  <a:srgbClr val="C00000"/>
                </a:solidFill>
              </a:rPr>
              <a:t>sepuluh</a:t>
            </a:r>
            <a:r>
              <a:rPr lang="en-US" sz="1700" b="1" dirty="0">
                <a:solidFill>
                  <a:srgbClr val="C00000"/>
                </a:solidFill>
              </a:rPr>
              <a:t>) di </a:t>
            </a:r>
            <a:r>
              <a:rPr lang="en-US" sz="1700" b="1" dirty="0" err="1">
                <a:solidFill>
                  <a:srgbClr val="C00000"/>
                </a:solidFill>
              </a:rPr>
              <a:t>ruang</a:t>
            </a:r>
            <a:r>
              <a:rPr lang="en-US" sz="1700" b="1" dirty="0">
                <a:solidFill>
                  <a:srgbClr val="C00000"/>
                </a:solidFill>
              </a:rPr>
              <a:t> </a:t>
            </a:r>
            <a:r>
              <a:rPr lang="en-US" sz="1700" b="1" dirty="0" err="1" smtClean="0">
                <a:solidFill>
                  <a:srgbClr val="C00000"/>
                </a:solidFill>
              </a:rPr>
              <a:t>praktik</a:t>
            </a:r>
            <a:endParaRPr lang="en-US" sz="1700" b="1" dirty="0" smtClean="0">
              <a:solidFill>
                <a:srgbClr val="C00000"/>
              </a:solidFill>
            </a:endParaRPr>
          </a:p>
          <a:p>
            <a:r>
              <a:rPr lang="en-US" sz="1500" dirty="0">
                <a:solidFill>
                  <a:schemeClr val="bg1">
                    <a:lumMod val="50000"/>
                  </a:schemeClr>
                </a:solidFill>
              </a:rPr>
              <a:t> (</a:t>
            </a:r>
            <a:r>
              <a:rPr lang="en-US" sz="1500" dirty="0" err="1">
                <a:solidFill>
                  <a:schemeClr val="bg1">
                    <a:lumMod val="50000"/>
                  </a:schemeClr>
                </a:solidFill>
              </a:rPr>
              <a:t>satu</a:t>
            </a:r>
            <a:r>
              <a:rPr lang="en-US" sz="1500" dirty="0">
                <a:solidFill>
                  <a:schemeClr val="bg1">
                    <a:lumMod val="50000"/>
                  </a:schemeClr>
                </a:solidFill>
              </a:rPr>
              <a:t>) di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persiapan</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1 (</a:t>
            </a:r>
            <a:r>
              <a:rPr lang="en-US" sz="1500" dirty="0" err="1">
                <a:solidFill>
                  <a:schemeClr val="bg1">
                    <a:lumMod val="50000"/>
                  </a:schemeClr>
                </a:solidFill>
              </a:rPr>
              <a:t>satu</a:t>
            </a:r>
            <a:r>
              <a:rPr lang="en-US" sz="1500" dirty="0">
                <a:solidFill>
                  <a:schemeClr val="bg1">
                    <a:lumMod val="50000"/>
                  </a:schemeClr>
                </a:solidFill>
              </a:rPr>
              <a:t>) di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gelap</a:t>
            </a:r>
            <a:r>
              <a:rPr lang="en-US" sz="1500" dirty="0">
                <a:solidFill>
                  <a:schemeClr val="bg1">
                    <a:lumMod val="50000"/>
                  </a:schemeClr>
                </a:solidFill>
              </a:rPr>
              <a:t>. </a:t>
            </a:r>
            <a:endParaRPr lang="en-US" sz="1500" dirty="0" smtClean="0">
              <a:solidFill>
                <a:schemeClr val="bg1">
                  <a:lumMod val="50000"/>
                </a:schemeClr>
              </a:solidFill>
            </a:endParaRPr>
          </a:p>
          <a:p>
            <a:r>
              <a:rPr lang="en-US" sz="1500" dirty="0" err="1" smtClean="0">
                <a:solidFill>
                  <a:schemeClr val="bg1">
                    <a:lumMod val="50000"/>
                  </a:schemeClr>
                </a:solidFill>
              </a:rPr>
              <a:t>Masing-masing</a:t>
            </a:r>
            <a:r>
              <a:rPr lang="en-US" sz="1500" dirty="0" smtClean="0">
                <a:solidFill>
                  <a:schemeClr val="bg1">
                    <a:lumMod val="50000"/>
                  </a:schemeClr>
                </a:solidFill>
              </a:rPr>
              <a:t>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dilengkapi</a:t>
            </a:r>
            <a:r>
              <a:rPr lang="en-US" sz="1500" dirty="0">
                <a:solidFill>
                  <a:schemeClr val="bg1">
                    <a:lumMod val="50000"/>
                  </a:schemeClr>
                </a:solidFill>
              </a:rPr>
              <a:t> 1 (</a:t>
            </a:r>
            <a:r>
              <a:rPr lang="en-US" sz="1500" dirty="0" err="1">
                <a:solidFill>
                  <a:schemeClr val="bg1">
                    <a:lumMod val="50000"/>
                  </a:schemeClr>
                </a:solidFill>
              </a:rPr>
              <a:t>satu</a:t>
            </a:r>
            <a:r>
              <a:rPr lang="en-US" sz="1500" dirty="0">
                <a:solidFill>
                  <a:schemeClr val="bg1">
                    <a:lumMod val="50000"/>
                  </a:schemeClr>
                </a:solidFill>
              </a:rPr>
              <a:t>) </a:t>
            </a:r>
            <a:r>
              <a:rPr lang="en-US" sz="1500" dirty="0" err="1">
                <a:solidFill>
                  <a:schemeClr val="bg1">
                    <a:lumMod val="50000"/>
                  </a:schemeClr>
                </a:solidFill>
              </a:rPr>
              <a:t>buah</a:t>
            </a:r>
            <a:r>
              <a:rPr lang="en-US" sz="1500" dirty="0">
                <a:solidFill>
                  <a:schemeClr val="bg1">
                    <a:lumMod val="50000"/>
                  </a:schemeClr>
                </a:solidFill>
              </a:rPr>
              <a:t> </a:t>
            </a:r>
            <a:r>
              <a:rPr lang="en-US" sz="1500" dirty="0" err="1" smtClean="0">
                <a:solidFill>
                  <a:schemeClr val="bg1">
                    <a:lumMod val="50000"/>
                  </a:schemeClr>
                </a:solidFill>
              </a:rPr>
              <a:t>saklar</a:t>
            </a:r>
            <a:endParaRPr lang="en-US" sz="1500" dirty="0">
              <a:solidFill>
                <a:schemeClr val="bg1">
                  <a:lumMod val="50000"/>
                </a:schemeClr>
              </a:solidFill>
            </a:endParaRPr>
          </a:p>
        </p:txBody>
      </p:sp>
      <p:sp>
        <p:nvSpPr>
          <p:cNvPr id="28" name="Rectangle 27"/>
          <p:cNvSpPr/>
          <p:nvPr/>
        </p:nvSpPr>
        <p:spPr>
          <a:xfrm>
            <a:off x="5717614" y="5090813"/>
            <a:ext cx="6096000" cy="584775"/>
          </a:xfrm>
          <a:prstGeom prst="rect">
            <a:avLst/>
          </a:prstGeom>
        </p:spPr>
        <p:txBody>
          <a:bodyPr>
            <a:spAutoFit/>
          </a:bodyPr>
          <a:lstStyle/>
          <a:p>
            <a:r>
              <a:rPr lang="en-US" sz="1600" b="1" dirty="0" err="1">
                <a:solidFill>
                  <a:srgbClr val="C00000"/>
                </a:solidFill>
              </a:rPr>
              <a:t>Papan</a:t>
            </a:r>
            <a:r>
              <a:rPr lang="en-US" sz="1600" b="1" dirty="0">
                <a:solidFill>
                  <a:srgbClr val="C00000"/>
                </a:solidFill>
              </a:rPr>
              <a:t> </a:t>
            </a:r>
            <a:r>
              <a:rPr lang="en-US" sz="1600" b="1" dirty="0" err="1">
                <a:solidFill>
                  <a:srgbClr val="C00000"/>
                </a:solidFill>
              </a:rPr>
              <a:t>tulis</a:t>
            </a:r>
            <a:r>
              <a:rPr lang="en-US" sz="1600" b="1" dirty="0">
                <a:solidFill>
                  <a:srgbClr val="C00000"/>
                </a:solidFill>
              </a:rPr>
              <a:t> 2 </a:t>
            </a:r>
            <a:r>
              <a:rPr lang="en-US" sz="1500" dirty="0">
                <a:solidFill>
                  <a:schemeClr val="bg1">
                    <a:lumMod val="50000"/>
                  </a:schemeClr>
                </a:solidFill>
              </a:rPr>
              <a:t>unit</a:t>
            </a:r>
            <a:r>
              <a:rPr lang="en-US" sz="1600" dirty="0"/>
              <a:t>, </a:t>
            </a:r>
            <a:r>
              <a:rPr lang="en-US" sz="1600" b="1" dirty="0">
                <a:solidFill>
                  <a:srgbClr val="C00000"/>
                </a:solidFill>
              </a:rPr>
              <a:t>3</a:t>
            </a:r>
            <a:r>
              <a:rPr lang="en-US" sz="1600" b="1" dirty="0" smtClean="0">
                <a:solidFill>
                  <a:srgbClr val="C00000"/>
                </a:solidFill>
              </a:rPr>
              <a:t> </a:t>
            </a:r>
            <a:r>
              <a:rPr lang="en-US" sz="1600" b="1" dirty="0" err="1">
                <a:solidFill>
                  <a:srgbClr val="C00000"/>
                </a:solidFill>
              </a:rPr>
              <a:t>lemari</a:t>
            </a:r>
            <a:r>
              <a:rPr lang="en-US" sz="1600" b="1" dirty="0">
                <a:solidFill>
                  <a:srgbClr val="C00000"/>
                </a:solidFill>
              </a:rPr>
              <a:t> </a:t>
            </a:r>
            <a:r>
              <a:rPr lang="en-US" sz="1500" dirty="0" err="1">
                <a:solidFill>
                  <a:schemeClr val="bg1">
                    <a:lumMod val="50000"/>
                  </a:schemeClr>
                </a:solidFill>
              </a:rPr>
              <a:t>penyimpan</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a:t>
            </a:r>
            <a:r>
              <a:rPr lang="en-US" sz="1600" b="1" dirty="0" err="1" smtClean="0">
                <a:solidFill>
                  <a:srgbClr val="C00000"/>
                </a:solidFill>
              </a:rPr>
              <a:t>tempat</a:t>
            </a:r>
            <a:r>
              <a:rPr lang="en-US" sz="1600" b="1" dirty="0" smtClean="0">
                <a:solidFill>
                  <a:srgbClr val="C00000"/>
                </a:solidFill>
              </a:rPr>
              <a:t> </a:t>
            </a:r>
            <a:r>
              <a:rPr lang="en-US" sz="1600" b="1" dirty="0" err="1">
                <a:solidFill>
                  <a:srgbClr val="C00000"/>
                </a:solidFill>
              </a:rPr>
              <a:t>sampah</a:t>
            </a:r>
            <a:r>
              <a:rPr lang="en-US" sz="1600" b="1" dirty="0">
                <a:solidFill>
                  <a:srgbClr val="C00000"/>
                </a:solidFill>
              </a:rPr>
              <a:t> </a:t>
            </a:r>
            <a:r>
              <a:rPr lang="en-US" sz="1500" dirty="0" err="1">
                <a:solidFill>
                  <a:schemeClr val="bg1">
                    <a:lumMod val="50000"/>
                  </a:schemeClr>
                </a:solidFill>
              </a:rPr>
              <a:t>dalam</a:t>
            </a:r>
            <a:r>
              <a:rPr lang="en-US" sz="1500" dirty="0">
                <a:solidFill>
                  <a:schemeClr val="bg1">
                    <a:lumMod val="50000"/>
                  </a:schemeClr>
                </a:solidFill>
              </a:rPr>
              <a:t>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laboratorium</a:t>
            </a:r>
            <a:endParaRPr lang="en-US" sz="1500" dirty="0">
              <a:solidFill>
                <a:schemeClr val="bg1">
                  <a:lumMod val="50000"/>
                </a:schemeClr>
              </a:solidFill>
            </a:endParaRPr>
          </a:p>
        </p:txBody>
      </p:sp>
      <p:grpSp>
        <p:nvGrpSpPr>
          <p:cNvPr id="29" name="Group 28"/>
          <p:cNvGrpSpPr/>
          <p:nvPr/>
        </p:nvGrpSpPr>
        <p:grpSpPr>
          <a:xfrm>
            <a:off x="5200716" y="5780499"/>
            <a:ext cx="409114" cy="382534"/>
            <a:chOff x="5429250" y="4343458"/>
            <a:chExt cx="409114" cy="382534"/>
          </a:xfrm>
        </p:grpSpPr>
        <p:grpSp>
          <p:nvGrpSpPr>
            <p:cNvPr id="30" name="Group 29"/>
            <p:cNvGrpSpPr/>
            <p:nvPr/>
          </p:nvGrpSpPr>
          <p:grpSpPr>
            <a:xfrm>
              <a:off x="5429250" y="4436076"/>
              <a:ext cx="409114" cy="289916"/>
              <a:chOff x="5429250" y="4436076"/>
              <a:chExt cx="409114" cy="289916"/>
            </a:xfrm>
          </p:grpSpPr>
          <p:sp>
            <p:nvSpPr>
              <p:cNvPr id="32" name="Rectangle 31"/>
              <p:cNvSpPr/>
              <p:nvPr/>
            </p:nvSpPr>
            <p:spPr>
              <a:xfrm>
                <a:off x="5429250"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792645"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5429250" y="4436076"/>
                <a:ext cx="409114" cy="144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Block Arc 30"/>
            <p:cNvSpPr/>
            <p:nvPr/>
          </p:nvSpPr>
          <p:spPr>
            <a:xfrm>
              <a:off x="5477746" y="4343458"/>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5" name="Rectangle 34"/>
          <p:cNvSpPr/>
          <p:nvPr/>
        </p:nvSpPr>
        <p:spPr>
          <a:xfrm>
            <a:off x="5711643" y="4483851"/>
            <a:ext cx="6096000" cy="584775"/>
          </a:xfrm>
          <a:prstGeom prst="rect">
            <a:avLst/>
          </a:prstGeom>
        </p:spPr>
        <p:txBody>
          <a:bodyPr>
            <a:spAutoFit/>
          </a:bodyPr>
          <a:lstStyle/>
          <a:p>
            <a:r>
              <a:rPr lang="en-US" sz="1600" b="1" dirty="0" err="1" smtClean="0">
                <a:solidFill>
                  <a:srgbClr val="C00000"/>
                </a:solidFill>
              </a:rPr>
              <a:t>Meja</a:t>
            </a:r>
            <a:r>
              <a:rPr lang="en-US" sz="1600" b="1" dirty="0" smtClean="0">
                <a:solidFill>
                  <a:srgbClr val="C00000"/>
                </a:solidFill>
              </a:rPr>
              <a:t> </a:t>
            </a:r>
            <a:r>
              <a:rPr lang="en-US" sz="1600" b="1" dirty="0" err="1">
                <a:solidFill>
                  <a:srgbClr val="C00000"/>
                </a:solidFill>
              </a:rPr>
              <a:t>beton</a:t>
            </a:r>
            <a:r>
              <a:rPr lang="en-US" sz="1600" b="1" dirty="0">
                <a:solidFill>
                  <a:srgbClr val="C00000"/>
                </a:solidFill>
              </a:rPr>
              <a:t> +</a:t>
            </a:r>
            <a:r>
              <a:rPr lang="en-US" sz="1600" b="1" dirty="0" smtClean="0">
                <a:solidFill>
                  <a:srgbClr val="C00000"/>
                </a:solidFill>
              </a:rPr>
              <a:t> </a:t>
            </a:r>
            <a:r>
              <a:rPr lang="en-US" sz="1600" b="1" dirty="0" err="1">
                <a:solidFill>
                  <a:srgbClr val="C00000"/>
                </a:solidFill>
              </a:rPr>
              <a:t>bak</a:t>
            </a:r>
            <a:r>
              <a:rPr lang="en-US" sz="1600" b="1" dirty="0">
                <a:solidFill>
                  <a:srgbClr val="C00000"/>
                </a:solidFill>
              </a:rPr>
              <a:t> </a:t>
            </a:r>
            <a:r>
              <a:rPr lang="en-US" sz="1600" b="1" dirty="0" err="1">
                <a:solidFill>
                  <a:srgbClr val="C00000"/>
                </a:solidFill>
              </a:rPr>
              <a:t>cuci</a:t>
            </a:r>
            <a:r>
              <a:rPr lang="en-US" sz="1600" dirty="0">
                <a:solidFill>
                  <a:srgbClr val="C00000"/>
                </a:solidFill>
              </a:rPr>
              <a:t> </a:t>
            </a:r>
            <a:r>
              <a:rPr lang="en-US" sz="1500" dirty="0">
                <a:solidFill>
                  <a:schemeClr val="bg1">
                    <a:lumMod val="50000"/>
                  </a:schemeClr>
                </a:solidFill>
              </a:rPr>
              <a:t>yang </a:t>
            </a:r>
            <a:r>
              <a:rPr lang="en-US" sz="1500" dirty="0" err="1">
                <a:solidFill>
                  <a:schemeClr val="bg1">
                    <a:lumMod val="50000"/>
                  </a:schemeClr>
                </a:solidFill>
              </a:rPr>
              <a:t>berbahan</a:t>
            </a:r>
            <a:r>
              <a:rPr lang="en-US" sz="1500" dirty="0">
                <a:solidFill>
                  <a:schemeClr val="bg1">
                    <a:lumMod val="50000"/>
                  </a:schemeClr>
                </a:solidFill>
              </a:rPr>
              <a:t> </a:t>
            </a:r>
            <a:r>
              <a:rPr lang="en-US" sz="1500" dirty="0" err="1">
                <a:solidFill>
                  <a:schemeClr val="bg1">
                    <a:lumMod val="50000"/>
                  </a:schemeClr>
                </a:solidFill>
              </a:rPr>
              <a:t>keramik</a:t>
            </a:r>
            <a:r>
              <a:rPr lang="en-US" sz="1500" dirty="0">
                <a:solidFill>
                  <a:schemeClr val="bg1">
                    <a:lumMod val="50000"/>
                  </a:schemeClr>
                </a:solidFill>
              </a:rPr>
              <a:t>/</a:t>
            </a:r>
            <a:r>
              <a:rPr lang="en-US" sz="1500" dirty="0" err="1">
                <a:solidFill>
                  <a:schemeClr val="bg1">
                    <a:lumMod val="50000"/>
                  </a:schemeClr>
                </a:solidFill>
              </a:rPr>
              <a:t>porselein</a:t>
            </a:r>
            <a:r>
              <a:rPr lang="en-US" sz="1500" dirty="0">
                <a:solidFill>
                  <a:schemeClr val="bg1">
                    <a:lumMod val="50000"/>
                  </a:schemeClr>
                </a:solidFill>
              </a:rPr>
              <a:t>/</a:t>
            </a:r>
            <a:r>
              <a:rPr lang="en-US" sz="1500" dirty="0" err="1">
                <a:solidFill>
                  <a:schemeClr val="bg1">
                    <a:lumMod val="50000"/>
                  </a:schemeClr>
                </a:solidFill>
              </a:rPr>
              <a:t>bahan</a:t>
            </a:r>
            <a:r>
              <a:rPr lang="en-US" sz="1500" dirty="0">
                <a:solidFill>
                  <a:schemeClr val="bg1">
                    <a:lumMod val="50000"/>
                  </a:schemeClr>
                </a:solidFill>
              </a:rPr>
              <a:t> </a:t>
            </a:r>
            <a:r>
              <a:rPr lang="en-US" sz="1500" dirty="0" err="1">
                <a:solidFill>
                  <a:schemeClr val="bg1">
                    <a:lumMod val="50000"/>
                  </a:schemeClr>
                </a:solidFill>
              </a:rPr>
              <a:t>tahan</a:t>
            </a:r>
            <a:r>
              <a:rPr lang="en-US" sz="1500" dirty="0">
                <a:solidFill>
                  <a:schemeClr val="bg1">
                    <a:lumMod val="50000"/>
                  </a:schemeClr>
                </a:solidFill>
              </a:rPr>
              <a:t> </a:t>
            </a:r>
            <a:r>
              <a:rPr lang="en-US" sz="1500" dirty="0" err="1">
                <a:solidFill>
                  <a:schemeClr val="bg1">
                    <a:lumMod val="50000"/>
                  </a:schemeClr>
                </a:solidFill>
              </a:rPr>
              <a:t>cairan</a:t>
            </a:r>
            <a:r>
              <a:rPr lang="en-US" sz="1500" dirty="0">
                <a:solidFill>
                  <a:schemeClr val="bg1">
                    <a:lumMod val="50000"/>
                  </a:schemeClr>
                </a:solidFill>
              </a:rPr>
              <a:t> </a:t>
            </a:r>
            <a:r>
              <a:rPr lang="en-US" sz="1500" dirty="0" err="1">
                <a:solidFill>
                  <a:schemeClr val="bg1">
                    <a:lumMod val="50000"/>
                  </a:schemeClr>
                </a:solidFill>
              </a:rPr>
              <a:t>kimia</a:t>
            </a:r>
            <a:r>
              <a:rPr lang="en-US" sz="1500" dirty="0">
                <a:solidFill>
                  <a:schemeClr val="bg1">
                    <a:lumMod val="50000"/>
                  </a:schemeClr>
                </a:solidFill>
              </a:rPr>
              <a:t> </a:t>
            </a:r>
            <a:r>
              <a:rPr lang="en-US" sz="1500" dirty="0" err="1">
                <a:solidFill>
                  <a:schemeClr val="bg1">
                    <a:lumMod val="50000"/>
                  </a:schemeClr>
                </a:solidFill>
              </a:rPr>
              <a:t>sebanyak</a:t>
            </a:r>
            <a:r>
              <a:rPr lang="en-US" sz="1500" dirty="0">
                <a:solidFill>
                  <a:schemeClr val="bg1">
                    <a:lumMod val="50000"/>
                  </a:schemeClr>
                </a:solidFill>
              </a:rPr>
              <a:t> 3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dengan</a:t>
            </a:r>
            <a:r>
              <a:rPr lang="en-US" sz="1500" dirty="0">
                <a:solidFill>
                  <a:schemeClr val="bg1">
                    <a:lumMod val="50000"/>
                  </a:schemeClr>
                </a:solidFill>
              </a:rPr>
              <a:t> </a:t>
            </a:r>
            <a:r>
              <a:rPr lang="en-US" sz="1500" dirty="0" err="1">
                <a:solidFill>
                  <a:schemeClr val="bg1">
                    <a:lumMod val="50000"/>
                  </a:schemeClr>
                </a:solidFill>
              </a:rPr>
              <a:t>kedalaman</a:t>
            </a:r>
            <a:r>
              <a:rPr lang="en-US" sz="1500" dirty="0">
                <a:solidFill>
                  <a:schemeClr val="bg1">
                    <a:lumMod val="50000"/>
                  </a:schemeClr>
                </a:solidFill>
              </a:rPr>
              <a:t> yang </a:t>
            </a:r>
            <a:r>
              <a:rPr lang="en-US" sz="1500" dirty="0" err="1">
                <a:solidFill>
                  <a:schemeClr val="bg1">
                    <a:lumMod val="50000"/>
                  </a:schemeClr>
                </a:solidFill>
              </a:rPr>
              <a:t>cukup</a:t>
            </a:r>
            <a:endParaRPr lang="en-US" sz="1500" dirty="0">
              <a:solidFill>
                <a:schemeClr val="bg1">
                  <a:lumMod val="50000"/>
                </a:schemeClr>
              </a:solidFill>
            </a:endParaRPr>
          </a:p>
        </p:txBody>
      </p:sp>
      <p:grpSp>
        <p:nvGrpSpPr>
          <p:cNvPr id="36" name="Group 35"/>
          <p:cNvGrpSpPr/>
          <p:nvPr/>
        </p:nvGrpSpPr>
        <p:grpSpPr>
          <a:xfrm>
            <a:off x="5206334" y="4606864"/>
            <a:ext cx="397879" cy="338748"/>
            <a:chOff x="5429250" y="5486582"/>
            <a:chExt cx="674987" cy="672522"/>
          </a:xfrm>
        </p:grpSpPr>
        <p:sp>
          <p:nvSpPr>
            <p:cNvPr id="37" name="Rectangle 36"/>
            <p:cNvSpPr/>
            <p:nvPr/>
          </p:nvSpPr>
          <p:spPr>
            <a:xfrm>
              <a:off x="5429250" y="5614357"/>
              <a:ext cx="48496" cy="532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54"/>
            <p:cNvSpPr/>
            <p:nvPr/>
          </p:nvSpPr>
          <p:spPr>
            <a:xfrm>
              <a:off x="5467067" y="5486582"/>
              <a:ext cx="173383" cy="672522"/>
            </a:xfrm>
            <a:custGeom>
              <a:avLst/>
              <a:gdLst>
                <a:gd name="connsiteX0" fmla="*/ 0 w 319936"/>
                <a:gd name="connsiteY0" fmla="*/ 0 h 561311"/>
                <a:gd name="connsiteX1" fmla="*/ 319936 w 319936"/>
                <a:gd name="connsiteY1" fmla="*/ 0 h 561311"/>
                <a:gd name="connsiteX2" fmla="*/ 319936 w 319936"/>
                <a:gd name="connsiteY2" fmla="*/ 561311 h 561311"/>
                <a:gd name="connsiteX3" fmla="*/ 0 w 319936"/>
                <a:gd name="connsiteY3" fmla="*/ 561311 h 561311"/>
                <a:gd name="connsiteX4" fmla="*/ 0 w 319936"/>
                <a:gd name="connsiteY4" fmla="*/ 0 h 561311"/>
                <a:gd name="connsiteX0" fmla="*/ 105033 w 319936"/>
                <a:gd name="connsiteY0" fmla="*/ 117389 h 561311"/>
                <a:gd name="connsiteX1" fmla="*/ 319936 w 319936"/>
                <a:gd name="connsiteY1" fmla="*/ 0 h 561311"/>
                <a:gd name="connsiteX2" fmla="*/ 319936 w 319936"/>
                <a:gd name="connsiteY2" fmla="*/ 561311 h 561311"/>
                <a:gd name="connsiteX3" fmla="*/ 0 w 319936"/>
                <a:gd name="connsiteY3" fmla="*/ 561311 h 561311"/>
                <a:gd name="connsiteX4" fmla="*/ 105033 w 319936"/>
                <a:gd name="connsiteY4" fmla="*/ 117389 h 561311"/>
                <a:gd name="connsiteX0" fmla="*/ 105033 w 319936"/>
                <a:gd name="connsiteY0" fmla="*/ 135924 h 579846"/>
                <a:gd name="connsiteX1" fmla="*/ 307579 w 319936"/>
                <a:gd name="connsiteY1" fmla="*/ 0 h 579846"/>
                <a:gd name="connsiteX2" fmla="*/ 319936 w 319936"/>
                <a:gd name="connsiteY2" fmla="*/ 579846 h 579846"/>
                <a:gd name="connsiteX3" fmla="*/ 0 w 319936"/>
                <a:gd name="connsiteY3" fmla="*/ 579846 h 579846"/>
                <a:gd name="connsiteX4" fmla="*/ 105033 w 319936"/>
                <a:gd name="connsiteY4" fmla="*/ 135924 h 579846"/>
                <a:gd name="connsiteX0" fmla="*/ 0 w 214903"/>
                <a:gd name="connsiteY0" fmla="*/ 135924 h 691056"/>
                <a:gd name="connsiteX1" fmla="*/ 202546 w 214903"/>
                <a:gd name="connsiteY1" fmla="*/ 0 h 691056"/>
                <a:gd name="connsiteX2" fmla="*/ 214903 w 214903"/>
                <a:gd name="connsiteY2" fmla="*/ 579846 h 691056"/>
                <a:gd name="connsiteX3" fmla="*/ 0 w 214903"/>
                <a:gd name="connsiteY3" fmla="*/ 691056 h 691056"/>
                <a:gd name="connsiteX4" fmla="*/ 0 w 214903"/>
                <a:gd name="connsiteY4" fmla="*/ 135924 h 691056"/>
                <a:gd name="connsiteX0" fmla="*/ 0 w 214903"/>
                <a:gd name="connsiteY0" fmla="*/ 135924 h 691056"/>
                <a:gd name="connsiteX1" fmla="*/ 202546 w 214903"/>
                <a:gd name="connsiteY1" fmla="*/ 0 h 691056"/>
                <a:gd name="connsiteX2" fmla="*/ 214903 w 214903"/>
                <a:gd name="connsiteY2" fmla="*/ 536598 h 691056"/>
                <a:gd name="connsiteX3" fmla="*/ 0 w 214903"/>
                <a:gd name="connsiteY3" fmla="*/ 691056 h 691056"/>
                <a:gd name="connsiteX4" fmla="*/ 0 w 214903"/>
                <a:gd name="connsiteY4" fmla="*/ 135924 h 6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03" h="691056">
                  <a:moveTo>
                    <a:pt x="0" y="135924"/>
                  </a:moveTo>
                  <a:lnTo>
                    <a:pt x="202546" y="0"/>
                  </a:lnTo>
                  <a:lnTo>
                    <a:pt x="214903" y="536598"/>
                  </a:lnTo>
                  <a:lnTo>
                    <a:pt x="0" y="691056"/>
                  </a:lnTo>
                  <a:lnTo>
                    <a:pt x="0" y="1359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p:cNvGrpSpPr/>
            <p:nvPr/>
          </p:nvGrpSpPr>
          <p:grpSpPr>
            <a:xfrm>
              <a:off x="5459282" y="5653045"/>
              <a:ext cx="644955" cy="236029"/>
              <a:chOff x="5470652" y="5735111"/>
              <a:chExt cx="754892" cy="169288"/>
            </a:xfrm>
          </p:grpSpPr>
          <p:sp>
            <p:nvSpPr>
              <p:cNvPr id="41" name="Rectangle 52"/>
              <p:cNvSpPr/>
              <p:nvPr/>
            </p:nvSpPr>
            <p:spPr>
              <a:xfrm>
                <a:off x="5470652" y="5741948"/>
                <a:ext cx="754892" cy="116732"/>
              </a:xfrm>
              <a:custGeom>
                <a:avLst/>
                <a:gdLst>
                  <a:gd name="connsiteX0" fmla="*/ 0 w 531156"/>
                  <a:gd name="connsiteY0" fmla="*/ 0 h 214008"/>
                  <a:gd name="connsiteX1" fmla="*/ 531156 w 531156"/>
                  <a:gd name="connsiteY1" fmla="*/ 0 h 214008"/>
                  <a:gd name="connsiteX2" fmla="*/ 531156 w 531156"/>
                  <a:gd name="connsiteY2" fmla="*/ 214008 h 214008"/>
                  <a:gd name="connsiteX3" fmla="*/ 0 w 531156"/>
                  <a:gd name="connsiteY3" fmla="*/ 214008 h 214008"/>
                  <a:gd name="connsiteX4" fmla="*/ 0 w 531156"/>
                  <a:gd name="connsiteY4" fmla="*/ 0 h 214008"/>
                  <a:gd name="connsiteX0" fmla="*/ 155643 w 531156"/>
                  <a:gd name="connsiteY0" fmla="*/ 107004 h 214008"/>
                  <a:gd name="connsiteX1" fmla="*/ 531156 w 531156"/>
                  <a:gd name="connsiteY1" fmla="*/ 0 h 214008"/>
                  <a:gd name="connsiteX2" fmla="*/ 531156 w 531156"/>
                  <a:gd name="connsiteY2" fmla="*/ 214008 h 214008"/>
                  <a:gd name="connsiteX3" fmla="*/ 0 w 531156"/>
                  <a:gd name="connsiteY3" fmla="*/ 214008 h 214008"/>
                  <a:gd name="connsiteX4" fmla="*/ 155643 w 531156"/>
                  <a:gd name="connsiteY4" fmla="*/ 107004 h 214008"/>
                  <a:gd name="connsiteX0" fmla="*/ 155643 w 754892"/>
                  <a:gd name="connsiteY0" fmla="*/ 9727 h 116731"/>
                  <a:gd name="connsiteX1" fmla="*/ 754892 w 754892"/>
                  <a:gd name="connsiteY1" fmla="*/ 0 h 116731"/>
                  <a:gd name="connsiteX2" fmla="*/ 531156 w 754892"/>
                  <a:gd name="connsiteY2" fmla="*/ 116731 h 116731"/>
                  <a:gd name="connsiteX3" fmla="*/ 0 w 754892"/>
                  <a:gd name="connsiteY3" fmla="*/ 116731 h 116731"/>
                  <a:gd name="connsiteX4" fmla="*/ 155643 w 754892"/>
                  <a:gd name="connsiteY4" fmla="*/ 9727 h 116731"/>
                  <a:gd name="connsiteX0" fmla="*/ 204281 w 754892"/>
                  <a:gd name="connsiteY0" fmla="*/ 0 h 116732"/>
                  <a:gd name="connsiteX1" fmla="*/ 754892 w 754892"/>
                  <a:gd name="connsiteY1" fmla="*/ 1 h 116732"/>
                  <a:gd name="connsiteX2" fmla="*/ 531156 w 754892"/>
                  <a:gd name="connsiteY2" fmla="*/ 116732 h 116732"/>
                  <a:gd name="connsiteX3" fmla="*/ 0 w 754892"/>
                  <a:gd name="connsiteY3" fmla="*/ 116732 h 116732"/>
                  <a:gd name="connsiteX4" fmla="*/ 204281 w 754892"/>
                  <a:gd name="connsiteY4" fmla="*/ 0 h 1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2" h="116732">
                    <a:moveTo>
                      <a:pt x="204281" y="0"/>
                    </a:moveTo>
                    <a:lnTo>
                      <a:pt x="754892" y="1"/>
                    </a:lnTo>
                    <a:lnTo>
                      <a:pt x="531156" y="116732"/>
                    </a:lnTo>
                    <a:lnTo>
                      <a:pt x="0" y="116732"/>
                    </a:lnTo>
                    <a:lnTo>
                      <a:pt x="20428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477282" y="5858680"/>
                <a:ext cx="520130"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61"/>
              <p:cNvSpPr/>
              <p:nvPr/>
            </p:nvSpPr>
            <p:spPr>
              <a:xfrm>
                <a:off x="5995618" y="5735111"/>
                <a:ext cx="217390" cy="169287"/>
              </a:xfrm>
              <a:custGeom>
                <a:avLst/>
                <a:gdLst>
                  <a:gd name="connsiteX0" fmla="*/ 0 w 520130"/>
                  <a:gd name="connsiteY0" fmla="*/ 0 h 45719"/>
                  <a:gd name="connsiteX1" fmla="*/ 520130 w 520130"/>
                  <a:gd name="connsiteY1" fmla="*/ 0 h 45719"/>
                  <a:gd name="connsiteX2" fmla="*/ 520130 w 520130"/>
                  <a:gd name="connsiteY2" fmla="*/ 45719 h 45719"/>
                  <a:gd name="connsiteX3" fmla="*/ 0 w 520130"/>
                  <a:gd name="connsiteY3" fmla="*/ 45719 h 45719"/>
                  <a:gd name="connsiteX4" fmla="*/ 0 w 520130"/>
                  <a:gd name="connsiteY4" fmla="*/ 0 h 45719"/>
                  <a:gd name="connsiteX0" fmla="*/ 0 w 520130"/>
                  <a:gd name="connsiteY0" fmla="*/ 123568 h 169287"/>
                  <a:gd name="connsiteX1" fmla="*/ 217390 w 520130"/>
                  <a:gd name="connsiteY1" fmla="*/ 0 h 169287"/>
                  <a:gd name="connsiteX2" fmla="*/ 520130 w 520130"/>
                  <a:gd name="connsiteY2" fmla="*/ 169287 h 169287"/>
                  <a:gd name="connsiteX3" fmla="*/ 0 w 520130"/>
                  <a:gd name="connsiteY3" fmla="*/ 169287 h 169287"/>
                  <a:gd name="connsiteX4" fmla="*/ 0 w 520130"/>
                  <a:gd name="connsiteY4" fmla="*/ 123568 h 169287"/>
                  <a:gd name="connsiteX0" fmla="*/ 0 w 272995"/>
                  <a:gd name="connsiteY0" fmla="*/ 123568 h 169287"/>
                  <a:gd name="connsiteX1" fmla="*/ 217390 w 272995"/>
                  <a:gd name="connsiteY1" fmla="*/ 0 h 169287"/>
                  <a:gd name="connsiteX2" fmla="*/ 272995 w 272995"/>
                  <a:gd name="connsiteY2" fmla="*/ 27184 h 169287"/>
                  <a:gd name="connsiteX3" fmla="*/ 0 w 272995"/>
                  <a:gd name="connsiteY3" fmla="*/ 169287 h 169287"/>
                  <a:gd name="connsiteX4" fmla="*/ 0 w 272995"/>
                  <a:gd name="connsiteY4" fmla="*/ 123568 h 169287"/>
                  <a:gd name="connsiteX0" fmla="*/ 0 w 217390"/>
                  <a:gd name="connsiteY0" fmla="*/ 123568 h 169287"/>
                  <a:gd name="connsiteX1" fmla="*/ 217390 w 217390"/>
                  <a:gd name="connsiteY1" fmla="*/ 0 h 169287"/>
                  <a:gd name="connsiteX2" fmla="*/ 217390 w 217390"/>
                  <a:gd name="connsiteY2" fmla="*/ 51897 h 169287"/>
                  <a:gd name="connsiteX3" fmla="*/ 0 w 217390"/>
                  <a:gd name="connsiteY3" fmla="*/ 169287 h 169287"/>
                  <a:gd name="connsiteX4" fmla="*/ 0 w 217390"/>
                  <a:gd name="connsiteY4" fmla="*/ 123568 h 16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90" h="169287">
                    <a:moveTo>
                      <a:pt x="0" y="123568"/>
                    </a:moveTo>
                    <a:lnTo>
                      <a:pt x="217390" y="0"/>
                    </a:lnTo>
                    <a:lnTo>
                      <a:pt x="217390" y="51897"/>
                    </a:lnTo>
                    <a:lnTo>
                      <a:pt x="0" y="169287"/>
                    </a:lnTo>
                    <a:lnTo>
                      <a:pt x="0" y="12356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Block Arc 39"/>
            <p:cNvSpPr/>
            <p:nvPr/>
          </p:nvSpPr>
          <p:spPr>
            <a:xfrm>
              <a:off x="5697987" y="5556389"/>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4" name="Rectangle 43"/>
          <p:cNvSpPr/>
          <p:nvPr/>
        </p:nvSpPr>
        <p:spPr>
          <a:xfrm>
            <a:off x="5708461" y="5729110"/>
            <a:ext cx="6096000" cy="830997"/>
          </a:xfrm>
          <a:prstGeom prst="rect">
            <a:avLst/>
          </a:prstGeom>
        </p:spPr>
        <p:txBody>
          <a:bodyPr>
            <a:spAutoFit/>
          </a:bodyPr>
          <a:lstStyle/>
          <a:p>
            <a:r>
              <a:rPr lang="sv-SE" sz="1600" b="1" dirty="0">
                <a:solidFill>
                  <a:srgbClr val="C00000"/>
                </a:solidFill>
              </a:rPr>
              <a:t>Meja praktek laboratorium tersedia 6 unit</a:t>
            </a:r>
            <a:r>
              <a:rPr lang="sv-SE" sz="1600" dirty="0"/>
              <a:t>, </a:t>
            </a:r>
            <a:r>
              <a:rPr lang="sv-SE" sz="1500" dirty="0">
                <a:solidFill>
                  <a:schemeClr val="bg1">
                    <a:lumMod val="50000"/>
                  </a:schemeClr>
                </a:solidFill>
              </a:rPr>
              <a:t>masing-masing dilengkapi kursi lab sebanyak 6 buah. Meja persiapan 1 unit. Meja demontrasi 1 unit. Kursi dan meja guru 1 unit</a:t>
            </a:r>
            <a:endParaRPr lang="en-US" sz="1500" dirty="0">
              <a:solidFill>
                <a:schemeClr val="bg1">
                  <a:lumMod val="50000"/>
                </a:schemeClr>
              </a:solidFill>
            </a:endParaRPr>
          </a:p>
        </p:txBody>
      </p:sp>
      <p:pic>
        <p:nvPicPr>
          <p:cNvPr id="45"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54" t="19876" r="30056" b="13815"/>
          <a:stretch/>
        </p:blipFill>
        <p:spPr bwMode="auto">
          <a:xfrm>
            <a:off x="5197206" y="3701446"/>
            <a:ext cx="416135" cy="39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9"/>
          <p:cNvPicPr>
            <a:picLocks noChangeAspect="1" noChangeArrowheads="1"/>
          </p:cNvPicPr>
          <p:nvPr/>
        </p:nvPicPr>
        <p:blipFill rotWithShape="1">
          <a:blip r:embed="rId6" cstate="hqprint">
            <a:extLst>
              <a:ext uri="{28A0092B-C50C-407E-A947-70E740481C1C}">
                <a14:useLocalDpi xmlns:a14="http://schemas.microsoft.com/office/drawing/2010/main" val="0"/>
              </a:ext>
            </a:extLst>
          </a:blip>
          <a:srcRect l="42282" t="39265" r="42611" b="34961"/>
          <a:stretch/>
        </p:blipFill>
        <p:spPr bwMode="auto">
          <a:xfrm>
            <a:off x="5168119" y="5118858"/>
            <a:ext cx="474308" cy="48547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itle 1"/>
          <p:cNvSpPr txBox="1">
            <a:spLocks/>
          </p:cNvSpPr>
          <p:nvPr/>
        </p:nvSpPr>
        <p:spPr>
          <a:xfrm>
            <a:off x="5052004" y="855879"/>
            <a:ext cx="4222333" cy="4908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5"/>
            <a:r>
              <a:rPr lang="en-US" sz="2000" b="1" u="sng" dirty="0" err="1" smtClean="0"/>
              <a:t>Prasyarat</a:t>
            </a:r>
            <a:r>
              <a:rPr lang="en-US" sz="2000" b="1" u="sng" dirty="0" smtClean="0"/>
              <a:t> </a:t>
            </a:r>
            <a:r>
              <a:rPr lang="en-US" sz="2000" b="1" u="sng" dirty="0" err="1"/>
              <a:t>Utilitas</a:t>
            </a:r>
            <a:r>
              <a:rPr lang="en-US" sz="2000" b="1" u="sng" dirty="0"/>
              <a:t> </a:t>
            </a:r>
            <a:r>
              <a:rPr lang="en-US" sz="2000" b="1" u="sng" dirty="0" err="1"/>
              <a:t>Ruang</a:t>
            </a:r>
            <a:endParaRPr lang="en-US" sz="2000" b="1" u="sng" dirty="0"/>
          </a:p>
        </p:txBody>
      </p:sp>
      <p:cxnSp>
        <p:nvCxnSpPr>
          <p:cNvPr id="51" name="Elbow Connector 50"/>
          <p:cNvCxnSpPr/>
          <p:nvPr/>
        </p:nvCxnSpPr>
        <p:spPr>
          <a:xfrm>
            <a:off x="4672841" y="732236"/>
            <a:ext cx="1308617" cy="230833"/>
          </a:xfrm>
          <a:prstGeom prst="bentConnector3">
            <a:avLst>
              <a:gd name="adj1" fmla="val 99911"/>
            </a:avLst>
          </a:prstGeom>
          <a:ln w="127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5330829" y="2671432"/>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5330829" y="3517818"/>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5330829" y="4433260"/>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5330829" y="5067324"/>
            <a:ext cx="6247844"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330829" y="5730457"/>
            <a:ext cx="6247844"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25" y="752526"/>
            <a:ext cx="1128108" cy="1217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216199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Prasyarat</a:t>
            </a:r>
            <a:r>
              <a:rPr lang="en-US" sz="2800" b="1" dirty="0" smtClean="0">
                <a:solidFill>
                  <a:schemeClr val="bg1"/>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Lab. </a:t>
            </a:r>
            <a:r>
              <a:rPr lang="en-US" sz="2800" b="1" dirty="0" err="1" smtClean="0">
                <a:solidFill>
                  <a:schemeClr val="bg1"/>
                </a:solidFill>
              </a:rPr>
              <a:t>Fisika</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Content Placeholder 2"/>
          <p:cNvSpPr txBox="1">
            <a:spLocks/>
          </p:cNvSpPr>
          <p:nvPr/>
        </p:nvSpPr>
        <p:spPr>
          <a:xfrm>
            <a:off x="3895271" y="1267767"/>
            <a:ext cx="7604206" cy="37146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1700" b="1" dirty="0" err="1">
                <a:latin typeface="Century Gothic" panose="020B0502020202020204" pitchFamily="34" charset="0"/>
              </a:rPr>
              <a:t>Bukaan</a:t>
            </a:r>
            <a:r>
              <a:rPr lang="en-US" sz="1700" b="1" dirty="0">
                <a:latin typeface="Century Gothic" panose="020B0502020202020204" pitchFamily="34" charset="0"/>
              </a:rPr>
              <a:t> </a:t>
            </a:r>
            <a:r>
              <a:rPr lang="en-US" sz="1700" b="1" dirty="0" err="1">
                <a:latin typeface="Century Gothic" panose="020B0502020202020204" pitchFamily="34" charset="0"/>
              </a:rPr>
              <a:t>pintu</a:t>
            </a:r>
            <a:r>
              <a:rPr lang="en-US" sz="1700" b="1" dirty="0">
                <a:latin typeface="Century Gothic" panose="020B0502020202020204" pitchFamily="34" charset="0"/>
              </a:rPr>
              <a:t> </a:t>
            </a:r>
            <a:r>
              <a:rPr lang="en-US" sz="1700" b="1" dirty="0" err="1">
                <a:latin typeface="Century Gothic" panose="020B0502020202020204" pitchFamily="34" charset="0"/>
              </a:rPr>
              <a:t>laboratorium</a:t>
            </a:r>
            <a:r>
              <a:rPr lang="en-US" sz="1700" b="1" dirty="0">
                <a:latin typeface="Century Gothic" panose="020B0502020202020204" pitchFamily="34" charset="0"/>
              </a:rPr>
              <a:t> </a:t>
            </a:r>
            <a:r>
              <a:rPr lang="en-US" sz="1700" b="1" dirty="0" err="1">
                <a:latin typeface="Century Gothic" panose="020B0502020202020204" pitchFamily="34" charset="0"/>
              </a:rPr>
              <a:t>ke</a:t>
            </a:r>
            <a:r>
              <a:rPr lang="en-US" sz="1700" b="1" dirty="0">
                <a:latin typeface="Century Gothic" panose="020B0502020202020204" pitchFamily="34" charset="0"/>
              </a:rPr>
              <a:t> </a:t>
            </a:r>
            <a:r>
              <a:rPr lang="en-US" sz="1700" b="1" dirty="0" err="1">
                <a:latin typeface="Century Gothic" panose="020B0502020202020204" pitchFamily="34" charset="0"/>
              </a:rPr>
              <a:t>arah</a:t>
            </a:r>
            <a:r>
              <a:rPr lang="en-US" sz="1700" b="1" dirty="0">
                <a:latin typeface="Century Gothic" panose="020B0502020202020204" pitchFamily="34" charset="0"/>
              </a:rPr>
              <a:t> </a:t>
            </a:r>
            <a:r>
              <a:rPr lang="en-US" sz="1700" b="1" dirty="0" err="1">
                <a:latin typeface="Century Gothic" panose="020B0502020202020204" pitchFamily="34" charset="0"/>
              </a:rPr>
              <a:t>luar</a:t>
            </a:r>
            <a:r>
              <a:rPr lang="en-US" sz="1700" b="1" dirty="0">
                <a:latin typeface="Century Gothic" panose="020B0502020202020204" pitchFamily="34" charset="0"/>
              </a:rPr>
              <a:t> (</a:t>
            </a:r>
            <a:r>
              <a:rPr lang="en-US" sz="1700" b="1" dirty="0" err="1">
                <a:latin typeface="Century Gothic" panose="020B0502020202020204" pitchFamily="34" charset="0"/>
              </a:rPr>
              <a:t>selasar</a:t>
            </a:r>
            <a:r>
              <a:rPr lang="en-US" sz="1700" b="1" dirty="0">
                <a:latin typeface="Century Gothic" panose="020B0502020202020204" pitchFamily="34" charset="0"/>
              </a:rPr>
              <a:t>)</a:t>
            </a:r>
            <a:r>
              <a:rPr lang="en-US" sz="1700" dirty="0">
                <a:latin typeface="Century Gothic" panose="020B0502020202020204" pitchFamily="34" charset="0"/>
              </a:rPr>
              <a:t>, </a:t>
            </a:r>
            <a:endParaRPr lang="en-US" sz="1700" dirty="0" smtClean="0">
              <a:latin typeface="Century Gothic" panose="020B0502020202020204" pitchFamily="34" charset="0"/>
            </a:endParaRPr>
          </a:p>
          <a:p>
            <a:pPr marL="0" lvl="0" indent="0">
              <a:lnSpc>
                <a:spcPct val="100000"/>
              </a:lnSpc>
              <a:buNone/>
            </a:pPr>
            <a:endParaRPr lang="en-US" sz="1700" dirty="0">
              <a:latin typeface="Century Gothic" panose="020B0502020202020204" pitchFamily="34" charset="0"/>
            </a:endParaRPr>
          </a:p>
          <a:p>
            <a:pPr marL="231775" lvl="0" indent="0">
              <a:lnSpc>
                <a:spcPct val="100000"/>
              </a:lnSpc>
              <a:buNone/>
            </a:pPr>
            <a:r>
              <a:rPr lang="en-US" sz="1700" dirty="0" err="1" smtClean="0">
                <a:latin typeface="Century Gothic" panose="020B0502020202020204" pitchFamily="34" charset="0"/>
              </a:rPr>
              <a:t>untuk</a:t>
            </a:r>
            <a:r>
              <a:rPr lang="en-US" sz="1700" dirty="0" smtClean="0">
                <a:latin typeface="Century Gothic" panose="020B0502020202020204" pitchFamily="34" charset="0"/>
              </a:rPr>
              <a:t> </a:t>
            </a:r>
            <a:r>
              <a:rPr lang="en-US" sz="1700" dirty="0" err="1">
                <a:latin typeface="Century Gothic" panose="020B0502020202020204" pitchFamily="34" charset="0"/>
              </a:rPr>
              <a:t>mempermudah</a:t>
            </a:r>
            <a:r>
              <a:rPr lang="en-US" sz="1700" dirty="0">
                <a:latin typeface="Century Gothic" panose="020B0502020202020204" pitchFamily="34" charset="0"/>
              </a:rPr>
              <a:t> proses </a:t>
            </a:r>
            <a:r>
              <a:rPr lang="en-US" sz="1700" dirty="0" err="1">
                <a:latin typeface="Century Gothic" panose="020B0502020202020204" pitchFamily="34" charset="0"/>
              </a:rPr>
              <a:t>evakuasi</a:t>
            </a:r>
            <a:r>
              <a:rPr lang="en-US" sz="1700" dirty="0">
                <a:latin typeface="Century Gothic" panose="020B0502020202020204" pitchFamily="34" charset="0"/>
              </a:rPr>
              <a:t> </a:t>
            </a:r>
            <a:r>
              <a:rPr lang="en-US" sz="1700" dirty="0" err="1">
                <a:latin typeface="Century Gothic" panose="020B0502020202020204" pitchFamily="34" charset="0"/>
              </a:rPr>
              <a:t>dengan</a:t>
            </a:r>
            <a:r>
              <a:rPr lang="en-US" sz="1700" dirty="0">
                <a:latin typeface="Century Gothic" panose="020B0502020202020204" pitchFamily="34" charset="0"/>
              </a:rPr>
              <a:t> </a:t>
            </a:r>
            <a:r>
              <a:rPr lang="en-US" sz="1700" dirty="0" err="1">
                <a:latin typeface="Century Gothic" panose="020B0502020202020204" pitchFamily="34" charset="0"/>
              </a:rPr>
              <a:t>lebar</a:t>
            </a:r>
            <a:r>
              <a:rPr lang="en-US" sz="1700" dirty="0">
                <a:latin typeface="Century Gothic" panose="020B0502020202020204" pitchFamily="34" charset="0"/>
              </a:rPr>
              <a:t> </a:t>
            </a:r>
            <a:r>
              <a:rPr lang="en-US" sz="1700" dirty="0" err="1">
                <a:latin typeface="Century Gothic" panose="020B0502020202020204" pitchFamily="34" charset="0"/>
              </a:rPr>
              <a:t>selasar</a:t>
            </a:r>
            <a:r>
              <a:rPr lang="en-US" sz="1700" dirty="0">
                <a:latin typeface="Century Gothic" panose="020B0502020202020204" pitchFamily="34" charset="0"/>
              </a:rPr>
              <a:t> lab. minimal 2 m </a:t>
            </a:r>
            <a:r>
              <a:rPr lang="en-US" sz="1700" dirty="0" err="1">
                <a:latin typeface="Century Gothic" panose="020B0502020202020204" pitchFamily="34" charset="0"/>
              </a:rPr>
              <a:t>bagi</a:t>
            </a:r>
            <a:r>
              <a:rPr lang="en-US" sz="1700" dirty="0">
                <a:latin typeface="Century Gothic" panose="020B0502020202020204" pitchFamily="34" charset="0"/>
              </a:rPr>
              <a:t> </a:t>
            </a:r>
            <a:r>
              <a:rPr lang="en-US" sz="1700" dirty="0" err="1">
                <a:latin typeface="Century Gothic" panose="020B0502020202020204" pitchFamily="34" charset="0"/>
              </a:rPr>
              <a:t>pergerakan</a:t>
            </a:r>
            <a:r>
              <a:rPr lang="en-US" sz="1700" dirty="0">
                <a:latin typeface="Century Gothic" panose="020B0502020202020204" pitchFamily="34" charset="0"/>
              </a:rPr>
              <a:t> </a:t>
            </a:r>
            <a:r>
              <a:rPr lang="en-US" sz="1700" dirty="0" err="1">
                <a:latin typeface="Century Gothic" panose="020B0502020202020204" pitchFamily="34" charset="0"/>
              </a:rPr>
              <a:t>horisontal</a:t>
            </a:r>
            <a:r>
              <a:rPr lang="en-US" sz="1700" dirty="0">
                <a:latin typeface="Century Gothic" panose="020B0502020202020204" pitchFamily="34" charset="0"/>
              </a:rPr>
              <a:t> </a:t>
            </a:r>
            <a:r>
              <a:rPr lang="en-US" sz="1700" dirty="0" err="1">
                <a:latin typeface="Century Gothic" panose="020B0502020202020204" pitchFamily="34" charset="0"/>
              </a:rPr>
              <a:t>antar</a:t>
            </a:r>
            <a:r>
              <a:rPr lang="en-US" sz="1700" dirty="0">
                <a:latin typeface="Century Gothic" panose="020B0502020202020204" pitchFamily="34" charset="0"/>
              </a:rPr>
              <a:t> </a:t>
            </a:r>
            <a:r>
              <a:rPr lang="en-US" sz="1700" dirty="0" err="1" smtClean="0">
                <a:latin typeface="Century Gothic" panose="020B0502020202020204" pitchFamily="34" charset="0"/>
              </a:rPr>
              <a:t>ruang</a:t>
            </a:r>
            <a:r>
              <a:rPr lang="en-US" sz="1700" dirty="0" smtClean="0">
                <a:latin typeface="Century Gothic" panose="020B0502020202020204" pitchFamily="34" charset="0"/>
              </a:rPr>
              <a:t>.</a:t>
            </a:r>
          </a:p>
          <a:p>
            <a:pPr lvl="0">
              <a:lnSpc>
                <a:spcPct val="100000"/>
              </a:lnSpc>
            </a:pPr>
            <a:r>
              <a:rPr lang="en-US" sz="1700" b="1" dirty="0" err="1" smtClean="0">
                <a:latin typeface="Century Gothic" panose="020B0502020202020204" pitchFamily="34" charset="0"/>
              </a:rPr>
              <a:t>Jaringan</a:t>
            </a:r>
            <a:r>
              <a:rPr lang="en-US" sz="1700" b="1" dirty="0" smtClean="0">
                <a:latin typeface="Century Gothic" panose="020B0502020202020204" pitchFamily="34" charset="0"/>
              </a:rPr>
              <a:t> </a:t>
            </a:r>
            <a:r>
              <a:rPr lang="en-US" sz="1700" b="1" dirty="0" err="1">
                <a:latin typeface="Century Gothic" panose="020B0502020202020204" pitchFamily="34" charset="0"/>
              </a:rPr>
              <a:t>kabel</a:t>
            </a:r>
            <a:r>
              <a:rPr lang="en-US" sz="1700" b="1" dirty="0">
                <a:latin typeface="Century Gothic" panose="020B0502020202020204" pitchFamily="34" charset="0"/>
              </a:rPr>
              <a:t> </a:t>
            </a:r>
            <a:r>
              <a:rPr lang="en-US" sz="1700" b="1" dirty="0" err="1">
                <a:latin typeface="Century Gothic" panose="020B0502020202020204" pitchFamily="34" charset="0"/>
              </a:rPr>
              <a:t>untuk</a:t>
            </a:r>
            <a:r>
              <a:rPr lang="en-US" sz="1700" b="1" dirty="0">
                <a:latin typeface="Century Gothic" panose="020B0502020202020204" pitchFamily="34" charset="0"/>
              </a:rPr>
              <a:t> </a:t>
            </a:r>
            <a:r>
              <a:rPr lang="en-US" sz="1700" b="1" dirty="0" err="1">
                <a:latin typeface="Century Gothic" panose="020B0502020202020204" pitchFamily="34" charset="0"/>
              </a:rPr>
              <a:t>tempat</a:t>
            </a:r>
            <a:r>
              <a:rPr lang="en-US" sz="1700" b="1" dirty="0">
                <a:latin typeface="Century Gothic" panose="020B0502020202020204" pitchFamily="34" charset="0"/>
              </a:rPr>
              <a:t> stop </a:t>
            </a:r>
            <a:r>
              <a:rPr lang="en-US" sz="1700" b="1" dirty="0" err="1">
                <a:latin typeface="Century Gothic" panose="020B0502020202020204" pitchFamily="34" charset="0"/>
              </a:rPr>
              <a:t>kontak</a:t>
            </a:r>
            <a:r>
              <a:rPr lang="en-US" sz="1700" b="1" dirty="0">
                <a:latin typeface="Century Gothic" panose="020B0502020202020204" pitchFamily="34" charset="0"/>
              </a:rPr>
              <a:t> di </a:t>
            </a:r>
            <a:r>
              <a:rPr lang="en-US" sz="1700" b="1" dirty="0" err="1">
                <a:latin typeface="Century Gothic" panose="020B0502020202020204" pitchFamily="34" charset="0"/>
              </a:rPr>
              <a:t>tengah</a:t>
            </a:r>
            <a:r>
              <a:rPr lang="en-US" sz="1700" b="1" dirty="0">
                <a:latin typeface="Century Gothic" panose="020B0502020202020204" pitchFamily="34" charset="0"/>
              </a:rPr>
              <a:t> </a:t>
            </a:r>
            <a:r>
              <a:rPr lang="en-US" sz="1700" b="1" dirty="0" err="1">
                <a:latin typeface="Century Gothic" panose="020B0502020202020204" pitchFamily="34" charset="0"/>
              </a:rPr>
              <a:t>ruang</a:t>
            </a:r>
            <a:r>
              <a:rPr lang="en-US" sz="1700" b="1" dirty="0">
                <a:latin typeface="Century Gothic" panose="020B0502020202020204" pitchFamily="34" charset="0"/>
              </a:rPr>
              <a:t> </a:t>
            </a:r>
            <a:r>
              <a:rPr lang="en-US" sz="1700" b="1" dirty="0" err="1">
                <a:latin typeface="Century Gothic" panose="020B0502020202020204" pitchFamily="34" charset="0"/>
              </a:rPr>
              <a:t>praktik</a:t>
            </a:r>
            <a:r>
              <a:rPr lang="en-US" sz="1700" dirty="0">
                <a:latin typeface="Century Gothic" panose="020B0502020202020204" pitchFamily="34" charset="0"/>
              </a:rPr>
              <a:t>, rata </a:t>
            </a:r>
            <a:r>
              <a:rPr lang="en-US" sz="1700" dirty="0" err="1">
                <a:latin typeface="Century Gothic" panose="020B0502020202020204" pitchFamily="34" charset="0"/>
              </a:rPr>
              <a:t>dengan</a:t>
            </a:r>
            <a:r>
              <a:rPr lang="en-US" sz="1700" dirty="0">
                <a:latin typeface="Century Gothic" panose="020B0502020202020204" pitchFamily="34" charset="0"/>
              </a:rPr>
              <a:t> </a:t>
            </a:r>
            <a:r>
              <a:rPr lang="en-US" sz="1700" dirty="0" err="1">
                <a:latin typeface="Century Gothic" panose="020B0502020202020204" pitchFamily="34" charset="0"/>
              </a:rPr>
              <a:t>lantai</a:t>
            </a:r>
            <a:r>
              <a:rPr lang="en-US" sz="1700" dirty="0">
                <a:latin typeface="Century Gothic" panose="020B0502020202020204" pitchFamily="34" charset="0"/>
              </a:rPr>
              <a:t> </a:t>
            </a:r>
            <a:r>
              <a:rPr lang="en-US" sz="1700" dirty="0" err="1">
                <a:latin typeface="Century Gothic" panose="020B0502020202020204" pitchFamily="34" charset="0"/>
              </a:rPr>
              <a:t>dan</a:t>
            </a:r>
            <a:r>
              <a:rPr lang="en-US" sz="1700" dirty="0">
                <a:latin typeface="Century Gothic" panose="020B0502020202020204" pitchFamily="34" charset="0"/>
              </a:rPr>
              <a:t> </a:t>
            </a:r>
            <a:r>
              <a:rPr lang="en-US" sz="1700" dirty="0" err="1">
                <a:latin typeface="Century Gothic" panose="020B0502020202020204" pitchFamily="34" charset="0"/>
              </a:rPr>
              <a:t>dilengkapi</a:t>
            </a:r>
            <a:r>
              <a:rPr lang="en-US" sz="1700" dirty="0">
                <a:latin typeface="Century Gothic" panose="020B0502020202020204" pitchFamily="34" charset="0"/>
              </a:rPr>
              <a:t> </a:t>
            </a:r>
            <a:r>
              <a:rPr lang="en-US" sz="1700" dirty="0" err="1">
                <a:latin typeface="Century Gothic" panose="020B0502020202020204" pitchFamily="34" charset="0"/>
              </a:rPr>
              <a:t>sekering</a:t>
            </a:r>
            <a:r>
              <a:rPr lang="en-US" sz="1700" dirty="0">
                <a:latin typeface="Century Gothic" panose="020B0502020202020204" pitchFamily="34" charset="0"/>
              </a:rPr>
              <a:t> </a:t>
            </a:r>
            <a:r>
              <a:rPr lang="en-US" sz="1700" dirty="0" err="1">
                <a:latin typeface="Century Gothic" panose="020B0502020202020204" pitchFamily="34" charset="0"/>
              </a:rPr>
              <a:t>untuk</a:t>
            </a:r>
            <a:r>
              <a:rPr lang="en-US" sz="1700" dirty="0">
                <a:latin typeface="Century Gothic" panose="020B0502020202020204" pitchFamily="34" charset="0"/>
              </a:rPr>
              <a:t> </a:t>
            </a:r>
            <a:r>
              <a:rPr lang="en-US" sz="1700" dirty="0" err="1">
                <a:latin typeface="Century Gothic" panose="020B0502020202020204" pitchFamily="34" charset="0"/>
              </a:rPr>
              <a:t>menghindari</a:t>
            </a:r>
            <a:r>
              <a:rPr lang="en-US" sz="1700" dirty="0">
                <a:latin typeface="Century Gothic" panose="020B0502020202020204" pitchFamily="34" charset="0"/>
              </a:rPr>
              <a:t> </a:t>
            </a:r>
            <a:r>
              <a:rPr lang="en-US" sz="1700" dirty="0" err="1">
                <a:latin typeface="Century Gothic" panose="020B0502020202020204" pitchFamily="34" charset="0"/>
              </a:rPr>
              <a:t>hubungan</a:t>
            </a:r>
            <a:r>
              <a:rPr lang="en-US" sz="1700" dirty="0">
                <a:latin typeface="Century Gothic" panose="020B0502020202020204" pitchFamily="34" charset="0"/>
              </a:rPr>
              <a:t> </a:t>
            </a:r>
            <a:r>
              <a:rPr lang="en-US" sz="1700" dirty="0" err="1">
                <a:latin typeface="Century Gothic" panose="020B0502020202020204" pitchFamily="34" charset="0"/>
              </a:rPr>
              <a:t>arus</a:t>
            </a:r>
            <a:r>
              <a:rPr lang="en-US" sz="1700" dirty="0">
                <a:latin typeface="Century Gothic" panose="020B0502020202020204" pitchFamily="34" charset="0"/>
              </a:rPr>
              <a:t> </a:t>
            </a:r>
            <a:r>
              <a:rPr lang="en-US" sz="1700" dirty="0" err="1">
                <a:latin typeface="Century Gothic" panose="020B0502020202020204" pitchFamily="34" charset="0"/>
              </a:rPr>
              <a:t>pendek</a:t>
            </a:r>
            <a:r>
              <a:rPr lang="en-US" sz="1700" dirty="0">
                <a:latin typeface="Century Gothic" panose="020B0502020202020204" pitchFamily="34" charset="0"/>
              </a:rPr>
              <a:t>.</a:t>
            </a:r>
          </a:p>
          <a:p>
            <a:pPr lvl="0">
              <a:lnSpc>
                <a:spcPct val="100000"/>
              </a:lnSpc>
            </a:pPr>
            <a:r>
              <a:rPr lang="en-US" sz="1700" b="1" dirty="0" err="1">
                <a:latin typeface="Century Gothic" panose="020B0502020202020204" pitchFamily="34" charset="0"/>
              </a:rPr>
              <a:t>Bukaan</a:t>
            </a:r>
            <a:r>
              <a:rPr lang="en-US" sz="1700" b="1" dirty="0">
                <a:latin typeface="Century Gothic" panose="020B0502020202020204" pitchFamily="34" charset="0"/>
              </a:rPr>
              <a:t> </a:t>
            </a:r>
            <a:r>
              <a:rPr lang="en-US" sz="1700" b="1" dirty="0" err="1">
                <a:latin typeface="Century Gothic" panose="020B0502020202020204" pitchFamily="34" charset="0"/>
              </a:rPr>
              <a:t>cahaya</a:t>
            </a:r>
            <a:r>
              <a:rPr lang="en-US" sz="1700" b="1" dirty="0">
                <a:latin typeface="Century Gothic" panose="020B0502020202020204" pitchFamily="34" charset="0"/>
              </a:rPr>
              <a:t> minimal 10% </a:t>
            </a:r>
            <a:r>
              <a:rPr lang="en-US" sz="1700" dirty="0" err="1">
                <a:latin typeface="Century Gothic" panose="020B0502020202020204" pitchFamily="34" charset="0"/>
              </a:rPr>
              <a:t>dan</a:t>
            </a:r>
            <a:r>
              <a:rPr lang="en-US" sz="1700" dirty="0">
                <a:latin typeface="Century Gothic" panose="020B0502020202020204" pitchFamily="34" charset="0"/>
              </a:rPr>
              <a:t> </a:t>
            </a:r>
            <a:r>
              <a:rPr lang="en-US" sz="1700" b="1" dirty="0" err="1">
                <a:latin typeface="Century Gothic" panose="020B0502020202020204" pitchFamily="34" charset="0"/>
              </a:rPr>
              <a:t>bukaan</a:t>
            </a:r>
            <a:r>
              <a:rPr lang="en-US" sz="1700" b="1" dirty="0">
                <a:latin typeface="Century Gothic" panose="020B0502020202020204" pitchFamily="34" charset="0"/>
              </a:rPr>
              <a:t> </a:t>
            </a:r>
            <a:r>
              <a:rPr lang="en-US" sz="1700" b="1" dirty="0" err="1">
                <a:latin typeface="Century Gothic" panose="020B0502020202020204" pitchFamily="34" charset="0"/>
              </a:rPr>
              <a:t>ventilasi</a:t>
            </a:r>
            <a:r>
              <a:rPr lang="en-US" sz="1700" b="1" dirty="0">
                <a:latin typeface="Century Gothic" panose="020B0502020202020204" pitchFamily="34" charset="0"/>
              </a:rPr>
              <a:t> </a:t>
            </a:r>
            <a:r>
              <a:rPr lang="en-US" sz="1700" b="1" dirty="0" err="1">
                <a:latin typeface="Century Gothic" panose="020B0502020202020204" pitchFamily="34" charset="0"/>
              </a:rPr>
              <a:t>udara</a:t>
            </a:r>
            <a:r>
              <a:rPr lang="en-US" sz="1700" b="1" dirty="0">
                <a:latin typeface="Century Gothic" panose="020B0502020202020204" pitchFamily="34" charset="0"/>
              </a:rPr>
              <a:t> minimal 5% </a:t>
            </a:r>
            <a:r>
              <a:rPr lang="en-US" sz="1700" dirty="0" err="1">
                <a:latin typeface="Century Gothic" panose="020B0502020202020204" pitchFamily="34" charset="0"/>
              </a:rPr>
              <a:t>dari</a:t>
            </a:r>
            <a:r>
              <a:rPr lang="en-US" sz="1700" dirty="0">
                <a:latin typeface="Century Gothic" panose="020B0502020202020204" pitchFamily="34" charset="0"/>
              </a:rPr>
              <a:t> </a:t>
            </a:r>
            <a:r>
              <a:rPr lang="en-US" sz="1700" dirty="0" err="1">
                <a:latin typeface="Century Gothic" panose="020B0502020202020204" pitchFamily="34" charset="0"/>
              </a:rPr>
              <a:t>luas</a:t>
            </a:r>
            <a:r>
              <a:rPr lang="en-US" sz="1700" dirty="0">
                <a:latin typeface="Century Gothic" panose="020B0502020202020204" pitchFamily="34" charset="0"/>
              </a:rPr>
              <a:t> </a:t>
            </a:r>
            <a:r>
              <a:rPr lang="en-US" sz="1700" dirty="0" err="1">
                <a:latin typeface="Century Gothic" panose="020B0502020202020204" pitchFamily="34" charset="0"/>
              </a:rPr>
              <a:t>ruang</a:t>
            </a:r>
            <a:r>
              <a:rPr lang="en-US" sz="1700" dirty="0">
                <a:latin typeface="Century Gothic" panose="020B0502020202020204" pitchFamily="34" charset="0"/>
              </a:rPr>
              <a:t> lab </a:t>
            </a:r>
            <a:r>
              <a:rPr lang="en-US" sz="1700" dirty="0" err="1">
                <a:latin typeface="Century Gothic" panose="020B0502020202020204" pitchFamily="34" charset="0"/>
              </a:rPr>
              <a:t>fisika</a:t>
            </a:r>
            <a:r>
              <a:rPr lang="en-US" sz="1700" dirty="0">
                <a:latin typeface="Century Gothic" panose="020B0502020202020204" pitchFamily="34" charset="0"/>
              </a:rPr>
              <a:t>, </a:t>
            </a:r>
            <a:r>
              <a:rPr lang="en-US" sz="1700" dirty="0" err="1">
                <a:latin typeface="Century Gothic" panose="020B0502020202020204" pitchFamily="34" charset="0"/>
              </a:rPr>
              <a:t>untuk</a:t>
            </a:r>
            <a:r>
              <a:rPr lang="en-US" sz="1700" dirty="0">
                <a:latin typeface="Century Gothic" panose="020B0502020202020204" pitchFamily="34" charset="0"/>
              </a:rPr>
              <a:t> </a:t>
            </a:r>
            <a:r>
              <a:rPr lang="en-US" sz="1700" dirty="0" err="1">
                <a:latin typeface="Century Gothic" panose="020B0502020202020204" pitchFamily="34" charset="0"/>
              </a:rPr>
              <a:t>sehatnya</a:t>
            </a:r>
            <a:r>
              <a:rPr lang="en-US" sz="1700" dirty="0">
                <a:latin typeface="Century Gothic" panose="020B0502020202020204" pitchFamily="34" charset="0"/>
              </a:rPr>
              <a:t> </a:t>
            </a:r>
            <a:r>
              <a:rPr lang="en-US" sz="1700" dirty="0" err="1">
                <a:latin typeface="Century Gothic" panose="020B0502020202020204" pitchFamily="34" charset="0"/>
              </a:rPr>
              <a:t>kondisi</a:t>
            </a:r>
            <a:r>
              <a:rPr lang="en-US" sz="1700" dirty="0">
                <a:latin typeface="Century Gothic" panose="020B0502020202020204" pitchFamily="34" charset="0"/>
              </a:rPr>
              <a:t> </a:t>
            </a:r>
            <a:r>
              <a:rPr lang="en-US" sz="1700" dirty="0" err="1">
                <a:latin typeface="Century Gothic" panose="020B0502020202020204" pitchFamily="34" charset="0"/>
              </a:rPr>
              <a:t>ruang</a:t>
            </a:r>
            <a:r>
              <a:rPr lang="en-US" sz="1700" dirty="0">
                <a:latin typeface="Century Gothic" panose="020B0502020202020204" pitchFamily="34" charset="0"/>
              </a:rPr>
              <a:t>  </a:t>
            </a:r>
            <a:r>
              <a:rPr lang="en-US" sz="1700" dirty="0" err="1">
                <a:latin typeface="Century Gothic" panose="020B0502020202020204" pitchFamily="34" charset="0"/>
              </a:rPr>
              <a:t>dengan</a:t>
            </a:r>
            <a:r>
              <a:rPr lang="en-US" sz="1700" dirty="0">
                <a:latin typeface="Century Gothic" panose="020B0502020202020204" pitchFamily="34" charset="0"/>
              </a:rPr>
              <a:t> </a:t>
            </a:r>
            <a:r>
              <a:rPr lang="en-US" sz="1700" dirty="0" err="1">
                <a:latin typeface="Century Gothic" panose="020B0502020202020204" pitchFamily="34" charset="0"/>
              </a:rPr>
              <a:t>penerangan</a:t>
            </a:r>
            <a:r>
              <a:rPr lang="en-US" sz="1700" dirty="0">
                <a:latin typeface="Century Gothic" panose="020B0502020202020204" pitchFamily="34" charset="0"/>
              </a:rPr>
              <a:t> </a:t>
            </a:r>
            <a:r>
              <a:rPr lang="en-US" sz="1700" dirty="0" err="1">
                <a:latin typeface="Century Gothic" panose="020B0502020202020204" pitchFamily="34" charset="0"/>
              </a:rPr>
              <a:t>alami</a:t>
            </a:r>
            <a:r>
              <a:rPr lang="en-US" sz="1700" dirty="0">
                <a:latin typeface="Century Gothic" panose="020B0502020202020204" pitchFamily="34" charset="0"/>
              </a:rPr>
              <a:t>, </a:t>
            </a:r>
            <a:r>
              <a:rPr lang="en-US" sz="1700" dirty="0" err="1">
                <a:latin typeface="Century Gothic" panose="020B0502020202020204" pitchFamily="34" charset="0"/>
              </a:rPr>
              <a:t>sirkulasi</a:t>
            </a:r>
            <a:r>
              <a:rPr lang="en-US" sz="1700" dirty="0">
                <a:latin typeface="Century Gothic" panose="020B0502020202020204" pitchFamily="34" charset="0"/>
              </a:rPr>
              <a:t> </a:t>
            </a:r>
            <a:r>
              <a:rPr lang="en-US" sz="1700" dirty="0" err="1">
                <a:latin typeface="Century Gothic" panose="020B0502020202020204" pitchFamily="34" charset="0"/>
              </a:rPr>
              <a:t>udara</a:t>
            </a:r>
            <a:r>
              <a:rPr lang="en-US" sz="1700" dirty="0">
                <a:latin typeface="Century Gothic" panose="020B0502020202020204" pitchFamily="34" charset="0"/>
              </a:rPr>
              <a:t>  </a:t>
            </a:r>
            <a:r>
              <a:rPr lang="en-US" sz="1700" dirty="0" err="1">
                <a:latin typeface="Century Gothic" panose="020B0502020202020204" pitchFamily="34" charset="0"/>
              </a:rPr>
              <a:t>dan</a:t>
            </a:r>
            <a:r>
              <a:rPr lang="en-US" sz="1700" dirty="0">
                <a:latin typeface="Century Gothic" panose="020B0502020202020204" pitchFamily="34" charset="0"/>
              </a:rPr>
              <a:t> </a:t>
            </a:r>
            <a:r>
              <a:rPr lang="en-US" sz="1700" dirty="0" err="1">
                <a:latin typeface="Century Gothic" panose="020B0502020202020204" pitchFamily="34" charset="0"/>
              </a:rPr>
              <a:t>kelembaban</a:t>
            </a:r>
            <a:r>
              <a:rPr lang="en-US" sz="1700" dirty="0">
                <a:latin typeface="Century Gothic" panose="020B0502020202020204" pitchFamily="34" charset="0"/>
              </a:rPr>
              <a:t> normal. </a:t>
            </a:r>
          </a:p>
          <a:p>
            <a:pPr lvl="0">
              <a:lnSpc>
                <a:spcPct val="100000"/>
              </a:lnSpc>
            </a:pPr>
            <a:r>
              <a:rPr lang="en-US" sz="1700" b="1" dirty="0" err="1">
                <a:latin typeface="Century Gothic" panose="020B0502020202020204" pitchFamily="34" charset="0"/>
              </a:rPr>
              <a:t>Alat</a:t>
            </a:r>
            <a:r>
              <a:rPr lang="en-US" sz="1700" b="1" dirty="0">
                <a:latin typeface="Century Gothic" panose="020B0502020202020204" pitchFamily="34" charset="0"/>
              </a:rPr>
              <a:t> </a:t>
            </a:r>
            <a:r>
              <a:rPr lang="en-US" sz="1700" b="1" dirty="0" err="1">
                <a:latin typeface="Century Gothic" panose="020B0502020202020204" pitchFamily="34" charset="0"/>
              </a:rPr>
              <a:t>pemadam</a:t>
            </a:r>
            <a:r>
              <a:rPr lang="en-US" sz="1700" b="1" dirty="0">
                <a:latin typeface="Century Gothic" panose="020B0502020202020204" pitchFamily="34" charset="0"/>
              </a:rPr>
              <a:t> </a:t>
            </a:r>
            <a:r>
              <a:rPr lang="en-US" sz="1700" b="1" dirty="0" err="1">
                <a:latin typeface="Century Gothic" panose="020B0502020202020204" pitchFamily="34" charset="0"/>
              </a:rPr>
              <a:t>ringan</a:t>
            </a:r>
            <a:r>
              <a:rPr lang="en-US" sz="1700" b="1" dirty="0">
                <a:latin typeface="Century Gothic" panose="020B0502020202020204" pitchFamily="34" charset="0"/>
              </a:rPr>
              <a:t> </a:t>
            </a:r>
            <a:r>
              <a:rPr lang="en-US" sz="1700" b="1" dirty="0" err="1">
                <a:latin typeface="Century Gothic" panose="020B0502020202020204" pitchFamily="34" charset="0"/>
              </a:rPr>
              <a:t>tersedia</a:t>
            </a:r>
            <a:r>
              <a:rPr lang="en-US" sz="1700" b="1" dirty="0">
                <a:latin typeface="Century Gothic" panose="020B0502020202020204" pitchFamily="34" charset="0"/>
              </a:rPr>
              <a:t> di lab</a:t>
            </a:r>
            <a:r>
              <a:rPr lang="en-US" sz="1700" dirty="0">
                <a:latin typeface="Century Gothic" panose="020B0502020202020204" pitchFamily="34" charset="0"/>
              </a:rPr>
              <a:t>.</a:t>
            </a:r>
          </a:p>
        </p:txBody>
      </p:sp>
      <p:cxnSp>
        <p:nvCxnSpPr>
          <p:cNvPr id="21" name="Straight Arrow Connector 20"/>
          <p:cNvCxnSpPr/>
          <p:nvPr/>
        </p:nvCxnSpPr>
        <p:spPr>
          <a:xfrm>
            <a:off x="6569529" y="1651101"/>
            <a:ext cx="0" cy="377371"/>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pic>
        <p:nvPicPr>
          <p:cNvPr id="2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26" y="1839786"/>
            <a:ext cx="3176385" cy="1989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63447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fontScale="90000"/>
          </a:bodyPr>
          <a:lstStyle/>
          <a:p>
            <a:r>
              <a:rPr lang="en-US" sz="2800" b="1" dirty="0" err="1">
                <a:solidFill>
                  <a:schemeClr val="bg1"/>
                </a:solidFill>
              </a:rPr>
              <a:t>Standar</a:t>
            </a:r>
            <a:r>
              <a:rPr lang="en-US" sz="2800" b="1" dirty="0">
                <a:solidFill>
                  <a:schemeClr val="bg1"/>
                </a:solidFill>
              </a:rPr>
              <a:t> </a:t>
            </a:r>
            <a:r>
              <a:rPr lang="en-US" sz="2800" b="1" dirty="0" err="1">
                <a:solidFill>
                  <a:schemeClr val="bg1"/>
                </a:solidFill>
              </a:rPr>
              <a:t>Kelengkapan</a:t>
            </a:r>
            <a:r>
              <a:rPr lang="en-US" sz="2800" b="1" dirty="0">
                <a:solidFill>
                  <a:schemeClr val="bg1"/>
                </a:solidFill>
              </a:rPr>
              <a:t> </a:t>
            </a:r>
            <a:r>
              <a:rPr lang="en-US" sz="2800" b="1" dirty="0" err="1">
                <a:solidFill>
                  <a:schemeClr val="bg1"/>
                </a:solidFill>
              </a:rPr>
              <a:t>dan</a:t>
            </a:r>
            <a:r>
              <a:rPr lang="en-US" sz="2800" b="1" dirty="0">
                <a:solidFill>
                  <a:schemeClr val="bg1"/>
                </a:solidFill>
              </a:rPr>
              <a:t> </a:t>
            </a:r>
            <a:r>
              <a:rPr lang="en-US" sz="2800" b="1" dirty="0">
                <a:solidFill>
                  <a:srgbClr val="FFFF00"/>
                </a:solidFill>
              </a:rPr>
              <a:t>Luas </a:t>
            </a:r>
            <a:r>
              <a:rPr lang="en-US" sz="2800" b="1" dirty="0" err="1" smtClean="0">
                <a:solidFill>
                  <a:srgbClr val="FFFF00"/>
                </a:solidFill>
              </a:rPr>
              <a:t>Ruang</a:t>
            </a:r>
            <a:r>
              <a:rPr lang="en-US" sz="2800" b="1" dirty="0" smtClean="0">
                <a:solidFill>
                  <a:srgbClr val="FFFF00"/>
                </a:solidFill>
              </a:rPr>
              <a:t> </a:t>
            </a:r>
            <a:r>
              <a:rPr lang="en-US" sz="2800" b="1" dirty="0" smtClean="0">
                <a:solidFill>
                  <a:schemeClr val="bg1"/>
                </a:solidFill>
              </a:rPr>
              <a:t>Lab. </a:t>
            </a:r>
            <a:r>
              <a:rPr lang="en-US" sz="2800" b="1" dirty="0" err="1" smtClean="0">
                <a:solidFill>
                  <a:schemeClr val="bg1"/>
                </a:solidFill>
              </a:rPr>
              <a:t>Fisika</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565255" y="1193356"/>
            <a:ext cx="1600200" cy="461665"/>
          </a:xfrm>
          <a:prstGeom prst="rect">
            <a:avLst/>
          </a:prstGeom>
          <a:noFill/>
        </p:spPr>
        <p:txBody>
          <a:bodyPr wrap="square" rtlCol="0">
            <a:spAutoFit/>
          </a:bodyPr>
          <a:lstStyle/>
          <a:p>
            <a:r>
              <a:rPr lang="en-US" sz="2400" dirty="0">
                <a:solidFill>
                  <a:schemeClr val="bg1"/>
                </a:solidFill>
                <a:latin typeface="Britannic Bold" pitchFamily="34" charset="0"/>
              </a:rPr>
              <a:t>KRITERIA</a:t>
            </a:r>
            <a:endParaRPr lang="en-US" sz="2000" dirty="0">
              <a:solidFill>
                <a:schemeClr val="bg1"/>
              </a:solidFill>
              <a:latin typeface="Britannic Bold" pitchFamily="34" charset="0"/>
            </a:endParaRPr>
          </a:p>
        </p:txBody>
      </p:sp>
      <p:sp>
        <p:nvSpPr>
          <p:cNvPr id="8" name="Content Placeholder 2"/>
          <p:cNvSpPr txBox="1">
            <a:spLocks/>
          </p:cNvSpPr>
          <p:nvPr/>
        </p:nvSpPr>
        <p:spPr>
          <a:xfrm>
            <a:off x="323644" y="1424188"/>
            <a:ext cx="11026588" cy="43855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endParaRPr lang="en-US" sz="2400" dirty="0"/>
          </a:p>
        </p:txBody>
      </p:sp>
      <p:sp>
        <p:nvSpPr>
          <p:cNvPr id="9" name="Content Placeholder 2"/>
          <p:cNvSpPr txBox="1">
            <a:spLocks/>
          </p:cNvSpPr>
          <p:nvPr/>
        </p:nvSpPr>
        <p:spPr>
          <a:xfrm>
            <a:off x="323644" y="2853607"/>
            <a:ext cx="11026588" cy="37459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2" indent="-336550" algn="just"/>
            <a:endParaRPr lang="en-US" sz="2400" dirty="0"/>
          </a:p>
        </p:txBody>
      </p:sp>
      <p:pic>
        <p:nvPicPr>
          <p:cNvPr id="12"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40634" b="9765"/>
          <a:stretch/>
        </p:blipFill>
        <p:spPr bwMode="auto">
          <a:xfrm>
            <a:off x="170879" y="1801914"/>
            <a:ext cx="4163884" cy="2846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4487528" y="822099"/>
            <a:ext cx="7242036" cy="5375134"/>
            <a:chOff x="0" y="0"/>
            <a:chExt cx="6375400" cy="3911600"/>
          </a:xfrm>
        </p:grpSpPr>
        <p:grpSp>
          <p:nvGrpSpPr>
            <p:cNvPr id="14" name="Group 13"/>
            <p:cNvGrpSpPr>
              <a:grpSpLocks/>
            </p:cNvGrpSpPr>
            <p:nvPr/>
          </p:nvGrpSpPr>
          <p:grpSpPr bwMode="auto">
            <a:xfrm>
              <a:off x="0" y="0"/>
              <a:ext cx="6375400" cy="3911600"/>
              <a:chOff x="1695" y="1725"/>
              <a:chExt cx="12606" cy="8445"/>
            </a:xfrm>
          </p:grpSpPr>
          <p:pic>
            <p:nvPicPr>
              <p:cNvPr id="16" name="Picture 15"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l="4111" t="7219" r="4445" b="6598"/>
              <a:stretch>
                <a:fillRect/>
              </a:stretch>
            </p:blipFill>
            <p:spPr bwMode="auto">
              <a:xfrm>
                <a:off x="1695" y="1725"/>
                <a:ext cx="12606" cy="844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Box 96"/>
              <p:cNvSpPr txBox="1">
                <a:spLocks noChangeArrowheads="1"/>
              </p:cNvSpPr>
              <p:nvPr/>
            </p:nvSpPr>
            <p:spPr bwMode="auto">
              <a:xfrm>
                <a:off x="5327" y="9837"/>
                <a:ext cx="2085"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DENAH LABORATORIUM FISIKA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8" name="Text Box 97"/>
              <p:cNvSpPr txBox="1">
                <a:spLocks noChangeArrowheads="1"/>
              </p:cNvSpPr>
              <p:nvPr/>
            </p:nvSpPr>
            <p:spPr bwMode="auto">
              <a:xfrm>
                <a:off x="8602" y="9805"/>
                <a:ext cx="824" cy="3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0</a:t>
                </a:r>
                <a:r>
                  <a:rPr lang="id-ID" sz="500" b="1">
                    <a:effectLst/>
                    <a:latin typeface="Arial" panose="020B0604020202020204" pitchFamily="34" charset="0"/>
                    <a:ea typeface="Times New Roman" panose="02020603050405020304" pitchFamily="18" charset="0"/>
                    <a:cs typeface="Times New Roman" panose="02020603050405020304" pitchFamily="18" charset="0"/>
                  </a:rPr>
                  <a:t>1</a:t>
                </a:r>
                <a:r>
                  <a:rPr lang="en-US" sz="500" b="1">
                    <a:effectLst/>
                    <a:latin typeface="Arial" panose="020B0604020202020204" pitchFamily="34" charset="0"/>
                    <a:ea typeface="Times New Roman" panose="02020603050405020304" pitchFamily="18" charset="0"/>
                    <a:cs typeface="Times New Roman" panose="02020603050405020304" pitchFamily="18" charset="0"/>
                  </a:rPr>
                  <a:t>-LAB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9" name="Text Box 98"/>
              <p:cNvSpPr txBox="1">
                <a:spLocks noChangeArrowheads="1"/>
              </p:cNvSpPr>
              <p:nvPr/>
            </p:nvSpPr>
            <p:spPr bwMode="auto">
              <a:xfrm>
                <a:off x="7791" y="9804"/>
                <a:ext cx="716"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0" name="Rectangle 19"/>
              <p:cNvSpPr>
                <a:spLocks noChangeArrowheads="1"/>
              </p:cNvSpPr>
              <p:nvPr/>
            </p:nvSpPr>
            <p:spPr bwMode="auto">
              <a:xfrm>
                <a:off x="2511" y="2045"/>
                <a:ext cx="10785" cy="7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1" name="Text Box 100"/>
              <p:cNvSpPr txBox="1">
                <a:spLocks noChangeArrowheads="1"/>
              </p:cNvSpPr>
              <p:nvPr/>
            </p:nvSpPr>
            <p:spPr bwMode="auto">
              <a:xfrm>
                <a:off x="2340" y="9628"/>
                <a:ext cx="2632" cy="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0"/>
                  </a:spcAft>
                </a:pPr>
                <a:r>
                  <a:rPr lang="en-US" sz="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 RUANG DAN BANGUNAN SMA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en-US" sz="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DIREKTORAT PEMBINAAN SMA      </a:t>
                </a:r>
                <a:r>
                  <a:rPr lang="id-ID" sz="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DITJEN DIKDASMEN - KEMENDIKBUD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 Box 101"/>
              <p:cNvSpPr txBox="1">
                <a:spLocks noChangeArrowheads="1"/>
              </p:cNvSpPr>
              <p:nvPr/>
            </p:nvSpPr>
            <p:spPr bwMode="auto">
              <a:xfrm>
                <a:off x="9647" y="9625"/>
                <a:ext cx="4467"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KETERANGAN:                                                                                                                 Ketinggian lantai dalam ruangan 2 cm lebih tinggi dari lantai selasar.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5" name="Picture 14"/>
            <p:cNvPicPr>
              <a:picLocks noChangeAspect="1"/>
            </p:cNvPicPr>
            <p:nvPr/>
          </p:nvPicPr>
          <p:blipFill>
            <a:blip r:embed="rId5"/>
            <a:srcRect l="19907" t="27932" r="28588" b="25617"/>
            <a:stretch>
              <a:fillRect/>
            </a:stretch>
          </p:blipFill>
          <p:spPr bwMode="auto">
            <a:xfrm>
              <a:off x="762000" y="88900"/>
              <a:ext cx="5111750" cy="3454400"/>
            </a:xfrm>
            <a:prstGeom prst="rect">
              <a:avLst/>
            </a:prstGeom>
            <a:noFill/>
            <a:ln w="9525">
              <a:noFill/>
              <a:miter lim="800000"/>
              <a:headEnd/>
              <a:tailEnd/>
            </a:ln>
          </p:spPr>
        </p:pic>
      </p:grpSp>
    </p:spTree>
    <p:extLst>
      <p:ext uri="{BB962C8B-B14F-4D97-AF65-F5344CB8AC3E}">
        <p14:creationId xmlns:p14="http://schemas.microsoft.com/office/powerpoint/2010/main" val="43619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429397"/>
            <a:ext cx="3122744"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02.c.4</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Laboratorium</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Kimia</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193721208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chemeClr val="bg1"/>
                </a:solidFill>
              </a:rPr>
              <a:t>Fungsi</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a:solidFill>
                  <a:schemeClr val="bg1"/>
                </a:solidFill>
              </a:rPr>
              <a:t>K</a:t>
            </a:r>
            <a:r>
              <a:rPr lang="en-US" sz="2800" b="1" dirty="0" err="1" smtClean="0">
                <a:solidFill>
                  <a:schemeClr val="bg1"/>
                </a:solidFill>
              </a:rPr>
              <a:t>arakteristik</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a:t>
            </a:r>
            <a:r>
              <a:rPr lang="en-US" sz="2800" b="1" dirty="0">
                <a:solidFill>
                  <a:srgbClr val="FFFF00"/>
                </a:solidFill>
              </a:rPr>
              <a:t>Lab. </a:t>
            </a:r>
            <a:r>
              <a:rPr lang="en-US" sz="2800" b="1" dirty="0" smtClean="0">
                <a:solidFill>
                  <a:srgbClr val="FFFF00"/>
                </a:solidFill>
              </a:rPr>
              <a:t>Kimia </a:t>
            </a:r>
            <a:r>
              <a:rPr lang="en-US" sz="2800" b="1" dirty="0">
                <a:solidFill>
                  <a:schemeClr val="bg1"/>
                </a:solidFill>
              </a:rPr>
              <a:t>SMA</a:t>
            </a: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168190" y="517856"/>
            <a:ext cx="10813143" cy="646331"/>
          </a:xfrm>
          <a:prstGeom prst="rect">
            <a:avLst/>
          </a:prstGeom>
        </p:spPr>
        <p:txBody>
          <a:bodyPr wrap="square">
            <a:spAutoFit/>
          </a:bodyPr>
          <a:lstStyle/>
          <a:p>
            <a:pPr algn="just"/>
            <a:r>
              <a:rPr lang="en-US" dirty="0" err="1"/>
              <a:t>Laboratorium</a:t>
            </a:r>
            <a:r>
              <a:rPr lang="en-US" dirty="0"/>
              <a:t> Kimia </a:t>
            </a:r>
            <a:r>
              <a:rPr lang="en-US" dirty="0" err="1"/>
              <a:t>berfungsi</a:t>
            </a:r>
            <a:r>
              <a:rPr lang="en-US" dirty="0"/>
              <a:t> </a:t>
            </a:r>
            <a:r>
              <a:rPr lang="en-US" dirty="0" err="1"/>
              <a:t>sebagai</a:t>
            </a:r>
            <a:r>
              <a:rPr lang="en-US" dirty="0"/>
              <a:t> </a:t>
            </a:r>
            <a:r>
              <a:rPr lang="en-US" dirty="0" err="1"/>
              <a:t>tempat</a:t>
            </a:r>
            <a:r>
              <a:rPr lang="en-US" dirty="0"/>
              <a:t> </a:t>
            </a:r>
            <a:r>
              <a:rPr lang="en-US" dirty="0" err="1"/>
              <a:t>berlangsungnya</a:t>
            </a:r>
            <a:r>
              <a:rPr lang="en-US" dirty="0"/>
              <a:t> </a:t>
            </a:r>
            <a:r>
              <a:rPr lang="en-US" dirty="0" err="1">
                <a:solidFill>
                  <a:srgbClr val="C00000"/>
                </a:solidFill>
              </a:rPr>
              <a:t>tempat</a:t>
            </a:r>
            <a:r>
              <a:rPr lang="en-US" dirty="0">
                <a:solidFill>
                  <a:srgbClr val="C00000"/>
                </a:solidFill>
              </a:rPr>
              <a:t> </a:t>
            </a:r>
            <a:r>
              <a:rPr lang="en-US" dirty="0" err="1">
                <a:solidFill>
                  <a:srgbClr val="C00000"/>
                </a:solidFill>
              </a:rPr>
              <a:t>pembelajaran</a:t>
            </a:r>
            <a:r>
              <a:rPr lang="en-US" dirty="0">
                <a:solidFill>
                  <a:srgbClr val="C00000"/>
                </a:solidFill>
              </a:rPr>
              <a:t> </a:t>
            </a:r>
            <a:r>
              <a:rPr lang="en-US" dirty="0" err="1">
                <a:solidFill>
                  <a:srgbClr val="C00000"/>
                </a:solidFill>
              </a:rPr>
              <a:t>kimia</a:t>
            </a:r>
            <a:r>
              <a:rPr lang="en-US" dirty="0">
                <a:solidFill>
                  <a:srgbClr val="C00000"/>
                </a:solidFill>
              </a:rPr>
              <a:t> </a:t>
            </a:r>
            <a:r>
              <a:rPr lang="en-US" dirty="0" err="1">
                <a:solidFill>
                  <a:srgbClr val="C00000"/>
                </a:solidFill>
              </a:rPr>
              <a:t>secara</a:t>
            </a:r>
            <a:r>
              <a:rPr lang="en-US" dirty="0">
                <a:solidFill>
                  <a:srgbClr val="C00000"/>
                </a:solidFill>
              </a:rPr>
              <a:t> </a:t>
            </a:r>
            <a:r>
              <a:rPr lang="en-US" dirty="0" err="1">
                <a:solidFill>
                  <a:srgbClr val="C00000"/>
                </a:solidFill>
              </a:rPr>
              <a:t>praktik</a:t>
            </a:r>
            <a:r>
              <a:rPr lang="en-US" dirty="0">
                <a:solidFill>
                  <a:srgbClr val="C00000"/>
                </a:solidFill>
              </a:rPr>
              <a:t> </a:t>
            </a:r>
            <a:r>
              <a:rPr lang="en-US" dirty="0"/>
              <a:t>yang </a:t>
            </a:r>
            <a:r>
              <a:rPr lang="en-US" dirty="0" err="1"/>
              <a:t>memerlukan</a:t>
            </a:r>
            <a:r>
              <a:rPr lang="en-US" dirty="0"/>
              <a:t> </a:t>
            </a:r>
            <a:r>
              <a:rPr lang="en-US" dirty="0" err="1"/>
              <a:t>peralatan</a:t>
            </a:r>
            <a:r>
              <a:rPr lang="en-US" dirty="0"/>
              <a:t> </a:t>
            </a:r>
            <a:r>
              <a:rPr lang="en-US" dirty="0" err="1"/>
              <a:t>khusus</a:t>
            </a:r>
            <a:r>
              <a:rPr lang="en-US" dirty="0"/>
              <a:t>. </a:t>
            </a:r>
            <a:r>
              <a:rPr lang="en-US" dirty="0" err="1"/>
              <a:t>Ruang</a:t>
            </a:r>
            <a:r>
              <a:rPr lang="en-US" dirty="0"/>
              <a:t> </a:t>
            </a:r>
            <a:r>
              <a:rPr lang="en-US" dirty="0" err="1"/>
              <a:t>pada</a:t>
            </a:r>
            <a:r>
              <a:rPr lang="en-US" dirty="0"/>
              <a:t> Lab. Kimia </a:t>
            </a:r>
            <a:r>
              <a:rPr lang="en-US" dirty="0" err="1"/>
              <a:t>terdiri</a:t>
            </a:r>
            <a:r>
              <a:rPr lang="en-US" dirty="0"/>
              <a:t> </a:t>
            </a:r>
            <a:r>
              <a:rPr lang="en-US" dirty="0" err="1"/>
              <a:t>dari</a:t>
            </a:r>
            <a:r>
              <a:rPr lang="en-US" dirty="0" smtClean="0"/>
              <a:t>:</a:t>
            </a:r>
            <a:endParaRPr lang="en-US" b="1"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46" t="54762" r="60957" b="32143"/>
          <a:stretch/>
        </p:blipFill>
        <p:spPr bwMode="auto">
          <a:xfrm>
            <a:off x="1248018" y="1228833"/>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46" t="54762" r="60957" b="32143"/>
          <a:stretch/>
        </p:blipFill>
        <p:spPr bwMode="auto">
          <a:xfrm>
            <a:off x="1240760" y="1772463"/>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667646" y="1248472"/>
            <a:ext cx="1560235" cy="369332"/>
          </a:xfrm>
          <a:prstGeom prst="rect">
            <a:avLst/>
          </a:prstGeom>
        </p:spPr>
        <p:txBody>
          <a:bodyPr wrap="none">
            <a:spAutoFit/>
          </a:bodyPr>
          <a:lstStyle/>
          <a:p>
            <a:r>
              <a:rPr lang="en-US" b="1" dirty="0" err="1"/>
              <a:t>Ruang</a:t>
            </a:r>
            <a:r>
              <a:rPr lang="en-US" b="1" dirty="0"/>
              <a:t> </a:t>
            </a:r>
            <a:r>
              <a:rPr lang="en-US" b="1" dirty="0" err="1"/>
              <a:t>praktik</a:t>
            </a:r>
            <a:r>
              <a:rPr lang="en-US" b="1" dirty="0"/>
              <a:t> </a:t>
            </a:r>
          </a:p>
        </p:txBody>
      </p:sp>
      <p:sp>
        <p:nvSpPr>
          <p:cNvPr id="10" name="Rectangle 9"/>
          <p:cNvSpPr/>
          <p:nvPr/>
        </p:nvSpPr>
        <p:spPr>
          <a:xfrm>
            <a:off x="1667646" y="1763465"/>
            <a:ext cx="1829732" cy="369332"/>
          </a:xfrm>
          <a:prstGeom prst="rect">
            <a:avLst/>
          </a:prstGeom>
        </p:spPr>
        <p:txBody>
          <a:bodyPr wrap="none">
            <a:spAutoFit/>
          </a:bodyPr>
          <a:lstStyle/>
          <a:p>
            <a:r>
              <a:rPr lang="en-US" b="1" dirty="0" err="1"/>
              <a:t>Ruang</a:t>
            </a:r>
            <a:r>
              <a:rPr lang="en-US" b="1" dirty="0"/>
              <a:t> </a:t>
            </a:r>
            <a:r>
              <a:rPr lang="en-US" b="1" dirty="0" err="1"/>
              <a:t>persiapan</a:t>
            </a:r>
            <a:r>
              <a:rPr lang="en-US" b="1" dirty="0"/>
              <a:t> </a:t>
            </a:r>
          </a:p>
        </p:txBody>
      </p:sp>
      <p:sp>
        <p:nvSpPr>
          <p:cNvPr id="11" name="Rectangle 10"/>
          <p:cNvSpPr/>
          <p:nvPr/>
        </p:nvSpPr>
        <p:spPr>
          <a:xfrm>
            <a:off x="3844733" y="1258746"/>
            <a:ext cx="8296251" cy="338554"/>
          </a:xfrm>
          <a:prstGeom prst="rect">
            <a:avLst/>
          </a:prstGeom>
        </p:spPr>
        <p:txBody>
          <a:bodyPr wrap="square">
            <a:spAutoFit/>
          </a:bodyPr>
          <a:lstStyle/>
          <a:p>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kegiatan</a:t>
            </a:r>
            <a:r>
              <a:rPr lang="en-US" sz="1600" dirty="0">
                <a:solidFill>
                  <a:schemeClr val="bg1">
                    <a:lumMod val="50000"/>
                  </a:schemeClr>
                </a:solidFill>
              </a:rPr>
              <a:t> </a:t>
            </a:r>
            <a:r>
              <a:rPr lang="en-US" sz="1600" dirty="0" err="1">
                <a:solidFill>
                  <a:schemeClr val="bg1">
                    <a:lumMod val="50000"/>
                  </a:schemeClr>
                </a:solidFill>
              </a:rPr>
              <a:t>utama</a:t>
            </a:r>
            <a:r>
              <a:rPr lang="en-US" sz="1600" dirty="0">
                <a:solidFill>
                  <a:schemeClr val="bg1">
                    <a:lumMod val="50000"/>
                  </a:schemeClr>
                </a:solidFill>
              </a:rPr>
              <a:t>, </a:t>
            </a:r>
            <a:r>
              <a:rPr lang="en-US" sz="1600" dirty="0" err="1">
                <a:solidFill>
                  <a:schemeClr val="bg1">
                    <a:lumMod val="50000"/>
                  </a:schemeClr>
                </a:solidFill>
              </a:rPr>
              <a:t>harus</a:t>
            </a:r>
            <a:r>
              <a:rPr lang="en-US" sz="1600" dirty="0">
                <a:solidFill>
                  <a:schemeClr val="bg1">
                    <a:lumMod val="50000"/>
                  </a:schemeClr>
                </a:solidFill>
              </a:rPr>
              <a:t> </a:t>
            </a:r>
            <a:r>
              <a:rPr lang="en-US" sz="1600" dirty="0" err="1">
                <a:solidFill>
                  <a:schemeClr val="bg1">
                    <a:lumMod val="50000"/>
                  </a:schemeClr>
                </a:solidFill>
              </a:rPr>
              <a:t>cukup</a:t>
            </a:r>
            <a:r>
              <a:rPr lang="en-US" sz="1600" dirty="0">
                <a:solidFill>
                  <a:schemeClr val="bg1">
                    <a:lumMod val="50000"/>
                  </a:schemeClr>
                </a:solidFill>
              </a:rPr>
              <a:t> </a:t>
            </a:r>
            <a:r>
              <a:rPr lang="en-US" sz="1600" dirty="0" err="1">
                <a:solidFill>
                  <a:schemeClr val="bg1">
                    <a:lumMod val="50000"/>
                  </a:schemeClr>
                </a:solidFill>
              </a:rPr>
              <a:t>luas</a:t>
            </a:r>
            <a:r>
              <a:rPr lang="en-US" sz="1600" dirty="0">
                <a:solidFill>
                  <a:schemeClr val="bg1">
                    <a:lumMod val="50000"/>
                  </a:schemeClr>
                </a:solidFill>
              </a:rPr>
              <a:t> </a:t>
            </a:r>
            <a:r>
              <a:rPr lang="en-US" sz="1600" dirty="0" err="1">
                <a:solidFill>
                  <a:schemeClr val="bg1">
                    <a:lumMod val="50000"/>
                  </a:schemeClr>
                </a:solidFill>
              </a:rPr>
              <a:t>untuk</a:t>
            </a:r>
            <a:r>
              <a:rPr lang="en-US" sz="1600" dirty="0">
                <a:solidFill>
                  <a:schemeClr val="bg1">
                    <a:lumMod val="50000"/>
                  </a:schemeClr>
                </a:solidFill>
              </a:rPr>
              <a:t> </a:t>
            </a:r>
            <a:r>
              <a:rPr lang="en-US" sz="1600" dirty="0" err="1">
                <a:solidFill>
                  <a:schemeClr val="bg1">
                    <a:lumMod val="50000"/>
                  </a:schemeClr>
                </a:solidFill>
              </a:rPr>
              <a:t>menampung</a:t>
            </a:r>
            <a:r>
              <a:rPr lang="en-US" sz="1600" dirty="0">
                <a:solidFill>
                  <a:schemeClr val="bg1">
                    <a:lumMod val="50000"/>
                  </a:schemeClr>
                </a:solidFill>
              </a:rPr>
              <a:t> </a:t>
            </a:r>
            <a:r>
              <a:rPr lang="en-US" sz="1600" dirty="0" err="1">
                <a:solidFill>
                  <a:schemeClr val="bg1">
                    <a:lumMod val="50000"/>
                  </a:schemeClr>
                </a:solidFill>
              </a:rPr>
              <a:t>kegiatan</a:t>
            </a:r>
            <a:r>
              <a:rPr lang="en-US" sz="1600" dirty="0">
                <a:solidFill>
                  <a:schemeClr val="bg1">
                    <a:lumMod val="50000"/>
                  </a:schemeClr>
                </a:solidFill>
              </a:rPr>
              <a:t> </a:t>
            </a:r>
            <a:r>
              <a:rPr lang="en-US" sz="1600" dirty="0" err="1">
                <a:solidFill>
                  <a:schemeClr val="bg1">
                    <a:lumMod val="50000"/>
                  </a:schemeClr>
                </a:solidFill>
              </a:rPr>
              <a:t>praktik</a:t>
            </a:r>
            <a:endParaRPr lang="en-US" sz="1600" dirty="0">
              <a:solidFill>
                <a:schemeClr val="bg1">
                  <a:lumMod val="50000"/>
                </a:schemeClr>
              </a:solidFill>
            </a:endParaRPr>
          </a:p>
        </p:txBody>
      </p:sp>
      <p:sp>
        <p:nvSpPr>
          <p:cNvPr id="12" name="Rectangle 11"/>
          <p:cNvSpPr/>
          <p:nvPr/>
        </p:nvSpPr>
        <p:spPr>
          <a:xfrm>
            <a:off x="3831554" y="1763465"/>
            <a:ext cx="7917545" cy="584775"/>
          </a:xfrm>
          <a:prstGeom prst="rect">
            <a:avLst/>
          </a:prstGeom>
        </p:spPr>
        <p:txBody>
          <a:bodyPr wrap="square">
            <a:spAutoFit/>
          </a:bodyPr>
          <a:lstStyle/>
          <a:p>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simpan</a:t>
            </a:r>
            <a:r>
              <a:rPr lang="en-US" sz="1600" dirty="0">
                <a:solidFill>
                  <a:schemeClr val="bg1">
                    <a:lumMod val="50000"/>
                  </a:schemeClr>
                </a:solidFill>
              </a:rPr>
              <a:t> </a:t>
            </a:r>
            <a:r>
              <a:rPr lang="en-US" sz="1600" dirty="0" err="1">
                <a:solidFill>
                  <a:schemeClr val="bg1">
                    <a:lumMod val="50000"/>
                  </a:schemeClr>
                </a:solidFill>
              </a:rPr>
              <a:t>alat</a:t>
            </a:r>
            <a:r>
              <a:rPr lang="en-US" sz="1600" dirty="0">
                <a:solidFill>
                  <a:schemeClr val="bg1">
                    <a:lumMod val="50000"/>
                  </a:schemeClr>
                </a:solidFill>
              </a:rPr>
              <a:t>, </a:t>
            </a:r>
            <a:r>
              <a:rPr lang="en-US" sz="1600" dirty="0" err="1">
                <a:solidFill>
                  <a:schemeClr val="bg1">
                    <a:lumMod val="50000"/>
                  </a:schemeClr>
                </a:solidFill>
              </a:rPr>
              <a:t>bahan-bahan</a:t>
            </a:r>
            <a:r>
              <a:rPr lang="en-US" sz="1600" dirty="0">
                <a:solidFill>
                  <a:schemeClr val="bg1">
                    <a:lumMod val="50000"/>
                  </a:schemeClr>
                </a:solidFill>
              </a:rPr>
              <a:t> </a:t>
            </a:r>
            <a:r>
              <a:rPr lang="en-US" sz="1600" dirty="0" err="1">
                <a:solidFill>
                  <a:schemeClr val="bg1">
                    <a:lumMod val="50000"/>
                  </a:schemeClr>
                </a:solidFill>
              </a:rPr>
              <a:t>kimia</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a:t>
            </a:r>
            <a:r>
              <a:rPr lang="en-US" sz="1600" dirty="0" err="1">
                <a:solidFill>
                  <a:schemeClr val="bg1">
                    <a:lumMod val="50000"/>
                  </a:schemeClr>
                </a:solidFill>
              </a:rPr>
              <a:t>sebagai</a:t>
            </a:r>
            <a:r>
              <a:rPr lang="en-US" sz="1600" dirty="0">
                <a:solidFill>
                  <a:schemeClr val="bg1">
                    <a:lumMod val="50000"/>
                  </a:schemeClr>
                </a:solidFill>
              </a:rPr>
              <a:t> </a:t>
            </a:r>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persiapan</a:t>
            </a:r>
            <a:r>
              <a:rPr lang="en-US" sz="1600" dirty="0">
                <a:solidFill>
                  <a:schemeClr val="bg1">
                    <a:lumMod val="50000"/>
                  </a:schemeClr>
                </a:solidFill>
              </a:rPr>
              <a:t> </a:t>
            </a:r>
            <a:r>
              <a:rPr lang="en-US" sz="1600" dirty="0" err="1">
                <a:solidFill>
                  <a:schemeClr val="bg1">
                    <a:lumMod val="50000"/>
                  </a:schemeClr>
                </a:solidFill>
              </a:rPr>
              <a:t>sebelum</a:t>
            </a:r>
            <a:r>
              <a:rPr lang="en-US" sz="1600" dirty="0">
                <a:solidFill>
                  <a:schemeClr val="bg1">
                    <a:lumMod val="50000"/>
                  </a:schemeClr>
                </a:solidFill>
              </a:rPr>
              <a:t> </a:t>
            </a:r>
            <a:r>
              <a:rPr lang="en-US" sz="1600" dirty="0" err="1">
                <a:solidFill>
                  <a:schemeClr val="bg1">
                    <a:lumMod val="50000"/>
                  </a:schemeClr>
                </a:solidFill>
              </a:rPr>
              <a:t>dimulainya</a:t>
            </a:r>
            <a:r>
              <a:rPr lang="en-US" sz="1600" dirty="0">
                <a:solidFill>
                  <a:schemeClr val="bg1">
                    <a:lumMod val="50000"/>
                  </a:schemeClr>
                </a:solidFill>
              </a:rPr>
              <a:t> </a:t>
            </a:r>
            <a:r>
              <a:rPr lang="en-US" sz="1600" dirty="0" err="1">
                <a:solidFill>
                  <a:schemeClr val="bg1">
                    <a:lumMod val="50000"/>
                  </a:schemeClr>
                </a:solidFill>
              </a:rPr>
              <a:t>praktik</a:t>
            </a:r>
            <a:r>
              <a:rPr lang="en-US" sz="1600" dirty="0">
                <a:solidFill>
                  <a:schemeClr val="bg1">
                    <a:lumMod val="50000"/>
                  </a:schemeClr>
                </a:solidFill>
              </a:rPr>
              <a:t>.</a:t>
            </a:r>
          </a:p>
        </p:txBody>
      </p:sp>
      <p:sp>
        <p:nvSpPr>
          <p:cNvPr id="13" name="Notched Right Arrow 12"/>
          <p:cNvSpPr/>
          <p:nvPr/>
        </p:nvSpPr>
        <p:spPr>
          <a:xfrm>
            <a:off x="3398159" y="1343687"/>
            <a:ext cx="458802" cy="187424"/>
          </a:xfrm>
          <a:prstGeom prst="notchedRightArrow">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a:off x="3398159" y="1899206"/>
            <a:ext cx="458802" cy="187424"/>
          </a:xfrm>
          <a:prstGeom prst="notchedRightArrow">
            <a:avLst/>
          </a:prstGeom>
          <a:solidFill>
            <a:schemeClr val="accent2">
              <a:lumMod val="60000"/>
              <a:lumOff val="4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480545" y="2332670"/>
            <a:ext cx="462371" cy="732466"/>
            <a:chOff x="5445252" y="740681"/>
            <a:chExt cx="462371" cy="732466"/>
          </a:xfrm>
        </p:grpSpPr>
        <p:sp>
          <p:nvSpPr>
            <p:cNvPr id="16" name="Rectangle 15"/>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586013" y="740681"/>
              <a:ext cx="321610" cy="732466"/>
              <a:chOff x="5694947" y="759450"/>
              <a:chExt cx="321610" cy="732466"/>
            </a:xfrm>
          </p:grpSpPr>
          <p:sp>
            <p:nvSpPr>
              <p:cNvPr id="19" name="Rectangle 18"/>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ounded Rectangle 17"/>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5048875" y="2521931"/>
            <a:ext cx="2299669" cy="353943"/>
          </a:xfrm>
          <a:prstGeom prst="rect">
            <a:avLst/>
          </a:prstGeom>
        </p:spPr>
        <p:txBody>
          <a:bodyPr wrap="none">
            <a:spAutoFit/>
          </a:bodyPr>
          <a:lstStyle/>
          <a:p>
            <a:r>
              <a:rPr lang="en-US" sz="1700" dirty="0" err="1"/>
              <a:t>dilengkapi</a:t>
            </a:r>
            <a:r>
              <a:rPr lang="en-US" sz="1700" dirty="0"/>
              <a:t> </a:t>
            </a:r>
            <a:r>
              <a:rPr lang="en-US" sz="1700" b="1" dirty="0">
                <a:solidFill>
                  <a:srgbClr val="C00000"/>
                </a:solidFill>
              </a:rPr>
              <a:t>2 (</a:t>
            </a:r>
            <a:r>
              <a:rPr lang="en-US" sz="1700" b="1" dirty="0" err="1">
                <a:solidFill>
                  <a:srgbClr val="C00000"/>
                </a:solidFill>
              </a:rPr>
              <a:t>dua</a:t>
            </a:r>
            <a:r>
              <a:rPr lang="en-US" sz="1700" b="1" dirty="0">
                <a:solidFill>
                  <a:srgbClr val="C00000"/>
                </a:solidFill>
              </a:rPr>
              <a:t>) </a:t>
            </a:r>
            <a:r>
              <a:rPr lang="en-US" sz="1700" b="1" dirty="0" err="1">
                <a:solidFill>
                  <a:srgbClr val="C00000"/>
                </a:solidFill>
              </a:rPr>
              <a:t>pintu</a:t>
            </a:r>
            <a:endParaRPr lang="en-US" sz="1700" b="1" dirty="0">
              <a:solidFill>
                <a:srgbClr val="C00000"/>
              </a:solidFill>
            </a:endParaRPr>
          </a:p>
        </p:txBody>
      </p:sp>
      <p:sp>
        <p:nvSpPr>
          <p:cNvPr id="22" name="Rectangle 21"/>
          <p:cNvSpPr/>
          <p:nvPr/>
        </p:nvSpPr>
        <p:spPr>
          <a:xfrm>
            <a:off x="9183195" y="2370789"/>
            <a:ext cx="1586716" cy="615553"/>
          </a:xfrm>
          <a:prstGeom prst="rect">
            <a:avLst/>
          </a:prstGeom>
        </p:spPr>
        <p:txBody>
          <a:bodyPr wrap="none">
            <a:spAutoFit/>
          </a:bodyPr>
          <a:lstStyle/>
          <a:p>
            <a:r>
              <a:rPr lang="en-US" sz="1700" dirty="0" smtClean="0"/>
              <a:t>yang </a:t>
            </a:r>
            <a:r>
              <a:rPr lang="en-US" sz="1700" dirty="0" err="1"/>
              <a:t>membuka</a:t>
            </a:r>
            <a:r>
              <a:rPr lang="en-US" sz="1700" dirty="0"/>
              <a:t> </a:t>
            </a:r>
            <a:endParaRPr lang="en-US" sz="1700" dirty="0" smtClean="0"/>
          </a:p>
          <a:p>
            <a:r>
              <a:rPr lang="en-US" sz="1700" dirty="0" err="1" smtClean="0"/>
              <a:t>keluar</a:t>
            </a:r>
            <a:endParaRPr lang="en-US" sz="1700" dirty="0"/>
          </a:p>
        </p:txBody>
      </p:sp>
      <p:sp>
        <p:nvSpPr>
          <p:cNvPr id="23" name="Rectangle 22"/>
          <p:cNvSpPr/>
          <p:nvPr/>
        </p:nvSpPr>
        <p:spPr>
          <a:xfrm>
            <a:off x="7905545" y="2256474"/>
            <a:ext cx="1002197"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a:t>di </a:t>
            </a:r>
            <a:r>
              <a:rPr lang="en-US" sz="1700" dirty="0" err="1"/>
              <a:t>depan</a:t>
            </a:r>
            <a:r>
              <a:rPr lang="en-US" sz="1700" dirty="0"/>
              <a:t> </a:t>
            </a:r>
          </a:p>
        </p:txBody>
      </p:sp>
      <p:sp>
        <p:nvSpPr>
          <p:cNvPr id="24" name="Rectangle 23"/>
          <p:cNvSpPr/>
          <p:nvPr/>
        </p:nvSpPr>
        <p:spPr>
          <a:xfrm>
            <a:off x="7905545" y="2724777"/>
            <a:ext cx="977640"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err="1"/>
              <a:t>belakang</a:t>
            </a:r>
            <a:endParaRPr lang="en-US" sz="1700" dirty="0"/>
          </a:p>
        </p:txBody>
      </p:sp>
      <p:cxnSp>
        <p:nvCxnSpPr>
          <p:cNvPr id="25" name="Straight Arrow Connector 24"/>
          <p:cNvCxnSpPr>
            <a:stCxn id="21" idx="3"/>
          </p:cNvCxnSpPr>
          <p:nvPr/>
        </p:nvCxnSpPr>
        <p:spPr>
          <a:xfrm flipV="1">
            <a:off x="7348544" y="2521931"/>
            <a:ext cx="427405" cy="176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3"/>
            <a:endCxn id="24" idx="1"/>
          </p:cNvCxnSpPr>
          <p:nvPr/>
        </p:nvCxnSpPr>
        <p:spPr>
          <a:xfrm>
            <a:off x="7348544" y="2698903"/>
            <a:ext cx="557001" cy="20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ight Brace 26"/>
          <p:cNvSpPr/>
          <p:nvPr/>
        </p:nvSpPr>
        <p:spPr>
          <a:xfrm>
            <a:off x="8992695" y="2433445"/>
            <a:ext cx="190500" cy="5479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4424642" y="3128380"/>
            <a:ext cx="3826521" cy="353943"/>
          </a:xfrm>
          <a:prstGeom prst="rect">
            <a:avLst/>
          </a:prstGeom>
        </p:spPr>
        <p:txBody>
          <a:bodyPr wrap="square">
            <a:spAutoFit/>
          </a:bodyPr>
          <a:lstStyle/>
          <a:p>
            <a:pPr marL="285750" indent="-285750">
              <a:buFont typeface="Wingdings" pitchFamily="2" charset="2"/>
              <a:buChar char="q"/>
            </a:pPr>
            <a:r>
              <a:rPr lang="en-US" sz="1500" dirty="0" err="1">
                <a:solidFill>
                  <a:schemeClr val="bg1">
                    <a:lumMod val="50000"/>
                  </a:schemeClr>
                </a:solidFill>
              </a:rPr>
              <a:t>praktik</a:t>
            </a:r>
            <a:r>
              <a:rPr lang="en-US" sz="1700" dirty="0"/>
              <a:t> </a:t>
            </a:r>
            <a:r>
              <a:rPr lang="en-US" sz="1700" b="1" dirty="0" err="1">
                <a:solidFill>
                  <a:srgbClr val="C00000"/>
                </a:solidFill>
              </a:rPr>
              <a:t>bukaan</a:t>
            </a:r>
            <a:r>
              <a:rPr lang="en-US" sz="1700" b="1" dirty="0">
                <a:solidFill>
                  <a:srgbClr val="C00000"/>
                </a:solidFill>
              </a:rPr>
              <a:t> </a:t>
            </a:r>
            <a:r>
              <a:rPr lang="en-US" sz="1700" b="1" dirty="0" err="1">
                <a:solidFill>
                  <a:srgbClr val="C00000"/>
                </a:solidFill>
              </a:rPr>
              <a:t>cahaya</a:t>
            </a:r>
            <a:r>
              <a:rPr lang="en-US" sz="1700" b="1" dirty="0">
                <a:solidFill>
                  <a:srgbClr val="C00000"/>
                </a:solidFill>
              </a:rPr>
              <a:t> </a:t>
            </a:r>
            <a:r>
              <a:rPr lang="en-US" sz="1500" dirty="0">
                <a:solidFill>
                  <a:schemeClr val="bg1">
                    <a:lumMod val="50000"/>
                  </a:schemeClr>
                </a:solidFill>
              </a:rPr>
              <a:t>minimal</a:t>
            </a:r>
            <a:r>
              <a:rPr lang="en-US" sz="1700" dirty="0"/>
              <a:t> </a:t>
            </a:r>
            <a:r>
              <a:rPr lang="en-US" sz="1700" b="1" dirty="0">
                <a:solidFill>
                  <a:srgbClr val="C00000"/>
                </a:solidFill>
              </a:rPr>
              <a:t>9,6 </a:t>
            </a:r>
            <a:r>
              <a:rPr lang="en-US" sz="1700" b="1" dirty="0" smtClean="0">
                <a:solidFill>
                  <a:srgbClr val="C00000"/>
                </a:solidFill>
              </a:rPr>
              <a:t>m2 </a:t>
            </a:r>
          </a:p>
        </p:txBody>
      </p:sp>
      <p:cxnSp>
        <p:nvCxnSpPr>
          <p:cNvPr id="29" name="Straight Connector 28"/>
          <p:cNvCxnSpPr/>
          <p:nvPr/>
        </p:nvCxnSpPr>
        <p:spPr>
          <a:xfrm flipV="1">
            <a:off x="4480545" y="3128380"/>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480545" y="3511704"/>
            <a:ext cx="7501303" cy="30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53634" y="3652927"/>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5048875" y="3566548"/>
            <a:ext cx="5045805" cy="846386"/>
          </a:xfrm>
          <a:prstGeom prst="rect">
            <a:avLst/>
          </a:prstGeom>
        </p:spPr>
        <p:txBody>
          <a:bodyPr wrap="none">
            <a:spAutoFit/>
          </a:bodyPr>
          <a:lstStyle/>
          <a:p>
            <a:r>
              <a:rPr lang="en-US" sz="1700" b="1" dirty="0" err="1">
                <a:solidFill>
                  <a:srgbClr val="C00000"/>
                </a:solidFill>
              </a:rPr>
              <a:t>Jumlah</a:t>
            </a:r>
            <a:r>
              <a:rPr lang="en-US" sz="1700" b="1" dirty="0">
                <a:solidFill>
                  <a:srgbClr val="C00000"/>
                </a:solidFill>
              </a:rPr>
              <a:t> </a:t>
            </a:r>
            <a:r>
              <a:rPr lang="en-US" sz="1700" b="1" dirty="0" err="1">
                <a:solidFill>
                  <a:srgbClr val="C00000"/>
                </a:solidFill>
              </a:rPr>
              <a:t>titik</a:t>
            </a:r>
            <a:r>
              <a:rPr lang="en-US" sz="1700" b="1" dirty="0">
                <a:solidFill>
                  <a:srgbClr val="C00000"/>
                </a:solidFill>
              </a:rPr>
              <a:t> </a:t>
            </a:r>
            <a:r>
              <a:rPr lang="en-US" sz="1700" b="1" dirty="0" err="1">
                <a:solidFill>
                  <a:srgbClr val="C00000"/>
                </a:solidFill>
              </a:rPr>
              <a:t>lampu</a:t>
            </a:r>
            <a:r>
              <a:rPr lang="en-US" sz="1700" b="1" dirty="0">
                <a:solidFill>
                  <a:srgbClr val="C00000"/>
                </a:solidFill>
              </a:rPr>
              <a:t> minimal 6 (</a:t>
            </a:r>
            <a:r>
              <a:rPr lang="en-US" sz="1700" b="1" dirty="0" err="1">
                <a:solidFill>
                  <a:srgbClr val="C00000"/>
                </a:solidFill>
              </a:rPr>
              <a:t>enam</a:t>
            </a:r>
            <a:r>
              <a:rPr lang="en-US" sz="1700" b="1" dirty="0">
                <a:solidFill>
                  <a:srgbClr val="C00000"/>
                </a:solidFill>
              </a:rPr>
              <a:t>) </a:t>
            </a:r>
            <a:r>
              <a:rPr lang="en-US" sz="1700" dirty="0"/>
              <a:t>di </a:t>
            </a:r>
            <a:r>
              <a:rPr lang="en-US" sz="1700" dirty="0" err="1"/>
              <a:t>ruang</a:t>
            </a:r>
            <a:r>
              <a:rPr lang="en-US" sz="1700" dirty="0"/>
              <a:t> </a:t>
            </a:r>
            <a:r>
              <a:rPr lang="en-US" sz="1700" dirty="0" err="1" smtClean="0"/>
              <a:t>praktik</a:t>
            </a:r>
            <a:r>
              <a:rPr lang="en-US" sz="1700" dirty="0" smtClean="0"/>
              <a:t> :</a:t>
            </a:r>
          </a:p>
          <a:p>
            <a:pPr marL="285750" indent="-285750">
              <a:buFont typeface="Wingdings" pitchFamily="2" charset="2"/>
              <a:buChar char="q"/>
            </a:pPr>
            <a:r>
              <a:rPr lang="nn-NO" sz="1500" dirty="0">
                <a:solidFill>
                  <a:schemeClr val="bg1">
                    <a:lumMod val="50000"/>
                  </a:schemeClr>
                </a:solidFill>
              </a:rPr>
              <a:t>masing-masing </a:t>
            </a:r>
            <a:r>
              <a:rPr lang="nn-NO" sz="1500" dirty="0" smtClean="0">
                <a:solidFill>
                  <a:schemeClr val="bg1">
                    <a:lumMod val="50000"/>
                  </a:schemeClr>
                </a:solidFill>
              </a:rPr>
              <a:t>2 (dua) </a:t>
            </a:r>
            <a:r>
              <a:rPr lang="nn-NO" sz="1500" dirty="0">
                <a:solidFill>
                  <a:schemeClr val="bg1">
                    <a:lumMod val="50000"/>
                  </a:schemeClr>
                </a:solidFill>
              </a:rPr>
              <a:t>di ruang persiapan, dan </a:t>
            </a:r>
            <a:endParaRPr lang="nn-NO" sz="1500" dirty="0" smtClean="0">
              <a:solidFill>
                <a:schemeClr val="bg1">
                  <a:lumMod val="50000"/>
                </a:schemeClr>
              </a:solidFill>
            </a:endParaRPr>
          </a:p>
          <a:p>
            <a:pPr marL="285750" indent="-285750">
              <a:buFont typeface="Wingdings" pitchFamily="2" charset="2"/>
              <a:buChar char="q"/>
            </a:pPr>
            <a:r>
              <a:rPr lang="nn-NO" sz="1500" dirty="0" smtClean="0">
                <a:solidFill>
                  <a:schemeClr val="bg1">
                    <a:lumMod val="50000"/>
                  </a:schemeClr>
                </a:solidFill>
              </a:rPr>
              <a:t>ruang gelap</a:t>
            </a:r>
            <a:endParaRPr lang="en-US" sz="1500" dirty="0">
              <a:solidFill>
                <a:schemeClr val="bg1">
                  <a:lumMod val="50000"/>
                </a:schemeClr>
              </a:solidFill>
            </a:endParaRPr>
          </a:p>
        </p:txBody>
      </p:sp>
      <p:sp>
        <p:nvSpPr>
          <p:cNvPr id="33" name="Rectangle 32"/>
          <p:cNvSpPr/>
          <p:nvPr/>
        </p:nvSpPr>
        <p:spPr>
          <a:xfrm>
            <a:off x="4277720" y="4060332"/>
            <a:ext cx="909929" cy="307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b="1" dirty="0" smtClean="0">
                <a:solidFill>
                  <a:srgbClr val="C00000"/>
                </a:solidFill>
              </a:rPr>
              <a:t>@20 watt</a:t>
            </a:r>
            <a:endParaRPr lang="en-US" sz="1400" b="1" dirty="0">
              <a:solidFill>
                <a:srgbClr val="C00000"/>
              </a:solidFill>
            </a:endParaRPr>
          </a:p>
        </p:txBody>
      </p:sp>
      <p:cxnSp>
        <p:nvCxnSpPr>
          <p:cNvPr id="34" name="Straight Connector 33"/>
          <p:cNvCxnSpPr/>
          <p:nvPr/>
        </p:nvCxnSpPr>
        <p:spPr>
          <a:xfrm flipV="1">
            <a:off x="4480545" y="4368109"/>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022169" y="4397114"/>
            <a:ext cx="7169831" cy="815608"/>
          </a:xfrm>
          <a:prstGeom prst="rect">
            <a:avLst/>
          </a:prstGeom>
        </p:spPr>
        <p:txBody>
          <a:bodyPr wrap="square">
            <a:spAutoFit/>
          </a:bodyPr>
          <a:lstStyle/>
          <a:p>
            <a:r>
              <a:rPr lang="en-US" sz="1700" b="1" dirty="0" err="1">
                <a:solidFill>
                  <a:srgbClr val="C00000"/>
                </a:solidFill>
              </a:rPr>
              <a:t>Jumlah</a:t>
            </a:r>
            <a:r>
              <a:rPr lang="en-US" sz="1700" b="1" dirty="0">
                <a:solidFill>
                  <a:srgbClr val="C00000"/>
                </a:solidFill>
              </a:rPr>
              <a:t> stop </a:t>
            </a:r>
            <a:r>
              <a:rPr lang="en-US" sz="1700" b="1" dirty="0" err="1">
                <a:solidFill>
                  <a:srgbClr val="C00000"/>
                </a:solidFill>
              </a:rPr>
              <a:t>kontak</a:t>
            </a:r>
            <a:r>
              <a:rPr lang="en-US" sz="1700" b="1" dirty="0">
                <a:solidFill>
                  <a:srgbClr val="C00000"/>
                </a:solidFill>
              </a:rPr>
              <a:t> 10 (</a:t>
            </a:r>
            <a:r>
              <a:rPr lang="en-US" sz="1700" b="1" dirty="0" err="1">
                <a:solidFill>
                  <a:srgbClr val="C00000"/>
                </a:solidFill>
              </a:rPr>
              <a:t>sepuluh</a:t>
            </a:r>
            <a:r>
              <a:rPr lang="en-US" sz="1700" b="1" dirty="0">
                <a:solidFill>
                  <a:srgbClr val="C00000"/>
                </a:solidFill>
              </a:rPr>
              <a:t>) di </a:t>
            </a:r>
            <a:r>
              <a:rPr lang="en-US" sz="1700" b="1" dirty="0" err="1">
                <a:solidFill>
                  <a:srgbClr val="C00000"/>
                </a:solidFill>
              </a:rPr>
              <a:t>ruang</a:t>
            </a:r>
            <a:r>
              <a:rPr lang="en-US" sz="1700" b="1" dirty="0">
                <a:solidFill>
                  <a:srgbClr val="C00000"/>
                </a:solidFill>
              </a:rPr>
              <a:t> </a:t>
            </a:r>
            <a:r>
              <a:rPr lang="en-US" sz="1700" b="1" dirty="0" err="1" smtClean="0">
                <a:solidFill>
                  <a:srgbClr val="C00000"/>
                </a:solidFill>
              </a:rPr>
              <a:t>praktik</a:t>
            </a:r>
            <a:endParaRPr lang="en-US" sz="1700" b="1" dirty="0" smtClean="0">
              <a:solidFill>
                <a:srgbClr val="C00000"/>
              </a:solidFill>
            </a:endParaRPr>
          </a:p>
          <a:p>
            <a:r>
              <a:rPr lang="en-US" sz="1500" dirty="0" smtClean="0">
                <a:solidFill>
                  <a:schemeClr val="bg1">
                    <a:lumMod val="50000"/>
                  </a:schemeClr>
                </a:solidFill>
              </a:rPr>
              <a:t>2 (</a:t>
            </a:r>
            <a:r>
              <a:rPr lang="en-US" sz="1500" dirty="0" err="1" smtClean="0">
                <a:solidFill>
                  <a:schemeClr val="bg1">
                    <a:lumMod val="50000"/>
                  </a:schemeClr>
                </a:solidFill>
              </a:rPr>
              <a:t>dua</a:t>
            </a:r>
            <a:r>
              <a:rPr lang="en-US" sz="1500" dirty="0" smtClean="0">
                <a:solidFill>
                  <a:schemeClr val="bg1">
                    <a:lumMod val="50000"/>
                  </a:schemeClr>
                </a:solidFill>
              </a:rPr>
              <a:t>) </a:t>
            </a:r>
            <a:r>
              <a:rPr lang="en-US" sz="1500" dirty="0">
                <a:solidFill>
                  <a:schemeClr val="bg1">
                    <a:lumMod val="50000"/>
                  </a:schemeClr>
                </a:solidFill>
              </a:rPr>
              <a:t>di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persiapan</a:t>
            </a:r>
            <a:r>
              <a:rPr lang="en-US" sz="1500" dirty="0">
                <a:solidFill>
                  <a:schemeClr val="bg1">
                    <a:lumMod val="50000"/>
                  </a:schemeClr>
                </a:solidFill>
              </a:rPr>
              <a:t> </a:t>
            </a:r>
            <a:endParaRPr lang="en-US" sz="1500" dirty="0" smtClean="0">
              <a:solidFill>
                <a:schemeClr val="bg1">
                  <a:lumMod val="50000"/>
                </a:schemeClr>
              </a:solidFill>
            </a:endParaRPr>
          </a:p>
          <a:p>
            <a:r>
              <a:rPr lang="en-US" sz="1500" dirty="0" err="1" smtClean="0">
                <a:solidFill>
                  <a:schemeClr val="bg1">
                    <a:lumMod val="50000"/>
                  </a:schemeClr>
                </a:solidFill>
              </a:rPr>
              <a:t>Masing-masing</a:t>
            </a:r>
            <a:r>
              <a:rPr lang="en-US" sz="1500" dirty="0" smtClean="0">
                <a:solidFill>
                  <a:schemeClr val="bg1">
                    <a:lumMod val="50000"/>
                  </a:schemeClr>
                </a:solidFill>
              </a:rPr>
              <a:t> </a:t>
            </a:r>
            <a:r>
              <a:rPr lang="en-US" sz="1500" dirty="0" err="1" smtClean="0">
                <a:solidFill>
                  <a:schemeClr val="bg1">
                    <a:lumMod val="50000"/>
                  </a:schemeClr>
                </a:solidFill>
              </a:rPr>
              <a:t>ruang</a:t>
            </a:r>
            <a:r>
              <a:rPr lang="en-US" sz="1500" dirty="0" smtClean="0">
                <a:solidFill>
                  <a:schemeClr val="bg1">
                    <a:lumMod val="50000"/>
                  </a:schemeClr>
                </a:solidFill>
              </a:rPr>
              <a:t> </a:t>
            </a:r>
            <a:r>
              <a:rPr lang="en-US" sz="1500" dirty="0" err="1" smtClean="0">
                <a:solidFill>
                  <a:schemeClr val="bg1">
                    <a:lumMod val="50000"/>
                  </a:schemeClr>
                </a:solidFill>
              </a:rPr>
              <a:t>dilengkapi</a:t>
            </a:r>
            <a:r>
              <a:rPr lang="en-US" sz="1500" dirty="0" smtClean="0">
                <a:solidFill>
                  <a:schemeClr val="bg1">
                    <a:lumMod val="50000"/>
                  </a:schemeClr>
                </a:solidFill>
              </a:rPr>
              <a:t> 1 (</a:t>
            </a:r>
            <a:r>
              <a:rPr lang="en-US" sz="1500" dirty="0" err="1" smtClean="0">
                <a:solidFill>
                  <a:schemeClr val="bg1">
                    <a:lumMod val="50000"/>
                  </a:schemeClr>
                </a:solidFill>
              </a:rPr>
              <a:t>satu</a:t>
            </a:r>
            <a:r>
              <a:rPr lang="en-US" sz="1500" dirty="0" smtClean="0">
                <a:solidFill>
                  <a:schemeClr val="bg1">
                    <a:lumMod val="50000"/>
                  </a:schemeClr>
                </a:solidFill>
              </a:rPr>
              <a:t>) </a:t>
            </a:r>
            <a:r>
              <a:rPr lang="en-US" sz="1500" dirty="0" err="1" smtClean="0">
                <a:solidFill>
                  <a:schemeClr val="bg1">
                    <a:lumMod val="50000"/>
                  </a:schemeClr>
                </a:solidFill>
              </a:rPr>
              <a:t>buah</a:t>
            </a:r>
            <a:r>
              <a:rPr lang="en-US" sz="1500" dirty="0" smtClean="0">
                <a:solidFill>
                  <a:schemeClr val="bg1">
                    <a:lumMod val="50000"/>
                  </a:schemeClr>
                </a:solidFill>
              </a:rPr>
              <a:t> </a:t>
            </a:r>
            <a:r>
              <a:rPr lang="en-US" sz="1500" dirty="0" err="1" smtClean="0">
                <a:solidFill>
                  <a:schemeClr val="bg1">
                    <a:lumMod val="50000"/>
                  </a:schemeClr>
                </a:solidFill>
              </a:rPr>
              <a:t>saklar</a:t>
            </a:r>
            <a:endParaRPr lang="en-US" sz="1500" dirty="0">
              <a:solidFill>
                <a:schemeClr val="bg1">
                  <a:lumMod val="50000"/>
                </a:schemeClr>
              </a:solidFill>
            </a:endParaRPr>
          </a:p>
        </p:txBody>
      </p:sp>
      <p:pic>
        <p:nvPicPr>
          <p:cNvPr id="36" name="Picture 8"/>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0454" t="19876" r="30056" b="13815"/>
          <a:stretch/>
        </p:blipFill>
        <p:spPr bwMode="auto">
          <a:xfrm>
            <a:off x="4620565" y="4511686"/>
            <a:ext cx="416135" cy="39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8227453" y="3142372"/>
            <a:ext cx="3964547" cy="369332"/>
          </a:xfrm>
          <a:prstGeom prst="rect">
            <a:avLst/>
          </a:prstGeom>
        </p:spPr>
        <p:txBody>
          <a:bodyPr wrap="none">
            <a:spAutoFit/>
          </a:bodyPr>
          <a:lstStyle/>
          <a:p>
            <a:pPr marL="285750" indent="-285750">
              <a:buFont typeface="Wingdings" pitchFamily="2" charset="2"/>
              <a:buChar char="q"/>
            </a:pPr>
            <a:r>
              <a:rPr lang="en-US" sz="1600" dirty="0" err="1">
                <a:solidFill>
                  <a:schemeClr val="bg1">
                    <a:lumMod val="50000"/>
                  </a:schemeClr>
                </a:solidFill>
              </a:rPr>
              <a:t>bukaan</a:t>
            </a:r>
            <a:r>
              <a:rPr lang="en-US" dirty="0">
                <a:solidFill>
                  <a:schemeClr val="bg1">
                    <a:lumMod val="50000"/>
                  </a:schemeClr>
                </a:solidFill>
              </a:rPr>
              <a:t> </a:t>
            </a:r>
            <a:r>
              <a:rPr lang="en-US" b="1" dirty="0" err="1">
                <a:solidFill>
                  <a:srgbClr val="C00000"/>
                </a:solidFill>
              </a:rPr>
              <a:t>ventilasi</a:t>
            </a:r>
            <a:r>
              <a:rPr lang="en-US" b="1" dirty="0">
                <a:solidFill>
                  <a:srgbClr val="C00000"/>
                </a:solidFill>
              </a:rPr>
              <a:t> </a:t>
            </a:r>
            <a:r>
              <a:rPr lang="en-US" b="1" dirty="0" err="1">
                <a:solidFill>
                  <a:srgbClr val="C00000"/>
                </a:solidFill>
              </a:rPr>
              <a:t>udara</a:t>
            </a:r>
            <a:r>
              <a:rPr lang="en-US" b="1" dirty="0">
                <a:solidFill>
                  <a:srgbClr val="C00000"/>
                </a:solidFill>
              </a:rPr>
              <a:t> </a:t>
            </a:r>
            <a:r>
              <a:rPr lang="en-US" sz="1600" dirty="0">
                <a:solidFill>
                  <a:schemeClr val="bg1">
                    <a:lumMod val="50000"/>
                  </a:schemeClr>
                </a:solidFill>
              </a:rPr>
              <a:t>minimal</a:t>
            </a:r>
            <a:r>
              <a:rPr lang="en-US" dirty="0">
                <a:solidFill>
                  <a:schemeClr val="bg1">
                    <a:lumMod val="50000"/>
                  </a:schemeClr>
                </a:solidFill>
              </a:rPr>
              <a:t> </a:t>
            </a:r>
            <a:r>
              <a:rPr lang="en-US" b="1" dirty="0">
                <a:solidFill>
                  <a:srgbClr val="C00000"/>
                </a:solidFill>
              </a:rPr>
              <a:t>4.8 m2</a:t>
            </a:r>
          </a:p>
        </p:txBody>
      </p:sp>
      <p:cxnSp>
        <p:nvCxnSpPr>
          <p:cNvPr id="38" name="Straight Connector 37"/>
          <p:cNvCxnSpPr/>
          <p:nvPr/>
        </p:nvCxnSpPr>
        <p:spPr>
          <a:xfrm flipV="1">
            <a:off x="4480545" y="5318795"/>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48875" y="5408294"/>
            <a:ext cx="6096000" cy="1031051"/>
          </a:xfrm>
          <a:prstGeom prst="rect">
            <a:avLst/>
          </a:prstGeom>
        </p:spPr>
        <p:txBody>
          <a:bodyPr>
            <a:spAutoFit/>
          </a:bodyPr>
          <a:lstStyle/>
          <a:p>
            <a:r>
              <a:rPr lang="en-US" sz="1600" b="1" dirty="0" err="1" smtClean="0">
                <a:solidFill>
                  <a:srgbClr val="C00000"/>
                </a:solidFill>
              </a:rPr>
              <a:t>Meja</a:t>
            </a:r>
            <a:r>
              <a:rPr lang="en-US" sz="1600" b="1" dirty="0" smtClean="0">
                <a:solidFill>
                  <a:srgbClr val="C00000"/>
                </a:solidFill>
              </a:rPr>
              <a:t> </a:t>
            </a:r>
            <a:r>
              <a:rPr lang="en-US" sz="1600" b="1" dirty="0" err="1">
                <a:solidFill>
                  <a:srgbClr val="C00000"/>
                </a:solidFill>
              </a:rPr>
              <a:t>beton</a:t>
            </a:r>
            <a:r>
              <a:rPr lang="en-US" sz="1600" b="1" dirty="0">
                <a:solidFill>
                  <a:srgbClr val="C00000"/>
                </a:solidFill>
              </a:rPr>
              <a:t> +</a:t>
            </a:r>
            <a:r>
              <a:rPr lang="en-US" sz="1600" b="1" dirty="0" smtClean="0">
                <a:solidFill>
                  <a:srgbClr val="C00000"/>
                </a:solidFill>
              </a:rPr>
              <a:t> </a:t>
            </a:r>
            <a:r>
              <a:rPr lang="en-US" sz="1600" b="1" dirty="0" err="1">
                <a:solidFill>
                  <a:srgbClr val="C00000"/>
                </a:solidFill>
              </a:rPr>
              <a:t>bak</a:t>
            </a:r>
            <a:r>
              <a:rPr lang="en-US" sz="1600" b="1" dirty="0">
                <a:solidFill>
                  <a:srgbClr val="C00000"/>
                </a:solidFill>
              </a:rPr>
              <a:t> </a:t>
            </a:r>
            <a:r>
              <a:rPr lang="en-US" sz="1600" b="1" dirty="0" err="1">
                <a:solidFill>
                  <a:srgbClr val="C00000"/>
                </a:solidFill>
              </a:rPr>
              <a:t>cuci</a:t>
            </a:r>
            <a:r>
              <a:rPr lang="en-US" sz="1600" dirty="0">
                <a:solidFill>
                  <a:srgbClr val="C00000"/>
                </a:solidFill>
              </a:rPr>
              <a:t> </a:t>
            </a:r>
            <a:r>
              <a:rPr lang="en-US" sz="1500" dirty="0">
                <a:solidFill>
                  <a:schemeClr val="bg1">
                    <a:lumMod val="50000"/>
                  </a:schemeClr>
                </a:solidFill>
              </a:rPr>
              <a:t>yang </a:t>
            </a:r>
            <a:r>
              <a:rPr lang="en-US" sz="1500" dirty="0" err="1">
                <a:solidFill>
                  <a:schemeClr val="bg1">
                    <a:lumMod val="50000"/>
                  </a:schemeClr>
                </a:solidFill>
              </a:rPr>
              <a:t>berbahan</a:t>
            </a:r>
            <a:r>
              <a:rPr lang="en-US" sz="1500" dirty="0">
                <a:solidFill>
                  <a:schemeClr val="bg1">
                    <a:lumMod val="50000"/>
                  </a:schemeClr>
                </a:solidFill>
              </a:rPr>
              <a:t> </a:t>
            </a:r>
            <a:r>
              <a:rPr lang="en-US" sz="1500" dirty="0" err="1">
                <a:solidFill>
                  <a:schemeClr val="bg1">
                    <a:lumMod val="50000"/>
                  </a:schemeClr>
                </a:solidFill>
              </a:rPr>
              <a:t>keramik</a:t>
            </a:r>
            <a:r>
              <a:rPr lang="en-US" sz="1500" dirty="0">
                <a:solidFill>
                  <a:schemeClr val="bg1">
                    <a:lumMod val="50000"/>
                  </a:schemeClr>
                </a:solidFill>
              </a:rPr>
              <a:t>/</a:t>
            </a:r>
            <a:r>
              <a:rPr lang="en-US" sz="1500" dirty="0" err="1">
                <a:solidFill>
                  <a:schemeClr val="bg1">
                    <a:lumMod val="50000"/>
                  </a:schemeClr>
                </a:solidFill>
              </a:rPr>
              <a:t>porselein</a:t>
            </a:r>
            <a:r>
              <a:rPr lang="en-US" sz="1500" dirty="0">
                <a:solidFill>
                  <a:schemeClr val="bg1">
                    <a:lumMod val="50000"/>
                  </a:schemeClr>
                </a:solidFill>
              </a:rPr>
              <a:t>/</a:t>
            </a:r>
            <a:r>
              <a:rPr lang="en-US" sz="1500" dirty="0" err="1">
                <a:solidFill>
                  <a:schemeClr val="bg1">
                    <a:lumMod val="50000"/>
                  </a:schemeClr>
                </a:solidFill>
              </a:rPr>
              <a:t>bahan</a:t>
            </a:r>
            <a:r>
              <a:rPr lang="en-US" sz="1500" dirty="0">
                <a:solidFill>
                  <a:schemeClr val="bg1">
                    <a:lumMod val="50000"/>
                  </a:schemeClr>
                </a:solidFill>
              </a:rPr>
              <a:t> </a:t>
            </a:r>
            <a:r>
              <a:rPr lang="en-US" sz="1500" dirty="0" err="1">
                <a:solidFill>
                  <a:schemeClr val="bg1">
                    <a:lumMod val="50000"/>
                  </a:schemeClr>
                </a:solidFill>
              </a:rPr>
              <a:t>tahan</a:t>
            </a:r>
            <a:r>
              <a:rPr lang="en-US" sz="1500" dirty="0">
                <a:solidFill>
                  <a:schemeClr val="bg1">
                    <a:lumMod val="50000"/>
                  </a:schemeClr>
                </a:solidFill>
              </a:rPr>
              <a:t> </a:t>
            </a:r>
            <a:r>
              <a:rPr lang="en-US" sz="1500" dirty="0" err="1">
                <a:solidFill>
                  <a:schemeClr val="bg1">
                    <a:lumMod val="50000"/>
                  </a:schemeClr>
                </a:solidFill>
              </a:rPr>
              <a:t>cairan</a:t>
            </a:r>
            <a:r>
              <a:rPr lang="en-US" sz="1500" dirty="0">
                <a:solidFill>
                  <a:schemeClr val="bg1">
                    <a:lumMod val="50000"/>
                  </a:schemeClr>
                </a:solidFill>
              </a:rPr>
              <a:t> </a:t>
            </a:r>
            <a:r>
              <a:rPr lang="en-US" sz="1500" dirty="0" err="1">
                <a:solidFill>
                  <a:schemeClr val="bg1">
                    <a:lumMod val="50000"/>
                  </a:schemeClr>
                </a:solidFill>
              </a:rPr>
              <a:t>kimia</a:t>
            </a:r>
            <a:r>
              <a:rPr lang="en-US" sz="1500" dirty="0">
                <a:solidFill>
                  <a:schemeClr val="bg1">
                    <a:lumMod val="50000"/>
                  </a:schemeClr>
                </a:solidFill>
              </a:rPr>
              <a:t> </a:t>
            </a:r>
            <a:r>
              <a:rPr lang="en-US" sz="1500" dirty="0" err="1">
                <a:solidFill>
                  <a:schemeClr val="bg1">
                    <a:lumMod val="50000"/>
                  </a:schemeClr>
                </a:solidFill>
              </a:rPr>
              <a:t>sebanyak</a:t>
            </a:r>
            <a:r>
              <a:rPr lang="en-US" sz="1500" dirty="0">
                <a:solidFill>
                  <a:schemeClr val="bg1">
                    <a:lumMod val="50000"/>
                  </a:schemeClr>
                </a:solidFill>
              </a:rPr>
              <a:t> </a:t>
            </a:r>
            <a:r>
              <a:rPr lang="en-US" sz="1500" dirty="0" smtClean="0">
                <a:solidFill>
                  <a:schemeClr val="bg1">
                    <a:lumMod val="50000"/>
                  </a:schemeClr>
                </a:solidFill>
              </a:rPr>
              <a:t>6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dengan</a:t>
            </a:r>
            <a:r>
              <a:rPr lang="en-US" sz="1500" dirty="0">
                <a:solidFill>
                  <a:schemeClr val="bg1">
                    <a:lumMod val="50000"/>
                  </a:schemeClr>
                </a:solidFill>
              </a:rPr>
              <a:t> </a:t>
            </a:r>
            <a:r>
              <a:rPr lang="en-US" sz="1500" dirty="0" err="1">
                <a:solidFill>
                  <a:schemeClr val="bg1">
                    <a:lumMod val="50000"/>
                  </a:schemeClr>
                </a:solidFill>
              </a:rPr>
              <a:t>kedalaman</a:t>
            </a:r>
            <a:r>
              <a:rPr lang="en-US" sz="1500" dirty="0">
                <a:solidFill>
                  <a:schemeClr val="bg1">
                    <a:lumMod val="50000"/>
                  </a:schemeClr>
                </a:solidFill>
              </a:rPr>
              <a:t> yang </a:t>
            </a:r>
            <a:r>
              <a:rPr lang="en-US" sz="1500" dirty="0" err="1" smtClean="0">
                <a:solidFill>
                  <a:schemeClr val="bg1">
                    <a:lumMod val="50000"/>
                  </a:schemeClr>
                </a:solidFill>
              </a:rPr>
              <a:t>cukup</a:t>
            </a:r>
            <a:r>
              <a:rPr lang="en-US" sz="1500" dirty="0">
                <a:solidFill>
                  <a:schemeClr val="bg1">
                    <a:lumMod val="50000"/>
                  </a:schemeClr>
                </a:solidFill>
              </a:rPr>
              <a:t>, </a:t>
            </a:r>
            <a:r>
              <a:rPr lang="en-US" sz="1500" dirty="0" err="1">
                <a:solidFill>
                  <a:schemeClr val="bg1">
                    <a:lumMod val="50000"/>
                  </a:schemeClr>
                </a:solidFill>
              </a:rPr>
              <a:t>disertai</a:t>
            </a:r>
            <a:r>
              <a:rPr lang="en-US" sz="1500" dirty="0">
                <a:solidFill>
                  <a:schemeClr val="bg1">
                    <a:lumMod val="50000"/>
                  </a:schemeClr>
                </a:solidFill>
              </a:rPr>
              <a:t> </a:t>
            </a:r>
            <a:r>
              <a:rPr lang="en-US" sz="1500" dirty="0" err="1">
                <a:solidFill>
                  <a:schemeClr val="bg1">
                    <a:lumMod val="50000"/>
                  </a:schemeClr>
                </a:solidFill>
              </a:rPr>
              <a:t>kekhususan</a:t>
            </a:r>
            <a:r>
              <a:rPr lang="en-US" sz="1500" dirty="0">
                <a:solidFill>
                  <a:schemeClr val="bg1">
                    <a:lumMod val="50000"/>
                  </a:schemeClr>
                </a:solidFill>
              </a:rPr>
              <a:t> </a:t>
            </a:r>
            <a:r>
              <a:rPr lang="en-US" sz="1500" dirty="0" err="1">
                <a:solidFill>
                  <a:schemeClr val="bg1">
                    <a:lumMod val="50000"/>
                  </a:schemeClr>
                </a:solidFill>
              </a:rPr>
              <a:t>untuk</a:t>
            </a:r>
            <a:r>
              <a:rPr lang="en-US" sz="1500" dirty="0">
                <a:solidFill>
                  <a:schemeClr val="bg1">
                    <a:lumMod val="50000"/>
                  </a:schemeClr>
                </a:solidFill>
              </a:rPr>
              <a:t> 3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bak</a:t>
            </a:r>
            <a:r>
              <a:rPr lang="en-US" sz="1500" dirty="0">
                <a:solidFill>
                  <a:schemeClr val="bg1">
                    <a:lumMod val="50000"/>
                  </a:schemeClr>
                </a:solidFill>
              </a:rPr>
              <a:t> </a:t>
            </a:r>
            <a:r>
              <a:rPr lang="en-US" sz="1500" dirty="0" err="1">
                <a:solidFill>
                  <a:schemeClr val="bg1">
                    <a:lumMod val="50000"/>
                  </a:schemeClr>
                </a:solidFill>
              </a:rPr>
              <a:t>cuci</a:t>
            </a:r>
            <a:r>
              <a:rPr lang="en-US" sz="1500" dirty="0">
                <a:solidFill>
                  <a:schemeClr val="bg1">
                    <a:lumMod val="50000"/>
                  </a:schemeClr>
                </a:solidFill>
              </a:rPr>
              <a:t> </a:t>
            </a:r>
            <a:r>
              <a:rPr lang="en-US" sz="1500" dirty="0" err="1">
                <a:solidFill>
                  <a:schemeClr val="bg1">
                    <a:lumMod val="50000"/>
                  </a:schemeClr>
                </a:solidFill>
              </a:rPr>
              <a:t>dihubungkan</a:t>
            </a:r>
            <a:r>
              <a:rPr lang="en-US" sz="1500" dirty="0">
                <a:solidFill>
                  <a:schemeClr val="bg1">
                    <a:lumMod val="50000"/>
                  </a:schemeClr>
                </a:solidFill>
              </a:rPr>
              <a:t> </a:t>
            </a:r>
            <a:r>
              <a:rPr lang="en-US" sz="1500" dirty="0" err="1">
                <a:solidFill>
                  <a:schemeClr val="bg1">
                    <a:lumMod val="50000"/>
                  </a:schemeClr>
                </a:solidFill>
              </a:rPr>
              <a:t>dengan</a:t>
            </a:r>
            <a:r>
              <a:rPr lang="en-US" sz="1500" dirty="0">
                <a:solidFill>
                  <a:schemeClr val="bg1">
                    <a:lumMod val="50000"/>
                  </a:schemeClr>
                </a:solidFill>
              </a:rPr>
              <a:t> </a:t>
            </a:r>
            <a:r>
              <a:rPr lang="en-US" sz="1500" dirty="0" err="1">
                <a:solidFill>
                  <a:schemeClr val="bg1">
                    <a:lumMod val="50000"/>
                  </a:schemeClr>
                </a:solidFill>
              </a:rPr>
              <a:t>sistem</a:t>
            </a:r>
            <a:r>
              <a:rPr lang="en-US" sz="1500" dirty="0">
                <a:solidFill>
                  <a:schemeClr val="bg1">
                    <a:lumMod val="50000"/>
                  </a:schemeClr>
                </a:solidFill>
              </a:rPr>
              <a:t> </a:t>
            </a:r>
            <a:r>
              <a:rPr lang="en-US" sz="1500" dirty="0" err="1">
                <a:solidFill>
                  <a:schemeClr val="bg1">
                    <a:lumMod val="50000"/>
                  </a:schemeClr>
                </a:solidFill>
              </a:rPr>
              <a:t>pengelolaan</a:t>
            </a:r>
            <a:r>
              <a:rPr lang="en-US" sz="1500" dirty="0">
                <a:solidFill>
                  <a:schemeClr val="bg1">
                    <a:lumMod val="50000"/>
                  </a:schemeClr>
                </a:solidFill>
              </a:rPr>
              <a:t> </a:t>
            </a:r>
            <a:r>
              <a:rPr lang="en-US" sz="1500" dirty="0" err="1">
                <a:solidFill>
                  <a:schemeClr val="bg1">
                    <a:lumMod val="50000"/>
                  </a:schemeClr>
                </a:solidFill>
              </a:rPr>
              <a:t>limbah</a:t>
            </a:r>
            <a:r>
              <a:rPr lang="en-US" sz="1500" dirty="0">
                <a:solidFill>
                  <a:schemeClr val="bg1">
                    <a:lumMod val="50000"/>
                  </a:schemeClr>
                </a:solidFill>
              </a:rPr>
              <a:t> B3 (</a:t>
            </a:r>
            <a:r>
              <a:rPr lang="en-US" sz="1500" dirty="0" err="1">
                <a:solidFill>
                  <a:schemeClr val="bg1">
                    <a:lumMod val="50000"/>
                  </a:schemeClr>
                </a:solidFill>
              </a:rPr>
              <a:t>bahan</a:t>
            </a:r>
            <a:r>
              <a:rPr lang="en-US" sz="1500" dirty="0">
                <a:solidFill>
                  <a:schemeClr val="bg1">
                    <a:lumMod val="50000"/>
                  </a:schemeClr>
                </a:solidFill>
              </a:rPr>
              <a:t> </a:t>
            </a:r>
            <a:r>
              <a:rPr lang="en-US" sz="1500" dirty="0" err="1">
                <a:solidFill>
                  <a:schemeClr val="bg1">
                    <a:lumMod val="50000"/>
                  </a:schemeClr>
                </a:solidFill>
              </a:rPr>
              <a:t>beracun</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a:t>
            </a:r>
            <a:r>
              <a:rPr lang="en-US" sz="1500" dirty="0" err="1">
                <a:solidFill>
                  <a:schemeClr val="bg1">
                    <a:lumMod val="50000"/>
                  </a:schemeClr>
                </a:solidFill>
              </a:rPr>
              <a:t>berbahaya</a:t>
            </a:r>
            <a:r>
              <a:rPr lang="en-US" sz="1500" dirty="0">
                <a:solidFill>
                  <a:schemeClr val="bg1">
                    <a:lumMod val="50000"/>
                  </a:schemeClr>
                </a:solidFill>
              </a:rPr>
              <a:t>).</a:t>
            </a:r>
          </a:p>
        </p:txBody>
      </p:sp>
      <p:grpSp>
        <p:nvGrpSpPr>
          <p:cNvPr id="40" name="Group 39"/>
          <p:cNvGrpSpPr/>
          <p:nvPr/>
        </p:nvGrpSpPr>
        <p:grpSpPr>
          <a:xfrm>
            <a:off x="4543566" y="5531307"/>
            <a:ext cx="397879" cy="338748"/>
            <a:chOff x="5429250" y="5486582"/>
            <a:chExt cx="674987" cy="672522"/>
          </a:xfrm>
        </p:grpSpPr>
        <p:sp>
          <p:nvSpPr>
            <p:cNvPr id="41" name="Rectangle 40"/>
            <p:cNvSpPr/>
            <p:nvPr/>
          </p:nvSpPr>
          <p:spPr>
            <a:xfrm>
              <a:off x="5429250" y="5614357"/>
              <a:ext cx="48496" cy="532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4"/>
            <p:cNvSpPr/>
            <p:nvPr/>
          </p:nvSpPr>
          <p:spPr>
            <a:xfrm>
              <a:off x="5467067" y="5486582"/>
              <a:ext cx="173383" cy="672522"/>
            </a:xfrm>
            <a:custGeom>
              <a:avLst/>
              <a:gdLst>
                <a:gd name="connsiteX0" fmla="*/ 0 w 319936"/>
                <a:gd name="connsiteY0" fmla="*/ 0 h 561311"/>
                <a:gd name="connsiteX1" fmla="*/ 319936 w 319936"/>
                <a:gd name="connsiteY1" fmla="*/ 0 h 561311"/>
                <a:gd name="connsiteX2" fmla="*/ 319936 w 319936"/>
                <a:gd name="connsiteY2" fmla="*/ 561311 h 561311"/>
                <a:gd name="connsiteX3" fmla="*/ 0 w 319936"/>
                <a:gd name="connsiteY3" fmla="*/ 561311 h 561311"/>
                <a:gd name="connsiteX4" fmla="*/ 0 w 319936"/>
                <a:gd name="connsiteY4" fmla="*/ 0 h 561311"/>
                <a:gd name="connsiteX0" fmla="*/ 105033 w 319936"/>
                <a:gd name="connsiteY0" fmla="*/ 117389 h 561311"/>
                <a:gd name="connsiteX1" fmla="*/ 319936 w 319936"/>
                <a:gd name="connsiteY1" fmla="*/ 0 h 561311"/>
                <a:gd name="connsiteX2" fmla="*/ 319936 w 319936"/>
                <a:gd name="connsiteY2" fmla="*/ 561311 h 561311"/>
                <a:gd name="connsiteX3" fmla="*/ 0 w 319936"/>
                <a:gd name="connsiteY3" fmla="*/ 561311 h 561311"/>
                <a:gd name="connsiteX4" fmla="*/ 105033 w 319936"/>
                <a:gd name="connsiteY4" fmla="*/ 117389 h 561311"/>
                <a:gd name="connsiteX0" fmla="*/ 105033 w 319936"/>
                <a:gd name="connsiteY0" fmla="*/ 135924 h 579846"/>
                <a:gd name="connsiteX1" fmla="*/ 307579 w 319936"/>
                <a:gd name="connsiteY1" fmla="*/ 0 h 579846"/>
                <a:gd name="connsiteX2" fmla="*/ 319936 w 319936"/>
                <a:gd name="connsiteY2" fmla="*/ 579846 h 579846"/>
                <a:gd name="connsiteX3" fmla="*/ 0 w 319936"/>
                <a:gd name="connsiteY3" fmla="*/ 579846 h 579846"/>
                <a:gd name="connsiteX4" fmla="*/ 105033 w 319936"/>
                <a:gd name="connsiteY4" fmla="*/ 135924 h 579846"/>
                <a:gd name="connsiteX0" fmla="*/ 0 w 214903"/>
                <a:gd name="connsiteY0" fmla="*/ 135924 h 691056"/>
                <a:gd name="connsiteX1" fmla="*/ 202546 w 214903"/>
                <a:gd name="connsiteY1" fmla="*/ 0 h 691056"/>
                <a:gd name="connsiteX2" fmla="*/ 214903 w 214903"/>
                <a:gd name="connsiteY2" fmla="*/ 579846 h 691056"/>
                <a:gd name="connsiteX3" fmla="*/ 0 w 214903"/>
                <a:gd name="connsiteY3" fmla="*/ 691056 h 691056"/>
                <a:gd name="connsiteX4" fmla="*/ 0 w 214903"/>
                <a:gd name="connsiteY4" fmla="*/ 135924 h 691056"/>
                <a:gd name="connsiteX0" fmla="*/ 0 w 214903"/>
                <a:gd name="connsiteY0" fmla="*/ 135924 h 691056"/>
                <a:gd name="connsiteX1" fmla="*/ 202546 w 214903"/>
                <a:gd name="connsiteY1" fmla="*/ 0 h 691056"/>
                <a:gd name="connsiteX2" fmla="*/ 214903 w 214903"/>
                <a:gd name="connsiteY2" fmla="*/ 536598 h 691056"/>
                <a:gd name="connsiteX3" fmla="*/ 0 w 214903"/>
                <a:gd name="connsiteY3" fmla="*/ 691056 h 691056"/>
                <a:gd name="connsiteX4" fmla="*/ 0 w 214903"/>
                <a:gd name="connsiteY4" fmla="*/ 135924 h 6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03" h="691056">
                  <a:moveTo>
                    <a:pt x="0" y="135924"/>
                  </a:moveTo>
                  <a:lnTo>
                    <a:pt x="202546" y="0"/>
                  </a:lnTo>
                  <a:lnTo>
                    <a:pt x="214903" y="536598"/>
                  </a:lnTo>
                  <a:lnTo>
                    <a:pt x="0" y="691056"/>
                  </a:lnTo>
                  <a:lnTo>
                    <a:pt x="0" y="1359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459282" y="5653045"/>
              <a:ext cx="644955" cy="236029"/>
              <a:chOff x="5470652" y="5735111"/>
              <a:chExt cx="754892" cy="169288"/>
            </a:xfrm>
          </p:grpSpPr>
          <p:sp>
            <p:nvSpPr>
              <p:cNvPr id="45" name="Rectangle 52"/>
              <p:cNvSpPr/>
              <p:nvPr/>
            </p:nvSpPr>
            <p:spPr>
              <a:xfrm>
                <a:off x="5470652" y="5741948"/>
                <a:ext cx="754892" cy="116732"/>
              </a:xfrm>
              <a:custGeom>
                <a:avLst/>
                <a:gdLst>
                  <a:gd name="connsiteX0" fmla="*/ 0 w 531156"/>
                  <a:gd name="connsiteY0" fmla="*/ 0 h 214008"/>
                  <a:gd name="connsiteX1" fmla="*/ 531156 w 531156"/>
                  <a:gd name="connsiteY1" fmla="*/ 0 h 214008"/>
                  <a:gd name="connsiteX2" fmla="*/ 531156 w 531156"/>
                  <a:gd name="connsiteY2" fmla="*/ 214008 h 214008"/>
                  <a:gd name="connsiteX3" fmla="*/ 0 w 531156"/>
                  <a:gd name="connsiteY3" fmla="*/ 214008 h 214008"/>
                  <a:gd name="connsiteX4" fmla="*/ 0 w 531156"/>
                  <a:gd name="connsiteY4" fmla="*/ 0 h 214008"/>
                  <a:gd name="connsiteX0" fmla="*/ 155643 w 531156"/>
                  <a:gd name="connsiteY0" fmla="*/ 107004 h 214008"/>
                  <a:gd name="connsiteX1" fmla="*/ 531156 w 531156"/>
                  <a:gd name="connsiteY1" fmla="*/ 0 h 214008"/>
                  <a:gd name="connsiteX2" fmla="*/ 531156 w 531156"/>
                  <a:gd name="connsiteY2" fmla="*/ 214008 h 214008"/>
                  <a:gd name="connsiteX3" fmla="*/ 0 w 531156"/>
                  <a:gd name="connsiteY3" fmla="*/ 214008 h 214008"/>
                  <a:gd name="connsiteX4" fmla="*/ 155643 w 531156"/>
                  <a:gd name="connsiteY4" fmla="*/ 107004 h 214008"/>
                  <a:gd name="connsiteX0" fmla="*/ 155643 w 754892"/>
                  <a:gd name="connsiteY0" fmla="*/ 9727 h 116731"/>
                  <a:gd name="connsiteX1" fmla="*/ 754892 w 754892"/>
                  <a:gd name="connsiteY1" fmla="*/ 0 h 116731"/>
                  <a:gd name="connsiteX2" fmla="*/ 531156 w 754892"/>
                  <a:gd name="connsiteY2" fmla="*/ 116731 h 116731"/>
                  <a:gd name="connsiteX3" fmla="*/ 0 w 754892"/>
                  <a:gd name="connsiteY3" fmla="*/ 116731 h 116731"/>
                  <a:gd name="connsiteX4" fmla="*/ 155643 w 754892"/>
                  <a:gd name="connsiteY4" fmla="*/ 9727 h 116731"/>
                  <a:gd name="connsiteX0" fmla="*/ 204281 w 754892"/>
                  <a:gd name="connsiteY0" fmla="*/ 0 h 116732"/>
                  <a:gd name="connsiteX1" fmla="*/ 754892 w 754892"/>
                  <a:gd name="connsiteY1" fmla="*/ 1 h 116732"/>
                  <a:gd name="connsiteX2" fmla="*/ 531156 w 754892"/>
                  <a:gd name="connsiteY2" fmla="*/ 116732 h 116732"/>
                  <a:gd name="connsiteX3" fmla="*/ 0 w 754892"/>
                  <a:gd name="connsiteY3" fmla="*/ 116732 h 116732"/>
                  <a:gd name="connsiteX4" fmla="*/ 204281 w 754892"/>
                  <a:gd name="connsiteY4" fmla="*/ 0 h 1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2" h="116732">
                    <a:moveTo>
                      <a:pt x="204281" y="0"/>
                    </a:moveTo>
                    <a:lnTo>
                      <a:pt x="754892" y="1"/>
                    </a:lnTo>
                    <a:lnTo>
                      <a:pt x="531156" y="116732"/>
                    </a:lnTo>
                    <a:lnTo>
                      <a:pt x="0" y="116732"/>
                    </a:lnTo>
                    <a:lnTo>
                      <a:pt x="20428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77282" y="5858680"/>
                <a:ext cx="520130"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1"/>
              <p:cNvSpPr/>
              <p:nvPr/>
            </p:nvSpPr>
            <p:spPr>
              <a:xfrm>
                <a:off x="5995618" y="5735111"/>
                <a:ext cx="217390" cy="169287"/>
              </a:xfrm>
              <a:custGeom>
                <a:avLst/>
                <a:gdLst>
                  <a:gd name="connsiteX0" fmla="*/ 0 w 520130"/>
                  <a:gd name="connsiteY0" fmla="*/ 0 h 45719"/>
                  <a:gd name="connsiteX1" fmla="*/ 520130 w 520130"/>
                  <a:gd name="connsiteY1" fmla="*/ 0 h 45719"/>
                  <a:gd name="connsiteX2" fmla="*/ 520130 w 520130"/>
                  <a:gd name="connsiteY2" fmla="*/ 45719 h 45719"/>
                  <a:gd name="connsiteX3" fmla="*/ 0 w 520130"/>
                  <a:gd name="connsiteY3" fmla="*/ 45719 h 45719"/>
                  <a:gd name="connsiteX4" fmla="*/ 0 w 520130"/>
                  <a:gd name="connsiteY4" fmla="*/ 0 h 45719"/>
                  <a:gd name="connsiteX0" fmla="*/ 0 w 520130"/>
                  <a:gd name="connsiteY0" fmla="*/ 123568 h 169287"/>
                  <a:gd name="connsiteX1" fmla="*/ 217390 w 520130"/>
                  <a:gd name="connsiteY1" fmla="*/ 0 h 169287"/>
                  <a:gd name="connsiteX2" fmla="*/ 520130 w 520130"/>
                  <a:gd name="connsiteY2" fmla="*/ 169287 h 169287"/>
                  <a:gd name="connsiteX3" fmla="*/ 0 w 520130"/>
                  <a:gd name="connsiteY3" fmla="*/ 169287 h 169287"/>
                  <a:gd name="connsiteX4" fmla="*/ 0 w 520130"/>
                  <a:gd name="connsiteY4" fmla="*/ 123568 h 169287"/>
                  <a:gd name="connsiteX0" fmla="*/ 0 w 272995"/>
                  <a:gd name="connsiteY0" fmla="*/ 123568 h 169287"/>
                  <a:gd name="connsiteX1" fmla="*/ 217390 w 272995"/>
                  <a:gd name="connsiteY1" fmla="*/ 0 h 169287"/>
                  <a:gd name="connsiteX2" fmla="*/ 272995 w 272995"/>
                  <a:gd name="connsiteY2" fmla="*/ 27184 h 169287"/>
                  <a:gd name="connsiteX3" fmla="*/ 0 w 272995"/>
                  <a:gd name="connsiteY3" fmla="*/ 169287 h 169287"/>
                  <a:gd name="connsiteX4" fmla="*/ 0 w 272995"/>
                  <a:gd name="connsiteY4" fmla="*/ 123568 h 169287"/>
                  <a:gd name="connsiteX0" fmla="*/ 0 w 217390"/>
                  <a:gd name="connsiteY0" fmla="*/ 123568 h 169287"/>
                  <a:gd name="connsiteX1" fmla="*/ 217390 w 217390"/>
                  <a:gd name="connsiteY1" fmla="*/ 0 h 169287"/>
                  <a:gd name="connsiteX2" fmla="*/ 217390 w 217390"/>
                  <a:gd name="connsiteY2" fmla="*/ 51897 h 169287"/>
                  <a:gd name="connsiteX3" fmla="*/ 0 w 217390"/>
                  <a:gd name="connsiteY3" fmla="*/ 169287 h 169287"/>
                  <a:gd name="connsiteX4" fmla="*/ 0 w 217390"/>
                  <a:gd name="connsiteY4" fmla="*/ 123568 h 16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90" h="169287">
                    <a:moveTo>
                      <a:pt x="0" y="123568"/>
                    </a:moveTo>
                    <a:lnTo>
                      <a:pt x="217390" y="0"/>
                    </a:lnTo>
                    <a:lnTo>
                      <a:pt x="217390" y="51897"/>
                    </a:lnTo>
                    <a:lnTo>
                      <a:pt x="0" y="169287"/>
                    </a:lnTo>
                    <a:lnTo>
                      <a:pt x="0" y="12356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Block Arc 43"/>
            <p:cNvSpPr/>
            <p:nvPr/>
          </p:nvSpPr>
          <p:spPr>
            <a:xfrm>
              <a:off x="5697987" y="5556389"/>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1" name="Group 50"/>
          <p:cNvGrpSpPr/>
          <p:nvPr/>
        </p:nvGrpSpPr>
        <p:grpSpPr>
          <a:xfrm>
            <a:off x="3398160" y="2649537"/>
            <a:ext cx="918578" cy="1094395"/>
            <a:chOff x="3260483" y="2969605"/>
            <a:chExt cx="918578" cy="1094395"/>
          </a:xfrm>
        </p:grpSpPr>
        <p:cxnSp>
          <p:nvCxnSpPr>
            <p:cNvPr id="52" name="Elbow Connector 51"/>
            <p:cNvCxnSpPr/>
            <p:nvPr/>
          </p:nvCxnSpPr>
          <p:spPr>
            <a:xfrm rot="5400000" flipH="1" flipV="1">
              <a:off x="3190527" y="3088927"/>
              <a:ext cx="1045029" cy="905118"/>
            </a:xfrm>
            <a:prstGeom prst="bentConnector3">
              <a:avLst>
                <a:gd name="adj1" fmla="val 98611"/>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4124475" y="2969605"/>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3398159" y="3276651"/>
            <a:ext cx="934147" cy="467282"/>
            <a:chOff x="3260482" y="3596719"/>
            <a:chExt cx="934147" cy="467282"/>
          </a:xfrm>
        </p:grpSpPr>
        <p:cxnSp>
          <p:nvCxnSpPr>
            <p:cNvPr id="55" name="Elbow Connector 54"/>
            <p:cNvCxnSpPr/>
            <p:nvPr/>
          </p:nvCxnSpPr>
          <p:spPr>
            <a:xfrm flipV="1">
              <a:off x="3260482" y="3657600"/>
              <a:ext cx="905119" cy="406401"/>
            </a:xfrm>
            <a:prstGeom prst="bentConnector3">
              <a:avLst>
                <a:gd name="adj1" fmla="val -4522"/>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6" name="Oval 55"/>
            <p:cNvSpPr/>
            <p:nvPr/>
          </p:nvSpPr>
          <p:spPr>
            <a:xfrm>
              <a:off x="4140043" y="3596719"/>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p:cNvGrpSpPr/>
          <p:nvPr/>
        </p:nvGrpSpPr>
        <p:grpSpPr>
          <a:xfrm>
            <a:off x="3398159" y="3928860"/>
            <a:ext cx="973165" cy="121761"/>
            <a:chOff x="3260482" y="4248928"/>
            <a:chExt cx="973165" cy="121761"/>
          </a:xfrm>
        </p:grpSpPr>
        <p:cxnSp>
          <p:nvCxnSpPr>
            <p:cNvPr id="58" name="Straight Connector 57"/>
            <p:cNvCxnSpPr>
              <a:endCxn id="59" idx="6"/>
            </p:cNvCxnSpPr>
            <p:nvPr/>
          </p:nvCxnSpPr>
          <p:spPr>
            <a:xfrm>
              <a:off x="3260482" y="4309809"/>
              <a:ext cx="973165" cy="0"/>
            </a:xfrm>
            <a:prstGeom prst="line">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4179061" y="4248928"/>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0" name="Group 59"/>
          <p:cNvGrpSpPr/>
          <p:nvPr/>
        </p:nvGrpSpPr>
        <p:grpSpPr>
          <a:xfrm>
            <a:off x="3398159" y="4214220"/>
            <a:ext cx="936941" cy="641515"/>
            <a:chOff x="3260482" y="4534288"/>
            <a:chExt cx="936941" cy="641515"/>
          </a:xfrm>
        </p:grpSpPr>
        <p:cxnSp>
          <p:nvCxnSpPr>
            <p:cNvPr id="61" name="Elbow Connector 60"/>
            <p:cNvCxnSpPr/>
            <p:nvPr/>
          </p:nvCxnSpPr>
          <p:spPr>
            <a:xfrm>
              <a:off x="3260482" y="4534288"/>
              <a:ext cx="905119" cy="590698"/>
            </a:xfrm>
            <a:prstGeom prst="bentConnector3">
              <a:avLst>
                <a:gd name="adj1" fmla="val -7729"/>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4142837" y="5054042"/>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3" name="Group 62"/>
          <p:cNvGrpSpPr/>
          <p:nvPr/>
        </p:nvGrpSpPr>
        <p:grpSpPr>
          <a:xfrm>
            <a:off x="3398158" y="4368109"/>
            <a:ext cx="918580" cy="1410138"/>
            <a:chOff x="3260481" y="4688177"/>
            <a:chExt cx="918580" cy="1410138"/>
          </a:xfrm>
        </p:grpSpPr>
        <p:cxnSp>
          <p:nvCxnSpPr>
            <p:cNvPr id="64" name="Elbow Connector 63"/>
            <p:cNvCxnSpPr/>
            <p:nvPr/>
          </p:nvCxnSpPr>
          <p:spPr>
            <a:xfrm rot="16200000" flipH="1">
              <a:off x="3017296" y="4931362"/>
              <a:ext cx="1365932" cy="879561"/>
            </a:xfrm>
            <a:prstGeom prst="bentConnector3">
              <a:avLst>
                <a:gd name="adj1" fmla="val 98879"/>
              </a:avLst>
            </a:prstGeom>
            <a:ln>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124475" y="5976554"/>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2182" y="2955719"/>
            <a:ext cx="3021112" cy="301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71" y="665492"/>
            <a:ext cx="1233714" cy="1233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83824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Prasyarat</a:t>
            </a:r>
            <a:r>
              <a:rPr lang="en-US" sz="2800" b="1" dirty="0" smtClean="0">
                <a:solidFill>
                  <a:srgbClr val="FFFF00"/>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Lab. Kimia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756372" y="830757"/>
            <a:ext cx="918578" cy="1094395"/>
            <a:chOff x="3260483" y="2969605"/>
            <a:chExt cx="918578" cy="1094395"/>
          </a:xfrm>
        </p:grpSpPr>
        <p:cxnSp>
          <p:nvCxnSpPr>
            <p:cNvPr id="6" name="Elbow Connector 5"/>
            <p:cNvCxnSpPr/>
            <p:nvPr/>
          </p:nvCxnSpPr>
          <p:spPr>
            <a:xfrm rot="5400000" flipH="1" flipV="1">
              <a:off x="3190527" y="3088927"/>
              <a:ext cx="1045029" cy="905118"/>
            </a:xfrm>
            <a:prstGeom prst="bentConnector3">
              <a:avLst>
                <a:gd name="adj1" fmla="val 98611"/>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124475" y="2969605"/>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756371" y="1457871"/>
            <a:ext cx="934147" cy="467282"/>
            <a:chOff x="3260482" y="3596719"/>
            <a:chExt cx="934147" cy="467282"/>
          </a:xfrm>
        </p:grpSpPr>
        <p:cxnSp>
          <p:nvCxnSpPr>
            <p:cNvPr id="9" name="Elbow Connector 8"/>
            <p:cNvCxnSpPr/>
            <p:nvPr/>
          </p:nvCxnSpPr>
          <p:spPr>
            <a:xfrm flipV="1">
              <a:off x="3260482" y="3657600"/>
              <a:ext cx="905119" cy="406401"/>
            </a:xfrm>
            <a:prstGeom prst="bentConnector3">
              <a:avLst>
                <a:gd name="adj1" fmla="val -4522"/>
              </a:avLst>
            </a:prstGeom>
            <a:ln>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140043" y="3596719"/>
              <a:ext cx="54586" cy="121761"/>
            </a:xfrm>
            <a:prstGeom prst="ellipse">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45" y="1025266"/>
            <a:ext cx="1527799" cy="1525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309694" y="668156"/>
            <a:ext cx="7030124" cy="584775"/>
          </a:xfrm>
          <a:prstGeom prst="rect">
            <a:avLst/>
          </a:prstGeom>
        </p:spPr>
        <p:txBody>
          <a:bodyPr wrap="square">
            <a:spAutoFit/>
          </a:bodyPr>
          <a:lstStyle/>
          <a:p>
            <a:r>
              <a:rPr lang="en-US" sz="1600" b="1" dirty="0" err="1">
                <a:solidFill>
                  <a:srgbClr val="C00000"/>
                </a:solidFill>
              </a:rPr>
              <a:t>Papan</a:t>
            </a:r>
            <a:r>
              <a:rPr lang="en-US" sz="1600" b="1" dirty="0">
                <a:solidFill>
                  <a:srgbClr val="C00000"/>
                </a:solidFill>
              </a:rPr>
              <a:t> </a:t>
            </a:r>
            <a:r>
              <a:rPr lang="en-US" sz="1600" b="1" dirty="0" err="1">
                <a:solidFill>
                  <a:srgbClr val="C00000"/>
                </a:solidFill>
              </a:rPr>
              <a:t>tulis</a:t>
            </a:r>
            <a:r>
              <a:rPr lang="en-US" sz="1600" b="1" dirty="0">
                <a:solidFill>
                  <a:srgbClr val="C00000"/>
                </a:solidFill>
              </a:rPr>
              <a:t> 2 </a:t>
            </a:r>
            <a:r>
              <a:rPr lang="en-US" sz="1500" dirty="0" smtClean="0">
                <a:solidFill>
                  <a:schemeClr val="bg1">
                    <a:lumMod val="50000"/>
                  </a:schemeClr>
                </a:solidFill>
              </a:rPr>
              <a:t>unit </a:t>
            </a:r>
            <a:r>
              <a:rPr lang="en-US" sz="1600" dirty="0" smtClean="0"/>
              <a:t> </a:t>
            </a:r>
            <a:r>
              <a:rPr lang="sv-SE" sz="1600" b="1" dirty="0">
                <a:solidFill>
                  <a:srgbClr val="C00000"/>
                </a:solidFill>
              </a:rPr>
              <a:t>, 2 lemari penyimpan, 1 lemari asam </a:t>
            </a:r>
            <a:r>
              <a:rPr lang="en-US" sz="1500" dirty="0" err="1" smtClean="0">
                <a:solidFill>
                  <a:schemeClr val="bg1">
                    <a:lumMod val="50000"/>
                  </a:schemeClr>
                </a:solidFill>
              </a:rPr>
              <a:t>dan</a:t>
            </a:r>
            <a:r>
              <a:rPr lang="en-US" sz="1500" dirty="0" smtClean="0">
                <a:solidFill>
                  <a:schemeClr val="bg1">
                    <a:lumMod val="50000"/>
                  </a:schemeClr>
                </a:solidFill>
              </a:rPr>
              <a:t> </a:t>
            </a:r>
            <a:r>
              <a:rPr lang="en-US" sz="1600" b="1" dirty="0" err="1" smtClean="0">
                <a:solidFill>
                  <a:srgbClr val="C00000"/>
                </a:solidFill>
              </a:rPr>
              <a:t>tempat</a:t>
            </a:r>
            <a:r>
              <a:rPr lang="en-US" sz="1600" b="1" dirty="0" smtClean="0">
                <a:solidFill>
                  <a:srgbClr val="C00000"/>
                </a:solidFill>
              </a:rPr>
              <a:t> </a:t>
            </a:r>
            <a:r>
              <a:rPr lang="en-US" sz="1600" b="1" dirty="0" err="1">
                <a:solidFill>
                  <a:srgbClr val="C00000"/>
                </a:solidFill>
              </a:rPr>
              <a:t>sampah</a:t>
            </a:r>
            <a:r>
              <a:rPr lang="en-US" sz="1600" b="1" dirty="0">
                <a:solidFill>
                  <a:srgbClr val="C00000"/>
                </a:solidFill>
              </a:rPr>
              <a:t> </a:t>
            </a:r>
            <a:r>
              <a:rPr lang="en-US" sz="1500" dirty="0" err="1">
                <a:solidFill>
                  <a:schemeClr val="bg1">
                    <a:lumMod val="50000"/>
                  </a:schemeClr>
                </a:solidFill>
              </a:rPr>
              <a:t>dalam</a:t>
            </a:r>
            <a:r>
              <a:rPr lang="en-US" sz="1500" dirty="0">
                <a:solidFill>
                  <a:schemeClr val="bg1">
                    <a:lumMod val="50000"/>
                  </a:schemeClr>
                </a:solidFill>
              </a:rPr>
              <a:t>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laboratorium</a:t>
            </a:r>
            <a:endParaRPr lang="en-US" sz="1500" dirty="0">
              <a:solidFill>
                <a:schemeClr val="bg1">
                  <a:lumMod val="50000"/>
                </a:schemeClr>
              </a:solidFill>
            </a:endParaRPr>
          </a:p>
        </p:txBody>
      </p:sp>
      <p:grpSp>
        <p:nvGrpSpPr>
          <p:cNvPr id="13" name="Group 12"/>
          <p:cNvGrpSpPr/>
          <p:nvPr/>
        </p:nvGrpSpPr>
        <p:grpSpPr>
          <a:xfrm>
            <a:off x="2792796" y="1380420"/>
            <a:ext cx="409114" cy="382534"/>
            <a:chOff x="5429250" y="4343458"/>
            <a:chExt cx="409114" cy="382534"/>
          </a:xfrm>
        </p:grpSpPr>
        <p:grpSp>
          <p:nvGrpSpPr>
            <p:cNvPr id="14" name="Group 13"/>
            <p:cNvGrpSpPr/>
            <p:nvPr/>
          </p:nvGrpSpPr>
          <p:grpSpPr>
            <a:xfrm>
              <a:off x="5429250" y="4436076"/>
              <a:ext cx="409114" cy="289916"/>
              <a:chOff x="5429250" y="4436076"/>
              <a:chExt cx="409114" cy="289916"/>
            </a:xfrm>
          </p:grpSpPr>
          <p:sp>
            <p:nvSpPr>
              <p:cNvPr id="16" name="Rectangle 15"/>
              <p:cNvSpPr/>
              <p:nvPr/>
            </p:nvSpPr>
            <p:spPr>
              <a:xfrm>
                <a:off x="5429250"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2645"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429250" y="4436076"/>
                <a:ext cx="409114" cy="144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Block Arc 14"/>
            <p:cNvSpPr/>
            <p:nvPr/>
          </p:nvSpPr>
          <p:spPr>
            <a:xfrm>
              <a:off x="5477746" y="4343458"/>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9" name="Rectangle 18"/>
          <p:cNvSpPr/>
          <p:nvPr/>
        </p:nvSpPr>
        <p:spPr>
          <a:xfrm>
            <a:off x="3300541" y="1329031"/>
            <a:ext cx="6096000" cy="830997"/>
          </a:xfrm>
          <a:prstGeom prst="rect">
            <a:avLst/>
          </a:prstGeom>
        </p:spPr>
        <p:txBody>
          <a:bodyPr>
            <a:spAutoFit/>
          </a:bodyPr>
          <a:lstStyle/>
          <a:p>
            <a:r>
              <a:rPr lang="sv-SE" sz="1600" b="1" dirty="0">
                <a:solidFill>
                  <a:srgbClr val="C00000"/>
                </a:solidFill>
              </a:rPr>
              <a:t>Meja praktek laboratorium tersedia 6 unit</a:t>
            </a:r>
            <a:r>
              <a:rPr lang="sv-SE" sz="1600" dirty="0"/>
              <a:t>, </a:t>
            </a:r>
            <a:r>
              <a:rPr lang="sv-SE" sz="1500" dirty="0">
                <a:solidFill>
                  <a:schemeClr val="bg1">
                    <a:lumMod val="50000"/>
                  </a:schemeClr>
                </a:solidFill>
              </a:rPr>
              <a:t>masing-masing dilengkapi kursi lab sebanyak 6 buah. Meja persiapan 1 unit. Meja demontrasi 1 unit. Kursi dan meja guru 1 unit</a:t>
            </a:r>
            <a:endParaRPr lang="en-US" sz="1500" dirty="0">
              <a:solidFill>
                <a:schemeClr val="bg1">
                  <a:lumMod val="50000"/>
                </a:schemeClr>
              </a:solidFill>
            </a:endParaRPr>
          </a:p>
        </p:txBody>
      </p:sp>
      <p:pic>
        <p:nvPicPr>
          <p:cNvPr id="20" name="Picture 9"/>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42282" t="39265" r="42611" b="34961"/>
          <a:stretch/>
        </p:blipFill>
        <p:spPr bwMode="auto">
          <a:xfrm>
            <a:off x="2760199" y="696201"/>
            <a:ext cx="474308" cy="48547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Straight Connector 20"/>
          <p:cNvCxnSpPr/>
          <p:nvPr/>
        </p:nvCxnSpPr>
        <p:spPr>
          <a:xfrm flipV="1">
            <a:off x="2838515" y="1298701"/>
            <a:ext cx="7501303" cy="30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Content Placeholder 2"/>
          <p:cNvSpPr txBox="1">
            <a:spLocks/>
          </p:cNvSpPr>
          <p:nvPr/>
        </p:nvSpPr>
        <p:spPr>
          <a:xfrm>
            <a:off x="4052456" y="2966415"/>
            <a:ext cx="7604206" cy="34829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1700" b="1" dirty="0" err="1"/>
              <a:t>Bukaan</a:t>
            </a:r>
            <a:r>
              <a:rPr lang="en-US" sz="1700" b="1" dirty="0"/>
              <a:t> </a:t>
            </a:r>
            <a:r>
              <a:rPr lang="en-US" sz="1700" b="1" dirty="0" err="1"/>
              <a:t>pintu</a:t>
            </a:r>
            <a:r>
              <a:rPr lang="en-US" sz="1700" b="1" dirty="0"/>
              <a:t> </a:t>
            </a:r>
            <a:r>
              <a:rPr lang="en-US" sz="1700" b="1" dirty="0" err="1"/>
              <a:t>laboratorium</a:t>
            </a:r>
            <a:r>
              <a:rPr lang="en-US" sz="1700" b="1" dirty="0"/>
              <a:t> </a:t>
            </a:r>
            <a:r>
              <a:rPr lang="en-US" sz="1700" b="1" dirty="0" err="1"/>
              <a:t>ke</a:t>
            </a:r>
            <a:r>
              <a:rPr lang="en-US" sz="1700" b="1" dirty="0"/>
              <a:t> </a:t>
            </a:r>
            <a:r>
              <a:rPr lang="en-US" sz="1700" b="1" dirty="0" err="1"/>
              <a:t>arah</a:t>
            </a:r>
            <a:r>
              <a:rPr lang="en-US" sz="1700" b="1" dirty="0"/>
              <a:t> </a:t>
            </a:r>
            <a:r>
              <a:rPr lang="en-US" sz="1700" b="1" dirty="0" err="1"/>
              <a:t>luar</a:t>
            </a:r>
            <a:r>
              <a:rPr lang="en-US" sz="1700" b="1" dirty="0"/>
              <a:t> (</a:t>
            </a:r>
            <a:r>
              <a:rPr lang="en-US" sz="1700" b="1" dirty="0" err="1"/>
              <a:t>selasar</a:t>
            </a:r>
            <a:r>
              <a:rPr lang="en-US" sz="1700" b="1" dirty="0"/>
              <a:t>)</a:t>
            </a:r>
            <a:r>
              <a:rPr lang="en-US" sz="1700" dirty="0"/>
              <a:t>, </a:t>
            </a:r>
            <a:endParaRPr lang="en-US" sz="1700" dirty="0" smtClean="0"/>
          </a:p>
          <a:p>
            <a:pPr marL="0" lvl="0" indent="0">
              <a:lnSpc>
                <a:spcPct val="100000"/>
              </a:lnSpc>
              <a:buNone/>
            </a:pPr>
            <a:endParaRPr lang="en-US" sz="1700" dirty="0"/>
          </a:p>
          <a:p>
            <a:pPr marL="231775" lvl="0" indent="0">
              <a:lnSpc>
                <a:spcPct val="100000"/>
              </a:lnSpc>
              <a:buNone/>
            </a:pPr>
            <a:r>
              <a:rPr lang="en-US" sz="1700" dirty="0" err="1" smtClean="0"/>
              <a:t>untuk</a:t>
            </a:r>
            <a:r>
              <a:rPr lang="en-US" sz="1700" dirty="0" smtClean="0"/>
              <a:t> </a:t>
            </a:r>
            <a:r>
              <a:rPr lang="en-US" sz="1700" dirty="0" err="1"/>
              <a:t>mempermudah</a:t>
            </a:r>
            <a:r>
              <a:rPr lang="en-US" sz="1700" dirty="0"/>
              <a:t> proses </a:t>
            </a:r>
            <a:r>
              <a:rPr lang="en-US" sz="1700" dirty="0" err="1"/>
              <a:t>evakuasi</a:t>
            </a:r>
            <a:r>
              <a:rPr lang="en-US" sz="1700" dirty="0"/>
              <a:t> </a:t>
            </a:r>
            <a:r>
              <a:rPr lang="en-US" sz="1700" dirty="0" err="1"/>
              <a:t>dengan</a:t>
            </a:r>
            <a:r>
              <a:rPr lang="en-US" sz="1700" dirty="0"/>
              <a:t> </a:t>
            </a:r>
            <a:r>
              <a:rPr lang="en-US" sz="1700" dirty="0" err="1"/>
              <a:t>lebar</a:t>
            </a:r>
            <a:r>
              <a:rPr lang="en-US" sz="1700" dirty="0"/>
              <a:t> </a:t>
            </a:r>
            <a:r>
              <a:rPr lang="en-US" sz="1700" dirty="0" err="1"/>
              <a:t>selasar</a:t>
            </a:r>
            <a:r>
              <a:rPr lang="en-US" sz="1700" dirty="0"/>
              <a:t> lab. minimal 2 m </a:t>
            </a:r>
            <a:r>
              <a:rPr lang="en-US" sz="1700" dirty="0" err="1"/>
              <a:t>bagi</a:t>
            </a:r>
            <a:r>
              <a:rPr lang="en-US" sz="1700" dirty="0"/>
              <a:t> </a:t>
            </a:r>
            <a:r>
              <a:rPr lang="en-US" sz="1700" dirty="0" err="1"/>
              <a:t>pergerakan</a:t>
            </a:r>
            <a:r>
              <a:rPr lang="en-US" sz="1700" dirty="0"/>
              <a:t> </a:t>
            </a:r>
            <a:r>
              <a:rPr lang="en-US" sz="1700" dirty="0" err="1"/>
              <a:t>horisontal</a:t>
            </a:r>
            <a:r>
              <a:rPr lang="en-US" sz="1700" dirty="0"/>
              <a:t> </a:t>
            </a:r>
            <a:r>
              <a:rPr lang="en-US" sz="1700" dirty="0" err="1"/>
              <a:t>antar</a:t>
            </a:r>
            <a:r>
              <a:rPr lang="en-US" sz="1700" dirty="0"/>
              <a:t> </a:t>
            </a:r>
            <a:r>
              <a:rPr lang="en-US" sz="1700" dirty="0" err="1" smtClean="0"/>
              <a:t>ruang</a:t>
            </a:r>
            <a:r>
              <a:rPr lang="en-US" sz="1700" dirty="0" smtClean="0"/>
              <a:t>.</a:t>
            </a:r>
          </a:p>
          <a:p>
            <a:pPr lvl="0">
              <a:lnSpc>
                <a:spcPct val="100000"/>
              </a:lnSpc>
            </a:pPr>
            <a:r>
              <a:rPr lang="en-US" sz="1700" b="1" dirty="0" err="1"/>
              <a:t>Lemari</a:t>
            </a:r>
            <a:r>
              <a:rPr lang="en-US" sz="1700" b="1" dirty="0"/>
              <a:t> </a:t>
            </a:r>
            <a:r>
              <a:rPr lang="en-US" sz="1700" b="1" dirty="0" err="1"/>
              <a:t>asam</a:t>
            </a:r>
            <a:r>
              <a:rPr lang="en-US" sz="1700" b="1" dirty="0"/>
              <a:t> </a:t>
            </a:r>
            <a:r>
              <a:rPr lang="en-US" sz="1700" b="1" dirty="0" err="1"/>
              <a:t>harus</a:t>
            </a:r>
            <a:r>
              <a:rPr lang="en-US" sz="1700" b="1" dirty="0"/>
              <a:t> </a:t>
            </a:r>
            <a:r>
              <a:rPr lang="en-US" sz="1700" b="1" dirty="0" err="1"/>
              <a:t>dilengkapi</a:t>
            </a:r>
            <a:r>
              <a:rPr lang="en-US" sz="1700" b="1" dirty="0"/>
              <a:t> Exhaust fan (</a:t>
            </a:r>
            <a:r>
              <a:rPr lang="en-US" sz="1700" b="1" dirty="0" err="1"/>
              <a:t>penarik</a:t>
            </a:r>
            <a:r>
              <a:rPr lang="en-US" sz="1700" b="1" dirty="0"/>
              <a:t> </a:t>
            </a:r>
            <a:r>
              <a:rPr lang="en-US" sz="1700" b="1" dirty="0" err="1"/>
              <a:t>udara</a:t>
            </a:r>
            <a:r>
              <a:rPr lang="en-US" sz="1700" b="1" dirty="0"/>
              <a:t>) </a:t>
            </a:r>
            <a:r>
              <a:rPr lang="en-US" sz="1700" dirty="0" err="1"/>
              <a:t>untuk</a:t>
            </a:r>
            <a:r>
              <a:rPr lang="en-US" sz="1700" dirty="0"/>
              <a:t> </a:t>
            </a:r>
            <a:r>
              <a:rPr lang="en-US" sz="1700" dirty="0" err="1"/>
              <a:t>mengeluarkan</a:t>
            </a:r>
            <a:r>
              <a:rPr lang="en-US" sz="1700" dirty="0"/>
              <a:t> </a:t>
            </a:r>
            <a:r>
              <a:rPr lang="en-US" sz="1700" dirty="0" err="1"/>
              <a:t>udara</a:t>
            </a:r>
            <a:r>
              <a:rPr lang="en-US" sz="1700" dirty="0"/>
              <a:t> yang </a:t>
            </a:r>
            <a:r>
              <a:rPr lang="en-US" sz="1700" dirty="0" err="1"/>
              <a:t>terkontaminan</a:t>
            </a:r>
            <a:r>
              <a:rPr lang="en-US" sz="1700" dirty="0"/>
              <a:t> </a:t>
            </a:r>
            <a:r>
              <a:rPr lang="en-US" sz="1700" dirty="0" err="1"/>
              <a:t>bahan</a:t>
            </a:r>
            <a:r>
              <a:rPr lang="en-US" sz="1700" dirty="0"/>
              <a:t> </a:t>
            </a:r>
            <a:r>
              <a:rPr lang="en-US" sz="1700" dirty="0" err="1"/>
              <a:t>kimia</a:t>
            </a:r>
            <a:r>
              <a:rPr lang="en-US" sz="1700" dirty="0"/>
              <a:t> yang </a:t>
            </a:r>
            <a:r>
              <a:rPr lang="en-US" sz="1700" dirty="0" err="1"/>
              <a:t>mudah</a:t>
            </a:r>
            <a:r>
              <a:rPr lang="en-US" sz="1700" dirty="0"/>
              <a:t> </a:t>
            </a:r>
            <a:r>
              <a:rPr lang="en-US" sz="1700" dirty="0" err="1"/>
              <a:t>menguap</a:t>
            </a:r>
            <a:r>
              <a:rPr lang="en-US" sz="1700" dirty="0"/>
              <a:t>, </a:t>
            </a:r>
            <a:r>
              <a:rPr lang="en-US" sz="1700" dirty="0" err="1"/>
              <a:t>misalnya</a:t>
            </a:r>
            <a:r>
              <a:rPr lang="en-US" sz="1700" dirty="0"/>
              <a:t> </a:t>
            </a:r>
            <a:r>
              <a:rPr lang="en-US" sz="1700" dirty="0" err="1"/>
              <a:t>dalam</a:t>
            </a:r>
            <a:r>
              <a:rPr lang="en-US" sz="1700" dirty="0"/>
              <a:t> </a:t>
            </a:r>
            <a:r>
              <a:rPr lang="en-US" sz="1700" dirty="0" err="1"/>
              <a:t>kegiatan</a:t>
            </a:r>
            <a:r>
              <a:rPr lang="en-US" sz="1700" dirty="0"/>
              <a:t> </a:t>
            </a:r>
            <a:r>
              <a:rPr lang="en-US" sz="1700" dirty="0" err="1"/>
              <a:t>pencampuran</a:t>
            </a:r>
            <a:r>
              <a:rPr lang="en-US" sz="1700" dirty="0"/>
              <a:t> </a:t>
            </a:r>
            <a:r>
              <a:rPr lang="en-US" sz="1700" dirty="0" err="1" smtClean="0"/>
              <a:t>bahan</a:t>
            </a:r>
            <a:endParaRPr lang="en-US" sz="1700" dirty="0" smtClean="0"/>
          </a:p>
          <a:p>
            <a:pPr lvl="0">
              <a:lnSpc>
                <a:spcPct val="100000"/>
              </a:lnSpc>
            </a:pPr>
            <a:r>
              <a:rPr lang="en-US" sz="1700" b="1" dirty="0" err="1" smtClean="0"/>
              <a:t>Bukaan</a:t>
            </a:r>
            <a:r>
              <a:rPr lang="en-US" sz="1700" b="1" dirty="0" smtClean="0"/>
              <a:t> </a:t>
            </a:r>
            <a:r>
              <a:rPr lang="en-US" sz="1700" b="1" dirty="0" err="1"/>
              <a:t>cahaya</a:t>
            </a:r>
            <a:r>
              <a:rPr lang="en-US" sz="1700" b="1" dirty="0"/>
              <a:t> minimal 10% </a:t>
            </a:r>
            <a:r>
              <a:rPr lang="en-US" sz="1700" dirty="0" err="1"/>
              <a:t>dan</a:t>
            </a:r>
            <a:r>
              <a:rPr lang="en-US" sz="1700" dirty="0"/>
              <a:t> </a:t>
            </a:r>
            <a:r>
              <a:rPr lang="en-US" sz="1700" b="1" dirty="0" err="1"/>
              <a:t>bukaan</a:t>
            </a:r>
            <a:r>
              <a:rPr lang="en-US" sz="1700" b="1" dirty="0"/>
              <a:t> </a:t>
            </a:r>
            <a:r>
              <a:rPr lang="en-US" sz="1700" b="1" dirty="0" err="1"/>
              <a:t>ventilasi</a:t>
            </a:r>
            <a:r>
              <a:rPr lang="en-US" sz="1700" b="1" dirty="0"/>
              <a:t> </a:t>
            </a:r>
            <a:r>
              <a:rPr lang="en-US" sz="1700" b="1" dirty="0" err="1"/>
              <a:t>udara</a:t>
            </a:r>
            <a:r>
              <a:rPr lang="en-US" sz="1700" b="1" dirty="0"/>
              <a:t> minimal 5% </a:t>
            </a:r>
            <a:r>
              <a:rPr lang="en-US" sz="1700" dirty="0" err="1"/>
              <a:t>dari</a:t>
            </a:r>
            <a:r>
              <a:rPr lang="en-US" sz="1700" dirty="0"/>
              <a:t> </a:t>
            </a:r>
            <a:r>
              <a:rPr lang="en-US" sz="1700" dirty="0" err="1"/>
              <a:t>luas</a:t>
            </a:r>
            <a:r>
              <a:rPr lang="en-US" sz="1700" dirty="0"/>
              <a:t> </a:t>
            </a:r>
            <a:r>
              <a:rPr lang="en-US" sz="1700" dirty="0" err="1"/>
              <a:t>ruang</a:t>
            </a:r>
            <a:r>
              <a:rPr lang="en-US" sz="1700" dirty="0"/>
              <a:t> lab </a:t>
            </a:r>
            <a:r>
              <a:rPr lang="en-US" sz="1700" dirty="0" err="1" smtClean="0"/>
              <a:t>kimia</a:t>
            </a:r>
            <a:r>
              <a:rPr lang="en-US" sz="1700" dirty="0"/>
              <a:t>, </a:t>
            </a:r>
            <a:r>
              <a:rPr lang="en-US" sz="1700" dirty="0" err="1"/>
              <a:t>untuk</a:t>
            </a:r>
            <a:r>
              <a:rPr lang="en-US" sz="1700" dirty="0"/>
              <a:t> </a:t>
            </a:r>
            <a:r>
              <a:rPr lang="en-US" sz="1700" dirty="0" err="1"/>
              <a:t>sehatnya</a:t>
            </a:r>
            <a:r>
              <a:rPr lang="en-US" sz="1700" dirty="0"/>
              <a:t> </a:t>
            </a:r>
            <a:r>
              <a:rPr lang="en-US" sz="1700" dirty="0" err="1"/>
              <a:t>kondisi</a:t>
            </a:r>
            <a:r>
              <a:rPr lang="en-US" sz="1700" dirty="0"/>
              <a:t> </a:t>
            </a:r>
            <a:r>
              <a:rPr lang="en-US" sz="1700" dirty="0" err="1"/>
              <a:t>ruang</a:t>
            </a:r>
            <a:r>
              <a:rPr lang="en-US" sz="1700" dirty="0"/>
              <a:t>  </a:t>
            </a:r>
            <a:r>
              <a:rPr lang="en-US" sz="1700" dirty="0" err="1"/>
              <a:t>dengan</a:t>
            </a:r>
            <a:r>
              <a:rPr lang="en-US" sz="1700" dirty="0"/>
              <a:t> </a:t>
            </a:r>
            <a:r>
              <a:rPr lang="en-US" sz="1700" dirty="0" err="1"/>
              <a:t>penerangan</a:t>
            </a:r>
            <a:r>
              <a:rPr lang="en-US" sz="1700" dirty="0"/>
              <a:t> </a:t>
            </a:r>
            <a:r>
              <a:rPr lang="en-US" sz="1700" dirty="0" err="1"/>
              <a:t>alami</a:t>
            </a:r>
            <a:r>
              <a:rPr lang="en-US" sz="1700" dirty="0"/>
              <a:t>, </a:t>
            </a:r>
            <a:r>
              <a:rPr lang="en-US" sz="1700" dirty="0" err="1"/>
              <a:t>sirkulasi</a:t>
            </a:r>
            <a:r>
              <a:rPr lang="en-US" sz="1700" dirty="0"/>
              <a:t> </a:t>
            </a:r>
            <a:r>
              <a:rPr lang="en-US" sz="1700" dirty="0" err="1"/>
              <a:t>udara</a:t>
            </a:r>
            <a:r>
              <a:rPr lang="en-US" sz="1700" dirty="0"/>
              <a:t>  </a:t>
            </a:r>
            <a:r>
              <a:rPr lang="en-US" sz="1700" dirty="0" err="1"/>
              <a:t>dan</a:t>
            </a:r>
            <a:r>
              <a:rPr lang="en-US" sz="1700" dirty="0"/>
              <a:t> </a:t>
            </a:r>
            <a:r>
              <a:rPr lang="en-US" sz="1700" dirty="0" err="1"/>
              <a:t>kelembaban</a:t>
            </a:r>
            <a:r>
              <a:rPr lang="en-US" sz="1700" dirty="0"/>
              <a:t> normal</a:t>
            </a:r>
            <a:r>
              <a:rPr lang="en-US" sz="1700" dirty="0" smtClean="0"/>
              <a:t>. </a:t>
            </a:r>
            <a:endParaRPr lang="en-US" sz="1700" dirty="0"/>
          </a:p>
          <a:p>
            <a:pPr lvl="0">
              <a:lnSpc>
                <a:spcPct val="100000"/>
              </a:lnSpc>
            </a:pPr>
            <a:r>
              <a:rPr lang="en-US" sz="1700" b="1" dirty="0" err="1"/>
              <a:t>Alat</a:t>
            </a:r>
            <a:r>
              <a:rPr lang="en-US" sz="1700" b="1" dirty="0"/>
              <a:t> </a:t>
            </a:r>
            <a:r>
              <a:rPr lang="en-US" sz="1700" b="1" dirty="0" err="1"/>
              <a:t>pemadam</a:t>
            </a:r>
            <a:r>
              <a:rPr lang="en-US" sz="1700" b="1" dirty="0"/>
              <a:t> </a:t>
            </a:r>
            <a:r>
              <a:rPr lang="en-US" sz="1700" b="1" dirty="0" err="1"/>
              <a:t>ringan</a:t>
            </a:r>
            <a:r>
              <a:rPr lang="en-US" sz="1700" b="1" dirty="0"/>
              <a:t> </a:t>
            </a:r>
            <a:r>
              <a:rPr lang="en-US" sz="1700" b="1" dirty="0" err="1"/>
              <a:t>tersedia</a:t>
            </a:r>
            <a:r>
              <a:rPr lang="en-US" sz="1700" b="1" dirty="0"/>
              <a:t> di lab</a:t>
            </a:r>
            <a:r>
              <a:rPr lang="en-US" sz="1700" dirty="0"/>
              <a:t>.</a:t>
            </a:r>
          </a:p>
        </p:txBody>
      </p:sp>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0737" y="3507487"/>
            <a:ext cx="3176385" cy="174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p:nvPr/>
        </p:nvCxnSpPr>
        <p:spPr>
          <a:xfrm>
            <a:off x="6683829" y="3348838"/>
            <a:ext cx="0" cy="377371"/>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7157518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fontScale="90000"/>
          </a:bodyPr>
          <a:lstStyle/>
          <a:p>
            <a:r>
              <a:rPr lang="en-US" sz="2800" b="1" dirty="0" err="1">
                <a:solidFill>
                  <a:schemeClr val="bg1"/>
                </a:solidFill>
              </a:rPr>
              <a:t>Standar</a:t>
            </a:r>
            <a:r>
              <a:rPr lang="en-US" sz="2800" b="1" dirty="0">
                <a:solidFill>
                  <a:schemeClr val="bg1"/>
                </a:solidFill>
              </a:rPr>
              <a:t> </a:t>
            </a:r>
            <a:r>
              <a:rPr lang="en-US" sz="2800" b="1" dirty="0" err="1">
                <a:solidFill>
                  <a:schemeClr val="bg1"/>
                </a:solidFill>
              </a:rPr>
              <a:t>Kelengkapan</a:t>
            </a:r>
            <a:r>
              <a:rPr lang="en-US" sz="2800" b="1" dirty="0">
                <a:solidFill>
                  <a:schemeClr val="bg1"/>
                </a:solidFill>
              </a:rPr>
              <a:t> </a:t>
            </a:r>
            <a:r>
              <a:rPr lang="en-US" sz="2800" b="1" dirty="0" err="1">
                <a:solidFill>
                  <a:schemeClr val="bg1"/>
                </a:solidFill>
              </a:rPr>
              <a:t>dan</a:t>
            </a:r>
            <a:r>
              <a:rPr lang="en-US" sz="2800" b="1" dirty="0">
                <a:solidFill>
                  <a:schemeClr val="bg1"/>
                </a:solidFill>
              </a:rPr>
              <a:t> </a:t>
            </a:r>
            <a:r>
              <a:rPr lang="en-US" sz="2800" b="1" dirty="0">
                <a:solidFill>
                  <a:srgbClr val="FFFF00"/>
                </a:solidFill>
              </a:rPr>
              <a:t>Luas </a:t>
            </a:r>
            <a:r>
              <a:rPr lang="en-US" sz="2800" b="1" dirty="0" err="1">
                <a:solidFill>
                  <a:srgbClr val="FFFF00"/>
                </a:solidFill>
              </a:rPr>
              <a:t>Ruang</a:t>
            </a:r>
            <a:r>
              <a:rPr lang="en-US" sz="2800" b="1" dirty="0">
                <a:solidFill>
                  <a:srgbClr val="FFFF00"/>
                </a:solidFill>
              </a:rPr>
              <a:t> </a:t>
            </a:r>
            <a:r>
              <a:rPr lang="en-US" sz="2800" b="1" dirty="0">
                <a:solidFill>
                  <a:schemeClr val="bg1"/>
                </a:solidFill>
              </a:rPr>
              <a:t>Lab. </a:t>
            </a:r>
            <a:r>
              <a:rPr lang="en-US" sz="2800" b="1" dirty="0" smtClean="0">
                <a:solidFill>
                  <a:schemeClr val="bg1"/>
                </a:solidFill>
              </a:rPr>
              <a:t>Kimia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108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3"/>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50000" b="9002"/>
          <a:stretch/>
        </p:blipFill>
        <p:spPr bwMode="auto">
          <a:xfrm>
            <a:off x="99139" y="1302802"/>
            <a:ext cx="4188618" cy="245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287757" y="666750"/>
            <a:ext cx="7866143" cy="5753100"/>
            <a:chOff x="0" y="0"/>
            <a:chExt cx="6769100" cy="4660900"/>
          </a:xfrm>
        </p:grpSpPr>
        <p:grpSp>
          <p:nvGrpSpPr>
            <p:cNvPr id="7" name="Group 6"/>
            <p:cNvGrpSpPr>
              <a:grpSpLocks/>
            </p:cNvGrpSpPr>
            <p:nvPr/>
          </p:nvGrpSpPr>
          <p:grpSpPr bwMode="auto">
            <a:xfrm>
              <a:off x="0" y="0"/>
              <a:ext cx="6769100" cy="4660900"/>
              <a:chOff x="1695" y="1725"/>
              <a:chExt cx="12606" cy="8445"/>
            </a:xfrm>
          </p:grpSpPr>
          <p:pic>
            <p:nvPicPr>
              <p:cNvPr id="9" name="Picture 8" descr="image001"/>
              <p:cNvPicPr>
                <a:picLocks noChangeAspect="1" noChangeArrowheads="1"/>
              </p:cNvPicPr>
              <p:nvPr/>
            </p:nvPicPr>
            <p:blipFill>
              <a:blip r:embed="rId4">
                <a:extLst>
                  <a:ext uri="{28A0092B-C50C-407E-A947-70E740481C1C}">
                    <a14:useLocalDpi xmlns:a14="http://schemas.microsoft.com/office/drawing/2010/main" val="0"/>
                  </a:ext>
                </a:extLst>
              </a:blip>
              <a:srcRect l="4111" t="7219" r="4445" b="6598"/>
              <a:stretch>
                <a:fillRect/>
              </a:stretch>
            </p:blipFill>
            <p:spPr bwMode="auto">
              <a:xfrm>
                <a:off x="1695" y="1725"/>
                <a:ext cx="12606" cy="8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
              <p:cNvSpPr txBox="1">
                <a:spLocks noChangeArrowheads="1"/>
              </p:cNvSpPr>
              <p:nvPr/>
            </p:nvSpPr>
            <p:spPr bwMode="auto">
              <a:xfrm>
                <a:off x="5327" y="9837"/>
                <a:ext cx="2085"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DENAH LABORATORIUM KIMIA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1" name="Text Box 105"/>
              <p:cNvSpPr txBox="1">
                <a:spLocks noChangeArrowheads="1"/>
              </p:cNvSpPr>
              <p:nvPr/>
            </p:nvSpPr>
            <p:spPr bwMode="auto">
              <a:xfrm>
                <a:off x="8630" y="9827"/>
                <a:ext cx="763" cy="26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0</a:t>
                </a:r>
                <a:r>
                  <a:rPr lang="id-ID" sz="500" b="1">
                    <a:effectLst/>
                    <a:latin typeface="Arial" panose="020B0604020202020204" pitchFamily="34" charset="0"/>
                    <a:ea typeface="Times New Roman" panose="02020603050405020304" pitchFamily="18" charset="0"/>
                    <a:cs typeface="Times New Roman" panose="02020603050405020304" pitchFamily="18" charset="0"/>
                  </a:rPr>
                  <a:t>2</a:t>
                </a:r>
                <a:r>
                  <a:rPr lang="en-US" sz="500" b="1">
                    <a:effectLst/>
                    <a:latin typeface="Arial" panose="020B0604020202020204" pitchFamily="34" charset="0"/>
                    <a:ea typeface="Times New Roman" panose="02020603050405020304" pitchFamily="18" charset="0"/>
                    <a:cs typeface="Times New Roman" panose="02020603050405020304" pitchFamily="18" charset="0"/>
                  </a:rPr>
                  <a:t>-LAB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Text Box 106"/>
              <p:cNvSpPr txBox="1">
                <a:spLocks noChangeArrowheads="1"/>
              </p:cNvSpPr>
              <p:nvPr/>
            </p:nvSpPr>
            <p:spPr bwMode="auto">
              <a:xfrm>
                <a:off x="7791" y="9852"/>
                <a:ext cx="716"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3" name="Rectangle 12"/>
              <p:cNvSpPr>
                <a:spLocks noChangeArrowheads="1"/>
              </p:cNvSpPr>
              <p:nvPr/>
            </p:nvSpPr>
            <p:spPr bwMode="auto">
              <a:xfrm>
                <a:off x="2511" y="2045"/>
                <a:ext cx="10785" cy="7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14" name="Text Box 108"/>
              <p:cNvSpPr txBox="1">
                <a:spLocks noChangeArrowheads="1"/>
              </p:cNvSpPr>
              <p:nvPr/>
            </p:nvSpPr>
            <p:spPr bwMode="auto">
              <a:xfrm>
                <a:off x="2322" y="9612"/>
                <a:ext cx="2730" cy="49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90000"/>
                  </a:lnSpc>
                  <a:spcBef>
                    <a:spcPts val="0"/>
                  </a:spcBef>
                  <a:spcAft>
                    <a:spcPts val="0"/>
                  </a:spcAft>
                </a:pP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 RUANG DAN BANGUNAN SMA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90000"/>
                  </a:lnSpc>
                  <a:spcBef>
                    <a:spcPts val="0"/>
                  </a:spcBef>
                  <a:spcAft>
                    <a:spcPts val="0"/>
                  </a:spcAft>
                </a:pPr>
                <a:r>
                  <a:rPr lang="en-US" sz="50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DIREKTORAT PEMBINAAN SMA        DITJEN DIKDASMEN - KEMENDIKBUD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5" name="Text Box 109"/>
              <p:cNvSpPr txBox="1">
                <a:spLocks noChangeArrowheads="1"/>
              </p:cNvSpPr>
              <p:nvPr/>
            </p:nvSpPr>
            <p:spPr bwMode="auto">
              <a:xfrm>
                <a:off x="9544" y="9625"/>
                <a:ext cx="4570"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KETERANGAN:                                                                                                                 Ketinggian lantai dalam ruangan 2 cm lebih tinggi dari lantai selasar.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8" name="Picture 7"/>
            <p:cNvPicPr>
              <a:picLocks noChangeAspect="1"/>
            </p:cNvPicPr>
            <p:nvPr/>
          </p:nvPicPr>
          <p:blipFill>
            <a:blip r:embed="rId5"/>
            <a:srcRect l="16628" t="33385" r="25761" b="12169"/>
            <a:stretch>
              <a:fillRect/>
            </a:stretch>
          </p:blipFill>
          <p:spPr bwMode="auto">
            <a:xfrm>
              <a:off x="609600" y="203200"/>
              <a:ext cx="5588000" cy="3962400"/>
            </a:xfrm>
            <a:prstGeom prst="rect">
              <a:avLst/>
            </a:prstGeom>
            <a:noFill/>
            <a:ln w="9525">
              <a:noFill/>
              <a:miter lim="800000"/>
              <a:headEnd/>
              <a:tailEnd/>
            </a:ln>
          </p:spPr>
        </p:pic>
      </p:grpSp>
    </p:spTree>
    <p:extLst>
      <p:ext uri="{BB962C8B-B14F-4D97-AF65-F5344CB8AC3E}">
        <p14:creationId xmlns:p14="http://schemas.microsoft.com/office/powerpoint/2010/main" val="111472240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02.c.5</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Laboratorium</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Biologi</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16163930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Kewenangan</a:t>
            </a:r>
            <a:r>
              <a:rPr lang="en-US" sz="2800" b="1" dirty="0" smtClean="0">
                <a:solidFill>
                  <a:schemeClr val="bg1"/>
                </a:solidFill>
              </a:rPr>
              <a:t> </a:t>
            </a:r>
            <a:r>
              <a:rPr lang="en-US" sz="2800" b="1" dirty="0" err="1" smtClean="0">
                <a:solidFill>
                  <a:schemeClr val="bg1"/>
                </a:solidFill>
              </a:rPr>
              <a:t>Pengelolaan</a:t>
            </a:r>
            <a:r>
              <a:rPr lang="en-US" sz="2800" b="1" dirty="0" smtClean="0">
                <a:solidFill>
                  <a:schemeClr val="bg1"/>
                </a:solidFill>
              </a:rPr>
              <a:t> Program BOS</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254961" y="1089617"/>
            <a:ext cx="9772430" cy="6476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829366" y="660038"/>
            <a:ext cx="1009368" cy="101181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5276633" y="648223"/>
            <a:ext cx="1033815" cy="102362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9089934" y="620446"/>
            <a:ext cx="1059974" cy="101181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18009" t="33072" r="52123" b="13542"/>
          <a:stretch/>
        </p:blipFill>
        <p:spPr bwMode="auto">
          <a:xfrm>
            <a:off x="1969241" y="805193"/>
            <a:ext cx="729617" cy="73319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956" t="41667" r="75403" b="22135"/>
          <a:stretch/>
        </p:blipFill>
        <p:spPr bwMode="auto">
          <a:xfrm>
            <a:off x="5454811" y="769240"/>
            <a:ext cx="688837" cy="67581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4817" t="40624" r="58345" b="29949"/>
          <a:stretch/>
        </p:blipFill>
        <p:spPr bwMode="auto">
          <a:xfrm>
            <a:off x="9228266" y="769240"/>
            <a:ext cx="783310" cy="7024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957057" y="1878632"/>
            <a:ext cx="2840649" cy="430887"/>
          </a:xfrm>
          <a:prstGeom prst="rect">
            <a:avLst/>
          </a:prstGeom>
        </p:spPr>
        <p:txBody>
          <a:bodyPr wrap="none">
            <a:spAutoFit/>
          </a:bodyPr>
          <a:lstStyle/>
          <a:p>
            <a:r>
              <a:rPr lang="id-ID" sz="2200" dirty="0">
                <a:solidFill>
                  <a:srgbClr val="C00000"/>
                </a:solidFill>
              </a:rPr>
              <a:t>Kementerian Keuangan</a:t>
            </a:r>
          </a:p>
        </p:txBody>
      </p:sp>
      <p:sp>
        <p:nvSpPr>
          <p:cNvPr id="13" name="Rectangle 12"/>
          <p:cNvSpPr/>
          <p:nvPr/>
        </p:nvSpPr>
        <p:spPr>
          <a:xfrm>
            <a:off x="450474" y="2386870"/>
            <a:ext cx="3618925" cy="3785652"/>
          </a:xfrm>
          <a:prstGeom prst="rect">
            <a:avLst/>
          </a:prstGeom>
        </p:spPr>
        <p:txBody>
          <a:bodyPr wrap="square">
            <a:spAutoFit/>
          </a:bodyPr>
          <a:lstStyle/>
          <a:p>
            <a:pPr marL="171450" lvl="1" indent="-171450">
              <a:buFont typeface="Arial" panose="020B0604020202020204" pitchFamily="34" charset="0"/>
              <a:buChar char="•"/>
            </a:pPr>
            <a:r>
              <a:rPr lang="en-US" sz="1600" dirty="0" err="1">
                <a:latin typeface="Century Gothic" panose="020B0502020202020204" pitchFamily="34" charset="0"/>
              </a:rPr>
              <a:t>Menetapkan</a:t>
            </a:r>
            <a:r>
              <a:rPr lang="en-US" sz="1600" dirty="0">
                <a:latin typeface="Century Gothic" panose="020B0502020202020204" pitchFamily="34" charset="0"/>
              </a:rPr>
              <a:t> </a:t>
            </a:r>
            <a:r>
              <a:rPr lang="en-US" sz="1600" dirty="0" err="1">
                <a:latin typeface="Century Gothic" panose="020B0502020202020204" pitchFamily="34" charset="0"/>
              </a:rPr>
              <a:t>alokasi</a:t>
            </a:r>
            <a:r>
              <a:rPr lang="en-US" sz="1600" dirty="0">
                <a:latin typeface="Century Gothic" panose="020B0502020202020204" pitchFamily="34" charset="0"/>
              </a:rPr>
              <a:t> </a:t>
            </a:r>
            <a:r>
              <a:rPr lang="en-US" sz="1600" dirty="0" err="1">
                <a:latin typeface="Century Gothic" panose="020B0502020202020204" pitchFamily="34" charset="0"/>
              </a:rPr>
              <a:t>anggaran</a:t>
            </a:r>
            <a:r>
              <a:rPr lang="en-US" sz="1600" dirty="0">
                <a:latin typeface="Century Gothic" panose="020B0502020202020204" pitchFamily="34" charset="0"/>
              </a:rPr>
              <a:t> BOS di </a:t>
            </a:r>
            <a:r>
              <a:rPr lang="en-US" sz="1600" dirty="0" err="1">
                <a:latin typeface="Century Gothic" panose="020B0502020202020204" pitchFamily="34" charset="0"/>
              </a:rPr>
              <a:t>tiap</a:t>
            </a:r>
            <a:r>
              <a:rPr lang="en-US" sz="1600" dirty="0">
                <a:latin typeface="Century Gothic" panose="020B0502020202020204" pitchFamily="34" charset="0"/>
              </a:rPr>
              <a:t> </a:t>
            </a:r>
            <a:r>
              <a:rPr lang="en-US" sz="1600" dirty="0" err="1">
                <a:latin typeface="Century Gothic" panose="020B0502020202020204" pitchFamily="34" charset="0"/>
              </a:rPr>
              <a:t>daerah</a:t>
            </a:r>
            <a:r>
              <a:rPr lang="en-US" sz="1600" dirty="0">
                <a:latin typeface="Century Gothic" panose="020B0502020202020204" pitchFamily="34" charset="0"/>
              </a:rPr>
              <a:t>;</a:t>
            </a:r>
          </a:p>
          <a:p>
            <a:pPr marL="171450" lvl="1" indent="-171450">
              <a:buFont typeface="Arial" panose="020B0604020202020204" pitchFamily="34" charset="0"/>
              <a:buChar char="•"/>
            </a:pPr>
            <a:r>
              <a:rPr lang="id-ID" sz="1600" dirty="0">
                <a:latin typeface="Century Gothic" panose="020B0502020202020204" pitchFamily="34" charset="0"/>
              </a:rPr>
              <a:t>Mengatur mekanisme penyaluran dana BOS dari pusat ke provinsi dan pelaporannya</a:t>
            </a:r>
            <a:r>
              <a:rPr lang="en-US" sz="1600" dirty="0">
                <a:latin typeface="Century Gothic" panose="020B0502020202020204" pitchFamily="34" charset="0"/>
              </a:rPr>
              <a:t>.</a:t>
            </a:r>
          </a:p>
          <a:p>
            <a:pPr marL="0" lvl="1"/>
            <a:endParaRPr lang="en-US" sz="1600" dirty="0" smtClean="0">
              <a:latin typeface="Century Gothic" panose="020B0502020202020204" pitchFamily="34" charset="0"/>
            </a:endParaRPr>
          </a:p>
          <a:p>
            <a:pPr marL="0" lvl="1"/>
            <a:r>
              <a:rPr lang="en-US" sz="1600" dirty="0" smtClean="0">
                <a:latin typeface="Century Gothic" panose="020B0502020202020204" pitchFamily="34" charset="0"/>
              </a:rPr>
              <a:t>Akan </a:t>
            </a:r>
            <a:r>
              <a:rPr lang="en-US" sz="1600" dirty="0" err="1">
                <a:latin typeface="Century Gothic" panose="020B0502020202020204" pitchFamily="34" charset="0"/>
              </a:rPr>
              <a:t>tetapi</a:t>
            </a:r>
            <a:r>
              <a:rPr lang="en-US" sz="1600" dirty="0">
                <a:latin typeface="Century Gothic" panose="020B0502020202020204" pitchFamily="34" charset="0"/>
              </a:rPr>
              <a:t> </a:t>
            </a:r>
            <a:r>
              <a:rPr lang="en-US" sz="1600" dirty="0" err="1">
                <a:latin typeface="Century Gothic" panose="020B0502020202020204" pitchFamily="34" charset="0"/>
              </a:rPr>
              <a:t>Kemdikbud</a:t>
            </a:r>
            <a:r>
              <a:rPr lang="en-US" sz="1600" dirty="0">
                <a:latin typeface="Century Gothic" panose="020B0502020202020204" pitchFamily="34" charset="0"/>
              </a:rPr>
              <a:t> </a:t>
            </a:r>
            <a:r>
              <a:rPr lang="en-US" sz="1600" dirty="0" err="1">
                <a:latin typeface="Century Gothic" panose="020B0502020202020204" pitchFamily="34" charset="0"/>
              </a:rPr>
              <a:t>tetap</a:t>
            </a:r>
            <a:r>
              <a:rPr lang="en-US" sz="1600" dirty="0">
                <a:latin typeface="Century Gothic" panose="020B0502020202020204" pitchFamily="34" charset="0"/>
              </a:rPr>
              <a:t> </a:t>
            </a:r>
            <a:r>
              <a:rPr lang="en-US" sz="1600" dirty="0" err="1">
                <a:latin typeface="Century Gothic" panose="020B0502020202020204" pitchFamily="34" charset="0"/>
              </a:rPr>
              <a:t>memiliki</a:t>
            </a:r>
            <a:r>
              <a:rPr lang="en-US" sz="1600" dirty="0">
                <a:latin typeface="Century Gothic" panose="020B0502020202020204" pitchFamily="34" charset="0"/>
              </a:rPr>
              <a:t> </a:t>
            </a:r>
            <a:r>
              <a:rPr lang="en-US" sz="1600" dirty="0" err="1">
                <a:latin typeface="Century Gothic" panose="020B0502020202020204" pitchFamily="34" charset="0"/>
              </a:rPr>
              <a:t>peran</a:t>
            </a:r>
            <a:r>
              <a:rPr lang="en-US" sz="1600" dirty="0">
                <a:latin typeface="Century Gothic" panose="020B0502020202020204" pitchFamily="34" charset="0"/>
              </a:rPr>
              <a:t> </a:t>
            </a:r>
            <a:r>
              <a:rPr lang="en-US" sz="1600" dirty="0" err="1">
                <a:latin typeface="Century Gothic" panose="020B0502020202020204" pitchFamily="34" charset="0"/>
              </a:rPr>
              <a:t>dalam</a:t>
            </a:r>
            <a:r>
              <a:rPr lang="en-US" sz="1600" dirty="0">
                <a:latin typeface="Century Gothic" panose="020B0502020202020204" pitchFamily="34" charset="0"/>
              </a:rPr>
              <a:t> </a:t>
            </a:r>
            <a:r>
              <a:rPr lang="en-US" sz="1600" dirty="0" err="1">
                <a:latin typeface="Century Gothic" panose="020B0502020202020204" pitchFamily="34" charset="0"/>
              </a:rPr>
              <a:t>hal</a:t>
            </a:r>
            <a:r>
              <a:rPr lang="en-US" sz="1600" dirty="0">
                <a:latin typeface="Century Gothic" panose="020B0502020202020204" pitchFamily="34" charset="0"/>
              </a:rPr>
              <a:t>:</a:t>
            </a:r>
          </a:p>
          <a:p>
            <a:pPr marL="287338" lvl="1" indent="-287338">
              <a:buFont typeface="Arial" panose="020B0604020202020204" pitchFamily="34" charset="0"/>
              <a:buChar char="•"/>
            </a:pPr>
            <a:r>
              <a:rPr lang="en-US" sz="1600" dirty="0" err="1">
                <a:latin typeface="Century Gothic" panose="020B0502020202020204" pitchFamily="34" charset="0"/>
              </a:rPr>
              <a:t>Mengusulkan</a:t>
            </a:r>
            <a:r>
              <a:rPr lang="en-US" sz="1600" dirty="0">
                <a:latin typeface="Century Gothic" panose="020B0502020202020204" pitchFamily="34" charset="0"/>
              </a:rPr>
              <a:t> </a:t>
            </a:r>
            <a:r>
              <a:rPr lang="en-US" sz="1600" dirty="0" err="1">
                <a:latin typeface="Century Gothic" panose="020B0502020202020204" pitchFamily="34" charset="0"/>
              </a:rPr>
              <a:t>periode</a:t>
            </a:r>
            <a:r>
              <a:rPr lang="en-US" sz="1600" dirty="0">
                <a:latin typeface="Century Gothic" panose="020B0502020202020204" pitchFamily="34" charset="0"/>
              </a:rPr>
              <a:t> </a:t>
            </a:r>
            <a:r>
              <a:rPr lang="en-US" sz="1600" dirty="0" err="1">
                <a:latin typeface="Century Gothic" panose="020B0502020202020204" pitchFamily="34" charset="0"/>
              </a:rPr>
              <a:t>penyaluran</a:t>
            </a:r>
            <a:r>
              <a:rPr lang="en-US" sz="1600" dirty="0">
                <a:latin typeface="Century Gothic" panose="020B0502020202020204" pitchFamily="34" charset="0"/>
              </a:rPr>
              <a:t> dana </a:t>
            </a:r>
            <a:r>
              <a:rPr lang="en-US" sz="1600" dirty="0" err="1">
                <a:latin typeface="Century Gothic" panose="020B0502020202020204" pitchFamily="34" charset="0"/>
              </a:rPr>
              <a:t>ke</a:t>
            </a:r>
            <a:r>
              <a:rPr lang="en-US" sz="1600" dirty="0">
                <a:latin typeface="Century Gothic" panose="020B0502020202020204" pitchFamily="34" charset="0"/>
              </a:rPr>
              <a:t> RKUD;</a:t>
            </a:r>
          </a:p>
          <a:p>
            <a:pPr marL="287338" lvl="1" indent="-287338">
              <a:buFont typeface="Arial" panose="020B0604020202020204" pitchFamily="34" charset="0"/>
              <a:buChar char="•"/>
            </a:pPr>
            <a:r>
              <a:rPr lang="en-US" sz="1600" dirty="0" err="1">
                <a:latin typeface="Century Gothic" panose="020B0502020202020204" pitchFamily="34" charset="0"/>
              </a:rPr>
              <a:t>Mengusulkan</a:t>
            </a:r>
            <a:r>
              <a:rPr lang="en-US" sz="1600" dirty="0">
                <a:latin typeface="Century Gothic" panose="020B0502020202020204" pitchFamily="34" charset="0"/>
              </a:rPr>
              <a:t> </a:t>
            </a:r>
            <a:r>
              <a:rPr lang="en-US" sz="1600" dirty="0" err="1">
                <a:latin typeface="Century Gothic" panose="020B0502020202020204" pitchFamily="34" charset="0"/>
              </a:rPr>
              <a:t>alokasi</a:t>
            </a:r>
            <a:r>
              <a:rPr lang="en-US" sz="1600" dirty="0">
                <a:latin typeface="Century Gothic" panose="020B0502020202020204" pitchFamily="34" charset="0"/>
              </a:rPr>
              <a:t> </a:t>
            </a:r>
            <a:r>
              <a:rPr lang="en-US" sz="1600" dirty="0" err="1">
                <a:latin typeface="Century Gothic" panose="020B0502020202020204" pitchFamily="34" charset="0"/>
              </a:rPr>
              <a:t>anggaran</a:t>
            </a:r>
            <a:r>
              <a:rPr lang="en-US" sz="1600" dirty="0">
                <a:latin typeface="Century Gothic" panose="020B0502020202020204" pitchFamily="34" charset="0"/>
              </a:rPr>
              <a:t> </a:t>
            </a:r>
            <a:r>
              <a:rPr lang="en-US" sz="1600" dirty="0" err="1">
                <a:latin typeface="Century Gothic" panose="020B0502020202020204" pitchFamily="34" charset="0"/>
              </a:rPr>
              <a:t>tiap</a:t>
            </a:r>
            <a:r>
              <a:rPr lang="en-US" sz="1600" dirty="0">
                <a:latin typeface="Century Gothic" panose="020B0502020202020204" pitchFamily="34" charset="0"/>
              </a:rPr>
              <a:t> </a:t>
            </a:r>
            <a:r>
              <a:rPr lang="en-US" sz="1600" dirty="0" err="1">
                <a:latin typeface="Century Gothic" panose="020B0502020202020204" pitchFamily="34" charset="0"/>
              </a:rPr>
              <a:t>daerah</a:t>
            </a:r>
            <a:r>
              <a:rPr lang="en-US" sz="1600" dirty="0">
                <a:latin typeface="Century Gothic" panose="020B0502020202020204" pitchFamily="34" charset="0"/>
              </a:rPr>
              <a:t>;</a:t>
            </a:r>
          </a:p>
          <a:p>
            <a:pPr marL="287338" lvl="1" indent="-287338">
              <a:buFont typeface="Arial" panose="020B0604020202020204" pitchFamily="34" charset="0"/>
              <a:buChar char="•"/>
            </a:pPr>
            <a:r>
              <a:rPr lang="en-US" sz="1600" dirty="0" err="1">
                <a:latin typeface="Century Gothic" panose="020B0502020202020204" pitchFamily="34" charset="0"/>
              </a:rPr>
              <a:t>Mengajukan</a:t>
            </a:r>
            <a:r>
              <a:rPr lang="en-US" sz="1600" dirty="0">
                <a:latin typeface="Century Gothic" panose="020B0502020202020204" pitchFamily="34" charset="0"/>
              </a:rPr>
              <a:t> </a:t>
            </a:r>
            <a:r>
              <a:rPr lang="en-US" sz="1600" dirty="0" err="1">
                <a:latin typeface="Century Gothic" panose="020B0502020202020204" pitchFamily="34" charset="0"/>
              </a:rPr>
              <a:t>rekom</a:t>
            </a:r>
            <a:r>
              <a:rPr lang="en-US" sz="1600" dirty="0">
                <a:latin typeface="Century Gothic" panose="020B0502020202020204" pitchFamily="34" charset="0"/>
              </a:rPr>
              <a:t> </a:t>
            </a:r>
            <a:r>
              <a:rPr lang="en-US" sz="1600" dirty="0" err="1">
                <a:latin typeface="Century Gothic" panose="020B0502020202020204" pitchFamily="34" charset="0"/>
              </a:rPr>
              <a:t>jumlah</a:t>
            </a:r>
            <a:r>
              <a:rPr lang="en-US" sz="1600" dirty="0">
                <a:latin typeface="Century Gothic" panose="020B0502020202020204" pitchFamily="34" charset="0"/>
              </a:rPr>
              <a:t> </a:t>
            </a:r>
            <a:r>
              <a:rPr lang="en-US" sz="1600" dirty="0" err="1">
                <a:latin typeface="Century Gothic" panose="020B0502020202020204" pitchFamily="34" charset="0"/>
              </a:rPr>
              <a:t>penyaluran</a:t>
            </a:r>
            <a:r>
              <a:rPr lang="en-US" sz="1600" dirty="0">
                <a:latin typeface="Century Gothic" panose="020B0502020202020204" pitchFamily="34" charset="0"/>
              </a:rPr>
              <a:t> dana </a:t>
            </a:r>
            <a:r>
              <a:rPr lang="en-US" sz="1600" dirty="0" err="1">
                <a:latin typeface="Century Gothic" panose="020B0502020202020204" pitchFamily="34" charset="0"/>
              </a:rPr>
              <a:t>ke</a:t>
            </a:r>
            <a:r>
              <a:rPr lang="en-US" sz="1600" dirty="0">
                <a:latin typeface="Century Gothic" panose="020B0502020202020204" pitchFamily="34" charset="0"/>
              </a:rPr>
              <a:t> RKUD.</a:t>
            </a:r>
            <a:endParaRPr lang="id-ID" sz="1600" dirty="0">
              <a:latin typeface="Century Gothic" panose="020B0502020202020204" pitchFamily="34" charset="0"/>
            </a:endParaRPr>
          </a:p>
          <a:p>
            <a:pPr marL="171450" lvl="1" indent="-171450">
              <a:buFont typeface="Arial" panose="020B0604020202020204" pitchFamily="34" charset="0"/>
              <a:buChar char="•"/>
            </a:pPr>
            <a:endParaRPr lang="en-US" sz="1600" dirty="0">
              <a:latin typeface="Century Gothic" panose="020B0502020202020204" pitchFamily="34" charset="0"/>
            </a:endParaRPr>
          </a:p>
        </p:txBody>
      </p:sp>
      <p:cxnSp>
        <p:nvCxnSpPr>
          <p:cNvPr id="14" name="Straight Connector 13"/>
          <p:cNvCxnSpPr/>
          <p:nvPr/>
        </p:nvCxnSpPr>
        <p:spPr>
          <a:xfrm flipH="1">
            <a:off x="4048494" y="1721780"/>
            <a:ext cx="20906" cy="420452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70209" y="1926486"/>
            <a:ext cx="3273397" cy="430887"/>
          </a:xfrm>
          <a:prstGeom prst="rect">
            <a:avLst/>
          </a:prstGeom>
        </p:spPr>
        <p:txBody>
          <a:bodyPr wrap="none">
            <a:spAutoFit/>
          </a:bodyPr>
          <a:lstStyle/>
          <a:p>
            <a:pPr>
              <a:spcBef>
                <a:spcPts val="600"/>
              </a:spcBef>
            </a:pPr>
            <a:r>
              <a:rPr lang="id-ID" sz="2200" dirty="0">
                <a:solidFill>
                  <a:srgbClr val="009900"/>
                </a:solidFill>
              </a:rPr>
              <a:t>Kementerian Dalam Negeri</a:t>
            </a:r>
          </a:p>
        </p:txBody>
      </p:sp>
      <p:sp>
        <p:nvSpPr>
          <p:cNvPr id="17" name="Rectangle 16"/>
          <p:cNvSpPr/>
          <p:nvPr/>
        </p:nvSpPr>
        <p:spPr>
          <a:xfrm>
            <a:off x="4237847" y="2406362"/>
            <a:ext cx="3248786" cy="4031873"/>
          </a:xfrm>
          <a:prstGeom prst="rect">
            <a:avLst/>
          </a:prstGeom>
        </p:spPr>
        <p:txBody>
          <a:bodyPr wrap="square">
            <a:spAutoFit/>
          </a:bodyPr>
          <a:lstStyle/>
          <a:p>
            <a:pPr marL="228600" lvl="1" indent="-168275">
              <a:buFont typeface="Arial" panose="020B0604020202020204" pitchFamily="34" charset="0"/>
              <a:buChar char="•"/>
            </a:pPr>
            <a:r>
              <a:rPr lang="en-US" sz="1600" dirty="0" err="1">
                <a:latin typeface="Century Gothic" panose="020B0502020202020204" pitchFamily="34" charset="0"/>
              </a:rPr>
              <a:t>Mengatur</a:t>
            </a:r>
            <a:r>
              <a:rPr lang="en-US" sz="1600" dirty="0">
                <a:latin typeface="Century Gothic" panose="020B0502020202020204" pitchFamily="34" charset="0"/>
              </a:rPr>
              <a:t> </a:t>
            </a:r>
            <a:r>
              <a:rPr lang="en-US" sz="1600" dirty="0" err="1">
                <a:latin typeface="Century Gothic" panose="020B0502020202020204" pitchFamily="34" charset="0"/>
              </a:rPr>
              <a:t>mekanisme</a:t>
            </a:r>
            <a:r>
              <a:rPr lang="en-US" sz="1600" dirty="0">
                <a:latin typeface="Century Gothic" panose="020B0502020202020204" pitchFamily="34" charset="0"/>
              </a:rPr>
              <a:t> </a:t>
            </a:r>
            <a:r>
              <a:rPr lang="en-US" sz="1600" dirty="0" err="1">
                <a:latin typeface="Century Gothic" panose="020B0502020202020204" pitchFamily="34" charset="0"/>
              </a:rPr>
              <a:t>penyaluran</a:t>
            </a:r>
            <a:r>
              <a:rPr lang="en-US" sz="1600" dirty="0">
                <a:latin typeface="Century Gothic" panose="020B0502020202020204" pitchFamily="34" charset="0"/>
              </a:rPr>
              <a:t> dana </a:t>
            </a:r>
            <a:r>
              <a:rPr lang="en-US" sz="1600" dirty="0" err="1">
                <a:latin typeface="Century Gothic" panose="020B0502020202020204" pitchFamily="34" charset="0"/>
              </a:rPr>
              <a:t>dari</a:t>
            </a:r>
            <a:r>
              <a:rPr lang="en-US" sz="1600" dirty="0">
                <a:latin typeface="Century Gothic" panose="020B0502020202020204" pitchFamily="34" charset="0"/>
              </a:rPr>
              <a:t> RKUD </a:t>
            </a:r>
            <a:r>
              <a:rPr lang="en-US" sz="1600" dirty="0" err="1">
                <a:latin typeface="Century Gothic" panose="020B0502020202020204" pitchFamily="34" charset="0"/>
              </a:rPr>
              <a:t>ke</a:t>
            </a:r>
            <a:r>
              <a:rPr lang="en-US" sz="1600" dirty="0">
                <a:latin typeface="Century Gothic" panose="020B0502020202020204" pitchFamily="34" charset="0"/>
              </a:rPr>
              <a:t> </a:t>
            </a:r>
            <a:r>
              <a:rPr lang="en-US" sz="1600" dirty="0" err="1">
                <a:latin typeface="Century Gothic" panose="020B0502020202020204" pitchFamily="34" charset="0"/>
              </a:rPr>
              <a:t>rekening</a:t>
            </a:r>
            <a:r>
              <a:rPr lang="en-US" sz="1600" dirty="0">
                <a:latin typeface="Century Gothic" panose="020B0502020202020204" pitchFamily="34" charset="0"/>
              </a:rPr>
              <a:t> </a:t>
            </a:r>
            <a:r>
              <a:rPr lang="en-US" sz="1600" dirty="0" err="1">
                <a:latin typeface="Century Gothic" panose="020B0502020202020204" pitchFamily="34" charset="0"/>
              </a:rPr>
              <a:t>sekolah</a:t>
            </a:r>
            <a:r>
              <a:rPr lang="en-US" sz="1600" dirty="0">
                <a:latin typeface="Century Gothic" panose="020B0502020202020204" pitchFamily="34" charset="0"/>
              </a:rPr>
              <a:t>;</a:t>
            </a:r>
          </a:p>
          <a:p>
            <a:pPr marL="228600" lvl="1" indent="-168275">
              <a:buFont typeface="Arial" panose="020B0604020202020204" pitchFamily="34" charset="0"/>
              <a:buChar char="•"/>
            </a:pPr>
            <a:r>
              <a:rPr lang="id-ID" sz="1600" dirty="0">
                <a:latin typeface="Century Gothic" panose="020B0502020202020204" pitchFamily="34" charset="0"/>
              </a:rPr>
              <a:t>Mengatur mekanisme pengelolaan dana BOS di daerah.</a:t>
            </a:r>
            <a:endParaRPr lang="en-US" sz="1600" dirty="0">
              <a:latin typeface="Century Gothic" panose="020B0502020202020204" pitchFamily="34" charset="0"/>
            </a:endParaRPr>
          </a:p>
          <a:p>
            <a:pPr marL="228600" lvl="1" indent="-168275">
              <a:buFont typeface="Arial" panose="020B0604020202020204" pitchFamily="34" charset="0"/>
              <a:buChar char="•"/>
            </a:pPr>
            <a:endParaRPr lang="en-US" sz="1600" dirty="0">
              <a:latin typeface="Century Gothic" panose="020B0502020202020204" pitchFamily="34" charset="0"/>
            </a:endParaRPr>
          </a:p>
          <a:p>
            <a:pPr marL="60325" lvl="1"/>
            <a:r>
              <a:rPr lang="en-US" sz="1600" dirty="0">
                <a:latin typeface="Century Gothic" panose="020B0502020202020204" pitchFamily="34" charset="0"/>
              </a:rPr>
              <a:t>Akan </a:t>
            </a:r>
            <a:r>
              <a:rPr lang="en-US" sz="1600" dirty="0" err="1">
                <a:latin typeface="Century Gothic" panose="020B0502020202020204" pitchFamily="34" charset="0"/>
              </a:rPr>
              <a:t>tetapi</a:t>
            </a:r>
            <a:r>
              <a:rPr lang="en-US" sz="1600" dirty="0">
                <a:latin typeface="Century Gothic" panose="020B0502020202020204" pitchFamily="34" charset="0"/>
              </a:rPr>
              <a:t> </a:t>
            </a:r>
            <a:r>
              <a:rPr lang="en-US" sz="1600" dirty="0" err="1">
                <a:latin typeface="Century Gothic" panose="020B0502020202020204" pitchFamily="34" charset="0"/>
              </a:rPr>
              <a:t>Kemdikbud</a:t>
            </a:r>
            <a:r>
              <a:rPr lang="en-US" sz="1600" dirty="0">
                <a:latin typeface="Century Gothic" panose="020B0502020202020204" pitchFamily="34" charset="0"/>
              </a:rPr>
              <a:t> </a:t>
            </a:r>
            <a:r>
              <a:rPr lang="en-US" sz="1600" dirty="0" err="1">
                <a:latin typeface="Century Gothic" panose="020B0502020202020204" pitchFamily="34" charset="0"/>
              </a:rPr>
              <a:t>tetap</a:t>
            </a:r>
            <a:r>
              <a:rPr lang="en-US" sz="1600" dirty="0">
                <a:latin typeface="Century Gothic" panose="020B0502020202020204" pitchFamily="34" charset="0"/>
              </a:rPr>
              <a:t> </a:t>
            </a:r>
            <a:r>
              <a:rPr lang="en-US" sz="1600" dirty="0" err="1">
                <a:latin typeface="Century Gothic" panose="020B0502020202020204" pitchFamily="34" charset="0"/>
              </a:rPr>
              <a:t>memiliki</a:t>
            </a:r>
            <a:r>
              <a:rPr lang="en-US" sz="1600" dirty="0">
                <a:latin typeface="Century Gothic" panose="020B0502020202020204" pitchFamily="34" charset="0"/>
              </a:rPr>
              <a:t> </a:t>
            </a:r>
            <a:r>
              <a:rPr lang="en-US" sz="1600" dirty="0" err="1">
                <a:latin typeface="Century Gothic" panose="020B0502020202020204" pitchFamily="34" charset="0"/>
              </a:rPr>
              <a:t>peran</a:t>
            </a:r>
            <a:r>
              <a:rPr lang="en-US" sz="1600" dirty="0">
                <a:latin typeface="Century Gothic" panose="020B0502020202020204" pitchFamily="34" charset="0"/>
              </a:rPr>
              <a:t> </a:t>
            </a:r>
            <a:r>
              <a:rPr lang="en-US" sz="1600" dirty="0" err="1">
                <a:latin typeface="Century Gothic" panose="020B0502020202020204" pitchFamily="34" charset="0"/>
              </a:rPr>
              <a:t>untuk</a:t>
            </a:r>
            <a:r>
              <a:rPr lang="en-US" sz="1600" dirty="0">
                <a:latin typeface="Century Gothic" panose="020B0502020202020204" pitchFamily="34" charset="0"/>
              </a:rPr>
              <a:t> </a:t>
            </a:r>
            <a:r>
              <a:rPr lang="en-US" sz="1600" dirty="0" err="1">
                <a:latin typeface="Century Gothic" panose="020B0502020202020204" pitchFamily="34" charset="0"/>
              </a:rPr>
              <a:t>mengusulkan</a:t>
            </a:r>
            <a:r>
              <a:rPr lang="en-US" sz="1600" dirty="0">
                <a:latin typeface="Century Gothic" panose="020B0502020202020204" pitchFamily="34" charset="0"/>
              </a:rPr>
              <a:t> </a:t>
            </a:r>
            <a:r>
              <a:rPr lang="en-US" sz="1600" dirty="0" err="1">
                <a:latin typeface="Century Gothic" panose="020B0502020202020204" pitchFamily="34" charset="0"/>
              </a:rPr>
              <a:t>kebijakan</a:t>
            </a:r>
            <a:r>
              <a:rPr lang="en-US" sz="1600" dirty="0">
                <a:latin typeface="Century Gothic" panose="020B0502020202020204" pitchFamily="34" charset="0"/>
              </a:rPr>
              <a:t> </a:t>
            </a:r>
            <a:r>
              <a:rPr lang="en-US" sz="1600" dirty="0" err="1">
                <a:latin typeface="Century Gothic" panose="020B0502020202020204" pitchFamily="34" charset="0"/>
              </a:rPr>
              <a:t>khusus</a:t>
            </a:r>
            <a:r>
              <a:rPr lang="en-US" sz="1600" dirty="0">
                <a:latin typeface="Century Gothic" panose="020B0502020202020204" pitchFamily="34" charset="0"/>
              </a:rPr>
              <a:t> yang </a:t>
            </a:r>
            <a:r>
              <a:rPr lang="en-US" sz="1600" dirty="0" err="1">
                <a:latin typeface="Century Gothic" panose="020B0502020202020204" pitchFamily="34" charset="0"/>
              </a:rPr>
              <a:t>bertujuan</a:t>
            </a:r>
            <a:r>
              <a:rPr lang="en-US" sz="1600" dirty="0">
                <a:latin typeface="Century Gothic" panose="020B0502020202020204" pitchFamily="34" charset="0"/>
              </a:rPr>
              <a:t> </a:t>
            </a:r>
            <a:r>
              <a:rPr lang="en-US" sz="1600" dirty="0" err="1">
                <a:latin typeface="Century Gothic" panose="020B0502020202020204" pitchFamily="34" charset="0"/>
              </a:rPr>
              <a:t>untuk</a:t>
            </a:r>
            <a:r>
              <a:rPr lang="en-US" sz="1600" dirty="0">
                <a:latin typeface="Century Gothic" panose="020B0502020202020204" pitchFamily="34" charset="0"/>
              </a:rPr>
              <a:t> </a:t>
            </a:r>
            <a:r>
              <a:rPr lang="en-US" sz="1600" dirty="0" err="1">
                <a:latin typeface="Century Gothic" panose="020B0502020202020204" pitchFamily="34" charset="0"/>
              </a:rPr>
              <a:t>memudahkan</a:t>
            </a:r>
            <a:r>
              <a:rPr lang="en-US" sz="1600" dirty="0">
                <a:latin typeface="Century Gothic" panose="020B0502020202020204" pitchFamily="34" charset="0"/>
              </a:rPr>
              <a:t> </a:t>
            </a:r>
            <a:r>
              <a:rPr lang="en-US" sz="1600" dirty="0" err="1">
                <a:latin typeface="Century Gothic" panose="020B0502020202020204" pitchFamily="34" charset="0"/>
              </a:rPr>
              <a:t>pengelolaan</a:t>
            </a:r>
            <a:r>
              <a:rPr lang="en-US" sz="1600" dirty="0">
                <a:latin typeface="Century Gothic" panose="020B0502020202020204" pitchFamily="34" charset="0"/>
              </a:rPr>
              <a:t> dana di </a:t>
            </a:r>
            <a:r>
              <a:rPr lang="en-US" sz="1600" dirty="0" err="1">
                <a:latin typeface="Century Gothic" panose="020B0502020202020204" pitchFamily="34" charset="0"/>
              </a:rPr>
              <a:t>sekolah</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mengoptimalkan</a:t>
            </a:r>
            <a:r>
              <a:rPr lang="en-US" sz="1600" dirty="0">
                <a:latin typeface="Century Gothic" panose="020B0502020202020204" pitchFamily="34" charset="0"/>
              </a:rPr>
              <a:t> </a:t>
            </a:r>
            <a:r>
              <a:rPr lang="en-US" sz="1600" dirty="0" err="1">
                <a:latin typeface="Century Gothic" panose="020B0502020202020204" pitchFamily="34" charset="0"/>
              </a:rPr>
              <a:t>pemanfaatan</a:t>
            </a:r>
            <a:r>
              <a:rPr lang="en-US" sz="1600" dirty="0">
                <a:latin typeface="Century Gothic" panose="020B0502020202020204" pitchFamily="34" charset="0"/>
              </a:rPr>
              <a:t> dana BOS di </a:t>
            </a:r>
            <a:r>
              <a:rPr lang="en-US" sz="1600" dirty="0" err="1">
                <a:latin typeface="Century Gothic" panose="020B0502020202020204" pitchFamily="34" charset="0"/>
              </a:rPr>
              <a:t>sekolah</a:t>
            </a:r>
            <a:r>
              <a:rPr lang="en-US" sz="1600" dirty="0">
                <a:latin typeface="Century Gothic" panose="020B0502020202020204" pitchFamily="34" charset="0"/>
              </a:rPr>
              <a:t>.</a:t>
            </a:r>
          </a:p>
        </p:txBody>
      </p:sp>
      <p:sp>
        <p:nvSpPr>
          <p:cNvPr id="18" name="Rectangle 17"/>
          <p:cNvSpPr/>
          <p:nvPr/>
        </p:nvSpPr>
        <p:spPr>
          <a:xfrm>
            <a:off x="7991536" y="1833181"/>
            <a:ext cx="3349754" cy="738664"/>
          </a:xfrm>
          <a:prstGeom prst="rect">
            <a:avLst/>
          </a:prstGeom>
        </p:spPr>
        <p:txBody>
          <a:bodyPr wrap="square">
            <a:spAutoFit/>
          </a:bodyPr>
          <a:lstStyle/>
          <a:p>
            <a:pPr algn="ctr"/>
            <a:r>
              <a:rPr lang="id-ID" sz="2100" dirty="0">
                <a:solidFill>
                  <a:srgbClr val="0000FF"/>
                </a:solidFill>
              </a:rPr>
              <a:t>Kementerian Pendidikan</a:t>
            </a:r>
            <a:endParaRPr lang="en-US" sz="2100" dirty="0">
              <a:solidFill>
                <a:srgbClr val="0000FF"/>
              </a:solidFill>
            </a:endParaRPr>
          </a:p>
          <a:p>
            <a:pPr algn="ctr"/>
            <a:r>
              <a:rPr lang="id-ID" sz="2100" dirty="0">
                <a:solidFill>
                  <a:srgbClr val="0000FF"/>
                </a:solidFill>
              </a:rPr>
              <a:t> dan Kebudayaan</a:t>
            </a:r>
          </a:p>
        </p:txBody>
      </p:sp>
      <p:sp>
        <p:nvSpPr>
          <p:cNvPr id="19" name="Rectangle 18"/>
          <p:cNvSpPr/>
          <p:nvPr/>
        </p:nvSpPr>
        <p:spPr>
          <a:xfrm>
            <a:off x="7926306" y="2732454"/>
            <a:ext cx="3414984" cy="2308324"/>
          </a:xfrm>
          <a:prstGeom prst="rect">
            <a:avLst/>
          </a:prstGeom>
        </p:spPr>
        <p:txBody>
          <a:bodyPr wrap="square">
            <a:spAutoFit/>
          </a:bodyPr>
          <a:lstStyle/>
          <a:p>
            <a:pPr marL="341313" lvl="1" indent="-287338">
              <a:buFont typeface="Arial" panose="020B0604020202020204" pitchFamily="34" charset="0"/>
              <a:buChar char="•"/>
            </a:pPr>
            <a:r>
              <a:rPr lang="id-ID" sz="1600" dirty="0">
                <a:latin typeface="Century Gothic" panose="020B0502020202020204" pitchFamily="34" charset="0"/>
              </a:rPr>
              <a:t>Petunjuk teknis penggunaan dan pertanggungjawaban </a:t>
            </a:r>
            <a:r>
              <a:rPr lang="id-ID" sz="1600" dirty="0" smtClean="0">
                <a:latin typeface="Century Gothic" panose="020B0502020202020204" pitchFamily="34" charset="0"/>
              </a:rPr>
              <a:t>dana </a:t>
            </a:r>
            <a:r>
              <a:rPr lang="id-ID" sz="1600" dirty="0">
                <a:latin typeface="Century Gothic" panose="020B0502020202020204" pitchFamily="34" charset="0"/>
              </a:rPr>
              <a:t>BOS</a:t>
            </a:r>
            <a:r>
              <a:rPr lang="en-US" sz="1600" dirty="0">
                <a:latin typeface="Century Gothic" panose="020B0502020202020204" pitchFamily="34" charset="0"/>
              </a:rPr>
              <a:t>;</a:t>
            </a:r>
          </a:p>
          <a:p>
            <a:pPr marL="341313" lvl="1" indent="-287338">
              <a:buFont typeface="Arial" panose="020B0604020202020204" pitchFamily="34" charset="0"/>
              <a:buChar char="•"/>
            </a:pPr>
            <a:r>
              <a:rPr lang="en-US" sz="1600" dirty="0" err="1">
                <a:latin typeface="Century Gothic" panose="020B0502020202020204" pitchFamily="34" charset="0"/>
              </a:rPr>
              <a:t>Memberikan</a:t>
            </a:r>
            <a:r>
              <a:rPr lang="en-US" sz="1600" dirty="0">
                <a:latin typeface="Century Gothic" panose="020B0502020202020204" pitchFamily="34" charset="0"/>
              </a:rPr>
              <a:t> </a:t>
            </a:r>
            <a:r>
              <a:rPr lang="en-US" sz="1600" dirty="0" err="1">
                <a:latin typeface="Century Gothic" panose="020B0502020202020204" pitchFamily="34" charset="0"/>
              </a:rPr>
              <a:t>masukan</a:t>
            </a:r>
            <a:r>
              <a:rPr lang="en-US" sz="1600" dirty="0">
                <a:latin typeface="Century Gothic" panose="020B0502020202020204" pitchFamily="34" charset="0"/>
              </a:rPr>
              <a:t> </a:t>
            </a:r>
            <a:r>
              <a:rPr lang="en-US" sz="1600" dirty="0" err="1">
                <a:latin typeface="Century Gothic" panose="020B0502020202020204" pitchFamily="34" charset="0"/>
              </a:rPr>
              <a:t>kepada</a:t>
            </a:r>
            <a:r>
              <a:rPr lang="en-US" sz="1600" dirty="0">
                <a:latin typeface="Century Gothic" panose="020B0502020202020204" pitchFamily="34" charset="0"/>
              </a:rPr>
              <a:t> </a:t>
            </a:r>
            <a:r>
              <a:rPr lang="en-US" sz="1600" dirty="0" err="1">
                <a:latin typeface="Century Gothic" panose="020B0502020202020204" pitchFamily="34" charset="0"/>
              </a:rPr>
              <a:t>Kemenkeu</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Kemdagri</a:t>
            </a:r>
            <a:r>
              <a:rPr lang="en-US" sz="1600" dirty="0">
                <a:latin typeface="Century Gothic" panose="020B0502020202020204" pitchFamily="34" charset="0"/>
              </a:rPr>
              <a:t> </a:t>
            </a:r>
            <a:r>
              <a:rPr lang="en-US" sz="1600" dirty="0" err="1">
                <a:latin typeface="Century Gothic" panose="020B0502020202020204" pitchFamily="34" charset="0"/>
              </a:rPr>
              <a:t>untuk</a:t>
            </a:r>
            <a:r>
              <a:rPr lang="en-US" sz="1600" dirty="0">
                <a:latin typeface="Century Gothic" panose="020B0502020202020204" pitchFamily="34" charset="0"/>
              </a:rPr>
              <a:t> </a:t>
            </a:r>
            <a:r>
              <a:rPr lang="en-US" sz="1600" dirty="0" err="1">
                <a:latin typeface="Century Gothic" panose="020B0502020202020204" pitchFamily="34" charset="0"/>
              </a:rPr>
              <a:t>memaksimalkan</a:t>
            </a:r>
            <a:r>
              <a:rPr lang="en-US" sz="1600" dirty="0">
                <a:latin typeface="Century Gothic" panose="020B0502020202020204" pitchFamily="34" charset="0"/>
              </a:rPr>
              <a:t> </a:t>
            </a:r>
            <a:r>
              <a:rPr lang="en-US" sz="1600" dirty="0" err="1">
                <a:latin typeface="Century Gothic" panose="020B0502020202020204" pitchFamily="34" charset="0"/>
              </a:rPr>
              <a:t>pengelolaan</a:t>
            </a:r>
            <a:r>
              <a:rPr lang="en-US" sz="1600" dirty="0">
                <a:latin typeface="Century Gothic" panose="020B0502020202020204" pitchFamily="34" charset="0"/>
              </a:rPr>
              <a:t> dana BOS di </a:t>
            </a:r>
            <a:r>
              <a:rPr lang="en-US" sz="1600" dirty="0" err="1">
                <a:latin typeface="Century Gothic" panose="020B0502020202020204" pitchFamily="34" charset="0"/>
              </a:rPr>
              <a:t>daerah</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di </a:t>
            </a:r>
            <a:r>
              <a:rPr lang="en-US" sz="1600" dirty="0" err="1">
                <a:latin typeface="Century Gothic" panose="020B0502020202020204" pitchFamily="34" charset="0"/>
              </a:rPr>
              <a:t>sekolah</a:t>
            </a:r>
            <a:r>
              <a:rPr lang="en-US" sz="1600" dirty="0">
                <a:latin typeface="Century Gothic" panose="020B0502020202020204" pitchFamily="34" charset="0"/>
              </a:rPr>
              <a:t>.</a:t>
            </a:r>
            <a:endParaRPr lang="id-ID" sz="1600" dirty="0">
              <a:latin typeface="Century Gothic" panose="020B0502020202020204" pitchFamily="34" charset="0"/>
            </a:endParaRPr>
          </a:p>
        </p:txBody>
      </p:sp>
      <p:cxnSp>
        <p:nvCxnSpPr>
          <p:cNvPr id="22" name="Straight Connector 21"/>
          <p:cNvCxnSpPr/>
          <p:nvPr/>
        </p:nvCxnSpPr>
        <p:spPr>
          <a:xfrm flipH="1">
            <a:off x="7655083" y="1721780"/>
            <a:ext cx="20906" cy="420452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7132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02581" y="-18345"/>
            <a:ext cx="8909856" cy="519035"/>
          </a:xfrm>
        </p:spPr>
        <p:txBody>
          <a:bodyPr>
            <a:normAutofit/>
          </a:bodyPr>
          <a:lstStyle/>
          <a:p>
            <a:r>
              <a:rPr lang="en-US" sz="2800" b="1" dirty="0" err="1" smtClean="0">
                <a:solidFill>
                  <a:schemeClr val="bg1"/>
                </a:solidFill>
              </a:rPr>
              <a:t>Fungsi</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a:solidFill>
                  <a:schemeClr val="bg1"/>
                </a:solidFill>
              </a:rPr>
              <a:t>K</a:t>
            </a:r>
            <a:r>
              <a:rPr lang="en-US" sz="2800" b="1" dirty="0" err="1" smtClean="0">
                <a:solidFill>
                  <a:schemeClr val="bg1"/>
                </a:solidFill>
              </a:rPr>
              <a:t>arakteristik</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a:t>
            </a:r>
            <a:r>
              <a:rPr lang="en-US" sz="2800" b="1" dirty="0" smtClean="0">
                <a:solidFill>
                  <a:srgbClr val="FFFF00"/>
                </a:solidFill>
              </a:rPr>
              <a:t>Lab. </a:t>
            </a:r>
            <a:r>
              <a:rPr lang="en-US" sz="2800" b="1" dirty="0" err="1" smtClean="0">
                <a:solidFill>
                  <a:srgbClr val="FFFF00"/>
                </a:solidFill>
              </a:rPr>
              <a:t>Biologi</a:t>
            </a:r>
            <a:r>
              <a:rPr lang="en-US" sz="2800" b="1" dirty="0" smtClean="0">
                <a:solidFill>
                  <a:srgbClr val="FFFF00"/>
                </a:solidFill>
              </a:rPr>
              <a:t> </a:t>
            </a:r>
            <a:r>
              <a:rPr lang="en-US" sz="2800" b="1" dirty="0" smtClean="0">
                <a:solidFill>
                  <a:schemeClr val="bg1"/>
                </a:solidFill>
              </a:rPr>
              <a:t>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6" y="836735"/>
            <a:ext cx="533400" cy="93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776165" y="836735"/>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768907" y="1380365"/>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1195793" y="856374"/>
            <a:ext cx="1560235" cy="369332"/>
          </a:xfrm>
          <a:prstGeom prst="rect">
            <a:avLst/>
          </a:prstGeom>
        </p:spPr>
        <p:txBody>
          <a:bodyPr wrap="none">
            <a:spAutoFit/>
          </a:bodyPr>
          <a:lstStyle/>
          <a:p>
            <a:r>
              <a:rPr lang="en-US" b="1" dirty="0" err="1"/>
              <a:t>Ruang</a:t>
            </a:r>
            <a:r>
              <a:rPr lang="en-US" b="1" dirty="0"/>
              <a:t> </a:t>
            </a:r>
            <a:r>
              <a:rPr lang="en-US" b="1" dirty="0" err="1"/>
              <a:t>praktik</a:t>
            </a:r>
            <a:r>
              <a:rPr lang="en-US" b="1" dirty="0"/>
              <a:t> </a:t>
            </a:r>
          </a:p>
        </p:txBody>
      </p:sp>
      <p:sp>
        <p:nvSpPr>
          <p:cNvPr id="10" name="Rectangle 9"/>
          <p:cNvSpPr/>
          <p:nvPr/>
        </p:nvSpPr>
        <p:spPr>
          <a:xfrm>
            <a:off x="1195793" y="1371367"/>
            <a:ext cx="1829732" cy="369332"/>
          </a:xfrm>
          <a:prstGeom prst="rect">
            <a:avLst/>
          </a:prstGeom>
        </p:spPr>
        <p:txBody>
          <a:bodyPr wrap="none">
            <a:spAutoFit/>
          </a:bodyPr>
          <a:lstStyle/>
          <a:p>
            <a:r>
              <a:rPr lang="en-US" b="1" dirty="0" err="1"/>
              <a:t>Ruang</a:t>
            </a:r>
            <a:r>
              <a:rPr lang="en-US" b="1" dirty="0"/>
              <a:t> </a:t>
            </a:r>
            <a:r>
              <a:rPr lang="en-US" b="1" dirty="0" err="1"/>
              <a:t>persiapan</a:t>
            </a:r>
            <a:r>
              <a:rPr lang="en-US" b="1" dirty="0"/>
              <a:t> </a:t>
            </a:r>
          </a:p>
        </p:txBody>
      </p:sp>
      <p:sp>
        <p:nvSpPr>
          <p:cNvPr id="11" name="Rectangle 10"/>
          <p:cNvSpPr/>
          <p:nvPr/>
        </p:nvSpPr>
        <p:spPr>
          <a:xfrm>
            <a:off x="3372880" y="866648"/>
            <a:ext cx="8296251" cy="338554"/>
          </a:xfrm>
          <a:prstGeom prst="rect">
            <a:avLst/>
          </a:prstGeom>
        </p:spPr>
        <p:txBody>
          <a:bodyPr wrap="square">
            <a:spAutoFit/>
          </a:bodyPr>
          <a:lstStyle/>
          <a:p>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kegiatan</a:t>
            </a:r>
            <a:r>
              <a:rPr lang="en-US" sz="1600" dirty="0">
                <a:solidFill>
                  <a:schemeClr val="bg1">
                    <a:lumMod val="50000"/>
                  </a:schemeClr>
                </a:solidFill>
              </a:rPr>
              <a:t> </a:t>
            </a:r>
            <a:r>
              <a:rPr lang="en-US" sz="1600" dirty="0" err="1">
                <a:solidFill>
                  <a:schemeClr val="bg1">
                    <a:lumMod val="50000"/>
                  </a:schemeClr>
                </a:solidFill>
              </a:rPr>
              <a:t>utama</a:t>
            </a:r>
            <a:r>
              <a:rPr lang="en-US" sz="1600" dirty="0">
                <a:solidFill>
                  <a:schemeClr val="bg1">
                    <a:lumMod val="50000"/>
                  </a:schemeClr>
                </a:solidFill>
              </a:rPr>
              <a:t>, </a:t>
            </a:r>
            <a:r>
              <a:rPr lang="en-US" sz="1600" dirty="0" err="1">
                <a:solidFill>
                  <a:schemeClr val="bg1">
                    <a:lumMod val="50000"/>
                  </a:schemeClr>
                </a:solidFill>
              </a:rPr>
              <a:t>harus</a:t>
            </a:r>
            <a:r>
              <a:rPr lang="en-US" sz="1600" dirty="0">
                <a:solidFill>
                  <a:schemeClr val="bg1">
                    <a:lumMod val="50000"/>
                  </a:schemeClr>
                </a:solidFill>
              </a:rPr>
              <a:t> </a:t>
            </a:r>
            <a:r>
              <a:rPr lang="en-US" sz="1600" dirty="0" err="1">
                <a:solidFill>
                  <a:schemeClr val="bg1">
                    <a:lumMod val="50000"/>
                  </a:schemeClr>
                </a:solidFill>
              </a:rPr>
              <a:t>cukup</a:t>
            </a:r>
            <a:r>
              <a:rPr lang="en-US" sz="1600" dirty="0">
                <a:solidFill>
                  <a:schemeClr val="bg1">
                    <a:lumMod val="50000"/>
                  </a:schemeClr>
                </a:solidFill>
              </a:rPr>
              <a:t> </a:t>
            </a:r>
            <a:r>
              <a:rPr lang="en-US" sz="1600" dirty="0" err="1">
                <a:solidFill>
                  <a:schemeClr val="bg1">
                    <a:lumMod val="50000"/>
                  </a:schemeClr>
                </a:solidFill>
              </a:rPr>
              <a:t>luas</a:t>
            </a:r>
            <a:r>
              <a:rPr lang="en-US" sz="1600" dirty="0">
                <a:solidFill>
                  <a:schemeClr val="bg1">
                    <a:lumMod val="50000"/>
                  </a:schemeClr>
                </a:solidFill>
              </a:rPr>
              <a:t> </a:t>
            </a:r>
            <a:r>
              <a:rPr lang="en-US" sz="1600" dirty="0" err="1">
                <a:solidFill>
                  <a:schemeClr val="bg1">
                    <a:lumMod val="50000"/>
                  </a:schemeClr>
                </a:solidFill>
              </a:rPr>
              <a:t>untuk</a:t>
            </a:r>
            <a:r>
              <a:rPr lang="en-US" sz="1600" dirty="0">
                <a:solidFill>
                  <a:schemeClr val="bg1">
                    <a:lumMod val="50000"/>
                  </a:schemeClr>
                </a:solidFill>
              </a:rPr>
              <a:t> </a:t>
            </a:r>
            <a:r>
              <a:rPr lang="en-US" sz="1600" dirty="0" err="1">
                <a:solidFill>
                  <a:schemeClr val="bg1">
                    <a:lumMod val="50000"/>
                  </a:schemeClr>
                </a:solidFill>
              </a:rPr>
              <a:t>menampung</a:t>
            </a:r>
            <a:r>
              <a:rPr lang="en-US" sz="1600" dirty="0">
                <a:solidFill>
                  <a:schemeClr val="bg1">
                    <a:lumMod val="50000"/>
                  </a:schemeClr>
                </a:solidFill>
              </a:rPr>
              <a:t> </a:t>
            </a:r>
            <a:r>
              <a:rPr lang="en-US" sz="1600" dirty="0" err="1">
                <a:solidFill>
                  <a:schemeClr val="bg1">
                    <a:lumMod val="50000"/>
                  </a:schemeClr>
                </a:solidFill>
              </a:rPr>
              <a:t>kegiatan</a:t>
            </a:r>
            <a:r>
              <a:rPr lang="en-US" sz="1600" dirty="0">
                <a:solidFill>
                  <a:schemeClr val="bg1">
                    <a:lumMod val="50000"/>
                  </a:schemeClr>
                </a:solidFill>
              </a:rPr>
              <a:t> </a:t>
            </a:r>
            <a:r>
              <a:rPr lang="en-US" sz="1600" dirty="0" err="1">
                <a:solidFill>
                  <a:schemeClr val="bg1">
                    <a:lumMod val="50000"/>
                  </a:schemeClr>
                </a:solidFill>
              </a:rPr>
              <a:t>praktik</a:t>
            </a:r>
            <a:endParaRPr lang="en-US" sz="1600" dirty="0">
              <a:solidFill>
                <a:schemeClr val="bg1">
                  <a:lumMod val="50000"/>
                </a:schemeClr>
              </a:solidFill>
            </a:endParaRPr>
          </a:p>
        </p:txBody>
      </p:sp>
      <p:sp>
        <p:nvSpPr>
          <p:cNvPr id="12" name="Rectangle 11"/>
          <p:cNvSpPr/>
          <p:nvPr/>
        </p:nvSpPr>
        <p:spPr>
          <a:xfrm>
            <a:off x="3359701" y="1371367"/>
            <a:ext cx="7917545" cy="584775"/>
          </a:xfrm>
          <a:prstGeom prst="rect">
            <a:avLst/>
          </a:prstGeom>
        </p:spPr>
        <p:txBody>
          <a:bodyPr wrap="square">
            <a:spAutoFit/>
          </a:bodyPr>
          <a:lstStyle/>
          <a:p>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simpan</a:t>
            </a:r>
            <a:r>
              <a:rPr lang="en-US" sz="1600" dirty="0">
                <a:solidFill>
                  <a:schemeClr val="bg1">
                    <a:lumMod val="50000"/>
                  </a:schemeClr>
                </a:solidFill>
              </a:rPr>
              <a:t> </a:t>
            </a:r>
            <a:r>
              <a:rPr lang="en-US" sz="1600" dirty="0" err="1">
                <a:solidFill>
                  <a:schemeClr val="bg1">
                    <a:lumMod val="50000"/>
                  </a:schemeClr>
                </a:solidFill>
              </a:rPr>
              <a:t>alat</a:t>
            </a:r>
            <a:r>
              <a:rPr lang="en-US" sz="1600" dirty="0">
                <a:solidFill>
                  <a:schemeClr val="bg1">
                    <a:lumMod val="50000"/>
                  </a:schemeClr>
                </a:solidFill>
              </a:rPr>
              <a:t>, </a:t>
            </a:r>
            <a:r>
              <a:rPr lang="en-US" sz="1600" dirty="0" err="1">
                <a:solidFill>
                  <a:schemeClr val="bg1">
                    <a:lumMod val="50000"/>
                  </a:schemeClr>
                </a:solidFill>
              </a:rPr>
              <a:t>bahan-bahan</a:t>
            </a:r>
            <a:r>
              <a:rPr lang="en-US" sz="1600" dirty="0">
                <a:solidFill>
                  <a:schemeClr val="bg1">
                    <a:lumMod val="50000"/>
                  </a:schemeClr>
                </a:solidFill>
              </a:rPr>
              <a:t> </a:t>
            </a:r>
            <a:r>
              <a:rPr lang="en-US" sz="1600" dirty="0" err="1" smtClean="0">
                <a:solidFill>
                  <a:schemeClr val="bg1">
                    <a:lumMod val="50000"/>
                  </a:schemeClr>
                </a:solidFill>
              </a:rPr>
              <a:t>biologi</a:t>
            </a:r>
            <a:r>
              <a:rPr lang="en-US" sz="1600" dirty="0" smtClean="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a:t>
            </a:r>
            <a:r>
              <a:rPr lang="en-US" sz="1600" dirty="0" err="1">
                <a:solidFill>
                  <a:schemeClr val="bg1">
                    <a:lumMod val="50000"/>
                  </a:schemeClr>
                </a:solidFill>
              </a:rPr>
              <a:t>sebagai</a:t>
            </a:r>
            <a:r>
              <a:rPr lang="en-US" sz="1600" dirty="0">
                <a:solidFill>
                  <a:schemeClr val="bg1">
                    <a:lumMod val="50000"/>
                  </a:schemeClr>
                </a:solidFill>
              </a:rPr>
              <a:t> </a:t>
            </a:r>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persiapan</a:t>
            </a:r>
            <a:r>
              <a:rPr lang="en-US" sz="1600" dirty="0">
                <a:solidFill>
                  <a:schemeClr val="bg1">
                    <a:lumMod val="50000"/>
                  </a:schemeClr>
                </a:solidFill>
              </a:rPr>
              <a:t> </a:t>
            </a:r>
            <a:r>
              <a:rPr lang="en-US" sz="1600" dirty="0" err="1">
                <a:solidFill>
                  <a:schemeClr val="bg1">
                    <a:lumMod val="50000"/>
                  </a:schemeClr>
                </a:solidFill>
              </a:rPr>
              <a:t>sebelum</a:t>
            </a:r>
            <a:r>
              <a:rPr lang="en-US" sz="1600" dirty="0">
                <a:solidFill>
                  <a:schemeClr val="bg1">
                    <a:lumMod val="50000"/>
                  </a:schemeClr>
                </a:solidFill>
              </a:rPr>
              <a:t> </a:t>
            </a:r>
            <a:r>
              <a:rPr lang="en-US" sz="1600" dirty="0" err="1">
                <a:solidFill>
                  <a:schemeClr val="bg1">
                    <a:lumMod val="50000"/>
                  </a:schemeClr>
                </a:solidFill>
              </a:rPr>
              <a:t>dimulainya</a:t>
            </a:r>
            <a:r>
              <a:rPr lang="en-US" sz="1600" dirty="0">
                <a:solidFill>
                  <a:schemeClr val="bg1">
                    <a:lumMod val="50000"/>
                  </a:schemeClr>
                </a:solidFill>
              </a:rPr>
              <a:t> </a:t>
            </a:r>
            <a:r>
              <a:rPr lang="en-US" sz="1600" dirty="0" err="1">
                <a:solidFill>
                  <a:schemeClr val="bg1">
                    <a:lumMod val="50000"/>
                  </a:schemeClr>
                </a:solidFill>
              </a:rPr>
              <a:t>praktik</a:t>
            </a:r>
            <a:r>
              <a:rPr lang="en-US" sz="1600" dirty="0">
                <a:solidFill>
                  <a:schemeClr val="bg1">
                    <a:lumMod val="50000"/>
                  </a:schemeClr>
                </a:solidFill>
              </a:rPr>
              <a:t>.</a:t>
            </a:r>
          </a:p>
        </p:txBody>
      </p:sp>
      <p:sp>
        <p:nvSpPr>
          <p:cNvPr id="13" name="Notched Right Arrow 12"/>
          <p:cNvSpPr/>
          <p:nvPr/>
        </p:nvSpPr>
        <p:spPr>
          <a:xfrm>
            <a:off x="2926306" y="951589"/>
            <a:ext cx="458802" cy="187424"/>
          </a:xfrm>
          <a:prstGeom prst="notch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Notched Right Arrow 13"/>
          <p:cNvSpPr/>
          <p:nvPr/>
        </p:nvSpPr>
        <p:spPr>
          <a:xfrm>
            <a:off x="2926306" y="1507108"/>
            <a:ext cx="458802" cy="187424"/>
          </a:xfrm>
          <a:prstGeom prst="notched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4473446" y="2083448"/>
            <a:ext cx="462371" cy="732466"/>
            <a:chOff x="5445252" y="740681"/>
            <a:chExt cx="462371" cy="732466"/>
          </a:xfrm>
        </p:grpSpPr>
        <p:sp>
          <p:nvSpPr>
            <p:cNvPr id="16" name="Rectangle 15"/>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586013" y="740681"/>
              <a:ext cx="321610" cy="732466"/>
              <a:chOff x="5694947" y="759450"/>
              <a:chExt cx="321610" cy="732466"/>
            </a:xfrm>
          </p:grpSpPr>
          <p:sp>
            <p:nvSpPr>
              <p:cNvPr id="19" name="Rectangle 18"/>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ounded Rectangle 17"/>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5041776" y="2272709"/>
            <a:ext cx="2299669" cy="353943"/>
          </a:xfrm>
          <a:prstGeom prst="rect">
            <a:avLst/>
          </a:prstGeom>
        </p:spPr>
        <p:txBody>
          <a:bodyPr wrap="none">
            <a:spAutoFit/>
          </a:bodyPr>
          <a:lstStyle/>
          <a:p>
            <a:r>
              <a:rPr lang="en-US" sz="1700" dirty="0" err="1"/>
              <a:t>dilengkapi</a:t>
            </a:r>
            <a:r>
              <a:rPr lang="en-US" sz="1700" dirty="0"/>
              <a:t> </a:t>
            </a:r>
            <a:r>
              <a:rPr lang="en-US" sz="1700" b="1" dirty="0">
                <a:solidFill>
                  <a:srgbClr val="C00000"/>
                </a:solidFill>
              </a:rPr>
              <a:t>2 (</a:t>
            </a:r>
            <a:r>
              <a:rPr lang="en-US" sz="1700" b="1" dirty="0" err="1">
                <a:solidFill>
                  <a:srgbClr val="C00000"/>
                </a:solidFill>
              </a:rPr>
              <a:t>dua</a:t>
            </a:r>
            <a:r>
              <a:rPr lang="en-US" sz="1700" b="1" dirty="0">
                <a:solidFill>
                  <a:srgbClr val="C00000"/>
                </a:solidFill>
              </a:rPr>
              <a:t>) </a:t>
            </a:r>
            <a:r>
              <a:rPr lang="en-US" sz="1700" b="1" dirty="0" err="1">
                <a:solidFill>
                  <a:srgbClr val="C00000"/>
                </a:solidFill>
              </a:rPr>
              <a:t>pintu</a:t>
            </a:r>
            <a:endParaRPr lang="en-US" sz="1700" b="1" dirty="0">
              <a:solidFill>
                <a:srgbClr val="C00000"/>
              </a:solidFill>
            </a:endParaRPr>
          </a:p>
        </p:txBody>
      </p:sp>
      <p:sp>
        <p:nvSpPr>
          <p:cNvPr id="22" name="Rectangle 21"/>
          <p:cNvSpPr/>
          <p:nvPr/>
        </p:nvSpPr>
        <p:spPr>
          <a:xfrm>
            <a:off x="9176096" y="2121567"/>
            <a:ext cx="1586716" cy="615553"/>
          </a:xfrm>
          <a:prstGeom prst="rect">
            <a:avLst/>
          </a:prstGeom>
        </p:spPr>
        <p:txBody>
          <a:bodyPr wrap="none">
            <a:spAutoFit/>
          </a:bodyPr>
          <a:lstStyle/>
          <a:p>
            <a:r>
              <a:rPr lang="en-US" sz="1700" dirty="0" smtClean="0"/>
              <a:t>yang </a:t>
            </a:r>
            <a:r>
              <a:rPr lang="en-US" sz="1700" dirty="0" err="1"/>
              <a:t>membuka</a:t>
            </a:r>
            <a:r>
              <a:rPr lang="en-US" sz="1700" dirty="0"/>
              <a:t> </a:t>
            </a:r>
            <a:endParaRPr lang="en-US" sz="1700" dirty="0" smtClean="0"/>
          </a:p>
          <a:p>
            <a:r>
              <a:rPr lang="en-US" sz="1700" dirty="0" err="1" smtClean="0"/>
              <a:t>keluar</a:t>
            </a:r>
            <a:endParaRPr lang="en-US" sz="1700" dirty="0"/>
          </a:p>
        </p:txBody>
      </p:sp>
      <p:sp>
        <p:nvSpPr>
          <p:cNvPr id="23" name="Rectangle 22"/>
          <p:cNvSpPr/>
          <p:nvPr/>
        </p:nvSpPr>
        <p:spPr>
          <a:xfrm>
            <a:off x="7898446" y="2007252"/>
            <a:ext cx="1002197"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a:t>di </a:t>
            </a:r>
            <a:r>
              <a:rPr lang="en-US" sz="1700" dirty="0" err="1"/>
              <a:t>depan</a:t>
            </a:r>
            <a:r>
              <a:rPr lang="en-US" sz="1700" dirty="0"/>
              <a:t> </a:t>
            </a:r>
          </a:p>
        </p:txBody>
      </p:sp>
      <p:sp>
        <p:nvSpPr>
          <p:cNvPr id="24" name="Rectangle 23"/>
          <p:cNvSpPr/>
          <p:nvPr/>
        </p:nvSpPr>
        <p:spPr>
          <a:xfrm>
            <a:off x="7898446" y="2475555"/>
            <a:ext cx="977640"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err="1"/>
              <a:t>belakang</a:t>
            </a:r>
            <a:endParaRPr lang="en-US" sz="1700" dirty="0"/>
          </a:p>
        </p:txBody>
      </p:sp>
      <p:cxnSp>
        <p:nvCxnSpPr>
          <p:cNvPr id="25" name="Straight Arrow Connector 24"/>
          <p:cNvCxnSpPr>
            <a:stCxn id="21" idx="3"/>
          </p:cNvCxnSpPr>
          <p:nvPr/>
        </p:nvCxnSpPr>
        <p:spPr>
          <a:xfrm flipV="1">
            <a:off x="7341445" y="2272709"/>
            <a:ext cx="427405" cy="176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1" idx="3"/>
            <a:endCxn id="24" idx="1"/>
          </p:cNvCxnSpPr>
          <p:nvPr/>
        </p:nvCxnSpPr>
        <p:spPr>
          <a:xfrm>
            <a:off x="7341445" y="2449681"/>
            <a:ext cx="557001" cy="20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ight Brace 26"/>
          <p:cNvSpPr/>
          <p:nvPr/>
        </p:nvSpPr>
        <p:spPr>
          <a:xfrm>
            <a:off x="8985596" y="2184223"/>
            <a:ext cx="190500" cy="5479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Rectangle 27"/>
          <p:cNvSpPr/>
          <p:nvPr/>
        </p:nvSpPr>
        <p:spPr>
          <a:xfrm>
            <a:off x="4417543" y="2879158"/>
            <a:ext cx="3826521" cy="353943"/>
          </a:xfrm>
          <a:prstGeom prst="rect">
            <a:avLst/>
          </a:prstGeom>
        </p:spPr>
        <p:txBody>
          <a:bodyPr wrap="square">
            <a:spAutoFit/>
          </a:bodyPr>
          <a:lstStyle/>
          <a:p>
            <a:pPr marL="285750" indent="-285750">
              <a:buFont typeface="Wingdings" pitchFamily="2" charset="2"/>
              <a:buChar char="q"/>
            </a:pPr>
            <a:r>
              <a:rPr lang="en-US" sz="1500" dirty="0" err="1">
                <a:solidFill>
                  <a:schemeClr val="bg1">
                    <a:lumMod val="50000"/>
                  </a:schemeClr>
                </a:solidFill>
              </a:rPr>
              <a:t>praktik</a:t>
            </a:r>
            <a:r>
              <a:rPr lang="en-US" sz="1700" dirty="0"/>
              <a:t> </a:t>
            </a:r>
            <a:r>
              <a:rPr lang="en-US" sz="1700" b="1" dirty="0" err="1">
                <a:solidFill>
                  <a:srgbClr val="C00000"/>
                </a:solidFill>
              </a:rPr>
              <a:t>bukaan</a:t>
            </a:r>
            <a:r>
              <a:rPr lang="en-US" sz="1700" b="1" dirty="0">
                <a:solidFill>
                  <a:srgbClr val="C00000"/>
                </a:solidFill>
              </a:rPr>
              <a:t> </a:t>
            </a:r>
            <a:r>
              <a:rPr lang="en-US" sz="1700" b="1" dirty="0" err="1">
                <a:solidFill>
                  <a:srgbClr val="C00000"/>
                </a:solidFill>
              </a:rPr>
              <a:t>cahaya</a:t>
            </a:r>
            <a:r>
              <a:rPr lang="en-US" sz="1700" b="1" dirty="0">
                <a:solidFill>
                  <a:srgbClr val="C00000"/>
                </a:solidFill>
              </a:rPr>
              <a:t> </a:t>
            </a:r>
            <a:r>
              <a:rPr lang="en-US" sz="1500" dirty="0">
                <a:solidFill>
                  <a:schemeClr val="bg1">
                    <a:lumMod val="50000"/>
                  </a:schemeClr>
                </a:solidFill>
              </a:rPr>
              <a:t>minimal</a:t>
            </a:r>
            <a:r>
              <a:rPr lang="en-US" sz="1700" dirty="0"/>
              <a:t> </a:t>
            </a:r>
            <a:r>
              <a:rPr lang="en-US" sz="1700" b="1" dirty="0">
                <a:solidFill>
                  <a:srgbClr val="C00000"/>
                </a:solidFill>
              </a:rPr>
              <a:t>9,6 </a:t>
            </a:r>
            <a:r>
              <a:rPr lang="en-US" sz="1700" b="1" dirty="0" smtClean="0">
                <a:solidFill>
                  <a:srgbClr val="C00000"/>
                </a:solidFill>
              </a:rPr>
              <a:t>m2 </a:t>
            </a:r>
          </a:p>
        </p:txBody>
      </p:sp>
      <p:cxnSp>
        <p:nvCxnSpPr>
          <p:cNvPr id="29" name="Straight Connector 28"/>
          <p:cNvCxnSpPr/>
          <p:nvPr/>
        </p:nvCxnSpPr>
        <p:spPr>
          <a:xfrm flipV="1">
            <a:off x="4473446" y="2879158"/>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4473446" y="3647490"/>
            <a:ext cx="7501303" cy="30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1"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6535" y="3788713"/>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5041776" y="3702334"/>
            <a:ext cx="5045805" cy="846386"/>
          </a:xfrm>
          <a:prstGeom prst="rect">
            <a:avLst/>
          </a:prstGeom>
        </p:spPr>
        <p:txBody>
          <a:bodyPr wrap="none">
            <a:spAutoFit/>
          </a:bodyPr>
          <a:lstStyle/>
          <a:p>
            <a:r>
              <a:rPr lang="en-US" sz="1700" b="1" dirty="0" err="1">
                <a:solidFill>
                  <a:srgbClr val="C00000"/>
                </a:solidFill>
              </a:rPr>
              <a:t>Jumlah</a:t>
            </a:r>
            <a:r>
              <a:rPr lang="en-US" sz="1700" b="1" dirty="0">
                <a:solidFill>
                  <a:srgbClr val="C00000"/>
                </a:solidFill>
              </a:rPr>
              <a:t> </a:t>
            </a:r>
            <a:r>
              <a:rPr lang="en-US" sz="1700" b="1" dirty="0" err="1">
                <a:solidFill>
                  <a:srgbClr val="C00000"/>
                </a:solidFill>
              </a:rPr>
              <a:t>titik</a:t>
            </a:r>
            <a:r>
              <a:rPr lang="en-US" sz="1700" b="1" dirty="0">
                <a:solidFill>
                  <a:srgbClr val="C00000"/>
                </a:solidFill>
              </a:rPr>
              <a:t> </a:t>
            </a:r>
            <a:r>
              <a:rPr lang="en-US" sz="1700" b="1" dirty="0" err="1">
                <a:solidFill>
                  <a:srgbClr val="C00000"/>
                </a:solidFill>
              </a:rPr>
              <a:t>lampu</a:t>
            </a:r>
            <a:r>
              <a:rPr lang="en-US" sz="1700" b="1" dirty="0">
                <a:solidFill>
                  <a:srgbClr val="C00000"/>
                </a:solidFill>
              </a:rPr>
              <a:t> minimal 6 (</a:t>
            </a:r>
            <a:r>
              <a:rPr lang="en-US" sz="1700" b="1" dirty="0" err="1">
                <a:solidFill>
                  <a:srgbClr val="C00000"/>
                </a:solidFill>
              </a:rPr>
              <a:t>enam</a:t>
            </a:r>
            <a:r>
              <a:rPr lang="en-US" sz="1700" b="1" dirty="0">
                <a:solidFill>
                  <a:srgbClr val="C00000"/>
                </a:solidFill>
              </a:rPr>
              <a:t>) </a:t>
            </a:r>
            <a:r>
              <a:rPr lang="en-US" sz="1700" dirty="0"/>
              <a:t>di </a:t>
            </a:r>
            <a:r>
              <a:rPr lang="en-US" sz="1700" dirty="0" err="1"/>
              <a:t>ruang</a:t>
            </a:r>
            <a:r>
              <a:rPr lang="en-US" sz="1700" dirty="0"/>
              <a:t> </a:t>
            </a:r>
            <a:r>
              <a:rPr lang="en-US" sz="1700" dirty="0" err="1" smtClean="0"/>
              <a:t>praktik</a:t>
            </a:r>
            <a:r>
              <a:rPr lang="en-US" sz="1700" dirty="0" smtClean="0"/>
              <a:t> :</a:t>
            </a:r>
          </a:p>
          <a:p>
            <a:pPr marL="285750" indent="-285750">
              <a:buFont typeface="Wingdings" pitchFamily="2" charset="2"/>
              <a:buChar char="q"/>
            </a:pPr>
            <a:r>
              <a:rPr lang="nn-NO" sz="1500" dirty="0">
                <a:solidFill>
                  <a:schemeClr val="bg1">
                    <a:lumMod val="50000"/>
                  </a:schemeClr>
                </a:solidFill>
              </a:rPr>
              <a:t>masing-masing </a:t>
            </a:r>
            <a:r>
              <a:rPr lang="nn-NO" sz="1500" dirty="0" smtClean="0">
                <a:solidFill>
                  <a:schemeClr val="bg1">
                    <a:lumMod val="50000"/>
                  </a:schemeClr>
                </a:solidFill>
              </a:rPr>
              <a:t>2 (dua) </a:t>
            </a:r>
            <a:r>
              <a:rPr lang="nn-NO" sz="1500" dirty="0">
                <a:solidFill>
                  <a:schemeClr val="bg1">
                    <a:lumMod val="50000"/>
                  </a:schemeClr>
                </a:solidFill>
              </a:rPr>
              <a:t>di ruang persiapan, dan </a:t>
            </a:r>
            <a:endParaRPr lang="nn-NO" sz="1500" dirty="0" smtClean="0">
              <a:solidFill>
                <a:schemeClr val="bg1">
                  <a:lumMod val="50000"/>
                </a:schemeClr>
              </a:solidFill>
            </a:endParaRPr>
          </a:p>
          <a:p>
            <a:pPr marL="285750" indent="-285750">
              <a:buFont typeface="Wingdings" pitchFamily="2" charset="2"/>
              <a:buChar char="q"/>
            </a:pPr>
            <a:r>
              <a:rPr lang="nn-NO" sz="1500" dirty="0" smtClean="0">
                <a:solidFill>
                  <a:schemeClr val="bg1">
                    <a:lumMod val="50000"/>
                  </a:schemeClr>
                </a:solidFill>
              </a:rPr>
              <a:t>ruang gelap</a:t>
            </a:r>
            <a:endParaRPr lang="en-US" sz="1500" dirty="0">
              <a:solidFill>
                <a:schemeClr val="bg1">
                  <a:lumMod val="50000"/>
                </a:schemeClr>
              </a:solidFill>
            </a:endParaRPr>
          </a:p>
        </p:txBody>
      </p:sp>
      <p:sp>
        <p:nvSpPr>
          <p:cNvPr id="33" name="Rectangle 32"/>
          <p:cNvSpPr/>
          <p:nvPr/>
        </p:nvSpPr>
        <p:spPr>
          <a:xfrm>
            <a:off x="4270621" y="4196118"/>
            <a:ext cx="909929" cy="307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b="1" dirty="0" smtClean="0">
                <a:solidFill>
                  <a:srgbClr val="C00000"/>
                </a:solidFill>
              </a:rPr>
              <a:t>@20 watt</a:t>
            </a:r>
            <a:endParaRPr lang="en-US" sz="1400" b="1" dirty="0">
              <a:solidFill>
                <a:srgbClr val="C00000"/>
              </a:solidFill>
            </a:endParaRPr>
          </a:p>
        </p:txBody>
      </p:sp>
      <p:cxnSp>
        <p:nvCxnSpPr>
          <p:cNvPr id="34" name="Straight Connector 33"/>
          <p:cNvCxnSpPr/>
          <p:nvPr/>
        </p:nvCxnSpPr>
        <p:spPr>
          <a:xfrm flipV="1">
            <a:off x="4473446" y="4503895"/>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5015070" y="4532900"/>
            <a:ext cx="7169831" cy="815608"/>
          </a:xfrm>
          <a:prstGeom prst="rect">
            <a:avLst/>
          </a:prstGeom>
        </p:spPr>
        <p:txBody>
          <a:bodyPr wrap="square">
            <a:spAutoFit/>
          </a:bodyPr>
          <a:lstStyle/>
          <a:p>
            <a:r>
              <a:rPr lang="en-US" sz="1700" b="1" dirty="0" err="1">
                <a:solidFill>
                  <a:srgbClr val="C00000"/>
                </a:solidFill>
              </a:rPr>
              <a:t>Jumlah</a:t>
            </a:r>
            <a:r>
              <a:rPr lang="en-US" sz="1700" b="1" dirty="0">
                <a:solidFill>
                  <a:srgbClr val="C00000"/>
                </a:solidFill>
              </a:rPr>
              <a:t> stop </a:t>
            </a:r>
            <a:r>
              <a:rPr lang="en-US" sz="1700" b="1" dirty="0" err="1">
                <a:solidFill>
                  <a:srgbClr val="C00000"/>
                </a:solidFill>
              </a:rPr>
              <a:t>kontak</a:t>
            </a:r>
            <a:r>
              <a:rPr lang="en-US" sz="1700" b="1" dirty="0">
                <a:solidFill>
                  <a:srgbClr val="C00000"/>
                </a:solidFill>
              </a:rPr>
              <a:t> 10 (</a:t>
            </a:r>
            <a:r>
              <a:rPr lang="en-US" sz="1700" b="1" dirty="0" err="1">
                <a:solidFill>
                  <a:srgbClr val="C00000"/>
                </a:solidFill>
              </a:rPr>
              <a:t>sepuluh</a:t>
            </a:r>
            <a:r>
              <a:rPr lang="en-US" sz="1700" b="1" dirty="0">
                <a:solidFill>
                  <a:srgbClr val="C00000"/>
                </a:solidFill>
              </a:rPr>
              <a:t>) di </a:t>
            </a:r>
            <a:r>
              <a:rPr lang="en-US" sz="1700" b="1" dirty="0" err="1">
                <a:solidFill>
                  <a:srgbClr val="C00000"/>
                </a:solidFill>
              </a:rPr>
              <a:t>ruang</a:t>
            </a:r>
            <a:r>
              <a:rPr lang="en-US" sz="1700" b="1" dirty="0">
                <a:solidFill>
                  <a:srgbClr val="C00000"/>
                </a:solidFill>
              </a:rPr>
              <a:t> </a:t>
            </a:r>
            <a:r>
              <a:rPr lang="en-US" sz="1700" b="1" dirty="0" err="1" smtClean="0">
                <a:solidFill>
                  <a:srgbClr val="C00000"/>
                </a:solidFill>
              </a:rPr>
              <a:t>praktik</a:t>
            </a:r>
            <a:endParaRPr lang="en-US" sz="1700" b="1" dirty="0" smtClean="0">
              <a:solidFill>
                <a:srgbClr val="C00000"/>
              </a:solidFill>
            </a:endParaRPr>
          </a:p>
          <a:p>
            <a:r>
              <a:rPr lang="en-US" sz="1500" dirty="0" smtClean="0">
                <a:solidFill>
                  <a:schemeClr val="bg1">
                    <a:lumMod val="50000"/>
                  </a:schemeClr>
                </a:solidFill>
              </a:rPr>
              <a:t>2 (</a:t>
            </a:r>
            <a:r>
              <a:rPr lang="en-US" sz="1500" dirty="0" err="1" smtClean="0">
                <a:solidFill>
                  <a:schemeClr val="bg1">
                    <a:lumMod val="50000"/>
                  </a:schemeClr>
                </a:solidFill>
              </a:rPr>
              <a:t>dua</a:t>
            </a:r>
            <a:r>
              <a:rPr lang="en-US" sz="1500" dirty="0" smtClean="0">
                <a:solidFill>
                  <a:schemeClr val="bg1">
                    <a:lumMod val="50000"/>
                  </a:schemeClr>
                </a:solidFill>
              </a:rPr>
              <a:t>) </a:t>
            </a:r>
            <a:r>
              <a:rPr lang="en-US" sz="1500" dirty="0">
                <a:solidFill>
                  <a:schemeClr val="bg1">
                    <a:lumMod val="50000"/>
                  </a:schemeClr>
                </a:solidFill>
              </a:rPr>
              <a:t>di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persiapan</a:t>
            </a:r>
            <a:r>
              <a:rPr lang="en-US" sz="1500" dirty="0">
                <a:solidFill>
                  <a:schemeClr val="bg1">
                    <a:lumMod val="50000"/>
                  </a:schemeClr>
                </a:solidFill>
              </a:rPr>
              <a:t> </a:t>
            </a:r>
            <a:endParaRPr lang="en-US" sz="1500" dirty="0" smtClean="0">
              <a:solidFill>
                <a:schemeClr val="bg1">
                  <a:lumMod val="50000"/>
                </a:schemeClr>
              </a:solidFill>
            </a:endParaRPr>
          </a:p>
          <a:p>
            <a:r>
              <a:rPr lang="en-US" sz="1500" dirty="0" err="1" smtClean="0">
                <a:solidFill>
                  <a:schemeClr val="bg1">
                    <a:lumMod val="50000"/>
                  </a:schemeClr>
                </a:solidFill>
              </a:rPr>
              <a:t>Masing-masing</a:t>
            </a:r>
            <a:r>
              <a:rPr lang="en-US" sz="1500" dirty="0" smtClean="0">
                <a:solidFill>
                  <a:schemeClr val="bg1">
                    <a:lumMod val="50000"/>
                  </a:schemeClr>
                </a:solidFill>
              </a:rPr>
              <a:t> </a:t>
            </a:r>
            <a:r>
              <a:rPr lang="en-US" sz="1500" dirty="0" err="1" smtClean="0">
                <a:solidFill>
                  <a:schemeClr val="bg1">
                    <a:lumMod val="50000"/>
                  </a:schemeClr>
                </a:solidFill>
              </a:rPr>
              <a:t>ruang</a:t>
            </a:r>
            <a:r>
              <a:rPr lang="en-US" sz="1500" dirty="0" smtClean="0">
                <a:solidFill>
                  <a:schemeClr val="bg1">
                    <a:lumMod val="50000"/>
                  </a:schemeClr>
                </a:solidFill>
              </a:rPr>
              <a:t> </a:t>
            </a:r>
            <a:r>
              <a:rPr lang="en-US" sz="1500" dirty="0" err="1" smtClean="0">
                <a:solidFill>
                  <a:schemeClr val="bg1">
                    <a:lumMod val="50000"/>
                  </a:schemeClr>
                </a:solidFill>
              </a:rPr>
              <a:t>dilengkapi</a:t>
            </a:r>
            <a:r>
              <a:rPr lang="en-US" sz="1500" dirty="0" smtClean="0">
                <a:solidFill>
                  <a:schemeClr val="bg1">
                    <a:lumMod val="50000"/>
                  </a:schemeClr>
                </a:solidFill>
              </a:rPr>
              <a:t> 1 (</a:t>
            </a:r>
            <a:r>
              <a:rPr lang="en-US" sz="1500" dirty="0" err="1" smtClean="0">
                <a:solidFill>
                  <a:schemeClr val="bg1">
                    <a:lumMod val="50000"/>
                  </a:schemeClr>
                </a:solidFill>
              </a:rPr>
              <a:t>satu</a:t>
            </a:r>
            <a:r>
              <a:rPr lang="en-US" sz="1500" dirty="0" smtClean="0">
                <a:solidFill>
                  <a:schemeClr val="bg1">
                    <a:lumMod val="50000"/>
                  </a:schemeClr>
                </a:solidFill>
              </a:rPr>
              <a:t>) </a:t>
            </a:r>
            <a:r>
              <a:rPr lang="en-US" sz="1500" dirty="0" err="1" smtClean="0">
                <a:solidFill>
                  <a:schemeClr val="bg1">
                    <a:lumMod val="50000"/>
                  </a:schemeClr>
                </a:solidFill>
              </a:rPr>
              <a:t>buah</a:t>
            </a:r>
            <a:r>
              <a:rPr lang="en-US" sz="1500" dirty="0" smtClean="0">
                <a:solidFill>
                  <a:schemeClr val="bg1">
                    <a:lumMod val="50000"/>
                  </a:schemeClr>
                </a:solidFill>
              </a:rPr>
              <a:t> </a:t>
            </a:r>
            <a:r>
              <a:rPr lang="en-US" sz="1500" dirty="0" err="1" smtClean="0">
                <a:solidFill>
                  <a:schemeClr val="bg1">
                    <a:lumMod val="50000"/>
                  </a:schemeClr>
                </a:solidFill>
              </a:rPr>
              <a:t>saklar</a:t>
            </a:r>
            <a:endParaRPr lang="en-US" sz="1500" dirty="0">
              <a:solidFill>
                <a:schemeClr val="bg1">
                  <a:lumMod val="50000"/>
                </a:schemeClr>
              </a:solidFill>
            </a:endParaRPr>
          </a:p>
        </p:txBody>
      </p:sp>
      <p:pic>
        <p:nvPicPr>
          <p:cNvPr id="36" name="Picture 8"/>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454" t="19876" r="30056" b="13815"/>
          <a:stretch/>
        </p:blipFill>
        <p:spPr bwMode="auto">
          <a:xfrm>
            <a:off x="4613466" y="4647472"/>
            <a:ext cx="416135" cy="39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4393236" y="3230032"/>
            <a:ext cx="3964547" cy="369332"/>
          </a:xfrm>
          <a:prstGeom prst="rect">
            <a:avLst/>
          </a:prstGeom>
        </p:spPr>
        <p:txBody>
          <a:bodyPr wrap="none">
            <a:spAutoFit/>
          </a:bodyPr>
          <a:lstStyle/>
          <a:p>
            <a:pPr marL="285750" indent="-285750">
              <a:buFont typeface="Wingdings" pitchFamily="2" charset="2"/>
              <a:buChar char="q"/>
            </a:pPr>
            <a:r>
              <a:rPr lang="en-US" sz="1600" dirty="0" err="1">
                <a:solidFill>
                  <a:schemeClr val="bg1">
                    <a:lumMod val="50000"/>
                  </a:schemeClr>
                </a:solidFill>
              </a:rPr>
              <a:t>bukaan</a:t>
            </a:r>
            <a:r>
              <a:rPr lang="en-US" dirty="0">
                <a:solidFill>
                  <a:schemeClr val="bg1">
                    <a:lumMod val="50000"/>
                  </a:schemeClr>
                </a:solidFill>
              </a:rPr>
              <a:t> </a:t>
            </a:r>
            <a:r>
              <a:rPr lang="en-US" b="1" dirty="0" err="1">
                <a:solidFill>
                  <a:srgbClr val="C00000"/>
                </a:solidFill>
              </a:rPr>
              <a:t>ventilasi</a:t>
            </a:r>
            <a:r>
              <a:rPr lang="en-US" b="1" dirty="0">
                <a:solidFill>
                  <a:srgbClr val="C00000"/>
                </a:solidFill>
              </a:rPr>
              <a:t> </a:t>
            </a:r>
            <a:r>
              <a:rPr lang="en-US" b="1" dirty="0" err="1">
                <a:solidFill>
                  <a:srgbClr val="C00000"/>
                </a:solidFill>
              </a:rPr>
              <a:t>udara</a:t>
            </a:r>
            <a:r>
              <a:rPr lang="en-US" b="1" dirty="0">
                <a:solidFill>
                  <a:srgbClr val="C00000"/>
                </a:solidFill>
              </a:rPr>
              <a:t> </a:t>
            </a:r>
            <a:r>
              <a:rPr lang="en-US" sz="1600" dirty="0">
                <a:solidFill>
                  <a:schemeClr val="bg1">
                    <a:lumMod val="50000"/>
                  </a:schemeClr>
                </a:solidFill>
              </a:rPr>
              <a:t>minimal</a:t>
            </a:r>
            <a:r>
              <a:rPr lang="en-US" dirty="0">
                <a:solidFill>
                  <a:schemeClr val="bg1">
                    <a:lumMod val="50000"/>
                  </a:schemeClr>
                </a:solidFill>
              </a:rPr>
              <a:t> </a:t>
            </a:r>
            <a:r>
              <a:rPr lang="en-US" b="1" dirty="0">
                <a:solidFill>
                  <a:srgbClr val="C00000"/>
                </a:solidFill>
              </a:rPr>
              <a:t>4.8 m2</a:t>
            </a:r>
          </a:p>
        </p:txBody>
      </p:sp>
      <p:cxnSp>
        <p:nvCxnSpPr>
          <p:cNvPr id="38" name="Straight Connector 37"/>
          <p:cNvCxnSpPr/>
          <p:nvPr/>
        </p:nvCxnSpPr>
        <p:spPr>
          <a:xfrm flipV="1">
            <a:off x="4473446" y="5454581"/>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5041775" y="5544080"/>
            <a:ext cx="6932973" cy="1031051"/>
          </a:xfrm>
          <a:prstGeom prst="rect">
            <a:avLst/>
          </a:prstGeom>
        </p:spPr>
        <p:txBody>
          <a:bodyPr wrap="square">
            <a:spAutoFit/>
          </a:bodyPr>
          <a:lstStyle/>
          <a:p>
            <a:r>
              <a:rPr lang="en-US" sz="1600" b="1" dirty="0" err="1" smtClean="0">
                <a:solidFill>
                  <a:srgbClr val="C00000"/>
                </a:solidFill>
              </a:rPr>
              <a:t>Meja</a:t>
            </a:r>
            <a:r>
              <a:rPr lang="en-US" sz="1600" b="1" dirty="0" smtClean="0">
                <a:solidFill>
                  <a:srgbClr val="C00000"/>
                </a:solidFill>
              </a:rPr>
              <a:t> </a:t>
            </a:r>
            <a:r>
              <a:rPr lang="en-US" sz="1600" b="1" dirty="0" err="1">
                <a:solidFill>
                  <a:srgbClr val="C00000"/>
                </a:solidFill>
              </a:rPr>
              <a:t>beton</a:t>
            </a:r>
            <a:r>
              <a:rPr lang="en-US" sz="1600" b="1" dirty="0">
                <a:solidFill>
                  <a:srgbClr val="C00000"/>
                </a:solidFill>
              </a:rPr>
              <a:t> +</a:t>
            </a:r>
            <a:r>
              <a:rPr lang="en-US" sz="1600" b="1" dirty="0" smtClean="0">
                <a:solidFill>
                  <a:srgbClr val="C00000"/>
                </a:solidFill>
              </a:rPr>
              <a:t> </a:t>
            </a:r>
            <a:r>
              <a:rPr lang="en-US" sz="1600" b="1" dirty="0" err="1">
                <a:solidFill>
                  <a:srgbClr val="C00000"/>
                </a:solidFill>
              </a:rPr>
              <a:t>bak</a:t>
            </a:r>
            <a:r>
              <a:rPr lang="en-US" sz="1600" b="1" dirty="0">
                <a:solidFill>
                  <a:srgbClr val="C00000"/>
                </a:solidFill>
              </a:rPr>
              <a:t> </a:t>
            </a:r>
            <a:r>
              <a:rPr lang="en-US" sz="1600" b="1" dirty="0" err="1">
                <a:solidFill>
                  <a:srgbClr val="C00000"/>
                </a:solidFill>
              </a:rPr>
              <a:t>cuci</a:t>
            </a:r>
            <a:r>
              <a:rPr lang="en-US" sz="1600" dirty="0">
                <a:solidFill>
                  <a:srgbClr val="C00000"/>
                </a:solidFill>
              </a:rPr>
              <a:t> </a:t>
            </a:r>
            <a:r>
              <a:rPr lang="en-US" sz="1500" dirty="0">
                <a:solidFill>
                  <a:schemeClr val="bg1">
                    <a:lumMod val="50000"/>
                  </a:schemeClr>
                </a:solidFill>
              </a:rPr>
              <a:t>yang </a:t>
            </a:r>
            <a:r>
              <a:rPr lang="en-US" sz="1500" dirty="0" err="1">
                <a:solidFill>
                  <a:schemeClr val="bg1">
                    <a:lumMod val="50000"/>
                  </a:schemeClr>
                </a:solidFill>
              </a:rPr>
              <a:t>berbahan</a:t>
            </a:r>
            <a:r>
              <a:rPr lang="en-US" sz="1500" dirty="0">
                <a:solidFill>
                  <a:schemeClr val="bg1">
                    <a:lumMod val="50000"/>
                  </a:schemeClr>
                </a:solidFill>
              </a:rPr>
              <a:t> </a:t>
            </a:r>
            <a:r>
              <a:rPr lang="en-US" sz="1500" dirty="0" err="1">
                <a:solidFill>
                  <a:schemeClr val="bg1">
                    <a:lumMod val="50000"/>
                  </a:schemeClr>
                </a:solidFill>
              </a:rPr>
              <a:t>keramik</a:t>
            </a:r>
            <a:r>
              <a:rPr lang="en-US" sz="1500" dirty="0">
                <a:solidFill>
                  <a:schemeClr val="bg1">
                    <a:lumMod val="50000"/>
                  </a:schemeClr>
                </a:solidFill>
              </a:rPr>
              <a:t>/</a:t>
            </a:r>
            <a:r>
              <a:rPr lang="en-US" sz="1500" dirty="0" err="1">
                <a:solidFill>
                  <a:schemeClr val="bg1">
                    <a:lumMod val="50000"/>
                  </a:schemeClr>
                </a:solidFill>
              </a:rPr>
              <a:t>porselein</a:t>
            </a:r>
            <a:r>
              <a:rPr lang="en-US" sz="1500" dirty="0">
                <a:solidFill>
                  <a:schemeClr val="bg1">
                    <a:lumMod val="50000"/>
                  </a:schemeClr>
                </a:solidFill>
              </a:rPr>
              <a:t>/</a:t>
            </a:r>
            <a:r>
              <a:rPr lang="en-US" sz="1500" dirty="0" err="1">
                <a:solidFill>
                  <a:schemeClr val="bg1">
                    <a:lumMod val="50000"/>
                  </a:schemeClr>
                </a:solidFill>
              </a:rPr>
              <a:t>bahan</a:t>
            </a:r>
            <a:r>
              <a:rPr lang="en-US" sz="1500" dirty="0">
                <a:solidFill>
                  <a:schemeClr val="bg1">
                    <a:lumMod val="50000"/>
                  </a:schemeClr>
                </a:solidFill>
              </a:rPr>
              <a:t> </a:t>
            </a:r>
            <a:r>
              <a:rPr lang="en-US" sz="1500" dirty="0" err="1">
                <a:solidFill>
                  <a:schemeClr val="bg1">
                    <a:lumMod val="50000"/>
                  </a:schemeClr>
                </a:solidFill>
              </a:rPr>
              <a:t>tahan</a:t>
            </a:r>
            <a:r>
              <a:rPr lang="en-US" sz="1500" dirty="0">
                <a:solidFill>
                  <a:schemeClr val="bg1">
                    <a:lumMod val="50000"/>
                  </a:schemeClr>
                </a:solidFill>
              </a:rPr>
              <a:t> </a:t>
            </a:r>
            <a:r>
              <a:rPr lang="en-US" sz="1500" dirty="0" err="1">
                <a:solidFill>
                  <a:schemeClr val="bg1">
                    <a:lumMod val="50000"/>
                  </a:schemeClr>
                </a:solidFill>
              </a:rPr>
              <a:t>cairan</a:t>
            </a:r>
            <a:r>
              <a:rPr lang="en-US" sz="1500" dirty="0">
                <a:solidFill>
                  <a:schemeClr val="bg1">
                    <a:lumMod val="50000"/>
                  </a:schemeClr>
                </a:solidFill>
              </a:rPr>
              <a:t> </a:t>
            </a:r>
            <a:r>
              <a:rPr lang="en-US" sz="1500" dirty="0" err="1">
                <a:solidFill>
                  <a:schemeClr val="bg1">
                    <a:lumMod val="50000"/>
                  </a:schemeClr>
                </a:solidFill>
              </a:rPr>
              <a:t>kimia</a:t>
            </a:r>
            <a:r>
              <a:rPr lang="en-US" sz="1500" dirty="0">
                <a:solidFill>
                  <a:schemeClr val="bg1">
                    <a:lumMod val="50000"/>
                  </a:schemeClr>
                </a:solidFill>
              </a:rPr>
              <a:t> </a:t>
            </a:r>
            <a:r>
              <a:rPr lang="en-US" sz="1500" dirty="0" err="1">
                <a:solidFill>
                  <a:schemeClr val="bg1">
                    <a:lumMod val="50000"/>
                  </a:schemeClr>
                </a:solidFill>
              </a:rPr>
              <a:t>sebanyak</a:t>
            </a:r>
            <a:r>
              <a:rPr lang="en-US" sz="1500" dirty="0">
                <a:solidFill>
                  <a:schemeClr val="bg1">
                    <a:lumMod val="50000"/>
                  </a:schemeClr>
                </a:solidFill>
              </a:rPr>
              <a:t> </a:t>
            </a:r>
            <a:r>
              <a:rPr lang="en-US" sz="1500" dirty="0" smtClean="0">
                <a:solidFill>
                  <a:schemeClr val="bg1">
                    <a:lumMod val="50000"/>
                  </a:schemeClr>
                </a:solidFill>
              </a:rPr>
              <a:t>6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dengan</a:t>
            </a:r>
            <a:r>
              <a:rPr lang="en-US" sz="1500" dirty="0">
                <a:solidFill>
                  <a:schemeClr val="bg1">
                    <a:lumMod val="50000"/>
                  </a:schemeClr>
                </a:solidFill>
              </a:rPr>
              <a:t> </a:t>
            </a:r>
            <a:r>
              <a:rPr lang="en-US" sz="1500" dirty="0" err="1">
                <a:solidFill>
                  <a:schemeClr val="bg1">
                    <a:lumMod val="50000"/>
                  </a:schemeClr>
                </a:solidFill>
              </a:rPr>
              <a:t>kedalaman</a:t>
            </a:r>
            <a:r>
              <a:rPr lang="en-US" sz="1500" dirty="0">
                <a:solidFill>
                  <a:schemeClr val="bg1">
                    <a:lumMod val="50000"/>
                  </a:schemeClr>
                </a:solidFill>
              </a:rPr>
              <a:t> yang </a:t>
            </a:r>
            <a:r>
              <a:rPr lang="en-US" sz="1500" dirty="0" err="1" smtClean="0">
                <a:solidFill>
                  <a:schemeClr val="bg1">
                    <a:lumMod val="50000"/>
                  </a:schemeClr>
                </a:solidFill>
              </a:rPr>
              <a:t>cukup</a:t>
            </a:r>
            <a:r>
              <a:rPr lang="en-US" sz="1500" dirty="0">
                <a:solidFill>
                  <a:schemeClr val="bg1">
                    <a:lumMod val="50000"/>
                  </a:schemeClr>
                </a:solidFill>
              </a:rPr>
              <a:t>, </a:t>
            </a:r>
            <a:r>
              <a:rPr lang="en-US" sz="1500" dirty="0" err="1">
                <a:solidFill>
                  <a:schemeClr val="bg1">
                    <a:lumMod val="50000"/>
                  </a:schemeClr>
                </a:solidFill>
              </a:rPr>
              <a:t>disertai</a:t>
            </a:r>
            <a:r>
              <a:rPr lang="en-US" sz="1500" dirty="0">
                <a:solidFill>
                  <a:schemeClr val="bg1">
                    <a:lumMod val="50000"/>
                  </a:schemeClr>
                </a:solidFill>
              </a:rPr>
              <a:t> </a:t>
            </a:r>
            <a:r>
              <a:rPr lang="en-US" sz="1500" dirty="0" err="1">
                <a:solidFill>
                  <a:schemeClr val="bg1">
                    <a:lumMod val="50000"/>
                  </a:schemeClr>
                </a:solidFill>
              </a:rPr>
              <a:t>kekhususan</a:t>
            </a:r>
            <a:r>
              <a:rPr lang="en-US" sz="1500" dirty="0">
                <a:solidFill>
                  <a:schemeClr val="bg1">
                    <a:lumMod val="50000"/>
                  </a:schemeClr>
                </a:solidFill>
              </a:rPr>
              <a:t> </a:t>
            </a:r>
            <a:r>
              <a:rPr lang="en-US" sz="1500" dirty="0" err="1">
                <a:solidFill>
                  <a:schemeClr val="bg1">
                    <a:lumMod val="50000"/>
                  </a:schemeClr>
                </a:solidFill>
              </a:rPr>
              <a:t>untuk</a:t>
            </a:r>
            <a:r>
              <a:rPr lang="en-US" sz="1500" dirty="0">
                <a:solidFill>
                  <a:schemeClr val="bg1">
                    <a:lumMod val="50000"/>
                  </a:schemeClr>
                </a:solidFill>
              </a:rPr>
              <a:t> 3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bak</a:t>
            </a:r>
            <a:r>
              <a:rPr lang="en-US" sz="1500" dirty="0">
                <a:solidFill>
                  <a:schemeClr val="bg1">
                    <a:lumMod val="50000"/>
                  </a:schemeClr>
                </a:solidFill>
              </a:rPr>
              <a:t> </a:t>
            </a:r>
            <a:r>
              <a:rPr lang="en-US" sz="1500" dirty="0" err="1">
                <a:solidFill>
                  <a:schemeClr val="bg1">
                    <a:lumMod val="50000"/>
                  </a:schemeClr>
                </a:solidFill>
              </a:rPr>
              <a:t>cuci</a:t>
            </a:r>
            <a:r>
              <a:rPr lang="en-US" sz="1500" dirty="0">
                <a:solidFill>
                  <a:schemeClr val="bg1">
                    <a:lumMod val="50000"/>
                  </a:schemeClr>
                </a:solidFill>
              </a:rPr>
              <a:t> </a:t>
            </a:r>
            <a:r>
              <a:rPr lang="en-US" sz="1500" dirty="0" err="1">
                <a:solidFill>
                  <a:schemeClr val="bg1">
                    <a:lumMod val="50000"/>
                  </a:schemeClr>
                </a:solidFill>
              </a:rPr>
              <a:t>dihubungkan</a:t>
            </a:r>
            <a:r>
              <a:rPr lang="en-US" sz="1500" dirty="0">
                <a:solidFill>
                  <a:schemeClr val="bg1">
                    <a:lumMod val="50000"/>
                  </a:schemeClr>
                </a:solidFill>
              </a:rPr>
              <a:t> </a:t>
            </a:r>
            <a:r>
              <a:rPr lang="en-US" sz="1500" dirty="0" err="1">
                <a:solidFill>
                  <a:schemeClr val="bg1">
                    <a:lumMod val="50000"/>
                  </a:schemeClr>
                </a:solidFill>
              </a:rPr>
              <a:t>dengan</a:t>
            </a:r>
            <a:r>
              <a:rPr lang="en-US" sz="1500" dirty="0">
                <a:solidFill>
                  <a:schemeClr val="bg1">
                    <a:lumMod val="50000"/>
                  </a:schemeClr>
                </a:solidFill>
              </a:rPr>
              <a:t> </a:t>
            </a:r>
            <a:r>
              <a:rPr lang="en-US" sz="1500" dirty="0" err="1">
                <a:solidFill>
                  <a:schemeClr val="bg1">
                    <a:lumMod val="50000"/>
                  </a:schemeClr>
                </a:solidFill>
              </a:rPr>
              <a:t>sistem</a:t>
            </a:r>
            <a:r>
              <a:rPr lang="en-US" sz="1500" dirty="0">
                <a:solidFill>
                  <a:schemeClr val="bg1">
                    <a:lumMod val="50000"/>
                  </a:schemeClr>
                </a:solidFill>
              </a:rPr>
              <a:t> </a:t>
            </a:r>
            <a:r>
              <a:rPr lang="en-US" sz="1500" dirty="0" err="1">
                <a:solidFill>
                  <a:schemeClr val="bg1">
                    <a:lumMod val="50000"/>
                  </a:schemeClr>
                </a:solidFill>
              </a:rPr>
              <a:t>pengelolaan</a:t>
            </a:r>
            <a:r>
              <a:rPr lang="en-US" sz="1500" dirty="0">
                <a:solidFill>
                  <a:schemeClr val="bg1">
                    <a:lumMod val="50000"/>
                  </a:schemeClr>
                </a:solidFill>
              </a:rPr>
              <a:t> </a:t>
            </a:r>
            <a:r>
              <a:rPr lang="en-US" sz="1500" dirty="0" err="1">
                <a:solidFill>
                  <a:schemeClr val="bg1">
                    <a:lumMod val="50000"/>
                  </a:schemeClr>
                </a:solidFill>
              </a:rPr>
              <a:t>limbah</a:t>
            </a:r>
            <a:r>
              <a:rPr lang="en-US" sz="1500" dirty="0">
                <a:solidFill>
                  <a:schemeClr val="bg1">
                    <a:lumMod val="50000"/>
                  </a:schemeClr>
                </a:solidFill>
              </a:rPr>
              <a:t> B3 (</a:t>
            </a:r>
            <a:r>
              <a:rPr lang="en-US" sz="1500" dirty="0" err="1">
                <a:solidFill>
                  <a:schemeClr val="bg1">
                    <a:lumMod val="50000"/>
                  </a:schemeClr>
                </a:solidFill>
              </a:rPr>
              <a:t>bahan</a:t>
            </a:r>
            <a:r>
              <a:rPr lang="en-US" sz="1500" dirty="0">
                <a:solidFill>
                  <a:schemeClr val="bg1">
                    <a:lumMod val="50000"/>
                  </a:schemeClr>
                </a:solidFill>
              </a:rPr>
              <a:t> </a:t>
            </a:r>
            <a:r>
              <a:rPr lang="en-US" sz="1500" dirty="0" err="1">
                <a:solidFill>
                  <a:schemeClr val="bg1">
                    <a:lumMod val="50000"/>
                  </a:schemeClr>
                </a:solidFill>
              </a:rPr>
              <a:t>beracun</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a:t>
            </a:r>
            <a:r>
              <a:rPr lang="en-US" sz="1500" dirty="0" err="1">
                <a:solidFill>
                  <a:schemeClr val="bg1">
                    <a:lumMod val="50000"/>
                  </a:schemeClr>
                </a:solidFill>
              </a:rPr>
              <a:t>berbahaya</a:t>
            </a:r>
            <a:r>
              <a:rPr lang="en-US" sz="1500" dirty="0">
                <a:solidFill>
                  <a:schemeClr val="bg1">
                    <a:lumMod val="50000"/>
                  </a:schemeClr>
                </a:solidFill>
              </a:rPr>
              <a:t>).</a:t>
            </a:r>
          </a:p>
        </p:txBody>
      </p:sp>
      <p:grpSp>
        <p:nvGrpSpPr>
          <p:cNvPr id="40" name="Group 39"/>
          <p:cNvGrpSpPr/>
          <p:nvPr/>
        </p:nvGrpSpPr>
        <p:grpSpPr>
          <a:xfrm>
            <a:off x="4536467" y="5667093"/>
            <a:ext cx="397879" cy="338748"/>
            <a:chOff x="5429250" y="5486582"/>
            <a:chExt cx="674987" cy="672522"/>
          </a:xfrm>
        </p:grpSpPr>
        <p:sp>
          <p:nvSpPr>
            <p:cNvPr id="41" name="Rectangle 40"/>
            <p:cNvSpPr/>
            <p:nvPr/>
          </p:nvSpPr>
          <p:spPr>
            <a:xfrm>
              <a:off x="5429250" y="5614357"/>
              <a:ext cx="48496" cy="5323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54"/>
            <p:cNvSpPr/>
            <p:nvPr/>
          </p:nvSpPr>
          <p:spPr>
            <a:xfrm>
              <a:off x="5467067" y="5486582"/>
              <a:ext cx="173383" cy="672522"/>
            </a:xfrm>
            <a:custGeom>
              <a:avLst/>
              <a:gdLst>
                <a:gd name="connsiteX0" fmla="*/ 0 w 319936"/>
                <a:gd name="connsiteY0" fmla="*/ 0 h 561311"/>
                <a:gd name="connsiteX1" fmla="*/ 319936 w 319936"/>
                <a:gd name="connsiteY1" fmla="*/ 0 h 561311"/>
                <a:gd name="connsiteX2" fmla="*/ 319936 w 319936"/>
                <a:gd name="connsiteY2" fmla="*/ 561311 h 561311"/>
                <a:gd name="connsiteX3" fmla="*/ 0 w 319936"/>
                <a:gd name="connsiteY3" fmla="*/ 561311 h 561311"/>
                <a:gd name="connsiteX4" fmla="*/ 0 w 319936"/>
                <a:gd name="connsiteY4" fmla="*/ 0 h 561311"/>
                <a:gd name="connsiteX0" fmla="*/ 105033 w 319936"/>
                <a:gd name="connsiteY0" fmla="*/ 117389 h 561311"/>
                <a:gd name="connsiteX1" fmla="*/ 319936 w 319936"/>
                <a:gd name="connsiteY1" fmla="*/ 0 h 561311"/>
                <a:gd name="connsiteX2" fmla="*/ 319936 w 319936"/>
                <a:gd name="connsiteY2" fmla="*/ 561311 h 561311"/>
                <a:gd name="connsiteX3" fmla="*/ 0 w 319936"/>
                <a:gd name="connsiteY3" fmla="*/ 561311 h 561311"/>
                <a:gd name="connsiteX4" fmla="*/ 105033 w 319936"/>
                <a:gd name="connsiteY4" fmla="*/ 117389 h 561311"/>
                <a:gd name="connsiteX0" fmla="*/ 105033 w 319936"/>
                <a:gd name="connsiteY0" fmla="*/ 135924 h 579846"/>
                <a:gd name="connsiteX1" fmla="*/ 307579 w 319936"/>
                <a:gd name="connsiteY1" fmla="*/ 0 h 579846"/>
                <a:gd name="connsiteX2" fmla="*/ 319936 w 319936"/>
                <a:gd name="connsiteY2" fmla="*/ 579846 h 579846"/>
                <a:gd name="connsiteX3" fmla="*/ 0 w 319936"/>
                <a:gd name="connsiteY3" fmla="*/ 579846 h 579846"/>
                <a:gd name="connsiteX4" fmla="*/ 105033 w 319936"/>
                <a:gd name="connsiteY4" fmla="*/ 135924 h 579846"/>
                <a:gd name="connsiteX0" fmla="*/ 0 w 214903"/>
                <a:gd name="connsiteY0" fmla="*/ 135924 h 691056"/>
                <a:gd name="connsiteX1" fmla="*/ 202546 w 214903"/>
                <a:gd name="connsiteY1" fmla="*/ 0 h 691056"/>
                <a:gd name="connsiteX2" fmla="*/ 214903 w 214903"/>
                <a:gd name="connsiteY2" fmla="*/ 579846 h 691056"/>
                <a:gd name="connsiteX3" fmla="*/ 0 w 214903"/>
                <a:gd name="connsiteY3" fmla="*/ 691056 h 691056"/>
                <a:gd name="connsiteX4" fmla="*/ 0 w 214903"/>
                <a:gd name="connsiteY4" fmla="*/ 135924 h 691056"/>
                <a:gd name="connsiteX0" fmla="*/ 0 w 214903"/>
                <a:gd name="connsiteY0" fmla="*/ 135924 h 691056"/>
                <a:gd name="connsiteX1" fmla="*/ 202546 w 214903"/>
                <a:gd name="connsiteY1" fmla="*/ 0 h 691056"/>
                <a:gd name="connsiteX2" fmla="*/ 214903 w 214903"/>
                <a:gd name="connsiteY2" fmla="*/ 536598 h 691056"/>
                <a:gd name="connsiteX3" fmla="*/ 0 w 214903"/>
                <a:gd name="connsiteY3" fmla="*/ 691056 h 691056"/>
                <a:gd name="connsiteX4" fmla="*/ 0 w 214903"/>
                <a:gd name="connsiteY4" fmla="*/ 135924 h 691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903" h="691056">
                  <a:moveTo>
                    <a:pt x="0" y="135924"/>
                  </a:moveTo>
                  <a:lnTo>
                    <a:pt x="202546" y="0"/>
                  </a:lnTo>
                  <a:lnTo>
                    <a:pt x="214903" y="536598"/>
                  </a:lnTo>
                  <a:lnTo>
                    <a:pt x="0" y="691056"/>
                  </a:lnTo>
                  <a:lnTo>
                    <a:pt x="0" y="135924"/>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oup 42"/>
            <p:cNvGrpSpPr/>
            <p:nvPr/>
          </p:nvGrpSpPr>
          <p:grpSpPr>
            <a:xfrm>
              <a:off x="5459282" y="5653045"/>
              <a:ext cx="644955" cy="236029"/>
              <a:chOff x="5470652" y="5735111"/>
              <a:chExt cx="754892" cy="169288"/>
            </a:xfrm>
          </p:grpSpPr>
          <p:sp>
            <p:nvSpPr>
              <p:cNvPr id="45" name="Rectangle 52"/>
              <p:cNvSpPr/>
              <p:nvPr/>
            </p:nvSpPr>
            <p:spPr>
              <a:xfrm>
                <a:off x="5470652" y="5741948"/>
                <a:ext cx="754892" cy="116732"/>
              </a:xfrm>
              <a:custGeom>
                <a:avLst/>
                <a:gdLst>
                  <a:gd name="connsiteX0" fmla="*/ 0 w 531156"/>
                  <a:gd name="connsiteY0" fmla="*/ 0 h 214008"/>
                  <a:gd name="connsiteX1" fmla="*/ 531156 w 531156"/>
                  <a:gd name="connsiteY1" fmla="*/ 0 h 214008"/>
                  <a:gd name="connsiteX2" fmla="*/ 531156 w 531156"/>
                  <a:gd name="connsiteY2" fmla="*/ 214008 h 214008"/>
                  <a:gd name="connsiteX3" fmla="*/ 0 w 531156"/>
                  <a:gd name="connsiteY3" fmla="*/ 214008 h 214008"/>
                  <a:gd name="connsiteX4" fmla="*/ 0 w 531156"/>
                  <a:gd name="connsiteY4" fmla="*/ 0 h 214008"/>
                  <a:gd name="connsiteX0" fmla="*/ 155643 w 531156"/>
                  <a:gd name="connsiteY0" fmla="*/ 107004 h 214008"/>
                  <a:gd name="connsiteX1" fmla="*/ 531156 w 531156"/>
                  <a:gd name="connsiteY1" fmla="*/ 0 h 214008"/>
                  <a:gd name="connsiteX2" fmla="*/ 531156 w 531156"/>
                  <a:gd name="connsiteY2" fmla="*/ 214008 h 214008"/>
                  <a:gd name="connsiteX3" fmla="*/ 0 w 531156"/>
                  <a:gd name="connsiteY3" fmla="*/ 214008 h 214008"/>
                  <a:gd name="connsiteX4" fmla="*/ 155643 w 531156"/>
                  <a:gd name="connsiteY4" fmla="*/ 107004 h 214008"/>
                  <a:gd name="connsiteX0" fmla="*/ 155643 w 754892"/>
                  <a:gd name="connsiteY0" fmla="*/ 9727 h 116731"/>
                  <a:gd name="connsiteX1" fmla="*/ 754892 w 754892"/>
                  <a:gd name="connsiteY1" fmla="*/ 0 h 116731"/>
                  <a:gd name="connsiteX2" fmla="*/ 531156 w 754892"/>
                  <a:gd name="connsiteY2" fmla="*/ 116731 h 116731"/>
                  <a:gd name="connsiteX3" fmla="*/ 0 w 754892"/>
                  <a:gd name="connsiteY3" fmla="*/ 116731 h 116731"/>
                  <a:gd name="connsiteX4" fmla="*/ 155643 w 754892"/>
                  <a:gd name="connsiteY4" fmla="*/ 9727 h 116731"/>
                  <a:gd name="connsiteX0" fmla="*/ 204281 w 754892"/>
                  <a:gd name="connsiteY0" fmla="*/ 0 h 116732"/>
                  <a:gd name="connsiteX1" fmla="*/ 754892 w 754892"/>
                  <a:gd name="connsiteY1" fmla="*/ 1 h 116732"/>
                  <a:gd name="connsiteX2" fmla="*/ 531156 w 754892"/>
                  <a:gd name="connsiteY2" fmla="*/ 116732 h 116732"/>
                  <a:gd name="connsiteX3" fmla="*/ 0 w 754892"/>
                  <a:gd name="connsiteY3" fmla="*/ 116732 h 116732"/>
                  <a:gd name="connsiteX4" fmla="*/ 204281 w 754892"/>
                  <a:gd name="connsiteY4" fmla="*/ 0 h 1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892" h="116732">
                    <a:moveTo>
                      <a:pt x="204281" y="0"/>
                    </a:moveTo>
                    <a:lnTo>
                      <a:pt x="754892" y="1"/>
                    </a:lnTo>
                    <a:lnTo>
                      <a:pt x="531156" y="116732"/>
                    </a:lnTo>
                    <a:lnTo>
                      <a:pt x="0" y="116732"/>
                    </a:lnTo>
                    <a:lnTo>
                      <a:pt x="204281"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5477282" y="5858680"/>
                <a:ext cx="520130"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61"/>
              <p:cNvSpPr/>
              <p:nvPr/>
            </p:nvSpPr>
            <p:spPr>
              <a:xfrm>
                <a:off x="5995618" y="5735111"/>
                <a:ext cx="217390" cy="169287"/>
              </a:xfrm>
              <a:custGeom>
                <a:avLst/>
                <a:gdLst>
                  <a:gd name="connsiteX0" fmla="*/ 0 w 520130"/>
                  <a:gd name="connsiteY0" fmla="*/ 0 h 45719"/>
                  <a:gd name="connsiteX1" fmla="*/ 520130 w 520130"/>
                  <a:gd name="connsiteY1" fmla="*/ 0 h 45719"/>
                  <a:gd name="connsiteX2" fmla="*/ 520130 w 520130"/>
                  <a:gd name="connsiteY2" fmla="*/ 45719 h 45719"/>
                  <a:gd name="connsiteX3" fmla="*/ 0 w 520130"/>
                  <a:gd name="connsiteY3" fmla="*/ 45719 h 45719"/>
                  <a:gd name="connsiteX4" fmla="*/ 0 w 520130"/>
                  <a:gd name="connsiteY4" fmla="*/ 0 h 45719"/>
                  <a:gd name="connsiteX0" fmla="*/ 0 w 520130"/>
                  <a:gd name="connsiteY0" fmla="*/ 123568 h 169287"/>
                  <a:gd name="connsiteX1" fmla="*/ 217390 w 520130"/>
                  <a:gd name="connsiteY1" fmla="*/ 0 h 169287"/>
                  <a:gd name="connsiteX2" fmla="*/ 520130 w 520130"/>
                  <a:gd name="connsiteY2" fmla="*/ 169287 h 169287"/>
                  <a:gd name="connsiteX3" fmla="*/ 0 w 520130"/>
                  <a:gd name="connsiteY3" fmla="*/ 169287 h 169287"/>
                  <a:gd name="connsiteX4" fmla="*/ 0 w 520130"/>
                  <a:gd name="connsiteY4" fmla="*/ 123568 h 169287"/>
                  <a:gd name="connsiteX0" fmla="*/ 0 w 272995"/>
                  <a:gd name="connsiteY0" fmla="*/ 123568 h 169287"/>
                  <a:gd name="connsiteX1" fmla="*/ 217390 w 272995"/>
                  <a:gd name="connsiteY1" fmla="*/ 0 h 169287"/>
                  <a:gd name="connsiteX2" fmla="*/ 272995 w 272995"/>
                  <a:gd name="connsiteY2" fmla="*/ 27184 h 169287"/>
                  <a:gd name="connsiteX3" fmla="*/ 0 w 272995"/>
                  <a:gd name="connsiteY3" fmla="*/ 169287 h 169287"/>
                  <a:gd name="connsiteX4" fmla="*/ 0 w 272995"/>
                  <a:gd name="connsiteY4" fmla="*/ 123568 h 169287"/>
                  <a:gd name="connsiteX0" fmla="*/ 0 w 217390"/>
                  <a:gd name="connsiteY0" fmla="*/ 123568 h 169287"/>
                  <a:gd name="connsiteX1" fmla="*/ 217390 w 217390"/>
                  <a:gd name="connsiteY1" fmla="*/ 0 h 169287"/>
                  <a:gd name="connsiteX2" fmla="*/ 217390 w 217390"/>
                  <a:gd name="connsiteY2" fmla="*/ 51897 h 169287"/>
                  <a:gd name="connsiteX3" fmla="*/ 0 w 217390"/>
                  <a:gd name="connsiteY3" fmla="*/ 169287 h 169287"/>
                  <a:gd name="connsiteX4" fmla="*/ 0 w 217390"/>
                  <a:gd name="connsiteY4" fmla="*/ 123568 h 16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390" h="169287">
                    <a:moveTo>
                      <a:pt x="0" y="123568"/>
                    </a:moveTo>
                    <a:lnTo>
                      <a:pt x="217390" y="0"/>
                    </a:lnTo>
                    <a:lnTo>
                      <a:pt x="217390" y="51897"/>
                    </a:lnTo>
                    <a:lnTo>
                      <a:pt x="0" y="169287"/>
                    </a:lnTo>
                    <a:lnTo>
                      <a:pt x="0" y="123568"/>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Block Arc 43"/>
            <p:cNvSpPr/>
            <p:nvPr/>
          </p:nvSpPr>
          <p:spPr>
            <a:xfrm>
              <a:off x="5697987" y="5556389"/>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1" name="Group 50"/>
          <p:cNvGrpSpPr/>
          <p:nvPr/>
        </p:nvGrpSpPr>
        <p:grpSpPr>
          <a:xfrm>
            <a:off x="3309258" y="2429343"/>
            <a:ext cx="973166" cy="3440484"/>
            <a:chOff x="3260481" y="2969605"/>
            <a:chExt cx="973166" cy="3128710"/>
          </a:xfrm>
          <a:solidFill>
            <a:srgbClr val="0070C0"/>
          </a:solidFill>
        </p:grpSpPr>
        <p:grpSp>
          <p:nvGrpSpPr>
            <p:cNvPr id="52" name="Group 51"/>
            <p:cNvGrpSpPr/>
            <p:nvPr/>
          </p:nvGrpSpPr>
          <p:grpSpPr>
            <a:xfrm>
              <a:off x="3260483" y="2969605"/>
              <a:ext cx="918578" cy="1094395"/>
              <a:chOff x="3260483" y="2969605"/>
              <a:chExt cx="918578" cy="1094395"/>
            </a:xfrm>
            <a:grpFill/>
          </p:grpSpPr>
          <p:cxnSp>
            <p:nvCxnSpPr>
              <p:cNvPr id="65" name="Elbow Connector 64"/>
              <p:cNvCxnSpPr/>
              <p:nvPr/>
            </p:nvCxnSpPr>
            <p:spPr>
              <a:xfrm rot="5400000" flipH="1" flipV="1">
                <a:off x="3190527" y="3088927"/>
                <a:ext cx="1045029" cy="905118"/>
              </a:xfrm>
              <a:prstGeom prst="bentConnector3">
                <a:avLst>
                  <a:gd name="adj1" fmla="val 98611"/>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66" name="Oval 65"/>
              <p:cNvSpPr/>
              <p:nvPr/>
            </p:nvSpPr>
            <p:spPr>
              <a:xfrm>
                <a:off x="4124475" y="2969605"/>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3260482" y="3596719"/>
              <a:ext cx="934147" cy="467282"/>
              <a:chOff x="3260482" y="3596719"/>
              <a:chExt cx="934147" cy="467282"/>
            </a:xfrm>
            <a:grpFill/>
          </p:grpSpPr>
          <p:cxnSp>
            <p:nvCxnSpPr>
              <p:cNvPr id="63" name="Elbow Connector 62"/>
              <p:cNvCxnSpPr/>
              <p:nvPr/>
            </p:nvCxnSpPr>
            <p:spPr>
              <a:xfrm flipV="1">
                <a:off x="3260482" y="3657600"/>
                <a:ext cx="905119" cy="406401"/>
              </a:xfrm>
              <a:prstGeom prst="bentConnector3">
                <a:avLst>
                  <a:gd name="adj1" fmla="val -4522"/>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64" name="Oval 63"/>
              <p:cNvSpPr/>
              <p:nvPr/>
            </p:nvSpPr>
            <p:spPr>
              <a:xfrm>
                <a:off x="4140043" y="3596719"/>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p:cNvGrpSpPr/>
            <p:nvPr/>
          </p:nvGrpSpPr>
          <p:grpSpPr>
            <a:xfrm>
              <a:off x="3260482" y="4248928"/>
              <a:ext cx="973165" cy="121761"/>
              <a:chOff x="3260482" y="4248928"/>
              <a:chExt cx="973165" cy="121761"/>
            </a:xfrm>
            <a:grpFill/>
          </p:grpSpPr>
          <p:cxnSp>
            <p:nvCxnSpPr>
              <p:cNvPr id="61" name="Straight Connector 60"/>
              <p:cNvCxnSpPr>
                <a:endCxn id="62" idx="6"/>
              </p:cNvCxnSpPr>
              <p:nvPr/>
            </p:nvCxnSpPr>
            <p:spPr>
              <a:xfrm>
                <a:off x="3260482" y="4309809"/>
                <a:ext cx="973165"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4179061" y="4248928"/>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3260482" y="4534288"/>
              <a:ext cx="936941" cy="641515"/>
              <a:chOff x="3260482" y="4534288"/>
              <a:chExt cx="936941" cy="641515"/>
            </a:xfrm>
            <a:grpFill/>
          </p:grpSpPr>
          <p:cxnSp>
            <p:nvCxnSpPr>
              <p:cNvPr id="59" name="Elbow Connector 58"/>
              <p:cNvCxnSpPr/>
              <p:nvPr/>
            </p:nvCxnSpPr>
            <p:spPr>
              <a:xfrm>
                <a:off x="3260482" y="4534288"/>
                <a:ext cx="905119" cy="590698"/>
              </a:xfrm>
              <a:prstGeom prst="bentConnector3">
                <a:avLst>
                  <a:gd name="adj1" fmla="val -7729"/>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4142837" y="5054042"/>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3260481" y="4688177"/>
              <a:ext cx="918580" cy="1410138"/>
              <a:chOff x="3260481" y="4688177"/>
              <a:chExt cx="918580" cy="1410138"/>
            </a:xfrm>
            <a:grpFill/>
          </p:grpSpPr>
          <p:cxnSp>
            <p:nvCxnSpPr>
              <p:cNvPr id="57" name="Elbow Connector 56"/>
              <p:cNvCxnSpPr/>
              <p:nvPr/>
            </p:nvCxnSpPr>
            <p:spPr>
              <a:xfrm rot="16200000" flipH="1">
                <a:off x="3017296" y="4931362"/>
                <a:ext cx="1365932" cy="879561"/>
              </a:xfrm>
              <a:prstGeom prst="bentConnector3">
                <a:avLst>
                  <a:gd name="adj1" fmla="val 98879"/>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4124475" y="5976554"/>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1451" y="2381158"/>
            <a:ext cx="3557588" cy="355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0351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Prasyarat</a:t>
            </a:r>
            <a:r>
              <a:rPr lang="en-US" sz="2800" b="1" dirty="0" smtClean="0">
                <a:solidFill>
                  <a:srgbClr val="FFFF00"/>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Lab. </a:t>
            </a:r>
            <a:r>
              <a:rPr lang="en-US" sz="2800" b="1" dirty="0" err="1" smtClean="0">
                <a:solidFill>
                  <a:schemeClr val="bg1"/>
                </a:solidFill>
              </a:rPr>
              <a:t>Biologi</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417686" y="997509"/>
            <a:ext cx="918578" cy="1094395"/>
            <a:chOff x="3260483" y="2969605"/>
            <a:chExt cx="918578" cy="1094395"/>
          </a:xfrm>
          <a:solidFill>
            <a:srgbClr val="0070C0"/>
          </a:solidFill>
        </p:grpSpPr>
        <p:cxnSp>
          <p:nvCxnSpPr>
            <p:cNvPr id="6" name="Elbow Connector 5"/>
            <p:cNvCxnSpPr/>
            <p:nvPr/>
          </p:nvCxnSpPr>
          <p:spPr>
            <a:xfrm rot="5400000" flipH="1" flipV="1">
              <a:off x="3190527" y="3088927"/>
              <a:ext cx="1045029" cy="905118"/>
            </a:xfrm>
            <a:prstGeom prst="bentConnector3">
              <a:avLst>
                <a:gd name="adj1" fmla="val 98611"/>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124475" y="2969605"/>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p:nvGrpSpPr>
        <p:grpSpPr>
          <a:xfrm>
            <a:off x="1417685" y="1624623"/>
            <a:ext cx="934147" cy="467282"/>
            <a:chOff x="3260482" y="3596719"/>
            <a:chExt cx="934147" cy="467282"/>
          </a:xfrm>
          <a:solidFill>
            <a:srgbClr val="0070C0"/>
          </a:solidFill>
        </p:grpSpPr>
        <p:cxnSp>
          <p:nvCxnSpPr>
            <p:cNvPr id="9" name="Elbow Connector 8"/>
            <p:cNvCxnSpPr/>
            <p:nvPr/>
          </p:nvCxnSpPr>
          <p:spPr>
            <a:xfrm flipV="1">
              <a:off x="3260482" y="3657600"/>
              <a:ext cx="905119" cy="406401"/>
            </a:xfrm>
            <a:prstGeom prst="bentConnector3">
              <a:avLst>
                <a:gd name="adj1" fmla="val -4522"/>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4140043" y="3596719"/>
              <a:ext cx="54586" cy="12176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2971008" y="834908"/>
            <a:ext cx="8346968" cy="338554"/>
          </a:xfrm>
          <a:prstGeom prst="rect">
            <a:avLst/>
          </a:prstGeom>
        </p:spPr>
        <p:txBody>
          <a:bodyPr wrap="square">
            <a:spAutoFit/>
          </a:bodyPr>
          <a:lstStyle/>
          <a:p>
            <a:r>
              <a:rPr lang="en-US" sz="1600" b="1" dirty="0" err="1">
                <a:solidFill>
                  <a:srgbClr val="C00000"/>
                </a:solidFill>
              </a:rPr>
              <a:t>Papan</a:t>
            </a:r>
            <a:r>
              <a:rPr lang="en-US" sz="1600" b="1" dirty="0">
                <a:solidFill>
                  <a:srgbClr val="C00000"/>
                </a:solidFill>
              </a:rPr>
              <a:t> </a:t>
            </a:r>
            <a:r>
              <a:rPr lang="en-US" sz="1600" b="1" dirty="0" err="1">
                <a:solidFill>
                  <a:srgbClr val="C00000"/>
                </a:solidFill>
              </a:rPr>
              <a:t>tulis</a:t>
            </a:r>
            <a:r>
              <a:rPr lang="en-US" sz="1600" b="1" dirty="0">
                <a:solidFill>
                  <a:srgbClr val="C00000"/>
                </a:solidFill>
              </a:rPr>
              <a:t> 2 </a:t>
            </a:r>
            <a:r>
              <a:rPr lang="en-US" sz="1500" dirty="0" smtClean="0">
                <a:solidFill>
                  <a:schemeClr val="bg1">
                    <a:lumMod val="50000"/>
                  </a:schemeClr>
                </a:solidFill>
              </a:rPr>
              <a:t>unit </a:t>
            </a:r>
            <a:r>
              <a:rPr lang="en-US" sz="1600" dirty="0" smtClean="0"/>
              <a:t> </a:t>
            </a:r>
            <a:r>
              <a:rPr lang="sv-SE" sz="1600" b="1" dirty="0">
                <a:solidFill>
                  <a:srgbClr val="C00000"/>
                </a:solidFill>
              </a:rPr>
              <a:t>, </a:t>
            </a:r>
            <a:r>
              <a:rPr lang="sv-SE" sz="1600" b="1" dirty="0" smtClean="0">
                <a:solidFill>
                  <a:srgbClr val="C00000"/>
                </a:solidFill>
              </a:rPr>
              <a:t>3 lemari </a:t>
            </a:r>
            <a:r>
              <a:rPr lang="sv-SE" sz="1600" b="1" dirty="0">
                <a:solidFill>
                  <a:srgbClr val="C00000"/>
                </a:solidFill>
              </a:rPr>
              <a:t>penyimpan, </a:t>
            </a:r>
            <a:r>
              <a:rPr lang="en-US" sz="1500" dirty="0" err="1" smtClean="0">
                <a:solidFill>
                  <a:schemeClr val="bg1">
                    <a:lumMod val="50000"/>
                  </a:schemeClr>
                </a:solidFill>
              </a:rPr>
              <a:t>dan</a:t>
            </a:r>
            <a:r>
              <a:rPr lang="en-US" sz="1500" dirty="0" smtClean="0">
                <a:solidFill>
                  <a:schemeClr val="bg1">
                    <a:lumMod val="50000"/>
                  </a:schemeClr>
                </a:solidFill>
              </a:rPr>
              <a:t> </a:t>
            </a:r>
            <a:r>
              <a:rPr lang="en-US" sz="1500" b="1" dirty="0" smtClean="0">
                <a:solidFill>
                  <a:srgbClr val="C00000"/>
                </a:solidFill>
              </a:rPr>
              <a:t>1</a:t>
            </a:r>
            <a:r>
              <a:rPr lang="en-US" sz="1500" dirty="0" smtClean="0">
                <a:solidFill>
                  <a:schemeClr val="bg1">
                    <a:lumMod val="50000"/>
                  </a:schemeClr>
                </a:solidFill>
              </a:rPr>
              <a:t> </a:t>
            </a:r>
            <a:r>
              <a:rPr lang="en-US" sz="1600" b="1" dirty="0" err="1" smtClean="0">
                <a:solidFill>
                  <a:srgbClr val="C00000"/>
                </a:solidFill>
              </a:rPr>
              <a:t>tempat</a:t>
            </a:r>
            <a:r>
              <a:rPr lang="en-US" sz="1600" b="1" dirty="0" smtClean="0">
                <a:solidFill>
                  <a:srgbClr val="C00000"/>
                </a:solidFill>
              </a:rPr>
              <a:t> </a:t>
            </a:r>
            <a:r>
              <a:rPr lang="en-US" sz="1600" b="1" dirty="0" err="1">
                <a:solidFill>
                  <a:srgbClr val="C00000"/>
                </a:solidFill>
              </a:rPr>
              <a:t>sampah</a:t>
            </a:r>
            <a:r>
              <a:rPr lang="en-US" sz="1600" b="1" dirty="0">
                <a:solidFill>
                  <a:srgbClr val="C00000"/>
                </a:solidFill>
              </a:rPr>
              <a:t> </a:t>
            </a:r>
            <a:r>
              <a:rPr lang="en-US" sz="1500" dirty="0" err="1">
                <a:solidFill>
                  <a:schemeClr val="bg1">
                    <a:lumMod val="50000"/>
                  </a:schemeClr>
                </a:solidFill>
              </a:rPr>
              <a:t>dalam</a:t>
            </a:r>
            <a:r>
              <a:rPr lang="en-US" sz="1500" dirty="0">
                <a:solidFill>
                  <a:schemeClr val="bg1">
                    <a:lumMod val="50000"/>
                  </a:schemeClr>
                </a:solidFill>
              </a:rPr>
              <a:t> </a:t>
            </a:r>
            <a:r>
              <a:rPr lang="en-US" sz="1500" dirty="0" err="1">
                <a:solidFill>
                  <a:schemeClr val="bg1">
                    <a:lumMod val="50000"/>
                  </a:schemeClr>
                </a:solidFill>
              </a:rPr>
              <a:t>ruang</a:t>
            </a:r>
            <a:r>
              <a:rPr lang="en-US" sz="1500" dirty="0">
                <a:solidFill>
                  <a:schemeClr val="bg1">
                    <a:lumMod val="50000"/>
                  </a:schemeClr>
                </a:solidFill>
              </a:rPr>
              <a:t> </a:t>
            </a:r>
            <a:r>
              <a:rPr lang="en-US" sz="1500" dirty="0" err="1">
                <a:solidFill>
                  <a:schemeClr val="bg1">
                    <a:lumMod val="50000"/>
                  </a:schemeClr>
                </a:solidFill>
              </a:rPr>
              <a:t>laboratorium</a:t>
            </a:r>
            <a:endParaRPr lang="en-US" sz="1500" dirty="0">
              <a:solidFill>
                <a:schemeClr val="bg1">
                  <a:lumMod val="50000"/>
                </a:schemeClr>
              </a:solidFill>
            </a:endParaRPr>
          </a:p>
        </p:txBody>
      </p:sp>
      <p:grpSp>
        <p:nvGrpSpPr>
          <p:cNvPr id="12" name="Group 11"/>
          <p:cNvGrpSpPr/>
          <p:nvPr/>
        </p:nvGrpSpPr>
        <p:grpSpPr>
          <a:xfrm>
            <a:off x="2454110" y="1547172"/>
            <a:ext cx="409114" cy="382534"/>
            <a:chOff x="5429250" y="4343458"/>
            <a:chExt cx="409114" cy="382534"/>
          </a:xfrm>
        </p:grpSpPr>
        <p:grpSp>
          <p:nvGrpSpPr>
            <p:cNvPr id="13" name="Group 12"/>
            <p:cNvGrpSpPr/>
            <p:nvPr/>
          </p:nvGrpSpPr>
          <p:grpSpPr>
            <a:xfrm>
              <a:off x="5429250" y="4436076"/>
              <a:ext cx="409114" cy="289916"/>
              <a:chOff x="5429250" y="4436076"/>
              <a:chExt cx="409114" cy="289916"/>
            </a:xfrm>
          </p:grpSpPr>
          <p:sp>
            <p:nvSpPr>
              <p:cNvPr id="15" name="Rectangle 14"/>
              <p:cNvSpPr/>
              <p:nvPr/>
            </p:nvSpPr>
            <p:spPr>
              <a:xfrm>
                <a:off x="5429250"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792645"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429250" y="4436076"/>
                <a:ext cx="409114" cy="144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Block Arc 13"/>
            <p:cNvSpPr/>
            <p:nvPr/>
          </p:nvSpPr>
          <p:spPr>
            <a:xfrm>
              <a:off x="5477746" y="4343458"/>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8" name="Rectangle 17"/>
          <p:cNvSpPr/>
          <p:nvPr/>
        </p:nvSpPr>
        <p:spPr>
          <a:xfrm>
            <a:off x="2961855" y="1495783"/>
            <a:ext cx="6096000" cy="830997"/>
          </a:xfrm>
          <a:prstGeom prst="rect">
            <a:avLst/>
          </a:prstGeom>
        </p:spPr>
        <p:txBody>
          <a:bodyPr>
            <a:spAutoFit/>
          </a:bodyPr>
          <a:lstStyle/>
          <a:p>
            <a:r>
              <a:rPr lang="sv-SE" sz="1600" b="1" dirty="0">
                <a:solidFill>
                  <a:srgbClr val="C00000"/>
                </a:solidFill>
              </a:rPr>
              <a:t>Meja praktek laboratorium tersedia 6 unit</a:t>
            </a:r>
            <a:r>
              <a:rPr lang="sv-SE" sz="1600" dirty="0"/>
              <a:t>, </a:t>
            </a:r>
            <a:r>
              <a:rPr lang="sv-SE" sz="1500" dirty="0">
                <a:solidFill>
                  <a:schemeClr val="bg1">
                    <a:lumMod val="50000"/>
                  </a:schemeClr>
                </a:solidFill>
              </a:rPr>
              <a:t>masing-masing dilengkapi kursi lab sebanyak 6 buah. Meja persiapan 1 unit. Meja demontrasi 1 unit. Kursi dan meja guru 1 unit</a:t>
            </a:r>
            <a:endParaRPr lang="en-US" sz="1500" dirty="0">
              <a:solidFill>
                <a:schemeClr val="bg1">
                  <a:lumMod val="50000"/>
                </a:schemeClr>
              </a:solidFill>
            </a:endParaRPr>
          </a:p>
        </p:txBody>
      </p:sp>
      <p:pic>
        <p:nvPicPr>
          <p:cNvPr id="19" name="Picture 9"/>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l="42282" t="39265" r="42611" b="34961"/>
          <a:stretch/>
        </p:blipFill>
        <p:spPr bwMode="auto">
          <a:xfrm>
            <a:off x="2421513" y="862953"/>
            <a:ext cx="474308" cy="48547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Connector 19"/>
          <p:cNvCxnSpPr/>
          <p:nvPr/>
        </p:nvCxnSpPr>
        <p:spPr>
          <a:xfrm flipV="1">
            <a:off x="2499829" y="1465453"/>
            <a:ext cx="7501303" cy="30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316308" y="2756124"/>
            <a:ext cx="7854801" cy="4908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5"/>
            <a:r>
              <a:rPr lang="en-US" sz="2400" dirty="0" err="1"/>
              <a:t>Tinjauan</a:t>
            </a:r>
            <a:r>
              <a:rPr lang="en-US" sz="2400" dirty="0"/>
              <a:t> </a:t>
            </a:r>
            <a:r>
              <a:rPr lang="en-US" sz="2400" dirty="0" err="1"/>
              <a:t>Keselamatan</a:t>
            </a:r>
            <a:r>
              <a:rPr lang="en-US" sz="2400" dirty="0"/>
              <a:t>, </a:t>
            </a:r>
            <a:r>
              <a:rPr lang="en-US" sz="2400" dirty="0" err="1"/>
              <a:t>Kesehatan</a:t>
            </a:r>
            <a:r>
              <a:rPr lang="en-US" sz="2400" dirty="0"/>
              <a:t>, Dan </a:t>
            </a:r>
            <a:r>
              <a:rPr lang="en-US" sz="2400" dirty="0" err="1"/>
              <a:t>Kenyamanan</a:t>
            </a:r>
            <a:r>
              <a:rPr lang="en-US" sz="2400" dirty="0"/>
              <a:t> </a:t>
            </a:r>
            <a:r>
              <a:rPr lang="en-US" sz="2400" dirty="0" err="1"/>
              <a:t>Ruang</a:t>
            </a:r>
            <a:endParaRPr lang="en-US" sz="2400" dirty="0"/>
          </a:p>
        </p:txBody>
      </p:sp>
      <p:sp>
        <p:nvSpPr>
          <p:cNvPr id="22" name="Content Placeholder 2"/>
          <p:cNvSpPr txBox="1">
            <a:spLocks/>
          </p:cNvSpPr>
          <p:nvPr/>
        </p:nvSpPr>
        <p:spPr>
          <a:xfrm>
            <a:off x="3713770" y="3133167"/>
            <a:ext cx="7604206" cy="348293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r>
              <a:rPr lang="en-US" sz="1700" b="1" dirty="0" err="1"/>
              <a:t>Bukaan</a:t>
            </a:r>
            <a:r>
              <a:rPr lang="en-US" sz="1700" b="1" dirty="0"/>
              <a:t> </a:t>
            </a:r>
            <a:r>
              <a:rPr lang="en-US" sz="1700" b="1" dirty="0" err="1"/>
              <a:t>pintu</a:t>
            </a:r>
            <a:r>
              <a:rPr lang="en-US" sz="1700" b="1" dirty="0"/>
              <a:t> </a:t>
            </a:r>
            <a:r>
              <a:rPr lang="en-US" sz="1700" b="1" dirty="0" err="1"/>
              <a:t>laboratorium</a:t>
            </a:r>
            <a:r>
              <a:rPr lang="en-US" sz="1700" b="1" dirty="0"/>
              <a:t> </a:t>
            </a:r>
            <a:r>
              <a:rPr lang="en-US" sz="1700" b="1" dirty="0" err="1"/>
              <a:t>ke</a:t>
            </a:r>
            <a:r>
              <a:rPr lang="en-US" sz="1700" b="1" dirty="0"/>
              <a:t> </a:t>
            </a:r>
            <a:r>
              <a:rPr lang="en-US" sz="1700" b="1" dirty="0" err="1"/>
              <a:t>arah</a:t>
            </a:r>
            <a:r>
              <a:rPr lang="en-US" sz="1700" b="1" dirty="0"/>
              <a:t> </a:t>
            </a:r>
            <a:r>
              <a:rPr lang="en-US" sz="1700" b="1" dirty="0" err="1"/>
              <a:t>luar</a:t>
            </a:r>
            <a:r>
              <a:rPr lang="en-US" sz="1700" b="1" dirty="0"/>
              <a:t> (</a:t>
            </a:r>
            <a:r>
              <a:rPr lang="en-US" sz="1700" b="1" dirty="0" err="1"/>
              <a:t>selasar</a:t>
            </a:r>
            <a:r>
              <a:rPr lang="en-US" sz="1700" b="1" dirty="0"/>
              <a:t>)</a:t>
            </a:r>
            <a:r>
              <a:rPr lang="en-US" sz="1700" dirty="0"/>
              <a:t>, </a:t>
            </a:r>
          </a:p>
          <a:p>
            <a:pPr marL="231775" lvl="0" indent="0">
              <a:lnSpc>
                <a:spcPct val="100000"/>
              </a:lnSpc>
              <a:buNone/>
            </a:pPr>
            <a:r>
              <a:rPr lang="en-US" sz="1700" dirty="0" err="1" smtClean="0"/>
              <a:t>untuk</a:t>
            </a:r>
            <a:r>
              <a:rPr lang="en-US" sz="1700" dirty="0" smtClean="0"/>
              <a:t> </a:t>
            </a:r>
            <a:r>
              <a:rPr lang="en-US" sz="1700" dirty="0" err="1"/>
              <a:t>mempermudah</a:t>
            </a:r>
            <a:r>
              <a:rPr lang="en-US" sz="1700" dirty="0"/>
              <a:t> proses </a:t>
            </a:r>
            <a:r>
              <a:rPr lang="en-US" sz="1700" dirty="0" err="1"/>
              <a:t>evakuasi</a:t>
            </a:r>
            <a:r>
              <a:rPr lang="en-US" sz="1700" dirty="0"/>
              <a:t> </a:t>
            </a:r>
            <a:r>
              <a:rPr lang="en-US" sz="1700" dirty="0" err="1"/>
              <a:t>dengan</a:t>
            </a:r>
            <a:r>
              <a:rPr lang="en-US" sz="1700" dirty="0"/>
              <a:t> </a:t>
            </a:r>
            <a:r>
              <a:rPr lang="en-US" sz="1700" dirty="0" err="1"/>
              <a:t>lebar</a:t>
            </a:r>
            <a:r>
              <a:rPr lang="en-US" sz="1700" dirty="0"/>
              <a:t> </a:t>
            </a:r>
            <a:r>
              <a:rPr lang="en-US" sz="1700" dirty="0" err="1"/>
              <a:t>selasar</a:t>
            </a:r>
            <a:r>
              <a:rPr lang="en-US" sz="1700" dirty="0"/>
              <a:t> lab. minimal 2 m </a:t>
            </a:r>
            <a:r>
              <a:rPr lang="en-US" sz="1700" dirty="0" err="1"/>
              <a:t>bagi</a:t>
            </a:r>
            <a:r>
              <a:rPr lang="en-US" sz="1700" dirty="0"/>
              <a:t> </a:t>
            </a:r>
            <a:r>
              <a:rPr lang="en-US" sz="1700" dirty="0" err="1"/>
              <a:t>pergerakan</a:t>
            </a:r>
            <a:r>
              <a:rPr lang="en-US" sz="1700" dirty="0"/>
              <a:t> </a:t>
            </a:r>
            <a:r>
              <a:rPr lang="en-US" sz="1700" dirty="0" err="1"/>
              <a:t>horisontal</a:t>
            </a:r>
            <a:r>
              <a:rPr lang="en-US" sz="1700" dirty="0"/>
              <a:t> </a:t>
            </a:r>
            <a:r>
              <a:rPr lang="en-US" sz="1700" dirty="0" err="1"/>
              <a:t>antar</a:t>
            </a:r>
            <a:r>
              <a:rPr lang="en-US" sz="1700" dirty="0"/>
              <a:t> </a:t>
            </a:r>
            <a:r>
              <a:rPr lang="en-US" sz="1700" dirty="0" err="1" smtClean="0"/>
              <a:t>ruang</a:t>
            </a:r>
            <a:r>
              <a:rPr lang="en-US" sz="1700" dirty="0" smtClean="0"/>
              <a:t>.</a:t>
            </a:r>
          </a:p>
          <a:p>
            <a:pPr lvl="0">
              <a:lnSpc>
                <a:spcPct val="100000"/>
              </a:lnSpc>
            </a:pPr>
            <a:r>
              <a:rPr lang="en-US" sz="1700" b="1" dirty="0" err="1"/>
              <a:t>Saluran</a:t>
            </a:r>
            <a:r>
              <a:rPr lang="en-US" sz="1700" b="1" dirty="0"/>
              <a:t> </a:t>
            </a:r>
            <a:r>
              <a:rPr lang="en-US" sz="1700" b="1" dirty="0" err="1"/>
              <a:t>pembuangan</a:t>
            </a:r>
            <a:r>
              <a:rPr lang="en-US" sz="1700" b="1" dirty="0"/>
              <a:t> </a:t>
            </a:r>
            <a:r>
              <a:rPr lang="en-US" sz="1700" b="1" dirty="0" err="1"/>
              <a:t>limbah</a:t>
            </a:r>
            <a:r>
              <a:rPr lang="en-US" sz="1700" b="1" dirty="0"/>
              <a:t> </a:t>
            </a:r>
            <a:r>
              <a:rPr lang="en-US" sz="1700" b="1" dirty="0" err="1"/>
              <a:t>dan</a:t>
            </a:r>
            <a:r>
              <a:rPr lang="en-US" sz="1700" b="1" dirty="0"/>
              <a:t> </a:t>
            </a:r>
            <a:r>
              <a:rPr lang="en-US" sz="1700" b="1" dirty="0" err="1"/>
              <a:t>bak</a:t>
            </a:r>
            <a:r>
              <a:rPr lang="en-US" sz="1700" b="1" dirty="0"/>
              <a:t> </a:t>
            </a:r>
            <a:r>
              <a:rPr lang="en-US" sz="1700" b="1" dirty="0" err="1"/>
              <a:t>penampung</a:t>
            </a:r>
            <a:r>
              <a:rPr lang="en-US" sz="1700" b="1" dirty="0"/>
              <a:t> </a:t>
            </a:r>
            <a:r>
              <a:rPr lang="en-US" sz="1700" b="1" dirty="0" err="1"/>
              <a:t>limbah</a:t>
            </a:r>
            <a:r>
              <a:rPr lang="en-US" sz="1700" b="1" dirty="0"/>
              <a:t> </a:t>
            </a:r>
            <a:r>
              <a:rPr lang="en-US" sz="1700" b="1" dirty="0" err="1"/>
              <a:t>biologi</a:t>
            </a:r>
            <a:r>
              <a:rPr lang="en-US" sz="1700" b="1" dirty="0"/>
              <a:t> </a:t>
            </a:r>
            <a:r>
              <a:rPr lang="en-US" sz="1700" dirty="0" err="1" smtClean="0"/>
              <a:t>disediakan</a:t>
            </a:r>
            <a:endParaRPr lang="en-US" sz="1700" dirty="0" smtClean="0"/>
          </a:p>
          <a:p>
            <a:pPr lvl="0">
              <a:lnSpc>
                <a:spcPct val="100000"/>
              </a:lnSpc>
            </a:pPr>
            <a:r>
              <a:rPr lang="en-US" sz="1700" b="1" dirty="0" err="1" smtClean="0"/>
              <a:t>Bukaan</a:t>
            </a:r>
            <a:r>
              <a:rPr lang="en-US" sz="1700" b="1" dirty="0" smtClean="0"/>
              <a:t> </a:t>
            </a:r>
            <a:r>
              <a:rPr lang="en-US" sz="1700" b="1" dirty="0" err="1"/>
              <a:t>cahaya</a:t>
            </a:r>
            <a:r>
              <a:rPr lang="en-US" sz="1700" b="1" dirty="0"/>
              <a:t> minimal 10% </a:t>
            </a:r>
            <a:r>
              <a:rPr lang="en-US" sz="1700" dirty="0" err="1"/>
              <a:t>dan</a:t>
            </a:r>
            <a:r>
              <a:rPr lang="en-US" sz="1700" dirty="0"/>
              <a:t> </a:t>
            </a:r>
            <a:r>
              <a:rPr lang="en-US" sz="1700" b="1" dirty="0" err="1"/>
              <a:t>bukaan</a:t>
            </a:r>
            <a:r>
              <a:rPr lang="en-US" sz="1700" b="1" dirty="0"/>
              <a:t> </a:t>
            </a:r>
            <a:r>
              <a:rPr lang="en-US" sz="1700" b="1" dirty="0" err="1"/>
              <a:t>ventilasi</a:t>
            </a:r>
            <a:r>
              <a:rPr lang="en-US" sz="1700" b="1" dirty="0"/>
              <a:t> </a:t>
            </a:r>
            <a:r>
              <a:rPr lang="en-US" sz="1700" b="1" dirty="0" err="1"/>
              <a:t>udara</a:t>
            </a:r>
            <a:r>
              <a:rPr lang="en-US" sz="1700" b="1" dirty="0"/>
              <a:t> minimal 5% </a:t>
            </a:r>
            <a:r>
              <a:rPr lang="en-US" sz="1700" dirty="0" err="1"/>
              <a:t>dari</a:t>
            </a:r>
            <a:r>
              <a:rPr lang="en-US" sz="1700" dirty="0"/>
              <a:t> </a:t>
            </a:r>
            <a:r>
              <a:rPr lang="en-US" sz="1700" dirty="0" err="1"/>
              <a:t>luas</a:t>
            </a:r>
            <a:r>
              <a:rPr lang="en-US" sz="1700" dirty="0"/>
              <a:t> </a:t>
            </a:r>
            <a:r>
              <a:rPr lang="en-US" sz="1700" dirty="0" err="1"/>
              <a:t>ruang</a:t>
            </a:r>
            <a:r>
              <a:rPr lang="en-US" sz="1700" dirty="0"/>
              <a:t> lab </a:t>
            </a:r>
            <a:r>
              <a:rPr lang="en-US" sz="1700" dirty="0" err="1" smtClean="0"/>
              <a:t>biologi</a:t>
            </a:r>
            <a:r>
              <a:rPr lang="en-US" sz="1700" dirty="0"/>
              <a:t>, </a:t>
            </a:r>
            <a:r>
              <a:rPr lang="en-US" sz="1700" dirty="0" err="1"/>
              <a:t>untuk</a:t>
            </a:r>
            <a:r>
              <a:rPr lang="en-US" sz="1700" dirty="0"/>
              <a:t> </a:t>
            </a:r>
            <a:r>
              <a:rPr lang="en-US" sz="1700" dirty="0" err="1"/>
              <a:t>sehatnya</a:t>
            </a:r>
            <a:r>
              <a:rPr lang="en-US" sz="1700" dirty="0"/>
              <a:t> </a:t>
            </a:r>
            <a:r>
              <a:rPr lang="en-US" sz="1700" dirty="0" err="1"/>
              <a:t>kondisi</a:t>
            </a:r>
            <a:r>
              <a:rPr lang="en-US" sz="1700" dirty="0"/>
              <a:t> </a:t>
            </a:r>
            <a:r>
              <a:rPr lang="en-US" sz="1700" dirty="0" err="1"/>
              <a:t>ruang</a:t>
            </a:r>
            <a:r>
              <a:rPr lang="en-US" sz="1700" dirty="0"/>
              <a:t>  </a:t>
            </a:r>
            <a:r>
              <a:rPr lang="en-US" sz="1700" dirty="0" err="1"/>
              <a:t>dengan</a:t>
            </a:r>
            <a:r>
              <a:rPr lang="en-US" sz="1700" dirty="0"/>
              <a:t> </a:t>
            </a:r>
            <a:r>
              <a:rPr lang="en-US" sz="1700" dirty="0" err="1"/>
              <a:t>penerangan</a:t>
            </a:r>
            <a:r>
              <a:rPr lang="en-US" sz="1700" dirty="0"/>
              <a:t> </a:t>
            </a:r>
            <a:r>
              <a:rPr lang="en-US" sz="1700" dirty="0" err="1"/>
              <a:t>alami</a:t>
            </a:r>
            <a:r>
              <a:rPr lang="en-US" sz="1700" dirty="0"/>
              <a:t>, </a:t>
            </a:r>
            <a:r>
              <a:rPr lang="en-US" sz="1700" dirty="0" err="1"/>
              <a:t>sirkulasi</a:t>
            </a:r>
            <a:r>
              <a:rPr lang="en-US" sz="1700" dirty="0"/>
              <a:t> </a:t>
            </a:r>
            <a:r>
              <a:rPr lang="en-US" sz="1700" dirty="0" err="1"/>
              <a:t>udara</a:t>
            </a:r>
            <a:r>
              <a:rPr lang="en-US" sz="1700" dirty="0"/>
              <a:t>  </a:t>
            </a:r>
            <a:r>
              <a:rPr lang="en-US" sz="1700" dirty="0" err="1"/>
              <a:t>dan</a:t>
            </a:r>
            <a:r>
              <a:rPr lang="en-US" sz="1700" dirty="0"/>
              <a:t> </a:t>
            </a:r>
            <a:r>
              <a:rPr lang="en-US" sz="1700" dirty="0" err="1"/>
              <a:t>kelembaban</a:t>
            </a:r>
            <a:r>
              <a:rPr lang="en-US" sz="1700" dirty="0"/>
              <a:t> </a:t>
            </a:r>
            <a:r>
              <a:rPr lang="en-US" sz="1700" dirty="0" smtClean="0"/>
              <a:t>normal. </a:t>
            </a:r>
          </a:p>
          <a:p>
            <a:pPr lvl="0">
              <a:lnSpc>
                <a:spcPct val="100000"/>
              </a:lnSpc>
            </a:pPr>
            <a:r>
              <a:rPr lang="en-US" sz="1700" b="1" dirty="0" err="1"/>
              <a:t>Lantai</a:t>
            </a:r>
            <a:r>
              <a:rPr lang="en-US" sz="1700" b="1" dirty="0"/>
              <a:t> </a:t>
            </a:r>
            <a:r>
              <a:rPr lang="en-US" sz="1700" b="1" dirty="0" err="1"/>
              <a:t>tidak</a:t>
            </a:r>
            <a:r>
              <a:rPr lang="en-US" sz="1700" b="1" dirty="0"/>
              <a:t> </a:t>
            </a:r>
            <a:r>
              <a:rPr lang="en-US" sz="1700" b="1" dirty="0" err="1"/>
              <a:t>boleh</a:t>
            </a:r>
            <a:r>
              <a:rPr lang="en-US" sz="1700" b="1" dirty="0"/>
              <a:t> </a:t>
            </a:r>
            <a:r>
              <a:rPr lang="en-US" sz="1700" b="1" dirty="0" err="1"/>
              <a:t>licin</a:t>
            </a:r>
            <a:r>
              <a:rPr lang="en-US" sz="1700" b="1" dirty="0"/>
              <a:t> </a:t>
            </a:r>
            <a:r>
              <a:rPr lang="en-US" sz="1700" dirty="0" err="1"/>
              <a:t>dan</a:t>
            </a:r>
            <a:r>
              <a:rPr lang="en-US" sz="1700" dirty="0"/>
              <a:t> </a:t>
            </a:r>
            <a:r>
              <a:rPr lang="en-US" sz="1700" dirty="0" err="1"/>
              <a:t>harus</a:t>
            </a:r>
            <a:r>
              <a:rPr lang="en-US" sz="1700" dirty="0"/>
              <a:t> </a:t>
            </a:r>
            <a:r>
              <a:rPr lang="en-US" sz="1700" b="1" dirty="0" err="1"/>
              <a:t>kedap</a:t>
            </a:r>
            <a:r>
              <a:rPr lang="en-US" sz="1700" b="1" dirty="0"/>
              <a:t> air </a:t>
            </a:r>
            <a:r>
              <a:rPr lang="en-US" sz="1700" dirty="0" err="1"/>
              <a:t>dengan</a:t>
            </a:r>
            <a:r>
              <a:rPr lang="en-US" sz="1700" dirty="0"/>
              <a:t> </a:t>
            </a:r>
            <a:r>
              <a:rPr lang="en-US" sz="1700" dirty="0" err="1"/>
              <a:t>dinding</a:t>
            </a:r>
            <a:r>
              <a:rPr lang="en-US" sz="1700" dirty="0"/>
              <a:t> yang </a:t>
            </a:r>
            <a:r>
              <a:rPr lang="en-US" sz="1700" dirty="0" err="1"/>
              <a:t>sebaiknya</a:t>
            </a:r>
            <a:r>
              <a:rPr lang="en-US" sz="1700" dirty="0"/>
              <a:t> </a:t>
            </a:r>
            <a:r>
              <a:rPr lang="en-US" sz="1700" dirty="0" err="1"/>
              <a:t>berwarna</a:t>
            </a:r>
            <a:r>
              <a:rPr lang="en-US" sz="1700" dirty="0"/>
              <a:t> </a:t>
            </a:r>
            <a:r>
              <a:rPr lang="en-US" sz="1700" dirty="0" err="1"/>
              <a:t>putih</a:t>
            </a:r>
            <a:r>
              <a:rPr lang="en-US" sz="1700" dirty="0" smtClean="0"/>
              <a:t>.</a:t>
            </a:r>
            <a:endParaRPr lang="en-US" sz="1700" dirty="0"/>
          </a:p>
          <a:p>
            <a:pPr lvl="0">
              <a:lnSpc>
                <a:spcPct val="100000"/>
              </a:lnSpc>
            </a:pPr>
            <a:r>
              <a:rPr lang="en-US" sz="1700" b="1" dirty="0" err="1"/>
              <a:t>Alat</a:t>
            </a:r>
            <a:r>
              <a:rPr lang="en-US" sz="1700" b="1" dirty="0"/>
              <a:t> </a:t>
            </a:r>
            <a:r>
              <a:rPr lang="en-US" sz="1700" b="1" dirty="0" err="1"/>
              <a:t>pemadam</a:t>
            </a:r>
            <a:r>
              <a:rPr lang="en-US" sz="1700" b="1" dirty="0"/>
              <a:t> </a:t>
            </a:r>
            <a:r>
              <a:rPr lang="en-US" sz="1700" b="1" dirty="0" err="1"/>
              <a:t>ringan</a:t>
            </a:r>
            <a:r>
              <a:rPr lang="en-US" sz="1700" b="1" dirty="0"/>
              <a:t> </a:t>
            </a:r>
            <a:r>
              <a:rPr lang="en-US" sz="1700" b="1" dirty="0" err="1"/>
              <a:t>tersedia</a:t>
            </a:r>
            <a:r>
              <a:rPr lang="en-US" sz="1700" b="1" dirty="0"/>
              <a:t> di lab</a:t>
            </a:r>
            <a:r>
              <a:rPr lang="en-US" sz="1700" dirty="0"/>
              <a:t>.</a:t>
            </a:r>
          </a:p>
        </p:txBody>
      </p:sp>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6308" y="1127295"/>
            <a:ext cx="1375535" cy="1373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675" y="3246931"/>
            <a:ext cx="3176385" cy="174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9027035"/>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fontScale="90000"/>
          </a:bodyPr>
          <a:lstStyle/>
          <a:p>
            <a:r>
              <a:rPr lang="en-US" sz="2800" b="1" dirty="0" err="1">
                <a:solidFill>
                  <a:schemeClr val="bg1"/>
                </a:solidFill>
              </a:rPr>
              <a:t>Standar</a:t>
            </a:r>
            <a:r>
              <a:rPr lang="en-US" sz="2800" b="1" dirty="0">
                <a:solidFill>
                  <a:schemeClr val="bg1"/>
                </a:solidFill>
              </a:rPr>
              <a:t> </a:t>
            </a:r>
            <a:r>
              <a:rPr lang="en-US" sz="2800" b="1" dirty="0" err="1">
                <a:solidFill>
                  <a:schemeClr val="bg1"/>
                </a:solidFill>
              </a:rPr>
              <a:t>Kelengkapan</a:t>
            </a:r>
            <a:r>
              <a:rPr lang="en-US" sz="2800" b="1" dirty="0">
                <a:solidFill>
                  <a:schemeClr val="bg1"/>
                </a:solidFill>
              </a:rPr>
              <a:t> </a:t>
            </a:r>
            <a:r>
              <a:rPr lang="en-US" sz="2800" b="1" dirty="0" err="1">
                <a:solidFill>
                  <a:schemeClr val="bg1"/>
                </a:solidFill>
              </a:rPr>
              <a:t>dan</a:t>
            </a:r>
            <a:r>
              <a:rPr lang="en-US" sz="2800" b="1" dirty="0">
                <a:solidFill>
                  <a:schemeClr val="bg1"/>
                </a:solidFill>
              </a:rPr>
              <a:t> </a:t>
            </a:r>
            <a:r>
              <a:rPr lang="en-US" sz="2800" b="1" dirty="0">
                <a:solidFill>
                  <a:srgbClr val="FFFF00"/>
                </a:solidFill>
              </a:rPr>
              <a:t>Luas </a:t>
            </a:r>
            <a:r>
              <a:rPr lang="en-US" sz="2800" b="1" dirty="0" err="1">
                <a:solidFill>
                  <a:srgbClr val="FFFF00"/>
                </a:solidFill>
              </a:rPr>
              <a:t>Ruang</a:t>
            </a:r>
            <a:r>
              <a:rPr lang="en-US" sz="2800" b="1" dirty="0">
                <a:solidFill>
                  <a:srgbClr val="FFFF00"/>
                </a:solidFill>
              </a:rPr>
              <a:t> </a:t>
            </a:r>
            <a:r>
              <a:rPr lang="en-US" sz="2800" b="1" dirty="0">
                <a:solidFill>
                  <a:schemeClr val="bg1"/>
                </a:solidFill>
              </a:rPr>
              <a:t>Lab. </a:t>
            </a:r>
            <a:r>
              <a:rPr lang="en-US" sz="2800" b="1" dirty="0" err="1" smtClean="0">
                <a:solidFill>
                  <a:schemeClr val="bg1"/>
                </a:solidFill>
              </a:rPr>
              <a:t>Biologi</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6"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50000" b="8020"/>
          <a:stretch/>
        </p:blipFill>
        <p:spPr bwMode="auto">
          <a:xfrm>
            <a:off x="220947" y="2218169"/>
            <a:ext cx="4612216" cy="2668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p:cNvGrpSpPr/>
          <p:nvPr/>
        </p:nvGrpSpPr>
        <p:grpSpPr>
          <a:xfrm>
            <a:off x="4881289" y="1052297"/>
            <a:ext cx="7120211" cy="5012913"/>
            <a:chOff x="0" y="0"/>
            <a:chExt cx="6417310" cy="4422775"/>
          </a:xfrm>
        </p:grpSpPr>
        <p:grpSp>
          <p:nvGrpSpPr>
            <p:cNvPr id="18" name="Group 17"/>
            <p:cNvGrpSpPr>
              <a:grpSpLocks/>
            </p:cNvGrpSpPr>
            <p:nvPr/>
          </p:nvGrpSpPr>
          <p:grpSpPr bwMode="auto">
            <a:xfrm>
              <a:off x="0" y="0"/>
              <a:ext cx="6417310" cy="4422775"/>
              <a:chOff x="1695" y="1725"/>
              <a:chExt cx="12606" cy="8445"/>
            </a:xfrm>
          </p:grpSpPr>
          <p:pic>
            <p:nvPicPr>
              <p:cNvPr id="20" name="Picture 19" descr="image001"/>
              <p:cNvPicPr>
                <a:picLocks noChangeAspect="1" noChangeArrowheads="1"/>
              </p:cNvPicPr>
              <p:nvPr/>
            </p:nvPicPr>
            <p:blipFill>
              <a:blip r:embed="rId4" cstate="print">
                <a:extLst>
                  <a:ext uri="{28A0092B-C50C-407E-A947-70E740481C1C}">
                    <a14:useLocalDpi xmlns:a14="http://schemas.microsoft.com/office/drawing/2010/main" val="0"/>
                  </a:ext>
                </a:extLst>
              </a:blip>
              <a:srcRect l="4111" t="7219" r="4445" b="6598"/>
              <a:stretch>
                <a:fillRect/>
              </a:stretch>
            </p:blipFill>
            <p:spPr bwMode="auto">
              <a:xfrm>
                <a:off x="1695" y="1725"/>
                <a:ext cx="12606" cy="84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15"/>
              <p:cNvSpPr txBox="1">
                <a:spLocks noChangeArrowheads="1"/>
              </p:cNvSpPr>
              <p:nvPr/>
            </p:nvSpPr>
            <p:spPr bwMode="auto">
              <a:xfrm>
                <a:off x="5327" y="9837"/>
                <a:ext cx="2085" cy="2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DENAH LABORATORIUM BIOLOGI</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2" name="Text Box 116"/>
              <p:cNvSpPr txBox="1">
                <a:spLocks noChangeArrowheads="1"/>
              </p:cNvSpPr>
              <p:nvPr/>
            </p:nvSpPr>
            <p:spPr bwMode="auto">
              <a:xfrm>
                <a:off x="8601" y="9805"/>
                <a:ext cx="838" cy="3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0</a:t>
                </a:r>
                <a:r>
                  <a:rPr lang="id-ID" sz="500" b="1">
                    <a:effectLst/>
                    <a:latin typeface="Arial" panose="020B0604020202020204" pitchFamily="34" charset="0"/>
                    <a:ea typeface="Times New Roman" panose="02020603050405020304" pitchFamily="18" charset="0"/>
                    <a:cs typeface="Times New Roman" panose="02020603050405020304" pitchFamily="18" charset="0"/>
                  </a:rPr>
                  <a:t>3</a:t>
                </a:r>
                <a:r>
                  <a:rPr lang="en-US" sz="500" b="1">
                    <a:effectLst/>
                    <a:latin typeface="Arial" panose="020B0604020202020204" pitchFamily="34" charset="0"/>
                    <a:ea typeface="Times New Roman" panose="02020603050405020304" pitchFamily="18" charset="0"/>
                    <a:cs typeface="Times New Roman" panose="02020603050405020304" pitchFamily="18" charset="0"/>
                  </a:rPr>
                  <a:t>-LAB</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3" name="Text Box 117"/>
              <p:cNvSpPr txBox="1">
                <a:spLocks noChangeArrowheads="1"/>
              </p:cNvSpPr>
              <p:nvPr/>
            </p:nvSpPr>
            <p:spPr bwMode="auto">
              <a:xfrm>
                <a:off x="7791" y="9820"/>
                <a:ext cx="716" cy="31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NTS</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4" name="Rectangle 23"/>
              <p:cNvSpPr>
                <a:spLocks noChangeArrowheads="1"/>
              </p:cNvSpPr>
              <p:nvPr/>
            </p:nvSpPr>
            <p:spPr bwMode="auto">
              <a:xfrm>
                <a:off x="2511" y="2045"/>
                <a:ext cx="10785" cy="723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endParaRPr lang="en-US"/>
              </a:p>
            </p:txBody>
          </p:sp>
          <p:sp>
            <p:nvSpPr>
              <p:cNvPr id="25" name="Text Box 119"/>
              <p:cNvSpPr txBox="1">
                <a:spLocks noChangeArrowheads="1"/>
              </p:cNvSpPr>
              <p:nvPr/>
            </p:nvSpPr>
            <p:spPr bwMode="auto">
              <a:xfrm>
                <a:off x="2396" y="9640"/>
                <a:ext cx="2649"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gn="ctr">
                  <a:lnSpc>
                    <a:spcPct val="90000"/>
                  </a:lnSpc>
                  <a:spcBef>
                    <a:spcPts val="0"/>
                  </a:spcBef>
                  <a:spcAft>
                    <a:spcPts val="0"/>
                  </a:spcAft>
                </a:pP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STANDAR RUANG DAN BANGUNAN SMA</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gn="ctr">
                  <a:lnSpc>
                    <a:spcPct val="90000"/>
                  </a:lnSpc>
                  <a:spcBef>
                    <a:spcPts val="0"/>
                  </a:spcBef>
                  <a:spcAft>
                    <a:spcPts val="0"/>
                  </a:spcAft>
                </a:pP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DIREKTORAT PEMBINAAN SMA      </a:t>
                </a:r>
                <a:r>
                  <a:rPr lang="id-ID"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450" b="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DITJEN DIKDASMEN - KEMENDIKBUD</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6" name="Text Box 120"/>
              <p:cNvSpPr txBox="1">
                <a:spLocks noChangeArrowheads="1"/>
              </p:cNvSpPr>
              <p:nvPr/>
            </p:nvSpPr>
            <p:spPr bwMode="auto">
              <a:xfrm>
                <a:off x="9544" y="9625"/>
                <a:ext cx="4570" cy="4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marL="0" marR="0">
                  <a:lnSpc>
                    <a:spcPct val="115000"/>
                  </a:lnSpc>
                  <a:spcBef>
                    <a:spcPts val="0"/>
                  </a:spcBef>
                  <a:spcAft>
                    <a:spcPts val="1000"/>
                  </a:spcAft>
                </a:pPr>
                <a:r>
                  <a:rPr lang="en-US" sz="500" b="1">
                    <a:effectLst/>
                    <a:latin typeface="Arial" panose="020B0604020202020204" pitchFamily="34" charset="0"/>
                    <a:ea typeface="Times New Roman" panose="02020603050405020304" pitchFamily="18" charset="0"/>
                    <a:cs typeface="Times New Roman" panose="02020603050405020304" pitchFamily="18" charset="0"/>
                  </a:rPr>
                  <a:t>KETERANGAN:                                                                                                                 Ketinggian lantai dalam ruangan 2 cm lebih tinggi dari lantai selasar.</a:t>
                </a:r>
                <a:endParaRPr lang="en-US" sz="1100">
                  <a:effectLst/>
                  <a:latin typeface="Calibri" panose="020F0502020204030204" pitchFamily="34" charset="0"/>
                  <a:ea typeface="Times New Roman" panose="02020603050405020304" pitchFamily="18" charset="0"/>
                  <a:cs typeface="Times New Roman" panose="02020603050405020304" pitchFamily="18" charset="0"/>
                </a:endParaRPr>
              </a:p>
            </p:txBody>
          </p:sp>
        </p:grpSp>
        <p:pic>
          <p:nvPicPr>
            <p:cNvPr id="19" name="Picture 18"/>
            <p:cNvPicPr>
              <a:picLocks noChangeAspect="1"/>
            </p:cNvPicPr>
            <p:nvPr/>
          </p:nvPicPr>
          <p:blipFill>
            <a:blip r:embed="rId5"/>
            <a:srcRect l="22222" t="30093" r="19792" b="12809"/>
            <a:stretch>
              <a:fillRect/>
            </a:stretch>
          </p:blipFill>
          <p:spPr bwMode="auto">
            <a:xfrm>
              <a:off x="393700" y="38100"/>
              <a:ext cx="5480050" cy="4044950"/>
            </a:xfrm>
            <a:prstGeom prst="rect">
              <a:avLst/>
            </a:prstGeom>
            <a:noFill/>
            <a:ln w="9525">
              <a:noFill/>
              <a:miter lim="800000"/>
              <a:headEnd/>
              <a:tailEnd/>
            </a:ln>
          </p:spPr>
        </p:pic>
      </p:grpSp>
    </p:spTree>
    <p:extLst>
      <p:ext uri="{BB962C8B-B14F-4D97-AF65-F5344CB8AC3E}">
        <p14:creationId xmlns:p14="http://schemas.microsoft.com/office/powerpoint/2010/main" val="160135947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02.c.6</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Jamban</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Siswa</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/Guru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beserta</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Sanitasinya</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66106413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65726" y="-15898"/>
            <a:ext cx="8909856" cy="519035"/>
          </a:xfrm>
        </p:spPr>
        <p:txBody>
          <a:bodyPr>
            <a:noAutofit/>
          </a:bodyPr>
          <a:lstStyle/>
          <a:p>
            <a:r>
              <a:rPr lang="en-US" sz="2800" b="1" dirty="0" err="1" smtClean="0">
                <a:solidFill>
                  <a:srgbClr val="FFFF00"/>
                </a:solidFill>
              </a:rPr>
              <a:t>Prasyarat</a:t>
            </a:r>
            <a:r>
              <a:rPr lang="en-US" sz="2800" b="1" dirty="0" smtClean="0">
                <a:solidFill>
                  <a:srgbClr val="FFFF00"/>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Jamban</a:t>
            </a:r>
            <a:r>
              <a:rPr lang="en-US" sz="2800" b="1" dirty="0" smtClean="0">
                <a:solidFill>
                  <a:schemeClr val="bg1"/>
                </a:solidFill>
              </a:rPr>
              <a:t> </a:t>
            </a:r>
            <a:r>
              <a:rPr lang="en-US" sz="2800" b="1" dirty="0" err="1" smtClean="0">
                <a:solidFill>
                  <a:schemeClr val="bg1"/>
                </a:solidFill>
              </a:rPr>
              <a:t>Siswa</a:t>
            </a:r>
            <a:r>
              <a:rPr lang="en-US" sz="2800" b="1" dirty="0" smtClean="0">
                <a:solidFill>
                  <a:schemeClr val="bg1"/>
                </a:solidFill>
              </a:rPr>
              <a:t>/Guru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660" t="38816" r="42052" b="33991"/>
          <a:stretch/>
        </p:blipFill>
        <p:spPr bwMode="auto">
          <a:xfrm>
            <a:off x="9810653" y="1385111"/>
            <a:ext cx="1103826" cy="109399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1797" t="41009" r="41312" b="35746"/>
          <a:stretch/>
        </p:blipFill>
        <p:spPr bwMode="auto">
          <a:xfrm>
            <a:off x="317130" y="1742935"/>
            <a:ext cx="673768" cy="521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32985" t="57291" r="60850" b="30209"/>
          <a:stretch/>
        </p:blipFill>
        <p:spPr bwMode="auto">
          <a:xfrm>
            <a:off x="285045" y="2220516"/>
            <a:ext cx="705853" cy="804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6975" t="37500" r="42297" b="43420"/>
          <a:stretch/>
        </p:blipFill>
        <p:spPr bwMode="auto">
          <a:xfrm>
            <a:off x="383774" y="782840"/>
            <a:ext cx="481264" cy="48126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Rectangle 24"/>
          <p:cNvSpPr/>
          <p:nvPr/>
        </p:nvSpPr>
        <p:spPr>
          <a:xfrm>
            <a:off x="945247" y="707857"/>
            <a:ext cx="9785682" cy="1077218"/>
          </a:xfrm>
          <a:prstGeom prst="rect">
            <a:avLst/>
          </a:prstGeom>
        </p:spPr>
        <p:txBody>
          <a:bodyPr wrap="square">
            <a:spAutoFit/>
          </a:bodyPr>
          <a:lstStyle/>
          <a:p>
            <a:r>
              <a:rPr lang="en-US" sz="1600" b="1" dirty="0" err="1"/>
              <a:t>Belum</a:t>
            </a:r>
            <a:r>
              <a:rPr lang="en-US" sz="1600" b="1" dirty="0"/>
              <a:t> </a:t>
            </a:r>
            <a:r>
              <a:rPr lang="en-US" sz="1600" b="1" dirty="0" err="1"/>
              <a:t>memiliki</a:t>
            </a:r>
            <a:r>
              <a:rPr lang="en-US" sz="1600" b="1" dirty="0"/>
              <a:t> </a:t>
            </a:r>
            <a:r>
              <a:rPr lang="en-US" sz="1600" b="1" dirty="0" err="1"/>
              <a:t>jumlah</a:t>
            </a:r>
            <a:r>
              <a:rPr lang="en-US" sz="1600" b="1" dirty="0"/>
              <a:t> </a:t>
            </a:r>
            <a:r>
              <a:rPr lang="en-US" sz="1600" b="1" dirty="0" err="1" smtClean="0"/>
              <a:t>jamban</a:t>
            </a:r>
            <a:r>
              <a:rPr lang="en-US" sz="1600" b="1" dirty="0" smtClean="0">
                <a:solidFill>
                  <a:srgbClr val="C00000"/>
                </a:solidFill>
              </a:rPr>
              <a:t>, </a:t>
            </a:r>
            <a:r>
              <a:rPr lang="en-US" sz="1600" dirty="0" err="1" smtClean="0"/>
              <a:t>ketentuan</a:t>
            </a:r>
            <a:r>
              <a:rPr lang="en-US" sz="1600" dirty="0" smtClean="0"/>
              <a:t> :  </a:t>
            </a:r>
          </a:p>
          <a:p>
            <a:pPr marL="285750" indent="-285750">
              <a:buFont typeface="Wingdings" pitchFamily="2" charset="2"/>
              <a:buChar char="ü"/>
            </a:pPr>
            <a:r>
              <a:rPr lang="en-US" sz="1600" dirty="0" err="1" smtClean="0"/>
              <a:t>sekolah</a:t>
            </a:r>
            <a:r>
              <a:rPr lang="en-US" sz="1600" dirty="0" smtClean="0"/>
              <a:t> </a:t>
            </a:r>
            <a:r>
              <a:rPr lang="en-US" sz="1600" dirty="0" err="1"/>
              <a:t>harus</a:t>
            </a:r>
            <a:r>
              <a:rPr lang="en-US" sz="1600" dirty="0"/>
              <a:t> </a:t>
            </a:r>
            <a:r>
              <a:rPr lang="en-US" sz="1600" dirty="0" err="1"/>
              <a:t>memiliki</a:t>
            </a:r>
            <a:r>
              <a:rPr lang="en-US" sz="1600" dirty="0"/>
              <a:t> 1 unit </a:t>
            </a:r>
            <a:r>
              <a:rPr lang="en-US" sz="1600" dirty="0" err="1"/>
              <a:t>jamban</a:t>
            </a:r>
            <a:r>
              <a:rPr lang="en-US" sz="1600" dirty="0"/>
              <a:t> </a:t>
            </a:r>
            <a:r>
              <a:rPr lang="en-US" sz="1600" dirty="0" err="1"/>
              <a:t>untuk</a:t>
            </a:r>
            <a:r>
              <a:rPr lang="en-US" sz="1600" dirty="0"/>
              <a:t> </a:t>
            </a:r>
            <a:r>
              <a:rPr lang="en-US" sz="1600" dirty="0" err="1"/>
              <a:t>setiap</a:t>
            </a:r>
            <a:r>
              <a:rPr lang="en-US" sz="1600" dirty="0"/>
              <a:t> 40 </a:t>
            </a:r>
            <a:r>
              <a:rPr lang="en-US" sz="1600" dirty="0" err="1"/>
              <a:t>siswa</a:t>
            </a:r>
            <a:r>
              <a:rPr lang="en-US" sz="1600" dirty="0"/>
              <a:t>, </a:t>
            </a:r>
            <a:endParaRPr lang="en-US" sz="1600" dirty="0" smtClean="0"/>
          </a:p>
          <a:p>
            <a:pPr marL="285750" indent="-285750">
              <a:buFont typeface="Wingdings" pitchFamily="2" charset="2"/>
              <a:buChar char="ü"/>
            </a:pPr>
            <a:r>
              <a:rPr lang="en-US" sz="1600" dirty="0" smtClean="0"/>
              <a:t>1 </a:t>
            </a:r>
            <a:r>
              <a:rPr lang="en-US" sz="1600" dirty="0"/>
              <a:t>unit </a:t>
            </a:r>
            <a:r>
              <a:rPr lang="en-US" sz="1600" dirty="0" err="1"/>
              <a:t>untuk</a:t>
            </a:r>
            <a:r>
              <a:rPr lang="en-US" sz="1600" dirty="0"/>
              <a:t> </a:t>
            </a:r>
            <a:r>
              <a:rPr lang="en-US" sz="1600" dirty="0" err="1"/>
              <a:t>setiap</a:t>
            </a:r>
            <a:r>
              <a:rPr lang="en-US" sz="1600" dirty="0"/>
              <a:t> 30 </a:t>
            </a:r>
            <a:r>
              <a:rPr lang="en-US" sz="1600" dirty="0" err="1"/>
              <a:t>siswi</a:t>
            </a:r>
            <a:r>
              <a:rPr lang="en-US" sz="1600" dirty="0"/>
              <a:t>, </a:t>
            </a:r>
            <a:r>
              <a:rPr lang="en-US" sz="1600" dirty="0" err="1"/>
              <a:t>serta</a:t>
            </a:r>
            <a:r>
              <a:rPr lang="en-US" sz="1600" dirty="0"/>
              <a:t> </a:t>
            </a:r>
            <a:endParaRPr lang="en-US" sz="1600" dirty="0" smtClean="0"/>
          </a:p>
          <a:p>
            <a:pPr marL="285750" indent="-285750">
              <a:buFont typeface="Wingdings" pitchFamily="2" charset="2"/>
              <a:buChar char="ü"/>
            </a:pPr>
            <a:r>
              <a:rPr lang="en-US" sz="1600" dirty="0" err="1" smtClean="0"/>
              <a:t>memiliki</a:t>
            </a:r>
            <a:r>
              <a:rPr lang="en-US" sz="1600" dirty="0" smtClean="0"/>
              <a:t> </a:t>
            </a:r>
            <a:r>
              <a:rPr lang="en-US" sz="1600" dirty="0" err="1"/>
              <a:t>lahan</a:t>
            </a:r>
            <a:r>
              <a:rPr lang="en-US" sz="1600" dirty="0"/>
              <a:t> yang </a:t>
            </a:r>
            <a:r>
              <a:rPr lang="en-US" sz="1600" dirty="0" err="1"/>
              <a:t>cukup</a:t>
            </a:r>
            <a:r>
              <a:rPr lang="en-US" sz="1600" dirty="0"/>
              <a:t> </a:t>
            </a:r>
            <a:r>
              <a:rPr lang="en-US" sz="1600" dirty="0" err="1"/>
              <a:t>dan</a:t>
            </a:r>
            <a:r>
              <a:rPr lang="en-US" sz="1600" dirty="0"/>
              <a:t> </a:t>
            </a:r>
            <a:r>
              <a:rPr lang="en-US" sz="1600" dirty="0" err="1"/>
              <a:t>memadai</a:t>
            </a:r>
            <a:r>
              <a:rPr lang="en-US" sz="1600" dirty="0"/>
              <a:t> </a:t>
            </a:r>
            <a:r>
              <a:rPr lang="en-US" sz="1600" dirty="0" err="1"/>
              <a:t>untuk</a:t>
            </a:r>
            <a:r>
              <a:rPr lang="en-US" sz="1600" dirty="0"/>
              <a:t> </a:t>
            </a:r>
            <a:r>
              <a:rPr lang="en-US" sz="1600" dirty="0" err="1"/>
              <a:t>melakukan</a:t>
            </a:r>
            <a:r>
              <a:rPr lang="en-US" sz="1600" dirty="0"/>
              <a:t> </a:t>
            </a:r>
            <a:r>
              <a:rPr lang="en-US" sz="1600" dirty="0" err="1"/>
              <a:t>pembangunan</a:t>
            </a:r>
            <a:r>
              <a:rPr lang="en-US" sz="1600" dirty="0"/>
              <a:t> </a:t>
            </a:r>
            <a:r>
              <a:rPr lang="en-US" sz="1600" dirty="0" err="1"/>
              <a:t>jamban</a:t>
            </a:r>
            <a:r>
              <a:rPr lang="en-US" sz="1600" dirty="0"/>
              <a:t> </a:t>
            </a:r>
            <a:r>
              <a:rPr lang="en-US" sz="1600" dirty="0" err="1"/>
              <a:t>siswa</a:t>
            </a:r>
            <a:r>
              <a:rPr lang="en-US" sz="1600" dirty="0"/>
              <a:t>/guru</a:t>
            </a:r>
          </a:p>
        </p:txBody>
      </p:sp>
      <p:sp>
        <p:nvSpPr>
          <p:cNvPr id="26" name="Rectangle 25"/>
          <p:cNvSpPr/>
          <p:nvPr/>
        </p:nvSpPr>
        <p:spPr>
          <a:xfrm>
            <a:off x="990898" y="1834312"/>
            <a:ext cx="4459939" cy="338554"/>
          </a:xfrm>
          <a:prstGeom prst="rect">
            <a:avLst/>
          </a:prstGeom>
        </p:spPr>
        <p:txBody>
          <a:bodyPr wrap="none">
            <a:spAutoFit/>
          </a:bodyPr>
          <a:lstStyle/>
          <a:p>
            <a:r>
              <a:rPr lang="en-US" sz="1600" b="1" dirty="0" err="1"/>
              <a:t>Jamban</a:t>
            </a:r>
            <a:r>
              <a:rPr lang="en-US" sz="1600" b="1" dirty="0"/>
              <a:t> </a:t>
            </a:r>
            <a:r>
              <a:rPr lang="en-US" sz="1600" b="1" dirty="0" err="1"/>
              <a:t>pria</a:t>
            </a:r>
            <a:r>
              <a:rPr lang="en-US" sz="1600" b="1" dirty="0"/>
              <a:t> </a:t>
            </a:r>
            <a:r>
              <a:rPr lang="en-US" sz="1600" b="1" dirty="0" err="1"/>
              <a:t>dan</a:t>
            </a:r>
            <a:r>
              <a:rPr lang="en-US" sz="1600" b="1" dirty="0"/>
              <a:t> </a:t>
            </a:r>
            <a:r>
              <a:rPr lang="en-US" sz="1600" b="1" dirty="0" err="1"/>
              <a:t>jamban</a:t>
            </a:r>
            <a:r>
              <a:rPr lang="en-US" sz="1600" b="1" dirty="0"/>
              <a:t> </a:t>
            </a:r>
            <a:r>
              <a:rPr lang="en-US" sz="1600" b="1" dirty="0" err="1"/>
              <a:t>wanita</a:t>
            </a:r>
            <a:r>
              <a:rPr lang="en-US" sz="1600" b="1" dirty="0"/>
              <a:t> </a:t>
            </a:r>
            <a:r>
              <a:rPr lang="en-US" sz="1600" dirty="0" err="1"/>
              <a:t>dibangun</a:t>
            </a:r>
            <a:r>
              <a:rPr lang="en-US" sz="1600" dirty="0"/>
              <a:t> </a:t>
            </a:r>
            <a:r>
              <a:rPr lang="en-US" sz="1600" b="1" dirty="0" err="1"/>
              <a:t>terpisah</a:t>
            </a:r>
            <a:endParaRPr lang="en-US" sz="1600" b="1" dirty="0"/>
          </a:p>
        </p:txBody>
      </p:sp>
      <p:sp>
        <p:nvSpPr>
          <p:cNvPr id="27" name="Rectangle 26"/>
          <p:cNvSpPr/>
          <p:nvPr/>
        </p:nvSpPr>
        <p:spPr>
          <a:xfrm>
            <a:off x="990897" y="2142589"/>
            <a:ext cx="10475494" cy="3293209"/>
          </a:xfrm>
          <a:prstGeom prst="rect">
            <a:avLst/>
          </a:prstGeom>
        </p:spPr>
        <p:txBody>
          <a:bodyPr wrap="square">
            <a:spAutoFit/>
          </a:bodyPr>
          <a:lstStyle/>
          <a:p>
            <a:pPr marL="177800" indent="-177800"/>
            <a:r>
              <a:rPr lang="en-US" sz="1600" dirty="0" err="1"/>
              <a:t>Kelengkapan</a:t>
            </a:r>
            <a:r>
              <a:rPr lang="en-US" sz="1600" dirty="0"/>
              <a:t> </a:t>
            </a:r>
            <a:r>
              <a:rPr lang="en-US" sz="1600" dirty="0" err="1"/>
              <a:t>utilitas</a:t>
            </a:r>
            <a:r>
              <a:rPr lang="en-US" sz="1600" dirty="0"/>
              <a:t> </a:t>
            </a:r>
            <a:r>
              <a:rPr lang="en-US" sz="1600" dirty="0" err="1"/>
              <a:t>jamban</a:t>
            </a:r>
            <a:r>
              <a:rPr lang="en-US" sz="1600" dirty="0"/>
              <a:t> </a:t>
            </a:r>
            <a:r>
              <a:rPr lang="en-US" sz="1600" dirty="0" err="1"/>
              <a:t>terdiri</a:t>
            </a:r>
            <a:r>
              <a:rPr lang="en-US" sz="1600" dirty="0"/>
              <a:t> </a:t>
            </a:r>
            <a:r>
              <a:rPr lang="en-US" sz="1600" dirty="0" err="1"/>
              <a:t>dari</a:t>
            </a:r>
            <a:r>
              <a:rPr lang="en-US" sz="1600" dirty="0"/>
              <a:t>:</a:t>
            </a:r>
          </a:p>
          <a:p>
            <a:pPr marL="177800"/>
            <a:r>
              <a:rPr lang="en-US" sz="1600" dirty="0"/>
              <a:t>1) </a:t>
            </a:r>
            <a:r>
              <a:rPr lang="en-US" sz="1600" dirty="0" err="1"/>
              <a:t>tersedia</a:t>
            </a:r>
            <a:r>
              <a:rPr lang="en-US" sz="1600" dirty="0"/>
              <a:t> </a:t>
            </a:r>
            <a:r>
              <a:rPr lang="en-US" sz="1600" dirty="0" err="1"/>
              <a:t>sumber</a:t>
            </a:r>
            <a:r>
              <a:rPr lang="en-US" sz="1600" dirty="0"/>
              <a:t> air </a:t>
            </a:r>
            <a:r>
              <a:rPr lang="en-US" sz="1600" dirty="0" err="1"/>
              <a:t>bersih</a:t>
            </a:r>
            <a:r>
              <a:rPr lang="en-US" sz="1600" dirty="0"/>
              <a:t>;</a:t>
            </a:r>
          </a:p>
          <a:p>
            <a:pPr marL="177800"/>
            <a:r>
              <a:rPr lang="en-US" sz="1600" dirty="0"/>
              <a:t>2) </a:t>
            </a:r>
            <a:r>
              <a:rPr lang="en-US" sz="1600" dirty="0" err="1"/>
              <a:t>instalasi</a:t>
            </a:r>
            <a:r>
              <a:rPr lang="en-US" sz="1600" dirty="0"/>
              <a:t> </a:t>
            </a:r>
            <a:r>
              <a:rPr lang="en-US" sz="1600" dirty="0" err="1"/>
              <a:t>listrik</a:t>
            </a:r>
            <a:r>
              <a:rPr lang="en-US" sz="1600" dirty="0"/>
              <a:t> </a:t>
            </a:r>
            <a:r>
              <a:rPr lang="en-US" sz="1600" dirty="0" err="1"/>
              <a:t>dan</a:t>
            </a:r>
            <a:r>
              <a:rPr lang="en-US" sz="1600" dirty="0"/>
              <a:t> </a:t>
            </a:r>
            <a:r>
              <a:rPr lang="en-US" sz="1600" dirty="0" err="1"/>
              <a:t>lampu</a:t>
            </a:r>
            <a:r>
              <a:rPr lang="en-US" sz="1600" dirty="0"/>
              <a:t> </a:t>
            </a:r>
            <a:r>
              <a:rPr lang="en-US" sz="1600" dirty="0" err="1"/>
              <a:t>penerangan</a:t>
            </a:r>
            <a:r>
              <a:rPr lang="en-US" sz="1600" dirty="0"/>
              <a:t>;</a:t>
            </a:r>
          </a:p>
          <a:p>
            <a:pPr marL="177800"/>
            <a:r>
              <a:rPr lang="en-US" sz="1600" dirty="0"/>
              <a:t>3) Exhaust Fan;</a:t>
            </a:r>
          </a:p>
          <a:p>
            <a:pPr marL="177800"/>
            <a:r>
              <a:rPr lang="en-US" sz="1600" dirty="0"/>
              <a:t>4) </a:t>
            </a:r>
            <a:r>
              <a:rPr lang="en-US" sz="1600" dirty="0" err="1"/>
              <a:t>Pompa</a:t>
            </a:r>
            <a:r>
              <a:rPr lang="en-US" sz="1600" dirty="0"/>
              <a:t> air </a:t>
            </a:r>
            <a:r>
              <a:rPr lang="en-US" sz="1600" dirty="0" err="1"/>
              <a:t>dan</a:t>
            </a:r>
            <a:r>
              <a:rPr lang="en-US" sz="1600" dirty="0"/>
              <a:t> </a:t>
            </a:r>
            <a:r>
              <a:rPr lang="en-US" sz="1600" dirty="0" err="1"/>
              <a:t>pengeboran</a:t>
            </a:r>
            <a:r>
              <a:rPr lang="en-US" sz="1600" dirty="0"/>
              <a:t>, </a:t>
            </a:r>
            <a:r>
              <a:rPr lang="en-US" sz="1600" dirty="0" err="1"/>
              <a:t>jika</a:t>
            </a:r>
            <a:r>
              <a:rPr lang="en-US" sz="1600" dirty="0"/>
              <a:t> </a:t>
            </a:r>
            <a:r>
              <a:rPr lang="en-US" sz="1600" dirty="0" err="1"/>
              <a:t>diperlukan</a:t>
            </a:r>
            <a:r>
              <a:rPr lang="en-US" sz="1600" dirty="0"/>
              <a:t>;</a:t>
            </a:r>
          </a:p>
          <a:p>
            <a:pPr marL="177800"/>
            <a:r>
              <a:rPr lang="en-US" sz="1600" dirty="0"/>
              <a:t>5) </a:t>
            </a:r>
            <a:r>
              <a:rPr lang="en-US" sz="1600" dirty="0" err="1"/>
              <a:t>Tangki</a:t>
            </a:r>
            <a:r>
              <a:rPr lang="en-US" sz="1600" dirty="0"/>
              <a:t> air (minimal </a:t>
            </a:r>
            <a:r>
              <a:rPr lang="en-US" sz="1600" dirty="0" err="1"/>
              <a:t>kapasitas</a:t>
            </a:r>
            <a:r>
              <a:rPr lang="en-US" sz="1600" dirty="0"/>
              <a:t> 200 L);</a:t>
            </a:r>
          </a:p>
          <a:p>
            <a:pPr marL="177800"/>
            <a:r>
              <a:rPr lang="en-US" sz="1600" dirty="0"/>
              <a:t>6) </a:t>
            </a:r>
            <a:r>
              <a:rPr lang="en-US" sz="1600" dirty="0" err="1"/>
              <a:t>Menara</a:t>
            </a:r>
            <a:r>
              <a:rPr lang="en-US" sz="1600" dirty="0"/>
              <a:t> </a:t>
            </a:r>
            <a:r>
              <a:rPr lang="en-US" sz="1600" dirty="0" err="1"/>
              <a:t>tangki</a:t>
            </a:r>
            <a:r>
              <a:rPr lang="en-US" sz="1600" dirty="0"/>
              <a:t> air, </a:t>
            </a:r>
            <a:r>
              <a:rPr lang="en-US" sz="1600" dirty="0" err="1"/>
              <a:t>jika</a:t>
            </a:r>
            <a:r>
              <a:rPr lang="en-US" sz="1600" dirty="0"/>
              <a:t> </a:t>
            </a:r>
            <a:r>
              <a:rPr lang="en-US" sz="1600" dirty="0" err="1"/>
              <a:t>diperlukan</a:t>
            </a:r>
            <a:r>
              <a:rPr lang="en-US" sz="1600" dirty="0"/>
              <a:t>;</a:t>
            </a:r>
          </a:p>
          <a:p>
            <a:pPr marL="177800"/>
            <a:r>
              <a:rPr lang="en-US" sz="1600" dirty="0"/>
              <a:t>7) </a:t>
            </a:r>
            <a:r>
              <a:rPr lang="en-US" sz="1600" dirty="0" err="1"/>
              <a:t>Kloset</a:t>
            </a:r>
            <a:r>
              <a:rPr lang="en-US" sz="1600" dirty="0"/>
              <a:t> </a:t>
            </a:r>
            <a:r>
              <a:rPr lang="en-US" sz="1600" dirty="0" err="1"/>
              <a:t>Jongkok</a:t>
            </a:r>
            <a:r>
              <a:rPr lang="en-US" sz="1600" dirty="0"/>
              <a:t>;</a:t>
            </a:r>
          </a:p>
          <a:p>
            <a:pPr marL="177800"/>
            <a:r>
              <a:rPr lang="en-US" sz="1600" dirty="0"/>
              <a:t>8) 3 unit </a:t>
            </a:r>
            <a:r>
              <a:rPr lang="en-US" sz="1600" dirty="0" err="1"/>
              <a:t>Urinoir</a:t>
            </a:r>
            <a:r>
              <a:rPr lang="en-US" sz="1600" dirty="0"/>
              <a:t> </a:t>
            </a:r>
            <a:r>
              <a:rPr lang="en-US" sz="1600" dirty="0" err="1"/>
              <a:t>untuk</a:t>
            </a:r>
            <a:r>
              <a:rPr lang="en-US" sz="1600" dirty="0"/>
              <a:t> </a:t>
            </a:r>
            <a:r>
              <a:rPr lang="en-US" sz="1600" dirty="0" err="1"/>
              <a:t>jamban</a:t>
            </a:r>
            <a:r>
              <a:rPr lang="en-US" sz="1600" dirty="0"/>
              <a:t> </a:t>
            </a:r>
            <a:r>
              <a:rPr lang="en-US" sz="1600" dirty="0" err="1"/>
              <a:t>pria</a:t>
            </a:r>
            <a:r>
              <a:rPr lang="en-US" sz="1600" dirty="0"/>
              <a:t>;</a:t>
            </a:r>
          </a:p>
          <a:p>
            <a:pPr marL="177800"/>
            <a:r>
              <a:rPr lang="en-US" sz="1600" dirty="0"/>
              <a:t>9) 2 unit </a:t>
            </a:r>
            <a:r>
              <a:rPr lang="en-US" sz="1600" dirty="0" err="1"/>
              <a:t>tempat</a:t>
            </a:r>
            <a:r>
              <a:rPr lang="en-US" sz="1600" dirty="0"/>
              <a:t> </a:t>
            </a:r>
            <a:r>
              <a:rPr lang="en-US" sz="1600" dirty="0" err="1"/>
              <a:t>cuci</a:t>
            </a:r>
            <a:r>
              <a:rPr lang="en-US" sz="1600" dirty="0"/>
              <a:t> </a:t>
            </a:r>
            <a:r>
              <a:rPr lang="en-US" sz="1600" dirty="0" err="1"/>
              <a:t>tangan</a:t>
            </a:r>
            <a:r>
              <a:rPr lang="en-US" sz="1600" dirty="0"/>
              <a:t> </a:t>
            </a:r>
            <a:r>
              <a:rPr lang="en-US" sz="1600" dirty="0" err="1"/>
              <a:t>dilengkapi</a:t>
            </a:r>
            <a:r>
              <a:rPr lang="en-US" sz="1600" dirty="0"/>
              <a:t> </a:t>
            </a:r>
            <a:r>
              <a:rPr lang="en-US" sz="1600" dirty="0" err="1"/>
              <a:t>cermin</a:t>
            </a:r>
            <a:r>
              <a:rPr lang="en-US" sz="1600" dirty="0"/>
              <a:t>;</a:t>
            </a:r>
          </a:p>
          <a:p>
            <a:pPr marL="177800"/>
            <a:r>
              <a:rPr lang="en-US" sz="1600" dirty="0"/>
              <a:t>10) </a:t>
            </a:r>
            <a:r>
              <a:rPr lang="en-US" sz="1600" dirty="0" err="1"/>
              <a:t>dilengkapi</a:t>
            </a:r>
            <a:r>
              <a:rPr lang="en-US" sz="1600" dirty="0"/>
              <a:t> </a:t>
            </a:r>
            <a:r>
              <a:rPr lang="en-US" sz="1600" dirty="0" err="1"/>
              <a:t>instalasi</a:t>
            </a:r>
            <a:r>
              <a:rPr lang="en-US" sz="1600" dirty="0"/>
              <a:t> air </a:t>
            </a:r>
            <a:r>
              <a:rPr lang="en-US" sz="1600" dirty="0" err="1"/>
              <a:t>bersih</a:t>
            </a:r>
            <a:r>
              <a:rPr lang="en-US" sz="1600" dirty="0"/>
              <a:t>, </a:t>
            </a:r>
            <a:r>
              <a:rPr lang="en-US" sz="1600" dirty="0" err="1"/>
              <a:t>instalasi</a:t>
            </a:r>
            <a:r>
              <a:rPr lang="en-US" sz="1600" dirty="0"/>
              <a:t> air </a:t>
            </a:r>
            <a:r>
              <a:rPr lang="en-US" sz="1600" dirty="0" err="1"/>
              <a:t>kotor</a:t>
            </a:r>
            <a:r>
              <a:rPr lang="en-US" sz="1600" dirty="0"/>
              <a:t>/</a:t>
            </a:r>
            <a:r>
              <a:rPr lang="en-US" sz="1600" dirty="0" err="1"/>
              <a:t>limbah</a:t>
            </a:r>
            <a:r>
              <a:rPr lang="en-US" sz="1600" dirty="0"/>
              <a:t> </a:t>
            </a:r>
            <a:r>
              <a:rPr lang="en-US" sz="1600" dirty="0" err="1"/>
              <a:t>dan</a:t>
            </a:r>
            <a:r>
              <a:rPr lang="en-US" sz="1600" dirty="0"/>
              <a:t> </a:t>
            </a:r>
            <a:r>
              <a:rPr lang="en-US" sz="1600" dirty="0" err="1"/>
              <a:t>kotoran</a:t>
            </a:r>
            <a:r>
              <a:rPr lang="en-US" sz="1600" dirty="0"/>
              <a:t>, </a:t>
            </a:r>
            <a:r>
              <a:rPr lang="en-US" sz="1600" dirty="0" err="1"/>
              <a:t>septick</a:t>
            </a:r>
            <a:r>
              <a:rPr lang="en-US" sz="1600" dirty="0"/>
              <a:t> tank </a:t>
            </a:r>
            <a:r>
              <a:rPr lang="en-US" sz="1600" dirty="0" err="1"/>
              <a:t>dan</a:t>
            </a:r>
            <a:r>
              <a:rPr lang="en-US" sz="1600" dirty="0"/>
              <a:t> </a:t>
            </a:r>
            <a:r>
              <a:rPr lang="en-US" sz="1600" dirty="0" err="1"/>
              <a:t>sumur</a:t>
            </a:r>
            <a:r>
              <a:rPr lang="en-US" sz="1600" dirty="0"/>
              <a:t> </a:t>
            </a:r>
            <a:r>
              <a:rPr lang="en-US" sz="1600" dirty="0" err="1"/>
              <a:t>resapan</a:t>
            </a:r>
            <a:r>
              <a:rPr lang="en-US" sz="1600" dirty="0"/>
              <a:t>.</a:t>
            </a:r>
          </a:p>
          <a:p>
            <a:pPr marL="512763" indent="-334963"/>
            <a:r>
              <a:rPr lang="en-US" sz="1600" dirty="0"/>
              <a:t>11) </a:t>
            </a:r>
            <a:r>
              <a:rPr lang="en-US" sz="1600" dirty="0" err="1"/>
              <a:t>beberapa</a:t>
            </a:r>
            <a:r>
              <a:rPr lang="en-US" sz="1600" dirty="0"/>
              <a:t> </a:t>
            </a:r>
            <a:r>
              <a:rPr lang="en-US" sz="1600" dirty="0" err="1"/>
              <a:t>utilitas</a:t>
            </a:r>
            <a:r>
              <a:rPr lang="en-US" sz="1600" dirty="0"/>
              <a:t> yang </a:t>
            </a:r>
            <a:r>
              <a:rPr lang="en-US" sz="1600" dirty="0" err="1"/>
              <a:t>dapat</a:t>
            </a:r>
            <a:r>
              <a:rPr lang="en-US" sz="1600" dirty="0"/>
              <a:t> </a:t>
            </a:r>
            <a:r>
              <a:rPr lang="en-US" sz="1600" dirty="0" err="1"/>
              <a:t>digunakan</a:t>
            </a:r>
            <a:r>
              <a:rPr lang="en-US" sz="1600" dirty="0"/>
              <a:t> </a:t>
            </a:r>
            <a:r>
              <a:rPr lang="en-US" sz="1600" dirty="0" err="1"/>
              <a:t>bersama</a:t>
            </a:r>
            <a:r>
              <a:rPr lang="en-US" sz="1600" dirty="0"/>
              <a:t> </a:t>
            </a:r>
            <a:r>
              <a:rPr lang="en-US" sz="1600" dirty="0" err="1"/>
              <a:t>antara</a:t>
            </a:r>
            <a:r>
              <a:rPr lang="en-US" sz="1600" dirty="0"/>
              <a:t> </a:t>
            </a:r>
            <a:r>
              <a:rPr lang="en-US" sz="1600" dirty="0" err="1"/>
              <a:t>jamban</a:t>
            </a:r>
            <a:r>
              <a:rPr lang="en-US" sz="1600" dirty="0"/>
              <a:t> </a:t>
            </a:r>
            <a:r>
              <a:rPr lang="en-US" sz="1600" dirty="0" err="1"/>
              <a:t>pria</a:t>
            </a:r>
            <a:r>
              <a:rPr lang="en-US" sz="1600" dirty="0"/>
              <a:t> </a:t>
            </a:r>
            <a:r>
              <a:rPr lang="en-US" sz="1600" dirty="0" err="1"/>
              <a:t>dan</a:t>
            </a:r>
            <a:r>
              <a:rPr lang="en-US" sz="1600" dirty="0"/>
              <a:t> </a:t>
            </a:r>
            <a:r>
              <a:rPr lang="en-US" sz="1600" dirty="0" err="1"/>
              <a:t>wanita</a:t>
            </a:r>
            <a:r>
              <a:rPr lang="en-US" sz="1600" dirty="0"/>
              <a:t> </a:t>
            </a:r>
            <a:r>
              <a:rPr lang="en-US" sz="1600" dirty="0" err="1"/>
              <a:t>adalah</a:t>
            </a:r>
            <a:r>
              <a:rPr lang="en-US" sz="1600" dirty="0"/>
              <a:t>: </a:t>
            </a:r>
            <a:r>
              <a:rPr lang="en-US" sz="1600" dirty="0" err="1"/>
              <a:t>sumber</a:t>
            </a:r>
            <a:r>
              <a:rPr lang="en-US" sz="1600" dirty="0"/>
              <a:t> air </a:t>
            </a:r>
            <a:r>
              <a:rPr lang="en-US" sz="1600" dirty="0" err="1"/>
              <a:t>bersih</a:t>
            </a:r>
            <a:r>
              <a:rPr lang="en-US" sz="1600" dirty="0"/>
              <a:t>, </a:t>
            </a:r>
            <a:r>
              <a:rPr lang="en-US" sz="1600" dirty="0" err="1"/>
              <a:t>tangki</a:t>
            </a:r>
            <a:r>
              <a:rPr lang="en-US" sz="1600" dirty="0"/>
              <a:t> air, </a:t>
            </a:r>
            <a:r>
              <a:rPr lang="en-US" sz="1600" dirty="0" err="1"/>
              <a:t>menara</a:t>
            </a:r>
            <a:r>
              <a:rPr lang="en-US" sz="1600" dirty="0"/>
              <a:t> air </a:t>
            </a:r>
            <a:r>
              <a:rPr lang="en-US" sz="1600" dirty="0" err="1"/>
              <a:t>dan</a:t>
            </a:r>
            <a:r>
              <a:rPr lang="en-US" sz="1600" dirty="0"/>
              <a:t> </a:t>
            </a:r>
            <a:r>
              <a:rPr lang="en-US" sz="1600" dirty="0" err="1"/>
              <a:t>septik</a:t>
            </a:r>
            <a:r>
              <a:rPr lang="en-US" sz="1600" dirty="0"/>
              <a:t> tank.</a:t>
            </a:r>
          </a:p>
        </p:txBody>
      </p:sp>
      <p:sp>
        <p:nvSpPr>
          <p:cNvPr id="28" name="Rectangle 27"/>
          <p:cNvSpPr/>
          <p:nvPr/>
        </p:nvSpPr>
        <p:spPr>
          <a:xfrm>
            <a:off x="1056075" y="5454172"/>
            <a:ext cx="4436279" cy="584775"/>
          </a:xfrm>
          <a:prstGeom prst="rect">
            <a:avLst/>
          </a:prstGeom>
        </p:spPr>
        <p:txBody>
          <a:bodyPr wrap="none">
            <a:spAutoFit/>
          </a:bodyPr>
          <a:lstStyle/>
          <a:p>
            <a:pPr marL="285750" indent="-285750">
              <a:buFont typeface="Wingdings" pitchFamily="2" charset="2"/>
              <a:buChar char="q"/>
            </a:pPr>
            <a:r>
              <a:rPr lang="en-US" sz="1600" dirty="0" err="1"/>
              <a:t>Kusen</a:t>
            </a:r>
            <a:r>
              <a:rPr lang="en-US" sz="1600" dirty="0"/>
              <a:t> </a:t>
            </a:r>
            <a:r>
              <a:rPr lang="en-US" sz="1600" dirty="0" err="1"/>
              <a:t>dan</a:t>
            </a:r>
            <a:r>
              <a:rPr lang="en-US" sz="1600" dirty="0"/>
              <a:t> </a:t>
            </a:r>
            <a:r>
              <a:rPr lang="en-US" sz="1600" dirty="0" err="1"/>
              <a:t>daun</a:t>
            </a:r>
            <a:r>
              <a:rPr lang="en-US" sz="1600" dirty="0"/>
              <a:t> </a:t>
            </a:r>
            <a:r>
              <a:rPr lang="en-US" sz="1600" dirty="0" err="1"/>
              <a:t>pintu</a:t>
            </a:r>
            <a:r>
              <a:rPr lang="en-US" sz="1600" dirty="0"/>
              <a:t> </a:t>
            </a:r>
            <a:r>
              <a:rPr lang="en-US" sz="1600" dirty="0" err="1"/>
              <a:t>dari</a:t>
            </a:r>
            <a:r>
              <a:rPr lang="en-US" sz="1600" dirty="0"/>
              <a:t> </a:t>
            </a:r>
            <a:r>
              <a:rPr lang="en-US" sz="1600" dirty="0" err="1"/>
              <a:t>alumunium</a:t>
            </a:r>
            <a:r>
              <a:rPr lang="en-US" sz="1600" dirty="0"/>
              <a:t> </a:t>
            </a:r>
            <a:r>
              <a:rPr lang="en-US" sz="1600" dirty="0" err="1"/>
              <a:t>atau</a:t>
            </a:r>
            <a:r>
              <a:rPr lang="en-US" sz="1600" dirty="0"/>
              <a:t> </a:t>
            </a:r>
            <a:r>
              <a:rPr lang="en-US" sz="1600" dirty="0" smtClean="0"/>
              <a:t>PVC</a:t>
            </a:r>
          </a:p>
          <a:p>
            <a:pPr marL="285750" indent="-285750">
              <a:buFont typeface="Wingdings" pitchFamily="2" charset="2"/>
              <a:buChar char="q"/>
            </a:pPr>
            <a:r>
              <a:rPr lang="en-US" sz="1600" dirty="0" err="1"/>
              <a:t>Dinding</a:t>
            </a:r>
            <a:r>
              <a:rPr lang="en-US" sz="1600" dirty="0"/>
              <a:t> </a:t>
            </a:r>
            <a:r>
              <a:rPr lang="en-US" sz="1600" dirty="0" err="1"/>
              <a:t>dalam</a:t>
            </a:r>
            <a:r>
              <a:rPr lang="en-US" sz="1600" dirty="0"/>
              <a:t> </a:t>
            </a:r>
            <a:r>
              <a:rPr lang="en-US" sz="1600" dirty="0" err="1"/>
              <a:t>berkeramik</a:t>
            </a:r>
            <a:r>
              <a:rPr lang="en-US" sz="1600" dirty="0"/>
              <a:t>, </a:t>
            </a:r>
            <a:r>
              <a:rPr lang="en-US" sz="1600" dirty="0" err="1"/>
              <a:t>tinggi</a:t>
            </a:r>
            <a:r>
              <a:rPr lang="en-US" sz="1600" dirty="0"/>
              <a:t> 2 meter</a:t>
            </a:r>
          </a:p>
        </p:txBody>
      </p:sp>
      <p:grpSp>
        <p:nvGrpSpPr>
          <p:cNvPr id="30" name="Group 29"/>
          <p:cNvGrpSpPr/>
          <p:nvPr/>
        </p:nvGrpSpPr>
        <p:grpSpPr>
          <a:xfrm>
            <a:off x="563086" y="5377404"/>
            <a:ext cx="462371" cy="732466"/>
            <a:chOff x="5445252" y="740681"/>
            <a:chExt cx="462371" cy="732466"/>
          </a:xfrm>
        </p:grpSpPr>
        <p:sp>
          <p:nvSpPr>
            <p:cNvPr id="31" name="Rectangle 30"/>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5586013" y="740681"/>
              <a:ext cx="321610" cy="732466"/>
              <a:chOff x="5694947" y="759450"/>
              <a:chExt cx="321610" cy="732466"/>
            </a:xfrm>
          </p:grpSpPr>
          <p:sp>
            <p:nvSpPr>
              <p:cNvPr id="34" name="Rectangle 33"/>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ounded Rectangle 32"/>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ectangle 35"/>
          <p:cNvSpPr/>
          <p:nvPr/>
        </p:nvSpPr>
        <p:spPr>
          <a:xfrm>
            <a:off x="8161655" y="2668643"/>
            <a:ext cx="4030345" cy="1323439"/>
          </a:xfrm>
          <a:prstGeom prst="rect">
            <a:avLst/>
          </a:prstGeom>
        </p:spPr>
        <p:txBody>
          <a:bodyPr wrap="square">
            <a:spAutoFit/>
          </a:bodyPr>
          <a:lstStyle/>
          <a:p>
            <a:pPr algn="just">
              <a:spcBef>
                <a:spcPts val="600"/>
              </a:spcBef>
            </a:pPr>
            <a:r>
              <a:rPr lang="en-US" sz="1600" b="1" dirty="0" err="1">
                <a:solidFill>
                  <a:srgbClr val="00B050"/>
                </a:solidFill>
                <a:latin typeface="Helvetica Light"/>
              </a:rPr>
              <a:t>Fungsi</a:t>
            </a:r>
            <a:r>
              <a:rPr lang="en-US" sz="1600" b="1" dirty="0">
                <a:solidFill>
                  <a:srgbClr val="00B050"/>
                </a:solidFill>
                <a:latin typeface="Helvetica Light"/>
              </a:rPr>
              <a:t> </a:t>
            </a:r>
            <a:r>
              <a:rPr lang="en-US" sz="1600" b="1" dirty="0" err="1">
                <a:solidFill>
                  <a:srgbClr val="00B050"/>
                </a:solidFill>
                <a:latin typeface="Helvetica Light"/>
              </a:rPr>
              <a:t>dan</a:t>
            </a:r>
            <a:r>
              <a:rPr lang="en-US" sz="1600" b="1" dirty="0">
                <a:solidFill>
                  <a:srgbClr val="00B050"/>
                </a:solidFill>
                <a:latin typeface="Helvetica Light"/>
              </a:rPr>
              <a:t> </a:t>
            </a:r>
            <a:r>
              <a:rPr lang="en-US" sz="1600" b="1" dirty="0" err="1">
                <a:solidFill>
                  <a:srgbClr val="00B050"/>
                </a:solidFill>
                <a:latin typeface="Helvetica Light"/>
              </a:rPr>
              <a:t>Karakteristik</a:t>
            </a:r>
            <a:r>
              <a:rPr lang="en-US" sz="1600" b="1" dirty="0">
                <a:solidFill>
                  <a:srgbClr val="00B050"/>
                </a:solidFill>
                <a:latin typeface="Helvetica Light"/>
              </a:rPr>
              <a:t> </a:t>
            </a:r>
            <a:r>
              <a:rPr lang="en-US" sz="1600" b="1" dirty="0" err="1">
                <a:solidFill>
                  <a:srgbClr val="00B050"/>
                </a:solidFill>
                <a:latin typeface="Helvetica Light"/>
              </a:rPr>
              <a:t>Ruangan</a:t>
            </a:r>
            <a:endParaRPr lang="en-US" sz="1600" b="1" dirty="0">
              <a:solidFill>
                <a:srgbClr val="00B050"/>
              </a:solidFill>
              <a:latin typeface="Helvetica Light"/>
            </a:endParaRPr>
          </a:p>
          <a:p>
            <a:r>
              <a:rPr lang="en-US" sz="1600" dirty="0" err="1">
                <a:latin typeface="Helvetica Light"/>
              </a:rPr>
              <a:t>Jamban</a:t>
            </a:r>
            <a:r>
              <a:rPr lang="en-US" sz="1600" dirty="0">
                <a:latin typeface="Helvetica Light"/>
              </a:rPr>
              <a:t> </a:t>
            </a:r>
            <a:r>
              <a:rPr lang="en-US" sz="1600" dirty="0" err="1">
                <a:latin typeface="Helvetica Light"/>
              </a:rPr>
              <a:t>siswa</a:t>
            </a:r>
            <a:r>
              <a:rPr lang="en-US" sz="1600" dirty="0">
                <a:latin typeface="Helvetica Light"/>
              </a:rPr>
              <a:t>/guru </a:t>
            </a:r>
            <a:r>
              <a:rPr lang="en-US" sz="1600" dirty="0" err="1">
                <a:latin typeface="Helvetica Light"/>
              </a:rPr>
              <a:t>diperuntukan</a:t>
            </a:r>
            <a:r>
              <a:rPr lang="en-US" sz="1600" dirty="0">
                <a:latin typeface="Helvetica Light"/>
              </a:rPr>
              <a:t> </a:t>
            </a:r>
            <a:r>
              <a:rPr lang="en-US" sz="1600" dirty="0" err="1">
                <a:latin typeface="Helvetica Light"/>
              </a:rPr>
              <a:t>sebagai</a:t>
            </a:r>
            <a:r>
              <a:rPr lang="en-US" sz="1600" dirty="0">
                <a:latin typeface="Helvetica Light"/>
              </a:rPr>
              <a:t> </a:t>
            </a:r>
            <a:r>
              <a:rPr lang="en-US" sz="1600" dirty="0" err="1">
                <a:latin typeface="Helvetica Light"/>
              </a:rPr>
              <a:t>fasilitas</a:t>
            </a:r>
            <a:r>
              <a:rPr lang="en-US" sz="1600" dirty="0">
                <a:latin typeface="Helvetica Light"/>
              </a:rPr>
              <a:t> </a:t>
            </a:r>
            <a:r>
              <a:rPr lang="en-US" sz="1600" dirty="0" err="1">
                <a:latin typeface="Helvetica Light"/>
              </a:rPr>
              <a:t>penunjang</a:t>
            </a:r>
            <a:r>
              <a:rPr lang="en-US" sz="1600" dirty="0">
                <a:latin typeface="Helvetica Light"/>
              </a:rPr>
              <a:t> </a:t>
            </a:r>
            <a:r>
              <a:rPr lang="en-US" sz="1600" dirty="0" err="1">
                <a:latin typeface="Helvetica Light"/>
              </a:rPr>
              <a:t>utilitas</a:t>
            </a:r>
            <a:r>
              <a:rPr lang="en-US" sz="1600" dirty="0">
                <a:latin typeface="Helvetica Light"/>
              </a:rPr>
              <a:t> di </a:t>
            </a:r>
            <a:r>
              <a:rPr lang="en-US" sz="1600" dirty="0" err="1">
                <a:latin typeface="Helvetica Light"/>
              </a:rPr>
              <a:t>lingkungan</a:t>
            </a:r>
            <a:r>
              <a:rPr lang="en-US" sz="1600" dirty="0">
                <a:latin typeface="Helvetica Light"/>
              </a:rPr>
              <a:t> </a:t>
            </a:r>
            <a:r>
              <a:rPr lang="en-US" sz="1600" dirty="0" err="1">
                <a:latin typeface="Helvetica Light"/>
              </a:rPr>
              <a:t>sekolah</a:t>
            </a:r>
            <a:r>
              <a:rPr lang="en-US" sz="1600" dirty="0">
                <a:latin typeface="Helvetica Light"/>
              </a:rPr>
              <a:t> </a:t>
            </a:r>
          </a:p>
          <a:p>
            <a:endParaRPr lang="en-US" sz="1600" dirty="0"/>
          </a:p>
        </p:txBody>
      </p:sp>
    </p:spTree>
    <p:extLst>
      <p:ext uri="{BB962C8B-B14F-4D97-AF65-F5344CB8AC3E}">
        <p14:creationId xmlns:p14="http://schemas.microsoft.com/office/powerpoint/2010/main" val="36189275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10097758" cy="519035"/>
          </a:xfrm>
        </p:spPr>
        <p:txBody>
          <a:bodyPr>
            <a:noAutofit/>
          </a:bodyPr>
          <a:lstStyle/>
          <a:p>
            <a:r>
              <a:rPr lang="en-US" sz="2800" b="1" dirty="0" err="1">
                <a:solidFill>
                  <a:schemeClr val="bg1"/>
                </a:solidFill>
              </a:rPr>
              <a:t>Standar</a:t>
            </a:r>
            <a:r>
              <a:rPr lang="en-US" sz="2800" b="1" dirty="0">
                <a:solidFill>
                  <a:schemeClr val="bg1"/>
                </a:solidFill>
              </a:rPr>
              <a:t> </a:t>
            </a:r>
            <a:r>
              <a:rPr lang="en-US" sz="2800" b="1" dirty="0" err="1">
                <a:solidFill>
                  <a:schemeClr val="bg1"/>
                </a:solidFill>
              </a:rPr>
              <a:t>Kelengkapan</a:t>
            </a:r>
            <a:r>
              <a:rPr lang="en-US" sz="2800" b="1" dirty="0">
                <a:solidFill>
                  <a:schemeClr val="bg1"/>
                </a:solidFill>
              </a:rPr>
              <a:t> </a:t>
            </a:r>
            <a:r>
              <a:rPr lang="en-US" sz="2800" b="1" dirty="0" err="1">
                <a:solidFill>
                  <a:schemeClr val="bg1"/>
                </a:solidFill>
              </a:rPr>
              <a:t>dan</a:t>
            </a:r>
            <a:r>
              <a:rPr lang="en-US" sz="2800" b="1" dirty="0">
                <a:solidFill>
                  <a:schemeClr val="bg1"/>
                </a:solidFill>
              </a:rPr>
              <a:t> </a:t>
            </a:r>
            <a:r>
              <a:rPr lang="en-US" sz="2800" b="1" dirty="0" smtClean="0">
                <a:solidFill>
                  <a:srgbClr val="FFFF00"/>
                </a:solidFill>
              </a:rPr>
              <a:t>Luas</a:t>
            </a:r>
            <a:r>
              <a:rPr lang="en-US" sz="2800" b="1" dirty="0" smtClean="0">
                <a:solidFill>
                  <a:schemeClr val="bg1"/>
                </a:solidFill>
              </a:rPr>
              <a:t> </a:t>
            </a:r>
            <a:r>
              <a:rPr lang="en-US" sz="2800" b="1" dirty="0" err="1" smtClean="0">
                <a:solidFill>
                  <a:schemeClr val="bg1"/>
                </a:solidFill>
              </a:rPr>
              <a:t>Jamban</a:t>
            </a:r>
            <a:r>
              <a:rPr lang="en-US" sz="2800" b="1" dirty="0" smtClean="0">
                <a:solidFill>
                  <a:schemeClr val="bg1"/>
                </a:solidFill>
              </a:rPr>
              <a:t> </a:t>
            </a:r>
            <a:r>
              <a:rPr lang="en-US" sz="2800" b="1" dirty="0" err="1" smtClean="0">
                <a:solidFill>
                  <a:schemeClr val="bg1"/>
                </a:solidFill>
              </a:rPr>
              <a:t>Siswa</a:t>
            </a:r>
            <a:r>
              <a:rPr lang="en-US" sz="2800" b="1" dirty="0" smtClean="0">
                <a:solidFill>
                  <a:schemeClr val="bg1"/>
                </a:solidFill>
              </a:rPr>
              <a:t>/Guru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1592392" y="2571750"/>
            <a:ext cx="4187502" cy="3494572"/>
          </a:xfrm>
          <a:prstGeom prst="rect">
            <a:avLst/>
          </a:prstGeom>
          <a:noFill/>
          <a:ln w="12700">
            <a:solidFill>
              <a:schemeClr val="tx1"/>
            </a:solidFill>
          </a:ln>
        </p:spPr>
      </p:pic>
      <p:sp>
        <p:nvSpPr>
          <p:cNvPr id="7" name="Rectangle 6"/>
          <p:cNvSpPr/>
          <p:nvPr/>
        </p:nvSpPr>
        <p:spPr>
          <a:xfrm>
            <a:off x="789576" y="6049523"/>
            <a:ext cx="5147243" cy="507831"/>
          </a:xfrm>
          <a:prstGeom prst="rect">
            <a:avLst/>
          </a:prstGeom>
        </p:spPr>
        <p:txBody>
          <a:bodyPr wrap="none">
            <a:spAutoFit/>
          </a:bodyPr>
          <a:lstStyle/>
          <a:p>
            <a:pPr marL="0" marR="0" indent="685800" algn="ctr">
              <a:lnSpc>
                <a:spcPct val="150000"/>
              </a:lnSpc>
              <a:spcBef>
                <a:spcPts val="0"/>
              </a:spcBef>
              <a:spcAft>
                <a:spcPts val="0"/>
              </a:spcAft>
            </a:pPr>
            <a:r>
              <a:rPr lang="en-US" spc="15" dirty="0" err="1">
                <a:latin typeface="Bookman Old Style" panose="02050604050505020204" pitchFamily="18" charset="0"/>
                <a:ea typeface="Calibri" panose="020F0502020204030204" pitchFamily="34" charset="0"/>
                <a:cs typeface="Calibri" panose="020F0502020204030204" pitchFamily="34" charset="0"/>
              </a:rPr>
              <a:t>D</a:t>
            </a:r>
            <a:r>
              <a:rPr lang="en-US" dirty="0" err="1">
                <a:latin typeface="Bookman Old Style" panose="02050604050505020204" pitchFamily="18" charset="0"/>
                <a:ea typeface="Calibri" panose="020F0502020204030204" pitchFamily="34" charset="0"/>
                <a:cs typeface="Calibri" panose="020F0502020204030204" pitchFamily="34" charset="0"/>
              </a:rPr>
              <a:t>e</a:t>
            </a:r>
            <a:r>
              <a:rPr lang="en-US" spc="5" dirty="0" err="1">
                <a:latin typeface="Bookman Old Style" panose="02050604050505020204" pitchFamily="18" charset="0"/>
                <a:ea typeface="Calibri" panose="020F0502020204030204" pitchFamily="34" charset="0"/>
                <a:cs typeface="Calibri" panose="020F0502020204030204" pitchFamily="34" charset="0"/>
              </a:rPr>
              <a:t>na</a:t>
            </a:r>
            <a:r>
              <a:rPr lang="en-US" dirty="0" err="1">
                <a:latin typeface="Bookman Old Style" panose="02050604050505020204" pitchFamily="18" charset="0"/>
                <a:ea typeface="Calibri" panose="020F0502020204030204" pitchFamily="34" charset="0"/>
                <a:cs typeface="Calibri" panose="020F0502020204030204" pitchFamily="34" charset="0"/>
              </a:rPr>
              <a:t>h</a:t>
            </a:r>
            <a:r>
              <a:rPr lang="en-US" spc="-25" dirty="0">
                <a:latin typeface="Bookman Old Style" panose="02050604050505020204" pitchFamily="18" charset="0"/>
                <a:ea typeface="Calibri" panose="020F0502020204030204" pitchFamily="34" charset="0"/>
                <a:cs typeface="Calibri" panose="020F0502020204030204" pitchFamily="34" charset="0"/>
              </a:rPr>
              <a:t> </a:t>
            </a:r>
            <a:r>
              <a:rPr lang="en-US" spc="10" dirty="0" err="1">
                <a:latin typeface="Bookman Old Style" panose="02050604050505020204" pitchFamily="18" charset="0"/>
                <a:ea typeface="Calibri" panose="020F0502020204030204" pitchFamily="34" charset="0"/>
                <a:cs typeface="Calibri" panose="020F0502020204030204" pitchFamily="34" charset="0"/>
              </a:rPr>
              <a:t>J</a:t>
            </a:r>
            <a:r>
              <a:rPr lang="en-US" spc="5" dirty="0" err="1">
                <a:latin typeface="Bookman Old Style" panose="02050604050505020204" pitchFamily="18" charset="0"/>
                <a:ea typeface="Calibri" panose="020F0502020204030204" pitchFamily="34" charset="0"/>
                <a:cs typeface="Calibri" panose="020F0502020204030204" pitchFamily="34" charset="0"/>
              </a:rPr>
              <a:t>a</a:t>
            </a:r>
            <a:r>
              <a:rPr lang="en-US" spc="10" dirty="0" err="1">
                <a:latin typeface="Bookman Old Style" panose="02050604050505020204" pitchFamily="18" charset="0"/>
                <a:ea typeface="Calibri" panose="020F0502020204030204" pitchFamily="34" charset="0"/>
                <a:cs typeface="Calibri" panose="020F0502020204030204" pitchFamily="34" charset="0"/>
              </a:rPr>
              <a:t>m</a:t>
            </a:r>
            <a:r>
              <a:rPr lang="en-US" spc="5" dirty="0" err="1">
                <a:latin typeface="Bookman Old Style" panose="02050604050505020204" pitchFamily="18" charset="0"/>
                <a:ea typeface="Calibri" panose="020F0502020204030204" pitchFamily="34" charset="0"/>
                <a:cs typeface="Calibri" panose="020F0502020204030204" pitchFamily="34" charset="0"/>
              </a:rPr>
              <a:t>ba</a:t>
            </a:r>
            <a:r>
              <a:rPr lang="en-US" dirty="0" err="1">
                <a:latin typeface="Bookman Old Style" panose="02050604050505020204" pitchFamily="18" charset="0"/>
                <a:ea typeface="Calibri" panose="020F0502020204030204" pitchFamily="34" charset="0"/>
                <a:cs typeface="Calibri" panose="020F0502020204030204" pitchFamily="34" charset="0"/>
              </a:rPr>
              <a:t>n</a:t>
            </a:r>
            <a:r>
              <a:rPr lang="en-US" spc="-25" dirty="0">
                <a:latin typeface="Bookman Old Style" panose="02050604050505020204" pitchFamily="18" charset="0"/>
                <a:ea typeface="Calibri" panose="020F0502020204030204" pitchFamily="34" charset="0"/>
                <a:cs typeface="Calibri" panose="020F0502020204030204" pitchFamily="34" charset="0"/>
              </a:rPr>
              <a:t> </a:t>
            </a:r>
            <a:r>
              <a:rPr lang="en-US" spc="10" dirty="0" err="1">
                <a:latin typeface="Bookman Old Style" panose="02050604050505020204" pitchFamily="18" charset="0"/>
                <a:ea typeface="Calibri" panose="020F0502020204030204" pitchFamily="34" charset="0"/>
                <a:cs typeface="Calibri" panose="020F0502020204030204" pitchFamily="34" charset="0"/>
              </a:rPr>
              <a:t>S</a:t>
            </a:r>
            <a:r>
              <a:rPr lang="en-US" spc="-5" dirty="0" err="1">
                <a:latin typeface="Bookman Old Style" panose="02050604050505020204" pitchFamily="18" charset="0"/>
                <a:ea typeface="Calibri" panose="020F0502020204030204" pitchFamily="34" charset="0"/>
                <a:cs typeface="Calibri" panose="020F0502020204030204" pitchFamily="34" charset="0"/>
              </a:rPr>
              <a:t>i</a:t>
            </a:r>
            <a:r>
              <a:rPr lang="en-US" dirty="0" err="1">
                <a:latin typeface="Bookman Old Style" panose="02050604050505020204" pitchFamily="18" charset="0"/>
                <a:ea typeface="Calibri" panose="020F0502020204030204" pitchFamily="34" charset="0"/>
                <a:cs typeface="Calibri" panose="020F0502020204030204" pitchFamily="34" charset="0"/>
              </a:rPr>
              <a:t>s</a:t>
            </a:r>
            <a:r>
              <a:rPr lang="en-US" spc="-5" dirty="0" err="1">
                <a:latin typeface="Bookman Old Style" panose="02050604050505020204" pitchFamily="18" charset="0"/>
                <a:ea typeface="Calibri" panose="020F0502020204030204" pitchFamily="34" charset="0"/>
                <a:cs typeface="Calibri" panose="020F0502020204030204" pitchFamily="34" charset="0"/>
              </a:rPr>
              <a:t>w</a:t>
            </a:r>
            <a:r>
              <a:rPr lang="en-US" dirty="0" err="1">
                <a:latin typeface="Bookman Old Style" panose="02050604050505020204" pitchFamily="18" charset="0"/>
                <a:ea typeface="Calibri" panose="020F0502020204030204" pitchFamily="34" charset="0"/>
                <a:cs typeface="Calibri" panose="020F0502020204030204" pitchFamily="34" charset="0"/>
              </a:rPr>
              <a:t>a</a:t>
            </a:r>
            <a:r>
              <a:rPr lang="en-US" dirty="0">
                <a:latin typeface="Bookman Old Style" panose="02050604050505020204" pitchFamily="18" charset="0"/>
                <a:ea typeface="Calibri" panose="020F0502020204030204" pitchFamily="34" charset="0"/>
                <a:cs typeface="Calibri" panose="020F0502020204030204" pitchFamily="34" charset="0"/>
              </a:rPr>
              <a:t>/Guru </a:t>
            </a:r>
            <a:r>
              <a:rPr lang="en-US" dirty="0" err="1">
                <a:latin typeface="Bookman Old Style" panose="02050604050505020204" pitchFamily="18" charset="0"/>
                <a:ea typeface="Calibri" panose="020F0502020204030204" pitchFamily="34" charset="0"/>
                <a:cs typeface="Calibri" panose="020F0502020204030204" pitchFamily="34" charset="0"/>
              </a:rPr>
              <a:t>Laki-laki</a:t>
            </a:r>
            <a:endParaRPr lang="en-US" sz="1600" dirty="0">
              <a:ea typeface="Times New Roman" panose="02020603050405020304" pitchFamily="18" charset="0"/>
              <a:cs typeface="Times New Roman" panose="02020603050405020304" pitchFamily="18" charset="0"/>
            </a:endParaRPr>
          </a:p>
        </p:txBody>
      </p:sp>
      <p:pic>
        <p:nvPicPr>
          <p:cNvPr id="8" name="Picture 7"/>
          <p:cNvPicPr/>
          <p:nvPr/>
        </p:nvPicPr>
        <p:blipFill>
          <a:blip r:embed="rId4">
            <a:extLst>
              <a:ext uri="{28A0092B-C50C-407E-A947-70E740481C1C}">
                <a14:useLocalDpi xmlns:a14="http://schemas.microsoft.com/office/drawing/2010/main" val="0"/>
              </a:ext>
            </a:extLst>
          </a:blip>
          <a:srcRect/>
          <a:stretch>
            <a:fillRect/>
          </a:stretch>
        </p:blipFill>
        <p:spPr bwMode="auto">
          <a:xfrm>
            <a:off x="6629400" y="2555298"/>
            <a:ext cx="3895984" cy="3494572"/>
          </a:xfrm>
          <a:prstGeom prst="rect">
            <a:avLst/>
          </a:prstGeom>
          <a:noFill/>
          <a:ln w="12700">
            <a:solidFill>
              <a:schemeClr val="tx1"/>
            </a:solidFill>
          </a:ln>
        </p:spPr>
      </p:pic>
      <p:sp>
        <p:nvSpPr>
          <p:cNvPr id="9" name="Rectangle 8"/>
          <p:cNvSpPr/>
          <p:nvPr/>
        </p:nvSpPr>
        <p:spPr>
          <a:xfrm>
            <a:off x="5779894" y="6032723"/>
            <a:ext cx="5115183" cy="507831"/>
          </a:xfrm>
          <a:prstGeom prst="rect">
            <a:avLst/>
          </a:prstGeom>
        </p:spPr>
        <p:txBody>
          <a:bodyPr wrap="none">
            <a:spAutoFit/>
          </a:bodyPr>
          <a:lstStyle/>
          <a:p>
            <a:pPr marL="0" marR="0" indent="685800" algn="ctr">
              <a:lnSpc>
                <a:spcPct val="150000"/>
              </a:lnSpc>
              <a:spcBef>
                <a:spcPts val="0"/>
              </a:spcBef>
              <a:spcAft>
                <a:spcPts val="0"/>
              </a:spcAft>
            </a:pPr>
            <a:r>
              <a:rPr lang="en-US" spc="15" dirty="0" err="1">
                <a:latin typeface="Bookman Old Style" panose="02050604050505020204" pitchFamily="18" charset="0"/>
                <a:ea typeface="Calibri" panose="020F0502020204030204" pitchFamily="34" charset="0"/>
                <a:cs typeface="Calibri" panose="020F0502020204030204" pitchFamily="34" charset="0"/>
              </a:rPr>
              <a:t>D</a:t>
            </a:r>
            <a:r>
              <a:rPr lang="en-US" dirty="0" err="1">
                <a:latin typeface="Bookman Old Style" panose="02050604050505020204" pitchFamily="18" charset="0"/>
                <a:ea typeface="Calibri" panose="020F0502020204030204" pitchFamily="34" charset="0"/>
                <a:cs typeface="Calibri" panose="020F0502020204030204" pitchFamily="34" charset="0"/>
              </a:rPr>
              <a:t>e</a:t>
            </a:r>
            <a:r>
              <a:rPr lang="en-US" spc="5" dirty="0" err="1">
                <a:latin typeface="Bookman Old Style" panose="02050604050505020204" pitchFamily="18" charset="0"/>
                <a:ea typeface="Calibri" panose="020F0502020204030204" pitchFamily="34" charset="0"/>
                <a:cs typeface="Calibri" panose="020F0502020204030204" pitchFamily="34" charset="0"/>
              </a:rPr>
              <a:t>na</a:t>
            </a:r>
            <a:r>
              <a:rPr lang="en-US" dirty="0" err="1">
                <a:latin typeface="Bookman Old Style" panose="02050604050505020204" pitchFamily="18" charset="0"/>
                <a:ea typeface="Calibri" panose="020F0502020204030204" pitchFamily="34" charset="0"/>
                <a:cs typeface="Calibri" panose="020F0502020204030204" pitchFamily="34" charset="0"/>
              </a:rPr>
              <a:t>h</a:t>
            </a:r>
            <a:r>
              <a:rPr lang="en-US" spc="-25" dirty="0">
                <a:latin typeface="Bookman Old Style" panose="02050604050505020204" pitchFamily="18" charset="0"/>
                <a:ea typeface="Calibri" panose="020F0502020204030204" pitchFamily="34" charset="0"/>
                <a:cs typeface="Calibri" panose="020F0502020204030204" pitchFamily="34" charset="0"/>
              </a:rPr>
              <a:t> </a:t>
            </a:r>
            <a:r>
              <a:rPr lang="en-US" spc="10" dirty="0" err="1">
                <a:latin typeface="Bookman Old Style" panose="02050604050505020204" pitchFamily="18" charset="0"/>
                <a:ea typeface="Calibri" panose="020F0502020204030204" pitchFamily="34" charset="0"/>
                <a:cs typeface="Calibri" panose="020F0502020204030204" pitchFamily="34" charset="0"/>
              </a:rPr>
              <a:t>J</a:t>
            </a:r>
            <a:r>
              <a:rPr lang="en-US" spc="5" dirty="0" err="1">
                <a:latin typeface="Bookman Old Style" panose="02050604050505020204" pitchFamily="18" charset="0"/>
                <a:ea typeface="Calibri" panose="020F0502020204030204" pitchFamily="34" charset="0"/>
                <a:cs typeface="Calibri" panose="020F0502020204030204" pitchFamily="34" charset="0"/>
              </a:rPr>
              <a:t>a</a:t>
            </a:r>
            <a:r>
              <a:rPr lang="en-US" spc="10" dirty="0" err="1">
                <a:latin typeface="Bookman Old Style" panose="02050604050505020204" pitchFamily="18" charset="0"/>
                <a:ea typeface="Calibri" panose="020F0502020204030204" pitchFamily="34" charset="0"/>
                <a:cs typeface="Calibri" panose="020F0502020204030204" pitchFamily="34" charset="0"/>
              </a:rPr>
              <a:t>m</a:t>
            </a:r>
            <a:r>
              <a:rPr lang="en-US" spc="5" dirty="0" err="1">
                <a:latin typeface="Bookman Old Style" panose="02050604050505020204" pitchFamily="18" charset="0"/>
                <a:ea typeface="Calibri" panose="020F0502020204030204" pitchFamily="34" charset="0"/>
                <a:cs typeface="Calibri" panose="020F0502020204030204" pitchFamily="34" charset="0"/>
              </a:rPr>
              <a:t>ba</a:t>
            </a:r>
            <a:r>
              <a:rPr lang="en-US" dirty="0" err="1">
                <a:latin typeface="Bookman Old Style" panose="02050604050505020204" pitchFamily="18" charset="0"/>
                <a:ea typeface="Calibri" panose="020F0502020204030204" pitchFamily="34" charset="0"/>
                <a:cs typeface="Calibri" panose="020F0502020204030204" pitchFamily="34" charset="0"/>
              </a:rPr>
              <a:t>n</a:t>
            </a:r>
            <a:r>
              <a:rPr lang="en-US" spc="-25" dirty="0">
                <a:latin typeface="Bookman Old Style" panose="02050604050505020204" pitchFamily="18" charset="0"/>
                <a:ea typeface="Calibri" panose="020F0502020204030204" pitchFamily="34" charset="0"/>
                <a:cs typeface="Calibri" panose="020F0502020204030204" pitchFamily="34" charset="0"/>
              </a:rPr>
              <a:t> </a:t>
            </a:r>
            <a:r>
              <a:rPr lang="en-US" spc="10" dirty="0" err="1">
                <a:latin typeface="Bookman Old Style" panose="02050604050505020204" pitchFamily="18" charset="0"/>
                <a:ea typeface="Calibri" panose="020F0502020204030204" pitchFamily="34" charset="0"/>
                <a:cs typeface="Calibri" panose="020F0502020204030204" pitchFamily="34" charset="0"/>
              </a:rPr>
              <a:t>S</a:t>
            </a:r>
            <a:r>
              <a:rPr lang="en-US" spc="-5" dirty="0" err="1">
                <a:latin typeface="Bookman Old Style" panose="02050604050505020204" pitchFamily="18" charset="0"/>
                <a:ea typeface="Calibri" panose="020F0502020204030204" pitchFamily="34" charset="0"/>
                <a:cs typeface="Calibri" panose="020F0502020204030204" pitchFamily="34" charset="0"/>
              </a:rPr>
              <a:t>i</a:t>
            </a:r>
            <a:r>
              <a:rPr lang="en-US" dirty="0" err="1">
                <a:latin typeface="Bookman Old Style" panose="02050604050505020204" pitchFamily="18" charset="0"/>
                <a:ea typeface="Calibri" panose="020F0502020204030204" pitchFamily="34" charset="0"/>
                <a:cs typeface="Calibri" panose="020F0502020204030204" pitchFamily="34" charset="0"/>
              </a:rPr>
              <a:t>s</a:t>
            </a:r>
            <a:r>
              <a:rPr lang="en-US" spc="-5" dirty="0" err="1">
                <a:latin typeface="Bookman Old Style" panose="02050604050505020204" pitchFamily="18" charset="0"/>
                <a:ea typeface="Calibri" panose="020F0502020204030204" pitchFamily="34" charset="0"/>
                <a:cs typeface="Calibri" panose="020F0502020204030204" pitchFamily="34" charset="0"/>
              </a:rPr>
              <a:t>w</a:t>
            </a:r>
            <a:r>
              <a:rPr lang="en-US" dirty="0" err="1">
                <a:latin typeface="Bookman Old Style" panose="02050604050505020204" pitchFamily="18" charset="0"/>
                <a:ea typeface="Calibri" panose="020F0502020204030204" pitchFamily="34" charset="0"/>
                <a:cs typeface="Calibri" panose="020F0502020204030204" pitchFamily="34" charset="0"/>
              </a:rPr>
              <a:t>a</a:t>
            </a:r>
            <a:r>
              <a:rPr lang="en-US" dirty="0">
                <a:latin typeface="Bookman Old Style" panose="02050604050505020204" pitchFamily="18" charset="0"/>
                <a:ea typeface="Calibri" panose="020F0502020204030204" pitchFamily="34" charset="0"/>
                <a:cs typeface="Calibri" panose="020F0502020204030204" pitchFamily="34" charset="0"/>
              </a:rPr>
              <a:t>/Guru </a:t>
            </a:r>
            <a:r>
              <a:rPr lang="en-US" dirty="0" err="1" smtClean="0">
                <a:latin typeface="Bookman Old Style" panose="02050604050505020204" pitchFamily="18" charset="0"/>
                <a:ea typeface="Calibri" panose="020F0502020204030204" pitchFamily="34" charset="0"/>
                <a:cs typeface="Calibri" panose="020F0502020204030204" pitchFamily="34" charset="0"/>
              </a:rPr>
              <a:t>Wanita</a:t>
            </a:r>
            <a:endParaRPr lang="en-US" sz="1600" dirty="0">
              <a:ea typeface="Times New Roman" panose="02020603050405020304" pitchFamily="18" charset="0"/>
              <a:cs typeface="Times New Roman" panose="02020603050405020304" pitchFamily="18" charset="0"/>
            </a:endParaRPr>
          </a:p>
        </p:txBody>
      </p:sp>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2357" y="755814"/>
            <a:ext cx="7115175" cy="1561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042888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02.c.7</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AFFIRMASI</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srgbClr val="0070C0"/>
                </a:solidFill>
                <a:latin typeface="Century Gothic" panose="020B0502020202020204" pitchFamily="34" charset="0"/>
              </a:rPr>
              <a:t>Asrama</a:t>
            </a:r>
            <a:r>
              <a:rPr lang="en-US" sz="3810" b="1" dirty="0" smtClean="0">
                <a:solidFill>
                  <a:srgbClr val="0070C0"/>
                </a:solidFill>
                <a:latin typeface="Century Gothic" panose="020B0502020202020204" pitchFamily="34" charset="0"/>
              </a:rPr>
              <a:t> </a:t>
            </a:r>
            <a:r>
              <a:rPr lang="en-US" sz="3810" b="1" dirty="0" err="1" smtClean="0">
                <a:solidFill>
                  <a:srgbClr val="0070C0"/>
                </a:solidFill>
                <a:latin typeface="Century Gothic" panose="020B0502020202020204" pitchFamily="34" charset="0"/>
              </a:rPr>
              <a:t>Siswa</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43856882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94276" y="-17631"/>
            <a:ext cx="8909856" cy="519035"/>
          </a:xfrm>
        </p:spPr>
        <p:txBody>
          <a:bodyPr>
            <a:noAutofit/>
          </a:bodyPr>
          <a:lstStyle/>
          <a:p>
            <a:r>
              <a:rPr lang="en-US" sz="2800" b="1" dirty="0" err="1" smtClean="0">
                <a:solidFill>
                  <a:schemeClr val="bg1"/>
                </a:solidFill>
              </a:rPr>
              <a:t>Fungsi</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Karakteristik</a:t>
            </a:r>
            <a:r>
              <a:rPr lang="en-US" sz="2800" b="1" dirty="0" smtClean="0">
                <a:solidFill>
                  <a:schemeClr val="bg1"/>
                </a:solidFill>
              </a:rPr>
              <a:t> </a:t>
            </a:r>
            <a:r>
              <a:rPr lang="en-US" sz="2800" b="1" dirty="0" err="1" smtClean="0">
                <a:solidFill>
                  <a:srgbClr val="FFFF00"/>
                </a:solidFill>
              </a:rPr>
              <a:t>Asrama</a:t>
            </a:r>
            <a:r>
              <a:rPr lang="en-US" sz="2800" b="1" dirty="0" smtClean="0">
                <a:solidFill>
                  <a:srgbClr val="FFFF00"/>
                </a:solidFill>
              </a:rPr>
              <a:t> </a:t>
            </a:r>
            <a:r>
              <a:rPr lang="en-US" sz="2800" b="1" dirty="0" err="1" smtClean="0">
                <a:solidFill>
                  <a:srgbClr val="FFFF00"/>
                </a:solidFill>
              </a:rPr>
              <a:t>Siswa</a:t>
            </a:r>
            <a:r>
              <a:rPr lang="en-US" sz="2800" b="1" dirty="0" smtClean="0">
                <a:solidFill>
                  <a:srgbClr val="FFFF00"/>
                </a:solidFill>
              </a:rPr>
              <a:t> </a:t>
            </a:r>
            <a:r>
              <a:rPr lang="en-US" sz="2800" b="1" dirty="0" smtClean="0">
                <a:solidFill>
                  <a:schemeClr val="bg1"/>
                </a:solidFill>
              </a:rPr>
              <a:t>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673" t="30702" r="53147" b="27193"/>
          <a:stretch/>
        </p:blipFill>
        <p:spPr bwMode="auto">
          <a:xfrm>
            <a:off x="118282" y="634325"/>
            <a:ext cx="994611" cy="101577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38550" y="501404"/>
            <a:ext cx="10650918" cy="646331"/>
          </a:xfrm>
          <a:prstGeom prst="rect">
            <a:avLst/>
          </a:prstGeom>
        </p:spPr>
        <p:txBody>
          <a:bodyPr wrap="square">
            <a:spAutoFit/>
          </a:bodyPr>
          <a:lstStyle/>
          <a:p>
            <a:pPr marL="285750" indent="-285750">
              <a:buFont typeface="Wingdings" pitchFamily="2" charset="2"/>
              <a:buChar char="q"/>
            </a:pPr>
            <a:r>
              <a:rPr lang="en-US" dirty="0" err="1">
                <a:solidFill>
                  <a:srgbClr val="00B050"/>
                </a:solidFill>
              </a:rPr>
              <a:t>Sebagai</a:t>
            </a:r>
            <a:r>
              <a:rPr lang="en-US" dirty="0">
                <a:solidFill>
                  <a:srgbClr val="00B050"/>
                </a:solidFill>
              </a:rPr>
              <a:t> </a:t>
            </a:r>
            <a:r>
              <a:rPr lang="en-US" dirty="0" err="1">
                <a:solidFill>
                  <a:srgbClr val="00B050"/>
                </a:solidFill>
              </a:rPr>
              <a:t>tempat</a:t>
            </a:r>
            <a:r>
              <a:rPr lang="en-US" dirty="0">
                <a:solidFill>
                  <a:srgbClr val="00B050"/>
                </a:solidFill>
              </a:rPr>
              <a:t> </a:t>
            </a:r>
            <a:r>
              <a:rPr lang="en-US" dirty="0" err="1">
                <a:solidFill>
                  <a:srgbClr val="00B050"/>
                </a:solidFill>
              </a:rPr>
              <a:t>tinggal</a:t>
            </a:r>
            <a:r>
              <a:rPr lang="en-US" dirty="0">
                <a:solidFill>
                  <a:srgbClr val="00B050"/>
                </a:solidFill>
              </a:rPr>
              <a:t> </a:t>
            </a:r>
            <a:r>
              <a:rPr lang="en-US" dirty="0" err="1">
                <a:solidFill>
                  <a:srgbClr val="00B050"/>
                </a:solidFill>
              </a:rPr>
              <a:t>siswa</a:t>
            </a:r>
            <a:r>
              <a:rPr lang="en-US" dirty="0">
                <a:solidFill>
                  <a:srgbClr val="00B050"/>
                </a:solidFill>
              </a:rPr>
              <a:t> </a:t>
            </a:r>
            <a:r>
              <a:rPr lang="en-US" dirty="0" err="1">
                <a:solidFill>
                  <a:srgbClr val="00B050"/>
                </a:solidFill>
              </a:rPr>
              <a:t>selama</a:t>
            </a:r>
            <a:r>
              <a:rPr lang="en-US" dirty="0">
                <a:solidFill>
                  <a:srgbClr val="00B050"/>
                </a:solidFill>
              </a:rPr>
              <a:t> </a:t>
            </a:r>
            <a:r>
              <a:rPr lang="en-US" dirty="0" err="1">
                <a:solidFill>
                  <a:srgbClr val="00B050"/>
                </a:solidFill>
              </a:rPr>
              <a:t>menempuh</a:t>
            </a:r>
            <a:r>
              <a:rPr lang="en-US" dirty="0">
                <a:solidFill>
                  <a:srgbClr val="00B050"/>
                </a:solidFill>
              </a:rPr>
              <a:t> </a:t>
            </a:r>
            <a:r>
              <a:rPr lang="en-US" dirty="0" err="1">
                <a:solidFill>
                  <a:srgbClr val="00B050"/>
                </a:solidFill>
              </a:rPr>
              <a:t>pendidikan</a:t>
            </a:r>
            <a:r>
              <a:rPr lang="en-US" dirty="0">
                <a:solidFill>
                  <a:srgbClr val="00B050"/>
                </a:solidFill>
              </a:rPr>
              <a:t> </a:t>
            </a:r>
            <a:r>
              <a:rPr lang="en-US" dirty="0" err="1">
                <a:solidFill>
                  <a:srgbClr val="00B050"/>
                </a:solidFill>
              </a:rPr>
              <a:t>pada</a:t>
            </a:r>
            <a:r>
              <a:rPr lang="en-US" dirty="0">
                <a:solidFill>
                  <a:srgbClr val="00B050"/>
                </a:solidFill>
              </a:rPr>
              <a:t> </a:t>
            </a:r>
            <a:r>
              <a:rPr lang="en-US" dirty="0" err="1">
                <a:solidFill>
                  <a:srgbClr val="00B050"/>
                </a:solidFill>
              </a:rPr>
              <a:t>sekolah</a:t>
            </a:r>
            <a:r>
              <a:rPr lang="en-US" dirty="0">
                <a:solidFill>
                  <a:srgbClr val="00B050"/>
                </a:solidFill>
              </a:rPr>
              <a:t> yang </a:t>
            </a:r>
            <a:r>
              <a:rPr lang="en-US" dirty="0" err="1">
                <a:solidFill>
                  <a:srgbClr val="00B050"/>
                </a:solidFill>
              </a:rPr>
              <a:t>berada</a:t>
            </a:r>
            <a:r>
              <a:rPr lang="en-US" dirty="0">
                <a:solidFill>
                  <a:srgbClr val="00B050"/>
                </a:solidFill>
              </a:rPr>
              <a:t> di </a:t>
            </a:r>
            <a:r>
              <a:rPr lang="en-US" dirty="0" err="1">
                <a:solidFill>
                  <a:srgbClr val="00B050"/>
                </a:solidFill>
              </a:rPr>
              <a:t>daerah</a:t>
            </a:r>
            <a:r>
              <a:rPr lang="en-US" dirty="0">
                <a:solidFill>
                  <a:srgbClr val="00B050"/>
                </a:solidFill>
              </a:rPr>
              <a:t> </a:t>
            </a:r>
            <a:r>
              <a:rPr lang="en-US" dirty="0" err="1">
                <a:solidFill>
                  <a:srgbClr val="00B050"/>
                </a:solidFill>
              </a:rPr>
              <a:t>afirmasi</a:t>
            </a:r>
            <a:r>
              <a:rPr lang="en-US" dirty="0" smtClean="0">
                <a:solidFill>
                  <a:srgbClr val="00B050"/>
                </a:solidFill>
              </a:rPr>
              <a:t>.</a:t>
            </a:r>
          </a:p>
          <a:p>
            <a:pPr marL="285750" indent="-285750">
              <a:buFont typeface="Wingdings" pitchFamily="2" charset="2"/>
              <a:buChar char="q"/>
            </a:pPr>
            <a:r>
              <a:rPr lang="fi-FI" dirty="0" smtClean="0">
                <a:solidFill>
                  <a:srgbClr val="00B050"/>
                </a:solidFill>
              </a:rPr>
              <a:t>Dibangun </a:t>
            </a:r>
            <a:r>
              <a:rPr lang="fi-FI" dirty="0">
                <a:solidFill>
                  <a:srgbClr val="00B050"/>
                </a:solidFill>
              </a:rPr>
              <a:t>satu lokasi dengan sekolah</a:t>
            </a:r>
            <a:r>
              <a:rPr lang="fi-FI" dirty="0" smtClean="0">
                <a:solidFill>
                  <a:srgbClr val="00B050"/>
                </a:solidFill>
              </a:rPr>
              <a:t>.</a:t>
            </a:r>
            <a:endParaRPr lang="en-US" dirty="0">
              <a:solidFill>
                <a:srgbClr val="00B050"/>
              </a:solidFill>
            </a:endParaRP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1469837" y="1143906"/>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1462579" y="1687536"/>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1861724" y="1206555"/>
            <a:ext cx="7788322" cy="369332"/>
          </a:xfrm>
          <a:prstGeom prst="rect">
            <a:avLst/>
          </a:prstGeom>
        </p:spPr>
        <p:txBody>
          <a:bodyPr wrap="square">
            <a:spAutoFit/>
          </a:bodyPr>
          <a:lstStyle/>
          <a:p>
            <a:r>
              <a:rPr lang="en-US" dirty="0"/>
              <a:t>1) </a:t>
            </a:r>
            <a:r>
              <a:rPr lang="en-US" dirty="0" err="1"/>
              <a:t>Asrama</a:t>
            </a:r>
            <a:r>
              <a:rPr lang="en-US" dirty="0"/>
              <a:t> </a:t>
            </a:r>
            <a:r>
              <a:rPr lang="en-US" dirty="0" err="1"/>
              <a:t>dengan</a:t>
            </a:r>
            <a:r>
              <a:rPr lang="en-US" dirty="0"/>
              <a:t> </a:t>
            </a:r>
            <a:r>
              <a:rPr lang="en-US" dirty="0" err="1"/>
              <a:t>kapasitas</a:t>
            </a:r>
            <a:r>
              <a:rPr lang="en-US" dirty="0"/>
              <a:t> 16 </a:t>
            </a:r>
            <a:r>
              <a:rPr lang="en-US" dirty="0" err="1"/>
              <a:t>siswa</a:t>
            </a:r>
            <a:r>
              <a:rPr lang="en-US" dirty="0"/>
              <a:t> yang </a:t>
            </a:r>
            <a:r>
              <a:rPr lang="en-US" dirty="0" err="1"/>
              <a:t>dilengkapi</a:t>
            </a:r>
            <a:r>
              <a:rPr lang="en-US" dirty="0"/>
              <a:t> </a:t>
            </a:r>
            <a:r>
              <a:rPr lang="en-US" dirty="0" err="1"/>
              <a:t>kamar</a:t>
            </a:r>
            <a:r>
              <a:rPr lang="en-US" dirty="0"/>
              <a:t> </a:t>
            </a:r>
            <a:r>
              <a:rPr lang="en-US" dirty="0" err="1"/>
              <a:t>bagi</a:t>
            </a:r>
            <a:r>
              <a:rPr lang="en-US" dirty="0"/>
              <a:t> </a:t>
            </a:r>
            <a:r>
              <a:rPr lang="en-US" dirty="0" err="1"/>
              <a:t>kepala</a:t>
            </a:r>
            <a:r>
              <a:rPr lang="en-US" dirty="0"/>
              <a:t> </a:t>
            </a:r>
            <a:r>
              <a:rPr lang="en-US" dirty="0" err="1"/>
              <a:t>asrama</a:t>
            </a:r>
            <a:r>
              <a:rPr lang="en-US" dirty="0"/>
              <a:t>.</a:t>
            </a:r>
          </a:p>
        </p:txBody>
      </p:sp>
      <p:sp>
        <p:nvSpPr>
          <p:cNvPr id="11" name="Rectangle 10"/>
          <p:cNvSpPr/>
          <p:nvPr/>
        </p:nvSpPr>
        <p:spPr>
          <a:xfrm>
            <a:off x="1845682" y="1693052"/>
            <a:ext cx="8129517" cy="369332"/>
          </a:xfrm>
          <a:prstGeom prst="rect">
            <a:avLst/>
          </a:prstGeom>
        </p:spPr>
        <p:txBody>
          <a:bodyPr wrap="square">
            <a:spAutoFit/>
          </a:bodyPr>
          <a:lstStyle/>
          <a:p>
            <a:r>
              <a:rPr lang="en-US" dirty="0"/>
              <a:t>2) </a:t>
            </a:r>
            <a:r>
              <a:rPr lang="en-US" dirty="0" err="1"/>
              <a:t>Asrama</a:t>
            </a:r>
            <a:r>
              <a:rPr lang="en-US" dirty="0"/>
              <a:t> </a:t>
            </a:r>
            <a:r>
              <a:rPr lang="en-US" dirty="0" err="1"/>
              <a:t>dengan</a:t>
            </a:r>
            <a:r>
              <a:rPr lang="en-US" dirty="0"/>
              <a:t> </a:t>
            </a:r>
            <a:r>
              <a:rPr lang="en-US" dirty="0" err="1"/>
              <a:t>kapasitas</a:t>
            </a:r>
            <a:r>
              <a:rPr lang="en-US" dirty="0"/>
              <a:t> 20 </a:t>
            </a:r>
            <a:r>
              <a:rPr lang="en-US" dirty="0" err="1"/>
              <a:t>siswa</a:t>
            </a:r>
            <a:r>
              <a:rPr lang="en-US" dirty="0"/>
              <a:t> yang </a:t>
            </a:r>
            <a:r>
              <a:rPr lang="en-US" dirty="0" err="1"/>
              <a:t>tidak</a:t>
            </a:r>
            <a:r>
              <a:rPr lang="en-US" dirty="0"/>
              <a:t> </a:t>
            </a:r>
            <a:r>
              <a:rPr lang="en-US" dirty="0" err="1"/>
              <a:t>dilengkapi</a:t>
            </a:r>
            <a:r>
              <a:rPr lang="en-US" dirty="0"/>
              <a:t> </a:t>
            </a:r>
            <a:r>
              <a:rPr lang="en-US" dirty="0" err="1"/>
              <a:t>kamar</a:t>
            </a:r>
            <a:r>
              <a:rPr lang="en-US" dirty="0"/>
              <a:t> </a:t>
            </a:r>
            <a:r>
              <a:rPr lang="en-US" dirty="0" err="1"/>
              <a:t>bagi</a:t>
            </a:r>
            <a:r>
              <a:rPr lang="en-US" dirty="0"/>
              <a:t> </a:t>
            </a:r>
            <a:r>
              <a:rPr lang="en-US" dirty="0" err="1"/>
              <a:t>kepala</a:t>
            </a:r>
            <a:r>
              <a:rPr lang="en-US" dirty="0"/>
              <a:t> </a:t>
            </a:r>
            <a:r>
              <a:rPr lang="en-US" dirty="0" err="1"/>
              <a:t>asrama</a:t>
            </a:r>
            <a:r>
              <a:rPr lang="en-US" dirty="0"/>
              <a:t>.</a:t>
            </a:r>
          </a:p>
        </p:txBody>
      </p:sp>
      <p:cxnSp>
        <p:nvCxnSpPr>
          <p:cNvPr id="12" name="Elbow Connector 11"/>
          <p:cNvCxnSpPr>
            <a:stCxn id="5" idx="4"/>
            <a:endCxn id="13" idx="2"/>
          </p:cNvCxnSpPr>
          <p:nvPr/>
        </p:nvCxnSpPr>
        <p:spPr>
          <a:xfrm rot="16200000" flipH="1">
            <a:off x="600216" y="1665469"/>
            <a:ext cx="1212190" cy="1181446"/>
          </a:xfrm>
          <a:prstGeom prst="bentConnector2">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797034" y="2777896"/>
            <a:ext cx="129379" cy="16878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2300683" y="2365944"/>
            <a:ext cx="462371" cy="732466"/>
            <a:chOff x="5445252" y="740681"/>
            <a:chExt cx="462371" cy="732466"/>
          </a:xfrm>
        </p:grpSpPr>
        <p:sp>
          <p:nvSpPr>
            <p:cNvPr id="15" name="Rectangle 14"/>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5586013" y="740681"/>
              <a:ext cx="321610" cy="732466"/>
              <a:chOff x="5694947" y="759450"/>
              <a:chExt cx="321610" cy="732466"/>
            </a:xfrm>
          </p:grpSpPr>
          <p:sp>
            <p:nvSpPr>
              <p:cNvPr id="18" name="Rectangle 17"/>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ounded Rectangle 16"/>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2869013" y="2555205"/>
            <a:ext cx="1347998" cy="353943"/>
          </a:xfrm>
          <a:prstGeom prst="rect">
            <a:avLst/>
          </a:prstGeom>
        </p:spPr>
        <p:txBody>
          <a:bodyPr wrap="none">
            <a:spAutoFit/>
          </a:bodyPr>
          <a:lstStyle/>
          <a:p>
            <a:r>
              <a:rPr lang="en-US" sz="1700" b="1" dirty="0" smtClean="0">
                <a:solidFill>
                  <a:srgbClr val="C00000"/>
                </a:solidFill>
              </a:rPr>
              <a:t>2 </a:t>
            </a:r>
            <a:r>
              <a:rPr lang="en-US" sz="1700" b="1" dirty="0">
                <a:solidFill>
                  <a:srgbClr val="C00000"/>
                </a:solidFill>
              </a:rPr>
              <a:t>(</a:t>
            </a:r>
            <a:r>
              <a:rPr lang="en-US" sz="1700" b="1" dirty="0" err="1">
                <a:solidFill>
                  <a:srgbClr val="C00000"/>
                </a:solidFill>
              </a:rPr>
              <a:t>dua</a:t>
            </a:r>
            <a:r>
              <a:rPr lang="en-US" sz="1700" b="1" dirty="0">
                <a:solidFill>
                  <a:srgbClr val="C00000"/>
                </a:solidFill>
              </a:rPr>
              <a:t>) </a:t>
            </a:r>
            <a:r>
              <a:rPr lang="en-US" sz="1700" b="1" dirty="0" err="1">
                <a:solidFill>
                  <a:srgbClr val="C00000"/>
                </a:solidFill>
              </a:rPr>
              <a:t>pintu</a:t>
            </a:r>
            <a:endParaRPr lang="en-US" sz="1700" b="1" dirty="0">
              <a:solidFill>
                <a:srgbClr val="C00000"/>
              </a:solidFill>
            </a:endParaRPr>
          </a:p>
        </p:txBody>
      </p:sp>
      <p:sp>
        <p:nvSpPr>
          <p:cNvPr id="21" name="Rectangle 20"/>
          <p:cNvSpPr/>
          <p:nvPr/>
        </p:nvSpPr>
        <p:spPr>
          <a:xfrm>
            <a:off x="7035417" y="2536572"/>
            <a:ext cx="3285964" cy="353943"/>
          </a:xfrm>
          <a:prstGeom prst="rect">
            <a:avLst/>
          </a:prstGeom>
        </p:spPr>
        <p:txBody>
          <a:bodyPr wrap="none">
            <a:spAutoFit/>
          </a:bodyPr>
          <a:lstStyle/>
          <a:p>
            <a:r>
              <a:rPr lang="en-US" sz="1700" dirty="0" err="1"/>
              <a:t>dari</a:t>
            </a:r>
            <a:r>
              <a:rPr lang="en-US" sz="1700" dirty="0"/>
              <a:t> </a:t>
            </a:r>
            <a:r>
              <a:rPr lang="en-US" sz="1700" dirty="0" err="1"/>
              <a:t>depan</a:t>
            </a:r>
            <a:r>
              <a:rPr lang="en-US" sz="1700" dirty="0"/>
              <a:t> </a:t>
            </a:r>
            <a:r>
              <a:rPr lang="en-US" sz="1700" dirty="0" err="1"/>
              <a:t>dan</a:t>
            </a:r>
            <a:r>
              <a:rPr lang="en-US" sz="1700" dirty="0"/>
              <a:t> </a:t>
            </a:r>
            <a:r>
              <a:rPr lang="en-US" sz="1700" dirty="0" err="1"/>
              <a:t>belakang</a:t>
            </a:r>
            <a:r>
              <a:rPr lang="en-US" sz="1700" dirty="0"/>
              <a:t> </a:t>
            </a:r>
            <a:r>
              <a:rPr lang="en-US" sz="1700" dirty="0" err="1"/>
              <a:t>bangunan</a:t>
            </a:r>
            <a:endParaRPr lang="en-US" sz="1700" dirty="0"/>
          </a:p>
        </p:txBody>
      </p:sp>
      <p:sp>
        <p:nvSpPr>
          <p:cNvPr id="22" name="Rectangle 21"/>
          <p:cNvSpPr/>
          <p:nvPr/>
        </p:nvSpPr>
        <p:spPr>
          <a:xfrm>
            <a:off x="5725683" y="2289748"/>
            <a:ext cx="729046"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err="1" smtClean="0"/>
              <a:t>keluar</a:t>
            </a:r>
            <a:endParaRPr lang="en-US" sz="1700" dirty="0"/>
          </a:p>
        </p:txBody>
      </p:sp>
      <p:sp>
        <p:nvSpPr>
          <p:cNvPr id="23" name="Rectangle 22"/>
          <p:cNvSpPr/>
          <p:nvPr/>
        </p:nvSpPr>
        <p:spPr>
          <a:xfrm>
            <a:off x="5725683" y="2758051"/>
            <a:ext cx="761747" cy="35394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700" dirty="0" err="1" smtClean="0"/>
              <a:t>masuk</a:t>
            </a:r>
            <a:endParaRPr lang="en-US" sz="1700" dirty="0"/>
          </a:p>
        </p:txBody>
      </p:sp>
      <p:cxnSp>
        <p:nvCxnSpPr>
          <p:cNvPr id="24" name="Straight Arrow Connector 23"/>
          <p:cNvCxnSpPr>
            <a:stCxn id="20" idx="3"/>
          </p:cNvCxnSpPr>
          <p:nvPr/>
        </p:nvCxnSpPr>
        <p:spPr>
          <a:xfrm flipV="1">
            <a:off x="4217011" y="2555205"/>
            <a:ext cx="1379076" cy="1769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3"/>
            <a:endCxn id="23" idx="1"/>
          </p:cNvCxnSpPr>
          <p:nvPr/>
        </p:nvCxnSpPr>
        <p:spPr>
          <a:xfrm>
            <a:off x="4217011" y="2732177"/>
            <a:ext cx="1508672" cy="20284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6812833" y="2466719"/>
            <a:ext cx="190500" cy="54794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2244780" y="3225822"/>
            <a:ext cx="9183215" cy="353943"/>
          </a:xfrm>
          <a:prstGeom prst="rect">
            <a:avLst/>
          </a:prstGeom>
        </p:spPr>
        <p:txBody>
          <a:bodyPr wrap="square">
            <a:spAutoFit/>
          </a:bodyPr>
          <a:lstStyle/>
          <a:p>
            <a:pPr marL="285750" indent="-285750">
              <a:buFont typeface="Wingdings" pitchFamily="2" charset="2"/>
              <a:buChar char="q"/>
            </a:pPr>
            <a:r>
              <a:rPr lang="es-ES" sz="1700" b="1" dirty="0" err="1">
                <a:solidFill>
                  <a:srgbClr val="C00000"/>
                </a:solidFill>
              </a:rPr>
              <a:t>Bukaan</a:t>
            </a:r>
            <a:r>
              <a:rPr lang="es-ES" sz="1700" b="1" dirty="0">
                <a:solidFill>
                  <a:srgbClr val="C00000"/>
                </a:solidFill>
              </a:rPr>
              <a:t> </a:t>
            </a:r>
            <a:r>
              <a:rPr lang="es-ES" sz="1700" b="1" dirty="0" err="1">
                <a:solidFill>
                  <a:srgbClr val="C00000"/>
                </a:solidFill>
              </a:rPr>
              <a:t>cahaya</a:t>
            </a:r>
            <a:r>
              <a:rPr lang="es-ES" sz="1700" b="1" dirty="0">
                <a:solidFill>
                  <a:srgbClr val="C00000"/>
                </a:solidFill>
              </a:rPr>
              <a:t> dan </a:t>
            </a:r>
            <a:r>
              <a:rPr lang="es-ES" sz="1700" b="1" dirty="0" err="1">
                <a:solidFill>
                  <a:srgbClr val="C00000"/>
                </a:solidFill>
              </a:rPr>
              <a:t>ventilasi</a:t>
            </a:r>
            <a:r>
              <a:rPr lang="es-ES" sz="1700" b="1" dirty="0">
                <a:solidFill>
                  <a:srgbClr val="C00000"/>
                </a:solidFill>
              </a:rPr>
              <a:t> </a:t>
            </a:r>
            <a:r>
              <a:rPr lang="es-ES" sz="1500" dirty="0" err="1">
                <a:solidFill>
                  <a:schemeClr val="bg1">
                    <a:lumMod val="50000"/>
                  </a:schemeClr>
                </a:solidFill>
              </a:rPr>
              <a:t>udara</a:t>
            </a:r>
            <a:r>
              <a:rPr lang="es-ES" sz="1500" dirty="0">
                <a:solidFill>
                  <a:schemeClr val="bg1">
                    <a:lumMod val="50000"/>
                  </a:schemeClr>
                </a:solidFill>
              </a:rPr>
              <a:t> pada </a:t>
            </a:r>
            <a:r>
              <a:rPr lang="es-ES" sz="1500" dirty="0" err="1">
                <a:solidFill>
                  <a:schemeClr val="bg1">
                    <a:lumMod val="50000"/>
                  </a:schemeClr>
                </a:solidFill>
              </a:rPr>
              <a:t>masing-masing</a:t>
            </a:r>
            <a:r>
              <a:rPr lang="es-ES" sz="1500" dirty="0">
                <a:solidFill>
                  <a:schemeClr val="bg1">
                    <a:lumMod val="50000"/>
                  </a:schemeClr>
                </a:solidFill>
              </a:rPr>
              <a:t> </a:t>
            </a:r>
            <a:r>
              <a:rPr lang="es-ES" sz="1500" dirty="0" err="1">
                <a:solidFill>
                  <a:schemeClr val="bg1">
                    <a:lumMod val="50000"/>
                  </a:schemeClr>
                </a:solidFill>
              </a:rPr>
              <a:t>ruang</a:t>
            </a:r>
            <a:r>
              <a:rPr lang="es-ES" sz="1500" dirty="0">
                <a:solidFill>
                  <a:schemeClr val="bg1">
                    <a:lumMod val="50000"/>
                  </a:schemeClr>
                </a:solidFill>
              </a:rPr>
              <a:t> </a:t>
            </a:r>
            <a:r>
              <a:rPr lang="es-ES" sz="1500" dirty="0" err="1">
                <a:solidFill>
                  <a:schemeClr val="bg1">
                    <a:lumMod val="50000"/>
                  </a:schemeClr>
                </a:solidFill>
              </a:rPr>
              <a:t>minimal</a:t>
            </a:r>
            <a:r>
              <a:rPr lang="es-ES" sz="1500" dirty="0">
                <a:solidFill>
                  <a:schemeClr val="bg1">
                    <a:lumMod val="50000"/>
                  </a:schemeClr>
                </a:solidFill>
              </a:rPr>
              <a:t> </a:t>
            </a:r>
            <a:r>
              <a:rPr lang="es-ES" sz="1500" dirty="0">
                <a:solidFill>
                  <a:srgbClr val="C00000"/>
                </a:solidFill>
              </a:rPr>
              <a:t>10% dan 5% </a:t>
            </a:r>
            <a:r>
              <a:rPr lang="es-ES" sz="1500" dirty="0" err="1">
                <a:solidFill>
                  <a:srgbClr val="C00000"/>
                </a:solidFill>
              </a:rPr>
              <a:t>dari</a:t>
            </a:r>
            <a:r>
              <a:rPr lang="es-ES" sz="1500" dirty="0">
                <a:solidFill>
                  <a:srgbClr val="C00000"/>
                </a:solidFill>
              </a:rPr>
              <a:t> </a:t>
            </a:r>
            <a:r>
              <a:rPr lang="es-ES" sz="1500" dirty="0" err="1">
                <a:solidFill>
                  <a:srgbClr val="C00000"/>
                </a:solidFill>
              </a:rPr>
              <a:t>luas</a:t>
            </a:r>
            <a:r>
              <a:rPr lang="es-ES" sz="1500" dirty="0">
                <a:solidFill>
                  <a:srgbClr val="C00000"/>
                </a:solidFill>
              </a:rPr>
              <a:t> </a:t>
            </a:r>
            <a:r>
              <a:rPr lang="es-ES" sz="1500" dirty="0" err="1">
                <a:solidFill>
                  <a:srgbClr val="C00000"/>
                </a:solidFill>
              </a:rPr>
              <a:t>ruangan</a:t>
            </a:r>
            <a:endParaRPr lang="en-US" sz="1700" b="1" dirty="0" smtClean="0">
              <a:solidFill>
                <a:srgbClr val="C00000"/>
              </a:solidFill>
            </a:endParaRPr>
          </a:p>
        </p:txBody>
      </p:sp>
      <p:cxnSp>
        <p:nvCxnSpPr>
          <p:cNvPr id="28" name="Straight Connector 27"/>
          <p:cNvCxnSpPr/>
          <p:nvPr/>
        </p:nvCxnSpPr>
        <p:spPr>
          <a:xfrm flipV="1">
            <a:off x="2300683" y="3161654"/>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300683" y="3641230"/>
            <a:ext cx="7501303" cy="3033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14474" y="3766623"/>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668444" y="3727169"/>
            <a:ext cx="5918480" cy="1077218"/>
          </a:xfrm>
          <a:prstGeom prst="rect">
            <a:avLst/>
          </a:prstGeom>
        </p:spPr>
        <p:txBody>
          <a:bodyPr wrap="none">
            <a:spAutoFit/>
          </a:bodyPr>
          <a:lstStyle/>
          <a:p>
            <a:r>
              <a:rPr lang="en-US" sz="1600" dirty="0" err="1" smtClean="0">
                <a:solidFill>
                  <a:schemeClr val="bg1">
                    <a:lumMod val="50000"/>
                  </a:schemeClr>
                </a:solidFill>
              </a:rPr>
              <a:t>Jumlah</a:t>
            </a:r>
            <a:r>
              <a:rPr lang="en-US" sz="1600" dirty="0" smtClean="0">
                <a:solidFill>
                  <a:schemeClr val="bg1">
                    <a:lumMod val="50000"/>
                  </a:schemeClr>
                </a:solidFill>
              </a:rPr>
              <a:t>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 </a:t>
            </a:r>
            <a:r>
              <a:rPr lang="en-US" sz="1600" dirty="0" err="1">
                <a:solidFill>
                  <a:schemeClr val="bg1">
                    <a:lumMod val="50000"/>
                  </a:schemeClr>
                </a:solidFill>
              </a:rPr>
              <a:t>pada</a:t>
            </a:r>
            <a:r>
              <a:rPr lang="en-US" sz="1600" dirty="0">
                <a:solidFill>
                  <a:schemeClr val="bg1">
                    <a:lumMod val="50000"/>
                  </a:schemeClr>
                </a:solidFill>
              </a:rPr>
              <a:t> </a:t>
            </a:r>
            <a:r>
              <a:rPr lang="en-US" sz="1600" dirty="0" err="1">
                <a:solidFill>
                  <a:schemeClr val="bg1">
                    <a:lumMod val="50000"/>
                  </a:schemeClr>
                </a:solidFill>
              </a:rPr>
              <a:t>masing-masing</a:t>
            </a:r>
            <a:r>
              <a:rPr lang="en-US" sz="1600" dirty="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a:t>
            </a:r>
          </a:p>
          <a:p>
            <a:pPr marL="231775"/>
            <a:r>
              <a:rPr lang="en-US" sz="1600" dirty="0">
                <a:solidFill>
                  <a:schemeClr val="bg1">
                    <a:lumMod val="50000"/>
                  </a:schemeClr>
                </a:solidFill>
              </a:rPr>
              <a:t>1)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tidur</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belajar</a:t>
            </a:r>
            <a:r>
              <a:rPr lang="en-US" sz="1600" dirty="0">
                <a:solidFill>
                  <a:schemeClr val="bg1">
                    <a:lumMod val="50000"/>
                  </a:schemeClr>
                </a:solidFill>
              </a:rPr>
              <a:t>: 6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a:t>
            </a:r>
          </a:p>
          <a:p>
            <a:pPr marL="231775"/>
            <a:r>
              <a:rPr lang="en-US" sz="1600" dirty="0">
                <a:solidFill>
                  <a:schemeClr val="bg1">
                    <a:lumMod val="50000"/>
                  </a:schemeClr>
                </a:solidFill>
              </a:rPr>
              <a:t>2)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tamu</a:t>
            </a:r>
            <a:r>
              <a:rPr lang="en-US" sz="1600" dirty="0">
                <a:solidFill>
                  <a:schemeClr val="bg1">
                    <a:lumMod val="50000"/>
                  </a:schemeClr>
                </a:solidFill>
              </a:rPr>
              <a:t>: 2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a:t>
            </a:r>
          </a:p>
          <a:p>
            <a:pPr marL="231775"/>
            <a:r>
              <a:rPr lang="en-US" sz="1600" dirty="0">
                <a:solidFill>
                  <a:schemeClr val="bg1">
                    <a:lumMod val="50000"/>
                  </a:schemeClr>
                </a:solidFill>
              </a:rPr>
              <a:t>3) Wilayah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dapur</a:t>
            </a:r>
            <a:r>
              <a:rPr lang="en-US" sz="1600" dirty="0">
                <a:solidFill>
                  <a:schemeClr val="bg1">
                    <a:lumMod val="50000"/>
                  </a:schemeClr>
                </a:solidFill>
              </a:rPr>
              <a:t>, </a:t>
            </a:r>
            <a:r>
              <a:rPr lang="en-US" sz="1600" dirty="0" err="1">
                <a:solidFill>
                  <a:schemeClr val="bg1">
                    <a:lumMod val="50000"/>
                  </a:schemeClr>
                </a:solidFill>
              </a:rPr>
              <a:t>wc</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a:t>
            </a:r>
            <a:r>
              <a:rPr lang="en-US" sz="1600" dirty="0" err="1">
                <a:solidFill>
                  <a:schemeClr val="bg1">
                    <a:lumMod val="50000"/>
                  </a:schemeClr>
                </a:solidFill>
              </a:rPr>
              <a:t>tempat</a:t>
            </a:r>
            <a:r>
              <a:rPr lang="en-US" sz="1600" dirty="0">
                <a:solidFill>
                  <a:schemeClr val="bg1">
                    <a:lumMod val="50000"/>
                  </a:schemeClr>
                </a:solidFill>
              </a:rPr>
              <a:t> </a:t>
            </a:r>
            <a:r>
              <a:rPr lang="en-US" sz="1600" dirty="0" err="1">
                <a:solidFill>
                  <a:schemeClr val="bg1">
                    <a:lumMod val="50000"/>
                  </a:schemeClr>
                </a:solidFill>
              </a:rPr>
              <a:t>cuci</a:t>
            </a:r>
            <a:r>
              <a:rPr lang="en-US" sz="1600" dirty="0">
                <a:solidFill>
                  <a:schemeClr val="bg1">
                    <a:lumMod val="50000"/>
                  </a:schemeClr>
                </a:solidFill>
              </a:rPr>
              <a:t> minimal 2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endParaRPr lang="en-US" sz="1500" dirty="0">
              <a:solidFill>
                <a:schemeClr val="bg1">
                  <a:lumMod val="50000"/>
                </a:schemeClr>
              </a:solidFill>
            </a:endParaRPr>
          </a:p>
        </p:txBody>
      </p:sp>
      <p:cxnSp>
        <p:nvCxnSpPr>
          <p:cNvPr id="32" name="Straight Connector 31"/>
          <p:cNvCxnSpPr/>
          <p:nvPr/>
        </p:nvCxnSpPr>
        <p:spPr>
          <a:xfrm flipV="1">
            <a:off x="2300683" y="4786391"/>
            <a:ext cx="7674516"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515924" y="4810889"/>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939416" y="4810889"/>
            <a:ext cx="4786267" cy="1477328"/>
          </a:xfrm>
          <a:prstGeom prst="rect">
            <a:avLst/>
          </a:prstGeom>
        </p:spPr>
        <p:txBody>
          <a:bodyPr wrap="square">
            <a:spAutoFit/>
          </a:bodyPr>
          <a:lstStyle/>
          <a:p>
            <a:r>
              <a:rPr lang="en-US" sz="1500" b="1" dirty="0" err="1">
                <a:solidFill>
                  <a:schemeClr val="bg1">
                    <a:lumMod val="50000"/>
                  </a:schemeClr>
                </a:solidFill>
              </a:rPr>
              <a:t>kapasitas</a:t>
            </a:r>
            <a:r>
              <a:rPr lang="en-US" sz="1500" b="1" dirty="0">
                <a:solidFill>
                  <a:schemeClr val="bg1">
                    <a:lumMod val="50000"/>
                  </a:schemeClr>
                </a:solidFill>
              </a:rPr>
              <a:t> 16 </a:t>
            </a:r>
            <a:r>
              <a:rPr lang="en-US" sz="1500" b="1" dirty="0" err="1" smtClean="0">
                <a:solidFill>
                  <a:schemeClr val="bg1">
                    <a:lumMod val="50000"/>
                  </a:schemeClr>
                </a:solidFill>
              </a:rPr>
              <a:t>siswa</a:t>
            </a:r>
            <a:r>
              <a:rPr lang="en-US" sz="1500" b="1" dirty="0" smtClean="0">
                <a:solidFill>
                  <a:schemeClr val="bg1">
                    <a:lumMod val="50000"/>
                  </a:schemeClr>
                </a:solidFill>
              </a:rPr>
              <a:t>/</a:t>
            </a:r>
            <a:r>
              <a:rPr lang="en-US" sz="1500" b="1" dirty="0" err="1" smtClean="0">
                <a:solidFill>
                  <a:schemeClr val="bg1">
                    <a:lumMod val="50000"/>
                  </a:schemeClr>
                </a:solidFill>
              </a:rPr>
              <a:t>siswi</a:t>
            </a:r>
            <a:r>
              <a:rPr lang="en-US" sz="1500" b="1" dirty="0" smtClean="0">
                <a:solidFill>
                  <a:schemeClr val="bg1">
                    <a:lumMod val="50000"/>
                  </a:schemeClr>
                </a:solidFill>
              </a:rPr>
              <a:t>: </a:t>
            </a:r>
          </a:p>
          <a:p>
            <a:pPr marL="285750" indent="-285750">
              <a:buFont typeface="Wingdings" pitchFamily="2" charset="2"/>
              <a:buChar char="q"/>
            </a:pPr>
            <a:r>
              <a:rPr lang="en-US" sz="1500" dirty="0" err="1" smtClean="0">
                <a:solidFill>
                  <a:schemeClr val="bg1">
                    <a:lumMod val="50000"/>
                  </a:schemeClr>
                </a:solidFill>
              </a:rPr>
              <a:t>dilengkapi</a:t>
            </a:r>
            <a:r>
              <a:rPr lang="en-US" sz="1500" dirty="0" smtClean="0">
                <a:solidFill>
                  <a:schemeClr val="bg1">
                    <a:lumMod val="50000"/>
                  </a:schemeClr>
                </a:solidFill>
              </a:rPr>
              <a:t> </a:t>
            </a:r>
            <a:r>
              <a:rPr lang="en-US" sz="1500" dirty="0">
                <a:solidFill>
                  <a:schemeClr val="bg1">
                    <a:lumMod val="50000"/>
                  </a:schemeClr>
                </a:solidFill>
              </a:rPr>
              <a:t>6 </a:t>
            </a:r>
            <a:r>
              <a:rPr lang="en-US" sz="1500" dirty="0" err="1">
                <a:solidFill>
                  <a:schemeClr val="bg1">
                    <a:lumMod val="50000"/>
                  </a:schemeClr>
                </a:solidFill>
              </a:rPr>
              <a:t>buah</a:t>
            </a:r>
            <a:r>
              <a:rPr lang="en-US" sz="1500" dirty="0">
                <a:solidFill>
                  <a:schemeClr val="bg1">
                    <a:lumMod val="50000"/>
                  </a:schemeClr>
                </a:solidFill>
              </a:rPr>
              <a:t> </a:t>
            </a:r>
            <a:r>
              <a:rPr lang="en-US" sz="1500" dirty="0" err="1">
                <a:solidFill>
                  <a:schemeClr val="bg1">
                    <a:lumMod val="50000"/>
                  </a:schemeClr>
                </a:solidFill>
              </a:rPr>
              <a:t>meja</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16 </a:t>
            </a:r>
            <a:r>
              <a:rPr lang="en-US" sz="1500" dirty="0" err="1">
                <a:solidFill>
                  <a:schemeClr val="bg1">
                    <a:lumMod val="50000"/>
                  </a:schemeClr>
                </a:solidFill>
              </a:rPr>
              <a:t>kursi</a:t>
            </a:r>
            <a:r>
              <a:rPr lang="en-US" sz="1500" dirty="0">
                <a:solidFill>
                  <a:schemeClr val="bg1">
                    <a:lumMod val="50000"/>
                  </a:schemeClr>
                </a:solidFill>
              </a:rPr>
              <a:t> </a:t>
            </a:r>
            <a:r>
              <a:rPr lang="en-US" sz="1500" dirty="0" err="1">
                <a:solidFill>
                  <a:schemeClr val="bg1">
                    <a:lumMod val="50000"/>
                  </a:schemeClr>
                </a:solidFill>
              </a:rPr>
              <a:t>belajar</a:t>
            </a:r>
            <a:r>
              <a:rPr lang="en-US" sz="1500" dirty="0">
                <a:solidFill>
                  <a:schemeClr val="bg1">
                    <a:lumMod val="50000"/>
                  </a:schemeClr>
                </a:solidFill>
              </a:rPr>
              <a:t>, </a:t>
            </a:r>
            <a:endParaRPr lang="en-US" sz="1500" dirty="0" smtClean="0">
              <a:solidFill>
                <a:schemeClr val="bg1">
                  <a:lumMod val="50000"/>
                </a:schemeClr>
              </a:solidFill>
            </a:endParaRPr>
          </a:p>
          <a:p>
            <a:pPr marL="285750" indent="-285750">
              <a:buFont typeface="Wingdings" pitchFamily="2" charset="2"/>
              <a:buChar char="q"/>
            </a:pPr>
            <a:r>
              <a:rPr lang="en-US" sz="1500" dirty="0" smtClean="0">
                <a:solidFill>
                  <a:schemeClr val="bg1">
                    <a:lumMod val="50000"/>
                  </a:schemeClr>
                </a:solidFill>
              </a:rPr>
              <a:t>8 </a:t>
            </a:r>
            <a:r>
              <a:rPr lang="en-US" sz="1500" dirty="0" err="1">
                <a:solidFill>
                  <a:schemeClr val="bg1">
                    <a:lumMod val="50000"/>
                  </a:schemeClr>
                </a:solidFill>
              </a:rPr>
              <a:t>ranjang</a:t>
            </a:r>
            <a:r>
              <a:rPr lang="en-US" sz="1500" dirty="0">
                <a:solidFill>
                  <a:schemeClr val="bg1">
                    <a:lumMod val="50000"/>
                  </a:schemeClr>
                </a:solidFill>
              </a:rPr>
              <a:t> </a:t>
            </a:r>
            <a:r>
              <a:rPr lang="en-US" sz="1500" dirty="0" err="1">
                <a:solidFill>
                  <a:schemeClr val="bg1">
                    <a:lumMod val="50000"/>
                  </a:schemeClr>
                </a:solidFill>
              </a:rPr>
              <a:t>tidur</a:t>
            </a:r>
            <a:r>
              <a:rPr lang="en-US" sz="1500" dirty="0">
                <a:solidFill>
                  <a:schemeClr val="bg1">
                    <a:lumMod val="50000"/>
                  </a:schemeClr>
                </a:solidFill>
              </a:rPr>
              <a:t> </a:t>
            </a:r>
            <a:r>
              <a:rPr lang="en-US" sz="1500" dirty="0" err="1">
                <a:solidFill>
                  <a:schemeClr val="bg1">
                    <a:lumMod val="50000"/>
                  </a:schemeClr>
                </a:solidFill>
              </a:rPr>
              <a:t>bertingkat</a:t>
            </a:r>
            <a:r>
              <a:rPr lang="en-US" sz="1500" dirty="0">
                <a:solidFill>
                  <a:schemeClr val="bg1">
                    <a:lumMod val="50000"/>
                  </a:schemeClr>
                </a:solidFill>
              </a:rPr>
              <a:t>, </a:t>
            </a:r>
            <a:endParaRPr lang="en-US" sz="1500" dirty="0" smtClean="0">
              <a:solidFill>
                <a:schemeClr val="bg1">
                  <a:lumMod val="50000"/>
                </a:schemeClr>
              </a:solidFill>
            </a:endParaRPr>
          </a:p>
          <a:p>
            <a:pPr marL="285750" indent="-285750">
              <a:buFont typeface="Wingdings" pitchFamily="2" charset="2"/>
              <a:buChar char="q"/>
            </a:pPr>
            <a:r>
              <a:rPr lang="en-US" sz="1500" dirty="0" smtClean="0">
                <a:solidFill>
                  <a:schemeClr val="bg1">
                    <a:lumMod val="50000"/>
                  </a:schemeClr>
                </a:solidFill>
              </a:rPr>
              <a:t>8 </a:t>
            </a:r>
            <a:r>
              <a:rPr lang="en-US" sz="1500" dirty="0" err="1">
                <a:solidFill>
                  <a:schemeClr val="bg1">
                    <a:lumMod val="50000"/>
                  </a:schemeClr>
                </a:solidFill>
              </a:rPr>
              <a:t>lemari</a:t>
            </a:r>
            <a:r>
              <a:rPr lang="en-US" sz="1500" dirty="0">
                <a:solidFill>
                  <a:schemeClr val="bg1">
                    <a:lumMod val="50000"/>
                  </a:schemeClr>
                </a:solidFill>
              </a:rPr>
              <a:t> </a:t>
            </a:r>
            <a:r>
              <a:rPr lang="en-US" sz="1500" dirty="0" err="1">
                <a:solidFill>
                  <a:schemeClr val="bg1">
                    <a:lumMod val="50000"/>
                  </a:schemeClr>
                </a:solidFill>
              </a:rPr>
              <a:t>pakaian</a:t>
            </a:r>
            <a:r>
              <a:rPr lang="en-US" sz="1500" dirty="0">
                <a:solidFill>
                  <a:schemeClr val="bg1">
                    <a:lumMod val="50000"/>
                  </a:schemeClr>
                </a:solidFill>
              </a:rPr>
              <a:t> (2 </a:t>
            </a:r>
            <a:r>
              <a:rPr lang="en-US" sz="1500" dirty="0" err="1">
                <a:solidFill>
                  <a:schemeClr val="bg1">
                    <a:lumMod val="50000"/>
                  </a:schemeClr>
                </a:solidFill>
              </a:rPr>
              <a:t>pintu</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1 set </a:t>
            </a:r>
            <a:r>
              <a:rPr lang="en-US" sz="1500" dirty="0" err="1">
                <a:solidFill>
                  <a:schemeClr val="bg1">
                    <a:lumMod val="50000"/>
                  </a:schemeClr>
                </a:solidFill>
              </a:rPr>
              <a:t>meja</a:t>
            </a:r>
            <a:r>
              <a:rPr lang="en-US" sz="1500" dirty="0">
                <a:solidFill>
                  <a:schemeClr val="bg1">
                    <a:lumMod val="50000"/>
                  </a:schemeClr>
                </a:solidFill>
              </a:rPr>
              <a:t> </a:t>
            </a:r>
            <a:r>
              <a:rPr lang="en-US" sz="1500" dirty="0" err="1">
                <a:solidFill>
                  <a:schemeClr val="bg1">
                    <a:lumMod val="50000"/>
                  </a:schemeClr>
                </a:solidFill>
              </a:rPr>
              <a:t>kursi</a:t>
            </a:r>
            <a:r>
              <a:rPr lang="en-US" sz="1500" dirty="0">
                <a:solidFill>
                  <a:schemeClr val="bg1">
                    <a:lumMod val="50000"/>
                  </a:schemeClr>
                </a:solidFill>
              </a:rPr>
              <a:t> </a:t>
            </a:r>
            <a:r>
              <a:rPr lang="en-US" sz="1500" dirty="0" err="1">
                <a:solidFill>
                  <a:schemeClr val="bg1">
                    <a:lumMod val="50000"/>
                  </a:schemeClr>
                </a:solidFill>
              </a:rPr>
              <a:t>tamu</a:t>
            </a:r>
            <a:r>
              <a:rPr lang="en-US" sz="1500" dirty="0">
                <a:solidFill>
                  <a:schemeClr val="bg1">
                    <a:lumMod val="50000"/>
                  </a:schemeClr>
                </a:solidFill>
              </a:rPr>
              <a:t>. </a:t>
            </a:r>
            <a:endParaRPr lang="en-US" sz="1500" dirty="0" smtClean="0">
              <a:solidFill>
                <a:schemeClr val="bg1">
                  <a:lumMod val="50000"/>
                </a:schemeClr>
              </a:solidFill>
            </a:endParaRPr>
          </a:p>
          <a:p>
            <a:pPr marL="285750" indent="-285750">
              <a:buFont typeface="Wingdings" pitchFamily="2" charset="2"/>
              <a:buChar char="q"/>
            </a:pPr>
            <a:r>
              <a:rPr lang="en-US" sz="1500" dirty="0" err="1" smtClean="0">
                <a:solidFill>
                  <a:schemeClr val="bg1">
                    <a:lumMod val="50000"/>
                  </a:schemeClr>
                </a:solidFill>
              </a:rPr>
              <a:t>Khusus</a:t>
            </a:r>
            <a:r>
              <a:rPr lang="en-US" sz="1500" dirty="0" smtClean="0">
                <a:solidFill>
                  <a:schemeClr val="bg1">
                    <a:lumMod val="50000"/>
                  </a:schemeClr>
                </a:solidFill>
              </a:rPr>
              <a:t> </a:t>
            </a:r>
            <a:r>
              <a:rPr lang="en-US" sz="1500" dirty="0" err="1">
                <a:solidFill>
                  <a:schemeClr val="bg1">
                    <a:lumMod val="50000"/>
                  </a:schemeClr>
                </a:solidFill>
              </a:rPr>
              <a:t>kamar</a:t>
            </a:r>
            <a:r>
              <a:rPr lang="en-US" sz="1500" dirty="0">
                <a:solidFill>
                  <a:schemeClr val="bg1">
                    <a:lumMod val="50000"/>
                  </a:schemeClr>
                </a:solidFill>
              </a:rPr>
              <a:t> </a:t>
            </a:r>
            <a:r>
              <a:rPr lang="en-US" sz="1500" dirty="0" err="1">
                <a:solidFill>
                  <a:schemeClr val="bg1">
                    <a:lumMod val="50000"/>
                  </a:schemeClr>
                </a:solidFill>
              </a:rPr>
              <a:t>kepala</a:t>
            </a:r>
            <a:r>
              <a:rPr lang="en-US" sz="1500" dirty="0">
                <a:solidFill>
                  <a:schemeClr val="bg1">
                    <a:lumMod val="50000"/>
                  </a:schemeClr>
                </a:solidFill>
              </a:rPr>
              <a:t> </a:t>
            </a:r>
            <a:r>
              <a:rPr lang="en-US" sz="1500" dirty="0" err="1">
                <a:solidFill>
                  <a:schemeClr val="bg1">
                    <a:lumMod val="50000"/>
                  </a:schemeClr>
                </a:solidFill>
              </a:rPr>
              <a:t>asrama</a:t>
            </a:r>
            <a:r>
              <a:rPr lang="en-US" sz="1500" dirty="0">
                <a:solidFill>
                  <a:schemeClr val="bg1">
                    <a:lumMod val="50000"/>
                  </a:schemeClr>
                </a:solidFill>
              </a:rPr>
              <a:t>, </a:t>
            </a:r>
            <a:r>
              <a:rPr lang="en-US" sz="1500" dirty="0" err="1">
                <a:solidFill>
                  <a:schemeClr val="bg1">
                    <a:lumMod val="50000"/>
                  </a:schemeClr>
                </a:solidFill>
              </a:rPr>
              <a:t>dilengkapi</a:t>
            </a:r>
            <a:r>
              <a:rPr lang="en-US" sz="1500" dirty="0">
                <a:solidFill>
                  <a:schemeClr val="bg1">
                    <a:lumMod val="50000"/>
                  </a:schemeClr>
                </a:solidFill>
              </a:rPr>
              <a:t> 1 </a:t>
            </a:r>
            <a:r>
              <a:rPr lang="en-US" sz="1500" dirty="0" err="1">
                <a:solidFill>
                  <a:schemeClr val="bg1">
                    <a:lumMod val="50000"/>
                  </a:schemeClr>
                </a:solidFill>
              </a:rPr>
              <a:t>tempat</a:t>
            </a:r>
            <a:r>
              <a:rPr lang="en-US" sz="1500" dirty="0">
                <a:solidFill>
                  <a:schemeClr val="bg1">
                    <a:lumMod val="50000"/>
                  </a:schemeClr>
                </a:solidFill>
              </a:rPr>
              <a:t> </a:t>
            </a:r>
            <a:r>
              <a:rPr lang="en-US" sz="1500" dirty="0" err="1">
                <a:solidFill>
                  <a:schemeClr val="bg1">
                    <a:lumMod val="50000"/>
                  </a:schemeClr>
                </a:solidFill>
              </a:rPr>
              <a:t>tidur</a:t>
            </a:r>
            <a:r>
              <a:rPr lang="en-US" sz="1500" dirty="0">
                <a:solidFill>
                  <a:schemeClr val="bg1">
                    <a:lumMod val="50000"/>
                  </a:schemeClr>
                </a:solidFill>
              </a:rPr>
              <a:t>, 1 </a:t>
            </a:r>
            <a:r>
              <a:rPr lang="en-US" sz="1500" dirty="0" err="1">
                <a:solidFill>
                  <a:schemeClr val="bg1">
                    <a:lumMod val="50000"/>
                  </a:schemeClr>
                </a:solidFill>
              </a:rPr>
              <a:t>lemari</a:t>
            </a:r>
            <a:r>
              <a:rPr lang="en-US" sz="1500" dirty="0">
                <a:solidFill>
                  <a:schemeClr val="bg1">
                    <a:lumMod val="50000"/>
                  </a:schemeClr>
                </a:solidFill>
              </a:rPr>
              <a:t> </a:t>
            </a:r>
            <a:r>
              <a:rPr lang="en-US" sz="1500" dirty="0" err="1">
                <a:solidFill>
                  <a:schemeClr val="bg1">
                    <a:lumMod val="50000"/>
                  </a:schemeClr>
                </a:solidFill>
              </a:rPr>
              <a:t>pakai</a:t>
            </a:r>
            <a:r>
              <a:rPr lang="en-US" sz="1500" dirty="0">
                <a:solidFill>
                  <a:schemeClr val="bg1">
                    <a:lumMod val="50000"/>
                  </a:schemeClr>
                </a:solidFill>
              </a:rPr>
              <a:t> (2 </a:t>
            </a:r>
            <a:r>
              <a:rPr lang="en-US" sz="1500" dirty="0" err="1">
                <a:solidFill>
                  <a:schemeClr val="bg1">
                    <a:lumMod val="50000"/>
                  </a:schemeClr>
                </a:solidFill>
              </a:rPr>
              <a:t>pintu</a:t>
            </a:r>
            <a:r>
              <a:rPr lang="en-US" sz="1500" dirty="0">
                <a:solidFill>
                  <a:schemeClr val="bg1">
                    <a:lumMod val="50000"/>
                  </a:schemeClr>
                </a:solidFill>
              </a:rPr>
              <a:t>) </a:t>
            </a:r>
            <a:r>
              <a:rPr lang="en-US" sz="1500" dirty="0" err="1">
                <a:solidFill>
                  <a:schemeClr val="bg1">
                    <a:lumMod val="50000"/>
                  </a:schemeClr>
                </a:solidFill>
              </a:rPr>
              <a:t>dan</a:t>
            </a:r>
            <a:r>
              <a:rPr lang="en-US" sz="1500" dirty="0">
                <a:solidFill>
                  <a:schemeClr val="bg1">
                    <a:lumMod val="50000"/>
                  </a:schemeClr>
                </a:solidFill>
              </a:rPr>
              <a:t> 1 set </a:t>
            </a:r>
            <a:r>
              <a:rPr lang="en-US" sz="1500" dirty="0" err="1">
                <a:solidFill>
                  <a:schemeClr val="bg1">
                    <a:lumMod val="50000"/>
                  </a:schemeClr>
                </a:solidFill>
              </a:rPr>
              <a:t>meja</a:t>
            </a:r>
            <a:r>
              <a:rPr lang="en-US" sz="1500" dirty="0">
                <a:solidFill>
                  <a:schemeClr val="bg1">
                    <a:lumMod val="50000"/>
                  </a:schemeClr>
                </a:solidFill>
              </a:rPr>
              <a:t> </a:t>
            </a:r>
            <a:r>
              <a:rPr lang="en-US" sz="1500" dirty="0" err="1">
                <a:solidFill>
                  <a:schemeClr val="bg1">
                    <a:lumMod val="50000"/>
                  </a:schemeClr>
                </a:solidFill>
              </a:rPr>
              <a:t>kursi</a:t>
            </a:r>
            <a:endParaRPr lang="en-US" sz="1500" dirty="0">
              <a:solidFill>
                <a:schemeClr val="bg1">
                  <a:lumMod val="50000"/>
                </a:schemeClr>
              </a:solidFill>
            </a:endParaRPr>
          </a:p>
        </p:txBody>
      </p:sp>
      <p:cxnSp>
        <p:nvCxnSpPr>
          <p:cNvPr id="35" name="Straight Connector 34"/>
          <p:cNvCxnSpPr/>
          <p:nvPr/>
        </p:nvCxnSpPr>
        <p:spPr>
          <a:xfrm>
            <a:off x="5910440" y="4998313"/>
            <a:ext cx="0" cy="100278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3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6038729" y="4931205"/>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Rectangle 36"/>
          <p:cNvSpPr/>
          <p:nvPr/>
        </p:nvSpPr>
        <p:spPr>
          <a:xfrm>
            <a:off x="6522240" y="4902066"/>
            <a:ext cx="5098260" cy="1077218"/>
          </a:xfrm>
          <a:prstGeom prst="rect">
            <a:avLst/>
          </a:prstGeom>
        </p:spPr>
        <p:txBody>
          <a:bodyPr wrap="square">
            <a:spAutoFit/>
          </a:bodyPr>
          <a:lstStyle/>
          <a:p>
            <a:r>
              <a:rPr lang="en-US" sz="1600" b="1" dirty="0" err="1" smtClean="0">
                <a:solidFill>
                  <a:schemeClr val="bg1">
                    <a:lumMod val="50000"/>
                  </a:schemeClr>
                </a:solidFill>
              </a:rPr>
              <a:t>kapasitas</a:t>
            </a:r>
            <a:r>
              <a:rPr lang="en-US" sz="1600" b="1" dirty="0" smtClean="0">
                <a:solidFill>
                  <a:schemeClr val="bg1">
                    <a:lumMod val="50000"/>
                  </a:schemeClr>
                </a:solidFill>
              </a:rPr>
              <a:t> </a:t>
            </a:r>
            <a:r>
              <a:rPr lang="en-US" sz="1600" b="1" dirty="0">
                <a:solidFill>
                  <a:schemeClr val="bg1">
                    <a:lumMod val="50000"/>
                  </a:schemeClr>
                </a:solidFill>
              </a:rPr>
              <a:t>20 </a:t>
            </a:r>
            <a:r>
              <a:rPr lang="en-US" sz="1600" b="1" dirty="0" err="1" smtClean="0">
                <a:solidFill>
                  <a:schemeClr val="bg1">
                    <a:lumMod val="50000"/>
                  </a:schemeClr>
                </a:solidFill>
              </a:rPr>
              <a:t>siswa</a:t>
            </a:r>
            <a:r>
              <a:rPr lang="en-US" sz="1600" b="1" dirty="0" smtClean="0">
                <a:solidFill>
                  <a:schemeClr val="bg1">
                    <a:lumMod val="50000"/>
                  </a:schemeClr>
                </a:solidFill>
              </a:rPr>
              <a:t>/</a:t>
            </a:r>
            <a:r>
              <a:rPr lang="en-US" sz="1600" b="1" dirty="0" err="1" smtClean="0">
                <a:solidFill>
                  <a:schemeClr val="bg1">
                    <a:lumMod val="50000"/>
                  </a:schemeClr>
                </a:solidFill>
              </a:rPr>
              <a:t>siswi</a:t>
            </a:r>
            <a:r>
              <a:rPr lang="en-US" sz="1600" b="1" dirty="0" smtClean="0">
                <a:solidFill>
                  <a:schemeClr val="bg1">
                    <a:lumMod val="50000"/>
                  </a:schemeClr>
                </a:solidFill>
              </a:rPr>
              <a:t>:</a:t>
            </a:r>
          </a:p>
          <a:p>
            <a:pPr marL="285750" indent="-285750">
              <a:buFont typeface="Wingdings" pitchFamily="2" charset="2"/>
              <a:buChar char="q"/>
            </a:pPr>
            <a:r>
              <a:rPr lang="en-US" sz="1600" dirty="0" err="1" smtClean="0">
                <a:solidFill>
                  <a:schemeClr val="bg1">
                    <a:lumMod val="50000"/>
                  </a:schemeClr>
                </a:solidFill>
              </a:rPr>
              <a:t>dilengkapi</a:t>
            </a:r>
            <a:r>
              <a:rPr lang="en-US" sz="1600" dirty="0" smtClean="0">
                <a:solidFill>
                  <a:schemeClr val="bg1">
                    <a:lumMod val="50000"/>
                  </a:schemeClr>
                </a:solidFill>
              </a:rPr>
              <a:t> </a:t>
            </a:r>
            <a:r>
              <a:rPr lang="en-US" sz="1600" dirty="0">
                <a:solidFill>
                  <a:schemeClr val="bg1">
                    <a:lumMod val="50000"/>
                  </a:schemeClr>
                </a:solidFill>
              </a:rPr>
              <a:t>8 </a:t>
            </a:r>
            <a:r>
              <a:rPr lang="en-US" sz="1600" dirty="0" err="1">
                <a:solidFill>
                  <a:schemeClr val="bg1">
                    <a:lumMod val="50000"/>
                  </a:schemeClr>
                </a:solidFill>
              </a:rPr>
              <a:t>buah</a:t>
            </a:r>
            <a:r>
              <a:rPr lang="en-US" sz="1600" dirty="0">
                <a:solidFill>
                  <a:schemeClr val="bg1">
                    <a:lumMod val="50000"/>
                  </a:schemeClr>
                </a:solidFill>
              </a:rPr>
              <a:t> </a:t>
            </a:r>
            <a:r>
              <a:rPr lang="en-US" sz="1600" dirty="0" err="1">
                <a:solidFill>
                  <a:schemeClr val="bg1">
                    <a:lumMod val="50000"/>
                  </a:schemeClr>
                </a:solidFill>
              </a:rPr>
              <a:t>meja</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20 </a:t>
            </a:r>
            <a:r>
              <a:rPr lang="en-US" sz="1600" dirty="0" err="1">
                <a:solidFill>
                  <a:schemeClr val="bg1">
                    <a:lumMod val="50000"/>
                  </a:schemeClr>
                </a:solidFill>
              </a:rPr>
              <a:t>kursi</a:t>
            </a:r>
            <a:r>
              <a:rPr lang="en-US" sz="1600" dirty="0">
                <a:solidFill>
                  <a:schemeClr val="bg1">
                    <a:lumMod val="50000"/>
                  </a:schemeClr>
                </a:solidFill>
              </a:rPr>
              <a:t> </a:t>
            </a:r>
            <a:r>
              <a:rPr lang="en-US" sz="1600" dirty="0" err="1">
                <a:solidFill>
                  <a:schemeClr val="bg1">
                    <a:lumMod val="50000"/>
                  </a:schemeClr>
                </a:solidFill>
              </a:rPr>
              <a:t>belajar</a:t>
            </a:r>
            <a:r>
              <a:rPr lang="en-US" sz="1600" dirty="0">
                <a:solidFill>
                  <a:schemeClr val="bg1">
                    <a:lumMod val="50000"/>
                  </a:schemeClr>
                </a:solidFill>
              </a:rPr>
              <a:t>, </a:t>
            </a:r>
            <a:endParaRPr lang="en-US" sz="1600" dirty="0" smtClean="0">
              <a:solidFill>
                <a:schemeClr val="bg1">
                  <a:lumMod val="50000"/>
                </a:schemeClr>
              </a:solidFill>
            </a:endParaRPr>
          </a:p>
          <a:p>
            <a:pPr marL="285750" indent="-285750">
              <a:buFont typeface="Wingdings" pitchFamily="2" charset="2"/>
              <a:buChar char="q"/>
            </a:pPr>
            <a:r>
              <a:rPr lang="en-US" sz="1600" dirty="0" smtClean="0">
                <a:solidFill>
                  <a:schemeClr val="bg1">
                    <a:lumMod val="50000"/>
                  </a:schemeClr>
                </a:solidFill>
              </a:rPr>
              <a:t>10 </a:t>
            </a:r>
            <a:r>
              <a:rPr lang="en-US" sz="1600" dirty="0" err="1">
                <a:solidFill>
                  <a:schemeClr val="bg1">
                    <a:lumMod val="50000"/>
                  </a:schemeClr>
                </a:solidFill>
              </a:rPr>
              <a:t>ranjang</a:t>
            </a:r>
            <a:r>
              <a:rPr lang="en-US" sz="1600" dirty="0">
                <a:solidFill>
                  <a:schemeClr val="bg1">
                    <a:lumMod val="50000"/>
                  </a:schemeClr>
                </a:solidFill>
              </a:rPr>
              <a:t> </a:t>
            </a:r>
            <a:r>
              <a:rPr lang="en-US" sz="1600" dirty="0" err="1">
                <a:solidFill>
                  <a:schemeClr val="bg1">
                    <a:lumMod val="50000"/>
                  </a:schemeClr>
                </a:solidFill>
              </a:rPr>
              <a:t>tidur</a:t>
            </a:r>
            <a:r>
              <a:rPr lang="en-US" sz="1600" dirty="0">
                <a:solidFill>
                  <a:schemeClr val="bg1">
                    <a:lumMod val="50000"/>
                  </a:schemeClr>
                </a:solidFill>
              </a:rPr>
              <a:t> </a:t>
            </a:r>
            <a:r>
              <a:rPr lang="en-US" sz="1600" dirty="0" err="1">
                <a:solidFill>
                  <a:schemeClr val="bg1">
                    <a:lumMod val="50000"/>
                  </a:schemeClr>
                </a:solidFill>
              </a:rPr>
              <a:t>bertingkat</a:t>
            </a:r>
            <a:r>
              <a:rPr lang="en-US" sz="1600" dirty="0">
                <a:solidFill>
                  <a:schemeClr val="bg1">
                    <a:lumMod val="50000"/>
                  </a:schemeClr>
                </a:solidFill>
              </a:rPr>
              <a:t>, </a:t>
            </a:r>
            <a:endParaRPr lang="en-US" sz="1600" dirty="0" smtClean="0">
              <a:solidFill>
                <a:schemeClr val="bg1">
                  <a:lumMod val="50000"/>
                </a:schemeClr>
              </a:solidFill>
            </a:endParaRPr>
          </a:p>
          <a:p>
            <a:pPr marL="285750" indent="-285750">
              <a:buFont typeface="Wingdings" pitchFamily="2" charset="2"/>
              <a:buChar char="q"/>
            </a:pPr>
            <a:r>
              <a:rPr lang="en-US" sz="1600" dirty="0" smtClean="0">
                <a:solidFill>
                  <a:schemeClr val="bg1">
                    <a:lumMod val="50000"/>
                  </a:schemeClr>
                </a:solidFill>
              </a:rPr>
              <a:t>10 </a:t>
            </a:r>
            <a:r>
              <a:rPr lang="en-US" sz="1600" dirty="0" err="1">
                <a:solidFill>
                  <a:schemeClr val="bg1">
                    <a:lumMod val="50000"/>
                  </a:schemeClr>
                </a:solidFill>
              </a:rPr>
              <a:t>lemari</a:t>
            </a:r>
            <a:r>
              <a:rPr lang="en-US" sz="1600" dirty="0">
                <a:solidFill>
                  <a:schemeClr val="bg1">
                    <a:lumMod val="50000"/>
                  </a:schemeClr>
                </a:solidFill>
              </a:rPr>
              <a:t> </a:t>
            </a:r>
            <a:r>
              <a:rPr lang="en-US" sz="1600" dirty="0" err="1">
                <a:solidFill>
                  <a:schemeClr val="bg1">
                    <a:lumMod val="50000"/>
                  </a:schemeClr>
                </a:solidFill>
              </a:rPr>
              <a:t>pakaian</a:t>
            </a:r>
            <a:r>
              <a:rPr lang="en-US" sz="1600" dirty="0">
                <a:solidFill>
                  <a:schemeClr val="bg1">
                    <a:lumMod val="50000"/>
                  </a:schemeClr>
                </a:solidFill>
              </a:rPr>
              <a:t> (2 </a:t>
            </a:r>
            <a:r>
              <a:rPr lang="en-US" sz="1600" dirty="0" err="1">
                <a:solidFill>
                  <a:schemeClr val="bg1">
                    <a:lumMod val="50000"/>
                  </a:schemeClr>
                </a:solidFill>
              </a:rPr>
              <a:t>pintu</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1 set </a:t>
            </a:r>
            <a:r>
              <a:rPr lang="en-US" sz="1600" dirty="0" err="1">
                <a:solidFill>
                  <a:schemeClr val="bg1">
                    <a:lumMod val="50000"/>
                  </a:schemeClr>
                </a:solidFill>
              </a:rPr>
              <a:t>meja</a:t>
            </a:r>
            <a:r>
              <a:rPr lang="en-US" sz="1600" dirty="0">
                <a:solidFill>
                  <a:schemeClr val="bg1">
                    <a:lumMod val="50000"/>
                  </a:schemeClr>
                </a:solidFill>
              </a:rPr>
              <a:t> </a:t>
            </a:r>
            <a:r>
              <a:rPr lang="en-US" sz="1600" dirty="0" err="1">
                <a:solidFill>
                  <a:schemeClr val="bg1">
                    <a:lumMod val="50000"/>
                  </a:schemeClr>
                </a:solidFill>
              </a:rPr>
              <a:t>kursi</a:t>
            </a:r>
            <a:r>
              <a:rPr lang="en-US" sz="1600" dirty="0">
                <a:solidFill>
                  <a:schemeClr val="bg1">
                    <a:lumMod val="50000"/>
                  </a:schemeClr>
                </a:solidFill>
              </a:rPr>
              <a:t> </a:t>
            </a:r>
            <a:r>
              <a:rPr lang="en-US" sz="1600" dirty="0" err="1">
                <a:solidFill>
                  <a:schemeClr val="bg1">
                    <a:lumMod val="50000"/>
                  </a:schemeClr>
                </a:solidFill>
              </a:rPr>
              <a:t>tamu</a:t>
            </a:r>
            <a:endParaRPr lang="en-US" sz="1600" dirty="0">
              <a:solidFill>
                <a:schemeClr val="bg1">
                  <a:lumMod val="50000"/>
                </a:schemeClr>
              </a:solidFill>
            </a:endParaRPr>
          </a:p>
        </p:txBody>
      </p:sp>
    </p:spTree>
    <p:extLst>
      <p:ext uri="{BB962C8B-B14F-4D97-AF65-F5344CB8AC3E}">
        <p14:creationId xmlns:p14="http://schemas.microsoft.com/office/powerpoint/2010/main" val="17588305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rgbClr val="FFFF00"/>
                </a:solidFill>
              </a:rPr>
              <a:t>Prasyarat</a:t>
            </a:r>
            <a:r>
              <a:rPr lang="en-US" sz="2800" b="1" dirty="0" smtClean="0">
                <a:solidFill>
                  <a:schemeClr val="bg1"/>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Asrama</a:t>
            </a:r>
            <a:r>
              <a:rPr lang="en-US" sz="2800" b="1" dirty="0" smtClean="0">
                <a:solidFill>
                  <a:schemeClr val="bg1"/>
                </a:solidFill>
              </a:rPr>
              <a:t> </a:t>
            </a:r>
            <a:r>
              <a:rPr lang="en-US" sz="2800" b="1" dirty="0" err="1" smtClean="0">
                <a:solidFill>
                  <a:schemeClr val="bg1"/>
                </a:solidFill>
              </a:rPr>
              <a:t>Siswa</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3417971" y="1338168"/>
            <a:ext cx="8414922" cy="3416320"/>
          </a:xfrm>
          <a:prstGeom prst="rect">
            <a:avLst/>
          </a:prstGeom>
        </p:spPr>
        <p:txBody>
          <a:bodyPr wrap="square">
            <a:spAutoFit/>
          </a:bodyPr>
          <a:lstStyle/>
          <a:p>
            <a:pPr marL="342900" indent="-342900">
              <a:buAutoNum type="alphaLcPeriod"/>
            </a:pPr>
            <a:r>
              <a:rPr lang="en-US" b="1" dirty="0" err="1" smtClean="0">
                <a:latin typeface="Century Gothic" panose="020B0502020202020204" pitchFamily="34" charset="0"/>
              </a:rPr>
              <a:t>Bukaan</a:t>
            </a:r>
            <a:r>
              <a:rPr lang="en-US" b="1" dirty="0" smtClean="0">
                <a:latin typeface="Century Gothic" panose="020B0502020202020204" pitchFamily="34" charset="0"/>
              </a:rPr>
              <a:t> </a:t>
            </a:r>
            <a:r>
              <a:rPr lang="en-US" b="1" dirty="0" err="1">
                <a:latin typeface="Century Gothic" panose="020B0502020202020204" pitchFamily="34" charset="0"/>
              </a:rPr>
              <a:t>ventilasi</a:t>
            </a:r>
            <a:r>
              <a:rPr lang="en-US" b="1" dirty="0">
                <a:latin typeface="Century Gothic" panose="020B0502020202020204" pitchFamily="34" charset="0"/>
              </a:rPr>
              <a:t> </a:t>
            </a:r>
            <a:r>
              <a:rPr lang="en-US" b="1" dirty="0" err="1">
                <a:latin typeface="Century Gothic" panose="020B0502020202020204" pitchFamily="34" charset="0"/>
              </a:rPr>
              <a:t>cahaya</a:t>
            </a:r>
            <a:r>
              <a:rPr lang="en-US" b="1" dirty="0">
                <a:latin typeface="Century Gothic" panose="020B0502020202020204" pitchFamily="34" charset="0"/>
              </a:rPr>
              <a:t> minimal 10% </a:t>
            </a:r>
            <a:r>
              <a:rPr lang="en-US" dirty="0" err="1">
                <a:latin typeface="Century Gothic" panose="020B0502020202020204" pitchFamily="34" charset="0"/>
              </a:rPr>
              <a:t>dan</a:t>
            </a:r>
            <a:r>
              <a:rPr lang="en-US" dirty="0">
                <a:latin typeface="Century Gothic" panose="020B0502020202020204" pitchFamily="34" charset="0"/>
              </a:rPr>
              <a:t> </a:t>
            </a:r>
            <a:r>
              <a:rPr lang="en-US" b="1" dirty="0" err="1">
                <a:latin typeface="Century Gothic" panose="020B0502020202020204" pitchFamily="34" charset="0"/>
              </a:rPr>
              <a:t>bukaan</a:t>
            </a:r>
            <a:r>
              <a:rPr lang="en-US" b="1" dirty="0">
                <a:latin typeface="Century Gothic" panose="020B0502020202020204" pitchFamily="34" charset="0"/>
              </a:rPr>
              <a:t> </a:t>
            </a:r>
            <a:r>
              <a:rPr lang="en-US" b="1" dirty="0" err="1">
                <a:latin typeface="Century Gothic" panose="020B0502020202020204" pitchFamily="34" charset="0"/>
              </a:rPr>
              <a:t>ventilasi</a:t>
            </a:r>
            <a:r>
              <a:rPr lang="en-US" b="1" dirty="0">
                <a:latin typeface="Century Gothic" panose="020B0502020202020204" pitchFamily="34" charset="0"/>
              </a:rPr>
              <a:t> </a:t>
            </a:r>
            <a:r>
              <a:rPr lang="en-US" b="1" dirty="0" err="1">
                <a:latin typeface="Century Gothic" panose="020B0502020202020204" pitchFamily="34" charset="0"/>
              </a:rPr>
              <a:t>udara</a:t>
            </a:r>
            <a:r>
              <a:rPr lang="en-US" b="1" dirty="0">
                <a:latin typeface="Century Gothic" panose="020B0502020202020204" pitchFamily="34" charset="0"/>
              </a:rPr>
              <a:t> minimal 5% </a:t>
            </a:r>
            <a:r>
              <a:rPr lang="en-US" dirty="0" err="1">
                <a:latin typeface="Century Gothic" panose="020B0502020202020204" pitchFamily="34" charset="0"/>
              </a:rPr>
              <a:t>dari</a:t>
            </a:r>
            <a:r>
              <a:rPr lang="en-US" dirty="0">
                <a:latin typeface="Century Gothic" panose="020B0502020202020204" pitchFamily="34" charset="0"/>
              </a:rPr>
              <a:t> </a:t>
            </a:r>
            <a:r>
              <a:rPr lang="en-US" dirty="0" err="1">
                <a:latin typeface="Century Gothic" panose="020B0502020202020204" pitchFamily="34" charset="0"/>
              </a:rPr>
              <a:t>luas</a:t>
            </a:r>
            <a:r>
              <a:rPr lang="en-US" dirty="0">
                <a:latin typeface="Century Gothic" panose="020B0502020202020204" pitchFamily="34" charset="0"/>
              </a:rPr>
              <a:t> </a:t>
            </a:r>
            <a:r>
              <a:rPr lang="en-US" dirty="0" err="1">
                <a:latin typeface="Century Gothic" panose="020B0502020202020204" pitchFamily="34" charset="0"/>
              </a:rPr>
              <a:t>bangunan</a:t>
            </a:r>
            <a:r>
              <a:rPr lang="en-US" dirty="0">
                <a:latin typeface="Century Gothic" panose="020B0502020202020204" pitchFamily="34" charset="0"/>
              </a:rPr>
              <a:t> </a:t>
            </a:r>
            <a:r>
              <a:rPr lang="en-US" dirty="0" err="1">
                <a:latin typeface="Century Gothic" panose="020B0502020202020204" pitchFamily="34" charset="0"/>
              </a:rPr>
              <a:t>asrama</a:t>
            </a:r>
            <a:r>
              <a:rPr lang="en-US" dirty="0">
                <a:latin typeface="Century Gothic" panose="020B0502020202020204" pitchFamily="34" charset="0"/>
              </a:rPr>
              <a:t> </a:t>
            </a:r>
            <a:r>
              <a:rPr lang="en-US" dirty="0" err="1">
                <a:latin typeface="Century Gothic" panose="020B0502020202020204" pitchFamily="34" charset="0"/>
              </a:rPr>
              <a:t>siswa</a:t>
            </a:r>
            <a:r>
              <a:rPr lang="en-US" dirty="0">
                <a:latin typeface="Century Gothic" panose="020B0502020202020204" pitchFamily="34" charset="0"/>
              </a:rPr>
              <a:t>, </a:t>
            </a:r>
            <a:endParaRPr lang="en-US" dirty="0" smtClean="0">
              <a:latin typeface="Century Gothic" panose="020B0502020202020204" pitchFamily="34" charset="0"/>
            </a:endParaRPr>
          </a:p>
          <a:p>
            <a:endParaRPr lang="en-US" dirty="0" smtClean="0">
              <a:latin typeface="Century Gothic" panose="020B0502020202020204" pitchFamily="34" charset="0"/>
            </a:endParaRPr>
          </a:p>
          <a:p>
            <a:pPr marL="342900" indent="-342900"/>
            <a:r>
              <a:rPr lang="en-US" dirty="0" smtClean="0">
                <a:latin typeface="Century Gothic" panose="020B0502020202020204" pitchFamily="34" charset="0"/>
              </a:rPr>
              <a:t>      </a:t>
            </a:r>
          </a:p>
          <a:p>
            <a:pPr marL="342900" indent="-342900"/>
            <a:r>
              <a:rPr lang="en-US" dirty="0">
                <a:latin typeface="Century Gothic" panose="020B0502020202020204" pitchFamily="34" charset="0"/>
              </a:rPr>
              <a:t> </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a:latin typeface="Century Gothic" panose="020B0502020202020204" pitchFamily="34" charset="0"/>
              </a:rPr>
              <a:t>sehatnya</a:t>
            </a:r>
            <a:r>
              <a:rPr lang="en-US" dirty="0">
                <a:latin typeface="Century Gothic" panose="020B0502020202020204" pitchFamily="34" charset="0"/>
              </a:rPr>
              <a:t> </a:t>
            </a:r>
            <a:r>
              <a:rPr lang="en-US" dirty="0" err="1">
                <a:latin typeface="Century Gothic" panose="020B0502020202020204" pitchFamily="34" charset="0"/>
              </a:rPr>
              <a:t>kondisi</a:t>
            </a:r>
            <a:r>
              <a:rPr lang="en-US" dirty="0">
                <a:latin typeface="Century Gothic" panose="020B0502020202020204" pitchFamily="34" charset="0"/>
              </a:rPr>
              <a:t> </a:t>
            </a:r>
            <a:r>
              <a:rPr lang="en-US" dirty="0" err="1">
                <a:latin typeface="Century Gothic" panose="020B0502020202020204" pitchFamily="34" charset="0"/>
              </a:rPr>
              <a:t>ruang</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penerangan</a:t>
            </a:r>
            <a:r>
              <a:rPr lang="en-US" dirty="0">
                <a:latin typeface="Century Gothic" panose="020B0502020202020204" pitchFamily="34" charset="0"/>
              </a:rPr>
              <a:t> </a:t>
            </a:r>
            <a:r>
              <a:rPr lang="en-US" dirty="0" err="1">
                <a:latin typeface="Century Gothic" panose="020B0502020202020204" pitchFamily="34" charset="0"/>
              </a:rPr>
              <a:t>alami</a:t>
            </a:r>
            <a:r>
              <a:rPr lang="en-US" dirty="0">
                <a:latin typeface="Century Gothic" panose="020B0502020202020204" pitchFamily="34" charset="0"/>
              </a:rPr>
              <a:t>, </a:t>
            </a:r>
            <a:r>
              <a:rPr lang="en-US" dirty="0" err="1">
                <a:latin typeface="Century Gothic" panose="020B0502020202020204" pitchFamily="34" charset="0"/>
              </a:rPr>
              <a:t>sirkulasi</a:t>
            </a:r>
            <a:r>
              <a:rPr lang="en-US" dirty="0">
                <a:latin typeface="Century Gothic" panose="020B0502020202020204" pitchFamily="34" charset="0"/>
              </a:rPr>
              <a:t> </a:t>
            </a:r>
            <a:r>
              <a:rPr lang="en-US" dirty="0" err="1">
                <a:latin typeface="Century Gothic" panose="020B0502020202020204" pitchFamily="34" charset="0"/>
              </a:rPr>
              <a:t>udara</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kelembaban</a:t>
            </a:r>
            <a:r>
              <a:rPr lang="en-US" dirty="0">
                <a:latin typeface="Century Gothic" panose="020B0502020202020204" pitchFamily="34" charset="0"/>
              </a:rPr>
              <a:t> normal.</a:t>
            </a:r>
          </a:p>
          <a:p>
            <a:pPr marL="342900" indent="-342900">
              <a:tabLst>
                <a:tab pos="336550" algn="l"/>
              </a:tabLst>
            </a:pPr>
            <a:r>
              <a:rPr lang="en-US" dirty="0">
                <a:latin typeface="Century Gothic" panose="020B0502020202020204" pitchFamily="34" charset="0"/>
              </a:rPr>
              <a:t>b. </a:t>
            </a:r>
            <a:r>
              <a:rPr lang="en-US" dirty="0" smtClean="0">
                <a:latin typeface="Century Gothic" panose="020B0502020202020204" pitchFamily="34" charset="0"/>
              </a:rPr>
              <a:t>	</a:t>
            </a:r>
            <a:r>
              <a:rPr lang="en-US" dirty="0" err="1" smtClean="0">
                <a:latin typeface="Century Gothic" panose="020B0502020202020204" pitchFamily="34" charset="0"/>
              </a:rPr>
              <a:t>Jelas</a:t>
            </a:r>
            <a:r>
              <a:rPr lang="en-US" dirty="0" smtClean="0">
                <a:latin typeface="Century Gothic" panose="020B0502020202020204" pitchFamily="34" charset="0"/>
              </a:rPr>
              <a:t> </a:t>
            </a:r>
            <a:r>
              <a:rPr lang="en-US" dirty="0" err="1" smtClean="0">
                <a:latin typeface="Century Gothic" panose="020B0502020202020204" pitchFamily="34" charset="0"/>
              </a:rPr>
              <a:t>peruntukkan</a:t>
            </a:r>
            <a:r>
              <a:rPr lang="en-US" dirty="0" smtClean="0">
                <a:latin typeface="Century Gothic" panose="020B0502020202020204" pitchFamily="34" charset="0"/>
              </a:rPr>
              <a:t> </a:t>
            </a:r>
            <a:r>
              <a:rPr lang="en-US" dirty="0" err="1" smtClean="0">
                <a:latin typeface="Century Gothic" panose="020B0502020202020204" pitchFamily="34" charset="0"/>
              </a:rPr>
              <a:t>untuk</a:t>
            </a:r>
            <a:r>
              <a:rPr lang="en-US" dirty="0" smtClean="0">
                <a:latin typeface="Century Gothic" panose="020B0502020202020204" pitchFamily="34" charset="0"/>
              </a:rPr>
              <a:t> </a:t>
            </a:r>
            <a:r>
              <a:rPr lang="en-US" dirty="0" err="1" smtClean="0">
                <a:latin typeface="Century Gothic" panose="020B0502020202020204" pitchFamily="34" charset="0"/>
              </a:rPr>
              <a:t>siswa</a:t>
            </a:r>
            <a:r>
              <a:rPr lang="en-US" dirty="0" smtClean="0">
                <a:latin typeface="Century Gothic" panose="020B0502020202020204" pitchFamily="34" charset="0"/>
              </a:rPr>
              <a:t> </a:t>
            </a:r>
            <a:r>
              <a:rPr lang="en-US" dirty="0" err="1" smtClean="0">
                <a:latin typeface="Century Gothic" panose="020B0502020202020204" pitchFamily="34" charset="0"/>
              </a:rPr>
              <a:t>atau</a:t>
            </a:r>
            <a:r>
              <a:rPr lang="en-US" dirty="0" smtClean="0">
                <a:latin typeface="Century Gothic" panose="020B0502020202020204" pitchFamily="34" charset="0"/>
              </a:rPr>
              <a:t> </a:t>
            </a:r>
            <a:r>
              <a:rPr lang="en-US" dirty="0" err="1" smtClean="0">
                <a:latin typeface="Century Gothic" panose="020B0502020202020204" pitchFamily="34" charset="0"/>
              </a:rPr>
              <a:t>siswi</a:t>
            </a:r>
            <a:r>
              <a:rPr lang="en-US" dirty="0" smtClean="0">
                <a:latin typeface="Century Gothic" panose="020B0502020202020204" pitchFamily="34" charset="0"/>
              </a:rPr>
              <a:t>. </a:t>
            </a:r>
            <a:r>
              <a:rPr lang="en-US" b="1" dirty="0" err="1" smtClean="0">
                <a:latin typeface="Century Gothic" panose="020B0502020202020204" pitchFamily="34" charset="0"/>
              </a:rPr>
              <a:t>Tidak</a:t>
            </a:r>
            <a:r>
              <a:rPr lang="en-US" b="1" dirty="0" smtClean="0">
                <a:latin typeface="Century Gothic" panose="020B0502020202020204" pitchFamily="34" charset="0"/>
              </a:rPr>
              <a:t> </a:t>
            </a:r>
            <a:r>
              <a:rPr lang="en-US" b="1" dirty="0" err="1" smtClean="0">
                <a:latin typeface="Century Gothic" panose="020B0502020202020204" pitchFamily="34" charset="0"/>
              </a:rPr>
              <a:t>boleh</a:t>
            </a:r>
            <a:r>
              <a:rPr lang="en-US" b="1" dirty="0" smtClean="0">
                <a:latin typeface="Century Gothic" panose="020B0502020202020204" pitchFamily="34" charset="0"/>
              </a:rPr>
              <a:t> </a:t>
            </a:r>
            <a:r>
              <a:rPr lang="en-US" b="1" dirty="0" err="1" smtClean="0">
                <a:latin typeface="Century Gothic" panose="020B0502020202020204" pitchFamily="34" charset="0"/>
              </a:rPr>
              <a:t>dijadikan</a:t>
            </a:r>
            <a:r>
              <a:rPr lang="en-US" b="1" dirty="0" smtClean="0">
                <a:latin typeface="Century Gothic" panose="020B0502020202020204" pitchFamily="34" charset="0"/>
              </a:rPr>
              <a:t> </a:t>
            </a:r>
            <a:r>
              <a:rPr lang="en-US" b="1" dirty="0" err="1" smtClean="0">
                <a:latin typeface="Century Gothic" panose="020B0502020202020204" pitchFamily="34" charset="0"/>
              </a:rPr>
              <a:t>satu</a:t>
            </a:r>
            <a:r>
              <a:rPr lang="en-US" b="1" dirty="0" smtClean="0">
                <a:latin typeface="Century Gothic" panose="020B0502020202020204" pitchFamily="34" charset="0"/>
              </a:rPr>
              <a:t>.</a:t>
            </a:r>
          </a:p>
          <a:p>
            <a:pPr marL="342900" indent="-342900"/>
            <a:r>
              <a:rPr lang="en-US" dirty="0">
                <a:latin typeface="Century Gothic" panose="020B0502020202020204" pitchFamily="34" charset="0"/>
              </a:rPr>
              <a:t>c. </a:t>
            </a:r>
            <a:r>
              <a:rPr lang="en-US" dirty="0" smtClean="0">
                <a:latin typeface="Century Gothic" panose="020B0502020202020204" pitchFamily="34" charset="0"/>
              </a:rPr>
              <a:t>	</a:t>
            </a:r>
            <a:r>
              <a:rPr lang="en-US" dirty="0" err="1" smtClean="0">
                <a:latin typeface="Century Gothic" panose="020B0502020202020204" pitchFamily="34" charset="0"/>
              </a:rPr>
              <a:t>Apabila</a:t>
            </a:r>
            <a:r>
              <a:rPr lang="en-US" dirty="0" smtClean="0">
                <a:latin typeface="Century Gothic" panose="020B0502020202020204" pitchFamily="34" charset="0"/>
              </a:rPr>
              <a:t> </a:t>
            </a:r>
            <a:r>
              <a:rPr lang="en-US" dirty="0" err="1">
                <a:latin typeface="Century Gothic" panose="020B0502020202020204" pitchFamily="34" charset="0"/>
              </a:rPr>
              <a:t>suatu</a:t>
            </a:r>
            <a:r>
              <a:rPr lang="en-US" dirty="0">
                <a:latin typeface="Century Gothic" panose="020B0502020202020204" pitchFamily="34" charset="0"/>
              </a:rPr>
              <a:t> </a:t>
            </a:r>
            <a:r>
              <a:rPr lang="en-US" dirty="0" err="1">
                <a:latin typeface="Century Gothic" panose="020B0502020202020204" pitchFamily="34" charset="0"/>
              </a:rPr>
              <a:t>sekolah</a:t>
            </a:r>
            <a:r>
              <a:rPr lang="en-US" dirty="0">
                <a:latin typeface="Century Gothic" panose="020B0502020202020204" pitchFamily="34" charset="0"/>
              </a:rPr>
              <a:t> </a:t>
            </a:r>
            <a:r>
              <a:rPr lang="en-US" dirty="0" err="1">
                <a:latin typeface="Century Gothic" panose="020B0502020202020204" pitchFamily="34" charset="0"/>
              </a:rPr>
              <a:t>mendapat</a:t>
            </a:r>
            <a:r>
              <a:rPr lang="en-US" dirty="0">
                <a:latin typeface="Century Gothic" panose="020B0502020202020204" pitchFamily="34" charset="0"/>
              </a:rPr>
              <a:t> </a:t>
            </a:r>
            <a:r>
              <a:rPr lang="en-US" dirty="0" err="1">
                <a:latin typeface="Century Gothic" panose="020B0502020202020204" pitchFamily="34" charset="0"/>
              </a:rPr>
              <a:t>alokasi</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membangun</a:t>
            </a:r>
            <a:r>
              <a:rPr lang="en-US" dirty="0">
                <a:latin typeface="Century Gothic" panose="020B0502020202020204" pitchFamily="34" charset="0"/>
              </a:rPr>
              <a:t> </a:t>
            </a:r>
            <a:r>
              <a:rPr lang="en-US" b="1" dirty="0">
                <a:latin typeface="Century Gothic" panose="020B0502020202020204" pitchFamily="34" charset="0"/>
              </a:rPr>
              <a:t>2 (</a:t>
            </a:r>
            <a:r>
              <a:rPr lang="en-US" b="1" dirty="0" err="1">
                <a:latin typeface="Century Gothic" panose="020B0502020202020204" pitchFamily="34" charset="0"/>
              </a:rPr>
              <a:t>dua</a:t>
            </a:r>
            <a:r>
              <a:rPr lang="en-US" b="1" dirty="0">
                <a:latin typeface="Century Gothic" panose="020B0502020202020204" pitchFamily="34" charset="0"/>
              </a:rPr>
              <a:t>) unit </a:t>
            </a:r>
            <a:r>
              <a:rPr lang="en-US" b="1" dirty="0" err="1">
                <a:latin typeface="Century Gothic" panose="020B0502020202020204" pitchFamily="34" charset="0"/>
              </a:rPr>
              <a:t>asrama</a:t>
            </a:r>
            <a:r>
              <a:rPr lang="en-US" dirty="0" smtClean="0">
                <a:latin typeface="Century Gothic" panose="020B0502020202020204" pitchFamily="34" charset="0"/>
              </a:rPr>
              <a:t>,   </a:t>
            </a:r>
            <a:r>
              <a:rPr lang="en-US" dirty="0" err="1" smtClean="0">
                <a:latin typeface="Century Gothic" panose="020B0502020202020204" pitchFamily="34" charset="0"/>
              </a:rPr>
              <a:t>maka</a:t>
            </a:r>
            <a:r>
              <a:rPr lang="en-US" dirty="0" smtClean="0">
                <a:latin typeface="Century Gothic" panose="020B0502020202020204" pitchFamily="34" charset="0"/>
              </a:rPr>
              <a:t> </a:t>
            </a:r>
            <a:r>
              <a:rPr lang="en-US" dirty="0" err="1">
                <a:latin typeface="Century Gothic" panose="020B0502020202020204" pitchFamily="34" charset="0"/>
              </a:rPr>
              <a:t>bangunannya</a:t>
            </a:r>
            <a:r>
              <a:rPr lang="en-US" dirty="0">
                <a:latin typeface="Century Gothic" panose="020B0502020202020204" pitchFamily="34" charset="0"/>
              </a:rPr>
              <a:t> </a:t>
            </a:r>
            <a:r>
              <a:rPr lang="en-US" dirty="0" err="1">
                <a:latin typeface="Century Gothic" panose="020B0502020202020204" pitchFamily="34" charset="0"/>
              </a:rPr>
              <a:t>harus</a:t>
            </a:r>
            <a:r>
              <a:rPr lang="en-US" dirty="0">
                <a:latin typeface="Century Gothic" panose="020B0502020202020204" pitchFamily="34" charset="0"/>
              </a:rPr>
              <a:t> </a:t>
            </a:r>
            <a:r>
              <a:rPr lang="en-US" b="1" dirty="0" err="1">
                <a:latin typeface="Century Gothic" panose="020B0502020202020204" pitchFamily="34" charset="0"/>
              </a:rPr>
              <a:t>dibuat</a:t>
            </a:r>
            <a:r>
              <a:rPr lang="en-US" b="1" dirty="0">
                <a:latin typeface="Century Gothic" panose="020B0502020202020204" pitchFamily="34" charset="0"/>
              </a:rPr>
              <a:t> </a:t>
            </a:r>
            <a:r>
              <a:rPr lang="en-US" b="1" dirty="0" err="1">
                <a:latin typeface="Century Gothic" panose="020B0502020202020204" pitchFamily="34" charset="0"/>
              </a:rPr>
              <a:t>terpisah</a:t>
            </a:r>
            <a:r>
              <a:rPr lang="en-US" b="1" dirty="0">
                <a:latin typeface="Century Gothic" panose="020B0502020202020204" pitchFamily="34" charset="0"/>
              </a:rPr>
              <a:t> </a:t>
            </a:r>
            <a:r>
              <a:rPr lang="en-US" dirty="0" err="1">
                <a:latin typeface="Century Gothic" panose="020B0502020202020204" pitchFamily="34" charset="0"/>
              </a:rPr>
              <a:t>antara</a:t>
            </a:r>
            <a:r>
              <a:rPr lang="en-US" dirty="0">
                <a:latin typeface="Century Gothic" panose="020B0502020202020204" pitchFamily="34" charset="0"/>
              </a:rPr>
              <a:t> </a:t>
            </a:r>
            <a:r>
              <a:rPr lang="en-US" dirty="0" err="1">
                <a:latin typeface="Century Gothic" panose="020B0502020202020204" pitchFamily="34" charset="0"/>
              </a:rPr>
              <a:t>asrama</a:t>
            </a:r>
            <a:r>
              <a:rPr lang="en-US" dirty="0">
                <a:latin typeface="Century Gothic" panose="020B0502020202020204" pitchFamily="34" charset="0"/>
              </a:rPr>
              <a:t> </a:t>
            </a:r>
            <a:r>
              <a:rPr lang="en-US" dirty="0" err="1">
                <a:latin typeface="Century Gothic" panose="020B0502020202020204" pitchFamily="34" charset="0"/>
              </a:rPr>
              <a:t>siswa</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asrama</a:t>
            </a:r>
            <a:r>
              <a:rPr lang="en-US" dirty="0">
                <a:latin typeface="Century Gothic" panose="020B0502020202020204" pitchFamily="34" charset="0"/>
              </a:rPr>
              <a:t> </a:t>
            </a:r>
            <a:r>
              <a:rPr lang="en-US" dirty="0" err="1">
                <a:latin typeface="Century Gothic" panose="020B0502020202020204" pitchFamily="34" charset="0"/>
              </a:rPr>
              <a:t>siswi</a:t>
            </a:r>
            <a:r>
              <a:rPr lang="en-US" dirty="0">
                <a:latin typeface="Century Gothic" panose="020B0502020202020204" pitchFamily="34" charset="0"/>
              </a:rPr>
              <a:t>.</a:t>
            </a:r>
          </a:p>
          <a:p>
            <a:pPr marL="342900" indent="-342900"/>
            <a:r>
              <a:rPr lang="en-US" dirty="0">
                <a:latin typeface="Century Gothic" panose="020B0502020202020204" pitchFamily="34" charset="0"/>
              </a:rPr>
              <a:t>d. </a:t>
            </a:r>
            <a:r>
              <a:rPr lang="en-US" b="1" dirty="0" err="1">
                <a:latin typeface="Century Gothic" panose="020B0502020202020204" pitchFamily="34" charset="0"/>
              </a:rPr>
              <a:t>Ketersediaan</a:t>
            </a:r>
            <a:r>
              <a:rPr lang="en-US" b="1" dirty="0">
                <a:latin typeface="Century Gothic" panose="020B0502020202020204" pitchFamily="34" charset="0"/>
              </a:rPr>
              <a:t> </a:t>
            </a:r>
            <a:r>
              <a:rPr lang="en-US" b="1" dirty="0" err="1">
                <a:latin typeface="Century Gothic" panose="020B0502020202020204" pitchFamily="34" charset="0"/>
              </a:rPr>
              <a:t>jaringan</a:t>
            </a:r>
            <a:r>
              <a:rPr lang="en-US" b="1" dirty="0">
                <a:latin typeface="Century Gothic" panose="020B0502020202020204" pitchFamily="34" charset="0"/>
              </a:rPr>
              <a:t> air </a:t>
            </a:r>
            <a:r>
              <a:rPr lang="en-US" b="1" dirty="0" err="1">
                <a:latin typeface="Century Gothic" panose="020B0502020202020204" pitchFamily="34" charset="0"/>
              </a:rPr>
              <a:t>bersih</a:t>
            </a:r>
            <a:r>
              <a:rPr lang="en-US" b="1" dirty="0">
                <a:latin typeface="Century Gothic" panose="020B0502020202020204" pitchFamily="34" charset="0"/>
              </a:rPr>
              <a:t> </a:t>
            </a:r>
            <a:r>
              <a:rPr lang="en-US" b="1" dirty="0" err="1">
                <a:latin typeface="Century Gothic" panose="020B0502020202020204" pitchFamily="34" charset="0"/>
              </a:rPr>
              <a:t>dan</a:t>
            </a:r>
            <a:r>
              <a:rPr lang="en-US" b="1" dirty="0">
                <a:latin typeface="Century Gothic" panose="020B0502020202020204" pitchFamily="34" charset="0"/>
              </a:rPr>
              <a:t> </a:t>
            </a:r>
            <a:r>
              <a:rPr lang="en-US" b="1" dirty="0" err="1">
                <a:latin typeface="Century Gothic" panose="020B0502020202020204" pitchFamily="34" charset="0"/>
              </a:rPr>
              <a:t>listrik</a:t>
            </a:r>
            <a:r>
              <a:rPr lang="en-US" b="1" dirty="0">
                <a:latin typeface="Century Gothic" panose="020B0502020202020204" pitchFamily="34" charset="0"/>
              </a:rPr>
              <a:t> </a:t>
            </a:r>
            <a:r>
              <a:rPr lang="en-US" dirty="0" err="1">
                <a:latin typeface="Century Gothic" panose="020B0502020202020204" pitchFamily="34" charset="0"/>
              </a:rPr>
              <a:t>menjadi</a:t>
            </a:r>
            <a:r>
              <a:rPr lang="en-US" dirty="0">
                <a:latin typeface="Century Gothic" panose="020B0502020202020204" pitchFamily="34" charset="0"/>
              </a:rPr>
              <a:t> </a:t>
            </a:r>
            <a:r>
              <a:rPr lang="en-US" dirty="0" err="1">
                <a:latin typeface="Century Gothic" panose="020B0502020202020204" pitchFamily="34" charset="0"/>
              </a:rPr>
              <a:t>syarat</a:t>
            </a:r>
            <a:r>
              <a:rPr lang="en-US" dirty="0">
                <a:latin typeface="Century Gothic" panose="020B0502020202020204" pitchFamily="34" charset="0"/>
              </a:rPr>
              <a:t> </a:t>
            </a:r>
            <a:r>
              <a:rPr lang="en-US" dirty="0" err="1">
                <a:latin typeface="Century Gothic" panose="020B0502020202020204" pitchFamily="34" charset="0"/>
              </a:rPr>
              <a:t>pendukung</a:t>
            </a:r>
            <a:r>
              <a:rPr lang="en-US" dirty="0">
                <a:latin typeface="Century Gothic" panose="020B0502020202020204" pitchFamily="34" charset="0"/>
              </a:rPr>
              <a:t> </a:t>
            </a:r>
            <a:r>
              <a:rPr lang="en-US" dirty="0" err="1">
                <a:latin typeface="Century Gothic" panose="020B0502020202020204" pitchFamily="34" charset="0"/>
              </a:rPr>
              <a:t>pembangunan</a:t>
            </a:r>
            <a:r>
              <a:rPr lang="en-US" dirty="0">
                <a:latin typeface="Century Gothic" panose="020B0502020202020204" pitchFamily="34" charset="0"/>
              </a:rPr>
              <a:t> </a:t>
            </a:r>
            <a:r>
              <a:rPr lang="en-US" dirty="0" err="1">
                <a:latin typeface="Century Gothic" panose="020B0502020202020204" pitchFamily="34" charset="0"/>
              </a:rPr>
              <a:t>asrama</a:t>
            </a:r>
            <a:r>
              <a:rPr lang="en-US" dirty="0">
                <a:latin typeface="Century Gothic" panose="020B0502020202020204" pitchFamily="34" charset="0"/>
              </a:rPr>
              <a:t> </a:t>
            </a:r>
            <a:r>
              <a:rPr lang="en-US" dirty="0" err="1">
                <a:latin typeface="Century Gothic" panose="020B0502020202020204" pitchFamily="34" charset="0"/>
              </a:rPr>
              <a:t>siswa</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masing-masing</a:t>
            </a:r>
            <a:r>
              <a:rPr lang="en-US" dirty="0">
                <a:latin typeface="Century Gothic" panose="020B0502020202020204" pitchFamily="34" charset="0"/>
              </a:rPr>
              <a:t> </a:t>
            </a:r>
            <a:r>
              <a:rPr lang="en-US" dirty="0" err="1">
                <a:latin typeface="Century Gothic" panose="020B0502020202020204" pitchFamily="34" charset="0"/>
              </a:rPr>
              <a:t>lokasi</a:t>
            </a:r>
            <a:r>
              <a:rPr lang="en-US" dirty="0">
                <a:latin typeface="Century Gothic" panose="020B0502020202020204" pitchFamily="34" charset="0"/>
              </a:rPr>
              <a:t>.</a:t>
            </a: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586" y="1878532"/>
            <a:ext cx="3176385" cy="174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7160079" y="2069032"/>
            <a:ext cx="0" cy="377371"/>
          </a:xfrm>
          <a:prstGeom prst="straightConnector1">
            <a:avLst/>
          </a:prstGeom>
          <a:ln>
            <a:solidFill>
              <a:srgbClr val="C00000"/>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16962802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9249774" cy="519035"/>
          </a:xfrm>
        </p:spPr>
        <p:txBody>
          <a:bodyPr>
            <a:noAutofit/>
          </a:bodyPr>
          <a:lstStyle/>
          <a:p>
            <a:r>
              <a:rPr lang="en-US" sz="2800" b="1" dirty="0" err="1">
                <a:solidFill>
                  <a:schemeClr val="bg1"/>
                </a:solidFill>
              </a:rPr>
              <a:t>Standar</a:t>
            </a:r>
            <a:r>
              <a:rPr lang="en-US" sz="2800" b="1" dirty="0">
                <a:solidFill>
                  <a:schemeClr val="bg1"/>
                </a:solidFill>
              </a:rPr>
              <a:t> </a:t>
            </a:r>
            <a:r>
              <a:rPr lang="en-US" sz="2800" b="1" dirty="0" err="1">
                <a:solidFill>
                  <a:schemeClr val="bg1"/>
                </a:solidFill>
              </a:rPr>
              <a:t>Kelengkapan</a:t>
            </a:r>
            <a:r>
              <a:rPr lang="en-US" sz="2800" b="1" dirty="0">
                <a:solidFill>
                  <a:schemeClr val="bg1"/>
                </a:solidFill>
              </a:rPr>
              <a:t> </a:t>
            </a:r>
            <a:r>
              <a:rPr lang="en-US" sz="2800" b="1" dirty="0" err="1">
                <a:solidFill>
                  <a:schemeClr val="bg1"/>
                </a:solidFill>
              </a:rPr>
              <a:t>dan</a:t>
            </a:r>
            <a:r>
              <a:rPr lang="en-US" sz="2800" b="1" dirty="0">
                <a:solidFill>
                  <a:schemeClr val="bg1"/>
                </a:solidFill>
              </a:rPr>
              <a:t> </a:t>
            </a:r>
            <a:r>
              <a:rPr lang="en-US" sz="2800" b="1" dirty="0" smtClean="0">
                <a:solidFill>
                  <a:srgbClr val="FFFF00"/>
                </a:solidFill>
              </a:rPr>
              <a:t>Luas</a:t>
            </a:r>
            <a:r>
              <a:rPr lang="en-US" sz="2800" b="1" dirty="0" smtClean="0">
                <a:solidFill>
                  <a:schemeClr val="bg1"/>
                </a:solidFill>
              </a:rPr>
              <a:t> </a:t>
            </a:r>
            <a:r>
              <a:rPr lang="en-US" sz="2800" b="1" dirty="0" err="1" smtClean="0">
                <a:solidFill>
                  <a:schemeClr val="bg1"/>
                </a:solidFill>
              </a:rPr>
              <a:t>Asrama</a:t>
            </a:r>
            <a:r>
              <a:rPr lang="en-US" sz="2800" b="1" dirty="0" smtClean="0">
                <a:solidFill>
                  <a:schemeClr val="bg1"/>
                </a:solidFill>
              </a:rPr>
              <a:t> </a:t>
            </a:r>
            <a:r>
              <a:rPr lang="en-US" sz="2800" b="1" dirty="0" err="1" smtClean="0">
                <a:solidFill>
                  <a:schemeClr val="bg1"/>
                </a:solidFill>
              </a:rPr>
              <a:t>Siswa</a:t>
            </a:r>
            <a:r>
              <a:rPr lang="en-US" sz="2800" b="1" dirty="0" smtClean="0">
                <a:solidFill>
                  <a:schemeClr val="bg1"/>
                </a:solidFill>
              </a:rPr>
              <a:t>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119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0" y="508084"/>
            <a:ext cx="5091096" cy="593921"/>
          </a:xfrm>
          <a:prstGeom prst="rect">
            <a:avLst/>
          </a:prstGeom>
        </p:spPr>
        <p:txBody>
          <a:bodyPr wrap="square">
            <a:spAutoFit/>
          </a:bodyPr>
          <a:lstStyle/>
          <a:p>
            <a:pPr marL="176213" indent="-176213"/>
            <a:r>
              <a:rPr lang="sv-SE" sz="1600" dirty="0"/>
              <a:t>a. Asrama Siswa Kapasitas 16 siswa yang dilengkapi kamar bagi Kepala Asrama</a:t>
            </a:r>
            <a:endParaRPr lang="en-US" sz="1600" dirty="0"/>
          </a:p>
        </p:txBody>
      </p:sp>
      <p:pic>
        <p:nvPicPr>
          <p:cNvPr id="6" name="Picture 2"/>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r="14332" b="5587"/>
          <a:stretch/>
        </p:blipFill>
        <p:spPr bwMode="auto">
          <a:xfrm>
            <a:off x="300252" y="1108685"/>
            <a:ext cx="5395698" cy="2221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r="15673" b="8343"/>
          <a:stretch/>
        </p:blipFill>
        <p:spPr bwMode="auto">
          <a:xfrm>
            <a:off x="300252" y="3858628"/>
            <a:ext cx="5205198" cy="252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0" y="3239877"/>
            <a:ext cx="5855370" cy="584775"/>
          </a:xfrm>
          <a:prstGeom prst="rect">
            <a:avLst/>
          </a:prstGeom>
        </p:spPr>
        <p:txBody>
          <a:bodyPr wrap="square">
            <a:spAutoFit/>
          </a:bodyPr>
          <a:lstStyle/>
          <a:p>
            <a:pPr marL="223838" indent="-223838"/>
            <a:r>
              <a:rPr lang="en-US" sz="1600" dirty="0"/>
              <a:t>b. </a:t>
            </a:r>
            <a:r>
              <a:rPr lang="en-US" sz="1600" dirty="0" err="1"/>
              <a:t>Asrama</a:t>
            </a:r>
            <a:r>
              <a:rPr lang="en-US" sz="1600" dirty="0"/>
              <a:t> </a:t>
            </a:r>
            <a:r>
              <a:rPr lang="en-US" sz="1600" dirty="0" err="1"/>
              <a:t>Siswa</a:t>
            </a:r>
            <a:r>
              <a:rPr lang="en-US" sz="1600" dirty="0"/>
              <a:t> </a:t>
            </a:r>
            <a:r>
              <a:rPr lang="en-US" sz="1600" dirty="0" err="1"/>
              <a:t>Kapasitas</a:t>
            </a:r>
            <a:r>
              <a:rPr lang="en-US" sz="1600" dirty="0"/>
              <a:t> 20 </a:t>
            </a:r>
            <a:r>
              <a:rPr lang="en-US" sz="1600" dirty="0" err="1"/>
              <a:t>siswa</a:t>
            </a:r>
            <a:r>
              <a:rPr lang="en-US" sz="1600" dirty="0"/>
              <a:t> yang </a:t>
            </a:r>
            <a:r>
              <a:rPr lang="en-US" sz="1600" dirty="0" err="1"/>
              <a:t>tidak</a:t>
            </a:r>
            <a:r>
              <a:rPr lang="en-US" sz="1600" dirty="0"/>
              <a:t> </a:t>
            </a:r>
            <a:r>
              <a:rPr lang="en-US" sz="1600" dirty="0" err="1"/>
              <a:t>dilengkapi</a:t>
            </a:r>
            <a:r>
              <a:rPr lang="en-US" sz="1600" dirty="0"/>
              <a:t> </a:t>
            </a:r>
            <a:r>
              <a:rPr lang="en-US" sz="1600" dirty="0" err="1"/>
              <a:t>kamar</a:t>
            </a:r>
            <a:r>
              <a:rPr lang="en-US" sz="1600" dirty="0"/>
              <a:t> </a:t>
            </a:r>
            <a:r>
              <a:rPr lang="en-US" sz="1600" dirty="0" err="1"/>
              <a:t>bagi</a:t>
            </a:r>
            <a:r>
              <a:rPr lang="en-US" sz="1600" dirty="0"/>
              <a:t> </a:t>
            </a:r>
            <a:r>
              <a:rPr lang="en-US" sz="1600" dirty="0" err="1"/>
              <a:t>kepala</a:t>
            </a:r>
            <a:r>
              <a:rPr lang="en-US" sz="1600" dirty="0"/>
              <a:t> </a:t>
            </a:r>
            <a:r>
              <a:rPr lang="en-US" sz="1600" dirty="0" err="1"/>
              <a:t>asrama</a:t>
            </a:r>
            <a:endParaRPr lang="en-US" sz="1600" dirty="0"/>
          </a:p>
        </p:txBody>
      </p:sp>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7897" y="677377"/>
            <a:ext cx="6174103" cy="5709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67908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Dasar</a:t>
            </a:r>
            <a:r>
              <a:rPr lang="en-US" sz="2800" b="1" dirty="0" smtClean="0">
                <a:solidFill>
                  <a:srgbClr val="FFFF00"/>
                </a:solidFill>
              </a:rPr>
              <a:t> </a:t>
            </a:r>
            <a:r>
              <a:rPr lang="en-US" sz="2800" b="1" dirty="0" err="1" smtClean="0">
                <a:solidFill>
                  <a:srgbClr val="FFFF00"/>
                </a:solidFill>
              </a:rPr>
              <a:t>Hukum</a:t>
            </a:r>
            <a:r>
              <a:rPr lang="en-US" sz="2800" b="1" dirty="0" smtClean="0">
                <a:solidFill>
                  <a:srgbClr val="FFFF00"/>
                </a:solidFill>
              </a:rPr>
              <a:t> </a:t>
            </a:r>
            <a:r>
              <a:rPr lang="en-US" sz="2800" b="1" dirty="0" err="1" smtClean="0">
                <a:solidFill>
                  <a:schemeClr val="bg1"/>
                </a:solidFill>
              </a:rPr>
              <a:t>Pelaksanaan</a:t>
            </a:r>
            <a:r>
              <a:rPr lang="en-US" sz="2800" b="1" dirty="0" smtClean="0">
                <a:solidFill>
                  <a:schemeClr val="bg1"/>
                </a:solidFill>
              </a:rPr>
              <a:t> Program BOS</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0" y="467032"/>
            <a:ext cx="12192000" cy="6054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 y="516871"/>
            <a:ext cx="7506269" cy="60043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Rectangle 7"/>
          <p:cNvSpPr/>
          <p:nvPr/>
        </p:nvSpPr>
        <p:spPr>
          <a:xfrm>
            <a:off x="907395" y="712021"/>
            <a:ext cx="6325917" cy="646331"/>
          </a:xfrm>
          <a:prstGeom prst="rect">
            <a:avLst/>
          </a:prstGeom>
        </p:spPr>
        <p:txBody>
          <a:bodyPr wrap="square">
            <a:spAutoFit/>
          </a:bodyPr>
          <a:lstStyle/>
          <a:p>
            <a:pPr marL="231775" indent="-231775"/>
            <a:r>
              <a:rPr lang="en-US" dirty="0" smtClean="0">
                <a:latin typeface="Century Gothic" panose="020B0502020202020204" pitchFamily="34" charset="0"/>
              </a:rPr>
              <a:t>1.	</a:t>
            </a:r>
            <a:r>
              <a:rPr lang="en-US" dirty="0" err="1" smtClean="0">
                <a:latin typeface="Century Gothic" panose="020B0502020202020204" pitchFamily="34" charset="0"/>
              </a:rPr>
              <a:t>Perpres</a:t>
            </a:r>
            <a:r>
              <a:rPr lang="en-US" dirty="0" smtClean="0">
                <a:latin typeface="Century Gothic" panose="020B0502020202020204" pitchFamily="34" charset="0"/>
              </a:rPr>
              <a:t> </a:t>
            </a:r>
            <a:r>
              <a:rPr lang="en-US" dirty="0">
                <a:latin typeface="Century Gothic" panose="020B0502020202020204" pitchFamily="34" charset="0"/>
              </a:rPr>
              <a:t>No. 107 </a:t>
            </a:r>
            <a:r>
              <a:rPr lang="en-US" dirty="0" err="1">
                <a:latin typeface="Century Gothic" panose="020B0502020202020204" pitchFamily="34" charset="0"/>
              </a:rPr>
              <a:t>Tahun</a:t>
            </a:r>
            <a:r>
              <a:rPr lang="en-US" dirty="0">
                <a:latin typeface="Century Gothic" panose="020B0502020202020204" pitchFamily="34" charset="0"/>
              </a:rPr>
              <a:t> 2017 </a:t>
            </a:r>
            <a:r>
              <a:rPr lang="en-US" dirty="0" err="1">
                <a:latin typeface="Century Gothic" panose="020B0502020202020204" pitchFamily="34" charset="0"/>
              </a:rPr>
              <a:t>tentang</a:t>
            </a:r>
            <a:r>
              <a:rPr lang="en-US" dirty="0">
                <a:latin typeface="Century Gothic" panose="020B0502020202020204" pitchFamily="34" charset="0"/>
              </a:rPr>
              <a:t> </a:t>
            </a:r>
            <a:r>
              <a:rPr lang="en-US" dirty="0" err="1">
                <a:latin typeface="Century Gothic" panose="020B0502020202020204" pitchFamily="34" charset="0"/>
              </a:rPr>
              <a:t>Rincian</a:t>
            </a:r>
            <a:r>
              <a:rPr lang="en-US" dirty="0">
                <a:latin typeface="Century Gothic" panose="020B0502020202020204" pitchFamily="34" charset="0"/>
              </a:rPr>
              <a:t> APBN </a:t>
            </a:r>
            <a:r>
              <a:rPr lang="en-US" dirty="0" err="1">
                <a:latin typeface="Century Gothic" panose="020B0502020202020204" pitchFamily="34" charset="0"/>
              </a:rPr>
              <a:t>Tahun</a:t>
            </a:r>
            <a:r>
              <a:rPr lang="en-US" dirty="0">
                <a:latin typeface="Century Gothic" panose="020B0502020202020204" pitchFamily="34" charset="0"/>
              </a:rPr>
              <a:t> </a:t>
            </a:r>
            <a:r>
              <a:rPr lang="en-US" dirty="0" err="1">
                <a:latin typeface="Century Gothic" panose="020B0502020202020204" pitchFamily="34" charset="0"/>
              </a:rPr>
              <a:t>Anggaran</a:t>
            </a:r>
            <a:r>
              <a:rPr lang="en-US" dirty="0">
                <a:latin typeface="Century Gothic" panose="020B0502020202020204" pitchFamily="34" charset="0"/>
              </a:rPr>
              <a:t> 2018;</a:t>
            </a:r>
          </a:p>
        </p:txBody>
      </p:sp>
      <p:sp>
        <p:nvSpPr>
          <p:cNvPr id="9" name="Rectangle 8"/>
          <p:cNvSpPr/>
          <p:nvPr/>
        </p:nvSpPr>
        <p:spPr>
          <a:xfrm>
            <a:off x="907397" y="1477894"/>
            <a:ext cx="5889187" cy="923330"/>
          </a:xfrm>
          <a:prstGeom prst="rect">
            <a:avLst/>
          </a:prstGeom>
        </p:spPr>
        <p:txBody>
          <a:bodyPr wrap="square">
            <a:spAutoFit/>
          </a:bodyPr>
          <a:lstStyle/>
          <a:p>
            <a:pPr marL="231775" indent="-231775"/>
            <a:r>
              <a:rPr lang="en-US" dirty="0">
                <a:latin typeface="Century Gothic" panose="020B0502020202020204" pitchFamily="34" charset="0"/>
              </a:rPr>
              <a:t>2. PMK No. 112/PMK.07/2017 </a:t>
            </a:r>
            <a:r>
              <a:rPr lang="en-US" dirty="0" err="1">
                <a:latin typeface="Century Gothic" panose="020B0502020202020204" pitchFamily="34" charset="0"/>
              </a:rPr>
              <a:t>tentang</a:t>
            </a:r>
            <a:r>
              <a:rPr lang="en-US" dirty="0">
                <a:latin typeface="Century Gothic" panose="020B0502020202020204" pitchFamily="34" charset="0"/>
              </a:rPr>
              <a:t> </a:t>
            </a:r>
            <a:r>
              <a:rPr lang="en-US" dirty="0" err="1">
                <a:latin typeface="Century Gothic" panose="020B0502020202020204" pitchFamily="34" charset="0"/>
              </a:rPr>
              <a:t>perubahan</a:t>
            </a:r>
            <a:r>
              <a:rPr lang="en-US" dirty="0">
                <a:latin typeface="Century Gothic" panose="020B0502020202020204" pitchFamily="34" charset="0"/>
              </a:rPr>
              <a:t> PMK No. 50</a:t>
            </a:r>
            <a:r>
              <a:rPr lang="id-ID" dirty="0">
                <a:latin typeface="Century Gothic" panose="020B0502020202020204" pitchFamily="34" charset="0"/>
              </a:rPr>
              <a:t>/PMK.07/201</a:t>
            </a:r>
            <a:r>
              <a:rPr lang="en-US" dirty="0">
                <a:latin typeface="Century Gothic" panose="020B0502020202020204" pitchFamily="34" charset="0"/>
              </a:rPr>
              <a:t>7 </a:t>
            </a:r>
            <a:r>
              <a:rPr lang="en-US" dirty="0" err="1">
                <a:latin typeface="Century Gothic" panose="020B0502020202020204" pitchFamily="34" charset="0"/>
              </a:rPr>
              <a:t>tentang</a:t>
            </a:r>
            <a:r>
              <a:rPr lang="en-US" dirty="0">
                <a:latin typeface="Century Gothic" panose="020B0502020202020204" pitchFamily="34" charset="0"/>
              </a:rPr>
              <a:t> </a:t>
            </a:r>
            <a:r>
              <a:rPr lang="en-US" dirty="0" err="1">
                <a:latin typeface="Century Gothic" panose="020B0502020202020204" pitchFamily="34" charset="0"/>
              </a:rPr>
              <a:t>tentang</a:t>
            </a:r>
            <a:r>
              <a:rPr lang="en-US" dirty="0">
                <a:latin typeface="Century Gothic" panose="020B0502020202020204" pitchFamily="34" charset="0"/>
              </a:rPr>
              <a:t> </a:t>
            </a:r>
            <a:r>
              <a:rPr lang="en-US" dirty="0" err="1">
                <a:latin typeface="Century Gothic" panose="020B0502020202020204" pitchFamily="34" charset="0"/>
              </a:rPr>
              <a:t>Pengelolaan</a:t>
            </a:r>
            <a:r>
              <a:rPr lang="en-US" dirty="0">
                <a:latin typeface="Century Gothic" panose="020B0502020202020204" pitchFamily="34" charset="0"/>
              </a:rPr>
              <a:t> Transfer </a:t>
            </a:r>
            <a:r>
              <a:rPr lang="en-US" dirty="0" err="1">
                <a:latin typeface="Century Gothic" panose="020B0502020202020204" pitchFamily="34" charset="0"/>
              </a:rPr>
              <a:t>ke</a:t>
            </a:r>
            <a:r>
              <a:rPr lang="en-US" dirty="0">
                <a:latin typeface="Century Gothic" panose="020B0502020202020204" pitchFamily="34" charset="0"/>
              </a:rPr>
              <a:t> Daerah </a:t>
            </a:r>
            <a:r>
              <a:rPr lang="en-US" dirty="0" err="1">
                <a:latin typeface="Century Gothic" panose="020B0502020202020204" pitchFamily="34" charset="0"/>
              </a:rPr>
              <a:t>dan</a:t>
            </a:r>
            <a:r>
              <a:rPr lang="en-US" dirty="0">
                <a:latin typeface="Century Gothic" panose="020B0502020202020204" pitchFamily="34" charset="0"/>
              </a:rPr>
              <a:t> Dana </a:t>
            </a:r>
            <a:r>
              <a:rPr lang="en-US" dirty="0" err="1">
                <a:latin typeface="Century Gothic" panose="020B0502020202020204" pitchFamily="34" charset="0"/>
              </a:rPr>
              <a:t>Desa</a:t>
            </a:r>
            <a:r>
              <a:rPr lang="en-US" dirty="0">
                <a:latin typeface="Century Gothic" panose="020B0502020202020204" pitchFamily="34" charset="0"/>
              </a:rPr>
              <a:t>;</a:t>
            </a:r>
          </a:p>
        </p:txBody>
      </p:sp>
      <p:sp>
        <p:nvSpPr>
          <p:cNvPr id="10" name="Rectangle 9"/>
          <p:cNvSpPr/>
          <p:nvPr/>
        </p:nvSpPr>
        <p:spPr>
          <a:xfrm>
            <a:off x="936166" y="2592662"/>
            <a:ext cx="6297145" cy="1200329"/>
          </a:xfrm>
          <a:prstGeom prst="rect">
            <a:avLst/>
          </a:prstGeom>
        </p:spPr>
        <p:txBody>
          <a:bodyPr wrap="square">
            <a:spAutoFit/>
          </a:bodyPr>
          <a:lstStyle/>
          <a:p>
            <a:pPr marL="231775" indent="-231775"/>
            <a:r>
              <a:rPr lang="en-US" dirty="0">
                <a:latin typeface="Century Gothic" panose="020B0502020202020204" pitchFamily="34" charset="0"/>
              </a:rPr>
              <a:t>3. SE </a:t>
            </a:r>
            <a:r>
              <a:rPr lang="en-US" dirty="0" err="1">
                <a:latin typeface="Century Gothic" panose="020B0502020202020204" pitchFamily="34" charset="0"/>
              </a:rPr>
              <a:t>Mendagri</a:t>
            </a:r>
            <a:r>
              <a:rPr lang="en-US" dirty="0">
                <a:latin typeface="Century Gothic" panose="020B0502020202020204" pitchFamily="34" charset="0"/>
              </a:rPr>
              <a:t> No. 910/106/SJ </a:t>
            </a:r>
            <a:r>
              <a:rPr lang="en-US" dirty="0" err="1">
                <a:latin typeface="Century Gothic" panose="020B0502020202020204" pitchFamily="34" charset="0"/>
              </a:rPr>
              <a:t>tentang</a:t>
            </a:r>
            <a:r>
              <a:rPr lang="en-US" dirty="0">
                <a:latin typeface="Century Gothic" panose="020B0502020202020204" pitchFamily="34" charset="0"/>
              </a:rPr>
              <a:t> </a:t>
            </a:r>
            <a:r>
              <a:rPr lang="en-US" dirty="0" err="1">
                <a:latin typeface="Century Gothic" panose="020B0502020202020204" pitchFamily="34" charset="0"/>
              </a:rPr>
              <a:t>Juknis</a:t>
            </a:r>
            <a:r>
              <a:rPr lang="en-US" dirty="0">
                <a:latin typeface="Century Gothic" panose="020B0502020202020204" pitchFamily="34" charset="0"/>
              </a:rPr>
              <a:t> </a:t>
            </a:r>
            <a:r>
              <a:rPr lang="en-US" dirty="0" err="1">
                <a:latin typeface="Century Gothic" panose="020B0502020202020204" pitchFamily="34" charset="0"/>
              </a:rPr>
              <a:t>Pelaksanaan</a:t>
            </a:r>
            <a:r>
              <a:rPr lang="en-US" dirty="0">
                <a:latin typeface="Century Gothic" panose="020B0502020202020204" pitchFamily="34" charset="0"/>
              </a:rPr>
              <a:t>, </a:t>
            </a:r>
            <a:r>
              <a:rPr lang="en-US" dirty="0" err="1">
                <a:latin typeface="Century Gothic" panose="020B0502020202020204" pitchFamily="34" charset="0"/>
              </a:rPr>
              <a:t>Penatalaksanaan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Pertanggungjawaban</a:t>
            </a:r>
            <a:r>
              <a:rPr lang="en-US" dirty="0">
                <a:latin typeface="Century Gothic" panose="020B0502020202020204" pitchFamily="34" charset="0"/>
              </a:rPr>
              <a:t> BOS </a:t>
            </a:r>
            <a:r>
              <a:rPr lang="en-US" dirty="0" err="1">
                <a:latin typeface="Century Gothic" panose="020B0502020202020204" pitchFamily="34" charset="0"/>
              </a:rPr>
              <a:t>Satdikdas</a:t>
            </a:r>
            <a:r>
              <a:rPr lang="en-US" dirty="0">
                <a:latin typeface="Century Gothic" panose="020B0502020202020204" pitchFamily="34" charset="0"/>
              </a:rPr>
              <a:t> Yang </a:t>
            </a:r>
            <a:r>
              <a:rPr lang="en-US" dirty="0" err="1">
                <a:latin typeface="Century Gothic" panose="020B0502020202020204" pitchFamily="34" charset="0"/>
              </a:rPr>
              <a:t>Diselenggarakan</a:t>
            </a:r>
            <a:r>
              <a:rPr lang="en-US"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Kab</a:t>
            </a:r>
            <a:r>
              <a:rPr lang="en-US" dirty="0">
                <a:latin typeface="Century Gothic" panose="020B0502020202020204" pitchFamily="34" charset="0"/>
              </a:rPr>
              <a:t>/Kota </a:t>
            </a:r>
            <a:r>
              <a:rPr lang="en-US" dirty="0" err="1">
                <a:latin typeface="Century Gothic" panose="020B0502020202020204" pitchFamily="34" charset="0"/>
              </a:rPr>
              <a:t>Pada</a:t>
            </a:r>
            <a:r>
              <a:rPr lang="en-US" dirty="0">
                <a:latin typeface="Century Gothic" panose="020B0502020202020204" pitchFamily="34" charset="0"/>
              </a:rPr>
              <a:t> APBD</a:t>
            </a:r>
          </a:p>
        </p:txBody>
      </p:sp>
      <p:sp>
        <p:nvSpPr>
          <p:cNvPr id="11" name="Rectangle 10"/>
          <p:cNvSpPr/>
          <p:nvPr/>
        </p:nvSpPr>
        <p:spPr>
          <a:xfrm>
            <a:off x="907395" y="4110852"/>
            <a:ext cx="6093919" cy="1200329"/>
          </a:xfrm>
          <a:prstGeom prst="rect">
            <a:avLst/>
          </a:prstGeom>
        </p:spPr>
        <p:txBody>
          <a:bodyPr wrap="square">
            <a:spAutoFit/>
          </a:bodyPr>
          <a:lstStyle/>
          <a:p>
            <a:pPr marL="231775" indent="-231775"/>
            <a:r>
              <a:rPr lang="en-US" dirty="0" smtClean="0">
                <a:solidFill>
                  <a:srgbClr val="00B050"/>
                </a:solidFill>
                <a:latin typeface="Century Gothic" panose="020B0502020202020204" pitchFamily="34" charset="0"/>
              </a:rPr>
              <a:t>4.	SE </a:t>
            </a:r>
            <a:r>
              <a:rPr lang="en-US" dirty="0" err="1">
                <a:solidFill>
                  <a:srgbClr val="00B050"/>
                </a:solidFill>
                <a:latin typeface="Century Gothic" panose="020B0502020202020204" pitchFamily="34" charset="0"/>
              </a:rPr>
              <a:t>Mendagri</a:t>
            </a:r>
            <a:r>
              <a:rPr lang="en-US" dirty="0">
                <a:solidFill>
                  <a:srgbClr val="00B050"/>
                </a:solidFill>
                <a:latin typeface="Century Gothic" panose="020B0502020202020204" pitchFamily="34" charset="0"/>
              </a:rPr>
              <a:t> No. 903/1043/SJ </a:t>
            </a:r>
            <a:r>
              <a:rPr lang="en-US" dirty="0" err="1">
                <a:solidFill>
                  <a:srgbClr val="00B050"/>
                </a:solidFill>
                <a:latin typeface="Century Gothic" panose="020B0502020202020204" pitchFamily="34" charset="0"/>
              </a:rPr>
              <a:t>tentang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Juknis</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Pengelolaan</a:t>
            </a:r>
            <a:r>
              <a:rPr lang="en-US" dirty="0">
                <a:solidFill>
                  <a:srgbClr val="00B050"/>
                </a:solidFill>
                <a:latin typeface="Century Gothic" panose="020B0502020202020204" pitchFamily="34" charset="0"/>
              </a:rPr>
              <a:t> BOS </a:t>
            </a:r>
            <a:r>
              <a:rPr lang="en-US" dirty="0" err="1">
                <a:solidFill>
                  <a:srgbClr val="00B050"/>
                </a:solidFill>
                <a:latin typeface="Century Gothic" panose="020B0502020202020204" pitchFamily="34" charset="0"/>
              </a:rPr>
              <a:t>Satdikmen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Negeri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dan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Satdiksus</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Negeri</a:t>
            </a:r>
            <a:r>
              <a:rPr lang="en-US" dirty="0">
                <a:solidFill>
                  <a:srgbClr val="00B050"/>
                </a:solidFill>
                <a:latin typeface="Century Gothic" panose="020B0502020202020204" pitchFamily="34" charset="0"/>
              </a:rPr>
              <a:t> Yang </a:t>
            </a:r>
            <a:r>
              <a:rPr lang="en-US" dirty="0" err="1">
                <a:solidFill>
                  <a:srgbClr val="00B050"/>
                </a:solidFill>
                <a:latin typeface="Century Gothic" panose="020B0502020202020204" pitchFamily="34" charset="0"/>
              </a:rPr>
              <a:t>Diselenggarakan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Pemerintah</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Provinsi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Pada</a:t>
            </a:r>
            <a:r>
              <a:rPr lang="en-US" dirty="0">
                <a:solidFill>
                  <a:srgbClr val="00B050"/>
                </a:solidFill>
                <a:latin typeface="Century Gothic" panose="020B0502020202020204" pitchFamily="34" charset="0"/>
              </a:rPr>
              <a:t> APBD</a:t>
            </a:r>
          </a:p>
        </p:txBody>
      </p:sp>
      <p:sp>
        <p:nvSpPr>
          <p:cNvPr id="12" name="Rectangle 11"/>
          <p:cNvSpPr/>
          <p:nvPr/>
        </p:nvSpPr>
        <p:spPr>
          <a:xfrm>
            <a:off x="959508" y="5546775"/>
            <a:ext cx="5860418" cy="646331"/>
          </a:xfrm>
          <a:prstGeom prst="rect">
            <a:avLst/>
          </a:prstGeom>
        </p:spPr>
        <p:txBody>
          <a:bodyPr wrap="square">
            <a:spAutoFit/>
          </a:bodyPr>
          <a:lstStyle/>
          <a:p>
            <a:pPr marL="231775" indent="-231775"/>
            <a:r>
              <a:rPr lang="en-US" dirty="0" smtClean="0">
                <a:latin typeface="Century Gothic" panose="020B0502020202020204" pitchFamily="34" charset="0"/>
              </a:rPr>
              <a:t>5. </a:t>
            </a:r>
            <a:r>
              <a:rPr lang="en-US" b="1" dirty="0" err="1" smtClean="0">
                <a:solidFill>
                  <a:srgbClr val="0070C0"/>
                </a:solidFill>
                <a:latin typeface="Century Gothic" panose="020B0502020202020204" pitchFamily="34" charset="0"/>
              </a:rPr>
              <a:t>Permendikbud</a:t>
            </a:r>
            <a:r>
              <a:rPr lang="en-US" b="1" dirty="0" smtClean="0">
                <a:solidFill>
                  <a:srgbClr val="0070C0"/>
                </a:solidFill>
                <a:latin typeface="Century Gothic" panose="020B0502020202020204" pitchFamily="34" charset="0"/>
              </a:rPr>
              <a:t> </a:t>
            </a:r>
            <a:r>
              <a:rPr lang="en-US" b="1" dirty="0">
                <a:solidFill>
                  <a:srgbClr val="0070C0"/>
                </a:solidFill>
                <a:latin typeface="Century Gothic" panose="020B0502020202020204" pitchFamily="34" charset="0"/>
              </a:rPr>
              <a:t>No. 1 </a:t>
            </a:r>
            <a:r>
              <a:rPr lang="en-US" b="1" dirty="0" err="1">
                <a:solidFill>
                  <a:srgbClr val="0070C0"/>
                </a:solidFill>
                <a:latin typeface="Century Gothic" panose="020B0502020202020204" pitchFamily="34" charset="0"/>
              </a:rPr>
              <a:t>Tahun</a:t>
            </a:r>
            <a:r>
              <a:rPr lang="en-US" b="1" dirty="0">
                <a:solidFill>
                  <a:srgbClr val="0070C0"/>
                </a:solidFill>
                <a:latin typeface="Century Gothic" panose="020B0502020202020204" pitchFamily="34" charset="0"/>
              </a:rPr>
              <a:t> 2018 </a:t>
            </a:r>
            <a:r>
              <a:rPr lang="en-US" b="1" dirty="0" err="1">
                <a:solidFill>
                  <a:srgbClr val="0070C0"/>
                </a:solidFill>
                <a:latin typeface="Century Gothic" panose="020B0502020202020204" pitchFamily="34" charset="0"/>
              </a:rPr>
              <a:t>tentang</a:t>
            </a:r>
            <a:r>
              <a:rPr lang="en-US" b="1" dirty="0">
                <a:solidFill>
                  <a:srgbClr val="0070C0"/>
                </a:solidFill>
                <a:latin typeface="Century Gothic" panose="020B0502020202020204" pitchFamily="34" charset="0"/>
              </a:rPr>
              <a:t> </a:t>
            </a:r>
            <a:r>
              <a:rPr lang="en-US" b="1" dirty="0" err="1" smtClean="0">
                <a:solidFill>
                  <a:srgbClr val="0070C0"/>
                </a:solidFill>
                <a:latin typeface="Century Gothic" panose="020B0502020202020204" pitchFamily="34" charset="0"/>
              </a:rPr>
              <a:t>Petunjuk</a:t>
            </a:r>
            <a:r>
              <a:rPr lang="en-US" b="1" dirty="0" smtClean="0">
                <a:solidFill>
                  <a:srgbClr val="0070C0"/>
                </a:solidFill>
                <a:latin typeface="Century Gothic" panose="020B0502020202020204" pitchFamily="34" charset="0"/>
              </a:rPr>
              <a:t> </a:t>
            </a:r>
            <a:r>
              <a:rPr lang="en-US" b="1" dirty="0" err="1" smtClean="0">
                <a:solidFill>
                  <a:srgbClr val="0070C0"/>
                </a:solidFill>
                <a:latin typeface="Century Gothic" panose="020B0502020202020204" pitchFamily="34" charset="0"/>
              </a:rPr>
              <a:t>Teknis</a:t>
            </a:r>
            <a:r>
              <a:rPr lang="en-US" b="1" dirty="0" smtClean="0">
                <a:solidFill>
                  <a:srgbClr val="0070C0"/>
                </a:solidFill>
                <a:latin typeface="Century Gothic" panose="020B0502020202020204" pitchFamily="34" charset="0"/>
              </a:rPr>
              <a:t> </a:t>
            </a:r>
            <a:r>
              <a:rPr lang="en-US" b="1" dirty="0" err="1" smtClean="0">
                <a:solidFill>
                  <a:srgbClr val="0070C0"/>
                </a:solidFill>
                <a:latin typeface="Century Gothic" panose="020B0502020202020204" pitchFamily="34" charset="0"/>
              </a:rPr>
              <a:t>Bantuan</a:t>
            </a:r>
            <a:r>
              <a:rPr lang="en-US" b="1" dirty="0" smtClean="0">
                <a:solidFill>
                  <a:srgbClr val="0070C0"/>
                </a:solidFill>
                <a:latin typeface="Century Gothic" panose="020B0502020202020204" pitchFamily="34" charset="0"/>
              </a:rPr>
              <a:t> </a:t>
            </a:r>
            <a:r>
              <a:rPr lang="en-US" b="1" dirty="0" err="1">
                <a:solidFill>
                  <a:srgbClr val="0070C0"/>
                </a:solidFill>
                <a:latin typeface="Century Gothic" panose="020B0502020202020204" pitchFamily="34" charset="0"/>
              </a:rPr>
              <a:t>Operasional</a:t>
            </a:r>
            <a:r>
              <a:rPr lang="en-US" b="1" dirty="0">
                <a:solidFill>
                  <a:srgbClr val="0070C0"/>
                </a:solidFill>
                <a:latin typeface="Century Gothic" panose="020B0502020202020204" pitchFamily="34" charset="0"/>
              </a:rPr>
              <a:t> </a:t>
            </a:r>
            <a:r>
              <a:rPr lang="en-US" b="1" dirty="0" err="1">
                <a:solidFill>
                  <a:srgbClr val="0070C0"/>
                </a:solidFill>
                <a:latin typeface="Century Gothic" panose="020B0502020202020204" pitchFamily="34" charset="0"/>
              </a:rPr>
              <a:t>Sekolah</a:t>
            </a:r>
            <a:r>
              <a:rPr lang="en-US" b="1" dirty="0">
                <a:solidFill>
                  <a:srgbClr val="0070C0"/>
                </a:solidFill>
                <a:latin typeface="Century Gothic" panose="020B0502020202020204" pitchFamily="34" charset="0"/>
              </a:rPr>
              <a:t>.</a:t>
            </a:r>
            <a:endParaRPr lang="id-ID" b="1" dirty="0">
              <a:solidFill>
                <a:srgbClr val="0070C0"/>
              </a:solidFill>
              <a:latin typeface="Century Gothic" panose="020B0502020202020204" pitchFamily="34" charset="0"/>
            </a:endParaRPr>
          </a:p>
        </p:txBody>
      </p:sp>
      <p:sp>
        <p:nvSpPr>
          <p:cNvPr id="13" name="Oval 12"/>
          <p:cNvSpPr/>
          <p:nvPr/>
        </p:nvSpPr>
        <p:spPr>
          <a:xfrm>
            <a:off x="490116" y="5931682"/>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4" name="Oval 13"/>
          <p:cNvSpPr/>
          <p:nvPr/>
        </p:nvSpPr>
        <p:spPr>
          <a:xfrm>
            <a:off x="490116" y="5099006"/>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5" name="Oval 14"/>
          <p:cNvSpPr/>
          <p:nvPr/>
        </p:nvSpPr>
        <p:spPr>
          <a:xfrm>
            <a:off x="490116" y="935631"/>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6" name="Oval 15"/>
          <p:cNvSpPr/>
          <p:nvPr/>
        </p:nvSpPr>
        <p:spPr>
          <a:xfrm>
            <a:off x="490116" y="1768306"/>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7" name="Oval 16"/>
          <p:cNvSpPr/>
          <p:nvPr/>
        </p:nvSpPr>
        <p:spPr>
          <a:xfrm>
            <a:off x="490116" y="3433656"/>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8" name="Oval 17"/>
          <p:cNvSpPr/>
          <p:nvPr/>
        </p:nvSpPr>
        <p:spPr>
          <a:xfrm>
            <a:off x="490115" y="2600981"/>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sp>
        <p:nvSpPr>
          <p:cNvPr id="19" name="Oval 18"/>
          <p:cNvSpPr/>
          <p:nvPr/>
        </p:nvSpPr>
        <p:spPr>
          <a:xfrm>
            <a:off x="521649" y="4266331"/>
            <a:ext cx="352791" cy="311359"/>
          </a:xfrm>
          <a:prstGeom prst="ellips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Light"/>
            </a:endParaRPr>
          </a:p>
        </p:txBody>
      </p:sp>
      <p:grpSp>
        <p:nvGrpSpPr>
          <p:cNvPr id="20" name="Group 19"/>
          <p:cNvGrpSpPr/>
          <p:nvPr/>
        </p:nvGrpSpPr>
        <p:grpSpPr>
          <a:xfrm>
            <a:off x="267435" y="1293808"/>
            <a:ext cx="446052" cy="4985210"/>
            <a:chOff x="6428" y="727272"/>
            <a:chExt cx="431138" cy="5368215"/>
          </a:xfrm>
        </p:grpSpPr>
        <p:sp>
          <p:nvSpPr>
            <p:cNvPr id="21" name="Block Arc 20"/>
            <p:cNvSpPr/>
            <p:nvPr/>
          </p:nvSpPr>
          <p:spPr>
            <a:xfrm>
              <a:off x="6428" y="727272"/>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2" name="Block Arc 21"/>
            <p:cNvSpPr/>
            <p:nvPr/>
          </p:nvSpPr>
          <p:spPr>
            <a:xfrm>
              <a:off x="6428" y="1524881"/>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3" name="Block Arc 22"/>
            <p:cNvSpPr/>
            <p:nvPr/>
          </p:nvSpPr>
          <p:spPr>
            <a:xfrm>
              <a:off x="6428" y="2357556"/>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4" name="Block Arc 23"/>
            <p:cNvSpPr/>
            <p:nvPr/>
          </p:nvSpPr>
          <p:spPr>
            <a:xfrm>
              <a:off x="6428" y="3226206"/>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5" name="Block Arc 24"/>
            <p:cNvSpPr/>
            <p:nvPr/>
          </p:nvSpPr>
          <p:spPr>
            <a:xfrm>
              <a:off x="6428" y="4022906"/>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6" name="Block Arc 25"/>
            <p:cNvSpPr/>
            <p:nvPr/>
          </p:nvSpPr>
          <p:spPr>
            <a:xfrm>
              <a:off x="6428" y="4839228"/>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sp>
          <p:nvSpPr>
            <p:cNvPr id="27" name="Block Arc 26"/>
            <p:cNvSpPr/>
            <p:nvPr/>
          </p:nvSpPr>
          <p:spPr>
            <a:xfrm>
              <a:off x="6428" y="5688257"/>
              <a:ext cx="431138" cy="407230"/>
            </a:xfrm>
            <a:prstGeom prst="blockArc">
              <a:avLst>
                <a:gd name="adj1" fmla="val 7212823"/>
                <a:gd name="adj2" fmla="val 0"/>
                <a:gd name="adj3" fmla="val 25000"/>
              </a:avLst>
            </a:prstGeom>
            <a:solidFill>
              <a:schemeClr val="accent2">
                <a:lumMod val="5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latin typeface="Helvetica Light"/>
              </a:endParaRPr>
            </a:p>
          </p:txBody>
        </p:sp>
      </p:grpSp>
      <p:cxnSp>
        <p:nvCxnSpPr>
          <p:cNvPr id="28" name="Straight Connector 27"/>
          <p:cNvCxnSpPr/>
          <p:nvPr/>
        </p:nvCxnSpPr>
        <p:spPr>
          <a:xfrm>
            <a:off x="959508" y="1428394"/>
            <a:ext cx="6273804" cy="1"/>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000450" y="2494158"/>
            <a:ext cx="6273804"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59508" y="3992626"/>
            <a:ext cx="6273803" cy="0"/>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1068690" y="5446035"/>
            <a:ext cx="6164621" cy="2540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68690" y="6331895"/>
            <a:ext cx="6024801" cy="37792"/>
          </a:xfrm>
          <a:prstGeom prst="line">
            <a:avLst/>
          </a:prstGeom>
          <a:ln>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889527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02.c.8</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r>
              <a:rPr kumimoji="0" lang="en-US" sz="3810" b="1" i="0" u="none" strike="noStrike" kern="1200" cap="none" spc="0" normalizeH="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AFFIRMASI</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srgbClr val="0070C0"/>
                </a:solidFill>
                <a:latin typeface="Century Gothic" panose="020B0502020202020204" pitchFamily="34" charset="0"/>
              </a:rPr>
              <a:t>Rumah</a:t>
            </a:r>
            <a:r>
              <a:rPr lang="en-US" sz="3810" b="1" dirty="0" smtClean="0">
                <a:solidFill>
                  <a:srgbClr val="0070C0"/>
                </a:solidFill>
                <a:latin typeface="Century Gothic" panose="020B0502020202020204" pitchFamily="34" charset="0"/>
              </a:rPr>
              <a:t> </a:t>
            </a:r>
            <a:r>
              <a:rPr lang="en-US" sz="3810" b="1" dirty="0" err="1" smtClean="0">
                <a:solidFill>
                  <a:srgbClr val="0070C0"/>
                </a:solidFill>
                <a:latin typeface="Century Gothic" panose="020B0502020202020204" pitchFamily="34" charset="0"/>
              </a:rPr>
              <a:t>Dinas</a:t>
            </a:r>
            <a:r>
              <a:rPr lang="en-US" sz="3810" b="1" dirty="0" smtClean="0">
                <a:solidFill>
                  <a:srgbClr val="0070C0"/>
                </a:solidFill>
                <a:latin typeface="Century Gothic" panose="020B0502020202020204" pitchFamily="34" charset="0"/>
              </a:rPr>
              <a:t> Guru</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82051376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Fungsi</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a:solidFill>
                  <a:schemeClr val="bg1"/>
                </a:solidFill>
              </a:rPr>
              <a:t>K</a:t>
            </a:r>
            <a:r>
              <a:rPr lang="en-US" sz="2800" b="1" dirty="0" err="1" smtClean="0">
                <a:solidFill>
                  <a:schemeClr val="bg1"/>
                </a:solidFill>
              </a:rPr>
              <a:t>arakteristik</a:t>
            </a:r>
            <a:r>
              <a:rPr lang="en-US" sz="2800" b="1" dirty="0" smtClean="0">
                <a:solidFill>
                  <a:schemeClr val="bg1"/>
                </a:solidFill>
              </a:rPr>
              <a:t> </a:t>
            </a:r>
            <a:r>
              <a:rPr lang="en-US" sz="2800" b="1" dirty="0" err="1" smtClean="0">
                <a:solidFill>
                  <a:srgbClr val="FFFF00"/>
                </a:solidFill>
              </a:rPr>
              <a:t>Rumah</a:t>
            </a:r>
            <a:r>
              <a:rPr lang="en-US" sz="2800" b="1" dirty="0" smtClean="0">
                <a:solidFill>
                  <a:srgbClr val="FFFF00"/>
                </a:solidFill>
              </a:rPr>
              <a:t> </a:t>
            </a:r>
            <a:r>
              <a:rPr lang="en-US" sz="2800" b="1" dirty="0" err="1" smtClean="0">
                <a:solidFill>
                  <a:srgbClr val="FFFF00"/>
                </a:solidFill>
              </a:rPr>
              <a:t>Dinas</a:t>
            </a:r>
            <a:r>
              <a:rPr lang="en-US" sz="2800" b="1" dirty="0" smtClean="0">
                <a:solidFill>
                  <a:srgbClr val="FFFF00"/>
                </a:solidFill>
              </a:rPr>
              <a:t> Guru </a:t>
            </a:r>
            <a:r>
              <a:rPr lang="en-US" sz="2800" b="1" dirty="0" smtClean="0">
                <a:solidFill>
                  <a:schemeClr val="bg1"/>
                </a:solidFill>
              </a:rPr>
              <a:t>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3276" t="40351" r="43161" b="35307"/>
          <a:stretch/>
        </p:blipFill>
        <p:spPr bwMode="auto">
          <a:xfrm>
            <a:off x="137623" y="501404"/>
            <a:ext cx="995650" cy="100470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346" t="54762" r="60957" b="32143"/>
          <a:stretch/>
        </p:blipFill>
        <p:spPr bwMode="auto">
          <a:xfrm>
            <a:off x="1338550" y="1285145"/>
            <a:ext cx="391887" cy="374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730437" y="1321439"/>
            <a:ext cx="3345468" cy="338554"/>
          </a:xfrm>
          <a:prstGeom prst="rect">
            <a:avLst/>
          </a:prstGeom>
        </p:spPr>
        <p:txBody>
          <a:bodyPr wrap="none">
            <a:spAutoFit/>
          </a:bodyPr>
          <a:lstStyle/>
          <a:p>
            <a:r>
              <a:rPr lang="en-US" sz="1600" dirty="0"/>
              <a:t>1 (</a:t>
            </a:r>
            <a:r>
              <a:rPr lang="en-US" sz="1600" dirty="0" err="1"/>
              <a:t>satu</a:t>
            </a:r>
            <a:r>
              <a:rPr lang="en-US" sz="1600" dirty="0"/>
              <a:t>) </a:t>
            </a:r>
            <a:r>
              <a:rPr lang="en-US" sz="1600" dirty="0" err="1"/>
              <a:t>bangunan</a:t>
            </a:r>
            <a:r>
              <a:rPr lang="en-US" sz="1600" dirty="0"/>
              <a:t> </a:t>
            </a:r>
            <a:r>
              <a:rPr lang="en-US" sz="1600" dirty="0" err="1"/>
              <a:t>rumah</a:t>
            </a:r>
            <a:r>
              <a:rPr lang="en-US" sz="1600" dirty="0"/>
              <a:t> </a:t>
            </a:r>
            <a:r>
              <a:rPr lang="en-US" sz="1600" dirty="0" err="1"/>
              <a:t>dinas</a:t>
            </a:r>
            <a:r>
              <a:rPr lang="en-US" sz="1600" dirty="0"/>
              <a:t> </a:t>
            </a:r>
            <a:r>
              <a:rPr lang="en-US" sz="1600" dirty="0" smtClean="0"/>
              <a:t> guru :</a:t>
            </a:r>
            <a:endParaRPr lang="en-US" sz="1600" dirty="0"/>
          </a:p>
        </p:txBody>
      </p:sp>
      <p:cxnSp>
        <p:nvCxnSpPr>
          <p:cNvPr id="9" name="Straight Arrow Connector 8"/>
          <p:cNvCxnSpPr>
            <a:stCxn id="8" idx="3"/>
          </p:cNvCxnSpPr>
          <p:nvPr/>
        </p:nvCxnSpPr>
        <p:spPr>
          <a:xfrm>
            <a:off x="5075905" y="1490716"/>
            <a:ext cx="6411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5845343" y="1321439"/>
            <a:ext cx="5743073" cy="369332"/>
          </a:xfrm>
          <a:prstGeom prst="rect">
            <a:avLst/>
          </a:prstGeom>
        </p:spPr>
        <p:txBody>
          <a:bodyPr wrap="square">
            <a:spAutoFit/>
          </a:bodyPr>
          <a:lstStyle/>
          <a:p>
            <a:r>
              <a:rPr lang="en-US" dirty="0"/>
              <a:t> 2 (</a:t>
            </a:r>
            <a:r>
              <a:rPr lang="en-US" dirty="0" err="1"/>
              <a:t>dua</a:t>
            </a:r>
            <a:r>
              <a:rPr lang="en-US" dirty="0"/>
              <a:t>) </a:t>
            </a:r>
            <a:r>
              <a:rPr lang="en-US" dirty="0" err="1"/>
              <a:t>lokal</a:t>
            </a:r>
            <a:r>
              <a:rPr lang="en-US" dirty="0"/>
              <a:t> yang </a:t>
            </a:r>
            <a:r>
              <a:rPr lang="en-US" dirty="0" err="1"/>
              <a:t>dibangun</a:t>
            </a:r>
            <a:r>
              <a:rPr lang="en-US" dirty="0"/>
              <a:t> </a:t>
            </a:r>
            <a:r>
              <a:rPr lang="en-US" dirty="0" err="1"/>
              <a:t>dengan</a:t>
            </a:r>
            <a:r>
              <a:rPr lang="en-US" dirty="0"/>
              <a:t> </a:t>
            </a:r>
            <a:r>
              <a:rPr lang="en-US" dirty="0" err="1"/>
              <a:t>sistem</a:t>
            </a:r>
            <a:r>
              <a:rPr lang="en-US" dirty="0"/>
              <a:t> </a:t>
            </a:r>
            <a:r>
              <a:rPr lang="en-US" dirty="0" err="1"/>
              <a:t>kopel</a:t>
            </a:r>
            <a:r>
              <a:rPr lang="en-US" dirty="0"/>
              <a:t> (T36 x 2</a:t>
            </a:r>
            <a:r>
              <a:rPr lang="en-US" dirty="0" smtClean="0"/>
              <a:t>)</a:t>
            </a:r>
            <a:endParaRPr lang="en-US" dirty="0"/>
          </a:p>
        </p:txBody>
      </p:sp>
      <p:sp>
        <p:nvSpPr>
          <p:cNvPr id="11" name="Rectangle 10"/>
          <p:cNvSpPr/>
          <p:nvPr/>
        </p:nvSpPr>
        <p:spPr>
          <a:xfrm>
            <a:off x="6803611" y="1991264"/>
            <a:ext cx="3203377" cy="369332"/>
          </a:xfrm>
          <a:prstGeom prst="rect">
            <a:avLst/>
          </a:prstGeom>
        </p:spPr>
        <p:txBody>
          <a:bodyPr wrap="none">
            <a:spAutoFit/>
          </a:bodyPr>
          <a:lstStyle/>
          <a:p>
            <a:r>
              <a:rPr lang="en-US" dirty="0" err="1" smtClean="0"/>
              <a:t>luas</a:t>
            </a:r>
            <a:r>
              <a:rPr lang="en-US" dirty="0" smtClean="0"/>
              <a:t> </a:t>
            </a:r>
            <a:r>
              <a:rPr lang="en-US" dirty="0" err="1"/>
              <a:t>bangunannya</a:t>
            </a:r>
            <a:r>
              <a:rPr lang="en-US" dirty="0"/>
              <a:t> </a:t>
            </a:r>
            <a:r>
              <a:rPr lang="en-US" dirty="0" err="1"/>
              <a:t>adalah</a:t>
            </a:r>
            <a:r>
              <a:rPr lang="en-US" dirty="0"/>
              <a:t> 72 m2</a:t>
            </a:r>
          </a:p>
        </p:txBody>
      </p:sp>
      <p:cxnSp>
        <p:nvCxnSpPr>
          <p:cNvPr id="12" name="Straight Arrow Connector 11"/>
          <p:cNvCxnSpPr>
            <a:endCxn id="11" idx="0"/>
          </p:cNvCxnSpPr>
          <p:nvPr/>
        </p:nvCxnSpPr>
        <p:spPr>
          <a:xfrm>
            <a:off x="8405299" y="1690771"/>
            <a:ext cx="1" cy="30049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5" idx="4"/>
          </p:cNvCxnSpPr>
          <p:nvPr/>
        </p:nvCxnSpPr>
        <p:spPr>
          <a:xfrm rot="16200000" flipH="1">
            <a:off x="776659" y="1364893"/>
            <a:ext cx="171468" cy="453891"/>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872498" y="2096243"/>
            <a:ext cx="4947445" cy="338554"/>
          </a:xfrm>
          <a:prstGeom prst="rect">
            <a:avLst/>
          </a:prstGeom>
        </p:spPr>
        <p:txBody>
          <a:bodyPr wrap="none">
            <a:spAutoFit/>
          </a:bodyPr>
          <a:lstStyle/>
          <a:p>
            <a:r>
              <a:rPr lang="en-US" sz="1600" b="1" dirty="0" err="1"/>
              <a:t>Prasyarat</a:t>
            </a:r>
            <a:r>
              <a:rPr lang="en-US" sz="1600" b="1" dirty="0"/>
              <a:t> </a:t>
            </a:r>
            <a:r>
              <a:rPr lang="en-US" sz="1600" b="1" dirty="0" err="1"/>
              <a:t>Utilitas</a:t>
            </a:r>
            <a:r>
              <a:rPr lang="en-US" sz="1600" b="1" dirty="0"/>
              <a:t> </a:t>
            </a:r>
            <a:r>
              <a:rPr lang="en-US" sz="1600" b="1" dirty="0" err="1"/>
              <a:t>Rumah</a:t>
            </a:r>
            <a:r>
              <a:rPr lang="en-US" sz="1600" b="1" dirty="0"/>
              <a:t> </a:t>
            </a:r>
            <a:r>
              <a:rPr lang="en-US" sz="1600" b="1" dirty="0" err="1"/>
              <a:t>Dinas</a:t>
            </a:r>
            <a:r>
              <a:rPr lang="en-US" sz="1600" b="1" dirty="0"/>
              <a:t> Guru </a:t>
            </a:r>
            <a:r>
              <a:rPr lang="en-US" sz="1600" b="1" dirty="0" err="1"/>
              <a:t>untuk</a:t>
            </a:r>
            <a:r>
              <a:rPr lang="en-US" sz="1600" b="1" dirty="0"/>
              <a:t> 1(</a:t>
            </a:r>
            <a:r>
              <a:rPr lang="en-US" sz="1600" b="1" dirty="0" err="1"/>
              <a:t>satu</a:t>
            </a:r>
            <a:r>
              <a:rPr lang="en-US" sz="1600" b="1" dirty="0"/>
              <a:t>) </a:t>
            </a:r>
            <a:r>
              <a:rPr lang="en-US" sz="1600" b="1" dirty="0" err="1"/>
              <a:t>Lokal</a:t>
            </a:r>
            <a:endParaRPr lang="en-US" sz="1600" b="1" dirty="0"/>
          </a:p>
        </p:txBody>
      </p:sp>
      <p:grpSp>
        <p:nvGrpSpPr>
          <p:cNvPr id="16" name="Group 15"/>
          <p:cNvGrpSpPr/>
          <p:nvPr/>
        </p:nvGrpSpPr>
        <p:grpSpPr>
          <a:xfrm>
            <a:off x="992512" y="2574449"/>
            <a:ext cx="462371" cy="732466"/>
            <a:chOff x="5445252" y="740681"/>
            <a:chExt cx="462371" cy="732466"/>
          </a:xfrm>
        </p:grpSpPr>
        <p:sp>
          <p:nvSpPr>
            <p:cNvPr id="17" name="Rectangle 16"/>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5586013" y="740681"/>
              <a:ext cx="321610" cy="732466"/>
              <a:chOff x="5694947" y="759450"/>
              <a:chExt cx="321610" cy="732466"/>
            </a:xfrm>
          </p:grpSpPr>
          <p:sp>
            <p:nvSpPr>
              <p:cNvPr id="20" name="Rectangle 19"/>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ounded Rectangle 18"/>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21"/>
          <p:cNvSpPr/>
          <p:nvPr/>
        </p:nvSpPr>
        <p:spPr>
          <a:xfrm>
            <a:off x="1560842" y="2763710"/>
            <a:ext cx="1347998" cy="353943"/>
          </a:xfrm>
          <a:prstGeom prst="rect">
            <a:avLst/>
          </a:prstGeom>
        </p:spPr>
        <p:txBody>
          <a:bodyPr wrap="none">
            <a:spAutoFit/>
          </a:bodyPr>
          <a:lstStyle/>
          <a:p>
            <a:r>
              <a:rPr lang="en-US" sz="1700" b="1" dirty="0">
                <a:solidFill>
                  <a:srgbClr val="C00000"/>
                </a:solidFill>
              </a:rPr>
              <a:t>1</a:t>
            </a:r>
            <a:r>
              <a:rPr lang="en-US" sz="1700" b="1" dirty="0" smtClean="0">
                <a:solidFill>
                  <a:srgbClr val="C00000"/>
                </a:solidFill>
              </a:rPr>
              <a:t> </a:t>
            </a:r>
            <a:r>
              <a:rPr lang="en-US" sz="1700" b="1" dirty="0">
                <a:solidFill>
                  <a:srgbClr val="C00000"/>
                </a:solidFill>
              </a:rPr>
              <a:t>(</a:t>
            </a:r>
            <a:r>
              <a:rPr lang="en-US" sz="1700" b="1" dirty="0" err="1">
                <a:solidFill>
                  <a:srgbClr val="C00000"/>
                </a:solidFill>
              </a:rPr>
              <a:t>dua</a:t>
            </a:r>
            <a:r>
              <a:rPr lang="en-US" sz="1700" b="1" dirty="0">
                <a:solidFill>
                  <a:srgbClr val="C00000"/>
                </a:solidFill>
              </a:rPr>
              <a:t>) </a:t>
            </a:r>
            <a:r>
              <a:rPr lang="en-US" sz="1700" b="1" dirty="0" err="1">
                <a:solidFill>
                  <a:srgbClr val="C00000"/>
                </a:solidFill>
              </a:rPr>
              <a:t>pintu</a:t>
            </a:r>
            <a:endParaRPr lang="en-US" sz="1700" b="1" dirty="0">
              <a:solidFill>
                <a:srgbClr val="C00000"/>
              </a:solidFill>
            </a:endParaRPr>
          </a:p>
        </p:txBody>
      </p:sp>
      <p:sp>
        <p:nvSpPr>
          <p:cNvPr id="23" name="Rectangle 22"/>
          <p:cNvSpPr/>
          <p:nvPr/>
        </p:nvSpPr>
        <p:spPr>
          <a:xfrm>
            <a:off x="3873046" y="2770477"/>
            <a:ext cx="3234988" cy="338554"/>
          </a:xfrm>
          <a:prstGeom prst="rect">
            <a:avLst/>
          </a:prstGeom>
        </p:spPr>
        <p:txBody>
          <a:bodyPr wrap="none">
            <a:spAutoFit/>
          </a:bodyPr>
          <a:lstStyle/>
          <a:p>
            <a:r>
              <a:rPr lang="en-US" sz="1600" dirty="0" err="1"/>
              <a:t>keluar</a:t>
            </a:r>
            <a:r>
              <a:rPr lang="en-US" sz="1600" dirty="0"/>
              <a:t> </a:t>
            </a:r>
            <a:r>
              <a:rPr lang="en-US" sz="1600" dirty="0" err="1"/>
              <a:t>dan</a:t>
            </a:r>
            <a:r>
              <a:rPr lang="en-US" sz="1600" dirty="0"/>
              <a:t> </a:t>
            </a:r>
            <a:r>
              <a:rPr lang="en-US" sz="1600" dirty="0" err="1"/>
              <a:t>masuk</a:t>
            </a:r>
            <a:r>
              <a:rPr lang="en-US" sz="1600" dirty="0"/>
              <a:t>, </a:t>
            </a:r>
            <a:r>
              <a:rPr lang="en-US" sz="1600" dirty="0" err="1"/>
              <a:t>dari</a:t>
            </a:r>
            <a:r>
              <a:rPr lang="en-US" sz="1600" dirty="0"/>
              <a:t> </a:t>
            </a:r>
            <a:r>
              <a:rPr lang="en-US" sz="1600" dirty="0" err="1"/>
              <a:t>bagian</a:t>
            </a:r>
            <a:r>
              <a:rPr lang="en-US" sz="1600" dirty="0"/>
              <a:t> </a:t>
            </a:r>
            <a:r>
              <a:rPr lang="en-US" sz="1600" dirty="0" err="1"/>
              <a:t>depan</a:t>
            </a:r>
            <a:endParaRPr lang="en-US" sz="1700" dirty="0"/>
          </a:p>
        </p:txBody>
      </p:sp>
      <p:sp>
        <p:nvSpPr>
          <p:cNvPr id="24" name="Rectangle 23"/>
          <p:cNvSpPr/>
          <p:nvPr/>
        </p:nvSpPr>
        <p:spPr>
          <a:xfrm>
            <a:off x="936609" y="3434327"/>
            <a:ext cx="9183215" cy="353943"/>
          </a:xfrm>
          <a:prstGeom prst="rect">
            <a:avLst/>
          </a:prstGeom>
        </p:spPr>
        <p:txBody>
          <a:bodyPr wrap="square">
            <a:spAutoFit/>
          </a:bodyPr>
          <a:lstStyle/>
          <a:p>
            <a:pPr marL="285750" indent="-285750">
              <a:buFont typeface="Wingdings" pitchFamily="2" charset="2"/>
              <a:buChar char="q"/>
            </a:pPr>
            <a:r>
              <a:rPr lang="es-ES" sz="1700" b="1" dirty="0" err="1">
                <a:solidFill>
                  <a:srgbClr val="C00000"/>
                </a:solidFill>
              </a:rPr>
              <a:t>Bukaan</a:t>
            </a:r>
            <a:r>
              <a:rPr lang="es-ES" sz="1700" b="1" dirty="0">
                <a:solidFill>
                  <a:srgbClr val="C00000"/>
                </a:solidFill>
              </a:rPr>
              <a:t> </a:t>
            </a:r>
            <a:r>
              <a:rPr lang="es-ES" sz="1700" b="1" dirty="0" err="1">
                <a:solidFill>
                  <a:srgbClr val="C00000"/>
                </a:solidFill>
              </a:rPr>
              <a:t>cahaya</a:t>
            </a:r>
            <a:r>
              <a:rPr lang="es-ES" sz="1700" b="1" dirty="0">
                <a:solidFill>
                  <a:srgbClr val="C00000"/>
                </a:solidFill>
              </a:rPr>
              <a:t> </a:t>
            </a:r>
            <a:r>
              <a:rPr lang="en-US" sz="1600" dirty="0"/>
              <a:t>minimal </a:t>
            </a:r>
            <a:r>
              <a:rPr lang="en-US" sz="1600" dirty="0" smtClean="0"/>
              <a:t>12m</a:t>
            </a:r>
            <a:r>
              <a:rPr lang="en-US" sz="1600" baseline="30000" dirty="0" smtClean="0"/>
              <a:t>2</a:t>
            </a:r>
            <a:r>
              <a:rPr lang="en-US" sz="1600" dirty="0" smtClean="0"/>
              <a:t> </a:t>
            </a:r>
            <a:r>
              <a:rPr lang="es-ES" sz="1700" dirty="0" smtClean="0">
                <a:solidFill>
                  <a:schemeClr val="bg1">
                    <a:lumMod val="50000"/>
                  </a:schemeClr>
                </a:solidFill>
              </a:rPr>
              <a:t>dan</a:t>
            </a:r>
            <a:r>
              <a:rPr lang="es-ES" sz="1700" b="1" dirty="0" smtClean="0">
                <a:solidFill>
                  <a:srgbClr val="C00000"/>
                </a:solidFill>
              </a:rPr>
              <a:t> </a:t>
            </a:r>
            <a:r>
              <a:rPr lang="es-ES" sz="1700" b="1" dirty="0" err="1">
                <a:solidFill>
                  <a:srgbClr val="C00000"/>
                </a:solidFill>
              </a:rPr>
              <a:t>ventilasi</a:t>
            </a:r>
            <a:r>
              <a:rPr lang="es-ES" sz="1700" b="1" dirty="0">
                <a:solidFill>
                  <a:srgbClr val="C00000"/>
                </a:solidFill>
              </a:rPr>
              <a:t> </a:t>
            </a:r>
            <a:r>
              <a:rPr lang="es-ES" sz="1500" dirty="0" err="1">
                <a:solidFill>
                  <a:schemeClr val="bg1">
                    <a:lumMod val="50000"/>
                  </a:schemeClr>
                </a:solidFill>
              </a:rPr>
              <a:t>udara</a:t>
            </a:r>
            <a:r>
              <a:rPr lang="es-ES" sz="1500" dirty="0">
                <a:solidFill>
                  <a:schemeClr val="bg1">
                    <a:lumMod val="50000"/>
                  </a:schemeClr>
                </a:solidFill>
              </a:rPr>
              <a:t> </a:t>
            </a:r>
            <a:r>
              <a:rPr lang="en-US" sz="1400" dirty="0"/>
              <a:t>minimal </a:t>
            </a:r>
            <a:r>
              <a:rPr lang="en-US" sz="1400" dirty="0" smtClean="0"/>
              <a:t>6m</a:t>
            </a:r>
            <a:r>
              <a:rPr lang="en-US" sz="1400" baseline="30000" dirty="0" smtClean="0"/>
              <a:t>2</a:t>
            </a:r>
            <a:endParaRPr lang="en-US" sz="1700" b="1" dirty="0" smtClean="0">
              <a:solidFill>
                <a:srgbClr val="C00000"/>
              </a:solidFill>
            </a:endParaRPr>
          </a:p>
        </p:txBody>
      </p:sp>
      <p:sp>
        <p:nvSpPr>
          <p:cNvPr id="25" name="Rectangle 24"/>
          <p:cNvSpPr/>
          <p:nvPr/>
        </p:nvSpPr>
        <p:spPr>
          <a:xfrm>
            <a:off x="1360273" y="3841853"/>
            <a:ext cx="4098879" cy="1569660"/>
          </a:xfrm>
          <a:prstGeom prst="rect">
            <a:avLst/>
          </a:prstGeom>
        </p:spPr>
        <p:txBody>
          <a:bodyPr wrap="none">
            <a:spAutoFit/>
          </a:bodyPr>
          <a:lstStyle/>
          <a:p>
            <a:r>
              <a:rPr lang="en-US" sz="1600" dirty="0" err="1" smtClean="0">
                <a:solidFill>
                  <a:schemeClr val="bg1">
                    <a:lumMod val="50000"/>
                  </a:schemeClr>
                </a:solidFill>
              </a:rPr>
              <a:t>Jumlah</a:t>
            </a:r>
            <a:r>
              <a:rPr lang="en-US" sz="1600" dirty="0" smtClean="0">
                <a:solidFill>
                  <a:schemeClr val="bg1">
                    <a:lumMod val="50000"/>
                  </a:schemeClr>
                </a:solidFill>
              </a:rPr>
              <a:t>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 </a:t>
            </a:r>
            <a:r>
              <a:rPr lang="en-US" sz="1600" dirty="0" err="1">
                <a:solidFill>
                  <a:schemeClr val="bg1">
                    <a:lumMod val="50000"/>
                  </a:schemeClr>
                </a:solidFill>
              </a:rPr>
              <a:t>pada</a:t>
            </a:r>
            <a:r>
              <a:rPr lang="en-US" sz="1600" dirty="0">
                <a:solidFill>
                  <a:schemeClr val="bg1">
                    <a:lumMod val="50000"/>
                  </a:schemeClr>
                </a:solidFill>
              </a:rPr>
              <a:t> </a:t>
            </a:r>
            <a:r>
              <a:rPr lang="en-US" sz="1600" dirty="0" err="1">
                <a:solidFill>
                  <a:schemeClr val="bg1">
                    <a:lumMod val="50000"/>
                  </a:schemeClr>
                </a:solidFill>
              </a:rPr>
              <a:t>masing-masing</a:t>
            </a:r>
            <a:r>
              <a:rPr lang="en-US" sz="1600" dirty="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a:t>
            </a:r>
          </a:p>
          <a:p>
            <a:pPr marL="517525" indent="-285750">
              <a:buFont typeface="Wingdings" pitchFamily="2" charset="2"/>
              <a:buChar char="ü"/>
            </a:pPr>
            <a:r>
              <a:rPr lang="en-US" sz="1600" dirty="0" smtClean="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tamu</a:t>
            </a:r>
            <a:r>
              <a:rPr lang="en-US" sz="1600" dirty="0">
                <a:solidFill>
                  <a:schemeClr val="bg1">
                    <a:lumMod val="50000"/>
                  </a:schemeClr>
                </a:solidFill>
              </a:rPr>
              <a:t>: 1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a:t>
            </a:r>
          </a:p>
          <a:p>
            <a:pPr marL="517525" indent="-285750">
              <a:buFont typeface="Wingdings" pitchFamily="2" charset="2"/>
              <a:buChar char="ü"/>
            </a:pPr>
            <a:r>
              <a:rPr lang="en-US" sz="1600" dirty="0" smtClean="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tidur</a:t>
            </a:r>
            <a:r>
              <a:rPr lang="en-US" sz="1600" dirty="0">
                <a:solidFill>
                  <a:schemeClr val="bg1">
                    <a:lumMod val="50000"/>
                  </a:schemeClr>
                </a:solidFill>
              </a:rPr>
              <a:t>: 2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a:t>
            </a:r>
          </a:p>
          <a:p>
            <a:pPr marL="517525" indent="-285750">
              <a:buFont typeface="Wingdings" pitchFamily="2" charset="2"/>
              <a:buChar char="ü"/>
            </a:pPr>
            <a:r>
              <a:rPr lang="en-US" sz="1600" dirty="0" smtClean="0">
                <a:solidFill>
                  <a:schemeClr val="bg1">
                    <a:lumMod val="50000"/>
                  </a:schemeClr>
                </a:solidFill>
              </a:rPr>
              <a:t> </a:t>
            </a:r>
            <a:r>
              <a:rPr lang="en-US" sz="1600" dirty="0" err="1">
                <a:solidFill>
                  <a:schemeClr val="bg1">
                    <a:lumMod val="50000"/>
                  </a:schemeClr>
                </a:solidFill>
              </a:rPr>
              <a:t>Ruang</a:t>
            </a:r>
            <a:r>
              <a:rPr lang="en-US" sz="1600" dirty="0">
                <a:solidFill>
                  <a:schemeClr val="bg1">
                    <a:lumMod val="50000"/>
                  </a:schemeClr>
                </a:solidFill>
              </a:rPr>
              <a:t> </a:t>
            </a:r>
            <a:r>
              <a:rPr lang="en-US" sz="1600" dirty="0" err="1">
                <a:solidFill>
                  <a:schemeClr val="bg1">
                    <a:lumMod val="50000"/>
                  </a:schemeClr>
                </a:solidFill>
              </a:rPr>
              <a:t>makan</a:t>
            </a:r>
            <a:r>
              <a:rPr lang="en-US" sz="1600" dirty="0">
                <a:solidFill>
                  <a:schemeClr val="bg1">
                    <a:lumMod val="50000"/>
                  </a:schemeClr>
                </a:solidFill>
              </a:rPr>
              <a:t>: 1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solidFill>
                  <a:schemeClr val="bg1">
                    <a:lumMod val="50000"/>
                  </a:schemeClr>
                </a:solidFill>
              </a:rPr>
              <a:t>.</a:t>
            </a:r>
          </a:p>
          <a:p>
            <a:pPr marL="517525" indent="-285750">
              <a:buFont typeface="Wingdings" pitchFamily="2" charset="2"/>
              <a:buChar char="ü"/>
            </a:pPr>
            <a:r>
              <a:rPr lang="en-US" sz="1600" dirty="0" smtClean="0">
                <a:solidFill>
                  <a:schemeClr val="bg1">
                    <a:lumMod val="50000"/>
                  </a:schemeClr>
                </a:solidFill>
              </a:rPr>
              <a:t> </a:t>
            </a:r>
            <a:r>
              <a:rPr lang="en-US" sz="1600" dirty="0" err="1">
                <a:solidFill>
                  <a:schemeClr val="bg1">
                    <a:lumMod val="50000"/>
                  </a:schemeClr>
                </a:solidFill>
              </a:rPr>
              <a:t>Kamar</a:t>
            </a:r>
            <a:r>
              <a:rPr lang="en-US" sz="1600" dirty="0">
                <a:solidFill>
                  <a:schemeClr val="bg1">
                    <a:lumMod val="50000"/>
                  </a:schemeClr>
                </a:solidFill>
              </a:rPr>
              <a:t> </a:t>
            </a:r>
            <a:r>
              <a:rPr lang="en-US" sz="1600" dirty="0" err="1">
                <a:solidFill>
                  <a:schemeClr val="bg1">
                    <a:lumMod val="50000"/>
                  </a:schemeClr>
                </a:solidFill>
              </a:rPr>
              <a:t>mandi</a:t>
            </a:r>
            <a:r>
              <a:rPr lang="en-US" sz="1600" dirty="0">
                <a:solidFill>
                  <a:schemeClr val="bg1">
                    <a:lumMod val="50000"/>
                  </a:schemeClr>
                </a:solidFill>
              </a:rPr>
              <a:t>: 1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endParaRPr lang="en-US" sz="1600" dirty="0">
              <a:solidFill>
                <a:schemeClr val="bg1">
                  <a:lumMod val="50000"/>
                </a:schemeClr>
              </a:solidFill>
            </a:endParaRPr>
          </a:p>
          <a:p>
            <a:pPr marL="517525" indent="-285750">
              <a:buFont typeface="Wingdings" pitchFamily="2" charset="2"/>
              <a:buChar char="ü"/>
            </a:pPr>
            <a:r>
              <a:rPr lang="en-US" sz="1600" dirty="0" smtClean="0">
                <a:solidFill>
                  <a:schemeClr val="bg1">
                    <a:lumMod val="50000"/>
                  </a:schemeClr>
                </a:solidFill>
              </a:rPr>
              <a:t> </a:t>
            </a:r>
            <a:r>
              <a:rPr lang="en-US" sz="1600" dirty="0" err="1">
                <a:solidFill>
                  <a:schemeClr val="bg1">
                    <a:lumMod val="50000"/>
                  </a:schemeClr>
                </a:solidFill>
              </a:rPr>
              <a:t>Teras</a:t>
            </a:r>
            <a:r>
              <a:rPr lang="en-US" sz="1600" dirty="0">
                <a:solidFill>
                  <a:schemeClr val="bg1">
                    <a:lumMod val="50000"/>
                  </a:schemeClr>
                </a:solidFill>
              </a:rPr>
              <a:t> </a:t>
            </a:r>
            <a:r>
              <a:rPr lang="en-US" sz="1600" dirty="0" err="1">
                <a:solidFill>
                  <a:schemeClr val="bg1">
                    <a:lumMod val="50000"/>
                  </a:schemeClr>
                </a:solidFill>
              </a:rPr>
              <a:t>depan</a:t>
            </a:r>
            <a:r>
              <a:rPr lang="en-US" sz="1600" dirty="0">
                <a:solidFill>
                  <a:schemeClr val="bg1">
                    <a:lumMod val="50000"/>
                  </a:schemeClr>
                </a:solidFill>
              </a:rPr>
              <a:t> </a:t>
            </a:r>
            <a:r>
              <a:rPr lang="en-US" sz="1600" dirty="0" err="1">
                <a:solidFill>
                  <a:schemeClr val="bg1">
                    <a:lumMod val="50000"/>
                  </a:schemeClr>
                </a:solidFill>
              </a:rPr>
              <a:t>dan</a:t>
            </a:r>
            <a:r>
              <a:rPr lang="en-US" sz="1600" dirty="0">
                <a:solidFill>
                  <a:schemeClr val="bg1">
                    <a:lumMod val="50000"/>
                  </a:schemeClr>
                </a:solidFill>
              </a:rPr>
              <a:t> </a:t>
            </a:r>
            <a:r>
              <a:rPr lang="en-US" sz="1600" dirty="0" err="1">
                <a:solidFill>
                  <a:schemeClr val="bg1">
                    <a:lumMod val="50000"/>
                  </a:schemeClr>
                </a:solidFill>
              </a:rPr>
              <a:t>belakang</a:t>
            </a:r>
            <a:r>
              <a:rPr lang="en-US" sz="1600" dirty="0">
                <a:solidFill>
                  <a:schemeClr val="bg1">
                    <a:lumMod val="50000"/>
                  </a:schemeClr>
                </a:solidFill>
              </a:rPr>
              <a:t>: 2 </a:t>
            </a:r>
            <a:r>
              <a:rPr lang="en-US" sz="1600" dirty="0" err="1">
                <a:solidFill>
                  <a:schemeClr val="bg1">
                    <a:lumMod val="50000"/>
                  </a:schemeClr>
                </a:solidFill>
              </a:rPr>
              <a:t>titik</a:t>
            </a:r>
            <a:r>
              <a:rPr lang="en-US" sz="1600" dirty="0">
                <a:solidFill>
                  <a:schemeClr val="bg1">
                    <a:lumMod val="50000"/>
                  </a:schemeClr>
                </a:solidFill>
              </a:rPr>
              <a:t> </a:t>
            </a:r>
            <a:r>
              <a:rPr lang="en-US" sz="1600" dirty="0" err="1">
                <a:solidFill>
                  <a:schemeClr val="bg1">
                    <a:lumMod val="50000"/>
                  </a:schemeClr>
                </a:solidFill>
              </a:rPr>
              <a:t>lampu</a:t>
            </a:r>
            <a:r>
              <a:rPr lang="en-US" sz="1600" dirty="0"/>
              <a:t>.</a:t>
            </a:r>
          </a:p>
        </p:txBody>
      </p:sp>
      <p:cxnSp>
        <p:nvCxnSpPr>
          <p:cNvPr id="26" name="Straight Arrow Connector 25"/>
          <p:cNvCxnSpPr/>
          <p:nvPr/>
        </p:nvCxnSpPr>
        <p:spPr>
          <a:xfrm>
            <a:off x="3050025" y="2961001"/>
            <a:ext cx="6411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1605" y="3944049"/>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952652" y="5373413"/>
            <a:ext cx="10989466" cy="1107996"/>
          </a:xfrm>
          <a:prstGeom prst="rect">
            <a:avLst/>
          </a:prstGeom>
        </p:spPr>
        <p:txBody>
          <a:bodyPr wrap="square">
            <a:spAutoFit/>
          </a:bodyPr>
          <a:lstStyle/>
          <a:p>
            <a:pPr marL="285750" indent="-285750">
              <a:buFont typeface="Wingdings" pitchFamily="2" charset="2"/>
              <a:buChar char="q"/>
            </a:pPr>
            <a:r>
              <a:rPr lang="en-US" sz="1600" dirty="0" err="1">
                <a:solidFill>
                  <a:schemeClr val="bg2">
                    <a:lumMod val="50000"/>
                  </a:schemeClr>
                </a:solidFill>
              </a:rPr>
              <a:t>Dilengkapi</a:t>
            </a:r>
            <a:r>
              <a:rPr lang="en-US" sz="1600" dirty="0">
                <a:solidFill>
                  <a:schemeClr val="bg2">
                    <a:lumMod val="50000"/>
                  </a:schemeClr>
                </a:solidFill>
              </a:rPr>
              <a:t> 2 set </a:t>
            </a:r>
            <a:r>
              <a:rPr lang="en-US" sz="1600" dirty="0" err="1">
                <a:solidFill>
                  <a:schemeClr val="bg2">
                    <a:lumMod val="50000"/>
                  </a:schemeClr>
                </a:solidFill>
              </a:rPr>
              <a:t>tempat</a:t>
            </a:r>
            <a:r>
              <a:rPr lang="en-US" sz="1600" dirty="0">
                <a:solidFill>
                  <a:schemeClr val="bg2">
                    <a:lumMod val="50000"/>
                  </a:schemeClr>
                </a:solidFill>
              </a:rPr>
              <a:t> </a:t>
            </a:r>
            <a:r>
              <a:rPr lang="en-US" sz="1600" dirty="0" err="1">
                <a:solidFill>
                  <a:schemeClr val="bg2">
                    <a:lumMod val="50000"/>
                  </a:schemeClr>
                </a:solidFill>
              </a:rPr>
              <a:t>tidur</a:t>
            </a:r>
            <a:r>
              <a:rPr lang="en-US" sz="1600" dirty="0">
                <a:solidFill>
                  <a:schemeClr val="bg2">
                    <a:lumMod val="50000"/>
                  </a:schemeClr>
                </a:solidFill>
              </a:rPr>
              <a:t>, 2 set </a:t>
            </a:r>
            <a:r>
              <a:rPr lang="en-US" sz="1600" dirty="0" err="1">
                <a:solidFill>
                  <a:schemeClr val="bg2">
                    <a:lumMod val="50000"/>
                  </a:schemeClr>
                </a:solidFill>
              </a:rPr>
              <a:t>lemari</a:t>
            </a:r>
            <a:r>
              <a:rPr lang="en-US" sz="1600" dirty="0">
                <a:solidFill>
                  <a:schemeClr val="bg2">
                    <a:lumMod val="50000"/>
                  </a:schemeClr>
                </a:solidFill>
              </a:rPr>
              <a:t> </a:t>
            </a:r>
            <a:r>
              <a:rPr lang="en-US" sz="1600" dirty="0" err="1">
                <a:solidFill>
                  <a:schemeClr val="bg2">
                    <a:lumMod val="50000"/>
                  </a:schemeClr>
                </a:solidFill>
              </a:rPr>
              <a:t>pakaian</a:t>
            </a:r>
            <a:r>
              <a:rPr lang="en-US" sz="1600" dirty="0">
                <a:solidFill>
                  <a:schemeClr val="bg2">
                    <a:lumMod val="50000"/>
                  </a:schemeClr>
                </a:solidFill>
              </a:rPr>
              <a:t>, 1 set </a:t>
            </a:r>
            <a:r>
              <a:rPr lang="en-US" sz="1600" dirty="0" err="1">
                <a:solidFill>
                  <a:schemeClr val="bg2">
                    <a:lumMod val="50000"/>
                  </a:schemeClr>
                </a:solidFill>
              </a:rPr>
              <a:t>meja</a:t>
            </a:r>
            <a:r>
              <a:rPr lang="en-US" sz="1600" dirty="0">
                <a:solidFill>
                  <a:schemeClr val="bg2">
                    <a:lumMod val="50000"/>
                  </a:schemeClr>
                </a:solidFill>
              </a:rPr>
              <a:t> </a:t>
            </a:r>
            <a:r>
              <a:rPr lang="en-US" sz="1600" dirty="0" err="1">
                <a:solidFill>
                  <a:schemeClr val="bg2">
                    <a:lumMod val="50000"/>
                  </a:schemeClr>
                </a:solidFill>
              </a:rPr>
              <a:t>makan</a:t>
            </a:r>
            <a:r>
              <a:rPr lang="en-US" sz="1600" dirty="0">
                <a:solidFill>
                  <a:schemeClr val="bg2">
                    <a:lumMod val="50000"/>
                  </a:schemeClr>
                </a:solidFill>
              </a:rPr>
              <a:t>, </a:t>
            </a:r>
            <a:r>
              <a:rPr lang="en-US" sz="1600" dirty="0" err="1">
                <a:solidFill>
                  <a:schemeClr val="bg2">
                    <a:lumMod val="50000"/>
                  </a:schemeClr>
                </a:solidFill>
              </a:rPr>
              <a:t>dan</a:t>
            </a:r>
            <a:r>
              <a:rPr lang="en-US" sz="1600" dirty="0">
                <a:solidFill>
                  <a:schemeClr val="bg2">
                    <a:lumMod val="50000"/>
                  </a:schemeClr>
                </a:solidFill>
              </a:rPr>
              <a:t> 1 set </a:t>
            </a:r>
            <a:r>
              <a:rPr lang="en-US" sz="1600" dirty="0" err="1">
                <a:solidFill>
                  <a:schemeClr val="bg2">
                    <a:lumMod val="50000"/>
                  </a:schemeClr>
                </a:solidFill>
              </a:rPr>
              <a:t>meja</a:t>
            </a:r>
            <a:r>
              <a:rPr lang="en-US" sz="1600" dirty="0">
                <a:solidFill>
                  <a:schemeClr val="bg2">
                    <a:lumMod val="50000"/>
                  </a:schemeClr>
                </a:solidFill>
              </a:rPr>
              <a:t> </a:t>
            </a:r>
            <a:r>
              <a:rPr lang="en-US" sz="1600" dirty="0" err="1">
                <a:solidFill>
                  <a:schemeClr val="bg2">
                    <a:lumMod val="50000"/>
                  </a:schemeClr>
                </a:solidFill>
              </a:rPr>
              <a:t>kursi</a:t>
            </a:r>
            <a:r>
              <a:rPr lang="en-US" sz="1600" dirty="0">
                <a:solidFill>
                  <a:schemeClr val="bg2">
                    <a:lumMod val="50000"/>
                  </a:schemeClr>
                </a:solidFill>
              </a:rPr>
              <a:t> </a:t>
            </a:r>
            <a:r>
              <a:rPr lang="en-US" sz="1600" dirty="0" err="1">
                <a:solidFill>
                  <a:schemeClr val="bg2">
                    <a:lumMod val="50000"/>
                  </a:schemeClr>
                </a:solidFill>
              </a:rPr>
              <a:t>tamu</a:t>
            </a:r>
            <a:r>
              <a:rPr lang="en-US" sz="1600" dirty="0">
                <a:solidFill>
                  <a:schemeClr val="bg2">
                    <a:lumMod val="50000"/>
                  </a:schemeClr>
                </a:solidFill>
              </a:rPr>
              <a:t>.</a:t>
            </a:r>
          </a:p>
          <a:p>
            <a:pPr marL="285750" indent="-285750">
              <a:buFont typeface="Wingdings" pitchFamily="2" charset="2"/>
              <a:buChar char="q"/>
            </a:pPr>
            <a:r>
              <a:rPr lang="en-US" sz="1600" dirty="0" err="1">
                <a:solidFill>
                  <a:schemeClr val="bg2">
                    <a:lumMod val="50000"/>
                  </a:schemeClr>
                </a:solidFill>
              </a:rPr>
              <a:t>D</a:t>
            </a:r>
            <a:r>
              <a:rPr lang="en-US" sz="1600" dirty="0" err="1" smtClean="0">
                <a:solidFill>
                  <a:schemeClr val="bg2">
                    <a:lumMod val="50000"/>
                  </a:schemeClr>
                </a:solidFill>
              </a:rPr>
              <a:t>ilengkapi</a:t>
            </a:r>
            <a:r>
              <a:rPr lang="en-US" sz="1600" dirty="0" smtClean="0">
                <a:solidFill>
                  <a:schemeClr val="bg2">
                    <a:lumMod val="50000"/>
                  </a:schemeClr>
                </a:solidFill>
              </a:rPr>
              <a:t> </a:t>
            </a:r>
            <a:r>
              <a:rPr lang="en-US" sz="1600" dirty="0" err="1">
                <a:solidFill>
                  <a:schemeClr val="bg2">
                    <a:lumMod val="50000"/>
                  </a:schemeClr>
                </a:solidFill>
              </a:rPr>
              <a:t>instalasi</a:t>
            </a:r>
            <a:r>
              <a:rPr lang="en-US" sz="1600" dirty="0">
                <a:solidFill>
                  <a:schemeClr val="bg2">
                    <a:lumMod val="50000"/>
                  </a:schemeClr>
                </a:solidFill>
              </a:rPr>
              <a:t> air </a:t>
            </a:r>
            <a:r>
              <a:rPr lang="en-US" sz="1600" dirty="0" err="1">
                <a:solidFill>
                  <a:schemeClr val="bg2">
                    <a:lumMod val="50000"/>
                  </a:schemeClr>
                </a:solidFill>
              </a:rPr>
              <a:t>bersih</a:t>
            </a:r>
            <a:r>
              <a:rPr lang="en-US" sz="1600" dirty="0">
                <a:solidFill>
                  <a:schemeClr val="bg2">
                    <a:lumMod val="50000"/>
                  </a:schemeClr>
                </a:solidFill>
              </a:rPr>
              <a:t>, </a:t>
            </a:r>
            <a:r>
              <a:rPr lang="en-US" sz="1600" dirty="0" err="1">
                <a:solidFill>
                  <a:schemeClr val="bg2">
                    <a:lumMod val="50000"/>
                  </a:schemeClr>
                </a:solidFill>
              </a:rPr>
              <a:t>instalasi</a:t>
            </a:r>
            <a:r>
              <a:rPr lang="en-US" sz="1600" dirty="0">
                <a:solidFill>
                  <a:schemeClr val="bg2">
                    <a:lumMod val="50000"/>
                  </a:schemeClr>
                </a:solidFill>
              </a:rPr>
              <a:t> air </a:t>
            </a:r>
            <a:r>
              <a:rPr lang="en-US" sz="1600" dirty="0" err="1">
                <a:solidFill>
                  <a:schemeClr val="bg2">
                    <a:lumMod val="50000"/>
                  </a:schemeClr>
                </a:solidFill>
              </a:rPr>
              <a:t>kotor</a:t>
            </a:r>
            <a:r>
              <a:rPr lang="en-US" sz="1600" dirty="0">
                <a:solidFill>
                  <a:schemeClr val="bg2">
                    <a:lumMod val="50000"/>
                  </a:schemeClr>
                </a:solidFill>
              </a:rPr>
              <a:t>/</a:t>
            </a:r>
            <a:r>
              <a:rPr lang="en-US" sz="1600" dirty="0" err="1">
                <a:solidFill>
                  <a:schemeClr val="bg2">
                    <a:lumMod val="50000"/>
                  </a:schemeClr>
                </a:solidFill>
              </a:rPr>
              <a:t>limbah</a:t>
            </a:r>
            <a:r>
              <a:rPr lang="en-US" sz="1600" dirty="0">
                <a:solidFill>
                  <a:schemeClr val="bg2">
                    <a:lumMod val="50000"/>
                  </a:schemeClr>
                </a:solidFill>
              </a:rPr>
              <a:t> </a:t>
            </a:r>
            <a:r>
              <a:rPr lang="en-US" sz="1600" dirty="0" err="1">
                <a:solidFill>
                  <a:schemeClr val="bg2">
                    <a:lumMod val="50000"/>
                  </a:schemeClr>
                </a:solidFill>
              </a:rPr>
              <a:t>dan</a:t>
            </a:r>
            <a:r>
              <a:rPr lang="en-US" sz="1600" dirty="0">
                <a:solidFill>
                  <a:schemeClr val="bg2">
                    <a:lumMod val="50000"/>
                  </a:schemeClr>
                </a:solidFill>
              </a:rPr>
              <a:t> </a:t>
            </a:r>
            <a:r>
              <a:rPr lang="en-US" sz="1600" dirty="0" err="1">
                <a:solidFill>
                  <a:schemeClr val="bg2">
                    <a:lumMod val="50000"/>
                  </a:schemeClr>
                </a:solidFill>
              </a:rPr>
              <a:t>kotoran</a:t>
            </a:r>
            <a:r>
              <a:rPr lang="en-US" sz="1600" dirty="0">
                <a:solidFill>
                  <a:schemeClr val="bg2">
                    <a:lumMod val="50000"/>
                  </a:schemeClr>
                </a:solidFill>
              </a:rPr>
              <a:t>, </a:t>
            </a:r>
            <a:r>
              <a:rPr lang="en-US" sz="1600" dirty="0" err="1">
                <a:solidFill>
                  <a:schemeClr val="bg2">
                    <a:lumMod val="50000"/>
                  </a:schemeClr>
                </a:solidFill>
              </a:rPr>
              <a:t>septick</a:t>
            </a:r>
            <a:r>
              <a:rPr lang="en-US" sz="1600" dirty="0">
                <a:solidFill>
                  <a:schemeClr val="bg2">
                    <a:lumMod val="50000"/>
                  </a:schemeClr>
                </a:solidFill>
              </a:rPr>
              <a:t> tank </a:t>
            </a:r>
            <a:r>
              <a:rPr lang="en-US" sz="1600" dirty="0" err="1">
                <a:solidFill>
                  <a:schemeClr val="bg2">
                    <a:lumMod val="50000"/>
                  </a:schemeClr>
                </a:solidFill>
              </a:rPr>
              <a:t>dan</a:t>
            </a:r>
            <a:r>
              <a:rPr lang="en-US" sz="1600" dirty="0">
                <a:solidFill>
                  <a:schemeClr val="bg2">
                    <a:lumMod val="50000"/>
                  </a:schemeClr>
                </a:solidFill>
              </a:rPr>
              <a:t> </a:t>
            </a:r>
            <a:r>
              <a:rPr lang="en-US" sz="1600" dirty="0" err="1">
                <a:solidFill>
                  <a:schemeClr val="bg2">
                    <a:lumMod val="50000"/>
                  </a:schemeClr>
                </a:solidFill>
              </a:rPr>
              <a:t>sumur</a:t>
            </a:r>
            <a:r>
              <a:rPr lang="en-US" sz="1600" dirty="0">
                <a:solidFill>
                  <a:schemeClr val="bg2">
                    <a:lumMod val="50000"/>
                  </a:schemeClr>
                </a:solidFill>
              </a:rPr>
              <a:t> </a:t>
            </a:r>
            <a:r>
              <a:rPr lang="en-US" sz="1600" dirty="0" err="1" smtClean="0">
                <a:solidFill>
                  <a:schemeClr val="bg2">
                    <a:lumMod val="50000"/>
                  </a:schemeClr>
                </a:solidFill>
              </a:rPr>
              <a:t>resapan</a:t>
            </a:r>
            <a:endParaRPr lang="en-US" sz="1600" dirty="0" smtClean="0">
              <a:solidFill>
                <a:schemeClr val="bg2">
                  <a:lumMod val="50000"/>
                </a:schemeClr>
              </a:solidFill>
            </a:endParaRPr>
          </a:p>
          <a:p>
            <a:pPr marL="285750" indent="-285750">
              <a:buFont typeface="Wingdings" pitchFamily="2" charset="2"/>
              <a:buChar char="q"/>
            </a:pPr>
            <a:r>
              <a:rPr lang="en-US" sz="1600" dirty="0" err="1" smtClean="0">
                <a:solidFill>
                  <a:schemeClr val="bg2">
                    <a:lumMod val="50000"/>
                  </a:schemeClr>
                </a:solidFill>
              </a:rPr>
              <a:t>Tangki</a:t>
            </a:r>
            <a:r>
              <a:rPr lang="en-US" sz="1600" dirty="0" smtClean="0">
                <a:solidFill>
                  <a:schemeClr val="bg2">
                    <a:lumMod val="50000"/>
                  </a:schemeClr>
                </a:solidFill>
              </a:rPr>
              <a:t> </a:t>
            </a:r>
            <a:r>
              <a:rPr lang="en-US" sz="1600" dirty="0">
                <a:solidFill>
                  <a:schemeClr val="bg2">
                    <a:lumMod val="50000"/>
                  </a:schemeClr>
                </a:solidFill>
              </a:rPr>
              <a:t>air 1000 Liter </a:t>
            </a:r>
            <a:r>
              <a:rPr lang="en-US" sz="1600" dirty="0" err="1">
                <a:solidFill>
                  <a:schemeClr val="bg2">
                    <a:lumMod val="50000"/>
                  </a:schemeClr>
                </a:solidFill>
              </a:rPr>
              <a:t>dilengkapi</a:t>
            </a:r>
            <a:r>
              <a:rPr lang="en-US" sz="1600" dirty="0">
                <a:solidFill>
                  <a:schemeClr val="bg2">
                    <a:lumMod val="50000"/>
                  </a:schemeClr>
                </a:solidFill>
              </a:rPr>
              <a:t> </a:t>
            </a:r>
            <a:r>
              <a:rPr lang="en-US" sz="1600" dirty="0" err="1">
                <a:solidFill>
                  <a:schemeClr val="bg2">
                    <a:lumMod val="50000"/>
                  </a:schemeClr>
                </a:solidFill>
              </a:rPr>
              <a:t>menara</a:t>
            </a:r>
            <a:r>
              <a:rPr lang="en-US" sz="1600" dirty="0">
                <a:solidFill>
                  <a:schemeClr val="bg2">
                    <a:lumMod val="50000"/>
                  </a:schemeClr>
                </a:solidFill>
              </a:rPr>
              <a:t> </a:t>
            </a:r>
            <a:r>
              <a:rPr lang="en-US" sz="1600" dirty="0" err="1">
                <a:solidFill>
                  <a:schemeClr val="bg2">
                    <a:lumMod val="50000"/>
                  </a:schemeClr>
                </a:solidFill>
              </a:rPr>
              <a:t>tangki</a:t>
            </a:r>
            <a:r>
              <a:rPr lang="en-US" sz="1600" dirty="0">
                <a:solidFill>
                  <a:schemeClr val="bg2">
                    <a:lumMod val="50000"/>
                  </a:schemeClr>
                </a:solidFill>
              </a:rPr>
              <a:t> air</a:t>
            </a:r>
            <a:r>
              <a:rPr lang="en-US" sz="1600" dirty="0" smtClean="0">
                <a:solidFill>
                  <a:schemeClr val="bg2">
                    <a:lumMod val="50000"/>
                  </a:schemeClr>
                </a:solidFill>
              </a:rPr>
              <a:t>.</a:t>
            </a:r>
          </a:p>
          <a:p>
            <a:pPr marL="285750" indent="-285750">
              <a:buFont typeface="Wingdings" pitchFamily="2" charset="2"/>
              <a:buChar char="q"/>
            </a:pPr>
            <a:r>
              <a:rPr lang="en-US" sz="1600" dirty="0" err="1">
                <a:solidFill>
                  <a:schemeClr val="bg2">
                    <a:lumMod val="50000"/>
                  </a:schemeClr>
                </a:solidFill>
              </a:rPr>
              <a:t>Penyambungan</a:t>
            </a:r>
            <a:r>
              <a:rPr lang="en-US" sz="1600" dirty="0">
                <a:solidFill>
                  <a:schemeClr val="bg2">
                    <a:lumMod val="50000"/>
                  </a:schemeClr>
                </a:solidFill>
              </a:rPr>
              <a:t> </a:t>
            </a:r>
            <a:r>
              <a:rPr lang="en-US" sz="1600" dirty="0" err="1">
                <a:solidFill>
                  <a:schemeClr val="bg2">
                    <a:lumMod val="50000"/>
                  </a:schemeClr>
                </a:solidFill>
              </a:rPr>
              <a:t>listrik</a:t>
            </a:r>
            <a:r>
              <a:rPr lang="en-US" sz="1600" dirty="0">
                <a:solidFill>
                  <a:schemeClr val="bg2">
                    <a:lumMod val="50000"/>
                  </a:schemeClr>
                </a:solidFill>
              </a:rPr>
              <a:t> </a:t>
            </a:r>
            <a:r>
              <a:rPr lang="en-US" sz="1600" dirty="0" err="1">
                <a:solidFill>
                  <a:schemeClr val="bg2">
                    <a:lumMod val="50000"/>
                  </a:schemeClr>
                </a:solidFill>
              </a:rPr>
              <a:t>berikut</a:t>
            </a:r>
            <a:r>
              <a:rPr lang="en-US" sz="1600" dirty="0">
                <a:solidFill>
                  <a:schemeClr val="bg2">
                    <a:lumMod val="50000"/>
                  </a:schemeClr>
                </a:solidFill>
              </a:rPr>
              <a:t> </a:t>
            </a:r>
            <a:r>
              <a:rPr lang="en-US" sz="1600" dirty="0" err="1">
                <a:solidFill>
                  <a:schemeClr val="bg2">
                    <a:lumMod val="50000"/>
                  </a:schemeClr>
                </a:solidFill>
              </a:rPr>
              <a:t>daya</a:t>
            </a:r>
            <a:r>
              <a:rPr lang="en-US" sz="1600" dirty="0">
                <a:solidFill>
                  <a:schemeClr val="bg2">
                    <a:lumMod val="50000"/>
                  </a:schemeClr>
                </a:solidFill>
              </a:rPr>
              <a:t> 1300 watt per </a:t>
            </a:r>
            <a:r>
              <a:rPr lang="en-US" sz="1600" dirty="0" err="1">
                <a:solidFill>
                  <a:schemeClr val="bg2">
                    <a:lumMod val="50000"/>
                  </a:schemeClr>
                </a:solidFill>
              </a:rPr>
              <a:t>lokal</a:t>
            </a:r>
            <a:r>
              <a:rPr lang="en-US" sz="1600" dirty="0">
                <a:solidFill>
                  <a:schemeClr val="bg2">
                    <a:lumMod val="50000"/>
                  </a:schemeClr>
                </a:solidFill>
              </a:rPr>
              <a:t> </a:t>
            </a:r>
            <a:r>
              <a:rPr lang="en-US" sz="1600" dirty="0" err="1">
                <a:solidFill>
                  <a:schemeClr val="bg2">
                    <a:lumMod val="50000"/>
                  </a:schemeClr>
                </a:solidFill>
              </a:rPr>
              <a:t>rumah</a:t>
            </a:r>
            <a:r>
              <a:rPr lang="en-US" sz="1600" dirty="0">
                <a:solidFill>
                  <a:schemeClr val="bg2">
                    <a:lumMod val="50000"/>
                  </a:schemeClr>
                </a:solidFill>
              </a:rPr>
              <a:t> </a:t>
            </a:r>
            <a:r>
              <a:rPr lang="en-US" sz="1600" dirty="0" err="1">
                <a:solidFill>
                  <a:schemeClr val="bg2">
                    <a:lumMod val="50000"/>
                  </a:schemeClr>
                </a:solidFill>
              </a:rPr>
              <a:t>dinas</a:t>
            </a:r>
            <a:r>
              <a:rPr lang="en-US" sz="1600" dirty="0">
                <a:solidFill>
                  <a:schemeClr val="bg2">
                    <a:lumMod val="50000"/>
                  </a:schemeClr>
                </a:solidFill>
              </a:rPr>
              <a:t> guru</a:t>
            </a:r>
          </a:p>
        </p:txBody>
      </p:sp>
    </p:spTree>
    <p:extLst>
      <p:ext uri="{BB962C8B-B14F-4D97-AF65-F5344CB8AC3E}">
        <p14:creationId xmlns:p14="http://schemas.microsoft.com/office/powerpoint/2010/main" val="92888010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0" y="-35039"/>
            <a:ext cx="10011774" cy="519035"/>
          </a:xfrm>
        </p:spPr>
        <p:txBody>
          <a:bodyPr>
            <a:noAutofit/>
          </a:bodyPr>
          <a:lstStyle/>
          <a:p>
            <a:r>
              <a:rPr lang="en-US" sz="2400" b="1" dirty="0" err="1" smtClean="0">
                <a:solidFill>
                  <a:srgbClr val="FFFF00"/>
                </a:solidFill>
              </a:rPr>
              <a:t>Prasyarat</a:t>
            </a:r>
            <a:r>
              <a:rPr lang="en-US" sz="2400" b="1" dirty="0" smtClean="0">
                <a:solidFill>
                  <a:srgbClr val="FFFF00"/>
                </a:solidFill>
              </a:rPr>
              <a:t> </a:t>
            </a:r>
            <a:r>
              <a:rPr lang="en-US" sz="2400" b="1" dirty="0" err="1" smtClean="0">
                <a:solidFill>
                  <a:schemeClr val="bg1"/>
                </a:solidFill>
              </a:rPr>
              <a:t>Utilitas</a:t>
            </a:r>
            <a:r>
              <a:rPr lang="en-US" sz="2400" b="1" dirty="0" smtClean="0">
                <a:solidFill>
                  <a:schemeClr val="bg1"/>
                </a:solidFill>
              </a:rPr>
              <a:t> </a:t>
            </a:r>
            <a:r>
              <a:rPr lang="en-US" sz="2400" b="1" dirty="0" err="1" smtClean="0">
                <a:solidFill>
                  <a:schemeClr val="bg1"/>
                </a:solidFill>
              </a:rPr>
              <a:t>Ruang</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a:t>
            </a:r>
            <a:r>
              <a:rPr lang="en-US" sz="2400" b="1" dirty="0" err="1" smtClean="0">
                <a:solidFill>
                  <a:schemeClr val="bg1"/>
                </a:solidFill>
              </a:rPr>
              <a:t>Standar</a:t>
            </a:r>
            <a:r>
              <a:rPr lang="en-US" sz="2400" b="1" dirty="0" smtClean="0">
                <a:solidFill>
                  <a:schemeClr val="bg1"/>
                </a:solidFill>
              </a:rPr>
              <a:t> Luas </a:t>
            </a:r>
            <a:r>
              <a:rPr lang="en-US" sz="2400" b="1" dirty="0" err="1" smtClean="0">
                <a:solidFill>
                  <a:schemeClr val="bg1"/>
                </a:solidFill>
              </a:rPr>
              <a:t>Rumah</a:t>
            </a:r>
            <a:r>
              <a:rPr lang="en-US" sz="2400" b="1" dirty="0" smtClean="0">
                <a:solidFill>
                  <a:schemeClr val="bg1"/>
                </a:solidFill>
              </a:rPr>
              <a:t> </a:t>
            </a:r>
            <a:r>
              <a:rPr lang="en-US" sz="2400" b="1" dirty="0" err="1" smtClean="0">
                <a:solidFill>
                  <a:schemeClr val="bg1"/>
                </a:solidFill>
              </a:rPr>
              <a:t>Dinas</a:t>
            </a:r>
            <a:r>
              <a:rPr lang="en-US" sz="2400" b="1" dirty="0" smtClean="0">
                <a:solidFill>
                  <a:schemeClr val="bg1"/>
                </a:solidFill>
              </a:rPr>
              <a:t> Guru SMA</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0" y="461594"/>
            <a:ext cx="7842913" cy="369332"/>
          </a:xfrm>
          <a:prstGeom prst="rect">
            <a:avLst/>
          </a:prstGeom>
        </p:spPr>
        <p:txBody>
          <a:bodyPr wrap="square">
            <a:spAutoFit/>
          </a:bodyPr>
          <a:lstStyle/>
          <a:p>
            <a:r>
              <a:rPr lang="fi-FI" b="1" dirty="0"/>
              <a:t>Tinjauan Keselamatan, Kesehatan, dan Kenyamanan Lingkungan</a:t>
            </a:r>
            <a:endParaRPr lang="en-US" b="1" dirty="0"/>
          </a:p>
        </p:txBody>
      </p:sp>
      <p:sp>
        <p:nvSpPr>
          <p:cNvPr id="7" name="Rectangle 6"/>
          <p:cNvSpPr/>
          <p:nvPr/>
        </p:nvSpPr>
        <p:spPr>
          <a:xfrm>
            <a:off x="145231" y="826946"/>
            <a:ext cx="6819333" cy="1754326"/>
          </a:xfrm>
          <a:prstGeom prst="rect">
            <a:avLst/>
          </a:prstGeom>
        </p:spPr>
        <p:txBody>
          <a:bodyPr wrap="square">
            <a:spAutoFit/>
          </a:bodyPr>
          <a:lstStyle/>
          <a:p>
            <a:pPr marL="231775" indent="-231775"/>
            <a:r>
              <a:rPr lang="en-US" dirty="0"/>
              <a:t>a. </a:t>
            </a:r>
            <a:r>
              <a:rPr lang="en-US" b="1" dirty="0" err="1"/>
              <a:t>Bukaan</a:t>
            </a:r>
            <a:r>
              <a:rPr lang="en-US" b="1" dirty="0"/>
              <a:t> </a:t>
            </a:r>
            <a:r>
              <a:rPr lang="en-US" b="1" dirty="0" err="1"/>
              <a:t>ventilasi</a:t>
            </a:r>
            <a:r>
              <a:rPr lang="en-US" b="1" dirty="0"/>
              <a:t> </a:t>
            </a:r>
            <a:r>
              <a:rPr lang="en-US" b="1" dirty="0" err="1"/>
              <a:t>cahaya</a:t>
            </a:r>
            <a:r>
              <a:rPr lang="en-US" b="1" dirty="0"/>
              <a:t> minimal 10% </a:t>
            </a:r>
            <a:r>
              <a:rPr lang="en-US" dirty="0" err="1"/>
              <a:t>dan</a:t>
            </a:r>
            <a:r>
              <a:rPr lang="en-US" dirty="0"/>
              <a:t> </a:t>
            </a:r>
            <a:r>
              <a:rPr lang="en-US" dirty="0" err="1"/>
              <a:t>bukaan</a:t>
            </a:r>
            <a:r>
              <a:rPr lang="en-US" dirty="0"/>
              <a:t> </a:t>
            </a:r>
            <a:r>
              <a:rPr lang="en-US" b="1" dirty="0" err="1"/>
              <a:t>ventilasi</a:t>
            </a:r>
            <a:r>
              <a:rPr lang="en-US" b="1" dirty="0"/>
              <a:t> </a:t>
            </a:r>
            <a:r>
              <a:rPr lang="en-US" b="1" dirty="0" err="1"/>
              <a:t>udara</a:t>
            </a:r>
            <a:r>
              <a:rPr lang="en-US" b="1" dirty="0"/>
              <a:t> minimal 5%</a:t>
            </a:r>
            <a:r>
              <a:rPr lang="en-US" dirty="0"/>
              <a:t> </a:t>
            </a:r>
            <a:r>
              <a:rPr lang="en-US" dirty="0" err="1"/>
              <a:t>dari</a:t>
            </a:r>
            <a:r>
              <a:rPr lang="en-US" dirty="0"/>
              <a:t> </a:t>
            </a:r>
            <a:r>
              <a:rPr lang="en-US" dirty="0" err="1"/>
              <a:t>luas</a:t>
            </a:r>
            <a:r>
              <a:rPr lang="en-US" dirty="0"/>
              <a:t> </a:t>
            </a:r>
            <a:r>
              <a:rPr lang="en-US" dirty="0" err="1"/>
              <a:t>bangunan</a:t>
            </a:r>
            <a:r>
              <a:rPr lang="en-US" dirty="0"/>
              <a:t> </a:t>
            </a:r>
            <a:r>
              <a:rPr lang="en-US" dirty="0" err="1"/>
              <a:t>rumah</a:t>
            </a:r>
            <a:r>
              <a:rPr lang="en-US" dirty="0"/>
              <a:t> </a:t>
            </a:r>
            <a:r>
              <a:rPr lang="en-US" dirty="0" err="1"/>
              <a:t>dinas</a:t>
            </a:r>
            <a:r>
              <a:rPr lang="en-US" dirty="0"/>
              <a:t> guru, </a:t>
            </a:r>
            <a:r>
              <a:rPr lang="en-US" dirty="0" err="1"/>
              <a:t>untuk</a:t>
            </a:r>
            <a:r>
              <a:rPr lang="en-US" dirty="0"/>
              <a:t> </a:t>
            </a:r>
            <a:r>
              <a:rPr lang="en-US" dirty="0" err="1"/>
              <a:t>sehatnya</a:t>
            </a:r>
            <a:r>
              <a:rPr lang="en-US" dirty="0"/>
              <a:t> </a:t>
            </a:r>
            <a:r>
              <a:rPr lang="en-US" dirty="0" err="1"/>
              <a:t>kondisi</a:t>
            </a:r>
            <a:r>
              <a:rPr lang="en-US" dirty="0"/>
              <a:t> </a:t>
            </a:r>
            <a:r>
              <a:rPr lang="en-US" dirty="0" err="1"/>
              <a:t>ruang</a:t>
            </a:r>
            <a:r>
              <a:rPr lang="en-US" dirty="0"/>
              <a:t> </a:t>
            </a:r>
            <a:r>
              <a:rPr lang="en-US" dirty="0" err="1"/>
              <a:t>dengan</a:t>
            </a:r>
            <a:r>
              <a:rPr lang="en-US" dirty="0"/>
              <a:t> </a:t>
            </a:r>
            <a:r>
              <a:rPr lang="en-US" dirty="0" err="1"/>
              <a:t>penerangan</a:t>
            </a:r>
            <a:r>
              <a:rPr lang="en-US" dirty="0"/>
              <a:t> </a:t>
            </a:r>
            <a:r>
              <a:rPr lang="en-US" dirty="0" err="1"/>
              <a:t>alami</a:t>
            </a:r>
            <a:r>
              <a:rPr lang="en-US" dirty="0"/>
              <a:t>, </a:t>
            </a:r>
            <a:r>
              <a:rPr lang="en-US" dirty="0" err="1"/>
              <a:t>sirkulasi</a:t>
            </a:r>
            <a:r>
              <a:rPr lang="en-US" dirty="0"/>
              <a:t> </a:t>
            </a:r>
            <a:r>
              <a:rPr lang="en-US" dirty="0" err="1"/>
              <a:t>udara</a:t>
            </a:r>
            <a:r>
              <a:rPr lang="en-US" dirty="0"/>
              <a:t> </a:t>
            </a:r>
            <a:r>
              <a:rPr lang="en-US" dirty="0" err="1"/>
              <a:t>dan</a:t>
            </a:r>
            <a:r>
              <a:rPr lang="en-US" dirty="0"/>
              <a:t> </a:t>
            </a:r>
            <a:r>
              <a:rPr lang="en-US" dirty="0" err="1"/>
              <a:t>kelembaban</a:t>
            </a:r>
            <a:r>
              <a:rPr lang="en-US" dirty="0"/>
              <a:t> normal.</a:t>
            </a:r>
          </a:p>
          <a:p>
            <a:pPr marL="231775" indent="-231775"/>
            <a:r>
              <a:rPr lang="en-US" dirty="0"/>
              <a:t>b. Tata </a:t>
            </a:r>
            <a:r>
              <a:rPr lang="en-US" dirty="0" err="1"/>
              <a:t>letak</a:t>
            </a:r>
            <a:r>
              <a:rPr lang="en-US" dirty="0"/>
              <a:t> </a:t>
            </a:r>
            <a:r>
              <a:rPr lang="en-US" dirty="0" err="1"/>
              <a:t>halaman</a:t>
            </a:r>
            <a:r>
              <a:rPr lang="en-US" dirty="0"/>
              <a:t> </a:t>
            </a:r>
            <a:r>
              <a:rPr lang="en-US" dirty="0" err="1"/>
              <a:t>dan</a:t>
            </a:r>
            <a:r>
              <a:rPr lang="en-US" dirty="0"/>
              <a:t> </a:t>
            </a:r>
            <a:r>
              <a:rPr lang="en-US" dirty="0" err="1"/>
              <a:t>jalan</a:t>
            </a:r>
            <a:r>
              <a:rPr lang="en-US" dirty="0"/>
              <a:t> </a:t>
            </a:r>
            <a:r>
              <a:rPr lang="en-US" dirty="0" err="1"/>
              <a:t>akses</a:t>
            </a:r>
            <a:r>
              <a:rPr lang="en-US" dirty="0"/>
              <a:t>, </a:t>
            </a:r>
            <a:r>
              <a:rPr lang="en-US" dirty="0" err="1"/>
              <a:t>mengikuti</a:t>
            </a:r>
            <a:r>
              <a:rPr lang="en-US" dirty="0"/>
              <a:t> </a:t>
            </a:r>
            <a:r>
              <a:rPr lang="en-US" dirty="0" err="1"/>
              <a:t>ketersediaan</a:t>
            </a:r>
            <a:r>
              <a:rPr lang="en-US" dirty="0"/>
              <a:t> </a:t>
            </a:r>
            <a:r>
              <a:rPr lang="en-US" dirty="0" err="1"/>
              <a:t>dan</a:t>
            </a:r>
            <a:r>
              <a:rPr lang="en-US" dirty="0"/>
              <a:t> </a:t>
            </a:r>
            <a:r>
              <a:rPr lang="en-US" dirty="0" err="1"/>
              <a:t>kondisi</a:t>
            </a:r>
            <a:r>
              <a:rPr lang="en-US" dirty="0"/>
              <a:t> </a:t>
            </a:r>
            <a:r>
              <a:rPr lang="en-US" dirty="0" err="1"/>
              <a:t>lahan</a:t>
            </a:r>
            <a:r>
              <a:rPr lang="en-US" dirty="0"/>
              <a:t> </a:t>
            </a:r>
            <a:r>
              <a:rPr lang="en-US" dirty="0" err="1"/>
              <a:t>siap</a:t>
            </a:r>
            <a:r>
              <a:rPr lang="en-US" dirty="0"/>
              <a:t> </a:t>
            </a:r>
            <a:r>
              <a:rPr lang="en-US" dirty="0" err="1"/>
              <a:t>bangun</a:t>
            </a:r>
            <a:r>
              <a:rPr lang="en-US" dirty="0"/>
              <a:t> yang </a:t>
            </a:r>
            <a:r>
              <a:rPr lang="en-US" dirty="0" err="1"/>
              <a:t>tersedia</a:t>
            </a:r>
            <a:r>
              <a:rPr lang="en-US" dirty="0"/>
              <a:t> </a:t>
            </a:r>
            <a:r>
              <a:rPr lang="en-US" dirty="0" err="1"/>
              <a:t>dimasing-masing</a:t>
            </a:r>
            <a:r>
              <a:rPr lang="en-US" dirty="0"/>
              <a:t> </a:t>
            </a:r>
            <a:r>
              <a:rPr lang="en-US" dirty="0" err="1"/>
              <a:t>lokasi</a:t>
            </a:r>
            <a:r>
              <a:rPr lang="en-US" dirty="0"/>
              <a:t>.</a:t>
            </a:r>
          </a:p>
        </p:txBody>
      </p:sp>
      <p:sp>
        <p:nvSpPr>
          <p:cNvPr id="8" name="Rectangle 7"/>
          <p:cNvSpPr/>
          <p:nvPr/>
        </p:nvSpPr>
        <p:spPr>
          <a:xfrm>
            <a:off x="141026" y="2561215"/>
            <a:ext cx="4836452" cy="369332"/>
          </a:xfrm>
          <a:prstGeom prst="rect">
            <a:avLst/>
          </a:prstGeom>
        </p:spPr>
        <p:txBody>
          <a:bodyPr wrap="none">
            <a:spAutoFit/>
          </a:bodyPr>
          <a:lstStyle/>
          <a:p>
            <a:r>
              <a:rPr lang="en-US" b="1" dirty="0" err="1"/>
              <a:t>Standar</a:t>
            </a:r>
            <a:r>
              <a:rPr lang="en-US" b="1" dirty="0"/>
              <a:t> </a:t>
            </a:r>
            <a:r>
              <a:rPr lang="en-US" b="1" dirty="0" err="1"/>
              <a:t>kelengkapan</a:t>
            </a:r>
            <a:r>
              <a:rPr lang="en-US" b="1" dirty="0"/>
              <a:t> </a:t>
            </a:r>
            <a:r>
              <a:rPr lang="en-US" b="1" dirty="0" err="1"/>
              <a:t>dan</a:t>
            </a:r>
            <a:r>
              <a:rPr lang="en-US" b="1" dirty="0"/>
              <a:t> </a:t>
            </a:r>
            <a:r>
              <a:rPr lang="en-US" b="1" dirty="0" err="1"/>
              <a:t>luas</a:t>
            </a:r>
            <a:r>
              <a:rPr lang="en-US" b="1" dirty="0"/>
              <a:t> </a:t>
            </a:r>
            <a:r>
              <a:rPr lang="en-US" b="1" dirty="0" err="1"/>
              <a:t>rumah</a:t>
            </a:r>
            <a:r>
              <a:rPr lang="en-US" b="1" dirty="0"/>
              <a:t> </a:t>
            </a:r>
            <a:r>
              <a:rPr lang="en-US" b="1" dirty="0" err="1"/>
              <a:t>dinas</a:t>
            </a:r>
            <a:r>
              <a:rPr lang="en-US" b="1" dirty="0"/>
              <a:t> guru:</a:t>
            </a: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19" y="3074202"/>
            <a:ext cx="6592555" cy="3173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0358" y="517856"/>
            <a:ext cx="5142362" cy="6046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3103455"/>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02.c.9</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r>
              <a:rPr kumimoji="0" lang="en-US" sz="3810" b="1" i="0" u="none" strike="noStrike" kern="1200" cap="none" spc="0" normalizeH="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AFFIRMASI</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Perabot</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untuk</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Ruang</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Pembelajaran</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dan</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Ruang</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Penunjang</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70598168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Perabot</a:t>
            </a:r>
            <a:r>
              <a:rPr lang="en-US" sz="2800" b="1" dirty="0" smtClean="0">
                <a:solidFill>
                  <a:schemeClr val="bg1"/>
                </a:solidFill>
              </a:rPr>
              <a:t> </a:t>
            </a:r>
            <a:r>
              <a:rPr lang="en-US" sz="2800" b="1" dirty="0" smtClean="0">
                <a:solidFill>
                  <a:srgbClr val="FFFF00"/>
                </a:solidFill>
              </a:rPr>
              <a:t>RKB</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smtClean="0">
                <a:solidFill>
                  <a:srgbClr val="FFFF00"/>
                </a:solidFill>
              </a:rPr>
              <a:t>Lab. IPA</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752600" y="1344249"/>
            <a:ext cx="1600200" cy="461665"/>
          </a:xfrm>
          <a:prstGeom prst="rect">
            <a:avLst/>
          </a:prstGeom>
          <a:noFill/>
        </p:spPr>
        <p:txBody>
          <a:bodyPr wrap="square" rtlCol="0">
            <a:spAutoFit/>
          </a:bodyPr>
          <a:lstStyle/>
          <a:p>
            <a:r>
              <a:rPr lang="en-US" sz="2400" dirty="0">
                <a:solidFill>
                  <a:schemeClr val="bg1"/>
                </a:solidFill>
                <a:latin typeface="Britannic Bold" pitchFamily="34" charset="0"/>
              </a:rPr>
              <a:t>KRITERIA</a:t>
            </a:r>
            <a:endParaRPr lang="en-US" sz="2000" dirty="0">
              <a:solidFill>
                <a:schemeClr val="bg1"/>
              </a:solidFill>
              <a:latin typeface="Britannic Bold" pitchFamily="34" charset="0"/>
            </a:endParaRPr>
          </a:p>
        </p:txBody>
      </p:sp>
      <p:sp>
        <p:nvSpPr>
          <p:cNvPr id="6" name="Content Placeholder 2"/>
          <p:cNvSpPr txBox="1">
            <a:spLocks/>
          </p:cNvSpPr>
          <p:nvPr/>
        </p:nvSpPr>
        <p:spPr>
          <a:xfrm>
            <a:off x="510989" y="1575081"/>
            <a:ext cx="11026588" cy="438552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pPr>
            <a:endParaRPr lang="en-US" sz="2400" dirty="0"/>
          </a:p>
        </p:txBody>
      </p:sp>
      <p:sp>
        <p:nvSpPr>
          <p:cNvPr id="7" name="Rectangle 6"/>
          <p:cNvSpPr/>
          <p:nvPr/>
        </p:nvSpPr>
        <p:spPr>
          <a:xfrm>
            <a:off x="367556" y="831416"/>
            <a:ext cx="11304491" cy="1508105"/>
          </a:xfrm>
          <a:prstGeom prst="rect">
            <a:avLst/>
          </a:prstGeom>
        </p:spPr>
        <p:txBody>
          <a:bodyPr wrap="square">
            <a:spAutoFit/>
          </a:bodyPr>
          <a:lstStyle/>
          <a:p>
            <a:pPr marL="228600" marR="0" algn="just">
              <a:lnSpc>
                <a:spcPct val="115000"/>
              </a:lnSpc>
              <a:spcBef>
                <a:spcPts val="0"/>
              </a:spcBef>
              <a:spcAft>
                <a:spcPts val="0"/>
              </a:spcAft>
            </a:pP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Mempertimbangkan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keberagaman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kondisi</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di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daerah</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terkait</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dengan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ketersedian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bahan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kecakapan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pembuatan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perabot</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kearifan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lokal</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kendala</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geografis</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maka</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spesifikasi</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model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dapat</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disesuaikan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dengan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kondisi</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yang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ada</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di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Kabupaten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/Kota,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dengan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tidak</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mengurangi</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kualitas</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dimensi</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jenis</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dan</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 </a:t>
            </a:r>
            <a:r>
              <a:rPr lang="en-US" sz="2000" dirty="0" err="1">
                <a:solidFill>
                  <a:srgbClr val="000000"/>
                </a:solidFill>
                <a:latin typeface="Century Gothic" panose="020B0502020202020204" pitchFamily="34" charset="0"/>
                <a:ea typeface="Times New Roman" panose="02020603050405020304" pitchFamily="18" charset="0"/>
                <a:cs typeface="Arial" panose="020B0604020202020204" pitchFamily="34" charset="0"/>
              </a:rPr>
              <a:t>jumlahnya</a:t>
            </a:r>
            <a:r>
              <a:rPr lang="en-US" sz="20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a:t>
            </a:r>
            <a:endParaRPr lang="en-US" sz="2000" dirty="0">
              <a:solidFill>
                <a:srgbClr val="000000"/>
              </a:solidFill>
              <a:latin typeface="Century Gothic" panose="020B0502020202020204" pitchFamily="34" charset="0"/>
              <a:ea typeface="Times New Roman" panose="02020603050405020304" pitchFamily="18" charset="0"/>
              <a:cs typeface="Verdana" panose="020B0604030504040204"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96" y="2833353"/>
            <a:ext cx="4990649" cy="300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32796" y="2450502"/>
            <a:ext cx="2590068" cy="369332"/>
          </a:xfrm>
          <a:prstGeom prst="rect">
            <a:avLst/>
          </a:prstGeom>
        </p:spPr>
        <p:txBody>
          <a:bodyPr wrap="none">
            <a:spAutoFit/>
          </a:bodyPr>
          <a:lstStyle/>
          <a:p>
            <a:r>
              <a:rPr lang="en-US" dirty="0" err="1"/>
              <a:t>Perabot</a:t>
            </a:r>
            <a:r>
              <a:rPr lang="en-US" dirty="0"/>
              <a:t> </a:t>
            </a:r>
            <a:r>
              <a:rPr lang="en-US" dirty="0" err="1"/>
              <a:t>Ruang</a:t>
            </a:r>
            <a:r>
              <a:rPr lang="en-US" dirty="0"/>
              <a:t> </a:t>
            </a:r>
            <a:r>
              <a:rPr lang="en-US" dirty="0" err="1"/>
              <a:t>Kelas</a:t>
            </a:r>
            <a:r>
              <a:rPr lang="en-US" dirty="0"/>
              <a:t> </a:t>
            </a:r>
            <a:r>
              <a:rPr lang="en-US" dirty="0" err="1"/>
              <a:t>Baru</a:t>
            </a:r>
            <a:endParaRPr lang="en-US" dirty="0"/>
          </a:p>
        </p:txBody>
      </p:sp>
      <p:sp>
        <p:nvSpPr>
          <p:cNvPr id="10" name="Rectangle 9"/>
          <p:cNvSpPr/>
          <p:nvPr/>
        </p:nvSpPr>
        <p:spPr>
          <a:xfrm>
            <a:off x="6218873" y="2438004"/>
            <a:ext cx="5691173" cy="369332"/>
          </a:xfrm>
          <a:prstGeom prst="rect">
            <a:avLst/>
          </a:prstGeom>
        </p:spPr>
        <p:txBody>
          <a:bodyPr wrap="none">
            <a:spAutoFit/>
          </a:bodyPr>
          <a:lstStyle/>
          <a:p>
            <a:r>
              <a:rPr lang="en-US" dirty="0" err="1"/>
              <a:t>Perabot</a:t>
            </a:r>
            <a:r>
              <a:rPr lang="en-US" dirty="0"/>
              <a:t> </a:t>
            </a:r>
            <a:r>
              <a:rPr lang="en-US" dirty="0" err="1"/>
              <a:t>Laboratorium</a:t>
            </a:r>
            <a:r>
              <a:rPr lang="en-US" dirty="0"/>
              <a:t> IPA (</a:t>
            </a:r>
            <a:r>
              <a:rPr lang="en-US" dirty="0" err="1"/>
              <a:t>Mengacu</a:t>
            </a:r>
            <a:r>
              <a:rPr lang="en-US" dirty="0"/>
              <a:t> </a:t>
            </a:r>
            <a:r>
              <a:rPr lang="en-US" dirty="0" err="1"/>
              <a:t>pada</a:t>
            </a:r>
            <a:r>
              <a:rPr lang="en-US" dirty="0"/>
              <a:t> Lab. IPA – </a:t>
            </a:r>
            <a:r>
              <a:rPr lang="en-US" dirty="0" err="1"/>
              <a:t>Fisika</a:t>
            </a:r>
            <a:r>
              <a:rPr lang="en-US" dirty="0"/>
              <a:t>)</a:t>
            </a:r>
          </a:p>
        </p:txBody>
      </p:sp>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4257" y="2819834"/>
            <a:ext cx="5560406" cy="3371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724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Perabot</a:t>
            </a:r>
            <a:r>
              <a:rPr lang="en-US" sz="2800" b="1" dirty="0" smtClean="0">
                <a:solidFill>
                  <a:schemeClr val="bg1"/>
                </a:solidFill>
              </a:rPr>
              <a:t> </a:t>
            </a:r>
            <a:r>
              <a:rPr lang="en-US" sz="2800" b="1" dirty="0" err="1" smtClean="0">
                <a:solidFill>
                  <a:srgbClr val="FFFF00"/>
                </a:solidFill>
              </a:rPr>
              <a:t>Asrama</a:t>
            </a:r>
            <a:r>
              <a:rPr lang="en-US" sz="2800" b="1" dirty="0" smtClean="0">
                <a:solidFill>
                  <a:srgbClr val="FFFF00"/>
                </a:solidFill>
              </a:rPr>
              <a:t> </a:t>
            </a:r>
            <a:r>
              <a:rPr lang="en-US" sz="2800" b="1" dirty="0" err="1" smtClean="0">
                <a:solidFill>
                  <a:srgbClr val="FFFF00"/>
                </a:solidFill>
              </a:rPr>
              <a:t>Siswa</a:t>
            </a:r>
            <a:r>
              <a:rPr lang="en-US" sz="2800" b="1" dirty="0" smtClean="0">
                <a:solidFill>
                  <a:srgbClr val="FFFF00"/>
                </a:solidFill>
              </a:rPr>
              <a:t> </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Slide Number Placeholder 1"/>
          <p:cNvSpPr>
            <a:spLocks noGrp="1"/>
          </p:cNvSpPr>
          <p:nvPr>
            <p:ph type="sldNum" sz="quarter" idx="12"/>
          </p:nvPr>
        </p:nvSpPr>
        <p:spPr>
          <a:xfrm>
            <a:off x="8837324" y="617610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D96B64-C309-4739-B673-1DB0B4DA3688}" type="slidenum">
              <a:rPr kumimoji="0" lang="id-ID"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id-ID"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626" y="612866"/>
            <a:ext cx="7305366" cy="3055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093004" y="1494314"/>
            <a:ext cx="3563658" cy="646331"/>
          </a:xfrm>
          <a:prstGeom prst="rect">
            <a:avLst/>
          </a:prstGeom>
        </p:spPr>
        <p:txBody>
          <a:bodyPr wrap="square">
            <a:spAutoFit/>
          </a:bodyPr>
          <a:lstStyle/>
          <a:p>
            <a:r>
              <a:rPr lang="en-US" dirty="0" err="1"/>
              <a:t>Perabot</a:t>
            </a:r>
            <a:r>
              <a:rPr lang="en-US" dirty="0"/>
              <a:t> </a:t>
            </a:r>
            <a:r>
              <a:rPr lang="en-US" dirty="0" err="1"/>
              <a:t>Asrama</a:t>
            </a:r>
            <a:r>
              <a:rPr lang="en-US" dirty="0"/>
              <a:t> </a:t>
            </a:r>
            <a:r>
              <a:rPr lang="en-US" dirty="0" err="1"/>
              <a:t>Siswa</a:t>
            </a:r>
            <a:r>
              <a:rPr lang="en-US" dirty="0"/>
              <a:t>/</a:t>
            </a:r>
            <a:r>
              <a:rPr lang="en-US" dirty="0" err="1"/>
              <a:t>Siswi</a:t>
            </a:r>
            <a:r>
              <a:rPr lang="en-US" dirty="0"/>
              <a:t> </a:t>
            </a:r>
            <a:r>
              <a:rPr lang="en-US" dirty="0" err="1"/>
              <a:t>Kapasitas</a:t>
            </a:r>
            <a:r>
              <a:rPr lang="en-US" dirty="0"/>
              <a:t> 16 </a:t>
            </a:r>
            <a:r>
              <a:rPr lang="en-US" dirty="0" err="1"/>
              <a:t>Siswa</a:t>
            </a:r>
            <a:endParaRPr lang="en-US" dirty="0"/>
          </a:p>
        </p:txBody>
      </p:sp>
      <p:sp>
        <p:nvSpPr>
          <p:cNvPr id="8" name="Rectangle 7"/>
          <p:cNvSpPr/>
          <p:nvPr/>
        </p:nvSpPr>
        <p:spPr>
          <a:xfrm>
            <a:off x="1296068" y="4799299"/>
            <a:ext cx="2858731" cy="646331"/>
          </a:xfrm>
          <a:prstGeom prst="rect">
            <a:avLst/>
          </a:prstGeom>
        </p:spPr>
        <p:txBody>
          <a:bodyPr wrap="none">
            <a:spAutoFit/>
          </a:bodyPr>
          <a:lstStyle/>
          <a:p>
            <a:r>
              <a:rPr lang="en-US" dirty="0" err="1"/>
              <a:t>Perabot</a:t>
            </a:r>
            <a:r>
              <a:rPr lang="en-US" dirty="0"/>
              <a:t> </a:t>
            </a:r>
            <a:r>
              <a:rPr lang="en-US" dirty="0" err="1"/>
              <a:t>Asrama</a:t>
            </a:r>
            <a:r>
              <a:rPr lang="en-US" dirty="0"/>
              <a:t> </a:t>
            </a:r>
            <a:r>
              <a:rPr lang="en-US" dirty="0" err="1"/>
              <a:t>Siswa</a:t>
            </a:r>
            <a:r>
              <a:rPr lang="en-US" dirty="0"/>
              <a:t>/</a:t>
            </a:r>
            <a:r>
              <a:rPr lang="en-US" dirty="0" err="1"/>
              <a:t>Siswi</a:t>
            </a:r>
            <a:r>
              <a:rPr lang="en-US" dirty="0"/>
              <a:t> </a:t>
            </a:r>
            <a:endParaRPr lang="en-US" dirty="0" smtClean="0"/>
          </a:p>
          <a:p>
            <a:r>
              <a:rPr lang="en-US" dirty="0" err="1" smtClean="0"/>
              <a:t>Kapasitas</a:t>
            </a:r>
            <a:r>
              <a:rPr lang="en-US" dirty="0" smtClean="0"/>
              <a:t> </a:t>
            </a:r>
            <a:r>
              <a:rPr lang="en-US" dirty="0"/>
              <a:t>20 </a:t>
            </a:r>
            <a:r>
              <a:rPr lang="en-US" dirty="0" err="1"/>
              <a:t>Siswa</a:t>
            </a:r>
            <a:endParaRPr lang="en-US" dirty="0"/>
          </a:p>
        </p:txBody>
      </p:sp>
      <p:pic>
        <p:nvPicPr>
          <p:cNvPr id="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531" y="3808015"/>
            <a:ext cx="7531123"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28242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Perabot</a:t>
            </a:r>
            <a:r>
              <a:rPr lang="en-US" sz="2800" b="1" dirty="0" smtClean="0">
                <a:solidFill>
                  <a:schemeClr val="bg1"/>
                </a:solidFill>
              </a:rPr>
              <a:t> </a:t>
            </a:r>
            <a:r>
              <a:rPr lang="en-US" sz="2800" b="1" dirty="0" err="1" smtClean="0">
                <a:solidFill>
                  <a:srgbClr val="FFFF00"/>
                </a:solidFill>
              </a:rPr>
              <a:t>Rumah</a:t>
            </a:r>
            <a:r>
              <a:rPr lang="en-US" sz="2800" b="1" dirty="0" smtClean="0">
                <a:solidFill>
                  <a:srgbClr val="FFFF00"/>
                </a:solidFill>
              </a:rPr>
              <a:t> </a:t>
            </a:r>
            <a:r>
              <a:rPr lang="en-US" sz="2800" b="1" dirty="0" err="1" smtClean="0">
                <a:solidFill>
                  <a:srgbClr val="FFFF00"/>
                </a:solidFill>
              </a:rPr>
              <a:t>Dinas</a:t>
            </a:r>
            <a:r>
              <a:rPr lang="en-US" sz="2800" b="1" dirty="0" smtClean="0">
                <a:solidFill>
                  <a:srgbClr val="FFFF00"/>
                </a:solidFill>
              </a:rPr>
              <a:t> Guru</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086" y="1412874"/>
            <a:ext cx="8393346" cy="342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956322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ECBA77-8C1D-4EA2-B3DA-3CA6ACBF5A75}"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Sarana</a:t>
            </a:r>
            <a:r>
              <a:rPr lang="en-US" sz="3810" b="1" dirty="0" smtClean="0">
                <a:solidFill>
                  <a:prstClr val="black">
                    <a:lumMod val="75000"/>
                    <a:lumOff val="25000"/>
                  </a:prstClr>
                </a:solidFill>
                <a:latin typeface="Century Gothic" panose="020B0502020202020204" pitchFamily="34" charset="0"/>
              </a:rPr>
              <a:t> SMA </a:t>
            </a:r>
            <a:r>
              <a:rPr lang="en-US" sz="3810" b="1" dirty="0" err="1" smtClean="0">
                <a:solidFill>
                  <a:prstClr val="black">
                    <a:lumMod val="75000"/>
                    <a:lumOff val="25000"/>
                  </a:prstClr>
                </a:solidFill>
                <a:latin typeface="Century Gothic" panose="020B0502020202020204" pitchFamily="34" charset="0"/>
              </a:rPr>
              <a:t>oleh</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Dinas</a:t>
            </a:r>
            <a:r>
              <a:rPr lang="en-US" sz="3810" b="1" dirty="0" smtClean="0">
                <a:solidFill>
                  <a:prstClr val="black">
                    <a:lumMod val="75000"/>
                    <a:lumOff val="25000"/>
                  </a:prstClr>
                </a:solidFill>
                <a:latin typeface="Century Gothic" panose="020B0502020202020204" pitchFamily="34" charset="0"/>
              </a:rPr>
              <a:t> </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1951605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0" y="-19339"/>
            <a:ext cx="11764374" cy="519035"/>
          </a:xfrm>
        </p:spPr>
        <p:txBody>
          <a:bodyPr>
            <a:noAutofit/>
          </a:bodyPr>
          <a:lstStyle/>
          <a:p>
            <a:r>
              <a:rPr lang="en-US" sz="2400" b="1" dirty="0">
                <a:solidFill>
                  <a:schemeClr val="bg1"/>
                </a:solidFill>
              </a:rPr>
              <a:t>Menu </a:t>
            </a:r>
            <a:r>
              <a:rPr lang="en-US" sz="2400" b="1" dirty="0" err="1">
                <a:solidFill>
                  <a:schemeClr val="bg1"/>
                </a:solidFill>
              </a:rPr>
              <a:t>Peningkatan</a:t>
            </a:r>
            <a:r>
              <a:rPr lang="en-US" sz="2400" b="1" dirty="0">
                <a:solidFill>
                  <a:schemeClr val="bg1"/>
                </a:solidFill>
              </a:rPr>
              <a:t> </a:t>
            </a:r>
            <a:r>
              <a:rPr lang="en-US" sz="2400" b="1" dirty="0" err="1" smtClean="0">
                <a:solidFill>
                  <a:srgbClr val="FFFF00"/>
                </a:solidFill>
              </a:rPr>
              <a:t>Sarana</a:t>
            </a:r>
            <a:r>
              <a:rPr lang="en-US" sz="2400" b="1" dirty="0" smtClean="0">
                <a:solidFill>
                  <a:schemeClr val="bg1"/>
                </a:solidFill>
              </a:rPr>
              <a:t> </a:t>
            </a:r>
            <a:r>
              <a:rPr lang="en-US" sz="2400" b="1" dirty="0">
                <a:solidFill>
                  <a:schemeClr val="bg1"/>
                </a:solidFill>
              </a:rPr>
              <a:t>SMA </a:t>
            </a:r>
            <a:r>
              <a:rPr lang="en-US" sz="1800" b="1" dirty="0">
                <a:solidFill>
                  <a:schemeClr val="bg1"/>
                </a:solidFill>
              </a:rPr>
              <a:t>(</a:t>
            </a:r>
            <a:r>
              <a:rPr lang="en-US" sz="1800" b="1" dirty="0" err="1">
                <a:solidFill>
                  <a:schemeClr val="bg1"/>
                </a:solidFill>
              </a:rPr>
              <a:t>Lampiran</a:t>
            </a:r>
            <a:r>
              <a:rPr lang="en-US" sz="1800" b="1" dirty="0">
                <a:solidFill>
                  <a:schemeClr val="bg1"/>
                </a:solidFill>
              </a:rPr>
              <a:t> IV, </a:t>
            </a:r>
            <a:r>
              <a:rPr lang="en-US" sz="1800" b="1" dirty="0" err="1">
                <a:solidFill>
                  <a:schemeClr val="bg1"/>
                </a:solidFill>
              </a:rPr>
              <a:t>Permendikbud</a:t>
            </a:r>
            <a:r>
              <a:rPr lang="en-US" sz="1800" b="1" dirty="0">
                <a:solidFill>
                  <a:schemeClr val="bg1"/>
                </a:solidFill>
              </a:rPr>
              <a:t> 8 </a:t>
            </a:r>
            <a:r>
              <a:rPr lang="en-US" sz="1800" b="1" dirty="0" err="1">
                <a:solidFill>
                  <a:schemeClr val="bg1"/>
                </a:solidFill>
              </a:rPr>
              <a:t>Tahun</a:t>
            </a:r>
            <a:r>
              <a:rPr lang="en-US" sz="1800" b="1" dirty="0">
                <a:solidFill>
                  <a:schemeClr val="bg1"/>
                </a:solidFill>
              </a:rPr>
              <a:t> 2018 )</a:t>
            </a: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3918710" y="2164045"/>
            <a:ext cx="6300123" cy="461665"/>
          </a:xfrm>
          <a:prstGeom prst="rect">
            <a:avLst/>
          </a:prstGeom>
        </p:spPr>
        <p:txBody>
          <a:bodyPr wrap="square">
            <a:spAutoFit/>
          </a:bodyPr>
          <a:lstStyle/>
          <a:p>
            <a:r>
              <a:rPr lang="en-US" sz="2400" dirty="0" err="1">
                <a:latin typeface="Century Gothic" panose="020B0502020202020204" pitchFamily="34" charset="0"/>
              </a:rPr>
              <a:t>Pengadaan</a:t>
            </a:r>
            <a:r>
              <a:rPr lang="en-US" sz="2400" dirty="0">
                <a:latin typeface="Century Gothic" panose="020B0502020202020204" pitchFamily="34" charset="0"/>
              </a:rPr>
              <a:t> </a:t>
            </a:r>
            <a:r>
              <a:rPr lang="en-US" sz="2400" dirty="0" err="1">
                <a:latin typeface="Century Gothic" panose="020B0502020202020204" pitchFamily="34" charset="0"/>
              </a:rPr>
              <a:t>peralatan</a:t>
            </a:r>
            <a:r>
              <a:rPr lang="en-US" sz="2400" dirty="0">
                <a:latin typeface="Century Gothic" panose="020B0502020202020204" pitchFamily="34" charset="0"/>
              </a:rPr>
              <a:t> </a:t>
            </a:r>
            <a:r>
              <a:rPr lang="en-US" sz="2400" dirty="0" err="1">
                <a:latin typeface="Century Gothic" panose="020B0502020202020204" pitchFamily="34" charset="0"/>
              </a:rPr>
              <a:t>Laboratorium</a:t>
            </a:r>
            <a:r>
              <a:rPr lang="en-US" sz="2400" dirty="0">
                <a:latin typeface="Century Gothic" panose="020B0502020202020204" pitchFamily="34" charset="0"/>
              </a:rPr>
              <a:t> </a:t>
            </a:r>
            <a:r>
              <a:rPr lang="en-US" sz="2400" dirty="0" smtClean="0">
                <a:latin typeface="Century Gothic" panose="020B0502020202020204" pitchFamily="34" charset="0"/>
              </a:rPr>
              <a:t>IPA:</a:t>
            </a:r>
          </a:p>
        </p:txBody>
      </p:sp>
      <p:cxnSp>
        <p:nvCxnSpPr>
          <p:cNvPr id="6" name="Straight Connector 5"/>
          <p:cNvCxnSpPr/>
          <p:nvPr/>
        </p:nvCxnSpPr>
        <p:spPr>
          <a:xfrm flipV="1">
            <a:off x="1722947" y="2332853"/>
            <a:ext cx="1969168" cy="786337"/>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18395" y="2106165"/>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Century Gothic" panose="020B0502020202020204" pitchFamily="34" charset="0"/>
              </a:rPr>
              <a:t>1</a:t>
            </a:r>
            <a:endParaRPr lang="en-US" sz="3600" b="1" dirty="0">
              <a:latin typeface="Century Gothic" panose="020B0502020202020204" pitchFamily="34" charset="0"/>
            </a:endParaRPr>
          </a:p>
        </p:txBody>
      </p:sp>
      <p:cxnSp>
        <p:nvCxnSpPr>
          <p:cNvPr id="8" name="Straight Connector 7"/>
          <p:cNvCxnSpPr/>
          <p:nvPr/>
        </p:nvCxnSpPr>
        <p:spPr>
          <a:xfrm>
            <a:off x="1722947" y="2978190"/>
            <a:ext cx="174257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418395" y="2663734"/>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entury Gothic" panose="020B0502020202020204" pitchFamily="34" charset="0"/>
              </a:rPr>
              <a:t>2</a:t>
            </a:r>
          </a:p>
        </p:txBody>
      </p:sp>
      <p:cxnSp>
        <p:nvCxnSpPr>
          <p:cNvPr id="10" name="Straight Connector 9"/>
          <p:cNvCxnSpPr/>
          <p:nvPr/>
        </p:nvCxnSpPr>
        <p:spPr>
          <a:xfrm>
            <a:off x="1927484" y="2968566"/>
            <a:ext cx="1538036" cy="503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27484" y="2968566"/>
            <a:ext cx="1690436" cy="968767"/>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18395" y="3221303"/>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entury Gothic" panose="020B0502020202020204" pitchFamily="34" charset="0"/>
              </a:rPr>
              <a:t>3</a:t>
            </a:r>
          </a:p>
        </p:txBody>
      </p:sp>
      <p:sp>
        <p:nvSpPr>
          <p:cNvPr id="13" name="Oval 12"/>
          <p:cNvSpPr/>
          <p:nvPr/>
        </p:nvSpPr>
        <p:spPr>
          <a:xfrm>
            <a:off x="3418395" y="3778872"/>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Century Gothic" panose="020B0502020202020204" pitchFamily="34" charset="0"/>
              </a:rPr>
              <a:t>4</a:t>
            </a: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65" t="42325" r="64120" b="26974"/>
          <a:stretch/>
        </p:blipFill>
        <p:spPr bwMode="auto">
          <a:xfrm>
            <a:off x="732347" y="2213965"/>
            <a:ext cx="1636295" cy="166000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3918710" y="2731014"/>
            <a:ext cx="4826962" cy="461665"/>
          </a:xfrm>
          <a:prstGeom prst="rect">
            <a:avLst/>
          </a:prstGeom>
        </p:spPr>
        <p:txBody>
          <a:bodyPr wrap="square">
            <a:spAutoFit/>
          </a:bodyPr>
          <a:lstStyle/>
          <a:p>
            <a:r>
              <a:rPr lang="en-US" sz="2400" dirty="0" err="1">
                <a:latin typeface="Century Gothic" panose="020B0502020202020204" pitchFamily="34" charset="0"/>
              </a:rPr>
              <a:t>Pengadaan</a:t>
            </a:r>
            <a:r>
              <a:rPr lang="en-US" sz="2400" dirty="0">
                <a:latin typeface="Century Gothic" panose="020B0502020202020204" pitchFamily="34" charset="0"/>
              </a:rPr>
              <a:t> media </a:t>
            </a:r>
            <a:r>
              <a:rPr lang="en-US" sz="2400" dirty="0" err="1" smtClean="0">
                <a:latin typeface="Century Gothic" panose="020B0502020202020204" pitchFamily="34" charset="0"/>
              </a:rPr>
              <a:t>pendidikan</a:t>
            </a:r>
            <a:endParaRPr lang="en-US" sz="2400" dirty="0">
              <a:latin typeface="Century Gothic" panose="020B0502020202020204" pitchFamily="34" charset="0"/>
            </a:endParaRPr>
          </a:p>
        </p:txBody>
      </p:sp>
      <p:sp>
        <p:nvSpPr>
          <p:cNvPr id="16" name="Rectangle 15"/>
          <p:cNvSpPr/>
          <p:nvPr/>
        </p:nvSpPr>
        <p:spPr>
          <a:xfrm>
            <a:off x="3918710" y="3337064"/>
            <a:ext cx="4512774" cy="461665"/>
          </a:xfrm>
          <a:prstGeom prst="rect">
            <a:avLst/>
          </a:prstGeom>
        </p:spPr>
        <p:txBody>
          <a:bodyPr wrap="square">
            <a:spAutoFit/>
          </a:bodyPr>
          <a:lstStyle/>
          <a:p>
            <a:r>
              <a:rPr lang="en-US" sz="2400" dirty="0" err="1">
                <a:latin typeface="Century Gothic" panose="020B0502020202020204" pitchFamily="34" charset="0"/>
              </a:rPr>
              <a:t>Pengadaan</a:t>
            </a:r>
            <a:r>
              <a:rPr lang="en-US" sz="2400" dirty="0">
                <a:latin typeface="Century Gothic" panose="020B0502020202020204" pitchFamily="34" charset="0"/>
              </a:rPr>
              <a:t> </a:t>
            </a:r>
            <a:r>
              <a:rPr lang="en-US" sz="2400" dirty="0" err="1">
                <a:latin typeface="Century Gothic" panose="020B0502020202020204" pitchFamily="34" charset="0"/>
              </a:rPr>
              <a:t>peralatan</a:t>
            </a:r>
            <a:r>
              <a:rPr lang="en-US" sz="2400" dirty="0">
                <a:latin typeface="Century Gothic" panose="020B0502020202020204" pitchFamily="34" charset="0"/>
              </a:rPr>
              <a:t> PJOK </a:t>
            </a:r>
          </a:p>
        </p:txBody>
      </p:sp>
      <p:sp>
        <p:nvSpPr>
          <p:cNvPr id="17" name="Rectangle 16"/>
          <p:cNvSpPr/>
          <p:nvPr/>
        </p:nvSpPr>
        <p:spPr>
          <a:xfrm>
            <a:off x="3918710" y="3883776"/>
            <a:ext cx="5495415" cy="461665"/>
          </a:xfrm>
          <a:prstGeom prst="rect">
            <a:avLst/>
          </a:prstGeom>
        </p:spPr>
        <p:txBody>
          <a:bodyPr wrap="square">
            <a:spAutoFit/>
          </a:bodyPr>
          <a:lstStyle/>
          <a:p>
            <a:r>
              <a:rPr lang="en-US" sz="2400" dirty="0" err="1">
                <a:latin typeface="Century Gothic" panose="020B0502020202020204" pitchFamily="34" charset="0"/>
              </a:rPr>
              <a:t>Pengadaan</a:t>
            </a:r>
            <a:r>
              <a:rPr lang="en-US" sz="2400" dirty="0">
                <a:latin typeface="Century Gothic" panose="020B0502020202020204" pitchFamily="34" charset="0"/>
              </a:rPr>
              <a:t> </a:t>
            </a:r>
            <a:r>
              <a:rPr lang="en-US" sz="2400" dirty="0" err="1">
                <a:latin typeface="Century Gothic" panose="020B0502020202020204" pitchFamily="34" charset="0"/>
              </a:rPr>
              <a:t>peralatan</a:t>
            </a:r>
            <a:r>
              <a:rPr lang="en-US" sz="2400" dirty="0">
                <a:latin typeface="Century Gothic" panose="020B0502020202020204" pitchFamily="34" charset="0"/>
              </a:rPr>
              <a:t> </a:t>
            </a:r>
            <a:r>
              <a:rPr lang="en-US" sz="2400" dirty="0" err="1">
                <a:latin typeface="Century Gothic" panose="020B0502020202020204" pitchFamily="34" charset="0"/>
              </a:rPr>
              <a:t>Seni</a:t>
            </a:r>
            <a:r>
              <a:rPr lang="en-US" sz="2400" dirty="0">
                <a:latin typeface="Century Gothic" panose="020B0502020202020204" pitchFamily="34" charset="0"/>
              </a:rPr>
              <a:t> </a:t>
            </a:r>
            <a:r>
              <a:rPr lang="en-US" sz="2400" dirty="0" err="1">
                <a:latin typeface="Century Gothic" panose="020B0502020202020204" pitchFamily="34" charset="0"/>
              </a:rPr>
              <a:t>Budaya</a:t>
            </a:r>
            <a:endParaRPr lang="en-US" sz="2400" dirty="0">
              <a:latin typeface="Century Gothic" panose="020B0502020202020204" pitchFamily="34" charset="0"/>
            </a:endParaRPr>
          </a:p>
        </p:txBody>
      </p:sp>
      <p:cxnSp>
        <p:nvCxnSpPr>
          <p:cNvPr id="18" name="Straight Arrow Connector 17"/>
          <p:cNvCxnSpPr/>
          <p:nvPr/>
        </p:nvCxnSpPr>
        <p:spPr>
          <a:xfrm>
            <a:off x="7686600" y="2348711"/>
            <a:ext cx="4491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628823" y="3038959"/>
            <a:ext cx="1296293" cy="461665"/>
          </a:xfrm>
          <a:prstGeom prst="rect">
            <a:avLst/>
          </a:prstGeom>
        </p:spPr>
        <p:txBody>
          <a:bodyPr wrap="square">
            <a:spAutoFit/>
          </a:bodyPr>
          <a:lstStyle/>
          <a:p>
            <a:r>
              <a:rPr lang="en-US" sz="2400" dirty="0" err="1" smtClean="0">
                <a:latin typeface="Century Gothic" panose="020B0502020202020204" pitchFamily="34" charset="0"/>
              </a:rPr>
              <a:t>Paket</a:t>
            </a:r>
            <a:r>
              <a:rPr lang="en-US" sz="2400" dirty="0" smtClean="0">
                <a:latin typeface="Century Gothic" panose="020B0502020202020204" pitchFamily="34" charset="0"/>
              </a:rPr>
              <a:t> </a:t>
            </a:r>
            <a:endParaRPr lang="en-US" sz="2400" dirty="0">
              <a:latin typeface="Century Gothic" panose="020B0502020202020204" pitchFamily="34" charset="0"/>
            </a:endParaRPr>
          </a:p>
        </p:txBody>
      </p:sp>
      <p:sp>
        <p:nvSpPr>
          <p:cNvPr id="20" name="Right Brace 19"/>
          <p:cNvSpPr/>
          <p:nvPr/>
        </p:nvSpPr>
        <p:spPr>
          <a:xfrm>
            <a:off x="10018930" y="2213965"/>
            <a:ext cx="368489" cy="21852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latin typeface="Century Gothic" panose="020B0502020202020204" pitchFamily="34" charset="0"/>
            </a:endParaRPr>
          </a:p>
        </p:txBody>
      </p:sp>
    </p:spTree>
    <p:extLst>
      <p:ext uri="{BB962C8B-B14F-4D97-AF65-F5344CB8AC3E}">
        <p14:creationId xmlns:p14="http://schemas.microsoft.com/office/powerpoint/2010/main" val="281385962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rgbClr val="FFFF00"/>
                </a:solidFill>
              </a:rPr>
              <a:t>Persyaratan</a:t>
            </a:r>
            <a:r>
              <a:rPr lang="en-US" sz="2800" b="1" dirty="0" smtClean="0">
                <a:solidFill>
                  <a:srgbClr val="FFFF00"/>
                </a:solidFill>
              </a:rPr>
              <a:t> </a:t>
            </a:r>
            <a:r>
              <a:rPr lang="en-US" sz="2800" b="1" dirty="0" err="1" smtClean="0">
                <a:solidFill>
                  <a:srgbClr val="FFFF00"/>
                </a:solidFill>
              </a:rPr>
              <a:t>Teknis</a:t>
            </a:r>
            <a:r>
              <a:rPr lang="en-US" sz="2800" b="1" dirty="0" smtClean="0">
                <a:solidFill>
                  <a:srgbClr val="FFFF00"/>
                </a:solidFill>
              </a:rPr>
              <a:t> </a:t>
            </a:r>
            <a:r>
              <a:rPr lang="en-US" sz="2800" b="1" dirty="0" err="1" smtClean="0">
                <a:solidFill>
                  <a:schemeClr val="bg1"/>
                </a:solidFill>
              </a:rPr>
              <a:t>Sarana</a:t>
            </a:r>
            <a:r>
              <a:rPr lang="en-US" sz="2800" b="1" dirty="0" smtClean="0">
                <a:solidFill>
                  <a:schemeClr val="bg1"/>
                </a:solidFill>
              </a:rPr>
              <a:t> SMA - 1</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129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818146" y="1521221"/>
            <a:ext cx="5374107" cy="8021"/>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15" t="35088" r="64121" b="44956"/>
          <a:stretch/>
        </p:blipFill>
        <p:spPr bwMode="auto">
          <a:xfrm>
            <a:off x="264695" y="517856"/>
            <a:ext cx="1700462" cy="1011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789509" y="1031567"/>
            <a:ext cx="4618829" cy="369332"/>
          </a:xfrm>
          <a:prstGeom prst="rect">
            <a:avLst/>
          </a:prstGeom>
        </p:spPr>
        <p:txBody>
          <a:bodyPr wrap="none">
            <a:spAutoFit/>
          </a:bodyPr>
          <a:lstStyle/>
          <a:p>
            <a:r>
              <a:rPr lang="en-US" b="1" dirty="0"/>
              <a:t>A</a:t>
            </a:r>
            <a:r>
              <a:rPr lang="en-US" b="1" dirty="0" smtClean="0"/>
              <a:t>. </a:t>
            </a:r>
            <a:r>
              <a:rPr lang="en-US" b="1" dirty="0" err="1" smtClean="0"/>
              <a:t>Setiap</a:t>
            </a:r>
            <a:r>
              <a:rPr lang="en-US" b="1" dirty="0" smtClean="0"/>
              <a:t> </a:t>
            </a:r>
            <a:r>
              <a:rPr lang="en-US" b="1" dirty="0" err="1"/>
              <a:t>sarana</a:t>
            </a:r>
            <a:r>
              <a:rPr lang="en-US" b="1" dirty="0"/>
              <a:t> </a:t>
            </a:r>
            <a:r>
              <a:rPr lang="en-US" b="1" dirty="0" err="1"/>
              <a:t>pendidikan</a:t>
            </a:r>
            <a:r>
              <a:rPr lang="en-US" b="1" dirty="0"/>
              <a:t> SMA </a:t>
            </a:r>
            <a:r>
              <a:rPr lang="en-US" b="1" dirty="0" err="1" smtClean="0"/>
              <a:t>diharapkan</a:t>
            </a:r>
            <a:r>
              <a:rPr lang="en-US" b="1" dirty="0" smtClean="0"/>
              <a:t>:  </a:t>
            </a:r>
            <a:endParaRPr lang="en-US" b="1" dirty="0"/>
          </a:p>
        </p:txBody>
      </p:sp>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926" y="3103105"/>
            <a:ext cx="651142" cy="979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408338" y="1038167"/>
            <a:ext cx="5783662" cy="1200329"/>
          </a:xfrm>
          <a:prstGeom prst="rect">
            <a:avLst/>
          </a:prstGeom>
        </p:spPr>
        <p:txBody>
          <a:bodyPr wrap="square">
            <a:spAutoFit/>
          </a:bodyPr>
          <a:lstStyle/>
          <a:p>
            <a:pPr marL="285750" indent="-285750">
              <a:buFont typeface="Wingdings" pitchFamily="2" charset="2"/>
              <a:buChar char="q"/>
            </a:pPr>
            <a:r>
              <a:rPr lang="en-US" dirty="0" err="1"/>
              <a:t>memenuhi</a:t>
            </a:r>
            <a:r>
              <a:rPr lang="en-US" dirty="0"/>
              <a:t> </a:t>
            </a:r>
            <a:r>
              <a:rPr lang="en-US" dirty="0" err="1"/>
              <a:t>kebutuhan</a:t>
            </a:r>
            <a:r>
              <a:rPr lang="en-US" dirty="0"/>
              <a:t> yang </a:t>
            </a:r>
            <a:r>
              <a:rPr lang="en-US" dirty="0" err="1"/>
              <a:t>sesuai</a:t>
            </a:r>
            <a:r>
              <a:rPr lang="en-US" dirty="0"/>
              <a:t> </a:t>
            </a:r>
            <a:r>
              <a:rPr lang="en-US" dirty="0" err="1"/>
              <a:t>dengan</a:t>
            </a:r>
            <a:r>
              <a:rPr lang="en-US" dirty="0"/>
              <a:t> </a:t>
            </a:r>
            <a:r>
              <a:rPr lang="en-US" dirty="0" err="1"/>
              <a:t>perkembangan</a:t>
            </a:r>
            <a:r>
              <a:rPr lang="en-US" dirty="0"/>
              <a:t> </a:t>
            </a:r>
            <a:r>
              <a:rPr lang="en-US" dirty="0" err="1"/>
              <a:t>ilmu</a:t>
            </a:r>
            <a:r>
              <a:rPr lang="en-US" dirty="0"/>
              <a:t> </a:t>
            </a:r>
            <a:r>
              <a:rPr lang="en-US" dirty="0" err="1"/>
              <a:t>pengetahuan</a:t>
            </a:r>
            <a:r>
              <a:rPr lang="en-US" dirty="0"/>
              <a:t> </a:t>
            </a:r>
            <a:r>
              <a:rPr lang="en-US" dirty="0" err="1"/>
              <a:t>dan</a:t>
            </a:r>
            <a:r>
              <a:rPr lang="en-US" dirty="0"/>
              <a:t> </a:t>
            </a:r>
            <a:r>
              <a:rPr lang="en-US" dirty="0" err="1" smtClean="0"/>
              <a:t>teknologi</a:t>
            </a:r>
            <a:endParaRPr lang="en-US" dirty="0" smtClean="0"/>
          </a:p>
          <a:p>
            <a:pPr marL="285750" indent="-285750">
              <a:buFont typeface="Wingdings" pitchFamily="2" charset="2"/>
              <a:buChar char="q"/>
            </a:pPr>
            <a:r>
              <a:rPr lang="en-US" dirty="0" err="1"/>
              <a:t>Memenuhi</a:t>
            </a:r>
            <a:r>
              <a:rPr lang="en-US" dirty="0"/>
              <a:t> </a:t>
            </a:r>
            <a:r>
              <a:rPr lang="en-US" dirty="0" err="1"/>
              <a:t>tuntutan</a:t>
            </a:r>
            <a:r>
              <a:rPr lang="en-US" dirty="0"/>
              <a:t> </a:t>
            </a:r>
            <a:r>
              <a:rPr lang="en-US" dirty="0" err="1"/>
              <a:t>Standar</a:t>
            </a:r>
            <a:r>
              <a:rPr lang="en-US" dirty="0"/>
              <a:t> Isi (SI)</a:t>
            </a:r>
          </a:p>
          <a:p>
            <a:pPr marL="285750" indent="-285750">
              <a:buFont typeface="Wingdings" pitchFamily="2" charset="2"/>
              <a:buChar char="q"/>
            </a:pPr>
            <a:r>
              <a:rPr lang="en-US" dirty="0" err="1"/>
              <a:t>Memenuhi</a:t>
            </a:r>
            <a:r>
              <a:rPr lang="en-US" dirty="0"/>
              <a:t> </a:t>
            </a:r>
            <a:r>
              <a:rPr lang="en-US" dirty="0" err="1"/>
              <a:t>Standar</a:t>
            </a:r>
            <a:r>
              <a:rPr lang="en-US" dirty="0"/>
              <a:t> </a:t>
            </a:r>
            <a:r>
              <a:rPr lang="en-US" dirty="0" err="1"/>
              <a:t>Kompetensi</a:t>
            </a:r>
            <a:r>
              <a:rPr lang="en-US" dirty="0"/>
              <a:t> </a:t>
            </a:r>
            <a:r>
              <a:rPr lang="en-US" dirty="0" err="1"/>
              <a:t>Lulusan</a:t>
            </a:r>
            <a:r>
              <a:rPr lang="en-US" dirty="0"/>
              <a:t> (SKL) SMA</a:t>
            </a:r>
          </a:p>
        </p:txBody>
      </p:sp>
      <p:sp>
        <p:nvSpPr>
          <p:cNvPr id="10" name="Rectangle 9"/>
          <p:cNvSpPr/>
          <p:nvPr/>
        </p:nvSpPr>
        <p:spPr>
          <a:xfrm>
            <a:off x="638967" y="2603299"/>
            <a:ext cx="8660669" cy="369332"/>
          </a:xfrm>
          <a:prstGeom prst="rect">
            <a:avLst/>
          </a:prstGeom>
        </p:spPr>
        <p:txBody>
          <a:bodyPr wrap="square">
            <a:spAutoFit/>
          </a:bodyPr>
          <a:lstStyle/>
          <a:p>
            <a:r>
              <a:rPr lang="en-US" dirty="0"/>
              <a:t>1</a:t>
            </a:r>
            <a:r>
              <a:rPr lang="en-US" b="1" dirty="0" smtClean="0"/>
              <a:t>. </a:t>
            </a:r>
            <a:r>
              <a:rPr lang="en-US" b="1" dirty="0" err="1" smtClean="0"/>
              <a:t>Aspek</a:t>
            </a:r>
            <a:r>
              <a:rPr lang="en-US" b="1" dirty="0" smtClean="0"/>
              <a:t> </a:t>
            </a:r>
            <a:r>
              <a:rPr lang="en-US" b="1" dirty="0" err="1"/>
              <a:t>umum</a:t>
            </a:r>
            <a:r>
              <a:rPr lang="en-US" b="1" dirty="0"/>
              <a:t> </a:t>
            </a:r>
            <a:r>
              <a:rPr lang="en-US" dirty="0"/>
              <a:t>yang </a:t>
            </a:r>
            <a:r>
              <a:rPr lang="en-US" dirty="0" err="1"/>
              <a:t>harus</a:t>
            </a:r>
            <a:r>
              <a:rPr lang="en-US" dirty="0"/>
              <a:t> </a:t>
            </a:r>
            <a:r>
              <a:rPr lang="en-US" dirty="0" err="1"/>
              <a:t>dipenuhi</a:t>
            </a:r>
            <a:r>
              <a:rPr lang="en-US" dirty="0"/>
              <a:t> </a:t>
            </a:r>
            <a:r>
              <a:rPr lang="en-US" dirty="0" err="1"/>
              <a:t>dalam</a:t>
            </a:r>
            <a:r>
              <a:rPr lang="en-US" dirty="0"/>
              <a:t> </a:t>
            </a:r>
            <a:r>
              <a:rPr lang="en-US" dirty="0" err="1"/>
              <a:t>setiap</a:t>
            </a:r>
            <a:r>
              <a:rPr lang="en-US" dirty="0"/>
              <a:t> </a:t>
            </a:r>
            <a:r>
              <a:rPr lang="en-US" dirty="0" err="1"/>
              <a:t>pengadaaan</a:t>
            </a:r>
            <a:r>
              <a:rPr lang="en-US" dirty="0"/>
              <a:t> </a:t>
            </a:r>
            <a:r>
              <a:rPr lang="en-US" dirty="0" err="1"/>
              <a:t>sarana</a:t>
            </a:r>
            <a:r>
              <a:rPr lang="en-US" dirty="0"/>
              <a:t> </a:t>
            </a:r>
            <a:r>
              <a:rPr lang="en-US" dirty="0" err="1"/>
              <a:t>pendidikan</a:t>
            </a:r>
            <a:r>
              <a:rPr lang="en-US" dirty="0"/>
              <a:t> </a:t>
            </a:r>
            <a:r>
              <a:rPr lang="en-US" dirty="0" smtClean="0"/>
              <a:t>SMA :</a:t>
            </a:r>
            <a:endParaRPr lang="en-US" dirty="0"/>
          </a:p>
        </p:txBody>
      </p:sp>
      <p:sp>
        <p:nvSpPr>
          <p:cNvPr id="11" name="Rectangle 10"/>
          <p:cNvSpPr/>
          <p:nvPr/>
        </p:nvSpPr>
        <p:spPr>
          <a:xfrm>
            <a:off x="1965157" y="3074209"/>
            <a:ext cx="9480645" cy="1477328"/>
          </a:xfrm>
          <a:prstGeom prst="rect">
            <a:avLst/>
          </a:prstGeom>
        </p:spPr>
        <p:txBody>
          <a:bodyPr wrap="square">
            <a:spAutoFit/>
          </a:bodyPr>
          <a:lstStyle/>
          <a:p>
            <a:pPr marL="231775" indent="-231775"/>
            <a:r>
              <a:rPr lang="en-US" dirty="0" smtClean="0"/>
              <a:t>1</a:t>
            </a:r>
            <a:r>
              <a:rPr lang="en-US" dirty="0"/>
              <a:t>) </a:t>
            </a:r>
            <a:r>
              <a:rPr lang="en-US" dirty="0" err="1"/>
              <a:t>setiap</a:t>
            </a:r>
            <a:r>
              <a:rPr lang="en-US" dirty="0"/>
              <a:t> </a:t>
            </a:r>
            <a:r>
              <a:rPr lang="en-US" dirty="0" err="1"/>
              <a:t>alat</a:t>
            </a:r>
            <a:r>
              <a:rPr lang="en-US" dirty="0"/>
              <a:t> yang </a:t>
            </a:r>
            <a:r>
              <a:rPr lang="en-US" dirty="0" err="1"/>
              <a:t>dibeli</a:t>
            </a:r>
            <a:r>
              <a:rPr lang="en-US" dirty="0"/>
              <a:t> </a:t>
            </a:r>
            <a:r>
              <a:rPr lang="en-US" dirty="0" err="1"/>
              <a:t>merupakan</a:t>
            </a:r>
            <a:r>
              <a:rPr lang="en-US" dirty="0"/>
              <a:t> </a:t>
            </a:r>
            <a:r>
              <a:rPr lang="en-US" dirty="0" err="1"/>
              <a:t>alat</a:t>
            </a:r>
            <a:r>
              <a:rPr lang="en-US" dirty="0"/>
              <a:t> </a:t>
            </a:r>
            <a:r>
              <a:rPr lang="en-US" dirty="0" err="1"/>
              <a:t>baru</a:t>
            </a:r>
            <a:r>
              <a:rPr lang="en-US" dirty="0"/>
              <a:t>; </a:t>
            </a:r>
          </a:p>
          <a:p>
            <a:pPr marL="231775" indent="-231775"/>
            <a:r>
              <a:rPr lang="fi-FI" dirty="0"/>
              <a:t>2) tanpa kerusakan atau cacat; </a:t>
            </a:r>
          </a:p>
          <a:p>
            <a:pPr marL="231775" indent="-231775"/>
            <a:r>
              <a:rPr lang="en-US" dirty="0"/>
              <a:t>3) </a:t>
            </a:r>
            <a:r>
              <a:rPr lang="en-US" dirty="0" err="1"/>
              <a:t>peralatan</a:t>
            </a:r>
            <a:r>
              <a:rPr lang="en-US" dirty="0"/>
              <a:t> </a:t>
            </a:r>
            <a:r>
              <a:rPr lang="en-US" dirty="0" err="1"/>
              <a:t>harus</a:t>
            </a:r>
            <a:r>
              <a:rPr lang="en-US" dirty="0"/>
              <a:t> </a:t>
            </a:r>
            <a:r>
              <a:rPr lang="en-US" dirty="0" err="1"/>
              <a:t>aman</a:t>
            </a:r>
            <a:r>
              <a:rPr lang="en-US" dirty="0"/>
              <a:t> </a:t>
            </a:r>
            <a:r>
              <a:rPr lang="en-US" dirty="0" err="1"/>
              <a:t>terhadap</a:t>
            </a:r>
            <a:r>
              <a:rPr lang="en-US" dirty="0"/>
              <a:t> </a:t>
            </a:r>
            <a:r>
              <a:rPr lang="en-US" dirty="0" err="1"/>
              <a:t>pemakai</a:t>
            </a:r>
            <a:r>
              <a:rPr lang="en-US" dirty="0"/>
              <a:t>, </a:t>
            </a:r>
            <a:r>
              <a:rPr lang="en-US" dirty="0" err="1"/>
              <a:t>lingkungan</a:t>
            </a:r>
            <a:r>
              <a:rPr lang="en-US" dirty="0"/>
              <a:t>, </a:t>
            </a:r>
            <a:r>
              <a:rPr lang="en-US" dirty="0" err="1"/>
              <a:t>dan</a:t>
            </a:r>
            <a:r>
              <a:rPr lang="en-US" dirty="0"/>
              <a:t> </a:t>
            </a:r>
            <a:r>
              <a:rPr lang="en-US" dirty="0" err="1"/>
              <a:t>peralatan</a:t>
            </a:r>
            <a:r>
              <a:rPr lang="en-US" dirty="0"/>
              <a:t> </a:t>
            </a:r>
            <a:r>
              <a:rPr lang="en-US" dirty="0" err="1"/>
              <a:t>itu</a:t>
            </a:r>
            <a:r>
              <a:rPr lang="en-US" dirty="0"/>
              <a:t> </a:t>
            </a:r>
            <a:r>
              <a:rPr lang="en-US" dirty="0" err="1"/>
              <a:t>sendiri</a:t>
            </a:r>
            <a:r>
              <a:rPr lang="en-US" dirty="0"/>
              <a:t>; </a:t>
            </a:r>
          </a:p>
          <a:p>
            <a:pPr marL="231775" indent="-231775"/>
            <a:r>
              <a:rPr lang="en-US" dirty="0"/>
              <a:t>4) </a:t>
            </a:r>
            <a:r>
              <a:rPr lang="en-US" dirty="0" err="1"/>
              <a:t>setiap</a:t>
            </a:r>
            <a:r>
              <a:rPr lang="en-US" dirty="0"/>
              <a:t> </a:t>
            </a:r>
            <a:r>
              <a:rPr lang="en-US" dirty="0" err="1"/>
              <a:t>alat</a:t>
            </a:r>
            <a:r>
              <a:rPr lang="en-US" dirty="0"/>
              <a:t> </a:t>
            </a:r>
            <a:r>
              <a:rPr lang="en-US" dirty="0" err="1"/>
              <a:t>terdapat</a:t>
            </a:r>
            <a:r>
              <a:rPr lang="en-US" dirty="0"/>
              <a:t> </a:t>
            </a:r>
            <a:r>
              <a:rPr lang="en-US" dirty="0" err="1"/>
              <a:t>identitas</a:t>
            </a:r>
            <a:r>
              <a:rPr lang="en-US" dirty="0"/>
              <a:t> </a:t>
            </a:r>
            <a:r>
              <a:rPr lang="en-US" dirty="0" err="1"/>
              <a:t>permanen</a:t>
            </a:r>
            <a:r>
              <a:rPr lang="en-US" dirty="0"/>
              <a:t> (</a:t>
            </a:r>
            <a:r>
              <a:rPr lang="en-US" dirty="0" err="1"/>
              <a:t>lambang</a:t>
            </a:r>
            <a:r>
              <a:rPr lang="en-US" dirty="0"/>
              <a:t>/</a:t>
            </a:r>
            <a:r>
              <a:rPr lang="en-US" dirty="0" err="1"/>
              <a:t>merk</a:t>
            </a:r>
            <a:r>
              <a:rPr lang="en-US" dirty="0"/>
              <a:t>) </a:t>
            </a:r>
            <a:r>
              <a:rPr lang="en-US" dirty="0" err="1"/>
              <a:t>dari</a:t>
            </a:r>
            <a:r>
              <a:rPr lang="en-US" dirty="0"/>
              <a:t> </a:t>
            </a:r>
            <a:r>
              <a:rPr lang="en-US" dirty="0" err="1"/>
              <a:t>produsen</a:t>
            </a:r>
            <a:r>
              <a:rPr lang="en-US" dirty="0"/>
              <a:t> </a:t>
            </a:r>
            <a:r>
              <a:rPr lang="en-US" dirty="0" err="1"/>
              <a:t>kecuali</a:t>
            </a:r>
            <a:r>
              <a:rPr lang="en-US" dirty="0"/>
              <a:t> yang </a:t>
            </a:r>
            <a:r>
              <a:rPr lang="en-US" dirty="0" err="1"/>
              <a:t>secara</a:t>
            </a:r>
            <a:r>
              <a:rPr lang="en-US" dirty="0"/>
              <a:t> </a:t>
            </a:r>
            <a:r>
              <a:rPr lang="en-US" dirty="0" err="1"/>
              <a:t>teknis</a:t>
            </a:r>
            <a:r>
              <a:rPr lang="en-US" dirty="0"/>
              <a:t> </a:t>
            </a:r>
            <a:r>
              <a:rPr lang="en-US" dirty="0" err="1"/>
              <a:t>sulit</a:t>
            </a:r>
            <a:r>
              <a:rPr lang="en-US" dirty="0"/>
              <a:t> </a:t>
            </a:r>
            <a:r>
              <a:rPr lang="en-US" dirty="0" err="1"/>
              <a:t>misalnya</a:t>
            </a:r>
            <a:r>
              <a:rPr lang="en-US" dirty="0"/>
              <a:t> </a:t>
            </a:r>
            <a:r>
              <a:rPr lang="en-US" dirty="0" err="1"/>
              <a:t>bendanya</a:t>
            </a:r>
            <a:r>
              <a:rPr lang="en-US" dirty="0"/>
              <a:t> </a:t>
            </a:r>
            <a:r>
              <a:rPr lang="en-US" dirty="0" err="1"/>
              <a:t>terlalu</a:t>
            </a:r>
            <a:r>
              <a:rPr lang="en-US" dirty="0"/>
              <a:t> </a:t>
            </a:r>
            <a:r>
              <a:rPr lang="en-US" dirty="0" err="1"/>
              <a:t>kecil</a:t>
            </a:r>
            <a:r>
              <a:rPr lang="en-US" dirty="0"/>
              <a:t>. </a:t>
            </a:r>
          </a:p>
        </p:txBody>
      </p:sp>
      <p:sp>
        <p:nvSpPr>
          <p:cNvPr id="12" name="Rectangle 11"/>
          <p:cNvSpPr/>
          <p:nvPr/>
        </p:nvSpPr>
        <p:spPr>
          <a:xfrm>
            <a:off x="638968" y="4599370"/>
            <a:ext cx="11349278" cy="1477328"/>
          </a:xfrm>
          <a:prstGeom prst="rect">
            <a:avLst/>
          </a:prstGeom>
        </p:spPr>
        <p:txBody>
          <a:bodyPr wrap="square">
            <a:spAutoFit/>
          </a:bodyPr>
          <a:lstStyle/>
          <a:p>
            <a:pPr marL="231775" indent="-231775"/>
            <a:r>
              <a:rPr lang="en-US" dirty="0"/>
              <a:t>2</a:t>
            </a:r>
            <a:r>
              <a:rPr lang="en-US" dirty="0" smtClean="0"/>
              <a:t>. </a:t>
            </a:r>
            <a:r>
              <a:rPr lang="en-US" b="1" dirty="0" err="1" smtClean="0"/>
              <a:t>Aspek</a:t>
            </a:r>
            <a:r>
              <a:rPr lang="en-US" b="1" dirty="0" smtClean="0"/>
              <a:t> </a:t>
            </a:r>
            <a:r>
              <a:rPr lang="en-US" b="1" dirty="0" err="1"/>
              <a:t>khusus</a:t>
            </a:r>
            <a:r>
              <a:rPr lang="en-US" b="1" dirty="0"/>
              <a:t> </a:t>
            </a:r>
            <a:r>
              <a:rPr lang="en-US" b="1" dirty="0" smtClean="0"/>
              <a:t> </a:t>
            </a:r>
            <a:r>
              <a:rPr lang="en-US" dirty="0" err="1" smtClean="0"/>
              <a:t>mempertimbangkan</a:t>
            </a:r>
            <a:r>
              <a:rPr lang="en-US" dirty="0"/>
              <a:t>: </a:t>
            </a:r>
            <a:endParaRPr lang="en-US" dirty="0" smtClean="0"/>
          </a:p>
          <a:p>
            <a:pPr marL="231775" indent="-231775"/>
            <a:r>
              <a:rPr lang="en-US" dirty="0"/>
              <a:t> </a:t>
            </a:r>
            <a:r>
              <a:rPr lang="en-US" dirty="0" smtClean="0"/>
              <a:t>    </a:t>
            </a:r>
            <a:r>
              <a:rPr lang="en-US" dirty="0" err="1" smtClean="0"/>
              <a:t>ukuran</a:t>
            </a:r>
            <a:r>
              <a:rPr lang="en-US" dirty="0"/>
              <a:t>, </a:t>
            </a:r>
            <a:r>
              <a:rPr lang="en-US" dirty="0" err="1" smtClean="0"/>
              <a:t>bahan</a:t>
            </a:r>
            <a:r>
              <a:rPr lang="en-US" dirty="0"/>
              <a:t>, </a:t>
            </a:r>
            <a:r>
              <a:rPr lang="en-US" dirty="0" err="1" smtClean="0"/>
              <a:t>fungsi</a:t>
            </a:r>
            <a:r>
              <a:rPr lang="en-US" dirty="0"/>
              <a:t>, </a:t>
            </a:r>
            <a:r>
              <a:rPr lang="en-US" dirty="0" err="1"/>
              <a:t>dapat</a:t>
            </a:r>
            <a:r>
              <a:rPr lang="en-US" dirty="0"/>
              <a:t> </a:t>
            </a:r>
            <a:r>
              <a:rPr lang="en-US" dirty="0" err="1"/>
              <a:t>mengukur</a:t>
            </a:r>
            <a:r>
              <a:rPr lang="en-US" dirty="0"/>
              <a:t> </a:t>
            </a:r>
            <a:r>
              <a:rPr lang="en-US" dirty="0" err="1"/>
              <a:t>apa</a:t>
            </a:r>
            <a:r>
              <a:rPr lang="en-US" dirty="0"/>
              <a:t> yang </a:t>
            </a:r>
            <a:r>
              <a:rPr lang="en-US" dirty="0" err="1"/>
              <a:t>akan</a:t>
            </a:r>
            <a:r>
              <a:rPr lang="en-US" dirty="0"/>
              <a:t> </a:t>
            </a:r>
            <a:r>
              <a:rPr lang="en-US" dirty="0" err="1"/>
              <a:t>diukur</a:t>
            </a:r>
            <a:r>
              <a:rPr lang="en-US" dirty="0"/>
              <a:t>, </a:t>
            </a:r>
            <a:r>
              <a:rPr lang="en-US" dirty="0" err="1" smtClean="0"/>
              <a:t>mudah</a:t>
            </a:r>
            <a:r>
              <a:rPr lang="en-US" dirty="0"/>
              <a:t> </a:t>
            </a:r>
            <a:r>
              <a:rPr lang="en-US" dirty="0" err="1"/>
              <a:t>digunakan</a:t>
            </a:r>
            <a:r>
              <a:rPr lang="en-US" dirty="0"/>
              <a:t>/</a:t>
            </a:r>
            <a:r>
              <a:rPr lang="en-US" dirty="0" err="1"/>
              <a:t>dirakit</a:t>
            </a:r>
            <a:r>
              <a:rPr lang="en-US" dirty="0"/>
              <a:t>, </a:t>
            </a:r>
            <a:r>
              <a:rPr lang="en-US" dirty="0" err="1"/>
              <a:t>kelengkapan</a:t>
            </a:r>
            <a:r>
              <a:rPr lang="en-US" dirty="0"/>
              <a:t> </a:t>
            </a:r>
            <a:r>
              <a:rPr lang="en-US" dirty="0" err="1"/>
              <a:t>alat</a:t>
            </a:r>
            <a:r>
              <a:rPr lang="en-US" dirty="0"/>
              <a:t>, </a:t>
            </a:r>
            <a:r>
              <a:rPr lang="en-US" dirty="0" err="1"/>
              <a:t>mudah</a:t>
            </a:r>
            <a:r>
              <a:rPr lang="en-US" dirty="0"/>
              <a:t> </a:t>
            </a:r>
            <a:r>
              <a:rPr lang="en-US" dirty="0" err="1"/>
              <a:t>perawatan</a:t>
            </a:r>
            <a:r>
              <a:rPr lang="en-US" dirty="0"/>
              <a:t>, </a:t>
            </a:r>
            <a:r>
              <a:rPr lang="en-US" dirty="0" err="1"/>
              <a:t>menunjukkan</a:t>
            </a:r>
            <a:r>
              <a:rPr lang="en-US" dirty="0"/>
              <a:t> </a:t>
            </a:r>
            <a:r>
              <a:rPr lang="en-US" dirty="0" err="1"/>
              <a:t>gejala</a:t>
            </a:r>
            <a:r>
              <a:rPr lang="en-US" dirty="0"/>
              <a:t> </a:t>
            </a:r>
            <a:r>
              <a:rPr lang="en-US" dirty="0" err="1"/>
              <a:t>sesuai</a:t>
            </a:r>
            <a:r>
              <a:rPr lang="en-US" dirty="0"/>
              <a:t> </a:t>
            </a:r>
            <a:r>
              <a:rPr lang="en-US" dirty="0" err="1"/>
              <a:t>dengan</a:t>
            </a:r>
            <a:r>
              <a:rPr lang="en-US" dirty="0"/>
              <a:t> </a:t>
            </a:r>
            <a:r>
              <a:rPr lang="en-US" dirty="0" err="1"/>
              <a:t>konsep</a:t>
            </a:r>
            <a:r>
              <a:rPr lang="en-US" dirty="0"/>
              <a:t>, </a:t>
            </a:r>
            <a:r>
              <a:rPr lang="en-US" dirty="0" err="1"/>
              <a:t>dan</a:t>
            </a:r>
            <a:r>
              <a:rPr lang="en-US" dirty="0"/>
              <a:t> </a:t>
            </a:r>
            <a:r>
              <a:rPr lang="en-US" dirty="0" err="1"/>
              <a:t>memiliki</a:t>
            </a:r>
            <a:r>
              <a:rPr lang="en-US" dirty="0"/>
              <a:t> </a:t>
            </a:r>
            <a:r>
              <a:rPr lang="en-US" dirty="0" err="1"/>
              <a:t>kompatibilitas</a:t>
            </a:r>
            <a:r>
              <a:rPr lang="en-US" dirty="0"/>
              <a:t> (</a:t>
            </a:r>
            <a:r>
              <a:rPr lang="en-US" dirty="0" err="1"/>
              <a:t>kesesuaian</a:t>
            </a:r>
            <a:r>
              <a:rPr lang="en-US" dirty="0"/>
              <a:t> </a:t>
            </a:r>
            <a:r>
              <a:rPr lang="en-US" dirty="0" err="1"/>
              <a:t>dan</a:t>
            </a:r>
            <a:r>
              <a:rPr lang="en-US" dirty="0"/>
              <a:t> </a:t>
            </a:r>
            <a:r>
              <a:rPr lang="en-US" dirty="0" err="1"/>
              <a:t>dapat</a:t>
            </a:r>
            <a:r>
              <a:rPr lang="en-US" dirty="0"/>
              <a:t> </a:t>
            </a:r>
            <a:r>
              <a:rPr lang="en-US" dirty="0" err="1"/>
              <a:t>dirakit</a:t>
            </a:r>
            <a:r>
              <a:rPr lang="en-US" dirty="0"/>
              <a:t> </a:t>
            </a:r>
            <a:r>
              <a:rPr lang="en-US" dirty="0" err="1"/>
              <a:t>dengan</a:t>
            </a:r>
            <a:r>
              <a:rPr lang="en-US" dirty="0"/>
              <a:t> </a:t>
            </a:r>
            <a:r>
              <a:rPr lang="en-US" dirty="0" err="1"/>
              <a:t>alat</a:t>
            </a:r>
            <a:r>
              <a:rPr lang="en-US" dirty="0"/>
              <a:t> lain). </a:t>
            </a:r>
            <a:r>
              <a:rPr lang="en-US" dirty="0" err="1"/>
              <a:t>Daftar</a:t>
            </a:r>
            <a:r>
              <a:rPr lang="en-US" dirty="0"/>
              <a:t> </a:t>
            </a:r>
            <a:r>
              <a:rPr lang="en-US" dirty="0" err="1"/>
              <a:t>nama</a:t>
            </a:r>
            <a:r>
              <a:rPr lang="en-US" dirty="0"/>
              <a:t>, </a:t>
            </a:r>
            <a:r>
              <a:rPr lang="en-US" dirty="0" err="1"/>
              <a:t>jenis</a:t>
            </a:r>
            <a:r>
              <a:rPr lang="en-US" dirty="0"/>
              <a:t> </a:t>
            </a:r>
            <a:r>
              <a:rPr lang="en-US" dirty="0" err="1"/>
              <a:t>alat</a:t>
            </a:r>
            <a:r>
              <a:rPr lang="en-US" dirty="0"/>
              <a:t> minimal, </a:t>
            </a:r>
            <a:r>
              <a:rPr lang="en-US" dirty="0" err="1"/>
              <a:t>spesifikasi</a:t>
            </a:r>
            <a:r>
              <a:rPr lang="en-US" dirty="0"/>
              <a:t> minimal </a:t>
            </a:r>
            <a:r>
              <a:rPr lang="en-US" dirty="0" err="1"/>
              <a:t>dan</a:t>
            </a:r>
            <a:r>
              <a:rPr lang="en-US" dirty="0"/>
              <a:t> </a:t>
            </a:r>
            <a:r>
              <a:rPr lang="en-US" dirty="0" err="1"/>
              <a:t>jumlah</a:t>
            </a:r>
            <a:r>
              <a:rPr lang="en-US" dirty="0"/>
              <a:t> minimal yang </a:t>
            </a:r>
            <a:r>
              <a:rPr lang="en-US" dirty="0" err="1"/>
              <a:t>diadakan</a:t>
            </a:r>
            <a:r>
              <a:rPr lang="en-US" dirty="0"/>
              <a:t> </a:t>
            </a:r>
            <a:r>
              <a:rPr lang="en-US" dirty="0" err="1"/>
              <a:t>selengkapnya</a:t>
            </a:r>
            <a:r>
              <a:rPr lang="en-US" dirty="0"/>
              <a:t> </a:t>
            </a:r>
            <a:r>
              <a:rPr lang="en-US" dirty="0" err="1"/>
              <a:t>dapat</a:t>
            </a:r>
            <a:r>
              <a:rPr lang="en-US" dirty="0"/>
              <a:t> </a:t>
            </a:r>
            <a:r>
              <a:rPr lang="en-US" dirty="0" err="1"/>
              <a:t>dilihat</a:t>
            </a:r>
            <a:r>
              <a:rPr lang="en-US" dirty="0"/>
              <a:t> </a:t>
            </a:r>
            <a:r>
              <a:rPr lang="en-US" dirty="0" err="1"/>
              <a:t>pada</a:t>
            </a:r>
            <a:r>
              <a:rPr lang="en-US" dirty="0"/>
              <a:t> </a:t>
            </a:r>
            <a:r>
              <a:rPr lang="en-US" dirty="0" err="1"/>
              <a:t>bagian</a:t>
            </a:r>
            <a:r>
              <a:rPr lang="en-US" dirty="0"/>
              <a:t> </a:t>
            </a:r>
            <a:r>
              <a:rPr lang="en-US" dirty="0" err="1"/>
              <a:t>spesifikasi</a:t>
            </a:r>
            <a:r>
              <a:rPr lang="en-US" dirty="0"/>
              <a:t> </a:t>
            </a:r>
            <a:r>
              <a:rPr lang="en-US" dirty="0" err="1"/>
              <a:t>teknis</a:t>
            </a:r>
            <a:r>
              <a:rPr lang="en-US" dirty="0"/>
              <a:t>.</a:t>
            </a:r>
          </a:p>
        </p:txBody>
      </p:sp>
    </p:spTree>
    <p:extLst>
      <p:ext uri="{BB962C8B-B14F-4D97-AF65-F5344CB8AC3E}">
        <p14:creationId xmlns:p14="http://schemas.microsoft.com/office/powerpoint/2010/main" val="1564890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01.b</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Kebijakan</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Program</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41771671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a:solidFill>
                  <a:srgbClr val="FFFF00"/>
                </a:solidFill>
              </a:rPr>
              <a:t>Persyaratan</a:t>
            </a:r>
            <a:r>
              <a:rPr lang="en-US" sz="2800" b="1" dirty="0">
                <a:solidFill>
                  <a:srgbClr val="FFFF00"/>
                </a:solidFill>
              </a:rPr>
              <a:t> </a:t>
            </a:r>
            <a:r>
              <a:rPr lang="en-US" sz="2800" b="1" dirty="0" err="1">
                <a:solidFill>
                  <a:srgbClr val="FFFF00"/>
                </a:solidFill>
              </a:rPr>
              <a:t>Teknis</a:t>
            </a:r>
            <a:r>
              <a:rPr lang="en-US" sz="2800" b="1" dirty="0">
                <a:solidFill>
                  <a:srgbClr val="FFFF00"/>
                </a:solidFill>
              </a:rPr>
              <a:t> </a:t>
            </a:r>
            <a:r>
              <a:rPr lang="en-US" sz="2800" b="1" dirty="0" err="1">
                <a:solidFill>
                  <a:schemeClr val="bg1"/>
                </a:solidFill>
              </a:rPr>
              <a:t>Sarana</a:t>
            </a:r>
            <a:r>
              <a:rPr lang="en-US" sz="2800" b="1" dirty="0">
                <a:solidFill>
                  <a:schemeClr val="bg1"/>
                </a:solidFill>
              </a:rPr>
              <a:t> SMA - </a:t>
            </a:r>
            <a:r>
              <a:rPr lang="en-US" sz="2800" b="1" dirty="0" smtClean="0">
                <a:solidFill>
                  <a:schemeClr val="bg1"/>
                </a:solidFill>
              </a:rPr>
              <a:t>2</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130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776311" y="1556085"/>
            <a:ext cx="2555066"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15" t="35088" r="64121" b="44956"/>
          <a:stretch/>
        </p:blipFill>
        <p:spPr bwMode="auto">
          <a:xfrm>
            <a:off x="236257" y="1002632"/>
            <a:ext cx="1080109" cy="64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64492" y="1139175"/>
            <a:ext cx="1979709" cy="369332"/>
          </a:xfrm>
          <a:prstGeom prst="rect">
            <a:avLst/>
          </a:prstGeom>
        </p:spPr>
        <p:txBody>
          <a:bodyPr wrap="none">
            <a:spAutoFit/>
          </a:bodyPr>
          <a:lstStyle/>
          <a:p>
            <a:r>
              <a:rPr lang="en-US" b="1" dirty="0"/>
              <a:t>B</a:t>
            </a:r>
            <a:r>
              <a:rPr lang="en-US" b="1" dirty="0" smtClean="0"/>
              <a:t>. </a:t>
            </a:r>
            <a:r>
              <a:rPr lang="en-US" b="1" dirty="0" err="1" smtClean="0"/>
              <a:t>Untuk</a:t>
            </a:r>
            <a:r>
              <a:rPr lang="en-US" b="1" dirty="0" smtClean="0"/>
              <a:t> </a:t>
            </a:r>
            <a:r>
              <a:rPr lang="en-US" b="1" dirty="0" err="1"/>
              <a:t>peralatan</a:t>
            </a:r>
            <a:endParaRPr lang="en-US" b="1" dirty="0"/>
          </a:p>
        </p:txBody>
      </p:sp>
      <p:sp>
        <p:nvSpPr>
          <p:cNvPr id="8" name="Rectangle 7"/>
          <p:cNvSpPr/>
          <p:nvPr/>
        </p:nvSpPr>
        <p:spPr>
          <a:xfrm>
            <a:off x="3993003" y="1136171"/>
            <a:ext cx="2786597" cy="461665"/>
          </a:xfrm>
          <a:prstGeom prst="rect">
            <a:avLst/>
          </a:prstGeom>
        </p:spPr>
        <p:txBody>
          <a:bodyPr wrap="none">
            <a:spAutoFit/>
          </a:bodyPr>
          <a:lstStyle/>
          <a:p>
            <a:r>
              <a:rPr lang="en-US" sz="2400" b="1" dirty="0" err="1">
                <a:solidFill>
                  <a:srgbClr val="C00000"/>
                </a:solidFill>
              </a:rPr>
              <a:t>memerlukan</a:t>
            </a:r>
            <a:r>
              <a:rPr lang="en-US" sz="2400" b="1" dirty="0">
                <a:solidFill>
                  <a:srgbClr val="C00000"/>
                </a:solidFill>
              </a:rPr>
              <a:t> </a:t>
            </a:r>
            <a:r>
              <a:rPr lang="en-US" sz="2400" b="1" dirty="0" err="1">
                <a:solidFill>
                  <a:srgbClr val="C00000"/>
                </a:solidFill>
              </a:rPr>
              <a:t>garansi</a:t>
            </a:r>
            <a:endParaRPr lang="en-US" sz="2400" b="1" dirty="0">
              <a:solidFill>
                <a:srgbClr val="C00000"/>
              </a:solidFill>
            </a:endParaRPr>
          </a:p>
        </p:txBody>
      </p:sp>
      <p:sp>
        <p:nvSpPr>
          <p:cNvPr id="9" name="Striped Right Arrow 8"/>
          <p:cNvSpPr/>
          <p:nvPr/>
        </p:nvSpPr>
        <p:spPr>
          <a:xfrm>
            <a:off x="3482138" y="1187298"/>
            <a:ext cx="497307" cy="368787"/>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43738" y="1645050"/>
            <a:ext cx="11357811" cy="1323439"/>
          </a:xfrm>
          <a:prstGeom prst="rect">
            <a:avLst/>
          </a:prstGeom>
        </p:spPr>
        <p:txBody>
          <a:bodyPr wrap="square">
            <a:spAutoFit/>
          </a:bodyPr>
          <a:lstStyle/>
          <a:p>
            <a:pPr marL="285750" indent="-285750">
              <a:buFont typeface="Wingdings" pitchFamily="2" charset="2"/>
              <a:buChar char="q"/>
            </a:pPr>
            <a:r>
              <a:rPr lang="en-US" sz="1600" dirty="0" err="1"/>
              <a:t>penyedia</a:t>
            </a:r>
            <a:r>
              <a:rPr lang="en-US" sz="1600" dirty="0"/>
              <a:t> </a:t>
            </a:r>
            <a:r>
              <a:rPr lang="en-US" sz="1600" dirty="0" err="1"/>
              <a:t>barang</a:t>
            </a:r>
            <a:r>
              <a:rPr lang="en-US" sz="1600" dirty="0"/>
              <a:t> </a:t>
            </a:r>
            <a:r>
              <a:rPr lang="en-US" sz="1600" dirty="0" err="1"/>
              <a:t>harus</a:t>
            </a:r>
            <a:r>
              <a:rPr lang="en-US" sz="1600" dirty="0"/>
              <a:t> </a:t>
            </a:r>
            <a:r>
              <a:rPr lang="en-US" sz="1600" dirty="0" err="1"/>
              <a:t>dapat</a:t>
            </a:r>
            <a:r>
              <a:rPr lang="en-US" sz="1600" dirty="0"/>
              <a:t> </a:t>
            </a:r>
            <a:r>
              <a:rPr lang="en-US" sz="1600" dirty="0" err="1"/>
              <a:t>memberikan</a:t>
            </a:r>
            <a:r>
              <a:rPr lang="en-US" sz="1600" dirty="0"/>
              <a:t> </a:t>
            </a:r>
            <a:r>
              <a:rPr lang="en-US" sz="1600" dirty="0" err="1"/>
              <a:t>surat</a:t>
            </a:r>
            <a:r>
              <a:rPr lang="en-US" sz="1600" dirty="0"/>
              <a:t> </a:t>
            </a:r>
            <a:r>
              <a:rPr lang="en-US" sz="1600" dirty="0" err="1"/>
              <a:t>garansi</a:t>
            </a:r>
            <a:r>
              <a:rPr lang="en-US" sz="1600" dirty="0"/>
              <a:t> </a:t>
            </a:r>
            <a:r>
              <a:rPr lang="en-US" sz="1600" dirty="0" err="1"/>
              <a:t>purna</a:t>
            </a:r>
            <a:r>
              <a:rPr lang="en-US" sz="1600" dirty="0"/>
              <a:t> </a:t>
            </a:r>
            <a:r>
              <a:rPr lang="en-US" sz="1600" dirty="0" err="1"/>
              <a:t>jual</a:t>
            </a:r>
            <a:r>
              <a:rPr lang="en-US" sz="1600" dirty="0"/>
              <a:t> </a:t>
            </a:r>
            <a:r>
              <a:rPr lang="en-US" sz="1600" dirty="0" err="1"/>
              <a:t>selama</a:t>
            </a:r>
            <a:r>
              <a:rPr lang="en-US" sz="1600" dirty="0"/>
              <a:t> 12 </a:t>
            </a:r>
            <a:r>
              <a:rPr lang="en-US" sz="1600" dirty="0" err="1"/>
              <a:t>bulan</a:t>
            </a:r>
            <a:r>
              <a:rPr lang="en-US" sz="1600" dirty="0"/>
              <a:t> </a:t>
            </a:r>
            <a:r>
              <a:rPr lang="en-US" sz="1600" dirty="0" err="1"/>
              <a:t>dari</a:t>
            </a:r>
            <a:r>
              <a:rPr lang="en-US" sz="1600" dirty="0"/>
              <a:t> </a:t>
            </a:r>
            <a:r>
              <a:rPr lang="en-US" sz="1600" dirty="0" err="1"/>
              <a:t>pabrikan</a:t>
            </a:r>
            <a:r>
              <a:rPr lang="en-US" sz="1600" dirty="0"/>
              <a:t>/</a:t>
            </a:r>
            <a:r>
              <a:rPr lang="en-US" sz="1600" dirty="0" err="1"/>
              <a:t>produsen</a:t>
            </a:r>
            <a:r>
              <a:rPr lang="en-US" sz="1600" dirty="0"/>
              <a:t> </a:t>
            </a:r>
            <a:r>
              <a:rPr lang="en-US" sz="1600" dirty="0" err="1"/>
              <a:t>untuk</a:t>
            </a:r>
            <a:r>
              <a:rPr lang="en-US" sz="1600" dirty="0"/>
              <a:t> </a:t>
            </a:r>
            <a:r>
              <a:rPr lang="en-US" sz="1600" dirty="0" err="1"/>
              <a:t>kerusakan</a:t>
            </a:r>
            <a:r>
              <a:rPr lang="en-US" sz="1600" dirty="0"/>
              <a:t> </a:t>
            </a:r>
            <a:r>
              <a:rPr lang="en-US" sz="1600" dirty="0" err="1"/>
              <a:t>alat</a:t>
            </a:r>
            <a:r>
              <a:rPr lang="en-US" sz="1600" dirty="0"/>
              <a:t> yang </a:t>
            </a:r>
            <a:r>
              <a:rPr lang="en-US" sz="1600" dirty="0" err="1"/>
              <a:t>bukan</a:t>
            </a:r>
            <a:r>
              <a:rPr lang="en-US" sz="1600" dirty="0"/>
              <a:t> </a:t>
            </a:r>
            <a:r>
              <a:rPr lang="en-US" sz="1600" dirty="0" err="1"/>
              <a:t>disebabkan</a:t>
            </a:r>
            <a:r>
              <a:rPr lang="en-US" sz="1600" dirty="0"/>
              <a:t> </a:t>
            </a:r>
            <a:r>
              <a:rPr lang="en-US" sz="1600" dirty="0" err="1"/>
              <a:t>oleh</a:t>
            </a:r>
            <a:r>
              <a:rPr lang="en-US" sz="1600" dirty="0"/>
              <a:t> </a:t>
            </a:r>
            <a:r>
              <a:rPr lang="en-US" sz="1600" dirty="0" err="1"/>
              <a:t>kelalaian</a:t>
            </a:r>
            <a:r>
              <a:rPr lang="en-US" sz="1600" dirty="0"/>
              <a:t> </a:t>
            </a:r>
            <a:r>
              <a:rPr lang="en-US" sz="1600" dirty="0" err="1"/>
              <a:t>pemakaian</a:t>
            </a:r>
            <a:r>
              <a:rPr lang="en-US" sz="1600" dirty="0"/>
              <a:t> </a:t>
            </a:r>
            <a:endParaRPr lang="en-US" sz="1600" dirty="0" smtClean="0"/>
          </a:p>
          <a:p>
            <a:pPr marL="285750" indent="-285750">
              <a:buFont typeface="Wingdings" pitchFamily="2" charset="2"/>
              <a:buChar char="q"/>
            </a:pPr>
            <a:r>
              <a:rPr lang="en-US" sz="1600" dirty="0" err="1"/>
              <a:t>serta</a:t>
            </a:r>
            <a:r>
              <a:rPr lang="en-US" sz="1600" dirty="0"/>
              <a:t> </a:t>
            </a:r>
            <a:r>
              <a:rPr lang="en-US" sz="1600" dirty="0" err="1"/>
              <a:t>menjamin</a:t>
            </a:r>
            <a:r>
              <a:rPr lang="en-US" sz="1600" dirty="0"/>
              <a:t> </a:t>
            </a:r>
            <a:r>
              <a:rPr lang="en-US" sz="1600" dirty="0" err="1"/>
              <a:t>ketersediaan</a:t>
            </a:r>
            <a:r>
              <a:rPr lang="en-US" sz="1600" dirty="0"/>
              <a:t> </a:t>
            </a:r>
            <a:r>
              <a:rPr lang="en-US" sz="1600" dirty="0" err="1"/>
              <a:t>suku</a:t>
            </a:r>
            <a:r>
              <a:rPr lang="en-US" sz="1600" dirty="0"/>
              <a:t> </a:t>
            </a:r>
            <a:r>
              <a:rPr lang="en-US" sz="1600" dirty="0" err="1"/>
              <a:t>cadang</a:t>
            </a:r>
            <a:r>
              <a:rPr lang="en-US" sz="1600" dirty="0"/>
              <a:t> </a:t>
            </a:r>
            <a:r>
              <a:rPr lang="en-US" sz="1600" dirty="0" err="1"/>
              <a:t>peralatan</a:t>
            </a:r>
            <a:r>
              <a:rPr lang="en-US" sz="1600" dirty="0"/>
              <a:t> </a:t>
            </a:r>
            <a:r>
              <a:rPr lang="en-US" sz="1600" dirty="0" err="1"/>
              <a:t>selama</a:t>
            </a:r>
            <a:r>
              <a:rPr lang="en-US" sz="1600" dirty="0"/>
              <a:t> 3 </a:t>
            </a:r>
            <a:r>
              <a:rPr lang="en-US" sz="1600" dirty="0" err="1"/>
              <a:t>tahun</a:t>
            </a:r>
            <a:r>
              <a:rPr lang="en-US" sz="1600" dirty="0"/>
              <a:t> </a:t>
            </a:r>
            <a:r>
              <a:rPr lang="en-US" sz="1600" dirty="0" err="1"/>
              <a:t>dengan</a:t>
            </a:r>
            <a:r>
              <a:rPr lang="en-US" sz="1600" dirty="0"/>
              <a:t> </a:t>
            </a:r>
            <a:r>
              <a:rPr lang="en-US" sz="1600" dirty="0" err="1"/>
              <a:t>surat</a:t>
            </a:r>
            <a:r>
              <a:rPr lang="en-US" sz="1600" dirty="0"/>
              <a:t> </a:t>
            </a:r>
            <a:r>
              <a:rPr lang="en-US" sz="1600" dirty="0" err="1"/>
              <a:t>jaminan</a:t>
            </a:r>
            <a:r>
              <a:rPr lang="en-US" sz="1600" dirty="0"/>
              <a:t> </a:t>
            </a:r>
            <a:r>
              <a:rPr lang="en-US" sz="1600" dirty="0" err="1"/>
              <a:t>dari</a:t>
            </a:r>
            <a:r>
              <a:rPr lang="en-US" sz="1600" dirty="0"/>
              <a:t> </a:t>
            </a:r>
            <a:r>
              <a:rPr lang="en-US" sz="1600" dirty="0" err="1" smtClean="0"/>
              <a:t>pabrikan</a:t>
            </a:r>
            <a:r>
              <a:rPr lang="en-US" sz="1600" dirty="0" smtClean="0"/>
              <a:t>/</a:t>
            </a:r>
            <a:r>
              <a:rPr lang="en-US" sz="1600" dirty="0" err="1" smtClean="0"/>
              <a:t>produsen</a:t>
            </a:r>
            <a:endParaRPr lang="en-US" sz="1600" dirty="0" smtClean="0"/>
          </a:p>
          <a:p>
            <a:pPr marL="285750" indent="-285750">
              <a:buFont typeface="Wingdings" pitchFamily="2" charset="2"/>
              <a:buChar char="q"/>
            </a:pPr>
            <a:r>
              <a:rPr lang="en-US" sz="1600" dirty="0" err="1"/>
              <a:t>Surat</a:t>
            </a:r>
            <a:r>
              <a:rPr lang="en-US" sz="1600" dirty="0"/>
              <a:t> </a:t>
            </a:r>
            <a:r>
              <a:rPr lang="en-US" sz="1600" dirty="0" err="1"/>
              <a:t>garansi</a:t>
            </a:r>
            <a:r>
              <a:rPr lang="en-US" sz="1600" dirty="0"/>
              <a:t> </a:t>
            </a:r>
            <a:r>
              <a:rPr lang="en-US" sz="1600" dirty="0" err="1"/>
              <a:t>dan</a:t>
            </a:r>
            <a:r>
              <a:rPr lang="en-US" sz="1600" dirty="0"/>
              <a:t> </a:t>
            </a:r>
            <a:r>
              <a:rPr lang="en-US" sz="1600" dirty="0" err="1"/>
              <a:t>surat</a:t>
            </a:r>
            <a:r>
              <a:rPr lang="en-US" sz="1600" dirty="0"/>
              <a:t> </a:t>
            </a:r>
            <a:r>
              <a:rPr lang="en-US" sz="1600" dirty="0" err="1"/>
              <a:t>jaminan</a:t>
            </a:r>
            <a:r>
              <a:rPr lang="en-US" sz="1600" dirty="0"/>
              <a:t> </a:t>
            </a:r>
            <a:r>
              <a:rPr lang="en-US" sz="1600" dirty="0" err="1"/>
              <a:t>dari</a:t>
            </a:r>
            <a:r>
              <a:rPr lang="en-US" sz="1600" dirty="0"/>
              <a:t> </a:t>
            </a:r>
            <a:r>
              <a:rPr lang="en-US" sz="1600" dirty="0" err="1"/>
              <a:t>pabrikan</a:t>
            </a:r>
            <a:r>
              <a:rPr lang="en-US" sz="1600" dirty="0"/>
              <a:t>/</a:t>
            </a:r>
            <a:r>
              <a:rPr lang="en-US" sz="1600" dirty="0" err="1"/>
              <a:t>produsen</a:t>
            </a:r>
            <a:r>
              <a:rPr lang="en-US" sz="1600" dirty="0"/>
              <a:t> </a:t>
            </a:r>
            <a:r>
              <a:rPr lang="en-US" sz="1600" dirty="0" err="1"/>
              <a:t>berlaku</a:t>
            </a:r>
            <a:r>
              <a:rPr lang="en-US" sz="1600" dirty="0"/>
              <a:t> </a:t>
            </a:r>
            <a:r>
              <a:rPr lang="en-US" sz="1600" dirty="0" err="1"/>
              <a:t>sejak</a:t>
            </a:r>
            <a:r>
              <a:rPr lang="en-US" sz="1600" dirty="0"/>
              <a:t> </a:t>
            </a:r>
            <a:r>
              <a:rPr lang="en-US" sz="1600" dirty="0" err="1"/>
              <a:t>barang</a:t>
            </a:r>
            <a:r>
              <a:rPr lang="en-US" sz="1600" dirty="0"/>
              <a:t> </a:t>
            </a:r>
            <a:r>
              <a:rPr lang="en-US" sz="1600" dirty="0" err="1" smtClean="0"/>
              <a:t>diserahterimakan</a:t>
            </a:r>
            <a:endParaRPr lang="en-US" sz="1600" dirty="0"/>
          </a:p>
          <a:p>
            <a:pPr marL="285750" indent="-285750">
              <a:buFont typeface="Wingdings" pitchFamily="2" charset="2"/>
              <a:buChar char="q"/>
            </a:pPr>
            <a:endParaRPr lang="en-US" sz="1600" dirty="0"/>
          </a:p>
        </p:txBody>
      </p:sp>
      <p:cxnSp>
        <p:nvCxnSpPr>
          <p:cNvPr id="11" name="Straight Connector 10"/>
          <p:cNvCxnSpPr/>
          <p:nvPr/>
        </p:nvCxnSpPr>
        <p:spPr>
          <a:xfrm>
            <a:off x="728185" y="3321965"/>
            <a:ext cx="60514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15" t="35088" r="64121" b="44956"/>
          <a:stretch/>
        </p:blipFill>
        <p:spPr bwMode="auto">
          <a:xfrm>
            <a:off x="188131" y="2768512"/>
            <a:ext cx="1080109" cy="64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1316366" y="2905055"/>
            <a:ext cx="5691815" cy="369332"/>
          </a:xfrm>
          <a:prstGeom prst="rect">
            <a:avLst/>
          </a:prstGeom>
        </p:spPr>
        <p:txBody>
          <a:bodyPr wrap="none">
            <a:spAutoFit/>
          </a:bodyPr>
          <a:lstStyle/>
          <a:p>
            <a:r>
              <a:rPr lang="en-US" b="1" dirty="0" smtClean="0"/>
              <a:t>C. </a:t>
            </a:r>
            <a:r>
              <a:rPr lang="en-US" b="1" dirty="0" err="1"/>
              <a:t>Penyedia</a:t>
            </a:r>
            <a:r>
              <a:rPr lang="en-US" b="1" dirty="0"/>
              <a:t> </a:t>
            </a:r>
            <a:r>
              <a:rPr lang="en-US" b="1" dirty="0" err="1"/>
              <a:t>barang</a:t>
            </a:r>
            <a:r>
              <a:rPr lang="en-US" b="1" dirty="0"/>
              <a:t>/</a:t>
            </a:r>
            <a:r>
              <a:rPr lang="en-US" b="1" dirty="0" err="1"/>
              <a:t>produsen</a:t>
            </a:r>
            <a:r>
              <a:rPr lang="en-US" b="1" dirty="0"/>
              <a:t> </a:t>
            </a:r>
            <a:r>
              <a:rPr lang="en-US" b="1" dirty="0" err="1"/>
              <a:t>memberikan</a:t>
            </a:r>
            <a:r>
              <a:rPr lang="en-US" b="1" dirty="0"/>
              <a:t> </a:t>
            </a:r>
            <a:r>
              <a:rPr lang="en-US" b="1" dirty="0" err="1"/>
              <a:t>surat</a:t>
            </a:r>
            <a:r>
              <a:rPr lang="en-US" b="1" dirty="0"/>
              <a:t> </a:t>
            </a:r>
            <a:r>
              <a:rPr lang="en-US" b="1" dirty="0" err="1"/>
              <a:t>jaminan</a:t>
            </a:r>
            <a:r>
              <a:rPr lang="en-US" b="1" dirty="0"/>
              <a:t> </a:t>
            </a:r>
          </a:p>
        </p:txBody>
      </p:sp>
      <p:sp>
        <p:nvSpPr>
          <p:cNvPr id="14" name="Rectangle 13"/>
          <p:cNvSpPr/>
          <p:nvPr/>
        </p:nvSpPr>
        <p:spPr>
          <a:xfrm>
            <a:off x="530393" y="3410930"/>
            <a:ext cx="11871158" cy="584775"/>
          </a:xfrm>
          <a:prstGeom prst="rect">
            <a:avLst/>
          </a:prstGeom>
        </p:spPr>
        <p:txBody>
          <a:bodyPr wrap="square">
            <a:spAutoFit/>
          </a:bodyPr>
          <a:lstStyle/>
          <a:p>
            <a:r>
              <a:rPr lang="en-US" sz="1600" dirty="0" err="1"/>
              <a:t>tentang</a:t>
            </a:r>
            <a:r>
              <a:rPr lang="en-US" sz="1600" dirty="0"/>
              <a:t> </a:t>
            </a:r>
            <a:r>
              <a:rPr lang="en-US" sz="1600" dirty="0" err="1"/>
              <a:t>akan</a:t>
            </a:r>
            <a:r>
              <a:rPr lang="en-US" sz="1600" dirty="0"/>
              <a:t> </a:t>
            </a:r>
            <a:r>
              <a:rPr lang="en-US" sz="1600" dirty="0" err="1"/>
              <a:t>dilaksanakan</a:t>
            </a:r>
            <a:r>
              <a:rPr lang="en-US" sz="1600" dirty="0"/>
              <a:t> </a:t>
            </a:r>
            <a:r>
              <a:rPr lang="en-US" sz="1600" dirty="0" err="1"/>
              <a:t>pelatihan</a:t>
            </a:r>
            <a:r>
              <a:rPr lang="en-US" sz="1600" dirty="0"/>
              <a:t> </a:t>
            </a:r>
            <a:r>
              <a:rPr lang="en-US" sz="1600" dirty="0" err="1"/>
              <a:t>terkait</a:t>
            </a:r>
            <a:r>
              <a:rPr lang="en-US" sz="1600" dirty="0"/>
              <a:t> </a:t>
            </a:r>
            <a:r>
              <a:rPr lang="en-US" sz="1600" dirty="0" err="1"/>
              <a:t>dengan</a:t>
            </a:r>
            <a:r>
              <a:rPr lang="en-US" sz="1600" dirty="0"/>
              <a:t> </a:t>
            </a:r>
            <a:r>
              <a:rPr lang="en-US" sz="1600" dirty="0" err="1"/>
              <a:t>bagaimana</a:t>
            </a:r>
            <a:r>
              <a:rPr lang="en-US" sz="1600" dirty="0"/>
              <a:t> </a:t>
            </a:r>
            <a:r>
              <a:rPr lang="en-US" sz="1600" dirty="0" err="1"/>
              <a:t>penggunaan</a:t>
            </a:r>
            <a:r>
              <a:rPr lang="en-US" sz="1600" dirty="0"/>
              <a:t> </a:t>
            </a:r>
            <a:r>
              <a:rPr lang="en-US" sz="1600" dirty="0" err="1"/>
              <a:t>peralatan</a:t>
            </a:r>
            <a:r>
              <a:rPr lang="en-US" sz="1600" dirty="0"/>
              <a:t> </a:t>
            </a:r>
            <a:r>
              <a:rPr lang="en-US" sz="1600" dirty="0" err="1"/>
              <a:t>kepada</a:t>
            </a:r>
            <a:r>
              <a:rPr lang="en-US" sz="1600" dirty="0"/>
              <a:t> minimal 1 (</a:t>
            </a:r>
            <a:r>
              <a:rPr lang="en-US" sz="1600" dirty="0" err="1"/>
              <a:t>satu</a:t>
            </a:r>
            <a:r>
              <a:rPr lang="en-US" sz="1600" dirty="0"/>
              <a:t>) orang guru </a:t>
            </a:r>
            <a:r>
              <a:rPr lang="en-US" sz="1600" dirty="0" err="1"/>
              <a:t>mata</a:t>
            </a:r>
            <a:r>
              <a:rPr lang="en-US" sz="1600" dirty="0"/>
              <a:t> </a:t>
            </a:r>
            <a:r>
              <a:rPr lang="en-US" sz="1600" dirty="0" err="1"/>
              <a:t>pelajaran</a:t>
            </a:r>
            <a:r>
              <a:rPr lang="en-US" sz="1600" dirty="0"/>
              <a:t> </a:t>
            </a:r>
            <a:r>
              <a:rPr lang="en-US" sz="1600" dirty="0" err="1"/>
              <a:t>sesuai</a:t>
            </a:r>
            <a:r>
              <a:rPr lang="en-US" sz="1600" dirty="0"/>
              <a:t> </a:t>
            </a:r>
            <a:r>
              <a:rPr lang="en-US" sz="1600" dirty="0" err="1"/>
              <a:t>dengan</a:t>
            </a:r>
            <a:r>
              <a:rPr lang="en-US" sz="1600" dirty="0"/>
              <a:t> </a:t>
            </a:r>
            <a:r>
              <a:rPr lang="en-US" sz="1600" dirty="0" err="1"/>
              <a:t>peralatan</a:t>
            </a:r>
            <a:r>
              <a:rPr lang="en-US" sz="1600" dirty="0"/>
              <a:t> yang </a:t>
            </a:r>
            <a:r>
              <a:rPr lang="en-US" sz="1600" dirty="0" err="1"/>
              <a:t>diadakan</a:t>
            </a:r>
            <a:r>
              <a:rPr lang="en-US" sz="1600" dirty="0"/>
              <a:t> </a:t>
            </a:r>
            <a:r>
              <a:rPr lang="en-US" sz="1600" dirty="0" err="1"/>
              <a:t>dari</a:t>
            </a:r>
            <a:r>
              <a:rPr lang="en-US" sz="1600" dirty="0"/>
              <a:t> </a:t>
            </a:r>
            <a:r>
              <a:rPr lang="en-US" sz="1600" dirty="0" err="1"/>
              <a:t>setiap</a:t>
            </a:r>
            <a:r>
              <a:rPr lang="en-US" sz="1600" dirty="0"/>
              <a:t> </a:t>
            </a:r>
            <a:r>
              <a:rPr lang="en-US" sz="1600" dirty="0" err="1"/>
              <a:t>sekolah</a:t>
            </a:r>
            <a:r>
              <a:rPr lang="en-US" sz="1600" dirty="0"/>
              <a:t> </a:t>
            </a:r>
            <a:r>
              <a:rPr lang="en-US" sz="1600" dirty="0" err="1"/>
              <a:t>penerima</a:t>
            </a:r>
            <a:r>
              <a:rPr lang="en-US" sz="1600" dirty="0"/>
              <a:t> </a:t>
            </a:r>
            <a:r>
              <a:rPr lang="en-US" sz="1600" dirty="0" err="1"/>
              <a:t>barang</a:t>
            </a:r>
            <a:r>
              <a:rPr lang="en-US" sz="1600" dirty="0"/>
              <a:t> </a:t>
            </a:r>
            <a:r>
              <a:rPr lang="en-US" sz="1600" dirty="0" err="1"/>
              <a:t>selama</a:t>
            </a:r>
            <a:r>
              <a:rPr lang="en-US" sz="1600" dirty="0"/>
              <a:t> minimal 2 x 8 jam (</a:t>
            </a:r>
            <a:r>
              <a:rPr lang="en-US" sz="1600" dirty="0" err="1"/>
              <a:t>atau</a:t>
            </a:r>
            <a:r>
              <a:rPr lang="en-US" sz="1600" dirty="0"/>
              <a:t> </a:t>
            </a:r>
            <a:r>
              <a:rPr lang="en-US" sz="1600" dirty="0" err="1"/>
              <a:t>waktu</a:t>
            </a:r>
            <a:r>
              <a:rPr lang="en-US" sz="1600" dirty="0"/>
              <a:t> yang </a:t>
            </a:r>
            <a:r>
              <a:rPr lang="en-US" sz="1600" dirty="0" err="1"/>
              <a:t>setara</a:t>
            </a:r>
            <a:r>
              <a:rPr lang="en-US" sz="1600" dirty="0"/>
              <a:t>).</a:t>
            </a:r>
          </a:p>
        </p:txBody>
      </p:sp>
      <p:cxnSp>
        <p:nvCxnSpPr>
          <p:cNvPr id="15" name="Straight Connector 14"/>
          <p:cNvCxnSpPr/>
          <p:nvPr/>
        </p:nvCxnSpPr>
        <p:spPr>
          <a:xfrm>
            <a:off x="728184" y="4542934"/>
            <a:ext cx="6051415" cy="0"/>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7015" t="35088" r="64121" b="44956"/>
          <a:stretch/>
        </p:blipFill>
        <p:spPr bwMode="auto">
          <a:xfrm>
            <a:off x="188130" y="3989481"/>
            <a:ext cx="1080109" cy="642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1316365" y="4126024"/>
            <a:ext cx="4263731" cy="369332"/>
          </a:xfrm>
          <a:prstGeom prst="rect">
            <a:avLst/>
          </a:prstGeom>
        </p:spPr>
        <p:txBody>
          <a:bodyPr wrap="none">
            <a:spAutoFit/>
          </a:bodyPr>
          <a:lstStyle/>
          <a:p>
            <a:r>
              <a:rPr lang="en-US" b="1" dirty="0"/>
              <a:t>D</a:t>
            </a:r>
            <a:r>
              <a:rPr lang="en-US" b="1" dirty="0" smtClean="0"/>
              <a:t>. </a:t>
            </a:r>
            <a:r>
              <a:rPr lang="en-US" b="1" dirty="0" err="1"/>
              <a:t>M</a:t>
            </a:r>
            <a:r>
              <a:rPr lang="en-US" b="1" dirty="0" err="1" smtClean="0"/>
              <a:t>enggunakan</a:t>
            </a:r>
            <a:r>
              <a:rPr lang="en-US" b="1" dirty="0" smtClean="0"/>
              <a:t> </a:t>
            </a:r>
            <a:r>
              <a:rPr lang="en-US" b="1" dirty="0" err="1"/>
              <a:t>mekanisme</a:t>
            </a:r>
            <a:r>
              <a:rPr lang="en-US" b="1" dirty="0"/>
              <a:t> e-Purchasing </a:t>
            </a:r>
          </a:p>
        </p:txBody>
      </p:sp>
      <p:sp>
        <p:nvSpPr>
          <p:cNvPr id="18" name="Rectangle 17"/>
          <p:cNvSpPr/>
          <p:nvPr/>
        </p:nvSpPr>
        <p:spPr>
          <a:xfrm>
            <a:off x="594562" y="4631899"/>
            <a:ext cx="11742820" cy="830997"/>
          </a:xfrm>
          <a:prstGeom prst="rect">
            <a:avLst/>
          </a:prstGeom>
        </p:spPr>
        <p:txBody>
          <a:bodyPr wrap="square">
            <a:spAutoFit/>
          </a:bodyPr>
          <a:lstStyle/>
          <a:p>
            <a:r>
              <a:rPr lang="en-US" sz="1600" dirty="0" err="1"/>
              <a:t>berdasarkan</a:t>
            </a:r>
            <a:r>
              <a:rPr lang="en-US" sz="1600" dirty="0"/>
              <a:t> </a:t>
            </a:r>
            <a:r>
              <a:rPr lang="en-US" sz="1600" dirty="0" err="1"/>
              <a:t>Katalog</a:t>
            </a:r>
            <a:r>
              <a:rPr lang="en-US" sz="1600" dirty="0"/>
              <a:t> </a:t>
            </a:r>
            <a:r>
              <a:rPr lang="en-US" sz="1600" dirty="0" err="1"/>
              <a:t>Elektronik</a:t>
            </a:r>
            <a:r>
              <a:rPr lang="en-US" sz="1600" dirty="0"/>
              <a:t> (e-Catalogue) </a:t>
            </a:r>
            <a:r>
              <a:rPr lang="en-US" sz="1600" dirty="0" err="1"/>
              <a:t>kecuali</a:t>
            </a:r>
            <a:r>
              <a:rPr lang="en-US" sz="1600" dirty="0"/>
              <a:t> </a:t>
            </a:r>
            <a:r>
              <a:rPr lang="en-US" sz="1600" dirty="0" err="1"/>
              <a:t>dalam</a:t>
            </a:r>
            <a:r>
              <a:rPr lang="en-US" sz="1600" dirty="0"/>
              <a:t> </a:t>
            </a:r>
            <a:r>
              <a:rPr lang="en-US" sz="1600" dirty="0" err="1"/>
              <a:t>hal</a:t>
            </a:r>
            <a:r>
              <a:rPr lang="en-US" sz="1600" dirty="0"/>
              <a:t> </a:t>
            </a:r>
            <a:r>
              <a:rPr lang="en-US" sz="1600" dirty="0" err="1"/>
              <a:t>sebagaimana</a:t>
            </a:r>
            <a:r>
              <a:rPr lang="en-US" sz="1600" dirty="0"/>
              <a:t> </a:t>
            </a:r>
            <a:r>
              <a:rPr lang="en-US" sz="1600" dirty="0" err="1"/>
              <a:t>dimaksud</a:t>
            </a:r>
            <a:r>
              <a:rPr lang="en-US" sz="1600" dirty="0"/>
              <a:t> </a:t>
            </a:r>
            <a:r>
              <a:rPr lang="en-US" sz="1600" dirty="0" err="1"/>
              <a:t>dalam</a:t>
            </a:r>
            <a:r>
              <a:rPr lang="en-US" sz="1600" dirty="0"/>
              <a:t> </a:t>
            </a:r>
            <a:r>
              <a:rPr lang="en-US" sz="1600" dirty="0" err="1"/>
              <a:t>Pasal</a:t>
            </a:r>
            <a:r>
              <a:rPr lang="en-US" sz="1600" dirty="0"/>
              <a:t> 40 </a:t>
            </a:r>
            <a:r>
              <a:rPr lang="en-US" sz="1600" dirty="0" err="1"/>
              <a:t>Peraturan</a:t>
            </a:r>
            <a:r>
              <a:rPr lang="en-US" sz="1600" dirty="0"/>
              <a:t> </a:t>
            </a:r>
            <a:r>
              <a:rPr lang="en-US" sz="1600" dirty="0" err="1"/>
              <a:t>Kepala</a:t>
            </a:r>
            <a:r>
              <a:rPr lang="en-US" sz="1600" dirty="0"/>
              <a:t> </a:t>
            </a:r>
            <a:r>
              <a:rPr lang="en-US" sz="1600" dirty="0" err="1"/>
              <a:t>Lembaga</a:t>
            </a:r>
            <a:r>
              <a:rPr lang="en-US" sz="1600" dirty="0"/>
              <a:t> </a:t>
            </a:r>
            <a:r>
              <a:rPr lang="en-US" sz="1600" dirty="0" err="1"/>
              <a:t>Kebijakan</a:t>
            </a:r>
            <a:r>
              <a:rPr lang="en-US" sz="1600" dirty="0"/>
              <a:t> </a:t>
            </a:r>
            <a:r>
              <a:rPr lang="en-US" sz="1600" dirty="0" err="1"/>
              <a:t>Pengadaan</a:t>
            </a:r>
            <a:r>
              <a:rPr lang="en-US" sz="1600" dirty="0"/>
              <a:t> </a:t>
            </a:r>
            <a:r>
              <a:rPr lang="en-US" sz="1600" dirty="0" err="1"/>
              <a:t>Barang</a:t>
            </a:r>
            <a:r>
              <a:rPr lang="en-US" sz="1600" dirty="0"/>
              <a:t>/</a:t>
            </a:r>
            <a:r>
              <a:rPr lang="en-US" sz="1600" dirty="0" err="1"/>
              <a:t>Jasa</a:t>
            </a:r>
            <a:r>
              <a:rPr lang="en-US" sz="1600" dirty="0"/>
              <a:t> </a:t>
            </a:r>
            <a:r>
              <a:rPr lang="en-US" sz="1600" dirty="0" err="1"/>
              <a:t>Pemerintah</a:t>
            </a:r>
            <a:r>
              <a:rPr lang="en-US" sz="1600" dirty="0"/>
              <a:t> </a:t>
            </a:r>
            <a:r>
              <a:rPr lang="en-US" sz="1600" dirty="0" err="1"/>
              <a:t>nomor</a:t>
            </a:r>
            <a:r>
              <a:rPr lang="en-US" sz="1600" dirty="0"/>
              <a:t> 6 </a:t>
            </a:r>
            <a:r>
              <a:rPr lang="en-US" sz="1600" dirty="0" err="1"/>
              <a:t>Tahun</a:t>
            </a:r>
            <a:r>
              <a:rPr lang="en-US" sz="1600" dirty="0"/>
              <a:t> 2016 </a:t>
            </a:r>
            <a:r>
              <a:rPr lang="en-US" sz="1600" dirty="0" err="1"/>
              <a:t>tentang</a:t>
            </a:r>
            <a:r>
              <a:rPr lang="en-US" sz="1600" dirty="0"/>
              <a:t> </a:t>
            </a:r>
            <a:r>
              <a:rPr lang="en-US" sz="1600" dirty="0" err="1"/>
              <a:t>Katalog</a:t>
            </a:r>
            <a:r>
              <a:rPr lang="en-US" sz="1600" dirty="0"/>
              <a:t> </a:t>
            </a:r>
            <a:r>
              <a:rPr lang="en-US" sz="1600" dirty="0" err="1"/>
              <a:t>elektronik</a:t>
            </a:r>
            <a:r>
              <a:rPr lang="en-US" sz="1600" dirty="0"/>
              <a:t>, </a:t>
            </a:r>
            <a:r>
              <a:rPr lang="en-US" sz="1600" dirty="0" err="1"/>
              <a:t>pelaksanaannya</a:t>
            </a:r>
            <a:r>
              <a:rPr lang="en-US" sz="1600" dirty="0"/>
              <a:t> </a:t>
            </a:r>
            <a:r>
              <a:rPr lang="en-US" sz="1600" dirty="0" err="1"/>
              <a:t>dilakukan</a:t>
            </a:r>
            <a:r>
              <a:rPr lang="en-US" sz="1600" dirty="0"/>
              <a:t> </a:t>
            </a:r>
            <a:r>
              <a:rPr lang="en-US" sz="1600" dirty="0" err="1"/>
              <a:t>dengan</a:t>
            </a:r>
            <a:r>
              <a:rPr lang="en-US" sz="1600" dirty="0"/>
              <a:t> </a:t>
            </a:r>
            <a:r>
              <a:rPr lang="en-US" sz="1600" dirty="0" err="1"/>
              <a:t>mekanisme</a:t>
            </a:r>
            <a:r>
              <a:rPr lang="en-US" sz="1600" dirty="0"/>
              <a:t> e-tendering </a:t>
            </a:r>
            <a:r>
              <a:rPr lang="en-US" sz="1600" dirty="0" err="1"/>
              <a:t>sesuai</a:t>
            </a:r>
            <a:r>
              <a:rPr lang="en-US" sz="1600" dirty="0"/>
              <a:t> </a:t>
            </a:r>
            <a:r>
              <a:rPr lang="en-US" sz="1600" dirty="0" err="1"/>
              <a:t>ketentuan</a:t>
            </a:r>
            <a:r>
              <a:rPr lang="en-US" sz="1600" dirty="0"/>
              <a:t> </a:t>
            </a:r>
            <a:r>
              <a:rPr lang="en-US" sz="1600" dirty="0" err="1"/>
              <a:t>peraturan</a:t>
            </a:r>
            <a:r>
              <a:rPr lang="en-US" sz="1600" dirty="0"/>
              <a:t> </a:t>
            </a:r>
            <a:r>
              <a:rPr lang="en-US" sz="1600" dirty="0" err="1"/>
              <a:t>perundang-undangan</a:t>
            </a:r>
            <a:r>
              <a:rPr lang="en-US" sz="1600" dirty="0"/>
              <a:t>.</a:t>
            </a:r>
          </a:p>
        </p:txBody>
      </p:sp>
    </p:spTree>
    <p:extLst>
      <p:ext uri="{BB962C8B-B14F-4D97-AF65-F5344CB8AC3E}">
        <p14:creationId xmlns:p14="http://schemas.microsoft.com/office/powerpoint/2010/main" val="362312838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Alat</a:t>
            </a:r>
            <a:r>
              <a:rPr lang="en-US" sz="2800" b="1" dirty="0" smtClean="0">
                <a:solidFill>
                  <a:schemeClr val="bg1"/>
                </a:solidFill>
              </a:rPr>
              <a:t> Lab IPA </a:t>
            </a:r>
            <a:r>
              <a:rPr lang="en-US" sz="2800" b="1" dirty="0" err="1" smtClean="0">
                <a:solidFill>
                  <a:schemeClr val="bg1"/>
                </a:solidFill>
              </a:rPr>
              <a:t>dan</a:t>
            </a:r>
            <a:r>
              <a:rPr lang="en-US" sz="2800" b="1" dirty="0" smtClean="0">
                <a:solidFill>
                  <a:schemeClr val="bg1"/>
                </a:solidFill>
              </a:rPr>
              <a:t> Media </a:t>
            </a:r>
            <a:r>
              <a:rPr lang="en-US" sz="2800" b="1" dirty="0" err="1" smtClean="0">
                <a:solidFill>
                  <a:schemeClr val="bg1"/>
                </a:solidFill>
              </a:rPr>
              <a:t>Pendidikan</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131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946568" y="603447"/>
            <a:ext cx="4726388" cy="369332"/>
          </a:xfrm>
          <a:prstGeom prst="rect">
            <a:avLst/>
          </a:prstGeom>
          <a:solidFill>
            <a:srgbClr val="D4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65" t="42325" r="64120" b="26974"/>
          <a:stretch/>
        </p:blipFill>
        <p:spPr bwMode="auto">
          <a:xfrm>
            <a:off x="341435" y="517856"/>
            <a:ext cx="943566" cy="9572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41147" y="603447"/>
            <a:ext cx="4207690" cy="369332"/>
          </a:xfrm>
          <a:prstGeom prst="rect">
            <a:avLst/>
          </a:prstGeom>
        </p:spPr>
        <p:txBody>
          <a:bodyPr wrap="none">
            <a:spAutoFit/>
          </a:bodyPr>
          <a:lstStyle/>
          <a:p>
            <a:r>
              <a:rPr lang="en-US" b="1" dirty="0" smtClean="0"/>
              <a:t>1. </a:t>
            </a:r>
            <a:r>
              <a:rPr lang="en-US" b="1" dirty="0" err="1" smtClean="0"/>
              <a:t>Pengadaan</a:t>
            </a:r>
            <a:r>
              <a:rPr lang="en-US" b="1" dirty="0" smtClean="0"/>
              <a:t> </a:t>
            </a:r>
            <a:r>
              <a:rPr lang="en-US" b="1" dirty="0" err="1"/>
              <a:t>peralatan</a:t>
            </a:r>
            <a:r>
              <a:rPr lang="en-US" b="1" dirty="0"/>
              <a:t> </a:t>
            </a:r>
            <a:r>
              <a:rPr lang="en-US" b="1" dirty="0" err="1"/>
              <a:t>Laboratorium</a:t>
            </a:r>
            <a:r>
              <a:rPr lang="en-US" b="1" dirty="0"/>
              <a:t> </a:t>
            </a:r>
            <a:r>
              <a:rPr lang="en-US" b="1" dirty="0" smtClean="0"/>
              <a:t>IPA:</a:t>
            </a:r>
          </a:p>
        </p:txBody>
      </p:sp>
      <p:sp>
        <p:nvSpPr>
          <p:cNvPr id="8" name="Rectangle 7"/>
          <p:cNvSpPr/>
          <p:nvPr/>
        </p:nvSpPr>
        <p:spPr>
          <a:xfrm>
            <a:off x="1570171" y="996476"/>
            <a:ext cx="5462382" cy="1077218"/>
          </a:xfrm>
          <a:prstGeom prst="rect">
            <a:avLst/>
          </a:prstGeom>
        </p:spPr>
        <p:txBody>
          <a:bodyPr wrap="square">
            <a:spAutoFit/>
          </a:bodyPr>
          <a:lstStyle/>
          <a:p>
            <a:r>
              <a:rPr lang="en-US" sz="1600" dirty="0" err="1"/>
              <a:t>Berdasarkan</a:t>
            </a:r>
            <a:r>
              <a:rPr lang="en-US" sz="1600" dirty="0"/>
              <a:t> </a:t>
            </a:r>
            <a:r>
              <a:rPr lang="en-US" sz="1600" dirty="0" err="1"/>
              <a:t>Permendiknas</a:t>
            </a:r>
            <a:r>
              <a:rPr lang="en-US" sz="1600" dirty="0"/>
              <a:t> </a:t>
            </a:r>
            <a:r>
              <a:rPr lang="en-US" sz="1600" dirty="0" err="1"/>
              <a:t>Nomor</a:t>
            </a:r>
            <a:r>
              <a:rPr lang="en-US" sz="1600" dirty="0"/>
              <a:t> 24 </a:t>
            </a:r>
            <a:r>
              <a:rPr lang="en-US" sz="1600" dirty="0" err="1"/>
              <a:t>Tahun</a:t>
            </a:r>
            <a:r>
              <a:rPr lang="en-US" sz="1600" dirty="0"/>
              <a:t> 2007 </a:t>
            </a:r>
            <a:r>
              <a:rPr lang="en-US" sz="1600" dirty="0" smtClean="0"/>
              <a:t> </a:t>
            </a:r>
            <a:r>
              <a:rPr lang="en-US" sz="1600" dirty="0" err="1" smtClean="0"/>
              <a:t>terdiri</a:t>
            </a:r>
            <a:r>
              <a:rPr lang="en-US" sz="1600" dirty="0" smtClean="0"/>
              <a:t> </a:t>
            </a:r>
            <a:r>
              <a:rPr lang="en-US" sz="1600" dirty="0" err="1"/>
              <a:t>atas</a:t>
            </a:r>
            <a:r>
              <a:rPr lang="en-US" sz="1600" dirty="0"/>
              <a:t>:</a:t>
            </a:r>
          </a:p>
          <a:p>
            <a:r>
              <a:rPr lang="en-US" sz="1600" dirty="0"/>
              <a:t>1. </a:t>
            </a:r>
            <a:r>
              <a:rPr lang="en-US" sz="1600" dirty="0" err="1"/>
              <a:t>Laboratorium</a:t>
            </a:r>
            <a:r>
              <a:rPr lang="en-US" sz="1600" dirty="0"/>
              <a:t> Kimia;</a:t>
            </a:r>
          </a:p>
          <a:p>
            <a:r>
              <a:rPr lang="en-US" sz="1600" dirty="0"/>
              <a:t>2. </a:t>
            </a:r>
            <a:r>
              <a:rPr lang="en-US" sz="1600" dirty="0" err="1"/>
              <a:t>Laboratorium</a:t>
            </a:r>
            <a:r>
              <a:rPr lang="en-US" sz="1600" dirty="0"/>
              <a:t> </a:t>
            </a:r>
            <a:r>
              <a:rPr lang="en-US" sz="1600" dirty="0" err="1"/>
              <a:t>Fisika</a:t>
            </a:r>
            <a:r>
              <a:rPr lang="en-US" sz="1600" dirty="0"/>
              <a:t>; </a:t>
            </a:r>
            <a:r>
              <a:rPr lang="en-US" sz="1600" dirty="0" err="1"/>
              <a:t>dan</a:t>
            </a:r>
            <a:endParaRPr lang="en-US" sz="1600" dirty="0"/>
          </a:p>
          <a:p>
            <a:r>
              <a:rPr lang="en-US" sz="1600" dirty="0"/>
              <a:t>3. </a:t>
            </a:r>
            <a:r>
              <a:rPr lang="en-US" sz="1600" dirty="0" err="1"/>
              <a:t>Laboratorium</a:t>
            </a:r>
            <a:r>
              <a:rPr lang="en-US" sz="1600" dirty="0"/>
              <a:t> </a:t>
            </a:r>
            <a:r>
              <a:rPr lang="en-US" sz="1600" dirty="0" err="1"/>
              <a:t>Biologi</a:t>
            </a:r>
            <a:r>
              <a:rPr lang="en-US" sz="1600" dirty="0" smtClean="0"/>
              <a:t>.</a:t>
            </a:r>
            <a:endParaRPr lang="en-US" sz="1600" dirty="0"/>
          </a:p>
        </p:txBody>
      </p:sp>
      <p:sp>
        <p:nvSpPr>
          <p:cNvPr id="9" name="Rectangle 8"/>
          <p:cNvSpPr/>
          <p:nvPr/>
        </p:nvSpPr>
        <p:spPr>
          <a:xfrm>
            <a:off x="4993954" y="1463276"/>
            <a:ext cx="6096000" cy="523220"/>
          </a:xfrm>
          <a:prstGeom prst="rect">
            <a:avLst/>
          </a:prstGeom>
        </p:spPr>
        <p:txBody>
          <a:bodyPr>
            <a:spAutoFit/>
          </a:bodyPr>
          <a:lstStyle/>
          <a:p>
            <a:r>
              <a:rPr lang="sv-SE" sz="1400" i="1" dirty="0"/>
              <a:t>Secara rinci jenis, spesifikasi dan jumlah ideal peralatan Laboratorium Kimia, Fisika dan </a:t>
            </a:r>
            <a:r>
              <a:rPr lang="sv-SE" sz="1400" i="1" dirty="0" smtClean="0"/>
              <a:t>Biologi tertuang dalam Lampiran IV permendikbud no. 8 tahun 2018</a:t>
            </a:r>
            <a:endParaRPr lang="en-US" sz="1400" i="1" dirty="0"/>
          </a:p>
        </p:txBody>
      </p:sp>
      <p:sp>
        <p:nvSpPr>
          <p:cNvPr id="10" name="Rectangle 9"/>
          <p:cNvSpPr/>
          <p:nvPr/>
        </p:nvSpPr>
        <p:spPr>
          <a:xfrm>
            <a:off x="1427338" y="2984343"/>
            <a:ext cx="6614616" cy="369332"/>
          </a:xfrm>
          <a:prstGeom prst="rect">
            <a:avLst/>
          </a:prstGeom>
        </p:spPr>
        <p:txBody>
          <a:bodyPr wrap="square">
            <a:spAutoFit/>
          </a:bodyPr>
          <a:lstStyle/>
          <a:p>
            <a:r>
              <a:rPr lang="en-US" dirty="0" err="1" smtClean="0"/>
              <a:t>Jenis</a:t>
            </a:r>
            <a:r>
              <a:rPr lang="en-US" dirty="0" smtClean="0"/>
              <a:t> </a:t>
            </a:r>
            <a:r>
              <a:rPr lang="en-US" dirty="0"/>
              <a:t>media </a:t>
            </a:r>
            <a:r>
              <a:rPr lang="en-US" dirty="0" err="1"/>
              <a:t>pendidikan</a:t>
            </a:r>
            <a:r>
              <a:rPr lang="en-US" dirty="0"/>
              <a:t> yang </a:t>
            </a:r>
            <a:r>
              <a:rPr lang="en-US" dirty="0" err="1"/>
              <a:t>diadakan</a:t>
            </a:r>
            <a:r>
              <a:rPr lang="en-US" dirty="0"/>
              <a:t> </a:t>
            </a:r>
            <a:r>
              <a:rPr lang="en-US" dirty="0" err="1"/>
              <a:t>melalui</a:t>
            </a:r>
            <a:r>
              <a:rPr lang="en-US" dirty="0"/>
              <a:t> </a:t>
            </a:r>
            <a:r>
              <a:rPr lang="en-US" dirty="0" err="1"/>
              <a:t>dana</a:t>
            </a:r>
            <a:r>
              <a:rPr lang="en-US" dirty="0"/>
              <a:t> DAK </a:t>
            </a:r>
            <a:r>
              <a:rPr lang="en-US" dirty="0" err="1" smtClean="0"/>
              <a:t>Fisik</a:t>
            </a:r>
            <a:r>
              <a:rPr lang="en-US" dirty="0" smtClean="0"/>
              <a:t> SMA:</a:t>
            </a:r>
            <a:endParaRPr lang="en-US" dirty="0"/>
          </a:p>
        </p:txBody>
      </p:sp>
      <p:sp>
        <p:nvSpPr>
          <p:cNvPr id="11" name="Rectangle 10"/>
          <p:cNvSpPr/>
          <p:nvPr/>
        </p:nvSpPr>
        <p:spPr>
          <a:xfrm>
            <a:off x="8826401" y="2648551"/>
            <a:ext cx="1149738" cy="369332"/>
          </a:xfrm>
          <a:prstGeom prst="rect">
            <a:avLst/>
          </a:prstGeom>
        </p:spPr>
        <p:txBody>
          <a:bodyPr wrap="none">
            <a:spAutoFit/>
          </a:bodyPr>
          <a:lstStyle/>
          <a:p>
            <a:r>
              <a:rPr lang="en-US" dirty="0" err="1"/>
              <a:t>P</a:t>
            </a:r>
            <a:r>
              <a:rPr lang="en-US" dirty="0" err="1" smtClean="0"/>
              <a:t>royektor</a:t>
            </a:r>
            <a:r>
              <a:rPr lang="en-US" dirty="0" smtClean="0"/>
              <a:t> </a:t>
            </a:r>
            <a:endParaRPr lang="en-US" dirty="0"/>
          </a:p>
        </p:txBody>
      </p:sp>
      <p:sp>
        <p:nvSpPr>
          <p:cNvPr id="12" name="Rectangle 11"/>
          <p:cNvSpPr/>
          <p:nvPr/>
        </p:nvSpPr>
        <p:spPr>
          <a:xfrm>
            <a:off x="8826401" y="3343373"/>
            <a:ext cx="832216" cy="369332"/>
          </a:xfrm>
          <a:prstGeom prst="rect">
            <a:avLst/>
          </a:prstGeom>
        </p:spPr>
        <p:txBody>
          <a:bodyPr wrap="none">
            <a:spAutoFit/>
          </a:bodyPr>
          <a:lstStyle/>
          <a:p>
            <a:r>
              <a:rPr lang="en-US" dirty="0"/>
              <a:t>L</a:t>
            </a:r>
            <a:r>
              <a:rPr lang="en-US" dirty="0" smtClean="0"/>
              <a:t>aptop</a:t>
            </a:r>
            <a:endParaRPr lang="en-US" dirty="0"/>
          </a:p>
        </p:txBody>
      </p:sp>
      <p:cxnSp>
        <p:nvCxnSpPr>
          <p:cNvPr id="13" name="Straight Arrow Connector 12"/>
          <p:cNvCxnSpPr/>
          <p:nvPr/>
        </p:nvCxnSpPr>
        <p:spPr>
          <a:xfrm flipV="1">
            <a:off x="7821138" y="2858089"/>
            <a:ext cx="306084" cy="336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821138" y="3195726"/>
            <a:ext cx="306084" cy="2481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1509245" y="3401674"/>
            <a:ext cx="6091198" cy="523220"/>
          </a:xfrm>
          <a:prstGeom prst="rect">
            <a:avLst/>
          </a:prstGeom>
        </p:spPr>
        <p:txBody>
          <a:bodyPr wrap="square">
            <a:spAutoFit/>
          </a:bodyPr>
          <a:lstStyle/>
          <a:p>
            <a:r>
              <a:rPr lang="en-US" sz="1400" dirty="0" smtClean="0"/>
              <a:t>*</a:t>
            </a:r>
            <a:r>
              <a:rPr lang="en-US" sz="1400" dirty="0" err="1" smtClean="0"/>
              <a:t>paket</a:t>
            </a:r>
            <a:r>
              <a:rPr lang="en-US" sz="1400" dirty="0" smtClean="0"/>
              <a:t> </a:t>
            </a:r>
            <a:r>
              <a:rPr lang="en-US" sz="1400" dirty="0" err="1"/>
              <a:t>pengadaaan</a:t>
            </a:r>
            <a:r>
              <a:rPr lang="en-US" sz="1400" dirty="0"/>
              <a:t> media </a:t>
            </a:r>
            <a:r>
              <a:rPr lang="en-US" sz="1400" dirty="0" err="1"/>
              <a:t>pendidikan</a:t>
            </a:r>
            <a:r>
              <a:rPr lang="en-US" sz="1400" dirty="0"/>
              <a:t>, </a:t>
            </a:r>
            <a:r>
              <a:rPr lang="en-US" sz="1400" dirty="0" err="1"/>
              <a:t>baik</a:t>
            </a:r>
            <a:r>
              <a:rPr lang="en-US" sz="1400" dirty="0"/>
              <a:t> </a:t>
            </a:r>
            <a:r>
              <a:rPr lang="en-US" sz="1400" dirty="0" err="1"/>
              <a:t>jenis</a:t>
            </a:r>
            <a:r>
              <a:rPr lang="en-US" sz="1400" dirty="0"/>
              <a:t> </a:t>
            </a:r>
            <a:r>
              <a:rPr lang="en-US" sz="1400" dirty="0" err="1"/>
              <a:t>maupun</a:t>
            </a:r>
            <a:r>
              <a:rPr lang="en-US" sz="1400" dirty="0"/>
              <a:t> </a:t>
            </a:r>
            <a:r>
              <a:rPr lang="en-US" sz="1400" dirty="0" err="1"/>
              <a:t>jumlah</a:t>
            </a:r>
            <a:r>
              <a:rPr lang="en-US" sz="1400" dirty="0"/>
              <a:t> </a:t>
            </a:r>
            <a:r>
              <a:rPr lang="en-US" sz="1400" dirty="0" err="1"/>
              <a:t>mengacu</a:t>
            </a:r>
            <a:r>
              <a:rPr lang="en-US" sz="1400" dirty="0"/>
              <a:t> </a:t>
            </a:r>
            <a:r>
              <a:rPr lang="en-US" sz="1400" dirty="0" err="1" smtClean="0"/>
              <a:t>pada</a:t>
            </a:r>
            <a:r>
              <a:rPr lang="en-US" sz="1400" dirty="0" smtClean="0"/>
              <a:t> </a:t>
            </a:r>
            <a:r>
              <a:rPr lang="sv-SE" sz="1400" i="1" dirty="0"/>
              <a:t>Lampiran IV permendikbud no. 8 tahun </a:t>
            </a:r>
            <a:r>
              <a:rPr lang="sv-SE" sz="1400" i="1" dirty="0" smtClean="0"/>
              <a:t>2018</a:t>
            </a:r>
            <a:endParaRPr lang="en-US" sz="1400" i="1" dirty="0"/>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5403" y="4549123"/>
            <a:ext cx="4326698" cy="17183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4313" y="4038195"/>
            <a:ext cx="4433145" cy="22427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427626" y="2325091"/>
            <a:ext cx="5198171" cy="957241"/>
            <a:chOff x="11471" y="1250812"/>
            <a:chExt cx="5198171" cy="957241"/>
          </a:xfrm>
        </p:grpSpPr>
        <p:sp>
          <p:nvSpPr>
            <p:cNvPr id="19" name="Rectangle 18"/>
            <p:cNvSpPr/>
            <p:nvPr/>
          </p:nvSpPr>
          <p:spPr>
            <a:xfrm>
              <a:off x="483254" y="1336403"/>
              <a:ext cx="4726388" cy="369332"/>
            </a:xfrm>
            <a:prstGeom prst="rect">
              <a:avLst/>
            </a:prstGeom>
            <a:solidFill>
              <a:srgbClr val="D4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65" t="42325" r="64120" b="26974"/>
            <a:stretch/>
          </p:blipFill>
          <p:spPr bwMode="auto">
            <a:xfrm>
              <a:off x="11471" y="1250812"/>
              <a:ext cx="943566" cy="9572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1011183" y="1336403"/>
              <a:ext cx="3246594" cy="369332"/>
            </a:xfrm>
            <a:prstGeom prst="rect">
              <a:avLst/>
            </a:prstGeom>
          </p:spPr>
          <p:txBody>
            <a:bodyPr wrap="none">
              <a:spAutoFit/>
            </a:bodyPr>
            <a:lstStyle/>
            <a:p>
              <a:r>
                <a:rPr lang="en-US" b="1" dirty="0"/>
                <a:t>2</a:t>
              </a:r>
              <a:r>
                <a:rPr lang="en-US" b="1" dirty="0" smtClean="0"/>
                <a:t>. </a:t>
              </a:r>
              <a:r>
                <a:rPr lang="en-US" b="1" dirty="0" err="1"/>
                <a:t>Pengadaan</a:t>
              </a:r>
              <a:r>
                <a:rPr lang="en-US" b="1" dirty="0"/>
                <a:t> Media </a:t>
              </a:r>
              <a:r>
                <a:rPr lang="en-US" b="1" dirty="0" err="1"/>
                <a:t>Pendidikan</a:t>
              </a:r>
              <a:endParaRPr lang="en-US" b="1" dirty="0"/>
            </a:p>
          </p:txBody>
        </p:sp>
      </p:grpSp>
      <p:pic>
        <p:nvPicPr>
          <p:cNvPr id="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0577" t="37948" r="53518" b="36404"/>
          <a:stretch/>
        </p:blipFill>
        <p:spPr bwMode="auto">
          <a:xfrm>
            <a:off x="8215372" y="2463885"/>
            <a:ext cx="611029"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1507" t="41073" r="57767" b="38271"/>
          <a:stretch/>
        </p:blipFill>
        <p:spPr bwMode="auto">
          <a:xfrm>
            <a:off x="8242575" y="3169009"/>
            <a:ext cx="556622" cy="60262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ight Brace 23"/>
          <p:cNvSpPr/>
          <p:nvPr/>
        </p:nvSpPr>
        <p:spPr>
          <a:xfrm>
            <a:off x="9879312" y="2780014"/>
            <a:ext cx="576481" cy="90469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Rectangle 24"/>
          <p:cNvSpPr/>
          <p:nvPr/>
        </p:nvSpPr>
        <p:spPr>
          <a:xfrm>
            <a:off x="582931" y="4079658"/>
            <a:ext cx="2195729" cy="369332"/>
          </a:xfrm>
          <a:prstGeom prst="rect">
            <a:avLst/>
          </a:prstGeom>
        </p:spPr>
        <p:txBody>
          <a:bodyPr wrap="none">
            <a:spAutoFit/>
          </a:bodyPr>
          <a:lstStyle/>
          <a:p>
            <a:r>
              <a:rPr lang="en-US" b="1" dirty="0" err="1" smtClean="0"/>
              <a:t>Spek</a:t>
            </a:r>
            <a:r>
              <a:rPr lang="en-US" b="1" dirty="0" smtClean="0"/>
              <a:t> </a:t>
            </a:r>
            <a:r>
              <a:rPr lang="en-US" b="1" dirty="0" err="1" smtClean="0"/>
              <a:t>Mnimal</a:t>
            </a:r>
            <a:r>
              <a:rPr lang="en-US" b="1" dirty="0" smtClean="0"/>
              <a:t> </a:t>
            </a:r>
            <a:r>
              <a:rPr lang="en-US" b="1" dirty="0" err="1" smtClean="0"/>
              <a:t>Teknis</a:t>
            </a:r>
            <a:r>
              <a:rPr lang="en-US" b="1" dirty="0" smtClean="0"/>
              <a:t> :</a:t>
            </a:r>
            <a:endParaRPr lang="en-US" b="1" dirty="0"/>
          </a:p>
        </p:txBody>
      </p:sp>
    </p:spTree>
    <p:extLst>
      <p:ext uri="{BB962C8B-B14F-4D97-AF65-F5344CB8AC3E}">
        <p14:creationId xmlns:p14="http://schemas.microsoft.com/office/powerpoint/2010/main" val="26686892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Alat</a:t>
            </a:r>
            <a:r>
              <a:rPr lang="en-US" sz="2800" b="1" dirty="0" smtClean="0">
                <a:solidFill>
                  <a:schemeClr val="bg1"/>
                </a:solidFill>
              </a:rPr>
              <a:t> PJOK</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132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524348" y="1411736"/>
            <a:ext cx="7265159" cy="1477328"/>
          </a:xfrm>
          <a:prstGeom prst="rect">
            <a:avLst/>
          </a:prstGeom>
        </p:spPr>
        <p:txBody>
          <a:bodyPr wrap="square">
            <a:spAutoFit/>
          </a:bodyPr>
          <a:lstStyle/>
          <a:p>
            <a:pPr marL="342900" indent="-342900">
              <a:buFont typeface="Wingdings" pitchFamily="2" charset="2"/>
              <a:buChar char="ü"/>
            </a:pPr>
            <a:r>
              <a:rPr lang="en-US" dirty="0" err="1">
                <a:latin typeface="Century Gothic" panose="020B0502020202020204" pitchFamily="34" charset="0"/>
              </a:rPr>
              <a:t>memenuhi</a:t>
            </a:r>
            <a:r>
              <a:rPr lang="en-US" dirty="0">
                <a:latin typeface="Century Gothic" panose="020B0502020202020204" pitchFamily="34" charset="0"/>
              </a:rPr>
              <a:t> </a:t>
            </a:r>
            <a:r>
              <a:rPr lang="en-US" dirty="0" err="1">
                <a:latin typeface="Century Gothic" panose="020B0502020202020204" pitchFamily="34" charset="0"/>
              </a:rPr>
              <a:t>kebutuhan</a:t>
            </a:r>
            <a:r>
              <a:rPr lang="en-US" dirty="0">
                <a:latin typeface="Century Gothic" panose="020B0502020202020204" pitchFamily="34" charset="0"/>
              </a:rPr>
              <a:t> yang </a:t>
            </a:r>
            <a:r>
              <a:rPr lang="en-US" dirty="0" err="1">
                <a:latin typeface="Century Gothic" panose="020B0502020202020204" pitchFamily="34" charset="0"/>
              </a:rPr>
              <a:t>sesuai</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perkembangan</a:t>
            </a:r>
            <a:r>
              <a:rPr lang="en-US" dirty="0">
                <a:latin typeface="Century Gothic" panose="020B0502020202020204" pitchFamily="34" charset="0"/>
              </a:rPr>
              <a:t> </a:t>
            </a:r>
            <a:r>
              <a:rPr lang="en-US" dirty="0" err="1">
                <a:latin typeface="Century Gothic" panose="020B0502020202020204" pitchFamily="34" charset="0"/>
              </a:rPr>
              <a:t>ilmu</a:t>
            </a:r>
            <a:r>
              <a:rPr lang="en-US" dirty="0">
                <a:latin typeface="Century Gothic" panose="020B0502020202020204" pitchFamily="34" charset="0"/>
              </a:rPr>
              <a:t> </a:t>
            </a:r>
            <a:r>
              <a:rPr lang="en-US" dirty="0" err="1">
                <a:latin typeface="Century Gothic" panose="020B0502020202020204" pitchFamily="34" charset="0"/>
              </a:rPr>
              <a:t>pengetahuan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smtClean="0">
                <a:latin typeface="Century Gothic" panose="020B0502020202020204" pitchFamily="34" charset="0"/>
              </a:rPr>
              <a:t>teknologi</a:t>
            </a:r>
            <a:endParaRPr lang="en-US" dirty="0" smtClean="0">
              <a:latin typeface="Century Gothic" panose="020B0502020202020204" pitchFamily="34" charset="0"/>
            </a:endParaRPr>
          </a:p>
          <a:p>
            <a:pPr marL="342900" indent="-342900">
              <a:buFont typeface="Wingdings" pitchFamily="2" charset="2"/>
              <a:buChar char="ü"/>
            </a:pPr>
            <a:r>
              <a:rPr lang="en-US" dirty="0" err="1">
                <a:latin typeface="Century Gothic" panose="020B0502020202020204" pitchFamily="34" charset="0"/>
              </a:rPr>
              <a:t>Memenuhi</a:t>
            </a:r>
            <a:r>
              <a:rPr lang="en-US" dirty="0">
                <a:latin typeface="Century Gothic" panose="020B0502020202020204" pitchFamily="34" charset="0"/>
              </a:rPr>
              <a:t> </a:t>
            </a:r>
            <a:r>
              <a:rPr lang="en-US" dirty="0" err="1">
                <a:latin typeface="Century Gothic" panose="020B0502020202020204" pitchFamily="34" charset="0"/>
              </a:rPr>
              <a:t>tuntutan</a:t>
            </a:r>
            <a:r>
              <a:rPr lang="en-US" dirty="0">
                <a:latin typeface="Century Gothic" panose="020B0502020202020204" pitchFamily="34" charset="0"/>
              </a:rPr>
              <a:t> </a:t>
            </a:r>
            <a:r>
              <a:rPr lang="en-US" dirty="0" err="1">
                <a:latin typeface="Century Gothic" panose="020B0502020202020204" pitchFamily="34" charset="0"/>
              </a:rPr>
              <a:t>Standar</a:t>
            </a:r>
            <a:r>
              <a:rPr lang="en-US" dirty="0">
                <a:latin typeface="Century Gothic" panose="020B0502020202020204" pitchFamily="34" charset="0"/>
              </a:rPr>
              <a:t> Isi (SI)</a:t>
            </a:r>
          </a:p>
          <a:p>
            <a:pPr marL="342900" indent="-342900">
              <a:buFont typeface="Wingdings" pitchFamily="2" charset="2"/>
              <a:buChar char="ü"/>
            </a:pPr>
            <a:r>
              <a:rPr lang="en-US" dirty="0" err="1">
                <a:latin typeface="Century Gothic" panose="020B0502020202020204" pitchFamily="34" charset="0"/>
              </a:rPr>
              <a:t>Memenuhi</a:t>
            </a:r>
            <a:r>
              <a:rPr lang="en-US" dirty="0">
                <a:latin typeface="Century Gothic" panose="020B0502020202020204" pitchFamily="34" charset="0"/>
              </a:rPr>
              <a:t> </a:t>
            </a:r>
            <a:r>
              <a:rPr lang="en-US" dirty="0" err="1">
                <a:latin typeface="Century Gothic" panose="020B0502020202020204" pitchFamily="34" charset="0"/>
              </a:rPr>
              <a:t>Standar</a:t>
            </a:r>
            <a:r>
              <a:rPr lang="en-US" dirty="0">
                <a:latin typeface="Century Gothic" panose="020B0502020202020204" pitchFamily="34" charset="0"/>
              </a:rPr>
              <a:t> </a:t>
            </a:r>
            <a:r>
              <a:rPr lang="en-US" dirty="0" err="1">
                <a:latin typeface="Century Gothic" panose="020B0502020202020204" pitchFamily="34" charset="0"/>
              </a:rPr>
              <a:t>Kompetensi</a:t>
            </a:r>
            <a:r>
              <a:rPr lang="en-US" dirty="0">
                <a:latin typeface="Century Gothic" panose="020B0502020202020204" pitchFamily="34" charset="0"/>
              </a:rPr>
              <a:t> </a:t>
            </a:r>
            <a:r>
              <a:rPr lang="en-US" dirty="0" err="1">
                <a:latin typeface="Century Gothic" panose="020B0502020202020204" pitchFamily="34" charset="0"/>
              </a:rPr>
              <a:t>Lulusan</a:t>
            </a:r>
            <a:r>
              <a:rPr lang="en-US" dirty="0">
                <a:latin typeface="Century Gothic" panose="020B0502020202020204" pitchFamily="34" charset="0"/>
              </a:rPr>
              <a:t> (SKL) </a:t>
            </a:r>
            <a:r>
              <a:rPr lang="en-US" dirty="0" err="1">
                <a:latin typeface="Century Gothic" panose="020B0502020202020204" pitchFamily="34" charset="0"/>
              </a:rPr>
              <a:t>pendidikan</a:t>
            </a:r>
            <a:r>
              <a:rPr lang="en-US" dirty="0">
                <a:latin typeface="Century Gothic" panose="020B0502020202020204" pitchFamily="34" charset="0"/>
              </a:rPr>
              <a:t> </a:t>
            </a:r>
            <a:r>
              <a:rPr lang="en-US" dirty="0" err="1">
                <a:latin typeface="Century Gothic" panose="020B0502020202020204" pitchFamily="34" charset="0"/>
              </a:rPr>
              <a:t>jasmani</a:t>
            </a:r>
            <a:r>
              <a:rPr lang="en-US" dirty="0">
                <a:latin typeface="Century Gothic" panose="020B0502020202020204" pitchFamily="34" charset="0"/>
              </a:rPr>
              <a:t>, </a:t>
            </a:r>
            <a:r>
              <a:rPr lang="en-US" dirty="0" err="1">
                <a:latin typeface="Century Gothic" panose="020B0502020202020204" pitchFamily="34" charset="0"/>
              </a:rPr>
              <a:t>olahraga</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kesehatan</a:t>
            </a:r>
            <a:r>
              <a:rPr lang="en-US" dirty="0">
                <a:latin typeface="Century Gothic" panose="020B0502020202020204" pitchFamily="34" charset="0"/>
              </a:rPr>
              <a:t> SMA</a:t>
            </a:r>
            <a:r>
              <a:rPr lang="en-US" dirty="0" smtClean="0">
                <a:latin typeface="Century Gothic" panose="020B0502020202020204" pitchFamily="34" charset="0"/>
              </a:rPr>
              <a:t>.</a:t>
            </a:r>
            <a:endParaRPr lang="en-US" dirty="0">
              <a:latin typeface="Century Gothic" panose="020B0502020202020204" pitchFamily="34" charset="0"/>
            </a:endParaRPr>
          </a:p>
        </p:txBody>
      </p:sp>
      <p:sp>
        <p:nvSpPr>
          <p:cNvPr id="6" name="Rectangle 5"/>
          <p:cNvSpPr/>
          <p:nvPr/>
        </p:nvSpPr>
        <p:spPr>
          <a:xfrm>
            <a:off x="959835" y="3355623"/>
            <a:ext cx="7463903" cy="369332"/>
          </a:xfrm>
          <a:prstGeom prst="rect">
            <a:avLst/>
          </a:prstGeom>
        </p:spPr>
        <p:txBody>
          <a:bodyPr wrap="none">
            <a:spAutoFit/>
          </a:bodyPr>
          <a:lstStyle/>
          <a:p>
            <a:r>
              <a:rPr lang="en-US" dirty="0" err="1">
                <a:latin typeface="Century Gothic" panose="020B0502020202020204" pitchFamily="34" charset="0"/>
              </a:rPr>
              <a:t>Peralatan</a:t>
            </a:r>
            <a:r>
              <a:rPr lang="en-US" dirty="0">
                <a:latin typeface="Century Gothic" panose="020B0502020202020204" pitchFamily="34" charset="0"/>
              </a:rPr>
              <a:t> PJOK yang </a:t>
            </a:r>
            <a:r>
              <a:rPr lang="en-US" dirty="0" err="1">
                <a:latin typeface="Century Gothic" panose="020B0502020202020204" pitchFamily="34" charset="0"/>
              </a:rPr>
              <a:t>diadakan</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DAK </a:t>
            </a:r>
            <a:r>
              <a:rPr lang="en-US" dirty="0" err="1">
                <a:latin typeface="Century Gothic" panose="020B0502020202020204" pitchFamily="34" charset="0"/>
              </a:rPr>
              <a:t>Fisik</a:t>
            </a:r>
            <a:r>
              <a:rPr lang="en-US" dirty="0">
                <a:latin typeface="Century Gothic" panose="020B0502020202020204" pitchFamily="34" charset="0"/>
              </a:rPr>
              <a:t> SMA </a:t>
            </a:r>
            <a:r>
              <a:rPr lang="en-US" dirty="0" err="1">
                <a:latin typeface="Century Gothic" panose="020B0502020202020204" pitchFamily="34" charset="0"/>
              </a:rPr>
              <a:t>mencakup</a:t>
            </a:r>
            <a:endParaRPr lang="en-US" dirty="0">
              <a:latin typeface="Century Gothic" panose="020B0502020202020204" pitchFamily="34" charset="0"/>
            </a:endParaRPr>
          </a:p>
        </p:txBody>
      </p:sp>
      <p:sp>
        <p:nvSpPr>
          <p:cNvPr id="7" name="Rectangle 6"/>
          <p:cNvSpPr/>
          <p:nvPr/>
        </p:nvSpPr>
        <p:spPr>
          <a:xfrm>
            <a:off x="1100120" y="3695467"/>
            <a:ext cx="4081480" cy="1200329"/>
          </a:xfrm>
          <a:prstGeom prst="rect">
            <a:avLst/>
          </a:prstGeom>
        </p:spPr>
        <p:txBody>
          <a:bodyPr wrap="square">
            <a:spAutoFit/>
          </a:bodyPr>
          <a:lstStyle/>
          <a:p>
            <a:r>
              <a:rPr lang="sv-SE" dirty="0">
                <a:latin typeface="Century Gothic" panose="020B0502020202020204" pitchFamily="34" charset="0"/>
              </a:rPr>
              <a:t>a. permainan bola besar;</a:t>
            </a:r>
          </a:p>
          <a:p>
            <a:r>
              <a:rPr lang="sv-SE" dirty="0">
                <a:latin typeface="Century Gothic" panose="020B0502020202020204" pitchFamily="34" charset="0"/>
              </a:rPr>
              <a:t>b. permainan bola kecil;</a:t>
            </a:r>
          </a:p>
          <a:p>
            <a:r>
              <a:rPr lang="sv-SE" dirty="0">
                <a:latin typeface="Century Gothic" panose="020B0502020202020204" pitchFamily="34" charset="0"/>
              </a:rPr>
              <a:t>c. atletik;</a:t>
            </a:r>
          </a:p>
          <a:p>
            <a:r>
              <a:rPr lang="sv-SE" dirty="0">
                <a:latin typeface="Century Gothic" panose="020B0502020202020204" pitchFamily="34" charset="0"/>
              </a:rPr>
              <a:t>d. senam.</a:t>
            </a:r>
            <a:endParaRPr lang="en-US" dirty="0">
              <a:latin typeface="Century Gothic" panose="020B0502020202020204" pitchFamily="34" charset="0"/>
            </a:endParaRPr>
          </a:p>
        </p:txBody>
      </p:sp>
      <p:sp>
        <p:nvSpPr>
          <p:cNvPr id="8" name="Rectangle 7"/>
          <p:cNvSpPr/>
          <p:nvPr/>
        </p:nvSpPr>
        <p:spPr>
          <a:xfrm>
            <a:off x="5915637" y="4538060"/>
            <a:ext cx="5741025" cy="830997"/>
          </a:xfrm>
          <a:prstGeom prst="rect">
            <a:avLst/>
          </a:prstGeom>
          <a:solidFill>
            <a:schemeClr val="accent2">
              <a:lumMod val="20000"/>
              <a:lumOff val="80000"/>
            </a:schemeClr>
          </a:solidFill>
        </p:spPr>
        <p:txBody>
          <a:bodyPr wrap="square">
            <a:spAutoFit/>
          </a:bodyPr>
          <a:lstStyle/>
          <a:p>
            <a:r>
              <a:rPr lang="sv-SE" sz="1600" i="1" dirty="0"/>
              <a:t>Sekolah dapat mengidentifikasi/memilih jenis peralatan PJOK sesuai dengan kebutuhannya, mengacu pada daftar peralatan </a:t>
            </a:r>
            <a:r>
              <a:rPr lang="sv-SE" sz="1600" i="1" dirty="0" smtClean="0"/>
              <a:t>PJOK  tertuang dalam Lampiran IV permendikbud no. 8 tahun 2018</a:t>
            </a:r>
            <a:endParaRPr lang="en-US" sz="1600" i="1" dirty="0"/>
          </a:p>
        </p:txBody>
      </p:sp>
      <p:grpSp>
        <p:nvGrpSpPr>
          <p:cNvPr id="9" name="Group 8"/>
          <p:cNvGrpSpPr/>
          <p:nvPr/>
        </p:nvGrpSpPr>
        <p:grpSpPr>
          <a:xfrm>
            <a:off x="427626" y="749386"/>
            <a:ext cx="5198171" cy="957241"/>
            <a:chOff x="11471" y="1250812"/>
            <a:chExt cx="5198171" cy="957241"/>
          </a:xfrm>
        </p:grpSpPr>
        <p:sp>
          <p:nvSpPr>
            <p:cNvPr id="10" name="Rectangle 9"/>
            <p:cNvSpPr/>
            <p:nvPr/>
          </p:nvSpPr>
          <p:spPr>
            <a:xfrm>
              <a:off x="483254" y="1336403"/>
              <a:ext cx="4726388" cy="369332"/>
            </a:xfrm>
            <a:prstGeom prst="rect">
              <a:avLst/>
            </a:prstGeom>
            <a:solidFill>
              <a:srgbClr val="D4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65" t="42325" r="64120" b="26974"/>
            <a:stretch/>
          </p:blipFill>
          <p:spPr bwMode="auto">
            <a:xfrm>
              <a:off x="11471" y="1250812"/>
              <a:ext cx="943566" cy="9572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011183" y="1336403"/>
              <a:ext cx="3064237" cy="369332"/>
            </a:xfrm>
            <a:prstGeom prst="rect">
              <a:avLst/>
            </a:prstGeom>
          </p:spPr>
          <p:txBody>
            <a:bodyPr wrap="none">
              <a:spAutoFit/>
            </a:bodyPr>
            <a:lstStyle/>
            <a:p>
              <a:r>
                <a:rPr lang="en-US" b="1" dirty="0"/>
                <a:t>3</a:t>
              </a:r>
              <a:r>
                <a:rPr lang="en-US" b="1" dirty="0" smtClean="0"/>
                <a:t>. </a:t>
              </a:r>
              <a:r>
                <a:rPr lang="en-US" b="1" dirty="0" err="1"/>
                <a:t>Pengadaaan</a:t>
              </a:r>
              <a:r>
                <a:rPr lang="en-US" b="1" dirty="0"/>
                <a:t> </a:t>
              </a:r>
              <a:r>
                <a:rPr lang="en-US" b="1" dirty="0" err="1"/>
                <a:t>Peralatan</a:t>
              </a:r>
              <a:r>
                <a:rPr lang="en-US" b="1" dirty="0"/>
                <a:t> PJOK</a:t>
              </a:r>
            </a:p>
          </p:txBody>
        </p:sp>
      </p:grpSp>
    </p:spTree>
    <p:extLst>
      <p:ext uri="{BB962C8B-B14F-4D97-AF65-F5344CB8AC3E}">
        <p14:creationId xmlns:p14="http://schemas.microsoft.com/office/powerpoint/2010/main" val="33235336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Autofit/>
          </a:bodyPr>
          <a:lstStyle/>
          <a:p>
            <a:r>
              <a:rPr lang="en-US" sz="2800" b="1" dirty="0" err="1" smtClean="0">
                <a:solidFill>
                  <a:schemeClr val="bg1"/>
                </a:solidFill>
              </a:rPr>
              <a:t>Alat</a:t>
            </a:r>
            <a:r>
              <a:rPr lang="en-US" sz="2800" b="1" dirty="0" smtClean="0">
                <a:solidFill>
                  <a:schemeClr val="bg1"/>
                </a:solidFill>
              </a:rPr>
              <a:t> </a:t>
            </a:r>
            <a:r>
              <a:rPr lang="en-US" sz="2800" b="1" dirty="0" err="1" smtClean="0">
                <a:solidFill>
                  <a:schemeClr val="bg1"/>
                </a:solidFill>
              </a:rPr>
              <a:t>Seni</a:t>
            </a:r>
            <a:r>
              <a:rPr lang="en-US" sz="2800" b="1" dirty="0" smtClean="0">
                <a:solidFill>
                  <a:schemeClr val="bg1"/>
                </a:solidFill>
              </a:rPr>
              <a:t> </a:t>
            </a:r>
            <a:r>
              <a:rPr lang="en-US" sz="2800" b="1" dirty="0" err="1" smtClean="0">
                <a:solidFill>
                  <a:schemeClr val="bg1"/>
                </a:solidFill>
              </a:rPr>
              <a:t>Budaya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133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929821" y="1205024"/>
            <a:ext cx="6217626" cy="4770537"/>
          </a:xfrm>
          <a:prstGeom prst="rect">
            <a:avLst/>
          </a:prstGeom>
        </p:spPr>
        <p:txBody>
          <a:bodyPr wrap="square">
            <a:spAutoFit/>
          </a:bodyPr>
          <a:lstStyle/>
          <a:p>
            <a:pPr marL="342900" indent="-342900">
              <a:buFont typeface="Wingdings" pitchFamily="2" charset="2"/>
              <a:buChar char="ü"/>
            </a:pPr>
            <a:r>
              <a:rPr lang="en-US" sz="1600" dirty="0" err="1">
                <a:latin typeface="Century Gothic" panose="020B0502020202020204" pitchFamily="34" charset="0"/>
              </a:rPr>
              <a:t>pengembangan</a:t>
            </a:r>
            <a:r>
              <a:rPr lang="en-US" sz="1600" dirty="0">
                <a:latin typeface="Century Gothic" panose="020B0502020202020204" pitchFamily="34" charset="0"/>
              </a:rPr>
              <a:t> </a:t>
            </a:r>
            <a:r>
              <a:rPr lang="en-US" sz="1600" dirty="0" err="1">
                <a:latin typeface="Century Gothic" panose="020B0502020202020204" pitchFamily="34" charset="0"/>
              </a:rPr>
              <a:t>kemampuan</a:t>
            </a:r>
            <a:r>
              <a:rPr lang="en-US" sz="1600" dirty="0">
                <a:latin typeface="Century Gothic" panose="020B0502020202020204" pitchFamily="34" charset="0"/>
              </a:rPr>
              <a:t> </a:t>
            </a:r>
            <a:r>
              <a:rPr lang="en-US" sz="1600" dirty="0" err="1">
                <a:latin typeface="Century Gothic" panose="020B0502020202020204" pitchFamily="34" charset="0"/>
              </a:rPr>
              <a:t>mengekspresikan</a:t>
            </a:r>
            <a:r>
              <a:rPr lang="en-US" sz="1600" dirty="0">
                <a:latin typeface="Century Gothic" panose="020B0502020202020204" pitchFamily="34" charset="0"/>
              </a:rPr>
              <a:t> </a:t>
            </a:r>
            <a:r>
              <a:rPr lang="en-US" sz="1600" dirty="0" err="1">
                <a:latin typeface="Century Gothic" panose="020B0502020202020204" pitchFamily="34" charset="0"/>
              </a:rPr>
              <a:t>diri</a:t>
            </a:r>
            <a:r>
              <a:rPr lang="en-US" sz="1600" dirty="0">
                <a:latin typeface="Century Gothic" panose="020B0502020202020204" pitchFamily="34" charset="0"/>
              </a:rPr>
              <a:t> </a:t>
            </a:r>
            <a:r>
              <a:rPr lang="en-US" sz="1600" dirty="0" err="1">
                <a:latin typeface="Century Gothic" panose="020B0502020202020204" pitchFamily="34" charset="0"/>
              </a:rPr>
              <a:t>secara</a:t>
            </a:r>
            <a:r>
              <a:rPr lang="en-US" sz="1600" dirty="0">
                <a:latin typeface="Century Gothic" panose="020B0502020202020204" pitchFamily="34" charset="0"/>
              </a:rPr>
              <a:t> </a:t>
            </a:r>
            <a:r>
              <a:rPr lang="en-US" sz="1600" dirty="0" err="1">
                <a:latin typeface="Century Gothic" panose="020B0502020202020204" pitchFamily="34" charset="0"/>
              </a:rPr>
              <a:t>kreatif</a:t>
            </a:r>
            <a:r>
              <a:rPr lang="en-US" sz="1600" dirty="0">
                <a:latin typeface="Century Gothic" panose="020B0502020202020204" pitchFamily="34" charset="0"/>
              </a:rPr>
              <a:t> </a:t>
            </a:r>
            <a:r>
              <a:rPr lang="en-US" sz="1600" dirty="0" err="1">
                <a:latin typeface="Century Gothic" panose="020B0502020202020204" pitchFamily="34" charset="0"/>
              </a:rPr>
              <a:t>dengan</a:t>
            </a:r>
            <a:r>
              <a:rPr lang="en-US" sz="1600" dirty="0">
                <a:latin typeface="Century Gothic" panose="020B0502020202020204" pitchFamily="34" charset="0"/>
              </a:rPr>
              <a:t> </a:t>
            </a:r>
            <a:r>
              <a:rPr lang="en-US" sz="1600" dirty="0" err="1">
                <a:latin typeface="Century Gothic" panose="020B0502020202020204" pitchFamily="34" charset="0"/>
              </a:rPr>
              <a:t>berbagai</a:t>
            </a:r>
            <a:r>
              <a:rPr lang="en-US" sz="1600" dirty="0">
                <a:latin typeface="Century Gothic" panose="020B0502020202020204" pitchFamily="34" charset="0"/>
              </a:rPr>
              <a:t> </a:t>
            </a:r>
            <a:r>
              <a:rPr lang="en-US" sz="1600" dirty="0" err="1">
                <a:latin typeface="Century Gothic" panose="020B0502020202020204" pitchFamily="34" charset="0"/>
              </a:rPr>
              <a:t>cara</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media </a:t>
            </a:r>
            <a:r>
              <a:rPr lang="en-US" sz="1600" dirty="0" err="1">
                <a:latin typeface="Century Gothic" panose="020B0502020202020204" pitchFamily="34" charset="0"/>
              </a:rPr>
              <a:t>seperti</a:t>
            </a:r>
            <a:r>
              <a:rPr lang="en-US" sz="1600" dirty="0">
                <a:latin typeface="Century Gothic" panose="020B0502020202020204" pitchFamily="34" charset="0"/>
              </a:rPr>
              <a:t> </a:t>
            </a:r>
            <a:r>
              <a:rPr lang="en-US" sz="1600" dirty="0" err="1">
                <a:latin typeface="Century Gothic" panose="020B0502020202020204" pitchFamily="34" charset="0"/>
              </a:rPr>
              <a:t>bahasa</a:t>
            </a:r>
            <a:r>
              <a:rPr lang="en-US" sz="1600" dirty="0">
                <a:latin typeface="Century Gothic" panose="020B0502020202020204" pitchFamily="34" charset="0"/>
              </a:rPr>
              <a:t> </a:t>
            </a:r>
            <a:r>
              <a:rPr lang="en-US" sz="1600" dirty="0" err="1">
                <a:latin typeface="Century Gothic" panose="020B0502020202020204" pitchFamily="34" charset="0"/>
              </a:rPr>
              <a:t>rupa</a:t>
            </a:r>
            <a:r>
              <a:rPr lang="en-US" sz="1600" dirty="0">
                <a:latin typeface="Century Gothic" panose="020B0502020202020204" pitchFamily="34" charset="0"/>
              </a:rPr>
              <a:t>, </a:t>
            </a:r>
            <a:r>
              <a:rPr lang="en-US" sz="1600" dirty="0" err="1">
                <a:latin typeface="Century Gothic" panose="020B0502020202020204" pitchFamily="34" charset="0"/>
              </a:rPr>
              <a:t>bunyi</a:t>
            </a:r>
            <a:r>
              <a:rPr lang="en-US" sz="1600" dirty="0">
                <a:latin typeface="Century Gothic" panose="020B0502020202020204" pitchFamily="34" charset="0"/>
              </a:rPr>
              <a:t>, </a:t>
            </a:r>
            <a:r>
              <a:rPr lang="en-US" sz="1600" dirty="0" err="1">
                <a:latin typeface="Century Gothic" panose="020B0502020202020204" pitchFamily="34" charset="0"/>
              </a:rPr>
              <a:t>gerak</a:t>
            </a:r>
            <a:r>
              <a:rPr lang="en-US" sz="1600" dirty="0">
                <a:latin typeface="Century Gothic" panose="020B0502020202020204" pitchFamily="34" charset="0"/>
              </a:rPr>
              <a:t>, </a:t>
            </a:r>
            <a:r>
              <a:rPr lang="en-US" sz="1600" dirty="0" err="1">
                <a:latin typeface="Century Gothic" panose="020B0502020202020204" pitchFamily="34" charset="0"/>
              </a:rPr>
              <a:t>peran</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berbagai</a:t>
            </a:r>
            <a:r>
              <a:rPr lang="en-US" sz="1600" dirty="0">
                <a:latin typeface="Century Gothic" panose="020B0502020202020204" pitchFamily="34" charset="0"/>
              </a:rPr>
              <a:t> </a:t>
            </a:r>
            <a:r>
              <a:rPr lang="en-US" sz="1600" dirty="0" err="1" smtClean="0">
                <a:latin typeface="Century Gothic" panose="020B0502020202020204" pitchFamily="34" charset="0"/>
              </a:rPr>
              <a:t>perpaduannya</a:t>
            </a:r>
            <a:r>
              <a:rPr lang="en-US" sz="1600" dirty="0" smtClean="0">
                <a:latin typeface="Century Gothic" panose="020B0502020202020204" pitchFamily="34" charset="0"/>
              </a:rPr>
              <a:t>; </a:t>
            </a:r>
          </a:p>
          <a:p>
            <a:pPr marL="342900" indent="-342900">
              <a:buFont typeface="Wingdings" pitchFamily="2" charset="2"/>
              <a:buChar char="ü"/>
            </a:pPr>
            <a:r>
              <a:rPr lang="en-US" sz="1600" dirty="0" err="1">
                <a:latin typeface="Century Gothic" panose="020B0502020202020204" pitchFamily="34" charset="0"/>
              </a:rPr>
              <a:t>pengembangan</a:t>
            </a:r>
            <a:r>
              <a:rPr lang="en-US" sz="1600" dirty="0">
                <a:latin typeface="Century Gothic" panose="020B0502020202020204" pitchFamily="34" charset="0"/>
              </a:rPr>
              <a:t> </a:t>
            </a:r>
            <a:r>
              <a:rPr lang="en-US" sz="1600" dirty="0" err="1">
                <a:latin typeface="Century Gothic" panose="020B0502020202020204" pitchFamily="34" charset="0"/>
              </a:rPr>
              <a:t>beragam</a:t>
            </a:r>
            <a:r>
              <a:rPr lang="en-US" sz="1600" dirty="0">
                <a:latin typeface="Century Gothic" panose="020B0502020202020204" pitchFamily="34" charset="0"/>
              </a:rPr>
              <a:t> </a:t>
            </a:r>
            <a:r>
              <a:rPr lang="en-US" sz="1600" dirty="0" err="1">
                <a:latin typeface="Century Gothic" panose="020B0502020202020204" pitchFamily="34" charset="0"/>
              </a:rPr>
              <a:t>kompetensi</a:t>
            </a:r>
            <a:r>
              <a:rPr lang="en-US" sz="1600" dirty="0">
                <a:latin typeface="Century Gothic" panose="020B0502020202020204" pitchFamily="34" charset="0"/>
              </a:rPr>
              <a:t> </a:t>
            </a:r>
            <a:r>
              <a:rPr lang="en-US" sz="1600" dirty="0" err="1">
                <a:latin typeface="Century Gothic" panose="020B0502020202020204" pitchFamily="34" charset="0"/>
              </a:rPr>
              <a:t>meliputi</a:t>
            </a:r>
            <a:r>
              <a:rPr lang="en-US" sz="1600" dirty="0">
                <a:latin typeface="Century Gothic" panose="020B0502020202020204" pitchFamily="34" charset="0"/>
              </a:rPr>
              <a:t> </a:t>
            </a:r>
            <a:r>
              <a:rPr lang="en-US" sz="1600" dirty="0" err="1">
                <a:latin typeface="Century Gothic" panose="020B0502020202020204" pitchFamily="34" charset="0"/>
              </a:rPr>
              <a:t>konsepsi</a:t>
            </a:r>
            <a:r>
              <a:rPr lang="en-US" sz="1600" dirty="0">
                <a:latin typeface="Century Gothic" panose="020B0502020202020204" pitchFamily="34" charset="0"/>
              </a:rPr>
              <a:t> (</a:t>
            </a:r>
            <a:r>
              <a:rPr lang="en-US" sz="1600" dirty="0" err="1">
                <a:latin typeface="Century Gothic" panose="020B0502020202020204" pitchFamily="34" charset="0"/>
              </a:rPr>
              <a:t>pengetahuan</a:t>
            </a:r>
            <a:r>
              <a:rPr lang="en-US" sz="1600" dirty="0">
                <a:latin typeface="Century Gothic" panose="020B0502020202020204" pitchFamily="34" charset="0"/>
              </a:rPr>
              <a:t>, </a:t>
            </a:r>
            <a:r>
              <a:rPr lang="en-US" sz="1600" dirty="0" err="1">
                <a:latin typeface="Century Gothic" panose="020B0502020202020204" pitchFamily="34" charset="0"/>
              </a:rPr>
              <a:t>pemahaman</a:t>
            </a:r>
            <a:r>
              <a:rPr lang="en-US" sz="1600" dirty="0">
                <a:latin typeface="Century Gothic" panose="020B0502020202020204" pitchFamily="34" charset="0"/>
              </a:rPr>
              <a:t>, </a:t>
            </a:r>
            <a:r>
              <a:rPr lang="en-US" sz="1600" dirty="0" err="1">
                <a:latin typeface="Century Gothic" panose="020B0502020202020204" pitchFamily="34" charset="0"/>
              </a:rPr>
              <a:t>analisis</a:t>
            </a:r>
            <a:r>
              <a:rPr lang="en-US" sz="1600" dirty="0">
                <a:latin typeface="Century Gothic" panose="020B0502020202020204" pitchFamily="34" charset="0"/>
              </a:rPr>
              <a:t>, </a:t>
            </a:r>
            <a:r>
              <a:rPr lang="en-US" sz="1600" dirty="0" err="1">
                <a:latin typeface="Century Gothic" panose="020B0502020202020204" pitchFamily="34" charset="0"/>
              </a:rPr>
              <a:t>evaluasi</a:t>
            </a:r>
            <a:r>
              <a:rPr lang="en-US" sz="1600" dirty="0">
                <a:latin typeface="Century Gothic" panose="020B0502020202020204" pitchFamily="34" charset="0"/>
              </a:rPr>
              <a:t>), </a:t>
            </a:r>
            <a:r>
              <a:rPr lang="en-US" sz="1600" dirty="0" err="1">
                <a:latin typeface="Century Gothic" panose="020B0502020202020204" pitchFamily="34" charset="0"/>
              </a:rPr>
              <a:t>apresiasi</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kreasi</a:t>
            </a:r>
            <a:r>
              <a:rPr lang="en-US" sz="1600" dirty="0">
                <a:latin typeface="Century Gothic" panose="020B0502020202020204" pitchFamily="34" charset="0"/>
              </a:rPr>
              <a:t> </a:t>
            </a:r>
            <a:r>
              <a:rPr lang="en-US" sz="1600" dirty="0" err="1">
                <a:latin typeface="Century Gothic" panose="020B0502020202020204" pitchFamily="34" charset="0"/>
              </a:rPr>
              <a:t>dengan</a:t>
            </a:r>
            <a:r>
              <a:rPr lang="en-US" sz="1600" dirty="0">
                <a:latin typeface="Century Gothic" panose="020B0502020202020204" pitchFamily="34" charset="0"/>
              </a:rPr>
              <a:t> </a:t>
            </a:r>
            <a:r>
              <a:rPr lang="en-US" sz="1600" dirty="0" err="1">
                <a:latin typeface="Century Gothic" panose="020B0502020202020204" pitchFamily="34" charset="0"/>
              </a:rPr>
              <a:t>cara</a:t>
            </a:r>
            <a:r>
              <a:rPr lang="en-US" sz="1600" dirty="0">
                <a:latin typeface="Century Gothic" panose="020B0502020202020204" pitchFamily="34" charset="0"/>
              </a:rPr>
              <a:t> </a:t>
            </a:r>
            <a:r>
              <a:rPr lang="en-US" sz="1600" dirty="0" err="1">
                <a:latin typeface="Century Gothic" panose="020B0502020202020204" pitchFamily="34" charset="0"/>
              </a:rPr>
              <a:t>memadukan</a:t>
            </a:r>
            <a:r>
              <a:rPr lang="en-US" sz="1600" dirty="0">
                <a:latin typeface="Century Gothic" panose="020B0502020202020204" pitchFamily="34" charset="0"/>
              </a:rPr>
              <a:t> </a:t>
            </a:r>
            <a:r>
              <a:rPr lang="en-US" sz="1600" dirty="0" err="1">
                <a:latin typeface="Century Gothic" panose="020B0502020202020204" pitchFamily="34" charset="0"/>
              </a:rPr>
              <a:t>secara</a:t>
            </a:r>
            <a:r>
              <a:rPr lang="en-US" sz="1600" dirty="0">
                <a:latin typeface="Century Gothic" panose="020B0502020202020204" pitchFamily="34" charset="0"/>
              </a:rPr>
              <a:t> </a:t>
            </a:r>
            <a:r>
              <a:rPr lang="en-US" sz="1600" dirty="0" err="1">
                <a:latin typeface="Century Gothic" panose="020B0502020202020204" pitchFamily="34" charset="0"/>
              </a:rPr>
              <a:t>harmonis</a:t>
            </a:r>
            <a:r>
              <a:rPr lang="en-US" sz="1600" dirty="0">
                <a:latin typeface="Century Gothic" panose="020B0502020202020204" pitchFamily="34" charset="0"/>
              </a:rPr>
              <a:t> </a:t>
            </a:r>
            <a:r>
              <a:rPr lang="en-US" sz="1600" dirty="0" err="1">
                <a:latin typeface="Century Gothic" panose="020B0502020202020204" pitchFamily="34" charset="0"/>
              </a:rPr>
              <a:t>unsur</a:t>
            </a:r>
            <a:r>
              <a:rPr lang="en-US" sz="1600" dirty="0">
                <a:latin typeface="Century Gothic" panose="020B0502020202020204" pitchFamily="34" charset="0"/>
              </a:rPr>
              <a:t> </a:t>
            </a:r>
            <a:r>
              <a:rPr lang="en-US" sz="1600" dirty="0" err="1">
                <a:latin typeface="Century Gothic" panose="020B0502020202020204" pitchFamily="34" charset="0"/>
              </a:rPr>
              <a:t>estetika</a:t>
            </a:r>
            <a:r>
              <a:rPr lang="en-US" sz="1600" dirty="0">
                <a:latin typeface="Century Gothic" panose="020B0502020202020204" pitchFamily="34" charset="0"/>
              </a:rPr>
              <a:t>, </a:t>
            </a:r>
            <a:r>
              <a:rPr lang="en-US" sz="1600" dirty="0" err="1">
                <a:latin typeface="Century Gothic" panose="020B0502020202020204" pitchFamily="34" charset="0"/>
              </a:rPr>
              <a:t>logika</a:t>
            </a:r>
            <a:r>
              <a:rPr lang="en-US" sz="1600" dirty="0">
                <a:latin typeface="Century Gothic" panose="020B0502020202020204" pitchFamily="34" charset="0"/>
              </a:rPr>
              <a:t>, </a:t>
            </a:r>
            <a:r>
              <a:rPr lang="en-US" sz="1600" dirty="0" err="1">
                <a:latin typeface="Century Gothic" panose="020B0502020202020204" pitchFamily="34" charset="0"/>
              </a:rPr>
              <a:t>kinestetika</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etika</a:t>
            </a:r>
            <a:r>
              <a:rPr lang="en-US" sz="1600" dirty="0">
                <a:latin typeface="Century Gothic" panose="020B0502020202020204" pitchFamily="34" charset="0"/>
              </a:rPr>
              <a:t> </a:t>
            </a:r>
            <a:r>
              <a:rPr lang="en-US" sz="1600" dirty="0" smtClean="0">
                <a:latin typeface="Century Gothic" panose="020B0502020202020204" pitchFamily="34" charset="0"/>
              </a:rPr>
              <a:t>;</a:t>
            </a:r>
          </a:p>
          <a:p>
            <a:pPr marL="342900" indent="-342900">
              <a:buFont typeface="Wingdings" pitchFamily="2" charset="2"/>
              <a:buChar char="ü"/>
            </a:pPr>
            <a:r>
              <a:rPr lang="en-US" sz="1600" dirty="0" err="1">
                <a:latin typeface="Century Gothic" panose="020B0502020202020204" pitchFamily="34" charset="0"/>
              </a:rPr>
              <a:t>menumbuhkembangkan</a:t>
            </a:r>
            <a:r>
              <a:rPr lang="en-US" sz="1600" dirty="0">
                <a:latin typeface="Century Gothic" panose="020B0502020202020204" pitchFamily="34" charset="0"/>
              </a:rPr>
              <a:t> </a:t>
            </a:r>
            <a:r>
              <a:rPr lang="en-US" sz="1600" dirty="0" err="1">
                <a:latin typeface="Century Gothic" panose="020B0502020202020204" pitchFamily="34" charset="0"/>
              </a:rPr>
              <a:t>kesadaran</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kemampuan</a:t>
            </a:r>
            <a:r>
              <a:rPr lang="en-US" sz="1600" dirty="0">
                <a:latin typeface="Century Gothic" panose="020B0502020202020204" pitchFamily="34" charset="0"/>
              </a:rPr>
              <a:t> </a:t>
            </a:r>
            <a:r>
              <a:rPr lang="en-US" sz="1600" dirty="0" err="1">
                <a:latin typeface="Century Gothic" panose="020B0502020202020204" pitchFamily="34" charset="0"/>
              </a:rPr>
              <a:t>apresiasi</a:t>
            </a:r>
            <a:r>
              <a:rPr lang="en-US" sz="1600" dirty="0">
                <a:latin typeface="Century Gothic" panose="020B0502020202020204" pitchFamily="34" charset="0"/>
              </a:rPr>
              <a:t> </a:t>
            </a:r>
            <a:r>
              <a:rPr lang="en-US" sz="1600" dirty="0" err="1">
                <a:latin typeface="Century Gothic" panose="020B0502020202020204" pitchFamily="34" charset="0"/>
              </a:rPr>
              <a:t>terhadap</a:t>
            </a:r>
            <a:r>
              <a:rPr lang="en-US" sz="1600" dirty="0">
                <a:latin typeface="Century Gothic" panose="020B0502020202020204" pitchFamily="34" charset="0"/>
              </a:rPr>
              <a:t> </a:t>
            </a:r>
            <a:r>
              <a:rPr lang="en-US" sz="1600" dirty="0" err="1">
                <a:latin typeface="Century Gothic" panose="020B0502020202020204" pitchFamily="34" charset="0"/>
              </a:rPr>
              <a:t>beragam</a:t>
            </a:r>
            <a:r>
              <a:rPr lang="en-US" sz="1600" dirty="0">
                <a:latin typeface="Century Gothic" panose="020B0502020202020204" pitchFamily="34" charset="0"/>
              </a:rPr>
              <a:t> </a:t>
            </a:r>
            <a:r>
              <a:rPr lang="en-US" sz="1600" dirty="0" err="1">
                <a:latin typeface="Century Gothic" panose="020B0502020202020204" pitchFamily="34" charset="0"/>
              </a:rPr>
              <a:t>budaya</a:t>
            </a:r>
            <a:r>
              <a:rPr lang="en-US" sz="1600" dirty="0">
                <a:latin typeface="Century Gothic" panose="020B0502020202020204" pitchFamily="34" charset="0"/>
              </a:rPr>
              <a:t> </a:t>
            </a:r>
            <a:r>
              <a:rPr lang="en-US" sz="1600" dirty="0" err="1">
                <a:latin typeface="Century Gothic" panose="020B0502020202020204" pitchFamily="34" charset="0"/>
              </a:rPr>
              <a:t>nusantara</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smtClean="0">
                <a:latin typeface="Century Gothic" panose="020B0502020202020204" pitchFamily="34" charset="0"/>
              </a:rPr>
              <a:t>mancanegara</a:t>
            </a:r>
            <a:r>
              <a:rPr lang="en-US" sz="1600" dirty="0">
                <a:latin typeface="Century Gothic" panose="020B0502020202020204" pitchFamily="34" charset="0"/>
              </a:rPr>
              <a:t>;</a:t>
            </a:r>
            <a:endParaRPr lang="en-US" sz="1600" dirty="0" smtClean="0">
              <a:latin typeface="Century Gothic" panose="020B0502020202020204" pitchFamily="34" charset="0"/>
            </a:endParaRPr>
          </a:p>
          <a:p>
            <a:pPr marL="342900" indent="-342900">
              <a:buFont typeface="Wingdings" pitchFamily="2" charset="2"/>
              <a:buChar char="ü"/>
            </a:pPr>
            <a:r>
              <a:rPr lang="en-US" sz="1600" dirty="0" err="1">
                <a:latin typeface="Century Gothic" panose="020B0502020202020204" pitchFamily="34" charset="0"/>
              </a:rPr>
              <a:t>pembentukan</a:t>
            </a:r>
            <a:r>
              <a:rPr lang="en-US" sz="1600" dirty="0">
                <a:latin typeface="Century Gothic" panose="020B0502020202020204" pitchFamily="34" charset="0"/>
              </a:rPr>
              <a:t> </a:t>
            </a:r>
            <a:r>
              <a:rPr lang="en-US" sz="1600" dirty="0" err="1">
                <a:latin typeface="Century Gothic" panose="020B0502020202020204" pitchFamily="34" charset="0"/>
              </a:rPr>
              <a:t>pribadi</a:t>
            </a:r>
            <a:r>
              <a:rPr lang="en-US" sz="1600" dirty="0">
                <a:latin typeface="Century Gothic" panose="020B0502020202020204" pitchFamily="34" charset="0"/>
              </a:rPr>
              <a:t> </a:t>
            </a:r>
            <a:r>
              <a:rPr lang="en-US" sz="1600" dirty="0" err="1">
                <a:latin typeface="Century Gothic" panose="020B0502020202020204" pitchFamily="34" charset="0"/>
              </a:rPr>
              <a:t>peserta</a:t>
            </a:r>
            <a:r>
              <a:rPr lang="en-US" sz="1600" dirty="0">
                <a:latin typeface="Century Gothic" panose="020B0502020202020204" pitchFamily="34" charset="0"/>
              </a:rPr>
              <a:t> </a:t>
            </a:r>
            <a:r>
              <a:rPr lang="en-US" sz="1600" dirty="0" err="1">
                <a:latin typeface="Century Gothic" panose="020B0502020202020204" pitchFamily="34" charset="0"/>
              </a:rPr>
              <a:t>didik</a:t>
            </a:r>
            <a:r>
              <a:rPr lang="en-US" sz="1600" dirty="0">
                <a:latin typeface="Century Gothic" panose="020B0502020202020204" pitchFamily="34" charset="0"/>
              </a:rPr>
              <a:t> yang </a:t>
            </a:r>
            <a:r>
              <a:rPr lang="en-US" sz="1600" dirty="0" err="1">
                <a:latin typeface="Century Gothic" panose="020B0502020202020204" pitchFamily="34" charset="0"/>
              </a:rPr>
              <a:t>harmonis</a:t>
            </a:r>
            <a:r>
              <a:rPr lang="en-US" sz="1600" dirty="0">
                <a:latin typeface="Century Gothic" panose="020B0502020202020204" pitchFamily="34" charset="0"/>
              </a:rPr>
              <a:t> </a:t>
            </a:r>
            <a:r>
              <a:rPr lang="en-US" sz="1600" dirty="0" err="1">
                <a:latin typeface="Century Gothic" panose="020B0502020202020204" pitchFamily="34" charset="0"/>
              </a:rPr>
              <a:t>dengan</a:t>
            </a:r>
            <a:r>
              <a:rPr lang="en-US" sz="1600" dirty="0">
                <a:latin typeface="Century Gothic" panose="020B0502020202020204" pitchFamily="34" charset="0"/>
              </a:rPr>
              <a:t> </a:t>
            </a:r>
            <a:r>
              <a:rPr lang="en-US" sz="1600" dirty="0" err="1">
                <a:latin typeface="Century Gothic" panose="020B0502020202020204" pitchFamily="34" charset="0"/>
              </a:rPr>
              <a:t>memperhatikan</a:t>
            </a:r>
            <a:r>
              <a:rPr lang="en-US" sz="1600" dirty="0">
                <a:latin typeface="Century Gothic" panose="020B0502020202020204" pitchFamily="34" charset="0"/>
              </a:rPr>
              <a:t> </a:t>
            </a:r>
            <a:r>
              <a:rPr lang="en-US" sz="1600" dirty="0" err="1">
                <a:latin typeface="Century Gothic" panose="020B0502020202020204" pitchFamily="34" charset="0"/>
              </a:rPr>
              <a:t>kebutuhan</a:t>
            </a:r>
            <a:r>
              <a:rPr lang="en-US" sz="1600" dirty="0">
                <a:latin typeface="Century Gothic" panose="020B0502020202020204" pitchFamily="34" charset="0"/>
              </a:rPr>
              <a:t> </a:t>
            </a:r>
            <a:r>
              <a:rPr lang="en-US" sz="1600" dirty="0" err="1">
                <a:latin typeface="Century Gothic" panose="020B0502020202020204" pitchFamily="34" charset="0"/>
              </a:rPr>
              <a:t>perkembangan</a:t>
            </a:r>
            <a:r>
              <a:rPr lang="en-US" sz="1600" dirty="0">
                <a:latin typeface="Century Gothic" panose="020B0502020202020204" pitchFamily="34" charset="0"/>
              </a:rPr>
              <a:t> </a:t>
            </a:r>
            <a:r>
              <a:rPr lang="en-US" sz="1600" dirty="0" err="1">
                <a:latin typeface="Century Gothic" panose="020B0502020202020204" pitchFamily="34" charset="0"/>
              </a:rPr>
              <a:t>anak</a:t>
            </a:r>
            <a:r>
              <a:rPr lang="en-US" sz="1600" dirty="0">
                <a:latin typeface="Century Gothic" panose="020B0502020202020204" pitchFamily="34" charset="0"/>
              </a:rPr>
              <a:t> </a:t>
            </a:r>
            <a:r>
              <a:rPr lang="en-US" sz="1600" dirty="0" err="1">
                <a:latin typeface="Century Gothic" panose="020B0502020202020204" pitchFamily="34" charset="0"/>
              </a:rPr>
              <a:t>dalam</a:t>
            </a:r>
            <a:r>
              <a:rPr lang="en-US" sz="1600" dirty="0">
                <a:latin typeface="Century Gothic" panose="020B0502020202020204" pitchFamily="34" charset="0"/>
              </a:rPr>
              <a:t> </a:t>
            </a:r>
            <a:r>
              <a:rPr lang="en-US" sz="1600" dirty="0" err="1">
                <a:latin typeface="Century Gothic" panose="020B0502020202020204" pitchFamily="34" charset="0"/>
              </a:rPr>
              <a:t>mencapai</a:t>
            </a:r>
            <a:r>
              <a:rPr lang="en-US" sz="1600" dirty="0">
                <a:latin typeface="Century Gothic" panose="020B0502020202020204" pitchFamily="34" charset="0"/>
              </a:rPr>
              <a:t> multi </a:t>
            </a:r>
            <a:r>
              <a:rPr lang="en-US" sz="1600" dirty="0" err="1">
                <a:latin typeface="Century Gothic" panose="020B0502020202020204" pitchFamily="34" charset="0"/>
              </a:rPr>
              <a:t>kecerdasan</a:t>
            </a:r>
            <a:r>
              <a:rPr lang="en-US" sz="1600" dirty="0">
                <a:latin typeface="Century Gothic" panose="020B0502020202020204" pitchFamily="34" charset="0"/>
              </a:rPr>
              <a:t> yang </a:t>
            </a:r>
            <a:r>
              <a:rPr lang="en-US" sz="1600" dirty="0" err="1">
                <a:latin typeface="Century Gothic" panose="020B0502020202020204" pitchFamily="34" charset="0"/>
              </a:rPr>
              <a:t>terdiri</a:t>
            </a:r>
            <a:r>
              <a:rPr lang="en-US" sz="1600" dirty="0">
                <a:latin typeface="Century Gothic" panose="020B0502020202020204" pitchFamily="34" charset="0"/>
              </a:rPr>
              <a:t> </a:t>
            </a:r>
            <a:r>
              <a:rPr lang="en-US" sz="1600" dirty="0" err="1">
                <a:latin typeface="Century Gothic" panose="020B0502020202020204" pitchFamily="34" charset="0"/>
              </a:rPr>
              <a:t>atas</a:t>
            </a:r>
            <a:r>
              <a:rPr lang="en-US" sz="1600" dirty="0">
                <a:latin typeface="Century Gothic" panose="020B0502020202020204" pitchFamily="34" charset="0"/>
              </a:rPr>
              <a:t> </a:t>
            </a:r>
            <a:r>
              <a:rPr lang="en-US" sz="1600" dirty="0" err="1">
                <a:latin typeface="Century Gothic" panose="020B0502020202020204" pitchFamily="34" charset="0"/>
              </a:rPr>
              <a:t>kecerdasan</a:t>
            </a:r>
            <a:r>
              <a:rPr lang="en-US" sz="1600" dirty="0">
                <a:latin typeface="Century Gothic" panose="020B0502020202020204" pitchFamily="34" charset="0"/>
              </a:rPr>
              <a:t> intrapersonal, interpersonal, visual </a:t>
            </a:r>
            <a:r>
              <a:rPr lang="en-US" sz="1600" dirty="0" err="1">
                <a:latin typeface="Century Gothic" panose="020B0502020202020204" pitchFamily="34" charset="0"/>
              </a:rPr>
              <a:t>spasial</a:t>
            </a:r>
            <a:r>
              <a:rPr lang="en-US" sz="1600" dirty="0">
                <a:latin typeface="Century Gothic" panose="020B0502020202020204" pitchFamily="34" charset="0"/>
              </a:rPr>
              <a:t>, </a:t>
            </a:r>
            <a:r>
              <a:rPr lang="en-US" sz="1600" dirty="0" err="1">
                <a:latin typeface="Century Gothic" panose="020B0502020202020204" pitchFamily="34" charset="0"/>
              </a:rPr>
              <a:t>musikal</a:t>
            </a:r>
            <a:r>
              <a:rPr lang="en-US" sz="1600" dirty="0">
                <a:latin typeface="Century Gothic" panose="020B0502020202020204" pitchFamily="34" charset="0"/>
              </a:rPr>
              <a:t>, </a:t>
            </a:r>
            <a:r>
              <a:rPr lang="en-US" sz="1600" dirty="0" err="1">
                <a:latin typeface="Century Gothic" panose="020B0502020202020204" pitchFamily="34" charset="0"/>
              </a:rPr>
              <a:t>linguistik</a:t>
            </a:r>
            <a:r>
              <a:rPr lang="en-US" sz="1600" dirty="0">
                <a:latin typeface="Century Gothic" panose="020B0502020202020204" pitchFamily="34" charset="0"/>
              </a:rPr>
              <a:t>, </a:t>
            </a:r>
            <a:r>
              <a:rPr lang="en-US" sz="1600" dirty="0" err="1">
                <a:latin typeface="Century Gothic" panose="020B0502020202020204" pitchFamily="34" charset="0"/>
              </a:rPr>
              <a:t>logik</a:t>
            </a:r>
            <a:r>
              <a:rPr lang="en-US" sz="1600" dirty="0">
                <a:latin typeface="Century Gothic" panose="020B0502020202020204" pitchFamily="34" charset="0"/>
              </a:rPr>
              <a:t> </a:t>
            </a:r>
            <a:r>
              <a:rPr lang="en-US" sz="1600" dirty="0" err="1">
                <a:latin typeface="Century Gothic" panose="020B0502020202020204" pitchFamily="34" charset="0"/>
              </a:rPr>
              <a:t>matematik</a:t>
            </a:r>
            <a:r>
              <a:rPr lang="en-US" sz="1600" dirty="0">
                <a:latin typeface="Century Gothic" panose="020B0502020202020204" pitchFamily="34" charset="0"/>
              </a:rPr>
              <a:t>, </a:t>
            </a:r>
            <a:r>
              <a:rPr lang="en-US" sz="1600" dirty="0" err="1">
                <a:latin typeface="Century Gothic" panose="020B0502020202020204" pitchFamily="34" charset="0"/>
              </a:rPr>
              <a:t>naturalis</a:t>
            </a:r>
            <a:r>
              <a:rPr lang="en-US" sz="1600" dirty="0">
                <a:latin typeface="Century Gothic" panose="020B0502020202020204" pitchFamily="34" charset="0"/>
              </a:rPr>
              <a:t> </a:t>
            </a:r>
            <a:r>
              <a:rPr lang="en-US" sz="1600" dirty="0" err="1">
                <a:latin typeface="Century Gothic" panose="020B0502020202020204" pitchFamily="34" charset="0"/>
              </a:rPr>
              <a:t>serta</a:t>
            </a:r>
            <a:r>
              <a:rPr lang="en-US" sz="1600" dirty="0">
                <a:latin typeface="Century Gothic" panose="020B0502020202020204" pitchFamily="34" charset="0"/>
              </a:rPr>
              <a:t> </a:t>
            </a:r>
            <a:r>
              <a:rPr lang="en-US" sz="1600" dirty="0" err="1">
                <a:latin typeface="Century Gothic" panose="020B0502020202020204" pitchFamily="34" charset="0"/>
              </a:rPr>
              <a:t>kecerdasan</a:t>
            </a:r>
            <a:r>
              <a:rPr lang="en-US" sz="1600" dirty="0">
                <a:latin typeface="Century Gothic" panose="020B0502020202020204" pitchFamily="34" charset="0"/>
              </a:rPr>
              <a:t> </a:t>
            </a:r>
            <a:r>
              <a:rPr lang="en-US" sz="1600" dirty="0" err="1">
                <a:latin typeface="Century Gothic" panose="020B0502020202020204" pitchFamily="34" charset="0"/>
              </a:rPr>
              <a:t>adversitas</a:t>
            </a:r>
            <a:r>
              <a:rPr lang="en-US" sz="1600" dirty="0">
                <a:latin typeface="Century Gothic" panose="020B0502020202020204" pitchFamily="34" charset="0"/>
              </a:rPr>
              <a:t>, </a:t>
            </a:r>
            <a:r>
              <a:rPr lang="en-US" sz="1600" dirty="0" err="1">
                <a:latin typeface="Century Gothic" panose="020B0502020202020204" pitchFamily="34" charset="0"/>
              </a:rPr>
              <a:t>kecerdasan</a:t>
            </a:r>
            <a:r>
              <a:rPr lang="en-US" sz="1600" dirty="0">
                <a:latin typeface="Century Gothic" panose="020B0502020202020204" pitchFamily="34" charset="0"/>
              </a:rPr>
              <a:t> </a:t>
            </a:r>
            <a:r>
              <a:rPr lang="en-US" sz="1600" dirty="0" err="1">
                <a:latin typeface="Century Gothic" panose="020B0502020202020204" pitchFamily="34" charset="0"/>
              </a:rPr>
              <a:t>kreativitas</a:t>
            </a:r>
            <a:r>
              <a:rPr lang="en-US" sz="1600" dirty="0">
                <a:latin typeface="Century Gothic" panose="020B0502020202020204" pitchFamily="34" charset="0"/>
              </a:rPr>
              <a:t>, </a:t>
            </a:r>
            <a:r>
              <a:rPr lang="en-US" sz="1600" dirty="0" err="1">
                <a:latin typeface="Century Gothic" panose="020B0502020202020204" pitchFamily="34" charset="0"/>
              </a:rPr>
              <a:t>kecerdasan</a:t>
            </a:r>
            <a:r>
              <a:rPr lang="en-US" sz="1600" dirty="0">
                <a:latin typeface="Century Gothic" panose="020B0502020202020204" pitchFamily="34" charset="0"/>
              </a:rPr>
              <a:t> spiritual </a:t>
            </a:r>
            <a:r>
              <a:rPr lang="en-US" sz="1600" dirty="0" err="1">
                <a:latin typeface="Century Gothic" panose="020B0502020202020204" pitchFamily="34" charset="0"/>
              </a:rPr>
              <a:t>dan</a:t>
            </a:r>
            <a:r>
              <a:rPr lang="en-US" sz="1600" dirty="0">
                <a:latin typeface="Century Gothic" panose="020B0502020202020204" pitchFamily="34" charset="0"/>
              </a:rPr>
              <a:t> moral,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kecerdasan</a:t>
            </a:r>
            <a:r>
              <a:rPr lang="en-US" sz="1600" dirty="0">
                <a:latin typeface="Century Gothic" panose="020B0502020202020204" pitchFamily="34" charset="0"/>
              </a:rPr>
              <a:t> </a:t>
            </a:r>
            <a:r>
              <a:rPr lang="en-US" sz="1600" dirty="0" err="1">
                <a:latin typeface="Century Gothic" panose="020B0502020202020204" pitchFamily="34" charset="0"/>
              </a:rPr>
              <a:t>emosional</a:t>
            </a:r>
            <a:r>
              <a:rPr lang="en-US" sz="1600" dirty="0">
                <a:latin typeface="Century Gothic" panose="020B0502020202020204" pitchFamily="34" charset="0"/>
              </a:rPr>
              <a:t>. </a:t>
            </a:r>
          </a:p>
        </p:txBody>
      </p:sp>
      <p:sp>
        <p:nvSpPr>
          <p:cNvPr id="6" name="Rectangle 5"/>
          <p:cNvSpPr/>
          <p:nvPr/>
        </p:nvSpPr>
        <p:spPr>
          <a:xfrm>
            <a:off x="7852925" y="878945"/>
            <a:ext cx="4021220" cy="646331"/>
          </a:xfrm>
          <a:prstGeom prst="rect">
            <a:avLst/>
          </a:prstGeom>
        </p:spPr>
        <p:txBody>
          <a:bodyPr wrap="square">
            <a:spAutoFit/>
          </a:bodyPr>
          <a:lstStyle/>
          <a:p>
            <a:r>
              <a:rPr lang="en-US" dirty="0" err="1">
                <a:latin typeface="Century Gothic" panose="020B0502020202020204" pitchFamily="34" charset="0"/>
              </a:rPr>
              <a:t>Peralatan</a:t>
            </a:r>
            <a:r>
              <a:rPr lang="en-US" dirty="0">
                <a:latin typeface="Century Gothic" panose="020B0502020202020204" pitchFamily="34" charset="0"/>
              </a:rPr>
              <a:t> PJOK yang </a:t>
            </a:r>
            <a:r>
              <a:rPr lang="en-US" dirty="0" err="1">
                <a:latin typeface="Century Gothic" panose="020B0502020202020204" pitchFamily="34" charset="0"/>
              </a:rPr>
              <a:t>diadakan</a:t>
            </a:r>
            <a:r>
              <a:rPr lang="en-US" dirty="0">
                <a:latin typeface="Century Gothic" panose="020B0502020202020204" pitchFamily="34" charset="0"/>
              </a:rPr>
              <a:t> </a:t>
            </a:r>
            <a:r>
              <a:rPr lang="en-US" dirty="0" err="1">
                <a:latin typeface="Century Gothic" panose="020B0502020202020204" pitchFamily="34" charset="0"/>
              </a:rPr>
              <a:t>melalui</a:t>
            </a:r>
            <a:r>
              <a:rPr lang="en-US" dirty="0">
                <a:latin typeface="Century Gothic" panose="020B0502020202020204" pitchFamily="34" charset="0"/>
              </a:rPr>
              <a:t> DAK </a:t>
            </a:r>
            <a:r>
              <a:rPr lang="en-US" dirty="0" err="1">
                <a:latin typeface="Century Gothic" panose="020B0502020202020204" pitchFamily="34" charset="0"/>
              </a:rPr>
              <a:t>Fisik</a:t>
            </a:r>
            <a:r>
              <a:rPr lang="en-US" dirty="0">
                <a:latin typeface="Century Gothic" panose="020B0502020202020204" pitchFamily="34" charset="0"/>
              </a:rPr>
              <a:t> SMA </a:t>
            </a:r>
            <a:r>
              <a:rPr lang="en-US" dirty="0" err="1" smtClean="0">
                <a:latin typeface="Century Gothic" panose="020B0502020202020204" pitchFamily="34" charset="0"/>
              </a:rPr>
              <a:t>mencakup</a:t>
            </a:r>
            <a:r>
              <a:rPr lang="en-US" dirty="0" smtClean="0">
                <a:latin typeface="Century Gothic" panose="020B0502020202020204" pitchFamily="34" charset="0"/>
              </a:rPr>
              <a:t>: </a:t>
            </a:r>
            <a:endParaRPr lang="en-US" dirty="0">
              <a:latin typeface="Century Gothic" panose="020B0502020202020204" pitchFamily="34" charset="0"/>
            </a:endParaRPr>
          </a:p>
        </p:txBody>
      </p:sp>
      <p:sp>
        <p:nvSpPr>
          <p:cNvPr id="7" name="Rectangle 6"/>
          <p:cNvSpPr/>
          <p:nvPr/>
        </p:nvSpPr>
        <p:spPr>
          <a:xfrm>
            <a:off x="7934036" y="1525276"/>
            <a:ext cx="3476913" cy="2308324"/>
          </a:xfrm>
          <a:prstGeom prst="rect">
            <a:avLst/>
          </a:prstGeom>
        </p:spPr>
        <p:txBody>
          <a:bodyPr wrap="square">
            <a:spAutoFit/>
          </a:bodyPr>
          <a:lstStyle/>
          <a:p>
            <a:pPr marL="342900" indent="-342900">
              <a:buAutoNum type="alphaLcPeriod"/>
            </a:pPr>
            <a:r>
              <a:rPr lang="sv-SE" dirty="0" smtClean="0">
                <a:latin typeface="Century Gothic" panose="020B0502020202020204" pitchFamily="34" charset="0"/>
              </a:rPr>
              <a:t>Gitar akustik;</a:t>
            </a:r>
          </a:p>
          <a:p>
            <a:pPr marL="342900" indent="-342900">
              <a:buAutoNum type="alphaLcPeriod"/>
            </a:pPr>
            <a:r>
              <a:rPr lang="sv-SE" dirty="0" smtClean="0">
                <a:latin typeface="Century Gothic" panose="020B0502020202020204" pitchFamily="34" charset="0"/>
              </a:rPr>
              <a:t>Keyboard;</a:t>
            </a:r>
          </a:p>
          <a:p>
            <a:pPr marL="342900" indent="-342900">
              <a:buAutoNum type="alphaLcPeriod"/>
            </a:pPr>
            <a:r>
              <a:rPr lang="sv-SE" dirty="0" smtClean="0">
                <a:latin typeface="Century Gothic" panose="020B0502020202020204" pitchFamily="34" charset="0"/>
              </a:rPr>
              <a:t>Alat Sablon;</a:t>
            </a:r>
          </a:p>
          <a:p>
            <a:pPr marL="342900" indent="-342900">
              <a:buAutoNum type="alphaLcPeriod"/>
            </a:pPr>
            <a:r>
              <a:rPr lang="sv-SE" dirty="0" smtClean="0">
                <a:latin typeface="Century Gothic" panose="020B0502020202020204" pitchFamily="34" charset="0"/>
              </a:rPr>
              <a:t>Alat Membatik;</a:t>
            </a:r>
          </a:p>
          <a:p>
            <a:pPr marL="342900" indent="-342900">
              <a:buAutoNum type="alphaLcPeriod"/>
            </a:pPr>
            <a:r>
              <a:rPr lang="sv-SE" dirty="0" smtClean="0">
                <a:latin typeface="Century Gothic" panose="020B0502020202020204" pitchFamily="34" charset="0"/>
              </a:rPr>
              <a:t>Gergaji Triplek;</a:t>
            </a:r>
          </a:p>
          <a:p>
            <a:pPr marL="342900" indent="-342900">
              <a:buAutoNum type="alphaLcPeriod"/>
            </a:pPr>
            <a:r>
              <a:rPr lang="sv-SE" dirty="0" smtClean="0">
                <a:latin typeface="Century Gothic" panose="020B0502020202020204" pitchFamily="34" charset="0"/>
              </a:rPr>
              <a:t>Pahat Ukir;</a:t>
            </a:r>
          </a:p>
          <a:p>
            <a:pPr marL="342900" indent="-342900">
              <a:buAutoNum type="alphaLcPeriod"/>
            </a:pPr>
            <a:r>
              <a:rPr lang="sv-SE" dirty="0" smtClean="0">
                <a:latin typeface="Century Gothic" panose="020B0502020202020204" pitchFamily="34" charset="0"/>
              </a:rPr>
              <a:t>Standar Lukis (AESEL);</a:t>
            </a:r>
          </a:p>
          <a:p>
            <a:pPr marL="342900" indent="-342900">
              <a:buAutoNum type="alphaLcPeriod"/>
            </a:pPr>
            <a:r>
              <a:rPr lang="sv-SE" dirty="0" smtClean="0">
                <a:latin typeface="Century Gothic" panose="020B0502020202020204" pitchFamily="34" charset="0"/>
              </a:rPr>
              <a:t>Kain Kanvas Marsoto.</a:t>
            </a:r>
            <a:endParaRPr lang="en-US" dirty="0">
              <a:latin typeface="Century Gothic" panose="020B0502020202020204" pitchFamily="34" charset="0"/>
            </a:endParaRPr>
          </a:p>
        </p:txBody>
      </p:sp>
      <p:sp>
        <p:nvSpPr>
          <p:cNvPr id="8" name="Rectangle 7"/>
          <p:cNvSpPr/>
          <p:nvPr/>
        </p:nvSpPr>
        <p:spPr>
          <a:xfrm>
            <a:off x="7852925" y="4159679"/>
            <a:ext cx="3331954" cy="1815882"/>
          </a:xfrm>
          <a:prstGeom prst="rect">
            <a:avLst/>
          </a:prstGeom>
          <a:solidFill>
            <a:schemeClr val="accent2">
              <a:lumMod val="20000"/>
              <a:lumOff val="80000"/>
            </a:schemeClr>
          </a:solidFill>
        </p:spPr>
        <p:txBody>
          <a:bodyPr wrap="square">
            <a:spAutoFit/>
          </a:bodyPr>
          <a:lstStyle/>
          <a:p>
            <a:r>
              <a:rPr lang="sv-SE" sz="1600" i="1" dirty="0"/>
              <a:t>Sekolah dapat mengidentifikasi/memilih jenis peralatan </a:t>
            </a:r>
            <a:r>
              <a:rPr lang="sv-SE" sz="1600" i="1" dirty="0" smtClean="0"/>
              <a:t>Seni Budaya </a:t>
            </a:r>
            <a:r>
              <a:rPr lang="sv-SE" sz="1600" i="1" dirty="0"/>
              <a:t>sesuai dengan kebutuhannya, mengacu pada daftar peralatan </a:t>
            </a:r>
            <a:r>
              <a:rPr lang="sv-SE" sz="1600" i="1" dirty="0" smtClean="0"/>
              <a:t>yang tertuang dalam Lampiran IV permendikbud no. 8 tahun 2018</a:t>
            </a:r>
            <a:endParaRPr lang="en-US" sz="1600" i="1" dirty="0"/>
          </a:p>
        </p:txBody>
      </p:sp>
      <p:grpSp>
        <p:nvGrpSpPr>
          <p:cNvPr id="9" name="Group 8"/>
          <p:cNvGrpSpPr/>
          <p:nvPr/>
        </p:nvGrpSpPr>
        <p:grpSpPr>
          <a:xfrm>
            <a:off x="237126" y="578348"/>
            <a:ext cx="5198171" cy="957241"/>
            <a:chOff x="11471" y="1250812"/>
            <a:chExt cx="5198171" cy="957241"/>
          </a:xfrm>
        </p:grpSpPr>
        <p:sp>
          <p:nvSpPr>
            <p:cNvPr id="10" name="Rectangle 9"/>
            <p:cNvSpPr/>
            <p:nvPr/>
          </p:nvSpPr>
          <p:spPr>
            <a:xfrm>
              <a:off x="483254" y="1336403"/>
              <a:ext cx="4726388" cy="369332"/>
            </a:xfrm>
            <a:prstGeom prst="rect">
              <a:avLst/>
            </a:prstGeom>
            <a:solidFill>
              <a:srgbClr val="D4F0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65" t="42325" r="64120" b="26974"/>
            <a:stretch/>
          </p:blipFill>
          <p:spPr bwMode="auto">
            <a:xfrm>
              <a:off x="11471" y="1250812"/>
              <a:ext cx="943566" cy="95724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1011183" y="1336403"/>
              <a:ext cx="3758145" cy="369332"/>
            </a:xfrm>
            <a:prstGeom prst="rect">
              <a:avLst/>
            </a:prstGeom>
          </p:spPr>
          <p:txBody>
            <a:bodyPr wrap="none">
              <a:spAutoFit/>
            </a:bodyPr>
            <a:lstStyle/>
            <a:p>
              <a:r>
                <a:rPr lang="en-US" b="1" dirty="0" smtClean="0"/>
                <a:t>4. </a:t>
              </a:r>
              <a:r>
                <a:rPr lang="en-US" b="1" dirty="0" err="1"/>
                <a:t>Pengadaaan</a:t>
              </a:r>
              <a:r>
                <a:rPr lang="en-US" b="1" dirty="0"/>
                <a:t> </a:t>
              </a:r>
              <a:r>
                <a:rPr lang="en-US" b="1" dirty="0" err="1"/>
                <a:t>Peralatan</a:t>
              </a:r>
              <a:r>
                <a:rPr lang="en-US" b="1" dirty="0"/>
                <a:t> </a:t>
              </a:r>
              <a:r>
                <a:rPr lang="en-US" b="1" dirty="0" err="1" smtClean="0"/>
                <a:t>Seni</a:t>
              </a:r>
              <a:r>
                <a:rPr lang="en-US" b="1" dirty="0" smtClean="0"/>
                <a:t> </a:t>
              </a:r>
              <a:r>
                <a:rPr lang="en-US" b="1" dirty="0" err="1" smtClean="0"/>
                <a:t>Budaya</a:t>
              </a:r>
              <a:endParaRPr lang="en-US" b="1" dirty="0"/>
            </a:p>
          </p:txBody>
        </p:sp>
      </p:grpSp>
    </p:spTree>
    <p:extLst>
      <p:ext uri="{BB962C8B-B14F-4D97-AF65-F5344CB8AC3E}">
        <p14:creationId xmlns:p14="http://schemas.microsoft.com/office/powerpoint/2010/main" val="222373180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5" name="Group 5"/>
          <p:cNvGrpSpPr/>
          <p:nvPr/>
        </p:nvGrpSpPr>
        <p:grpSpPr>
          <a:xfrm rot="10800000">
            <a:off x="2141256" y="6401817"/>
            <a:ext cx="10050744" cy="67855"/>
            <a:chOff x="0" y="2631522"/>
            <a:chExt cx="15040549" cy="828013"/>
          </a:xfrm>
          <a:solidFill>
            <a:schemeClr val="bg1"/>
          </a:solidFill>
        </p:grpSpPr>
        <p:grpSp>
          <p:nvGrpSpPr>
            <p:cNvPr id="16" name="Group 6"/>
            <p:cNvGrpSpPr/>
            <p:nvPr/>
          </p:nvGrpSpPr>
          <p:grpSpPr>
            <a:xfrm>
              <a:off x="0" y="2632049"/>
              <a:ext cx="10872788" cy="827486"/>
              <a:chOff x="3886200" y="942975"/>
              <a:chExt cx="6986588" cy="628650"/>
            </a:xfrm>
            <a:grpFill/>
          </p:grpSpPr>
          <p:sp>
            <p:nvSpPr>
              <p:cNvPr id="18" name="Rectangle 8"/>
              <p:cNvSpPr/>
              <p:nvPr/>
            </p:nvSpPr>
            <p:spPr>
              <a:xfrm>
                <a:off x="3886200" y="942975"/>
                <a:ext cx="4686300" cy="62865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sp>
            <p:nvSpPr>
              <p:cNvPr id="19" name="Parallelogram 9"/>
              <p:cNvSpPr/>
              <p:nvPr/>
            </p:nvSpPr>
            <p:spPr>
              <a:xfrm>
                <a:off x="7529513" y="942975"/>
                <a:ext cx="3343275" cy="628650"/>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17" name="Parallelogram 7"/>
            <p:cNvSpPr/>
            <p:nvPr/>
          </p:nvSpPr>
          <p:spPr>
            <a:xfrm>
              <a:off x="10276643" y="2631522"/>
              <a:ext cx="4763906" cy="828013"/>
            </a:xfrm>
            <a:prstGeom prst="parallelogram">
              <a:avLst>
                <a:gd name="adj" fmla="val 704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57168" indent="-257168" algn="ctr">
                <a:buFont typeface="+mj-lt"/>
                <a:buAutoNum type="arabicPeriod"/>
              </a:pPr>
              <a:endParaRPr lang="en-US" sz="1196">
                <a:latin typeface="Helvetica Neue" charset="0"/>
                <a:ea typeface="Helvetica Neue" charset="0"/>
                <a:cs typeface="Helvetica Neue" charset="0"/>
              </a:endParaRPr>
            </a:p>
          </p:txBody>
        </p:sp>
      </p:grpSp>
      <p:sp>
        <p:nvSpPr>
          <p:cNvPr id="2" name="Kotak Teks 1"/>
          <p:cNvSpPr txBox="1"/>
          <p:nvPr/>
        </p:nvSpPr>
        <p:spPr>
          <a:xfrm>
            <a:off x="4341886" y="5570777"/>
            <a:ext cx="7629395" cy="830997"/>
          </a:xfrm>
          <a:prstGeom prst="rect">
            <a:avLst/>
          </a:prstGeom>
          <a:noFill/>
        </p:spPr>
        <p:txBody>
          <a:bodyPr wrap="square" rtlCol="0">
            <a:spAutoFit/>
          </a:bodyPr>
          <a:lstStyle/>
          <a:p>
            <a:pPr algn="r"/>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TERIMA KASIH</a:t>
            </a:r>
            <a:endParaRPr lang="id-ID"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9" name="Picture 8" descr="C:\Users\d.brahmantyo\Pictures\logo dikbud 23,5x23,5.png">
            <a:extLst>
              <a:ext uri="{FF2B5EF4-FFF2-40B4-BE49-F238E27FC236}">
                <a16:creationId xmlns:a16="http://schemas.microsoft.com/office/drawing/2014/main" id="{BA4546CB-255C-4D18-A98F-358DAD15AC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892" y="214305"/>
            <a:ext cx="705404" cy="715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xmlns="">
                <a:solidFill>
                  <a:srgbClr val="FFFFFF"/>
                </a:solidFill>
              </a14:hiddenFill>
            </a:ext>
          </a:extLst>
        </p:spPr>
      </p:pic>
      <p:pic>
        <p:nvPicPr>
          <p:cNvPr id="10" name="Picture 9">
            <a:extLst>
              <a:ext uri="{FF2B5EF4-FFF2-40B4-BE49-F238E27FC236}">
                <a16:creationId xmlns:a16="http://schemas.microsoft.com/office/drawing/2014/main" id="{08241F10-483C-4825-AA7E-A451A51E096D}"/>
              </a:ext>
            </a:extLst>
          </p:cNvPr>
          <p:cNvPicPr>
            <a:picLocks noChangeAspect="1"/>
          </p:cNvPicPr>
          <p:nvPr/>
        </p:nvPicPr>
        <p:blipFill>
          <a:blip r:embed="rId4" cstate="print">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1844722" y="214452"/>
            <a:ext cx="973495" cy="14529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611117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Tujuan</a:t>
            </a:r>
            <a:r>
              <a:rPr lang="en-US" sz="2800" b="1" dirty="0" smtClean="0">
                <a:solidFill>
                  <a:schemeClr val="bg1"/>
                </a:solidFill>
              </a:rPr>
              <a:t> BOS SMA 2018</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0" y="489295"/>
            <a:ext cx="10777182" cy="6041701"/>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006" y="489296"/>
            <a:ext cx="9088994" cy="6034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02940" y="911523"/>
            <a:ext cx="2770496" cy="3785652"/>
          </a:xfrm>
          <a:prstGeom prst="rect">
            <a:avLst/>
          </a:prstGeom>
        </p:spPr>
        <p:txBody>
          <a:bodyPr wrap="square">
            <a:spAutoFit/>
          </a:bodyPr>
          <a:lstStyle/>
          <a:p>
            <a:pPr marL="4763" lvl="1"/>
            <a:r>
              <a:rPr lang="id-ID" sz="2400" dirty="0">
                <a:latin typeface="Helvetica Light"/>
              </a:rPr>
              <a:t>M</a:t>
            </a:r>
            <a:r>
              <a:rPr lang="de-LU" sz="2400" dirty="0">
                <a:latin typeface="Helvetica Light"/>
              </a:rPr>
              <a:t>ewujudkan layanan pendidikan </a:t>
            </a:r>
            <a:r>
              <a:rPr lang="id-ID" sz="2400" dirty="0">
                <a:latin typeface="Helvetica Light"/>
              </a:rPr>
              <a:t>menengah khususnya jenjang SMA </a:t>
            </a:r>
            <a:r>
              <a:rPr lang="de-LU" sz="2400" dirty="0">
                <a:latin typeface="Helvetica Light"/>
              </a:rPr>
              <a:t>yang </a:t>
            </a:r>
            <a:r>
              <a:rPr lang="de-LU" sz="2400" dirty="0">
                <a:solidFill>
                  <a:srgbClr val="00B050"/>
                </a:solidFill>
                <a:latin typeface="Helvetica Light"/>
              </a:rPr>
              <a:t>terjangkau</a:t>
            </a:r>
            <a:r>
              <a:rPr lang="de-LU" sz="2400" dirty="0">
                <a:latin typeface="Helvetica Light"/>
              </a:rPr>
              <a:t> dan </a:t>
            </a:r>
            <a:r>
              <a:rPr lang="de-LU" sz="2400" dirty="0">
                <a:solidFill>
                  <a:srgbClr val="00B050"/>
                </a:solidFill>
                <a:latin typeface="Helvetica Light"/>
              </a:rPr>
              <a:t>bermutu</a:t>
            </a:r>
            <a:r>
              <a:rPr lang="de-LU" sz="2400" dirty="0">
                <a:latin typeface="Helvetica Light"/>
              </a:rPr>
              <a:t> bagi semua lapisan masyarakat</a:t>
            </a:r>
            <a:r>
              <a:rPr lang="id-ID" sz="2400" dirty="0">
                <a:latin typeface="Helvetica Light"/>
              </a:rPr>
              <a:t>.</a:t>
            </a:r>
          </a:p>
        </p:txBody>
      </p:sp>
    </p:spTree>
    <p:extLst>
      <p:ext uri="{BB962C8B-B14F-4D97-AF65-F5344CB8AC3E}">
        <p14:creationId xmlns:p14="http://schemas.microsoft.com/office/powerpoint/2010/main" val="37094198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Implementasi</a:t>
            </a:r>
            <a:r>
              <a:rPr lang="en-US" sz="2800" b="1" dirty="0" smtClean="0">
                <a:solidFill>
                  <a:srgbClr val="FFFF00"/>
                </a:solidFill>
              </a:rPr>
              <a:t> </a:t>
            </a:r>
            <a:r>
              <a:rPr lang="en-US" sz="2800" b="1" dirty="0" smtClean="0">
                <a:solidFill>
                  <a:schemeClr val="bg1"/>
                </a:solidFill>
              </a:rPr>
              <a:t>Program BOS SMA di </a:t>
            </a:r>
            <a:r>
              <a:rPr lang="en-US" sz="2800" b="1" dirty="0" err="1" smtClean="0">
                <a:solidFill>
                  <a:schemeClr val="bg1"/>
                </a:solidFill>
              </a:rPr>
              <a:t>Sekolah</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0" y="489296"/>
            <a:ext cx="12192000" cy="6126806"/>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997343" y="811239"/>
            <a:ext cx="7659319" cy="2985433"/>
          </a:xfrm>
          <a:prstGeom prst="rect">
            <a:avLst/>
          </a:prstGeom>
        </p:spPr>
        <p:txBody>
          <a:bodyPr wrap="square">
            <a:spAutoFit/>
          </a:bodyPr>
          <a:lstStyle/>
          <a:p>
            <a:pPr lvl="0" algn="just"/>
            <a:r>
              <a:rPr lang="en-AU" sz="4400" dirty="0" err="1">
                <a:latin typeface="Century Gothic" panose="020B0502020202020204" pitchFamily="34" charset="0"/>
              </a:rPr>
              <a:t>S</a:t>
            </a:r>
            <a:r>
              <a:rPr lang="en-AU" sz="2400" dirty="0" err="1">
                <a:latin typeface="Century Gothic" panose="020B0502020202020204" pitchFamily="34" charset="0"/>
              </a:rPr>
              <a:t>ekolah</a:t>
            </a:r>
            <a:r>
              <a:rPr lang="en-AU" sz="2400" dirty="0">
                <a:latin typeface="Century Gothic" panose="020B0502020202020204" pitchFamily="34" charset="0"/>
              </a:rPr>
              <a:t> </a:t>
            </a:r>
            <a:r>
              <a:rPr lang="en-AU" sz="2400" dirty="0" err="1">
                <a:latin typeface="Century Gothic" panose="020B0502020202020204" pitchFamily="34" charset="0"/>
              </a:rPr>
              <a:t>penerima</a:t>
            </a:r>
            <a:r>
              <a:rPr lang="en-AU" sz="2400" dirty="0">
                <a:latin typeface="Century Gothic" panose="020B0502020202020204" pitchFamily="34" charset="0"/>
              </a:rPr>
              <a:t> BOS SMA </a:t>
            </a:r>
            <a:r>
              <a:rPr lang="en-AU" sz="2400" dirty="0" err="1">
                <a:latin typeface="Century Gothic" panose="020B0502020202020204" pitchFamily="34" charset="0"/>
              </a:rPr>
              <a:t>menerapkan</a:t>
            </a:r>
            <a:r>
              <a:rPr lang="en-AU" sz="2400" dirty="0">
                <a:latin typeface="Century Gothic" panose="020B0502020202020204" pitchFamily="34" charset="0"/>
              </a:rPr>
              <a:t> </a:t>
            </a:r>
            <a:r>
              <a:rPr lang="en-AU" sz="2400" dirty="0" err="1">
                <a:latin typeface="Century Gothic" panose="020B0502020202020204" pitchFamily="34" charset="0"/>
              </a:rPr>
              <a:t>mekanisme</a:t>
            </a:r>
            <a:r>
              <a:rPr lang="en-AU" sz="2400" dirty="0">
                <a:latin typeface="Century Gothic" panose="020B0502020202020204" pitchFamily="34" charset="0"/>
              </a:rPr>
              <a:t> </a:t>
            </a:r>
            <a:r>
              <a:rPr lang="en-AU" sz="2400" b="1" dirty="0" err="1">
                <a:solidFill>
                  <a:srgbClr val="00B050"/>
                </a:solidFill>
                <a:latin typeface="Century Gothic" panose="020B0502020202020204" pitchFamily="34" charset="0"/>
              </a:rPr>
              <a:t>subsidi</a:t>
            </a:r>
            <a:r>
              <a:rPr lang="en-AU" sz="2400" b="1" dirty="0">
                <a:solidFill>
                  <a:srgbClr val="00B050"/>
                </a:solidFill>
                <a:latin typeface="Century Gothic" panose="020B0502020202020204" pitchFamily="34" charset="0"/>
              </a:rPr>
              <a:t> </a:t>
            </a:r>
            <a:r>
              <a:rPr lang="en-AU" sz="2400" b="1" dirty="0" err="1">
                <a:solidFill>
                  <a:srgbClr val="00B050"/>
                </a:solidFill>
                <a:latin typeface="Century Gothic" panose="020B0502020202020204" pitchFamily="34" charset="0"/>
              </a:rPr>
              <a:t>silang</a:t>
            </a:r>
            <a:r>
              <a:rPr lang="en-AU" sz="2400" b="1" dirty="0">
                <a:solidFill>
                  <a:srgbClr val="00B050"/>
                </a:solidFill>
                <a:latin typeface="Century Gothic" panose="020B0502020202020204" pitchFamily="34" charset="0"/>
              </a:rPr>
              <a:t> </a:t>
            </a:r>
            <a:r>
              <a:rPr lang="en-AU" sz="2400" dirty="0" err="1">
                <a:latin typeface="Century Gothic" panose="020B0502020202020204" pitchFamily="34" charset="0"/>
              </a:rPr>
              <a:t>dan</a:t>
            </a:r>
            <a:r>
              <a:rPr lang="en-AU" sz="2400" dirty="0">
                <a:latin typeface="Century Gothic" panose="020B0502020202020204" pitchFamily="34" charset="0"/>
              </a:rPr>
              <a:t>/</a:t>
            </a:r>
            <a:r>
              <a:rPr lang="en-AU" sz="2400" dirty="0" err="1">
                <a:latin typeface="Century Gothic" panose="020B0502020202020204" pitchFamily="34" charset="0"/>
              </a:rPr>
              <a:t>atau</a:t>
            </a:r>
            <a:r>
              <a:rPr lang="en-AU" sz="2400" dirty="0">
                <a:latin typeface="Century Gothic" panose="020B0502020202020204" pitchFamily="34" charset="0"/>
              </a:rPr>
              <a:t> </a:t>
            </a:r>
            <a:r>
              <a:rPr lang="en-AU" sz="2400" dirty="0" err="1">
                <a:latin typeface="Century Gothic" panose="020B0502020202020204" pitchFamily="34" charset="0"/>
              </a:rPr>
              <a:t>mencari</a:t>
            </a:r>
            <a:r>
              <a:rPr lang="en-AU" sz="2400" dirty="0">
                <a:latin typeface="Century Gothic" panose="020B0502020202020204" pitchFamily="34" charset="0"/>
              </a:rPr>
              <a:t> </a:t>
            </a:r>
            <a:r>
              <a:rPr lang="en-AU" sz="2400" dirty="0" err="1">
                <a:latin typeface="Century Gothic" panose="020B0502020202020204" pitchFamily="34" charset="0"/>
              </a:rPr>
              <a:t>sumber</a:t>
            </a:r>
            <a:r>
              <a:rPr lang="en-AU" sz="2400" dirty="0">
                <a:latin typeface="Century Gothic" panose="020B0502020202020204" pitchFamily="34" charset="0"/>
              </a:rPr>
              <a:t> </a:t>
            </a:r>
            <a:r>
              <a:rPr lang="en-AU" sz="2400" dirty="0" err="1">
                <a:latin typeface="Century Gothic" panose="020B0502020202020204" pitchFamily="34" charset="0"/>
              </a:rPr>
              <a:t>dana</a:t>
            </a:r>
            <a:r>
              <a:rPr lang="en-AU" sz="2400" dirty="0">
                <a:latin typeface="Century Gothic" panose="020B0502020202020204" pitchFamily="34" charset="0"/>
              </a:rPr>
              <a:t> </a:t>
            </a:r>
            <a:r>
              <a:rPr lang="en-AU" sz="2400" dirty="0" err="1">
                <a:latin typeface="Century Gothic" panose="020B0502020202020204" pitchFamily="34" charset="0"/>
              </a:rPr>
              <a:t>sejenis</a:t>
            </a:r>
            <a:r>
              <a:rPr lang="en-AU" sz="2400" dirty="0">
                <a:latin typeface="Century Gothic" panose="020B0502020202020204" pitchFamily="34" charset="0"/>
              </a:rPr>
              <a:t> </a:t>
            </a:r>
            <a:r>
              <a:rPr lang="en-AU" sz="2400" dirty="0" err="1">
                <a:latin typeface="Century Gothic" panose="020B0502020202020204" pitchFamily="34" charset="0"/>
              </a:rPr>
              <a:t>dari</a:t>
            </a:r>
            <a:r>
              <a:rPr lang="en-AU" sz="2400" dirty="0">
                <a:latin typeface="Century Gothic" panose="020B0502020202020204" pitchFamily="34" charset="0"/>
              </a:rPr>
              <a:t> </a:t>
            </a:r>
            <a:r>
              <a:rPr lang="en-AU" sz="2400" dirty="0" err="1">
                <a:latin typeface="Century Gothic" panose="020B0502020202020204" pitchFamily="34" charset="0"/>
              </a:rPr>
              <a:t>pemerintah</a:t>
            </a:r>
            <a:r>
              <a:rPr lang="en-AU" sz="2400" dirty="0">
                <a:latin typeface="Century Gothic" panose="020B0502020202020204" pitchFamily="34" charset="0"/>
              </a:rPr>
              <a:t> </a:t>
            </a:r>
            <a:r>
              <a:rPr lang="en-AU" sz="2400" dirty="0" err="1">
                <a:latin typeface="Century Gothic" panose="020B0502020202020204" pitchFamily="34" charset="0"/>
              </a:rPr>
              <a:t>daerah</a:t>
            </a:r>
            <a:r>
              <a:rPr lang="en-AU" sz="2400" dirty="0">
                <a:latin typeface="Century Gothic" panose="020B0502020202020204" pitchFamily="34" charset="0"/>
              </a:rPr>
              <a:t>, </a:t>
            </a:r>
            <a:r>
              <a:rPr lang="en-AU" sz="2400" dirty="0" err="1">
                <a:latin typeface="Century Gothic" panose="020B0502020202020204" pitchFamily="34" charset="0"/>
              </a:rPr>
              <a:t>masyarakat</a:t>
            </a:r>
            <a:r>
              <a:rPr lang="en-AU" sz="2400" dirty="0">
                <a:latin typeface="Century Gothic" panose="020B0502020202020204" pitchFamily="34" charset="0"/>
              </a:rPr>
              <a:t>, </a:t>
            </a:r>
            <a:r>
              <a:rPr lang="en-AU" sz="2400" dirty="0" err="1">
                <a:latin typeface="Century Gothic" panose="020B0502020202020204" pitchFamily="34" charset="0"/>
              </a:rPr>
              <a:t>dan</a:t>
            </a:r>
            <a:r>
              <a:rPr lang="en-AU" sz="2400" dirty="0">
                <a:latin typeface="Century Gothic" panose="020B0502020202020204" pitchFamily="34" charset="0"/>
              </a:rPr>
              <a:t> </a:t>
            </a:r>
            <a:r>
              <a:rPr lang="en-AU" sz="2400" dirty="0" err="1">
                <a:latin typeface="Century Gothic" panose="020B0502020202020204" pitchFamily="34" charset="0"/>
              </a:rPr>
              <a:t>sumber</a:t>
            </a:r>
            <a:r>
              <a:rPr lang="en-AU" sz="2400" dirty="0">
                <a:latin typeface="Century Gothic" panose="020B0502020202020204" pitchFamily="34" charset="0"/>
              </a:rPr>
              <a:t> lain yang </a:t>
            </a:r>
            <a:r>
              <a:rPr lang="en-AU" sz="2400" dirty="0" err="1">
                <a:latin typeface="Century Gothic" panose="020B0502020202020204" pitchFamily="34" charset="0"/>
              </a:rPr>
              <a:t>tidak</a:t>
            </a:r>
            <a:r>
              <a:rPr lang="en-AU" sz="2400" dirty="0">
                <a:latin typeface="Century Gothic" panose="020B0502020202020204" pitchFamily="34" charset="0"/>
              </a:rPr>
              <a:t> </a:t>
            </a:r>
            <a:r>
              <a:rPr lang="en-AU" sz="2400" dirty="0" err="1">
                <a:latin typeface="Century Gothic" panose="020B0502020202020204" pitchFamily="34" charset="0"/>
              </a:rPr>
              <a:t>mengikat</a:t>
            </a:r>
            <a:r>
              <a:rPr lang="en-AU" sz="2400" dirty="0">
                <a:latin typeface="Century Gothic" panose="020B0502020202020204" pitchFamily="34" charset="0"/>
              </a:rPr>
              <a:t> </a:t>
            </a:r>
            <a:r>
              <a:rPr lang="en-AU" sz="2400" dirty="0" err="1">
                <a:latin typeface="Century Gothic" panose="020B0502020202020204" pitchFamily="34" charset="0"/>
              </a:rPr>
              <a:t>dan</a:t>
            </a:r>
            <a:r>
              <a:rPr lang="en-AU" sz="2400" dirty="0">
                <a:latin typeface="Century Gothic" panose="020B0502020202020204" pitchFamily="34" charset="0"/>
              </a:rPr>
              <a:t> </a:t>
            </a:r>
            <a:r>
              <a:rPr lang="en-AU" sz="2400" dirty="0" err="1">
                <a:latin typeface="Century Gothic" panose="020B0502020202020204" pitchFamily="34" charset="0"/>
              </a:rPr>
              <a:t>sukarela</a:t>
            </a:r>
            <a:r>
              <a:rPr lang="en-AU" sz="2400" dirty="0">
                <a:latin typeface="Century Gothic" panose="020B0502020202020204" pitchFamily="34" charset="0"/>
              </a:rPr>
              <a:t> </a:t>
            </a:r>
            <a:r>
              <a:rPr lang="en-AU" sz="2400" b="1" dirty="0" err="1">
                <a:solidFill>
                  <a:srgbClr val="00B050"/>
                </a:solidFill>
                <a:latin typeface="Century Gothic" panose="020B0502020202020204" pitchFamily="34" charset="0"/>
              </a:rPr>
              <a:t>bagi</a:t>
            </a:r>
            <a:r>
              <a:rPr lang="en-AU" sz="2400" b="1" dirty="0">
                <a:solidFill>
                  <a:srgbClr val="00B050"/>
                </a:solidFill>
                <a:latin typeface="Century Gothic" panose="020B0502020202020204" pitchFamily="34" charset="0"/>
              </a:rPr>
              <a:t> </a:t>
            </a:r>
            <a:r>
              <a:rPr lang="en-AU" sz="2400" b="1" dirty="0" err="1">
                <a:solidFill>
                  <a:srgbClr val="00B050"/>
                </a:solidFill>
                <a:latin typeface="Century Gothic" panose="020B0502020202020204" pitchFamily="34" charset="0"/>
              </a:rPr>
              <a:t>siswa</a:t>
            </a:r>
            <a:r>
              <a:rPr lang="en-AU" sz="2400" b="1" dirty="0">
                <a:solidFill>
                  <a:srgbClr val="00B050"/>
                </a:solidFill>
                <a:latin typeface="Century Gothic" panose="020B0502020202020204" pitchFamily="34" charset="0"/>
              </a:rPr>
              <a:t> </a:t>
            </a:r>
            <a:r>
              <a:rPr lang="en-AU" sz="2400" b="1" dirty="0" err="1">
                <a:solidFill>
                  <a:srgbClr val="00B050"/>
                </a:solidFill>
                <a:latin typeface="Century Gothic" panose="020B0502020202020204" pitchFamily="34" charset="0"/>
              </a:rPr>
              <a:t>miskin</a:t>
            </a:r>
            <a:r>
              <a:rPr lang="en-AU" sz="2400" b="1" dirty="0">
                <a:solidFill>
                  <a:srgbClr val="00B050"/>
                </a:solidFill>
                <a:latin typeface="Century Gothic" panose="020B0502020202020204" pitchFamily="34" charset="0"/>
              </a:rPr>
              <a:t> </a:t>
            </a:r>
            <a:r>
              <a:rPr lang="en-AU" sz="2400" dirty="0" err="1">
                <a:latin typeface="Century Gothic" panose="020B0502020202020204" pitchFamily="34" charset="0"/>
              </a:rPr>
              <a:t>untuk</a:t>
            </a:r>
            <a:r>
              <a:rPr lang="en-AU" sz="2400" dirty="0">
                <a:latin typeface="Century Gothic" panose="020B0502020202020204" pitchFamily="34" charset="0"/>
              </a:rPr>
              <a:t> </a:t>
            </a:r>
            <a:r>
              <a:rPr lang="en-AU" sz="2400" dirty="0" err="1">
                <a:latin typeface="Century Gothic" panose="020B0502020202020204" pitchFamily="34" charset="0"/>
              </a:rPr>
              <a:t>memenuhi</a:t>
            </a:r>
            <a:r>
              <a:rPr lang="en-AU" sz="2400" dirty="0">
                <a:latin typeface="Century Gothic" panose="020B0502020202020204" pitchFamily="34" charset="0"/>
              </a:rPr>
              <a:t> </a:t>
            </a:r>
            <a:r>
              <a:rPr lang="en-AU" sz="2400" dirty="0" err="1">
                <a:latin typeface="Century Gothic" panose="020B0502020202020204" pitchFamily="34" charset="0"/>
              </a:rPr>
              <a:t>tagihan</a:t>
            </a:r>
            <a:r>
              <a:rPr lang="en-AU" sz="2400" dirty="0">
                <a:latin typeface="Century Gothic" panose="020B0502020202020204" pitchFamily="34" charset="0"/>
              </a:rPr>
              <a:t> </a:t>
            </a:r>
            <a:r>
              <a:rPr lang="en-AU" sz="2400" dirty="0" err="1">
                <a:latin typeface="Century Gothic" panose="020B0502020202020204" pitchFamily="34" charset="0"/>
              </a:rPr>
              <a:t>biaya</a:t>
            </a:r>
            <a:r>
              <a:rPr lang="en-AU" sz="2400" dirty="0">
                <a:latin typeface="Century Gothic" panose="020B0502020202020204" pitchFamily="34" charset="0"/>
              </a:rPr>
              <a:t> </a:t>
            </a:r>
            <a:r>
              <a:rPr lang="en-AU" sz="2400" dirty="0" err="1">
                <a:latin typeface="Century Gothic" panose="020B0502020202020204" pitchFamily="34" charset="0"/>
              </a:rPr>
              <a:t>sekolah</a:t>
            </a:r>
            <a:r>
              <a:rPr lang="en-AU" sz="2400" dirty="0">
                <a:latin typeface="Century Gothic" panose="020B0502020202020204" pitchFamily="34" charset="0"/>
              </a:rPr>
              <a:t> </a:t>
            </a:r>
            <a:r>
              <a:rPr lang="en-AU" sz="2400" dirty="0" err="1">
                <a:latin typeface="Century Gothic" panose="020B0502020202020204" pitchFamily="34" charset="0"/>
              </a:rPr>
              <a:t>lainnya</a:t>
            </a:r>
            <a:r>
              <a:rPr lang="en-AU" sz="2400" dirty="0">
                <a:latin typeface="Century Gothic" panose="020B0502020202020204" pitchFamily="34" charset="0"/>
              </a:rPr>
              <a:t> yang </a:t>
            </a:r>
            <a:r>
              <a:rPr lang="en-AU" sz="2400" dirty="0" err="1">
                <a:latin typeface="Century Gothic" panose="020B0502020202020204" pitchFamily="34" charset="0"/>
              </a:rPr>
              <a:t>belum</a:t>
            </a:r>
            <a:r>
              <a:rPr lang="en-AU" sz="2400" dirty="0">
                <a:latin typeface="Century Gothic" panose="020B0502020202020204" pitchFamily="34" charset="0"/>
              </a:rPr>
              <a:t> </a:t>
            </a:r>
            <a:r>
              <a:rPr lang="en-AU" sz="2400" dirty="0" err="1">
                <a:latin typeface="Century Gothic" panose="020B0502020202020204" pitchFamily="34" charset="0"/>
              </a:rPr>
              <a:t>bisa</a:t>
            </a:r>
            <a:r>
              <a:rPr lang="en-AU" sz="2400" dirty="0">
                <a:latin typeface="Century Gothic" panose="020B0502020202020204" pitchFamily="34" charset="0"/>
              </a:rPr>
              <a:t> </a:t>
            </a:r>
            <a:r>
              <a:rPr lang="en-AU" sz="2400" dirty="0" err="1">
                <a:latin typeface="Century Gothic" panose="020B0502020202020204" pitchFamily="34" charset="0"/>
              </a:rPr>
              <a:t>dipenuhi</a:t>
            </a:r>
            <a:r>
              <a:rPr lang="en-AU" sz="2400" dirty="0">
                <a:latin typeface="Century Gothic" panose="020B0502020202020204" pitchFamily="34" charset="0"/>
              </a:rPr>
              <a:t> </a:t>
            </a:r>
            <a:r>
              <a:rPr lang="en-AU" sz="2400" dirty="0" err="1">
                <a:latin typeface="Century Gothic" panose="020B0502020202020204" pitchFamily="34" charset="0"/>
              </a:rPr>
              <a:t>melalui</a:t>
            </a:r>
            <a:r>
              <a:rPr lang="en-AU" sz="2400" dirty="0">
                <a:latin typeface="Century Gothic" panose="020B0502020202020204" pitchFamily="34" charset="0"/>
              </a:rPr>
              <a:t> program BOS SMA</a:t>
            </a:r>
            <a:r>
              <a:rPr lang="id-ID" sz="2400" dirty="0">
                <a:latin typeface="Century Gothic" panose="020B0502020202020204" pitchFamily="34" charset="0"/>
              </a:rPr>
              <a:t>.</a:t>
            </a:r>
            <a:endParaRPr lang="id-ID" sz="2400" b="1" dirty="0">
              <a:latin typeface="Century Gothic" panose="020B0502020202020204" pitchFamily="34" charset="0"/>
            </a:endParaRPr>
          </a:p>
        </p:txBody>
      </p:sp>
      <p:sp>
        <p:nvSpPr>
          <p:cNvPr id="8" name="Rectangle 7"/>
          <p:cNvSpPr/>
          <p:nvPr/>
        </p:nvSpPr>
        <p:spPr>
          <a:xfrm>
            <a:off x="269196" y="3796672"/>
            <a:ext cx="11653608" cy="2677656"/>
          </a:xfrm>
          <a:prstGeom prst="rect">
            <a:avLst/>
          </a:prstGeom>
        </p:spPr>
        <p:txBody>
          <a:bodyPr wrap="square">
            <a:spAutoFit/>
          </a:bodyPr>
          <a:lstStyle/>
          <a:p>
            <a:pPr lvl="0"/>
            <a:r>
              <a:rPr lang="en-AU" sz="4800" dirty="0">
                <a:latin typeface="Century Gothic" panose="020B0502020202020204" pitchFamily="34" charset="0"/>
              </a:rPr>
              <a:t>S</a:t>
            </a:r>
            <a:r>
              <a:rPr lang="id-ID" sz="2400" dirty="0">
                <a:latin typeface="Century Gothic" panose="020B0502020202020204" pitchFamily="34" charset="0"/>
              </a:rPr>
              <a:t>ekolah</a:t>
            </a:r>
            <a:r>
              <a:rPr lang="en-AU" sz="2400" dirty="0">
                <a:latin typeface="Century Gothic" panose="020B0502020202020204" pitchFamily="34" charset="0"/>
              </a:rPr>
              <a:t> </a:t>
            </a:r>
            <a:r>
              <a:rPr lang="en-AU" sz="2400" dirty="0" err="1">
                <a:latin typeface="Century Gothic" panose="020B0502020202020204" pitchFamily="34" charset="0"/>
              </a:rPr>
              <a:t>dapat</a:t>
            </a:r>
            <a:r>
              <a:rPr lang="en-AU" sz="2400" dirty="0">
                <a:latin typeface="Century Gothic" panose="020B0502020202020204" pitchFamily="34" charset="0"/>
              </a:rPr>
              <a:t> </a:t>
            </a:r>
            <a:r>
              <a:rPr lang="en-AU" sz="2400" dirty="0" err="1">
                <a:latin typeface="Century Gothic" panose="020B0502020202020204" pitchFamily="34" charset="0"/>
              </a:rPr>
              <a:t>menerima</a:t>
            </a:r>
            <a:r>
              <a:rPr lang="en-AU" sz="2400" dirty="0">
                <a:latin typeface="Century Gothic" panose="020B0502020202020204" pitchFamily="34" charset="0"/>
              </a:rPr>
              <a:t> </a:t>
            </a:r>
            <a:r>
              <a:rPr lang="en-AU" sz="2400" b="1" dirty="0" err="1">
                <a:solidFill>
                  <a:srgbClr val="00B050"/>
                </a:solidFill>
                <a:latin typeface="Century Gothic" panose="020B0502020202020204" pitchFamily="34" charset="0"/>
              </a:rPr>
              <a:t>sumbangan</a:t>
            </a:r>
            <a:r>
              <a:rPr lang="en-AU" sz="2400" dirty="0">
                <a:solidFill>
                  <a:srgbClr val="00B050"/>
                </a:solidFill>
                <a:latin typeface="Century Gothic" panose="020B0502020202020204" pitchFamily="34" charset="0"/>
              </a:rPr>
              <a:t> </a:t>
            </a:r>
            <a:r>
              <a:rPr lang="en-AU" sz="2400" b="1" dirty="0" err="1">
                <a:solidFill>
                  <a:srgbClr val="00B050"/>
                </a:solidFill>
                <a:latin typeface="Century Gothic" panose="020B0502020202020204" pitchFamily="34" charset="0"/>
              </a:rPr>
              <a:t>pendidikan</a:t>
            </a:r>
            <a:r>
              <a:rPr lang="en-AU" sz="2400" dirty="0">
                <a:solidFill>
                  <a:srgbClr val="00B050"/>
                </a:solidFill>
                <a:latin typeface="Century Gothic" panose="020B0502020202020204" pitchFamily="34" charset="0"/>
              </a:rPr>
              <a:t> </a:t>
            </a:r>
            <a:r>
              <a:rPr lang="en-AU" sz="2400" dirty="0" err="1">
                <a:latin typeface="Century Gothic" panose="020B0502020202020204" pitchFamily="34" charset="0"/>
              </a:rPr>
              <a:t>dari</a:t>
            </a:r>
            <a:r>
              <a:rPr lang="en-AU" sz="2400" dirty="0">
                <a:latin typeface="Century Gothic" panose="020B0502020202020204" pitchFamily="34" charset="0"/>
              </a:rPr>
              <a:t> </a:t>
            </a:r>
            <a:r>
              <a:rPr lang="en-AU" sz="2400" dirty="0" err="1">
                <a:latin typeface="Century Gothic" panose="020B0502020202020204" pitchFamily="34" charset="0"/>
              </a:rPr>
              <a:t>masyarakat</a:t>
            </a:r>
            <a:r>
              <a:rPr lang="en-AU" sz="2400" dirty="0">
                <a:latin typeface="Century Gothic" panose="020B0502020202020204" pitchFamily="34" charset="0"/>
              </a:rPr>
              <a:t> </a:t>
            </a:r>
            <a:r>
              <a:rPr lang="en-AU" sz="2400" dirty="0" err="1">
                <a:latin typeface="Century Gothic" panose="020B0502020202020204" pitchFamily="34" charset="0"/>
              </a:rPr>
              <a:t>dan</a:t>
            </a:r>
            <a:r>
              <a:rPr lang="en-AU" sz="2400" dirty="0">
                <a:latin typeface="Century Gothic" panose="020B0502020202020204" pitchFamily="34" charset="0"/>
              </a:rPr>
              <a:t> orang </a:t>
            </a:r>
            <a:r>
              <a:rPr lang="en-AU" sz="2400" dirty="0" err="1">
                <a:latin typeface="Century Gothic" panose="020B0502020202020204" pitchFamily="34" charset="0"/>
              </a:rPr>
              <a:t>tua</a:t>
            </a:r>
            <a:r>
              <a:rPr lang="en-AU" sz="2400" dirty="0">
                <a:latin typeface="Century Gothic" panose="020B0502020202020204" pitchFamily="34" charset="0"/>
              </a:rPr>
              <a:t>/</a:t>
            </a:r>
            <a:r>
              <a:rPr lang="en-AU" sz="2400" dirty="0" err="1">
                <a:latin typeface="Century Gothic" panose="020B0502020202020204" pitchFamily="34" charset="0"/>
              </a:rPr>
              <a:t>wali</a:t>
            </a:r>
            <a:r>
              <a:rPr lang="en-AU" sz="2400" dirty="0">
                <a:latin typeface="Century Gothic" panose="020B0502020202020204" pitchFamily="34" charset="0"/>
              </a:rPr>
              <a:t> </a:t>
            </a:r>
            <a:r>
              <a:rPr lang="en-AU" sz="2400" dirty="0" err="1">
                <a:latin typeface="Century Gothic" panose="020B0502020202020204" pitchFamily="34" charset="0"/>
              </a:rPr>
              <a:t>peserta</a:t>
            </a:r>
            <a:r>
              <a:rPr lang="en-AU" sz="2400" dirty="0">
                <a:latin typeface="Century Gothic" panose="020B0502020202020204" pitchFamily="34" charset="0"/>
              </a:rPr>
              <a:t> </a:t>
            </a:r>
            <a:r>
              <a:rPr lang="en-AU" sz="2400" dirty="0" err="1">
                <a:latin typeface="Century Gothic" panose="020B0502020202020204" pitchFamily="34" charset="0"/>
              </a:rPr>
              <a:t>didik</a:t>
            </a:r>
            <a:r>
              <a:rPr lang="en-AU" sz="2400" dirty="0">
                <a:latin typeface="Century Gothic" panose="020B0502020202020204" pitchFamily="34" charset="0"/>
              </a:rPr>
              <a:t> yang </a:t>
            </a:r>
            <a:r>
              <a:rPr lang="en-AU" sz="2400" dirty="0" err="1">
                <a:latin typeface="Century Gothic" panose="020B0502020202020204" pitchFamily="34" charset="0"/>
              </a:rPr>
              <a:t>mampu</a:t>
            </a:r>
            <a:r>
              <a:rPr lang="en-AU" sz="2400" dirty="0">
                <a:latin typeface="Century Gothic" panose="020B0502020202020204" pitchFamily="34" charset="0"/>
              </a:rPr>
              <a:t> </a:t>
            </a:r>
            <a:r>
              <a:rPr lang="en-AU" sz="2400" dirty="0" err="1">
                <a:latin typeface="Century Gothic" panose="020B0502020202020204" pitchFamily="34" charset="0"/>
              </a:rPr>
              <a:t>untuk</a:t>
            </a:r>
            <a:r>
              <a:rPr lang="en-AU" sz="2400" dirty="0">
                <a:latin typeface="Century Gothic" panose="020B0502020202020204" pitchFamily="34" charset="0"/>
              </a:rPr>
              <a:t> </a:t>
            </a:r>
            <a:r>
              <a:rPr lang="en-AU" sz="2400" dirty="0" err="1">
                <a:latin typeface="Century Gothic" panose="020B0502020202020204" pitchFamily="34" charset="0"/>
              </a:rPr>
              <a:t>memenuhi</a:t>
            </a:r>
            <a:r>
              <a:rPr lang="en-AU" sz="2400" dirty="0">
                <a:latin typeface="Century Gothic" panose="020B0502020202020204" pitchFamily="34" charset="0"/>
              </a:rPr>
              <a:t> </a:t>
            </a:r>
            <a:r>
              <a:rPr lang="en-AU" sz="2400" dirty="0" err="1">
                <a:latin typeface="Century Gothic" panose="020B0502020202020204" pitchFamily="34" charset="0"/>
              </a:rPr>
              <a:t>kekurangan</a:t>
            </a:r>
            <a:r>
              <a:rPr lang="en-AU" sz="2400" dirty="0">
                <a:latin typeface="Century Gothic" panose="020B0502020202020204" pitchFamily="34" charset="0"/>
              </a:rPr>
              <a:t> </a:t>
            </a:r>
            <a:r>
              <a:rPr lang="en-AU" sz="2400" dirty="0" err="1">
                <a:latin typeface="Century Gothic" panose="020B0502020202020204" pitchFamily="34" charset="0"/>
              </a:rPr>
              <a:t>biaya</a:t>
            </a:r>
            <a:r>
              <a:rPr lang="en-AU" sz="2400" dirty="0">
                <a:latin typeface="Century Gothic" panose="020B0502020202020204" pitchFamily="34" charset="0"/>
              </a:rPr>
              <a:t> yang </a:t>
            </a:r>
            <a:r>
              <a:rPr lang="en-AU" sz="2400" dirty="0" err="1">
                <a:latin typeface="Century Gothic" panose="020B0502020202020204" pitchFamily="34" charset="0"/>
              </a:rPr>
              <a:t>diperlukan</a:t>
            </a:r>
            <a:r>
              <a:rPr lang="en-AU" sz="2400" dirty="0">
                <a:latin typeface="Century Gothic" panose="020B0502020202020204" pitchFamily="34" charset="0"/>
              </a:rPr>
              <a:t> </a:t>
            </a:r>
            <a:r>
              <a:rPr lang="en-AU" sz="2400" dirty="0" err="1">
                <a:latin typeface="Century Gothic" panose="020B0502020202020204" pitchFamily="34" charset="0"/>
              </a:rPr>
              <a:t>oleh</a:t>
            </a:r>
            <a:r>
              <a:rPr lang="en-AU" sz="2400" dirty="0">
                <a:latin typeface="Century Gothic" panose="020B0502020202020204" pitchFamily="34" charset="0"/>
              </a:rPr>
              <a:t> </a:t>
            </a:r>
            <a:r>
              <a:rPr lang="id-ID" sz="2400" dirty="0">
                <a:latin typeface="Century Gothic" panose="020B0502020202020204" pitchFamily="34" charset="0"/>
              </a:rPr>
              <a:t>sekolah</a:t>
            </a:r>
            <a:r>
              <a:rPr lang="en-AU" sz="2400" dirty="0">
                <a:latin typeface="Century Gothic" panose="020B0502020202020204" pitchFamily="34" charset="0"/>
              </a:rPr>
              <a:t>.</a:t>
            </a:r>
            <a:r>
              <a:rPr lang="id-ID" sz="2400" dirty="0">
                <a:latin typeface="Century Gothic" panose="020B0502020202020204" pitchFamily="34" charset="0"/>
              </a:rPr>
              <a:t>  </a:t>
            </a:r>
            <a:r>
              <a:rPr lang="en-AU" sz="2400" dirty="0" err="1">
                <a:latin typeface="Century Gothic" panose="020B0502020202020204" pitchFamily="34" charset="0"/>
              </a:rPr>
              <a:t>Sumbangan</a:t>
            </a:r>
            <a:r>
              <a:rPr lang="en-AU" sz="2400" dirty="0">
                <a:latin typeface="Century Gothic" panose="020B0502020202020204" pitchFamily="34" charset="0"/>
              </a:rPr>
              <a:t> </a:t>
            </a:r>
            <a:r>
              <a:rPr lang="en-AU" sz="2400" dirty="0" err="1">
                <a:latin typeface="Century Gothic" panose="020B0502020202020204" pitchFamily="34" charset="0"/>
              </a:rPr>
              <a:t>pendidikan</a:t>
            </a:r>
            <a:r>
              <a:rPr lang="en-AU" sz="2400" dirty="0">
                <a:latin typeface="Century Gothic" panose="020B0502020202020204" pitchFamily="34" charset="0"/>
              </a:rPr>
              <a:t> </a:t>
            </a:r>
            <a:r>
              <a:rPr lang="en-AU" sz="2400" dirty="0" err="1">
                <a:latin typeface="Century Gothic" panose="020B0502020202020204" pitchFamily="34" charset="0"/>
              </a:rPr>
              <a:t>adalah</a:t>
            </a:r>
            <a:r>
              <a:rPr lang="en-AU" sz="2400" dirty="0">
                <a:latin typeface="Century Gothic" panose="020B0502020202020204" pitchFamily="34" charset="0"/>
              </a:rPr>
              <a:t> </a:t>
            </a:r>
            <a:r>
              <a:rPr lang="en-AU" sz="2400" dirty="0" err="1">
                <a:latin typeface="Century Gothic" panose="020B0502020202020204" pitchFamily="34" charset="0"/>
              </a:rPr>
              <a:t>pemberian</a:t>
            </a:r>
            <a:r>
              <a:rPr lang="en-AU" sz="2400" dirty="0">
                <a:latin typeface="Century Gothic" panose="020B0502020202020204" pitchFamily="34" charset="0"/>
              </a:rPr>
              <a:t> </a:t>
            </a:r>
            <a:r>
              <a:rPr lang="en-AU" sz="2400" dirty="0" err="1">
                <a:latin typeface="Century Gothic" panose="020B0502020202020204" pitchFamily="34" charset="0"/>
              </a:rPr>
              <a:t>berupa</a:t>
            </a:r>
            <a:r>
              <a:rPr lang="en-AU" sz="2400" dirty="0">
                <a:latin typeface="Century Gothic" panose="020B0502020202020204" pitchFamily="34" charset="0"/>
              </a:rPr>
              <a:t> </a:t>
            </a:r>
            <a:r>
              <a:rPr lang="en-AU" sz="2400" dirty="0" err="1">
                <a:latin typeface="Century Gothic" panose="020B0502020202020204" pitchFamily="34" charset="0"/>
              </a:rPr>
              <a:t>uang</a:t>
            </a:r>
            <a:r>
              <a:rPr lang="en-AU" sz="2400" dirty="0">
                <a:latin typeface="Century Gothic" panose="020B0502020202020204" pitchFamily="34" charset="0"/>
              </a:rPr>
              <a:t>/</a:t>
            </a:r>
            <a:r>
              <a:rPr lang="en-AU" sz="2400" dirty="0" err="1">
                <a:latin typeface="Century Gothic" panose="020B0502020202020204" pitchFamily="34" charset="0"/>
              </a:rPr>
              <a:t>barang</a:t>
            </a:r>
            <a:r>
              <a:rPr lang="en-AU" sz="2400" dirty="0">
                <a:latin typeface="Century Gothic" panose="020B0502020202020204" pitchFamily="34" charset="0"/>
              </a:rPr>
              <a:t>/</a:t>
            </a:r>
            <a:r>
              <a:rPr lang="en-AU" sz="2400" dirty="0" err="1">
                <a:latin typeface="Century Gothic" panose="020B0502020202020204" pitchFamily="34" charset="0"/>
              </a:rPr>
              <a:t>jasa</a:t>
            </a:r>
            <a:r>
              <a:rPr lang="en-AU" sz="2400" dirty="0">
                <a:latin typeface="Century Gothic" panose="020B0502020202020204" pitchFamily="34" charset="0"/>
              </a:rPr>
              <a:t> </a:t>
            </a:r>
            <a:r>
              <a:rPr lang="en-AU" sz="2400" dirty="0" err="1">
                <a:latin typeface="Century Gothic" panose="020B0502020202020204" pitchFamily="34" charset="0"/>
              </a:rPr>
              <a:t>oleh</a:t>
            </a:r>
            <a:r>
              <a:rPr lang="en-AU" sz="2400" dirty="0">
                <a:latin typeface="Century Gothic" panose="020B0502020202020204" pitchFamily="34" charset="0"/>
              </a:rPr>
              <a:t> </a:t>
            </a:r>
            <a:r>
              <a:rPr lang="en-AU" sz="2400" dirty="0" err="1">
                <a:latin typeface="Century Gothic" panose="020B0502020202020204" pitchFamily="34" charset="0"/>
              </a:rPr>
              <a:t>peserta</a:t>
            </a:r>
            <a:r>
              <a:rPr lang="en-AU" sz="2400" dirty="0">
                <a:latin typeface="Century Gothic" panose="020B0502020202020204" pitchFamily="34" charset="0"/>
              </a:rPr>
              <a:t> </a:t>
            </a:r>
            <a:r>
              <a:rPr lang="en-AU" sz="2400" dirty="0" err="1">
                <a:latin typeface="Century Gothic" panose="020B0502020202020204" pitchFamily="34" charset="0"/>
              </a:rPr>
              <a:t>didik</a:t>
            </a:r>
            <a:r>
              <a:rPr lang="en-AU" sz="2400" dirty="0">
                <a:latin typeface="Century Gothic" panose="020B0502020202020204" pitchFamily="34" charset="0"/>
              </a:rPr>
              <a:t>, </a:t>
            </a:r>
            <a:r>
              <a:rPr lang="en-AU" sz="2400" dirty="0" err="1">
                <a:latin typeface="Century Gothic" panose="020B0502020202020204" pitchFamily="34" charset="0"/>
              </a:rPr>
              <a:t>orangtua</a:t>
            </a:r>
            <a:r>
              <a:rPr lang="en-AU" sz="2400" dirty="0">
                <a:latin typeface="Century Gothic" panose="020B0502020202020204" pitchFamily="34" charset="0"/>
              </a:rPr>
              <a:t>/</a:t>
            </a:r>
            <a:r>
              <a:rPr lang="en-AU" sz="2400" dirty="0" err="1">
                <a:latin typeface="Century Gothic" panose="020B0502020202020204" pitchFamily="34" charset="0"/>
              </a:rPr>
              <a:t>walinya</a:t>
            </a:r>
            <a:r>
              <a:rPr lang="en-AU" sz="2400" dirty="0">
                <a:latin typeface="Century Gothic" panose="020B0502020202020204" pitchFamily="34" charset="0"/>
              </a:rPr>
              <a:t> </a:t>
            </a:r>
            <a:r>
              <a:rPr lang="en-AU" sz="2400" dirty="0" err="1">
                <a:latin typeface="Century Gothic" panose="020B0502020202020204" pitchFamily="34" charset="0"/>
              </a:rPr>
              <a:t>baik</a:t>
            </a:r>
            <a:r>
              <a:rPr lang="en-AU" sz="2400" dirty="0">
                <a:latin typeface="Century Gothic" panose="020B0502020202020204" pitchFamily="34" charset="0"/>
              </a:rPr>
              <a:t> </a:t>
            </a:r>
            <a:r>
              <a:rPr lang="en-AU" sz="2400" dirty="0" err="1">
                <a:latin typeface="Century Gothic" panose="020B0502020202020204" pitchFamily="34" charset="0"/>
              </a:rPr>
              <a:t>perseorangan</a:t>
            </a:r>
            <a:r>
              <a:rPr lang="en-AU" sz="2400" dirty="0">
                <a:latin typeface="Century Gothic" panose="020B0502020202020204" pitchFamily="34" charset="0"/>
              </a:rPr>
              <a:t> </a:t>
            </a:r>
            <a:r>
              <a:rPr lang="en-AU" sz="2400" dirty="0" err="1">
                <a:latin typeface="Century Gothic" panose="020B0502020202020204" pitchFamily="34" charset="0"/>
              </a:rPr>
              <a:t>maupun</a:t>
            </a:r>
            <a:r>
              <a:rPr lang="en-AU" sz="2400" dirty="0">
                <a:latin typeface="Century Gothic" panose="020B0502020202020204" pitchFamily="34" charset="0"/>
              </a:rPr>
              <a:t> </a:t>
            </a:r>
            <a:r>
              <a:rPr lang="en-AU" sz="2400" dirty="0" err="1">
                <a:latin typeface="Century Gothic" panose="020B0502020202020204" pitchFamily="34" charset="0"/>
              </a:rPr>
              <a:t>bersama-sama</a:t>
            </a:r>
            <a:r>
              <a:rPr lang="en-AU" sz="2400" dirty="0">
                <a:latin typeface="Century Gothic" panose="020B0502020202020204" pitchFamily="34" charset="0"/>
              </a:rPr>
              <a:t>, </a:t>
            </a:r>
            <a:r>
              <a:rPr lang="en-AU" sz="2400" dirty="0" err="1">
                <a:latin typeface="Century Gothic" panose="020B0502020202020204" pitchFamily="34" charset="0"/>
              </a:rPr>
              <a:t>masyarakat</a:t>
            </a:r>
            <a:r>
              <a:rPr lang="en-AU" sz="2400" dirty="0">
                <a:latin typeface="Century Gothic" panose="020B0502020202020204" pitchFamily="34" charset="0"/>
              </a:rPr>
              <a:t> </a:t>
            </a:r>
            <a:r>
              <a:rPr lang="en-AU" sz="2400" dirty="0" err="1">
                <a:latin typeface="Century Gothic" panose="020B0502020202020204" pitchFamily="34" charset="0"/>
              </a:rPr>
              <a:t>atau</a:t>
            </a:r>
            <a:r>
              <a:rPr lang="en-AU" sz="2400" dirty="0">
                <a:latin typeface="Century Gothic" panose="020B0502020202020204" pitchFamily="34" charset="0"/>
              </a:rPr>
              <a:t> </a:t>
            </a:r>
            <a:r>
              <a:rPr lang="en-AU" sz="2400" dirty="0" err="1">
                <a:latin typeface="Century Gothic" panose="020B0502020202020204" pitchFamily="34" charset="0"/>
              </a:rPr>
              <a:t>lembaga</a:t>
            </a:r>
            <a:r>
              <a:rPr lang="en-AU" sz="2400" dirty="0">
                <a:latin typeface="Century Gothic" panose="020B0502020202020204" pitchFamily="34" charset="0"/>
              </a:rPr>
              <a:t> </a:t>
            </a:r>
            <a:r>
              <a:rPr lang="en-AU" sz="2400" dirty="0" err="1">
                <a:latin typeface="Century Gothic" panose="020B0502020202020204" pitchFamily="34" charset="0"/>
              </a:rPr>
              <a:t>secara</a:t>
            </a:r>
            <a:r>
              <a:rPr lang="en-AU" sz="2400" dirty="0">
                <a:latin typeface="Century Gothic" panose="020B0502020202020204" pitchFamily="34" charset="0"/>
              </a:rPr>
              <a:t> </a:t>
            </a:r>
            <a:r>
              <a:rPr lang="en-AU" sz="2400" dirty="0" err="1">
                <a:latin typeface="Century Gothic" panose="020B0502020202020204" pitchFamily="34" charset="0"/>
              </a:rPr>
              <a:t>sukarela</a:t>
            </a:r>
            <a:r>
              <a:rPr lang="en-AU" sz="2400" dirty="0">
                <a:latin typeface="Century Gothic" panose="020B0502020202020204" pitchFamily="34" charset="0"/>
              </a:rPr>
              <a:t>, </a:t>
            </a:r>
            <a:r>
              <a:rPr lang="en-AU" sz="2400" dirty="0" err="1">
                <a:latin typeface="Century Gothic" panose="020B0502020202020204" pitchFamily="34" charset="0"/>
              </a:rPr>
              <a:t>dan</a:t>
            </a:r>
            <a:r>
              <a:rPr lang="en-AU" sz="2400" dirty="0">
                <a:latin typeface="Century Gothic" panose="020B0502020202020204" pitchFamily="34" charset="0"/>
              </a:rPr>
              <a:t> </a:t>
            </a:r>
            <a:r>
              <a:rPr lang="en-AU" sz="2400" dirty="0" err="1">
                <a:latin typeface="Century Gothic" panose="020B0502020202020204" pitchFamily="34" charset="0"/>
              </a:rPr>
              <a:t>tidak</a:t>
            </a:r>
            <a:r>
              <a:rPr lang="en-AU" sz="2400" dirty="0">
                <a:latin typeface="Century Gothic" panose="020B0502020202020204" pitchFamily="34" charset="0"/>
              </a:rPr>
              <a:t> </a:t>
            </a:r>
            <a:r>
              <a:rPr lang="en-AU" sz="2400" dirty="0" err="1">
                <a:latin typeface="Century Gothic" panose="020B0502020202020204" pitchFamily="34" charset="0"/>
              </a:rPr>
              <a:t>mengikat</a:t>
            </a:r>
            <a:r>
              <a:rPr lang="en-AU" sz="2400" dirty="0">
                <a:latin typeface="Century Gothic" panose="020B0502020202020204" pitchFamily="34" charset="0"/>
              </a:rPr>
              <a:t> </a:t>
            </a:r>
            <a:r>
              <a:rPr lang="en-AU" sz="2400" dirty="0" err="1" smtClean="0">
                <a:latin typeface="Century Gothic" panose="020B0502020202020204" pitchFamily="34" charset="0"/>
              </a:rPr>
              <a:t>sekolah</a:t>
            </a:r>
            <a:endParaRPr lang="id-ID" sz="2400" b="1" dirty="0">
              <a:solidFill>
                <a:schemeClr val="accent2">
                  <a:lumMod val="75000"/>
                </a:schemeClr>
              </a:solidFill>
              <a:latin typeface="Century Gothic" panose="020B0502020202020204" pitchFamily="34" charset="0"/>
            </a:endParaRPr>
          </a:p>
        </p:txBody>
      </p:sp>
      <p:pic>
        <p:nvPicPr>
          <p:cNvPr id="9" name="Picture 2" descr="https://4.bp.blogspot.com/-H44WanHuolM/V4vGNXmlglI/AAAAAAAAM8c/JqeKLjjmtC4AJKHQFKzPwlQI-Oj0U4eHQCLcB/s1600/berbagai-kegiatan-hari-pertama-masuk-sekolah-bagi-siswa-orang-tua-guru-kepala-sekolah-dan-masyarakat.jpg"/>
          <p:cNvPicPr>
            <a:picLocks noChangeAspect="1" noChangeArrowheads="1"/>
          </p:cNvPicPr>
          <p:nvPr/>
        </p:nvPicPr>
        <p:blipFill rotWithShape="1">
          <a:blip r:embed="rId3">
            <a:extLst>
              <a:ext uri="{28A0092B-C50C-407E-A947-70E740481C1C}">
                <a14:useLocalDpi xmlns:a14="http://schemas.microsoft.com/office/drawing/2010/main" val="0"/>
              </a:ext>
            </a:extLst>
          </a:blip>
          <a:srcRect t="33974"/>
          <a:stretch/>
        </p:blipFill>
        <p:spPr bwMode="auto">
          <a:xfrm>
            <a:off x="366942" y="964505"/>
            <a:ext cx="3263459" cy="2404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0333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rgbClr val="FFFF00"/>
                </a:solidFill>
              </a:rPr>
              <a:t>Pungutan</a:t>
            </a:r>
            <a:r>
              <a:rPr lang="en-US" sz="2800" b="1" dirty="0" smtClean="0">
                <a:solidFill>
                  <a:srgbClr val="FFFF00"/>
                </a:solidFill>
              </a:rPr>
              <a:t>/SPP</a:t>
            </a:r>
            <a:r>
              <a:rPr lang="en-US" sz="2800" b="1" dirty="0" smtClean="0">
                <a:solidFill>
                  <a:schemeClr val="bg1"/>
                </a:solidFill>
              </a:rPr>
              <a:t> di </a:t>
            </a:r>
            <a:r>
              <a:rPr lang="en-US" sz="2800" b="1" dirty="0" err="1" smtClean="0">
                <a:solidFill>
                  <a:schemeClr val="bg1"/>
                </a:solidFill>
              </a:rPr>
              <a:t>Kemdikbud</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5866" y="685800"/>
            <a:ext cx="4401164" cy="58146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3814" y="685800"/>
            <a:ext cx="4315427" cy="5814610"/>
          </a:xfrm>
          <a:prstGeom prst="rect">
            <a:avLst/>
          </a:prstGeom>
        </p:spPr>
      </p:pic>
    </p:spTree>
    <p:extLst>
      <p:ext uri="{BB962C8B-B14F-4D97-AF65-F5344CB8AC3E}">
        <p14:creationId xmlns:p14="http://schemas.microsoft.com/office/powerpoint/2010/main" val="3175086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smtClean="0">
                <a:solidFill>
                  <a:schemeClr val="bg1"/>
                </a:solidFill>
              </a:rPr>
              <a:t>BOS SMA </a:t>
            </a:r>
            <a:r>
              <a:rPr lang="en-US" sz="2800" b="1" dirty="0" err="1" smtClean="0">
                <a:solidFill>
                  <a:schemeClr val="bg1"/>
                </a:solidFill>
              </a:rPr>
              <a:t>dalam</a:t>
            </a:r>
            <a:r>
              <a:rPr lang="en-US" sz="2800" b="1" dirty="0" smtClean="0">
                <a:solidFill>
                  <a:schemeClr val="bg1"/>
                </a:solidFill>
              </a:rPr>
              <a:t> </a:t>
            </a:r>
            <a:r>
              <a:rPr lang="en-US" sz="2800" b="1" dirty="0" smtClean="0">
                <a:solidFill>
                  <a:srgbClr val="FFFF00"/>
                </a:solidFill>
              </a:rPr>
              <a:t>MBS</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65285"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74155" t="10129" r="8275" b="20689"/>
          <a:stretch/>
        </p:blipFill>
        <p:spPr bwMode="auto">
          <a:xfrm>
            <a:off x="252480" y="517020"/>
            <a:ext cx="2017986" cy="33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2351627" y="623016"/>
            <a:ext cx="425669" cy="362607"/>
          </a:xfrm>
          <a:prstGeom prst="ellipse">
            <a:avLst/>
          </a:prstGeom>
          <a:solidFill>
            <a:schemeClr val="accent5">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cxnSp>
        <p:nvCxnSpPr>
          <p:cNvPr id="8" name="Straight Connector 7"/>
          <p:cNvCxnSpPr/>
          <p:nvPr/>
        </p:nvCxnSpPr>
        <p:spPr>
          <a:xfrm>
            <a:off x="2777296" y="985622"/>
            <a:ext cx="6621517"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884565" y="584758"/>
            <a:ext cx="4906151" cy="415498"/>
          </a:xfrm>
          <a:prstGeom prst="rect">
            <a:avLst/>
          </a:prstGeom>
        </p:spPr>
        <p:txBody>
          <a:bodyPr wrap="none">
            <a:spAutoFit/>
          </a:bodyPr>
          <a:lstStyle/>
          <a:p>
            <a:r>
              <a:rPr lang="id-ID" sz="2100" dirty="0"/>
              <a:t>BOS untuk peningkatan layanan pendidikan</a:t>
            </a:r>
            <a:endParaRPr lang="en-US" sz="2100" dirty="0"/>
          </a:p>
        </p:txBody>
      </p:sp>
      <p:sp>
        <p:nvSpPr>
          <p:cNvPr id="10" name="Oval 9"/>
          <p:cNvSpPr/>
          <p:nvPr/>
        </p:nvSpPr>
        <p:spPr>
          <a:xfrm>
            <a:off x="2351627" y="1201071"/>
            <a:ext cx="425669" cy="362607"/>
          </a:xfrm>
          <a:prstGeom prst="ellipse">
            <a:avLst/>
          </a:prstGeom>
          <a:solidFill>
            <a:schemeClr val="accent5">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1" name="Oval 10"/>
          <p:cNvSpPr/>
          <p:nvPr/>
        </p:nvSpPr>
        <p:spPr>
          <a:xfrm>
            <a:off x="2351627" y="2042544"/>
            <a:ext cx="425669" cy="362607"/>
          </a:xfrm>
          <a:prstGeom prst="ellipse">
            <a:avLst/>
          </a:prstGeom>
          <a:solidFill>
            <a:schemeClr val="accent5">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2" name="Oval 11"/>
          <p:cNvSpPr/>
          <p:nvPr/>
        </p:nvSpPr>
        <p:spPr>
          <a:xfrm>
            <a:off x="2351627" y="2772365"/>
            <a:ext cx="425669" cy="362607"/>
          </a:xfrm>
          <a:prstGeom prst="ellipse">
            <a:avLst/>
          </a:prstGeom>
          <a:solidFill>
            <a:schemeClr val="accent5">
              <a:lumMod val="50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p>
        </p:txBody>
      </p:sp>
      <p:sp>
        <p:nvSpPr>
          <p:cNvPr id="13" name="Rectangle 12"/>
          <p:cNvSpPr/>
          <p:nvPr/>
        </p:nvSpPr>
        <p:spPr>
          <a:xfrm>
            <a:off x="2884564" y="1046773"/>
            <a:ext cx="6801970" cy="738664"/>
          </a:xfrm>
          <a:prstGeom prst="rect">
            <a:avLst/>
          </a:prstGeom>
        </p:spPr>
        <p:txBody>
          <a:bodyPr wrap="square">
            <a:spAutoFit/>
          </a:bodyPr>
          <a:lstStyle/>
          <a:p>
            <a:r>
              <a:rPr lang="nb-NO" sz="2100" dirty="0"/>
              <a:t>Pengelolaan BOS mengikutsertakan dewan guru dan Komite Sekolah</a:t>
            </a:r>
          </a:p>
        </p:txBody>
      </p:sp>
      <p:sp>
        <p:nvSpPr>
          <p:cNvPr id="14" name="Rectangle 13"/>
          <p:cNvSpPr/>
          <p:nvPr/>
        </p:nvSpPr>
        <p:spPr>
          <a:xfrm>
            <a:off x="2858457" y="1817848"/>
            <a:ext cx="6858000" cy="738664"/>
          </a:xfrm>
          <a:prstGeom prst="rect">
            <a:avLst/>
          </a:prstGeom>
        </p:spPr>
        <p:txBody>
          <a:bodyPr wrap="square">
            <a:spAutoFit/>
          </a:bodyPr>
          <a:lstStyle/>
          <a:p>
            <a:r>
              <a:rPr lang="en-US" sz="2100" dirty="0"/>
              <a:t>Dike</a:t>
            </a:r>
            <a:r>
              <a:rPr lang="id-ID" sz="2100" dirty="0"/>
              <a:t>lola secara profesional dengan menerapkan prinsip </a:t>
            </a:r>
            <a:r>
              <a:rPr lang="en-US" sz="2100" dirty="0"/>
              <a:t> </a:t>
            </a:r>
            <a:r>
              <a:rPr lang="id-ID" sz="2100" dirty="0"/>
              <a:t>efisien, efektif, akuntabel dan transparan</a:t>
            </a:r>
            <a:endParaRPr lang="en-US" sz="2100" dirty="0"/>
          </a:p>
        </p:txBody>
      </p:sp>
      <p:sp>
        <p:nvSpPr>
          <p:cNvPr id="15" name="Rectangle 14"/>
          <p:cNvSpPr/>
          <p:nvPr/>
        </p:nvSpPr>
        <p:spPr>
          <a:xfrm>
            <a:off x="2884564" y="2658205"/>
            <a:ext cx="6801970" cy="738664"/>
          </a:xfrm>
          <a:prstGeom prst="rect">
            <a:avLst/>
          </a:prstGeom>
        </p:spPr>
        <p:txBody>
          <a:bodyPr wrap="square">
            <a:spAutoFit/>
          </a:bodyPr>
          <a:lstStyle/>
          <a:p>
            <a:r>
              <a:rPr lang="en-US" sz="2100" dirty="0"/>
              <a:t>Program </a:t>
            </a:r>
            <a:r>
              <a:rPr lang="en-US" sz="2100" dirty="0" err="1"/>
              <a:t>sekolah</a:t>
            </a:r>
            <a:r>
              <a:rPr lang="en-US" sz="2100" dirty="0"/>
              <a:t> </a:t>
            </a:r>
            <a:r>
              <a:rPr lang="en-US" sz="2100" dirty="0" err="1"/>
              <a:t>direncanakan</a:t>
            </a:r>
            <a:r>
              <a:rPr lang="en-US" sz="2100" dirty="0"/>
              <a:t> </a:t>
            </a:r>
            <a:r>
              <a:rPr lang="en-US" sz="2100" dirty="0" err="1"/>
              <a:t>secara</a:t>
            </a:r>
            <a:r>
              <a:rPr lang="en-US" sz="2100" dirty="0"/>
              <a:t> </a:t>
            </a:r>
            <a:r>
              <a:rPr lang="en-US" sz="2100" dirty="0" err="1"/>
              <a:t>berkesinambungan</a:t>
            </a:r>
            <a:r>
              <a:rPr lang="en-US" sz="2100" dirty="0"/>
              <a:t> </a:t>
            </a:r>
            <a:r>
              <a:rPr lang="en-US" sz="2100" dirty="0" err="1"/>
              <a:t>sesuai</a:t>
            </a:r>
            <a:r>
              <a:rPr lang="en-US" sz="2100" dirty="0"/>
              <a:t> </a:t>
            </a:r>
            <a:r>
              <a:rPr lang="en-US" sz="2100" dirty="0" err="1"/>
              <a:t>dengan</a:t>
            </a:r>
            <a:r>
              <a:rPr lang="en-US" sz="2100" dirty="0"/>
              <a:t> </a:t>
            </a:r>
            <a:r>
              <a:rPr lang="en-US" sz="2100" dirty="0" err="1"/>
              <a:t>analisa</a:t>
            </a:r>
            <a:r>
              <a:rPr lang="en-US" sz="2100" dirty="0"/>
              <a:t>  </a:t>
            </a:r>
            <a:r>
              <a:rPr lang="en-US" sz="2100" dirty="0" err="1"/>
              <a:t>kebutuhan</a:t>
            </a:r>
            <a:r>
              <a:rPr lang="en-US" sz="2100" dirty="0"/>
              <a:t> </a:t>
            </a:r>
            <a:r>
              <a:rPr lang="en-US" sz="2100" dirty="0" err="1"/>
              <a:t>pengembangan</a:t>
            </a:r>
            <a:r>
              <a:rPr lang="en-US" sz="2100" dirty="0"/>
              <a:t> </a:t>
            </a:r>
            <a:r>
              <a:rPr lang="en-US" sz="2100" dirty="0" err="1"/>
              <a:t>sekolah</a:t>
            </a:r>
            <a:endParaRPr lang="id-ID" sz="2100" dirty="0"/>
          </a:p>
        </p:txBody>
      </p:sp>
      <p:cxnSp>
        <p:nvCxnSpPr>
          <p:cNvPr id="16" name="Straight Connector 15"/>
          <p:cNvCxnSpPr/>
          <p:nvPr/>
        </p:nvCxnSpPr>
        <p:spPr>
          <a:xfrm>
            <a:off x="2777296" y="1787309"/>
            <a:ext cx="6621517"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777296" y="2607358"/>
            <a:ext cx="6621517"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828534" y="3441151"/>
            <a:ext cx="6621517" cy="0"/>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523835" y="3323113"/>
            <a:ext cx="2960026" cy="415498"/>
          </a:xfrm>
          <a:prstGeom prst="rect">
            <a:avLst/>
          </a:prstGeom>
          <a:solidFill>
            <a:schemeClr val="accent6">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100" dirty="0" err="1"/>
              <a:t>Evaluasi</a:t>
            </a:r>
            <a:r>
              <a:rPr lang="en-US" sz="2100" dirty="0"/>
              <a:t> </a:t>
            </a:r>
            <a:r>
              <a:rPr lang="en-US" sz="2100" dirty="0" err="1"/>
              <a:t>Diri</a:t>
            </a:r>
            <a:r>
              <a:rPr lang="en-US" sz="2100" dirty="0"/>
              <a:t> </a:t>
            </a:r>
            <a:r>
              <a:rPr lang="en-US" sz="2100" dirty="0" err="1"/>
              <a:t>Sekolah</a:t>
            </a:r>
            <a:endParaRPr lang="en-US" sz="2100" dirty="0"/>
          </a:p>
        </p:txBody>
      </p:sp>
      <p:sp>
        <p:nvSpPr>
          <p:cNvPr id="20" name="TextBox 19"/>
          <p:cNvSpPr txBox="1"/>
          <p:nvPr/>
        </p:nvSpPr>
        <p:spPr>
          <a:xfrm>
            <a:off x="3373013" y="3775956"/>
            <a:ext cx="3371193" cy="802958"/>
          </a:xfrm>
          <a:prstGeom prst="snip1Rect">
            <a:avLst/>
          </a:prstGeom>
          <a:solidFill>
            <a:schemeClr val="accent4">
              <a:lumMod val="60000"/>
              <a:lumOff val="40000"/>
            </a:schemeClr>
          </a:solidFill>
        </p:spPr>
        <p:txBody>
          <a:bodyPr wrap="square" rtlCol="0">
            <a:spAutoFit/>
          </a:bodyPr>
          <a:lstStyle/>
          <a:p>
            <a:pPr marL="393700"/>
            <a:r>
              <a:rPr lang="en-US" sz="2100" dirty="0" err="1"/>
              <a:t>Rencana</a:t>
            </a:r>
            <a:r>
              <a:rPr lang="en-US" sz="2100" dirty="0"/>
              <a:t> </a:t>
            </a:r>
            <a:r>
              <a:rPr lang="en-US" sz="2100" dirty="0" err="1"/>
              <a:t>Kerja</a:t>
            </a:r>
            <a:r>
              <a:rPr lang="en-US" sz="2100" dirty="0"/>
              <a:t> </a:t>
            </a:r>
            <a:r>
              <a:rPr lang="en-US" sz="2100" dirty="0" err="1"/>
              <a:t>Jangka</a:t>
            </a:r>
            <a:r>
              <a:rPr lang="en-US" sz="2100" dirty="0"/>
              <a:t> </a:t>
            </a:r>
            <a:r>
              <a:rPr lang="en-US" sz="2100" dirty="0" err="1"/>
              <a:t>Menengah</a:t>
            </a:r>
            <a:endParaRPr lang="en-US" sz="2100" dirty="0"/>
          </a:p>
        </p:txBody>
      </p:sp>
      <p:sp>
        <p:nvSpPr>
          <p:cNvPr id="21" name="TextBox 20"/>
          <p:cNvSpPr txBox="1"/>
          <p:nvPr/>
        </p:nvSpPr>
        <p:spPr>
          <a:xfrm>
            <a:off x="3373014" y="4839339"/>
            <a:ext cx="3371193" cy="451664"/>
          </a:xfrm>
          <a:prstGeom prst="snip1Rect">
            <a:avLst/>
          </a:prstGeom>
          <a:solidFill>
            <a:srgbClr val="CC99FF"/>
          </a:solidFill>
        </p:spPr>
        <p:txBody>
          <a:bodyPr wrap="square" rtlCol="0">
            <a:spAutoFit/>
          </a:bodyPr>
          <a:lstStyle/>
          <a:p>
            <a:pPr marL="393700"/>
            <a:r>
              <a:rPr lang="en-US" sz="2100" dirty="0" err="1"/>
              <a:t>Rencana</a:t>
            </a:r>
            <a:r>
              <a:rPr lang="en-US" sz="2100" dirty="0"/>
              <a:t> </a:t>
            </a:r>
            <a:r>
              <a:rPr lang="en-US" sz="2100" dirty="0" err="1"/>
              <a:t>Kerja</a:t>
            </a:r>
            <a:r>
              <a:rPr lang="en-US" sz="2100" dirty="0"/>
              <a:t>  </a:t>
            </a:r>
            <a:r>
              <a:rPr lang="en-US" sz="2100" dirty="0" err="1"/>
              <a:t>Tahunan</a:t>
            </a:r>
            <a:endParaRPr lang="en-US" sz="2100" dirty="0"/>
          </a:p>
        </p:txBody>
      </p:sp>
      <p:sp>
        <p:nvSpPr>
          <p:cNvPr id="22" name="TextBox 21"/>
          <p:cNvSpPr txBox="1"/>
          <p:nvPr/>
        </p:nvSpPr>
        <p:spPr>
          <a:xfrm>
            <a:off x="3373014" y="5706873"/>
            <a:ext cx="3371193" cy="802958"/>
          </a:xfrm>
          <a:prstGeom prst="snip1Rect">
            <a:avLst/>
          </a:prstGeom>
          <a:solidFill>
            <a:schemeClr val="accent1">
              <a:lumMod val="60000"/>
              <a:lumOff val="40000"/>
            </a:schemeClr>
          </a:solidFill>
        </p:spPr>
        <p:txBody>
          <a:bodyPr wrap="square" rtlCol="0">
            <a:spAutoFit/>
          </a:bodyPr>
          <a:lstStyle/>
          <a:p>
            <a:pPr marL="393700"/>
            <a:r>
              <a:rPr lang="en-US" sz="2100" dirty="0" err="1"/>
              <a:t>Rencana</a:t>
            </a:r>
            <a:r>
              <a:rPr lang="en-US" sz="2100" dirty="0"/>
              <a:t> </a:t>
            </a:r>
            <a:r>
              <a:rPr lang="en-US" sz="2100" dirty="0" err="1"/>
              <a:t>Kegiatan</a:t>
            </a:r>
            <a:r>
              <a:rPr lang="en-US" sz="2100" dirty="0"/>
              <a:t> </a:t>
            </a:r>
            <a:r>
              <a:rPr lang="en-US" sz="2100" dirty="0" err="1"/>
              <a:t>dan</a:t>
            </a:r>
            <a:endParaRPr lang="en-US" sz="2100" dirty="0"/>
          </a:p>
          <a:p>
            <a:pPr marL="393700"/>
            <a:r>
              <a:rPr lang="en-US" sz="2100" dirty="0" err="1"/>
              <a:t>Anggaran</a:t>
            </a:r>
            <a:r>
              <a:rPr lang="en-US" sz="2100" dirty="0"/>
              <a:t> </a:t>
            </a:r>
            <a:r>
              <a:rPr lang="en-US" sz="2100" dirty="0" err="1"/>
              <a:t>Sekolah</a:t>
            </a:r>
            <a:endParaRPr lang="en-US" sz="2100" dirty="0"/>
          </a:p>
        </p:txBody>
      </p:sp>
      <p:sp>
        <p:nvSpPr>
          <p:cNvPr id="23" name="TextBox 22"/>
          <p:cNvSpPr txBox="1"/>
          <p:nvPr/>
        </p:nvSpPr>
        <p:spPr>
          <a:xfrm>
            <a:off x="7725351" y="4064036"/>
            <a:ext cx="2246384" cy="292388"/>
          </a:xfrm>
          <a:prstGeom prst="rect">
            <a:avLst/>
          </a:prstGeom>
          <a:noFill/>
        </p:spPr>
        <p:txBody>
          <a:bodyPr wrap="none" lIns="0" tIns="0" rIns="0" bIns="0" rtlCol="0" anchor="ctr" anchorCtr="0">
            <a:spAutoFit/>
          </a:bodyPr>
          <a:lstStyle/>
          <a:p>
            <a:r>
              <a:rPr lang="en-US" sz="1900" dirty="0" err="1"/>
              <a:t>Disusun</a:t>
            </a:r>
            <a:r>
              <a:rPr lang="en-US" sz="1900" dirty="0"/>
              <a:t> </a:t>
            </a:r>
            <a:r>
              <a:rPr lang="en-US" sz="1900" dirty="0" err="1"/>
              <a:t>setiap</a:t>
            </a:r>
            <a:r>
              <a:rPr lang="en-US" sz="1900" dirty="0"/>
              <a:t> 4 </a:t>
            </a:r>
            <a:r>
              <a:rPr lang="en-US" sz="1900" dirty="0" err="1"/>
              <a:t>tahun</a:t>
            </a:r>
            <a:endParaRPr lang="id-ID" sz="1900" dirty="0"/>
          </a:p>
        </p:txBody>
      </p:sp>
      <p:sp>
        <p:nvSpPr>
          <p:cNvPr id="24" name="TextBox 23"/>
          <p:cNvSpPr txBox="1"/>
          <p:nvPr/>
        </p:nvSpPr>
        <p:spPr>
          <a:xfrm>
            <a:off x="7725352" y="4946683"/>
            <a:ext cx="2068451" cy="292388"/>
          </a:xfrm>
          <a:prstGeom prst="rect">
            <a:avLst/>
          </a:prstGeom>
          <a:noFill/>
        </p:spPr>
        <p:txBody>
          <a:bodyPr wrap="none" lIns="0" tIns="0" rIns="0" bIns="0" rtlCol="0" anchor="ctr" anchorCtr="0">
            <a:spAutoFit/>
          </a:bodyPr>
          <a:lstStyle/>
          <a:p>
            <a:r>
              <a:rPr lang="en-US" sz="1900" dirty="0" err="1"/>
              <a:t>Disusun</a:t>
            </a:r>
            <a:r>
              <a:rPr lang="en-US" sz="1900" dirty="0"/>
              <a:t> </a:t>
            </a:r>
            <a:r>
              <a:rPr lang="en-US" sz="1900" dirty="0" err="1"/>
              <a:t>setiap</a:t>
            </a:r>
            <a:r>
              <a:rPr lang="en-US" sz="1900" dirty="0"/>
              <a:t> </a:t>
            </a:r>
            <a:r>
              <a:rPr lang="en-US" sz="1900" dirty="0" err="1"/>
              <a:t>tahun</a:t>
            </a:r>
            <a:endParaRPr lang="id-ID" sz="1900" dirty="0"/>
          </a:p>
        </p:txBody>
      </p:sp>
      <p:sp>
        <p:nvSpPr>
          <p:cNvPr id="25" name="TextBox 24"/>
          <p:cNvSpPr txBox="1"/>
          <p:nvPr/>
        </p:nvSpPr>
        <p:spPr>
          <a:xfrm>
            <a:off x="7725351" y="5563091"/>
            <a:ext cx="4132976" cy="877163"/>
          </a:xfrm>
          <a:prstGeom prst="rect">
            <a:avLst/>
          </a:prstGeom>
          <a:noFill/>
        </p:spPr>
        <p:txBody>
          <a:bodyPr wrap="square" lIns="0" tIns="0" rIns="0" bIns="0" rtlCol="0" anchor="ctr" anchorCtr="0">
            <a:spAutoFit/>
          </a:bodyPr>
          <a:lstStyle/>
          <a:p>
            <a:pPr marL="342900" indent="-342900">
              <a:buFont typeface="Wingdings" panose="05000000000000000000" pitchFamily="2" charset="2"/>
              <a:buChar char="ü"/>
            </a:pPr>
            <a:r>
              <a:rPr lang="en-US" sz="1900" dirty="0" err="1"/>
              <a:t>Disusun</a:t>
            </a:r>
            <a:r>
              <a:rPr lang="en-US" sz="1900" dirty="0"/>
              <a:t> </a:t>
            </a:r>
            <a:r>
              <a:rPr lang="en-US" sz="1900" dirty="0" err="1"/>
              <a:t>setiap</a:t>
            </a:r>
            <a:r>
              <a:rPr lang="en-US" sz="1900" dirty="0"/>
              <a:t> </a:t>
            </a:r>
            <a:r>
              <a:rPr lang="en-US" sz="1900" dirty="0" err="1"/>
              <a:t>tahun</a:t>
            </a:r>
            <a:endParaRPr lang="en-US" sz="1900" dirty="0"/>
          </a:p>
          <a:p>
            <a:pPr marL="342900" indent="-342900">
              <a:buFont typeface="Wingdings" panose="05000000000000000000" pitchFamily="2" charset="2"/>
              <a:buChar char="ü"/>
            </a:pPr>
            <a:r>
              <a:rPr lang="en-US" sz="1900" dirty="0" err="1"/>
              <a:t>Mencantumkan</a:t>
            </a:r>
            <a:r>
              <a:rPr lang="en-US" sz="1900" dirty="0"/>
              <a:t> </a:t>
            </a:r>
            <a:r>
              <a:rPr lang="en-US" sz="1900" dirty="0" err="1"/>
              <a:t>semua</a:t>
            </a:r>
            <a:r>
              <a:rPr lang="en-US" sz="1900" dirty="0"/>
              <a:t> </a:t>
            </a:r>
            <a:r>
              <a:rPr lang="en-US" sz="1900" dirty="0" err="1"/>
              <a:t>penerimaan</a:t>
            </a:r>
            <a:r>
              <a:rPr lang="en-US" sz="1900" dirty="0"/>
              <a:t> </a:t>
            </a:r>
            <a:r>
              <a:rPr lang="en-US" sz="1900" dirty="0" err="1"/>
              <a:t>sekolah</a:t>
            </a:r>
            <a:r>
              <a:rPr lang="en-US" sz="1900" dirty="0"/>
              <a:t>, </a:t>
            </a:r>
            <a:r>
              <a:rPr lang="en-US" sz="1900" dirty="0" err="1"/>
              <a:t>termasuk</a:t>
            </a:r>
            <a:r>
              <a:rPr lang="en-US" sz="1900" dirty="0"/>
              <a:t> BOS</a:t>
            </a:r>
            <a:endParaRPr lang="id-ID" sz="1900" dirty="0"/>
          </a:p>
        </p:txBody>
      </p:sp>
      <p:sp>
        <p:nvSpPr>
          <p:cNvPr id="26" name="Oval 25"/>
          <p:cNvSpPr/>
          <p:nvPr/>
        </p:nvSpPr>
        <p:spPr>
          <a:xfrm>
            <a:off x="3466304" y="4064036"/>
            <a:ext cx="252248" cy="292388"/>
          </a:xfrm>
          <a:prstGeom prst="ellipse">
            <a:avLst/>
          </a:prstGeom>
          <a:solidFill>
            <a:schemeClr val="accent4">
              <a:lumMod val="50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7" name="Oval 26"/>
          <p:cNvSpPr/>
          <p:nvPr/>
        </p:nvSpPr>
        <p:spPr>
          <a:xfrm>
            <a:off x="3466304" y="4918977"/>
            <a:ext cx="252248" cy="292388"/>
          </a:xfrm>
          <a:prstGeom prst="ellipse">
            <a:avLst/>
          </a:prstGeom>
          <a:solidFill>
            <a:srgbClr val="7030A0"/>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Oval 27"/>
          <p:cNvSpPr/>
          <p:nvPr/>
        </p:nvSpPr>
        <p:spPr>
          <a:xfrm>
            <a:off x="3466304" y="6001671"/>
            <a:ext cx="252248" cy="292388"/>
          </a:xfrm>
          <a:prstGeom prst="ellips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cxnSp>
        <p:nvCxnSpPr>
          <p:cNvPr id="29" name="Elbow Connector 28"/>
          <p:cNvCxnSpPr>
            <a:stCxn id="19" idx="1"/>
            <a:endCxn id="20" idx="3"/>
          </p:cNvCxnSpPr>
          <p:nvPr/>
        </p:nvCxnSpPr>
        <p:spPr>
          <a:xfrm rot="10800000" flipV="1">
            <a:off x="5058609" y="3530862"/>
            <a:ext cx="3465226" cy="245094"/>
          </a:xfrm>
          <a:prstGeom prst="bentConnector2">
            <a:avLst/>
          </a:prstGeom>
          <a:ln w="38100">
            <a:solidFill>
              <a:schemeClr val="accent4">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1"/>
            <a:endCxn id="21" idx="3"/>
          </p:cNvCxnSpPr>
          <p:nvPr/>
        </p:nvCxnSpPr>
        <p:spPr>
          <a:xfrm>
            <a:off x="5058610" y="4578915"/>
            <a:ext cx="1" cy="260425"/>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endCxn id="22" idx="3"/>
          </p:cNvCxnSpPr>
          <p:nvPr/>
        </p:nvCxnSpPr>
        <p:spPr>
          <a:xfrm>
            <a:off x="5058610" y="5302665"/>
            <a:ext cx="0" cy="404208"/>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32" name="Right Arrow 31"/>
          <p:cNvSpPr/>
          <p:nvPr/>
        </p:nvSpPr>
        <p:spPr>
          <a:xfrm>
            <a:off x="6791221" y="4064036"/>
            <a:ext cx="774120" cy="292388"/>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ight Arrow 32"/>
          <p:cNvSpPr/>
          <p:nvPr/>
        </p:nvSpPr>
        <p:spPr>
          <a:xfrm>
            <a:off x="6791221" y="4946683"/>
            <a:ext cx="774120" cy="292388"/>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6791221" y="5962158"/>
            <a:ext cx="774120" cy="292388"/>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0241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Komite</a:t>
            </a:r>
            <a:r>
              <a:rPr lang="en-US" sz="2800" b="1" dirty="0" smtClean="0">
                <a:solidFill>
                  <a:srgbClr val="FFFF00"/>
                </a:solidFill>
              </a:rPr>
              <a:t> </a:t>
            </a:r>
            <a:r>
              <a:rPr lang="en-US" sz="2800" b="1" dirty="0" err="1" smtClean="0">
                <a:solidFill>
                  <a:srgbClr val="FFFF00"/>
                </a:solidFill>
              </a:rPr>
              <a:t>Sekolah</a:t>
            </a:r>
            <a:r>
              <a:rPr lang="en-US" sz="2800" b="1" dirty="0" smtClean="0">
                <a:solidFill>
                  <a:srgbClr val="FFFF00"/>
                </a:solidFill>
              </a:rPr>
              <a:t> </a:t>
            </a:r>
            <a:r>
              <a:rPr lang="en-US" sz="2800" b="1" dirty="0" smtClean="0">
                <a:solidFill>
                  <a:schemeClr val="bg1"/>
                </a:solidFill>
              </a:rPr>
              <a:t>– </a:t>
            </a:r>
            <a:r>
              <a:rPr lang="en-US" sz="2800" b="1" dirty="0" err="1" smtClean="0">
                <a:solidFill>
                  <a:schemeClr val="bg1"/>
                </a:solidFill>
              </a:rPr>
              <a:t>Permendikbud</a:t>
            </a:r>
            <a:r>
              <a:rPr lang="en-US" sz="2800" b="1" dirty="0" smtClean="0">
                <a:solidFill>
                  <a:schemeClr val="bg1"/>
                </a:solidFill>
              </a:rPr>
              <a:t> 75 </a:t>
            </a:r>
            <a:r>
              <a:rPr lang="en-US" sz="2800" b="1" dirty="0" err="1" smtClean="0">
                <a:solidFill>
                  <a:schemeClr val="bg1"/>
                </a:solidFill>
              </a:rPr>
              <a:t>Tahun</a:t>
            </a:r>
            <a:r>
              <a:rPr lang="en-US" sz="2800" b="1" dirty="0" smtClean="0">
                <a:solidFill>
                  <a:schemeClr val="bg1"/>
                </a:solidFill>
              </a:rPr>
              <a:t> 2016</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18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38100" y="505748"/>
            <a:ext cx="12115800" cy="6110354"/>
          </a:xfrm>
          <a:prstGeom prst="rect">
            <a:avLst/>
          </a:prstGeom>
          <a:ln w="28575">
            <a:solidFill>
              <a:schemeClr val="tx1"/>
            </a:solidFill>
          </a:ln>
        </p:spPr>
      </p:pic>
    </p:spTree>
    <p:extLst>
      <p:ext uri="{BB962C8B-B14F-4D97-AF65-F5344CB8AC3E}">
        <p14:creationId xmlns:p14="http://schemas.microsoft.com/office/powerpoint/2010/main" val="31541427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01.b</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85275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Mekanisme</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Alokasi</a:t>
            </a:r>
            <a:r>
              <a:rPr lang="en-US" sz="3810" b="1" dirty="0" smtClean="0">
                <a:solidFill>
                  <a:prstClr val="black">
                    <a:lumMod val="75000"/>
                    <a:lumOff val="25000"/>
                  </a:prstClr>
                </a:solidFill>
                <a:latin typeface="Century Gothic" panose="020B0502020202020204" pitchFamily="34" charset="0"/>
              </a:rPr>
              <a:t> Dana BOS SMA</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971601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01345" y="2804257"/>
            <a:ext cx="2744788" cy="1044575"/>
          </a:xfrm>
        </p:spPr>
        <p:txBody>
          <a:bodyPr>
            <a:normAutofit/>
          </a:bodyPr>
          <a:lstStyle/>
          <a:p>
            <a:r>
              <a:rPr lang="en-US" sz="5400" dirty="0">
                <a:latin typeface="Adobe Fan Heiti Std B" panose="020B0700000000000000" pitchFamily="34" charset="-128"/>
                <a:ea typeface="Adobe Fan Heiti Std B" panose="020B0700000000000000" pitchFamily="34" charset="-128"/>
              </a:rPr>
              <a:t>DAFTAR ISI</a:t>
            </a:r>
          </a:p>
        </p:txBody>
      </p:sp>
      <p:sp>
        <p:nvSpPr>
          <p:cNvPr id="3" name="Trapezoid 2"/>
          <p:cNvSpPr/>
          <p:nvPr/>
        </p:nvSpPr>
        <p:spPr>
          <a:xfrm>
            <a:off x="5787328" y="7556"/>
            <a:ext cx="7771715" cy="6858000"/>
          </a:xfrm>
          <a:prstGeom prst="trapezoid">
            <a:avLst>
              <a:gd name="adj" fmla="val 19936"/>
            </a:avLst>
          </a:prstGeom>
          <a:solidFill>
            <a:schemeClr val="accent5">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800" b="0"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15" name="Oval 14"/>
          <p:cNvSpPr/>
          <p:nvPr/>
        </p:nvSpPr>
        <p:spPr>
          <a:xfrm>
            <a:off x="6162289" y="2070149"/>
            <a:ext cx="823566" cy="823566"/>
          </a:xfrm>
          <a:prstGeom prst="ellipse">
            <a:avLst/>
          </a:prstGeom>
          <a:solidFill>
            <a:schemeClr val="tx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TextBox 15"/>
          <p:cNvSpPr txBox="1"/>
          <p:nvPr/>
        </p:nvSpPr>
        <p:spPr>
          <a:xfrm>
            <a:off x="6352697" y="2168791"/>
            <a:ext cx="442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cxnSp>
        <p:nvCxnSpPr>
          <p:cNvPr id="17" name="Straight Connector 16"/>
          <p:cNvCxnSpPr/>
          <p:nvPr/>
        </p:nvCxnSpPr>
        <p:spPr>
          <a:xfrm>
            <a:off x="6574072" y="2977517"/>
            <a:ext cx="6132278" cy="33024"/>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95447" y="2096371"/>
            <a:ext cx="6849096" cy="707886"/>
          </a:xfrm>
          <a:prstGeom prst="rect">
            <a:avLst/>
          </a:prstGeom>
          <a:noFill/>
        </p:spPr>
        <p:txBody>
          <a:bodyPr wrap="square" rtlCol="0">
            <a:spAutoFit/>
          </a:bodyPr>
          <a:lstStyle/>
          <a:p>
            <a:pPr marL="633178"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a:ea typeface="+mn-ea"/>
                <a:cs typeface="Century Gothic"/>
              </a:rPr>
              <a:t>BOS SMA</a:t>
            </a:r>
            <a:endParaRPr kumimoji="0" lang="id-ID" sz="4000" b="1" i="0" u="none" strike="noStrike" kern="1200" cap="none" spc="0" normalizeH="0" baseline="0" noProof="0" dirty="0">
              <a:ln>
                <a:noFill/>
              </a:ln>
              <a:solidFill>
                <a:prstClr val="white"/>
              </a:solidFill>
              <a:effectLst/>
              <a:uLnTx/>
              <a:uFillTx/>
              <a:latin typeface="Century Gothic"/>
              <a:ea typeface="+mn-ea"/>
              <a:cs typeface="Century Gothic"/>
            </a:endParaRPr>
          </a:p>
        </p:txBody>
      </p:sp>
      <p:sp>
        <p:nvSpPr>
          <p:cNvPr id="14" name="Oval 13"/>
          <p:cNvSpPr/>
          <p:nvPr/>
        </p:nvSpPr>
        <p:spPr>
          <a:xfrm>
            <a:off x="5787328" y="3630843"/>
            <a:ext cx="823566" cy="938964"/>
          </a:xfrm>
          <a:prstGeom prst="ellipse">
            <a:avLst/>
          </a:prstGeom>
          <a:solidFill>
            <a:schemeClr val="tx1">
              <a:lumMod val="75000"/>
              <a:lumOff val="2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3" name="TextBox 22"/>
          <p:cNvSpPr txBox="1"/>
          <p:nvPr/>
        </p:nvSpPr>
        <p:spPr>
          <a:xfrm>
            <a:off x="5977736" y="3762110"/>
            <a:ext cx="44275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cxnSp>
        <p:nvCxnSpPr>
          <p:cNvPr id="24" name="Straight Connector 23"/>
          <p:cNvCxnSpPr/>
          <p:nvPr/>
        </p:nvCxnSpPr>
        <p:spPr>
          <a:xfrm>
            <a:off x="6302852" y="4671583"/>
            <a:ext cx="6803548" cy="29491"/>
          </a:xfrm>
          <a:prstGeom prst="line">
            <a:avLst/>
          </a:prstGeom>
          <a:ln w="57150">
            <a:solidFill>
              <a:schemeClr val="bg1"/>
            </a:solidFill>
            <a:tailEnd type="oval"/>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952442" y="3645893"/>
            <a:ext cx="6535105" cy="908864"/>
          </a:xfrm>
          <a:prstGeom prst="roundRect">
            <a:avLst>
              <a:gd name="adj" fmla="val 50000"/>
            </a:avLst>
          </a:prstGeom>
          <a:noFill/>
        </p:spPr>
        <p:txBody>
          <a:bodyPr wrap="square" rtlCol="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smtClean="0">
                <a:ln>
                  <a:noFill/>
                </a:ln>
                <a:solidFill>
                  <a:prstClr val="white"/>
                </a:solidFill>
                <a:effectLst/>
                <a:uLnTx/>
                <a:uFillTx/>
                <a:latin typeface="Century Gothic" panose="020B0502020202020204" pitchFamily="34" charset="0"/>
                <a:ea typeface="+mn-ea"/>
                <a:cs typeface="+mn-cs"/>
              </a:rPr>
              <a:t>DAK FISIK SMA</a:t>
            </a:r>
            <a:endParaRPr kumimoji="0" lang="fi-FI"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951" y="164525"/>
            <a:ext cx="647058" cy="608921"/>
          </a:xfrm>
          <a:prstGeom prst="rect">
            <a:avLst/>
          </a:prstGeom>
        </p:spPr>
      </p:pic>
      <p:sp>
        <p:nvSpPr>
          <p:cNvPr id="27" name="TextBox 26"/>
          <p:cNvSpPr txBox="1"/>
          <p:nvPr/>
        </p:nvSpPr>
        <p:spPr>
          <a:xfrm>
            <a:off x="792009" y="155207"/>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spTree>
    <p:extLst>
      <p:ext uri="{BB962C8B-B14F-4D97-AF65-F5344CB8AC3E}">
        <p14:creationId xmlns:p14="http://schemas.microsoft.com/office/powerpoint/2010/main" val="3103342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77008" y="542977"/>
            <a:ext cx="8909856" cy="519035"/>
          </a:xfrm>
        </p:spPr>
        <p:txBody>
          <a:bodyPr>
            <a:normAutofit/>
          </a:bodyPr>
          <a:lstStyle/>
          <a:p>
            <a:r>
              <a:rPr lang="en-US" sz="2400" b="1" dirty="0" err="1" smtClean="0">
                <a:solidFill>
                  <a:srgbClr val="FFFF00"/>
                </a:solidFill>
              </a:rPr>
              <a:t>Mekanisme</a:t>
            </a:r>
            <a:r>
              <a:rPr lang="en-US" sz="2400" b="1" dirty="0" smtClean="0">
                <a:solidFill>
                  <a:schemeClr val="bg1"/>
                </a:solidFill>
              </a:rPr>
              <a:t> Program BOS SMA</a:t>
            </a:r>
            <a:endParaRPr lang="en-US" sz="20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32084" y="6614385"/>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12084" y="6597933"/>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20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p:cNvSpPr/>
          <p:nvPr/>
        </p:nvSpPr>
        <p:spPr>
          <a:xfrm>
            <a:off x="0" y="489296"/>
            <a:ext cx="12192000" cy="6068424"/>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752600" y="3208811"/>
            <a:ext cx="8763000" cy="2611668"/>
          </a:xfrm>
          <a:prstGeom prst="rect">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38666" y="665027"/>
            <a:ext cx="11819984" cy="2487119"/>
          </a:xfrm>
          <a:prstGeom prst="rect">
            <a:avLst/>
          </a:prstGeom>
          <a:noFill/>
          <a:ln w="28575">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p:cNvGrpSpPr/>
          <p:nvPr/>
        </p:nvGrpSpPr>
        <p:grpSpPr>
          <a:xfrm>
            <a:off x="1773702" y="3254690"/>
            <a:ext cx="588501" cy="2555383"/>
            <a:chOff x="184833" y="4267200"/>
            <a:chExt cx="588501" cy="2362200"/>
          </a:xfrm>
          <a:solidFill>
            <a:srgbClr val="E7F0F9"/>
          </a:solidFill>
        </p:grpSpPr>
        <p:sp>
          <p:nvSpPr>
            <p:cNvPr id="20" name="Rectangle 19"/>
            <p:cNvSpPr/>
            <p:nvPr/>
          </p:nvSpPr>
          <p:spPr>
            <a:xfrm>
              <a:off x="228600" y="4495800"/>
              <a:ext cx="381000" cy="2057400"/>
            </a:xfrm>
            <a:prstGeom prst="rect">
              <a:avLst/>
            </a:prstGeom>
            <a:grp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28600" y="4267200"/>
              <a:ext cx="544734"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184833" y="6400800"/>
              <a:ext cx="544734" cy="228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2188532" y="3616354"/>
            <a:ext cx="2231071" cy="461665"/>
          </a:xfrm>
          <a:prstGeom prst="homePlate">
            <a:avLst/>
          </a:prstGeom>
          <a:solidFill>
            <a:schemeClr val="bg1">
              <a:lumMod val="85000"/>
            </a:schemeClr>
          </a:solidFill>
          <a:ln w="76200">
            <a:noFill/>
          </a:ln>
        </p:spPr>
        <p:txBody>
          <a:bodyPr wrap="square" rtlCol="0">
            <a:spAutoFit/>
          </a:bodyPr>
          <a:lstStyle/>
          <a:p>
            <a:pPr algn="ctr"/>
            <a:r>
              <a:rPr lang="pt-BR" sz="2400" dirty="0">
                <a:latin typeface="Britannic Bold" pitchFamily="34" charset="0"/>
              </a:rPr>
              <a:t>Triwulan</a:t>
            </a:r>
          </a:p>
        </p:txBody>
      </p:sp>
      <p:sp>
        <p:nvSpPr>
          <p:cNvPr id="24" name="TextBox 23"/>
          <p:cNvSpPr txBox="1"/>
          <p:nvPr/>
        </p:nvSpPr>
        <p:spPr>
          <a:xfrm>
            <a:off x="2188532" y="4882265"/>
            <a:ext cx="2231071" cy="461665"/>
          </a:xfrm>
          <a:prstGeom prst="homePlate">
            <a:avLst/>
          </a:prstGeom>
          <a:solidFill>
            <a:schemeClr val="bg1">
              <a:lumMod val="85000"/>
            </a:schemeClr>
          </a:solidFill>
          <a:ln w="76200">
            <a:noFill/>
          </a:ln>
        </p:spPr>
        <p:txBody>
          <a:bodyPr wrap="square" rtlCol="0">
            <a:spAutoFit/>
          </a:bodyPr>
          <a:lstStyle/>
          <a:p>
            <a:pPr algn="ctr"/>
            <a:r>
              <a:rPr lang="pt-BR" sz="2400" dirty="0">
                <a:latin typeface="Britannic Bold" pitchFamily="34" charset="0"/>
              </a:rPr>
              <a:t>Semesteran</a:t>
            </a:r>
          </a:p>
        </p:txBody>
      </p:sp>
      <p:cxnSp>
        <p:nvCxnSpPr>
          <p:cNvPr id="25" name="Straight Connector 24"/>
          <p:cNvCxnSpPr/>
          <p:nvPr/>
        </p:nvCxnSpPr>
        <p:spPr>
          <a:xfrm>
            <a:off x="5046264" y="4654910"/>
            <a:ext cx="5334000" cy="0"/>
          </a:xfrm>
          <a:prstGeom prst="line">
            <a:avLst/>
          </a:prstGeom>
          <a:ln>
            <a:solidFill>
              <a:schemeClr val="bg1">
                <a:lumMod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4970064" y="4121510"/>
            <a:ext cx="152400" cy="533400"/>
            <a:chOff x="3276600" y="4724400"/>
            <a:chExt cx="152400" cy="533400"/>
          </a:xfrm>
        </p:grpSpPr>
        <p:cxnSp>
          <p:nvCxnSpPr>
            <p:cNvPr id="27" name="Straight Connector 26"/>
            <p:cNvCxnSpPr/>
            <p:nvPr/>
          </p:nvCxnSpPr>
          <p:spPr>
            <a:xfrm flipV="1">
              <a:off x="3352800" y="4800600"/>
              <a:ext cx="0" cy="45720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28" name="Oval 27"/>
            <p:cNvSpPr/>
            <p:nvPr/>
          </p:nvSpPr>
          <p:spPr>
            <a:xfrm>
              <a:off x="3276600" y="4724400"/>
              <a:ext cx="152400" cy="152400"/>
            </a:xfrm>
            <a:prstGeom prst="ellipse">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6417864" y="4121510"/>
            <a:ext cx="152400" cy="533400"/>
            <a:chOff x="4393002" y="4724400"/>
            <a:chExt cx="152400" cy="533400"/>
          </a:xfrm>
        </p:grpSpPr>
        <p:cxnSp>
          <p:nvCxnSpPr>
            <p:cNvPr id="30" name="Straight Connector 29"/>
            <p:cNvCxnSpPr/>
            <p:nvPr/>
          </p:nvCxnSpPr>
          <p:spPr>
            <a:xfrm flipV="1">
              <a:off x="4469202" y="4800600"/>
              <a:ext cx="0" cy="45720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1" name="Oval 30"/>
            <p:cNvSpPr/>
            <p:nvPr/>
          </p:nvSpPr>
          <p:spPr>
            <a:xfrm>
              <a:off x="4393002" y="4724400"/>
              <a:ext cx="152400" cy="152400"/>
            </a:xfrm>
            <a:prstGeom prst="ellipse">
              <a:avLst/>
            </a:prstGeom>
            <a:solidFill>
              <a:schemeClr val="bg1"/>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p:cNvGrpSpPr/>
          <p:nvPr/>
        </p:nvGrpSpPr>
        <p:grpSpPr>
          <a:xfrm>
            <a:off x="7865664" y="4146334"/>
            <a:ext cx="152400" cy="533400"/>
            <a:chOff x="5493589" y="4724400"/>
            <a:chExt cx="152400" cy="533400"/>
          </a:xfrm>
        </p:grpSpPr>
        <p:cxnSp>
          <p:nvCxnSpPr>
            <p:cNvPr id="33" name="Straight Connector 32"/>
            <p:cNvCxnSpPr/>
            <p:nvPr/>
          </p:nvCxnSpPr>
          <p:spPr>
            <a:xfrm flipV="1">
              <a:off x="5569789" y="4800600"/>
              <a:ext cx="0" cy="45720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4" name="Oval 33"/>
            <p:cNvSpPr/>
            <p:nvPr/>
          </p:nvSpPr>
          <p:spPr>
            <a:xfrm>
              <a:off x="5493589" y="4724400"/>
              <a:ext cx="152400" cy="152400"/>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p:cNvCxnSpPr/>
          <p:nvPr/>
        </p:nvCxnSpPr>
        <p:spPr>
          <a:xfrm flipV="1">
            <a:off x="9313464" y="4210650"/>
            <a:ext cx="0" cy="457200"/>
          </a:xfrm>
          <a:prstGeom prst="line">
            <a:avLst/>
          </a:prstGeom>
          <a:ln>
            <a:solidFill>
              <a:schemeClr val="tx1">
                <a:lumMod val="65000"/>
                <a:lumOff val="35000"/>
              </a:schemeClr>
            </a:solidFill>
          </a:ln>
        </p:spPr>
        <p:style>
          <a:lnRef idx="1">
            <a:schemeClr val="dk1"/>
          </a:lnRef>
          <a:fillRef idx="0">
            <a:schemeClr val="dk1"/>
          </a:fillRef>
          <a:effectRef idx="0">
            <a:schemeClr val="dk1"/>
          </a:effectRef>
          <a:fontRef idx="minor">
            <a:schemeClr val="tx1"/>
          </a:fontRef>
        </p:style>
      </p:cxnSp>
      <p:sp>
        <p:nvSpPr>
          <p:cNvPr id="36" name="Oval 35"/>
          <p:cNvSpPr/>
          <p:nvPr/>
        </p:nvSpPr>
        <p:spPr>
          <a:xfrm>
            <a:off x="9237264" y="4121510"/>
            <a:ext cx="152400" cy="152400"/>
          </a:xfrm>
          <a:prstGeom prst="ellipse">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4284264" y="3536737"/>
            <a:ext cx="1524000" cy="646331"/>
          </a:xfrm>
          <a:prstGeom prst="rect">
            <a:avLst/>
          </a:prstGeom>
          <a:noFill/>
        </p:spPr>
        <p:txBody>
          <a:bodyPr wrap="square" rtlCol="0">
            <a:spAutoFit/>
          </a:bodyPr>
          <a:lstStyle/>
          <a:p>
            <a:pPr algn="ctr"/>
            <a:r>
              <a:rPr lang="en-US" sz="1600" b="1" dirty="0">
                <a:solidFill>
                  <a:schemeClr val="tx1">
                    <a:lumMod val="85000"/>
                    <a:lumOff val="15000"/>
                  </a:schemeClr>
                </a:solidFill>
              </a:rPr>
              <a:t>TW I </a:t>
            </a:r>
          </a:p>
          <a:p>
            <a:pPr algn="ctr"/>
            <a:r>
              <a:rPr lang="en-US" sz="2000" b="1" dirty="0">
                <a:solidFill>
                  <a:srgbClr val="C00000"/>
                </a:solidFill>
              </a:rPr>
              <a:t>20% </a:t>
            </a:r>
            <a:r>
              <a:rPr lang="en-US" sz="900" b="1" dirty="0" err="1">
                <a:solidFill>
                  <a:srgbClr val="C00000"/>
                </a:solidFill>
              </a:rPr>
              <a:t>dari</a:t>
            </a:r>
            <a:r>
              <a:rPr lang="en-US" sz="900" b="1" dirty="0">
                <a:solidFill>
                  <a:srgbClr val="C00000"/>
                </a:solidFill>
              </a:rPr>
              <a:t> </a:t>
            </a:r>
            <a:r>
              <a:rPr lang="en-US" sz="900" b="1" dirty="0" err="1">
                <a:solidFill>
                  <a:srgbClr val="C00000"/>
                </a:solidFill>
              </a:rPr>
              <a:t>alokasi</a:t>
            </a:r>
            <a:r>
              <a:rPr lang="en-US" sz="900" b="1" dirty="0">
                <a:solidFill>
                  <a:srgbClr val="C00000"/>
                </a:solidFill>
              </a:rPr>
              <a:t> /</a:t>
            </a:r>
            <a:r>
              <a:rPr lang="en-US" sz="900" b="1" dirty="0" err="1">
                <a:solidFill>
                  <a:srgbClr val="C00000"/>
                </a:solidFill>
              </a:rPr>
              <a:t>th</a:t>
            </a:r>
            <a:endParaRPr lang="en-US" sz="900" b="1" dirty="0">
              <a:solidFill>
                <a:srgbClr val="C00000"/>
              </a:solidFill>
            </a:endParaRPr>
          </a:p>
        </p:txBody>
      </p:sp>
      <p:sp>
        <p:nvSpPr>
          <p:cNvPr id="38" name="TextBox 37"/>
          <p:cNvSpPr txBox="1"/>
          <p:nvPr/>
        </p:nvSpPr>
        <p:spPr>
          <a:xfrm>
            <a:off x="5774479" y="3536738"/>
            <a:ext cx="1481587" cy="615553"/>
          </a:xfrm>
          <a:prstGeom prst="rect">
            <a:avLst/>
          </a:prstGeom>
          <a:noFill/>
        </p:spPr>
        <p:txBody>
          <a:bodyPr wrap="square" rtlCol="0">
            <a:spAutoFit/>
          </a:bodyPr>
          <a:lstStyle/>
          <a:p>
            <a:pPr algn="ctr"/>
            <a:r>
              <a:rPr lang="en-US" sz="1600" b="1" dirty="0">
                <a:solidFill>
                  <a:schemeClr val="tx1">
                    <a:lumMod val="85000"/>
                    <a:lumOff val="15000"/>
                  </a:schemeClr>
                </a:solidFill>
              </a:rPr>
              <a:t>TW II </a:t>
            </a:r>
          </a:p>
          <a:p>
            <a:pPr algn="ctr"/>
            <a:r>
              <a:rPr lang="en-US" b="1" dirty="0">
                <a:solidFill>
                  <a:srgbClr val="00B050"/>
                </a:solidFill>
              </a:rPr>
              <a:t>40% </a:t>
            </a:r>
            <a:r>
              <a:rPr lang="en-US" sz="900" b="1" dirty="0" err="1">
                <a:solidFill>
                  <a:srgbClr val="00B050"/>
                </a:solidFill>
              </a:rPr>
              <a:t>dari</a:t>
            </a:r>
            <a:r>
              <a:rPr lang="en-US" sz="900" b="1" dirty="0">
                <a:solidFill>
                  <a:srgbClr val="00B050"/>
                </a:solidFill>
              </a:rPr>
              <a:t> </a:t>
            </a:r>
            <a:r>
              <a:rPr lang="en-US" sz="900" b="1" dirty="0" err="1">
                <a:solidFill>
                  <a:srgbClr val="00B050"/>
                </a:solidFill>
              </a:rPr>
              <a:t>alokasi</a:t>
            </a:r>
            <a:r>
              <a:rPr lang="en-US" sz="900" b="1" dirty="0">
                <a:solidFill>
                  <a:srgbClr val="00B050"/>
                </a:solidFill>
              </a:rPr>
              <a:t> /</a:t>
            </a:r>
            <a:r>
              <a:rPr lang="en-US" sz="900" b="1" dirty="0" err="1">
                <a:solidFill>
                  <a:srgbClr val="00B050"/>
                </a:solidFill>
              </a:rPr>
              <a:t>th</a:t>
            </a:r>
            <a:endParaRPr lang="en-US" sz="900" b="1" dirty="0">
              <a:solidFill>
                <a:srgbClr val="00B050"/>
              </a:solidFill>
            </a:endParaRPr>
          </a:p>
        </p:txBody>
      </p:sp>
      <p:sp>
        <p:nvSpPr>
          <p:cNvPr id="39" name="TextBox 38"/>
          <p:cNvSpPr txBox="1"/>
          <p:nvPr/>
        </p:nvSpPr>
        <p:spPr>
          <a:xfrm>
            <a:off x="7179864" y="3536738"/>
            <a:ext cx="1524000" cy="615553"/>
          </a:xfrm>
          <a:prstGeom prst="rect">
            <a:avLst/>
          </a:prstGeom>
          <a:noFill/>
        </p:spPr>
        <p:txBody>
          <a:bodyPr wrap="square" rtlCol="0">
            <a:spAutoFit/>
          </a:bodyPr>
          <a:lstStyle/>
          <a:p>
            <a:pPr algn="ctr"/>
            <a:r>
              <a:rPr lang="en-US" sz="1600" b="1" dirty="0">
                <a:solidFill>
                  <a:schemeClr val="tx1">
                    <a:lumMod val="85000"/>
                    <a:lumOff val="15000"/>
                  </a:schemeClr>
                </a:solidFill>
              </a:rPr>
              <a:t>TW III </a:t>
            </a:r>
          </a:p>
          <a:p>
            <a:pPr algn="ctr"/>
            <a:r>
              <a:rPr lang="en-US" b="1" dirty="0">
                <a:solidFill>
                  <a:schemeClr val="accent6">
                    <a:lumMod val="50000"/>
                  </a:schemeClr>
                </a:solidFill>
              </a:rPr>
              <a:t>20% </a:t>
            </a:r>
            <a:r>
              <a:rPr lang="en-US" sz="900" b="1" dirty="0" err="1">
                <a:solidFill>
                  <a:schemeClr val="accent6">
                    <a:lumMod val="50000"/>
                  </a:schemeClr>
                </a:solidFill>
              </a:rPr>
              <a:t>dari</a:t>
            </a:r>
            <a:r>
              <a:rPr lang="en-US" sz="900" b="1" dirty="0">
                <a:solidFill>
                  <a:schemeClr val="accent6">
                    <a:lumMod val="50000"/>
                  </a:schemeClr>
                </a:solidFill>
              </a:rPr>
              <a:t> </a:t>
            </a:r>
            <a:r>
              <a:rPr lang="en-US" sz="900" b="1" dirty="0" err="1">
                <a:solidFill>
                  <a:schemeClr val="accent6">
                    <a:lumMod val="50000"/>
                  </a:schemeClr>
                </a:solidFill>
              </a:rPr>
              <a:t>alokasi</a:t>
            </a:r>
            <a:r>
              <a:rPr lang="en-US" sz="900" b="1" dirty="0">
                <a:solidFill>
                  <a:schemeClr val="accent6">
                    <a:lumMod val="50000"/>
                  </a:schemeClr>
                </a:solidFill>
              </a:rPr>
              <a:t> /</a:t>
            </a:r>
            <a:r>
              <a:rPr lang="en-US" sz="900" b="1" dirty="0" err="1">
                <a:solidFill>
                  <a:schemeClr val="accent6">
                    <a:lumMod val="50000"/>
                  </a:schemeClr>
                </a:solidFill>
              </a:rPr>
              <a:t>th</a:t>
            </a:r>
            <a:endParaRPr lang="en-US" sz="900" b="1" dirty="0">
              <a:solidFill>
                <a:schemeClr val="accent6">
                  <a:lumMod val="50000"/>
                </a:schemeClr>
              </a:solidFill>
            </a:endParaRPr>
          </a:p>
        </p:txBody>
      </p:sp>
      <p:sp>
        <p:nvSpPr>
          <p:cNvPr id="40" name="TextBox 39"/>
          <p:cNvSpPr txBox="1"/>
          <p:nvPr/>
        </p:nvSpPr>
        <p:spPr>
          <a:xfrm>
            <a:off x="8627664" y="3536738"/>
            <a:ext cx="1447800" cy="615553"/>
          </a:xfrm>
          <a:prstGeom prst="rect">
            <a:avLst/>
          </a:prstGeom>
          <a:noFill/>
        </p:spPr>
        <p:txBody>
          <a:bodyPr wrap="square" rtlCol="0">
            <a:spAutoFit/>
          </a:bodyPr>
          <a:lstStyle/>
          <a:p>
            <a:pPr algn="ctr"/>
            <a:r>
              <a:rPr lang="en-US" sz="1600" b="1" dirty="0">
                <a:solidFill>
                  <a:schemeClr val="tx1">
                    <a:lumMod val="85000"/>
                    <a:lumOff val="15000"/>
                  </a:schemeClr>
                </a:solidFill>
              </a:rPr>
              <a:t>TW IV </a:t>
            </a:r>
          </a:p>
          <a:p>
            <a:pPr algn="ctr"/>
            <a:r>
              <a:rPr lang="en-US" b="1" dirty="0">
                <a:solidFill>
                  <a:srgbClr val="002060"/>
                </a:solidFill>
              </a:rPr>
              <a:t>20%</a:t>
            </a:r>
            <a:r>
              <a:rPr lang="en-US" sz="900" b="1" dirty="0">
                <a:solidFill>
                  <a:srgbClr val="002060"/>
                </a:solidFill>
              </a:rPr>
              <a:t> </a:t>
            </a:r>
            <a:r>
              <a:rPr lang="en-US" sz="900" b="1" dirty="0" err="1">
                <a:solidFill>
                  <a:srgbClr val="002060"/>
                </a:solidFill>
              </a:rPr>
              <a:t>dari</a:t>
            </a:r>
            <a:r>
              <a:rPr lang="en-US" sz="900" b="1" dirty="0">
                <a:solidFill>
                  <a:srgbClr val="002060"/>
                </a:solidFill>
              </a:rPr>
              <a:t> </a:t>
            </a:r>
            <a:r>
              <a:rPr lang="en-US" sz="900" b="1" dirty="0" err="1">
                <a:solidFill>
                  <a:srgbClr val="002060"/>
                </a:solidFill>
              </a:rPr>
              <a:t>alokasi</a:t>
            </a:r>
            <a:r>
              <a:rPr lang="en-US" sz="900" b="1" dirty="0">
                <a:solidFill>
                  <a:srgbClr val="002060"/>
                </a:solidFill>
              </a:rPr>
              <a:t> /</a:t>
            </a:r>
            <a:r>
              <a:rPr lang="en-US" sz="900" b="1" dirty="0" err="1">
                <a:solidFill>
                  <a:srgbClr val="002060"/>
                </a:solidFill>
              </a:rPr>
              <a:t>th</a:t>
            </a:r>
            <a:endParaRPr lang="en-US" sz="900" b="1" dirty="0">
              <a:solidFill>
                <a:srgbClr val="002060"/>
              </a:solidFill>
            </a:endParaRPr>
          </a:p>
        </p:txBody>
      </p:sp>
      <p:cxnSp>
        <p:nvCxnSpPr>
          <p:cNvPr id="41" name="Straight Connector 40"/>
          <p:cNvCxnSpPr/>
          <p:nvPr/>
        </p:nvCxnSpPr>
        <p:spPr>
          <a:xfrm>
            <a:off x="4876800" y="5522975"/>
            <a:ext cx="5257800" cy="0"/>
          </a:xfrm>
          <a:prstGeom prst="line">
            <a:avLst/>
          </a:prstGeom>
          <a:ln>
            <a:solidFill>
              <a:schemeClr val="bg1">
                <a:lumMod val="50000"/>
              </a:schemeClr>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2" name="Teardrop 41"/>
          <p:cNvSpPr/>
          <p:nvPr/>
        </p:nvSpPr>
        <p:spPr>
          <a:xfrm rot="2592444" flipV="1">
            <a:off x="4728751" y="5026962"/>
            <a:ext cx="274123" cy="287527"/>
          </a:xfrm>
          <a:prstGeom prst="teardrop">
            <a:avLst>
              <a:gd name="adj" fmla="val 18141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ardrop 42"/>
          <p:cNvSpPr/>
          <p:nvPr/>
        </p:nvSpPr>
        <p:spPr>
          <a:xfrm rot="2592444" flipV="1">
            <a:off x="7559141" y="5026963"/>
            <a:ext cx="274123" cy="287527"/>
          </a:xfrm>
          <a:prstGeom prst="teardrop">
            <a:avLst>
              <a:gd name="adj" fmla="val 18141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029205" y="4844639"/>
            <a:ext cx="2514599" cy="677108"/>
          </a:xfrm>
          <a:prstGeom prst="rect">
            <a:avLst/>
          </a:prstGeom>
          <a:noFill/>
        </p:spPr>
        <p:txBody>
          <a:bodyPr wrap="square" rtlCol="0">
            <a:spAutoFit/>
          </a:bodyPr>
          <a:lstStyle/>
          <a:p>
            <a:r>
              <a:rPr lang="en-US" b="1" dirty="0">
                <a:solidFill>
                  <a:schemeClr val="tx1">
                    <a:lumMod val="85000"/>
                    <a:lumOff val="15000"/>
                  </a:schemeClr>
                </a:solidFill>
              </a:rPr>
              <a:t>SEMESTER I</a:t>
            </a:r>
          </a:p>
          <a:p>
            <a:r>
              <a:rPr lang="en-US" sz="2000" b="1" dirty="0">
                <a:solidFill>
                  <a:srgbClr val="7030A0"/>
                </a:solidFill>
              </a:rPr>
              <a:t>60% </a:t>
            </a:r>
            <a:r>
              <a:rPr lang="en-US" sz="1200" b="1" dirty="0" err="1">
                <a:solidFill>
                  <a:schemeClr val="tx1">
                    <a:lumMod val="85000"/>
                    <a:lumOff val="15000"/>
                  </a:schemeClr>
                </a:solidFill>
              </a:rPr>
              <a:t>dari</a:t>
            </a:r>
            <a:r>
              <a:rPr lang="en-US" sz="1200" b="1" dirty="0">
                <a:solidFill>
                  <a:schemeClr val="tx1">
                    <a:lumMod val="85000"/>
                    <a:lumOff val="15000"/>
                  </a:schemeClr>
                </a:solidFill>
              </a:rPr>
              <a:t> </a:t>
            </a:r>
            <a:r>
              <a:rPr lang="en-US" sz="1200" b="1" dirty="0" err="1">
                <a:solidFill>
                  <a:schemeClr val="tx1">
                    <a:lumMod val="85000"/>
                    <a:lumOff val="15000"/>
                  </a:schemeClr>
                </a:solidFill>
              </a:rPr>
              <a:t>alokasi</a:t>
            </a:r>
            <a:r>
              <a:rPr lang="en-US" sz="1200" b="1" dirty="0">
                <a:solidFill>
                  <a:schemeClr val="tx1">
                    <a:lumMod val="85000"/>
                    <a:lumOff val="15000"/>
                  </a:schemeClr>
                </a:solidFill>
              </a:rPr>
              <a:t> per </a:t>
            </a:r>
            <a:r>
              <a:rPr lang="en-US" sz="1200" b="1" dirty="0" err="1">
                <a:solidFill>
                  <a:schemeClr val="tx1">
                    <a:lumMod val="85000"/>
                    <a:lumOff val="15000"/>
                  </a:schemeClr>
                </a:solidFill>
              </a:rPr>
              <a:t>tahun</a:t>
            </a:r>
            <a:endParaRPr lang="en-US" sz="1200" b="1" dirty="0">
              <a:solidFill>
                <a:schemeClr val="tx1">
                  <a:lumMod val="85000"/>
                  <a:lumOff val="15000"/>
                </a:schemeClr>
              </a:solidFill>
            </a:endParaRPr>
          </a:p>
        </p:txBody>
      </p:sp>
      <p:sp>
        <p:nvSpPr>
          <p:cNvPr id="45" name="TextBox 44"/>
          <p:cNvSpPr txBox="1"/>
          <p:nvPr/>
        </p:nvSpPr>
        <p:spPr>
          <a:xfrm>
            <a:off x="7881588" y="4844639"/>
            <a:ext cx="2514599" cy="677108"/>
          </a:xfrm>
          <a:prstGeom prst="rect">
            <a:avLst/>
          </a:prstGeom>
          <a:noFill/>
        </p:spPr>
        <p:txBody>
          <a:bodyPr wrap="square" rtlCol="0">
            <a:spAutoFit/>
          </a:bodyPr>
          <a:lstStyle/>
          <a:p>
            <a:r>
              <a:rPr lang="en-US" b="1" dirty="0">
                <a:solidFill>
                  <a:schemeClr val="tx1">
                    <a:lumMod val="85000"/>
                    <a:lumOff val="15000"/>
                  </a:schemeClr>
                </a:solidFill>
              </a:rPr>
              <a:t>SEMESTER II</a:t>
            </a:r>
          </a:p>
          <a:p>
            <a:r>
              <a:rPr lang="en-US" sz="2000" b="1" dirty="0">
                <a:solidFill>
                  <a:srgbClr val="C00000"/>
                </a:solidFill>
              </a:rPr>
              <a:t>40% </a:t>
            </a:r>
            <a:r>
              <a:rPr lang="en-US" sz="1200" b="1" dirty="0" err="1">
                <a:solidFill>
                  <a:schemeClr val="tx1">
                    <a:lumMod val="85000"/>
                    <a:lumOff val="15000"/>
                  </a:schemeClr>
                </a:solidFill>
              </a:rPr>
              <a:t>dari</a:t>
            </a:r>
            <a:r>
              <a:rPr lang="en-US" sz="1200" b="1" dirty="0">
                <a:solidFill>
                  <a:schemeClr val="tx1">
                    <a:lumMod val="85000"/>
                    <a:lumOff val="15000"/>
                  </a:schemeClr>
                </a:solidFill>
              </a:rPr>
              <a:t> </a:t>
            </a:r>
            <a:r>
              <a:rPr lang="en-US" sz="1200" b="1" dirty="0" err="1">
                <a:solidFill>
                  <a:schemeClr val="tx1">
                    <a:lumMod val="85000"/>
                    <a:lumOff val="15000"/>
                  </a:schemeClr>
                </a:solidFill>
              </a:rPr>
              <a:t>alokasi</a:t>
            </a:r>
            <a:r>
              <a:rPr lang="en-US" sz="1200" b="1" dirty="0">
                <a:solidFill>
                  <a:schemeClr val="tx1">
                    <a:lumMod val="85000"/>
                    <a:lumOff val="15000"/>
                  </a:schemeClr>
                </a:solidFill>
              </a:rPr>
              <a:t> per </a:t>
            </a:r>
            <a:r>
              <a:rPr lang="en-US" sz="1200" b="1" dirty="0" err="1">
                <a:solidFill>
                  <a:schemeClr val="tx1">
                    <a:lumMod val="85000"/>
                    <a:lumOff val="15000"/>
                  </a:schemeClr>
                </a:solidFill>
              </a:rPr>
              <a:t>tahun</a:t>
            </a:r>
            <a:endParaRPr lang="en-US" sz="1200" b="1" dirty="0">
              <a:solidFill>
                <a:schemeClr val="tx1">
                  <a:lumMod val="85000"/>
                  <a:lumOff val="15000"/>
                </a:schemeClr>
              </a:solidFill>
            </a:endParaRPr>
          </a:p>
        </p:txBody>
      </p:sp>
      <p:sp>
        <p:nvSpPr>
          <p:cNvPr id="47" name="Rectangle 46"/>
          <p:cNvSpPr/>
          <p:nvPr/>
        </p:nvSpPr>
        <p:spPr>
          <a:xfrm>
            <a:off x="238666" y="5811715"/>
            <a:ext cx="11953334" cy="738664"/>
          </a:xfrm>
          <a:prstGeom prst="rect">
            <a:avLst/>
          </a:prstGeom>
        </p:spPr>
        <p:txBody>
          <a:bodyPr wrap="square">
            <a:spAutoFit/>
          </a:bodyPr>
          <a:lstStyle/>
          <a:p>
            <a:pPr marL="285744" indent="-285744">
              <a:buFont typeface="Arial" pitchFamily="34" charset="0"/>
              <a:buChar char="•"/>
            </a:pPr>
            <a:r>
              <a:rPr lang="id-ID" sz="1400" i="1" dirty="0"/>
              <a:t>Triw II dan </a:t>
            </a:r>
            <a:r>
              <a:rPr lang="en-US" sz="1400" i="1" dirty="0"/>
              <a:t>S</a:t>
            </a:r>
            <a:r>
              <a:rPr lang="id-ID" sz="1400" i="1" dirty="0"/>
              <a:t>emester I lebih besar 20% karena ada dana yang harus dialokasikan sekolah untuk membeli buku sebelum Juli 2017</a:t>
            </a:r>
            <a:r>
              <a:rPr lang="en-US" sz="1400" i="1" dirty="0"/>
              <a:t>;</a:t>
            </a:r>
            <a:endParaRPr lang="id-ID" sz="1400" i="1" dirty="0"/>
          </a:p>
          <a:p>
            <a:pPr marL="285744" indent="-285744">
              <a:buFont typeface="Arial" pitchFamily="34" charset="0"/>
              <a:buChar char="•"/>
            </a:pPr>
            <a:r>
              <a:rPr lang="id-ID" sz="1400" i="1" dirty="0"/>
              <a:t>Dana 20% ini harus diatur agar baru dapat dicairkan oleh sekolah</a:t>
            </a:r>
            <a:r>
              <a:rPr lang="en-US" sz="1400" i="1" dirty="0"/>
              <a:t>,</a:t>
            </a:r>
            <a:r>
              <a:rPr lang="id-ID" sz="1400" i="1" dirty="0"/>
              <a:t> setelah sekolah menyampaikan bukti pemesanan buku teks atau menyediakan buku teks untuk setiap siswa.</a:t>
            </a:r>
          </a:p>
        </p:txBody>
      </p:sp>
      <p:pic>
        <p:nvPicPr>
          <p:cNvPr id="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9282" y="769074"/>
            <a:ext cx="1828800" cy="709158"/>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Oval 50"/>
          <p:cNvSpPr/>
          <p:nvPr/>
        </p:nvSpPr>
        <p:spPr>
          <a:xfrm>
            <a:off x="3830834" y="1559970"/>
            <a:ext cx="7233313" cy="64030"/>
          </a:xfrm>
          <a:prstGeom prst="ellipse">
            <a:avLst/>
          </a:prstGeom>
          <a:solidFill>
            <a:srgbClr val="32D6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4077023" y="665027"/>
            <a:ext cx="4854214" cy="923330"/>
          </a:xfrm>
          <a:prstGeom prst="rect">
            <a:avLst/>
          </a:prstGeom>
        </p:spPr>
        <p:txBody>
          <a:bodyPr wrap="none">
            <a:spAutoFit/>
          </a:bodyPr>
          <a:lstStyle/>
          <a:p>
            <a:pPr marL="342900" indent="-342900">
              <a:lnSpc>
                <a:spcPct val="150000"/>
              </a:lnSpc>
              <a:buFont typeface="Wingdings" pitchFamily="2" charset="2"/>
              <a:buChar char="ü"/>
            </a:pPr>
            <a:r>
              <a:rPr lang="en-US" dirty="0" smtClean="0">
                <a:latin typeface="Bahnschrift" pitchFamily="34" charset="0"/>
              </a:rPr>
              <a:t>SMA yang </a:t>
            </a:r>
            <a:r>
              <a:rPr lang="en-US" dirty="0" err="1" smtClean="0">
                <a:latin typeface="Bahnschrift" pitchFamily="34" charset="0"/>
              </a:rPr>
              <a:t>terdaftar</a:t>
            </a:r>
            <a:r>
              <a:rPr lang="en-US" dirty="0" smtClean="0">
                <a:latin typeface="Bahnschrift" pitchFamily="34" charset="0"/>
              </a:rPr>
              <a:t> </a:t>
            </a:r>
            <a:r>
              <a:rPr lang="en-US" dirty="0" err="1" smtClean="0">
                <a:latin typeface="Bahnschrift" pitchFamily="34" charset="0"/>
              </a:rPr>
              <a:t>didapodikdasmen</a:t>
            </a:r>
            <a:endParaRPr lang="en-US" dirty="0" smtClean="0">
              <a:latin typeface="Bahnschrift" pitchFamily="34" charset="0"/>
            </a:endParaRPr>
          </a:p>
          <a:p>
            <a:pPr marL="342900" indent="-342900">
              <a:lnSpc>
                <a:spcPct val="150000"/>
              </a:lnSpc>
              <a:buFont typeface="Wingdings" pitchFamily="2" charset="2"/>
              <a:buChar char="ü"/>
            </a:pPr>
            <a:r>
              <a:rPr lang="en-US" dirty="0" err="1" smtClean="0">
                <a:latin typeface="Bahnschrift" pitchFamily="34" charset="0"/>
              </a:rPr>
              <a:t>Memenuhi</a:t>
            </a:r>
            <a:r>
              <a:rPr lang="en-US" dirty="0" smtClean="0">
                <a:latin typeface="Bahnschrift" pitchFamily="34" charset="0"/>
              </a:rPr>
              <a:t> </a:t>
            </a:r>
            <a:r>
              <a:rPr lang="en-US" dirty="0" err="1" smtClean="0">
                <a:latin typeface="Bahnschrift" pitchFamily="34" charset="0"/>
              </a:rPr>
              <a:t>syarat</a:t>
            </a:r>
            <a:r>
              <a:rPr lang="en-US" dirty="0" smtClean="0">
                <a:latin typeface="Bahnschrift" pitchFamily="34" charset="0"/>
              </a:rPr>
              <a:t> </a:t>
            </a:r>
            <a:r>
              <a:rPr lang="en-US" dirty="0" err="1" smtClean="0">
                <a:latin typeface="Bahnschrift" pitchFamily="34" charset="0"/>
              </a:rPr>
              <a:t>ketentuan</a:t>
            </a:r>
            <a:r>
              <a:rPr lang="en-US" dirty="0" smtClean="0">
                <a:latin typeface="Bahnschrift" pitchFamily="34" charset="0"/>
              </a:rPr>
              <a:t> </a:t>
            </a:r>
            <a:r>
              <a:rPr lang="en-US" dirty="0" err="1" smtClean="0">
                <a:latin typeface="Bahnschrift" pitchFamily="34" charset="0"/>
              </a:rPr>
              <a:t>penerima</a:t>
            </a:r>
            <a:r>
              <a:rPr lang="en-US" dirty="0" smtClean="0">
                <a:latin typeface="Bahnschrift" pitchFamily="34" charset="0"/>
              </a:rPr>
              <a:t> BOS</a:t>
            </a:r>
            <a:endParaRPr lang="en-US" dirty="0">
              <a:latin typeface="Bahnschrift" pitchFamily="34" charset="0"/>
            </a:endParaRPr>
          </a:p>
        </p:txBody>
      </p:sp>
      <p:pic>
        <p:nvPicPr>
          <p:cNvPr id="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034" y="2243120"/>
            <a:ext cx="1828800" cy="698565"/>
          </a:xfrm>
          <a:prstGeom prst="rect">
            <a:avLst/>
          </a:prstGeom>
          <a:noFill/>
          <a:ln>
            <a:noFill/>
          </a:ln>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val 53"/>
          <p:cNvSpPr/>
          <p:nvPr/>
        </p:nvSpPr>
        <p:spPr>
          <a:xfrm>
            <a:off x="3830834" y="2990148"/>
            <a:ext cx="7233313" cy="64030"/>
          </a:xfrm>
          <a:prstGeom prst="ellipse">
            <a:avLst/>
          </a:prstGeom>
          <a:solidFill>
            <a:srgbClr val="C8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4077023" y="1876574"/>
            <a:ext cx="5012911" cy="507831"/>
          </a:xfrm>
          <a:prstGeom prst="rect">
            <a:avLst/>
          </a:prstGeom>
        </p:spPr>
        <p:txBody>
          <a:bodyPr wrap="none">
            <a:spAutoFit/>
          </a:bodyPr>
          <a:lstStyle/>
          <a:p>
            <a:pPr>
              <a:lnSpc>
                <a:spcPct val="150000"/>
              </a:lnSpc>
            </a:pPr>
            <a:r>
              <a:rPr lang="en-US" dirty="0" err="1" smtClean="0">
                <a:latin typeface="Bahnschrift" pitchFamily="34" charset="0"/>
              </a:rPr>
              <a:t>Satuan</a:t>
            </a:r>
            <a:r>
              <a:rPr lang="en-US" dirty="0" smtClean="0">
                <a:latin typeface="Bahnschrift" pitchFamily="34" charset="0"/>
              </a:rPr>
              <a:t> </a:t>
            </a:r>
            <a:r>
              <a:rPr lang="en-US" dirty="0" err="1" smtClean="0">
                <a:latin typeface="Bahnschrift" pitchFamily="34" charset="0"/>
              </a:rPr>
              <a:t>Biaya</a:t>
            </a:r>
            <a:r>
              <a:rPr lang="en-US" dirty="0" smtClean="0">
                <a:latin typeface="Bahnschrift" pitchFamily="34" charset="0"/>
              </a:rPr>
              <a:t> : </a:t>
            </a:r>
            <a:r>
              <a:rPr lang="en-US" b="1" dirty="0" err="1" smtClean="0">
                <a:solidFill>
                  <a:srgbClr val="C00000"/>
                </a:solidFill>
                <a:latin typeface="Bahnschrift" pitchFamily="34" charset="0"/>
              </a:rPr>
              <a:t>Rp</a:t>
            </a:r>
            <a:r>
              <a:rPr lang="en-US" b="1" dirty="0" smtClean="0">
                <a:solidFill>
                  <a:srgbClr val="C00000"/>
                </a:solidFill>
                <a:latin typeface="Bahnschrift" pitchFamily="34" charset="0"/>
              </a:rPr>
              <a:t> 1.400.000 </a:t>
            </a:r>
            <a:r>
              <a:rPr lang="en-US" dirty="0" smtClean="0">
                <a:latin typeface="Bahnschrift" pitchFamily="34" charset="0"/>
              </a:rPr>
              <a:t>/</a:t>
            </a:r>
            <a:r>
              <a:rPr lang="en-US" dirty="0" err="1" smtClean="0">
                <a:latin typeface="Bahnschrift" pitchFamily="34" charset="0"/>
              </a:rPr>
              <a:t>peserta</a:t>
            </a:r>
            <a:r>
              <a:rPr lang="en-US" dirty="0" smtClean="0">
                <a:latin typeface="Bahnschrift" pitchFamily="34" charset="0"/>
              </a:rPr>
              <a:t> </a:t>
            </a:r>
            <a:r>
              <a:rPr lang="en-US" dirty="0" err="1" smtClean="0">
                <a:latin typeface="Bahnschrift" pitchFamily="34" charset="0"/>
              </a:rPr>
              <a:t>didik</a:t>
            </a:r>
            <a:r>
              <a:rPr lang="en-US" dirty="0" smtClean="0">
                <a:latin typeface="Bahnschrift" pitchFamily="34" charset="0"/>
              </a:rPr>
              <a:t>/</a:t>
            </a:r>
            <a:r>
              <a:rPr lang="en-US" dirty="0" err="1" smtClean="0">
                <a:latin typeface="Bahnschrift" pitchFamily="34" charset="0"/>
              </a:rPr>
              <a:t>tahun</a:t>
            </a:r>
            <a:endParaRPr lang="en-US" dirty="0" smtClean="0">
              <a:latin typeface="Bahnschrift" pitchFamily="34" charset="0"/>
            </a:endParaRPr>
          </a:p>
        </p:txBody>
      </p:sp>
      <p:sp>
        <p:nvSpPr>
          <p:cNvPr id="56" name="Rectangle 55"/>
          <p:cNvSpPr/>
          <p:nvPr/>
        </p:nvSpPr>
        <p:spPr>
          <a:xfrm>
            <a:off x="4077023" y="2472852"/>
            <a:ext cx="4841390" cy="507831"/>
          </a:xfrm>
          <a:prstGeom prst="rect">
            <a:avLst/>
          </a:prstGeom>
        </p:spPr>
        <p:txBody>
          <a:bodyPr wrap="none">
            <a:spAutoFit/>
          </a:bodyPr>
          <a:lstStyle/>
          <a:p>
            <a:pPr>
              <a:lnSpc>
                <a:spcPct val="150000"/>
              </a:lnSpc>
            </a:pPr>
            <a:r>
              <a:rPr lang="en-US" b="1" dirty="0" err="1" smtClean="0">
                <a:latin typeface="Bahnschrift" pitchFamily="34" charset="0"/>
              </a:rPr>
              <a:t>Besaran</a:t>
            </a:r>
            <a:r>
              <a:rPr lang="en-US" b="1" dirty="0" smtClean="0">
                <a:latin typeface="Bahnschrift" pitchFamily="34" charset="0"/>
              </a:rPr>
              <a:t> Dana = </a:t>
            </a:r>
            <a:r>
              <a:rPr lang="en-US" b="1" dirty="0" err="1" smtClean="0">
                <a:latin typeface="Bahnschrift" pitchFamily="34" charset="0"/>
              </a:rPr>
              <a:t>Jumlah</a:t>
            </a:r>
            <a:r>
              <a:rPr lang="en-US" b="1" dirty="0" smtClean="0">
                <a:latin typeface="Bahnschrift" pitchFamily="34" charset="0"/>
              </a:rPr>
              <a:t> </a:t>
            </a:r>
            <a:r>
              <a:rPr lang="en-US" b="1" dirty="0" err="1" smtClean="0">
                <a:latin typeface="Bahnschrift" pitchFamily="34" charset="0"/>
              </a:rPr>
              <a:t>Siswa</a:t>
            </a:r>
            <a:r>
              <a:rPr lang="en-US" b="1" dirty="0" smtClean="0">
                <a:latin typeface="Bahnschrift" pitchFamily="34" charset="0"/>
              </a:rPr>
              <a:t> SMA X 1.400.000</a:t>
            </a:r>
          </a:p>
        </p:txBody>
      </p:sp>
      <p:sp>
        <p:nvSpPr>
          <p:cNvPr id="57" name="Down Arrow 56"/>
          <p:cNvSpPr/>
          <p:nvPr/>
        </p:nvSpPr>
        <p:spPr>
          <a:xfrm>
            <a:off x="5953925" y="2303064"/>
            <a:ext cx="377473" cy="354954"/>
          </a:xfrm>
          <a:prstGeom prst="downArrow">
            <a:avLst/>
          </a:prstGeom>
          <a:solidFill>
            <a:srgbClr val="C85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itle 2"/>
          <p:cNvSpPr txBox="1">
            <a:spLocks/>
          </p:cNvSpPr>
          <p:nvPr/>
        </p:nvSpPr>
        <p:spPr>
          <a:xfrm>
            <a:off x="238666" y="-16271"/>
            <a:ext cx="8909856" cy="5190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a:lstStyle>
          <a:p>
            <a:r>
              <a:rPr lang="en-US" sz="2800" b="1" dirty="0" err="1" smtClean="0">
                <a:solidFill>
                  <a:srgbClr val="FFFF00"/>
                </a:solidFill>
              </a:rPr>
              <a:t>Sasaran</a:t>
            </a:r>
            <a:r>
              <a:rPr lang="en-US" sz="2800" b="1" dirty="0" smtClean="0">
                <a:solidFill>
                  <a:srgbClr val="FFFF00"/>
                </a:solidFill>
              </a:rPr>
              <a:t> </a:t>
            </a:r>
            <a:r>
              <a:rPr lang="en-US" sz="2800" b="1" dirty="0" err="1" smtClean="0">
                <a:solidFill>
                  <a:srgbClr val="FFFF00"/>
                </a:solidFill>
              </a:rPr>
              <a:t>dan</a:t>
            </a:r>
            <a:r>
              <a:rPr lang="en-US" sz="2800" b="1" dirty="0" smtClean="0">
                <a:solidFill>
                  <a:srgbClr val="FFFF00"/>
                </a:solidFill>
              </a:rPr>
              <a:t> </a:t>
            </a:r>
            <a:r>
              <a:rPr lang="en-US" sz="2800" b="1" dirty="0" err="1" smtClean="0">
                <a:solidFill>
                  <a:srgbClr val="FFFF00"/>
                </a:solidFill>
              </a:rPr>
              <a:t>Alokasi</a:t>
            </a:r>
            <a:r>
              <a:rPr lang="en-US" sz="2800" b="1" dirty="0" smtClean="0">
                <a:solidFill>
                  <a:srgbClr val="FFFF00"/>
                </a:solidFill>
              </a:rPr>
              <a:t> </a:t>
            </a:r>
            <a:r>
              <a:rPr lang="en-US" sz="2800" b="1" dirty="0" smtClean="0">
                <a:solidFill>
                  <a:schemeClr val="bg1"/>
                </a:solidFill>
              </a:rPr>
              <a:t>Dana BOS SMA</a:t>
            </a:r>
            <a:endParaRPr lang="en-US" sz="2800" b="1" dirty="0">
              <a:solidFill>
                <a:schemeClr val="bg1"/>
              </a:solidFill>
            </a:endParaRPr>
          </a:p>
        </p:txBody>
      </p:sp>
    </p:spTree>
    <p:extLst>
      <p:ext uri="{BB962C8B-B14F-4D97-AF65-F5344CB8AC3E}">
        <p14:creationId xmlns:p14="http://schemas.microsoft.com/office/powerpoint/2010/main" val="42563050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55731"/>
            <a:ext cx="10564224" cy="519035"/>
          </a:xfrm>
        </p:spPr>
        <p:txBody>
          <a:bodyPr>
            <a:noAutofit/>
          </a:bodyPr>
          <a:lstStyle/>
          <a:p>
            <a:r>
              <a:rPr lang="en-US" sz="2800" b="1" dirty="0" err="1" smtClean="0">
                <a:solidFill>
                  <a:srgbClr val="FFFF00"/>
                </a:solidFill>
              </a:rPr>
              <a:t>Implementasi</a:t>
            </a:r>
            <a:r>
              <a:rPr lang="en-US" sz="2800" b="1" dirty="0" smtClean="0">
                <a:solidFill>
                  <a:schemeClr val="bg1"/>
                </a:solidFill>
              </a:rPr>
              <a:t> </a:t>
            </a:r>
            <a:r>
              <a:rPr lang="en-US" sz="2800" b="1" dirty="0" err="1" smtClean="0">
                <a:solidFill>
                  <a:schemeClr val="bg1"/>
                </a:solidFill>
              </a:rPr>
              <a:t>Pendataan</a:t>
            </a:r>
            <a:r>
              <a:rPr lang="en-US" sz="2800" b="1" dirty="0" smtClean="0">
                <a:solidFill>
                  <a:schemeClr val="bg1"/>
                </a:solidFill>
              </a:rPr>
              <a:t> </a:t>
            </a:r>
            <a:r>
              <a:rPr lang="en-US" sz="2800" b="1" dirty="0" err="1" smtClean="0">
                <a:solidFill>
                  <a:schemeClr val="bg1"/>
                </a:solidFill>
              </a:rPr>
              <a:t>Dapodik</a:t>
            </a:r>
            <a:r>
              <a:rPr lang="en-US" sz="2800" b="1" dirty="0" smtClean="0">
                <a:solidFill>
                  <a:schemeClr val="bg1"/>
                </a:solidFill>
              </a:rPr>
              <a:t> </a:t>
            </a:r>
            <a:r>
              <a:rPr lang="en-US" sz="2800" b="1" dirty="0" err="1" smtClean="0">
                <a:solidFill>
                  <a:schemeClr val="bg1"/>
                </a:solidFill>
              </a:rPr>
              <a:t>dalam</a:t>
            </a:r>
            <a:r>
              <a:rPr lang="en-US" sz="2800" b="1" dirty="0" smtClean="0">
                <a:solidFill>
                  <a:schemeClr val="bg1"/>
                </a:solidFill>
              </a:rPr>
              <a:t> </a:t>
            </a:r>
            <a:r>
              <a:rPr lang="en-US" sz="2800" b="1" dirty="0" err="1" smtClean="0">
                <a:solidFill>
                  <a:schemeClr val="bg1"/>
                </a:solidFill>
              </a:rPr>
              <a:t>Alokasi</a:t>
            </a:r>
            <a:r>
              <a:rPr lang="en-US" sz="2800" b="1" dirty="0" smtClean="0">
                <a:solidFill>
                  <a:schemeClr val="bg1"/>
                </a:solidFill>
              </a:rPr>
              <a:t> BOS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0" y="419100"/>
            <a:ext cx="12192000" cy="6110613"/>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938135"/>
            <a:ext cx="10382250" cy="5349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3913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9897474" cy="519035"/>
          </a:xfrm>
        </p:spPr>
        <p:txBody>
          <a:bodyPr>
            <a:noAutofit/>
          </a:bodyPr>
          <a:lstStyle/>
          <a:p>
            <a:r>
              <a:rPr lang="en-US" sz="2800" b="1" dirty="0" err="1" smtClean="0">
                <a:solidFill>
                  <a:schemeClr val="bg1"/>
                </a:solidFill>
              </a:rPr>
              <a:t>Mekanisme</a:t>
            </a:r>
            <a:r>
              <a:rPr lang="en-US" sz="2800" b="1" dirty="0" smtClean="0">
                <a:solidFill>
                  <a:schemeClr val="bg1"/>
                </a:solidFill>
              </a:rPr>
              <a:t> </a:t>
            </a:r>
            <a:r>
              <a:rPr lang="en-US" sz="2800" b="1" dirty="0" smtClean="0">
                <a:solidFill>
                  <a:srgbClr val="FFFF00"/>
                </a:solidFill>
              </a:rPr>
              <a:t>Cut Off </a:t>
            </a:r>
            <a:r>
              <a:rPr lang="en-US" sz="2800" b="1" dirty="0" err="1" smtClean="0">
                <a:solidFill>
                  <a:schemeClr val="bg1"/>
                </a:solidFill>
              </a:rPr>
              <a:t>untuk</a:t>
            </a:r>
            <a:r>
              <a:rPr lang="en-US" sz="2800" b="1" dirty="0" smtClean="0">
                <a:solidFill>
                  <a:schemeClr val="bg1"/>
                </a:solidFill>
              </a:rPr>
              <a:t> </a:t>
            </a:r>
            <a:r>
              <a:rPr lang="en-US" sz="2800" b="1" dirty="0" err="1" smtClean="0">
                <a:solidFill>
                  <a:schemeClr val="bg1"/>
                </a:solidFill>
              </a:rPr>
              <a:t>Alokasi</a:t>
            </a:r>
            <a:r>
              <a:rPr lang="en-US" sz="2800" b="1" dirty="0" smtClean="0">
                <a:solidFill>
                  <a:schemeClr val="bg1"/>
                </a:solidFill>
              </a:rPr>
              <a:t> Dana per </a:t>
            </a:r>
            <a:r>
              <a:rPr lang="en-US" sz="2800" b="1" dirty="0" err="1" smtClean="0">
                <a:solidFill>
                  <a:schemeClr val="bg1"/>
                </a:solidFill>
              </a:rPr>
              <a:t>Sekolah</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1"/>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286877" y="819151"/>
            <a:ext cx="11689975" cy="446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314834" y="5452338"/>
            <a:ext cx="6769289" cy="923843"/>
          </a:xfrm>
          <a:prstGeom prst="rect">
            <a:avLst/>
          </a:prstGeom>
          <a:noFill/>
        </p:spPr>
        <p:txBody>
          <a:bodyPr wrap="square" rtlCol="0">
            <a:spAutoFit/>
          </a:bodyPr>
          <a:lstStyle/>
          <a:p>
            <a:r>
              <a:rPr lang="en-US" sz="1351" b="1" i="1" u="sng" dirty="0" err="1">
                <a:latin typeface="Arial Nova Cond Light" panose="020B0306020202020204"/>
              </a:rPr>
              <a:t>Ket</a:t>
            </a:r>
            <a:r>
              <a:rPr lang="en-US" sz="1351" b="1" i="1" u="sng" dirty="0">
                <a:latin typeface="Arial Nova Cond Light" panose="020B0306020202020204"/>
              </a:rPr>
              <a:t>:</a:t>
            </a:r>
          </a:p>
          <a:p>
            <a:r>
              <a:rPr lang="en-US" sz="1351" b="1" dirty="0">
                <a:latin typeface="Arial Nova Cond Light" panose="020B0306020202020204"/>
              </a:rPr>
              <a:t>D = </a:t>
            </a:r>
            <a:r>
              <a:rPr lang="en-US" sz="1351" b="1" dirty="0" err="1">
                <a:latin typeface="Arial Nova Cond Light" panose="020B0306020202020204"/>
              </a:rPr>
              <a:t>Tanggal</a:t>
            </a:r>
            <a:r>
              <a:rPr lang="en-US" sz="1351" b="1" dirty="0">
                <a:latin typeface="Arial Nova Cond Light" panose="020B0306020202020204"/>
              </a:rPr>
              <a:t> cut off</a:t>
            </a:r>
          </a:p>
          <a:p>
            <a:r>
              <a:rPr lang="en-US" sz="1351" b="1" dirty="0">
                <a:latin typeface="Arial Nova Cond Light" panose="020B0306020202020204"/>
              </a:rPr>
              <a:t>ST = </a:t>
            </a:r>
            <a:r>
              <a:rPr lang="en-US" sz="1351" b="1" dirty="0" err="1">
                <a:latin typeface="Arial Nova Cond Light" panose="020B0306020202020204"/>
              </a:rPr>
              <a:t>Salur</a:t>
            </a:r>
            <a:r>
              <a:rPr lang="en-US" sz="1351" b="1" dirty="0">
                <a:latin typeface="Arial Nova Cond Light" panose="020B0306020202020204"/>
              </a:rPr>
              <a:t> </a:t>
            </a:r>
            <a:r>
              <a:rPr lang="en-US" sz="1351" b="1" dirty="0" err="1">
                <a:latin typeface="Arial Nova Cond Light" panose="020B0306020202020204"/>
              </a:rPr>
              <a:t>Triwulan</a:t>
            </a:r>
            <a:r>
              <a:rPr lang="en-US" sz="1351" b="1" dirty="0">
                <a:latin typeface="Arial Nova Cond Light" panose="020B0306020202020204"/>
              </a:rPr>
              <a:t> </a:t>
            </a:r>
            <a:r>
              <a:rPr lang="en-US" sz="1351" b="1" dirty="0" err="1">
                <a:latin typeface="Arial Nova Cond Light" panose="020B0306020202020204"/>
              </a:rPr>
              <a:t>ke</a:t>
            </a:r>
            <a:r>
              <a:rPr lang="en-US" sz="1351" b="1" dirty="0">
                <a:latin typeface="Arial Nova Cond Light" panose="020B0306020202020204"/>
              </a:rPr>
              <a:t>-</a:t>
            </a:r>
          </a:p>
          <a:p>
            <a:r>
              <a:rPr lang="en-US" sz="1351" b="1" dirty="0">
                <a:latin typeface="Arial Nova Cond Light" panose="020B0306020202020204"/>
              </a:rPr>
              <a:t>BT = Buffer </a:t>
            </a:r>
            <a:r>
              <a:rPr lang="en-US" sz="1351" b="1" dirty="0" err="1">
                <a:latin typeface="Arial Nova Cond Light" panose="020B0306020202020204"/>
              </a:rPr>
              <a:t>Triwulan</a:t>
            </a:r>
            <a:r>
              <a:rPr lang="en-US" sz="1351" b="1" dirty="0">
                <a:latin typeface="Arial Nova Cond Light" panose="020B0306020202020204"/>
              </a:rPr>
              <a:t> </a:t>
            </a:r>
            <a:r>
              <a:rPr lang="en-US" sz="1351" b="1" dirty="0" err="1">
                <a:latin typeface="Arial Nova Cond Light" panose="020B0306020202020204"/>
              </a:rPr>
              <a:t>ke</a:t>
            </a:r>
            <a:r>
              <a:rPr lang="en-US" sz="1351" b="1" dirty="0">
                <a:latin typeface="Arial Nova Cond Light" panose="020B0306020202020204"/>
              </a:rPr>
              <a:t>-</a:t>
            </a:r>
          </a:p>
        </p:txBody>
      </p:sp>
    </p:spTree>
    <p:extLst>
      <p:ext uri="{BB962C8B-B14F-4D97-AF65-F5344CB8AC3E}">
        <p14:creationId xmlns:p14="http://schemas.microsoft.com/office/powerpoint/2010/main" val="5196370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Kebijakan</a:t>
            </a:r>
            <a:r>
              <a:rPr lang="en-US" sz="2800" b="1" dirty="0" smtClean="0">
                <a:solidFill>
                  <a:schemeClr val="bg1"/>
                </a:solidFill>
              </a:rPr>
              <a:t> </a:t>
            </a:r>
            <a:r>
              <a:rPr lang="en-US" sz="2800" b="1" dirty="0" err="1" smtClean="0">
                <a:solidFill>
                  <a:srgbClr val="FFFF00"/>
                </a:solidFill>
              </a:rPr>
              <a:t>Dit</a:t>
            </a:r>
            <a:r>
              <a:rPr lang="en-US" sz="2800" b="1" dirty="0" smtClean="0">
                <a:solidFill>
                  <a:srgbClr val="FFFF00"/>
                </a:solidFill>
              </a:rPr>
              <a:t>. PSMA </a:t>
            </a:r>
            <a:r>
              <a:rPr lang="en-US" sz="2800" b="1" dirty="0" err="1" smtClean="0">
                <a:solidFill>
                  <a:schemeClr val="bg1"/>
                </a:solidFill>
              </a:rPr>
              <a:t>dalam</a:t>
            </a:r>
            <a:r>
              <a:rPr lang="en-US" sz="2800" b="1" dirty="0" smtClean="0">
                <a:solidFill>
                  <a:schemeClr val="bg1"/>
                </a:solidFill>
              </a:rPr>
              <a:t> </a:t>
            </a:r>
            <a:r>
              <a:rPr lang="en-US" sz="2800" b="1" dirty="0" err="1" smtClean="0">
                <a:solidFill>
                  <a:schemeClr val="bg1"/>
                </a:solidFill>
              </a:rPr>
              <a:t>Alokasi</a:t>
            </a:r>
            <a:r>
              <a:rPr lang="en-US" sz="2800" b="1" dirty="0" smtClean="0">
                <a:solidFill>
                  <a:schemeClr val="bg1"/>
                </a:solidFill>
              </a:rPr>
              <a:t> BOS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0454"/>
            <a:ext cx="12192000" cy="4677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98357"/>
            <a:ext cx="12192000" cy="1292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610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36681"/>
            <a:ext cx="8909856" cy="519035"/>
          </a:xfrm>
        </p:spPr>
        <p:txBody>
          <a:bodyPr>
            <a:normAutofit/>
          </a:bodyPr>
          <a:lstStyle/>
          <a:p>
            <a:r>
              <a:rPr lang="en-US" sz="2800" b="1" dirty="0" err="1" smtClean="0">
                <a:solidFill>
                  <a:srgbClr val="FFFF00"/>
                </a:solidFill>
              </a:rPr>
              <a:t>Ketentuan</a:t>
            </a:r>
            <a:r>
              <a:rPr lang="en-US" sz="2800" b="1" dirty="0" smtClean="0">
                <a:solidFill>
                  <a:srgbClr val="FFFF00"/>
                </a:solidFill>
              </a:rPr>
              <a:t> </a:t>
            </a:r>
            <a:r>
              <a:rPr lang="en-US" sz="2800" b="1" dirty="0" err="1">
                <a:solidFill>
                  <a:schemeClr val="bg1"/>
                </a:solidFill>
              </a:rPr>
              <a:t>T</a:t>
            </a:r>
            <a:r>
              <a:rPr lang="en-US" sz="2800" b="1" dirty="0" err="1" smtClean="0">
                <a:solidFill>
                  <a:schemeClr val="bg1"/>
                </a:solidFill>
              </a:rPr>
              <a:t>erkait</a:t>
            </a:r>
            <a:r>
              <a:rPr lang="en-US" sz="2800" b="1" dirty="0" smtClean="0">
                <a:solidFill>
                  <a:schemeClr val="bg1"/>
                </a:solidFill>
              </a:rPr>
              <a:t> </a:t>
            </a:r>
            <a:r>
              <a:rPr lang="en-US" sz="2800" b="1" dirty="0" err="1" smtClean="0">
                <a:solidFill>
                  <a:schemeClr val="bg1"/>
                </a:solidFill>
              </a:rPr>
              <a:t>Penyaluran</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92074" y="593887"/>
            <a:ext cx="1657704" cy="1158770"/>
            <a:chOff x="92074" y="1290918"/>
            <a:chExt cx="1657704" cy="1158770"/>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337857">
              <a:off x="92074" y="1316037"/>
              <a:ext cx="1094941" cy="113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V="1">
              <a:off x="1151467" y="1290918"/>
              <a:ext cx="431444" cy="199215"/>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64356" y="1882862"/>
              <a:ext cx="485422"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1264356" y="1582911"/>
              <a:ext cx="380027" cy="84524"/>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147840" y="662112"/>
            <a:ext cx="8934856" cy="646331"/>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dirty="0" err="1" smtClean="0">
                <a:latin typeface="Century Gothic" pitchFamily="34" charset="0"/>
              </a:rPr>
              <a:t>Mutasi</a:t>
            </a:r>
            <a:r>
              <a:rPr lang="en-US" dirty="0" smtClean="0">
                <a:latin typeface="Century Gothic" pitchFamily="34" charset="0"/>
              </a:rPr>
              <a:t> </a:t>
            </a:r>
            <a:r>
              <a:rPr lang="en-US" dirty="0" err="1" smtClean="0">
                <a:latin typeface="Century Gothic" pitchFamily="34" charset="0"/>
              </a:rPr>
              <a:t>siswa</a:t>
            </a:r>
            <a:r>
              <a:rPr lang="en-US" dirty="0" smtClean="0">
                <a:latin typeface="Century Gothic" pitchFamily="34" charset="0"/>
              </a:rPr>
              <a:t>, </a:t>
            </a:r>
            <a:r>
              <a:rPr lang="en-US" dirty="0" err="1" smtClean="0">
                <a:latin typeface="Century Gothic" pitchFamily="34" charset="0"/>
              </a:rPr>
              <a:t>perbaikan</a:t>
            </a:r>
            <a:r>
              <a:rPr lang="en-US" dirty="0" smtClean="0">
                <a:latin typeface="Century Gothic" pitchFamily="34" charset="0"/>
              </a:rPr>
              <a:t> data </a:t>
            </a:r>
            <a:r>
              <a:rPr lang="en-US" dirty="0" err="1" smtClean="0">
                <a:latin typeface="Century Gothic" pitchFamily="34" charset="0"/>
              </a:rPr>
              <a:t>baru</a:t>
            </a:r>
            <a:r>
              <a:rPr lang="en-US" dirty="0" smtClean="0">
                <a:latin typeface="Century Gothic" pitchFamily="34" charset="0"/>
              </a:rPr>
              <a:t> </a:t>
            </a:r>
            <a:r>
              <a:rPr lang="en-US" dirty="0" smtClean="0">
                <a:latin typeface="Century Gothic" pitchFamily="34" charset="0"/>
                <a:sym typeface="Wingdings" pitchFamily="2" charset="2"/>
              </a:rPr>
              <a:t> </a:t>
            </a:r>
            <a:r>
              <a:rPr lang="en-US" dirty="0" err="1" smtClean="0">
                <a:latin typeface="Century Gothic" pitchFamily="34" charset="0"/>
                <a:sym typeface="Wingdings" pitchFamily="2" charset="2"/>
              </a:rPr>
              <a:t>berpengaruh</a:t>
            </a:r>
            <a:r>
              <a:rPr lang="en-US" dirty="0" smtClean="0">
                <a:latin typeface="Century Gothic" pitchFamily="34" charset="0"/>
                <a:sym typeface="Wingdings" pitchFamily="2" charset="2"/>
              </a:rPr>
              <a:t> (</a:t>
            </a:r>
            <a:r>
              <a:rPr lang="en-US" dirty="0" err="1" smtClean="0">
                <a:latin typeface="Century Gothic" pitchFamily="34" charset="0"/>
                <a:sym typeface="Wingdings" pitchFamily="2" charset="2"/>
              </a:rPr>
              <a:t>setelah</a:t>
            </a:r>
            <a:r>
              <a:rPr lang="en-US" dirty="0" smtClean="0">
                <a:latin typeface="Century Gothic" pitchFamily="34" charset="0"/>
                <a:sym typeface="Wingdings" pitchFamily="2" charset="2"/>
              </a:rPr>
              <a:t> </a:t>
            </a:r>
            <a:r>
              <a:rPr lang="en-US" dirty="0" err="1" smtClean="0">
                <a:latin typeface="Century Gothic" pitchFamily="34" charset="0"/>
                <a:sym typeface="Wingdings" pitchFamily="2" charset="2"/>
              </a:rPr>
              <a:t>sekolah</a:t>
            </a:r>
            <a:r>
              <a:rPr lang="en-US" dirty="0" smtClean="0">
                <a:latin typeface="Century Gothic" pitchFamily="34" charset="0"/>
                <a:sym typeface="Wingdings" pitchFamily="2" charset="2"/>
              </a:rPr>
              <a:t> </a:t>
            </a:r>
            <a:r>
              <a:rPr lang="en-US" dirty="0" err="1" smtClean="0">
                <a:latin typeface="Century Gothic" pitchFamily="34" charset="0"/>
                <a:sym typeface="Wingdings" pitchFamily="2" charset="2"/>
              </a:rPr>
              <a:t>mengupdate</a:t>
            </a:r>
            <a:r>
              <a:rPr lang="en-US" dirty="0" smtClean="0">
                <a:latin typeface="Century Gothic" pitchFamily="34" charset="0"/>
                <a:sym typeface="Wingdings" pitchFamily="2" charset="2"/>
              </a:rPr>
              <a:t> “</a:t>
            </a:r>
            <a:r>
              <a:rPr lang="en-US" dirty="0" err="1" smtClean="0">
                <a:latin typeface="Century Gothic" pitchFamily="34" charset="0"/>
                <a:sym typeface="Wingdings" pitchFamily="2" charset="2"/>
              </a:rPr>
              <a:t>Dapodik</a:t>
            </a:r>
            <a:r>
              <a:rPr lang="en-US" dirty="0" smtClean="0">
                <a:latin typeface="Century Gothic" pitchFamily="34" charset="0"/>
                <a:sym typeface="Wingdings" pitchFamily="2" charset="2"/>
              </a:rPr>
              <a:t>”)</a:t>
            </a:r>
            <a:endParaRPr lang="en-US" dirty="0">
              <a:latin typeface="Century Gothic" pitchFamily="34" charset="0"/>
            </a:endParaRPr>
          </a:p>
        </p:txBody>
      </p:sp>
      <p:grpSp>
        <p:nvGrpSpPr>
          <p:cNvPr id="13" name="Group 12"/>
          <p:cNvGrpSpPr/>
          <p:nvPr/>
        </p:nvGrpSpPr>
        <p:grpSpPr>
          <a:xfrm>
            <a:off x="2101573" y="687299"/>
            <a:ext cx="1038360" cy="619163"/>
            <a:chOff x="1758591" y="2350949"/>
            <a:chExt cx="1329915" cy="984178"/>
          </a:xfrm>
        </p:grpSpPr>
        <p:grpSp>
          <p:nvGrpSpPr>
            <p:cNvPr id="14" name="Group 13"/>
            <p:cNvGrpSpPr/>
            <p:nvPr/>
          </p:nvGrpSpPr>
          <p:grpSpPr>
            <a:xfrm>
              <a:off x="2330682" y="2747677"/>
              <a:ext cx="757824" cy="587450"/>
              <a:chOff x="2157139" y="2321299"/>
              <a:chExt cx="757824" cy="587450"/>
            </a:xfrm>
          </p:grpSpPr>
          <p:grpSp>
            <p:nvGrpSpPr>
              <p:cNvPr id="19" name="Group 18"/>
              <p:cNvGrpSpPr/>
              <p:nvPr/>
            </p:nvGrpSpPr>
            <p:grpSpPr>
              <a:xfrm>
                <a:off x="2554976" y="2326876"/>
                <a:ext cx="359987" cy="581873"/>
                <a:chOff x="2665137" y="1286206"/>
                <a:chExt cx="435196" cy="619508"/>
              </a:xfrm>
              <a:solidFill>
                <a:schemeClr val="accent2">
                  <a:lumMod val="75000"/>
                </a:schemeClr>
              </a:solidFill>
            </p:grpSpPr>
            <p:sp>
              <p:nvSpPr>
                <p:cNvPr id="26" name="Chord 25"/>
                <p:cNvSpPr/>
                <p:nvPr/>
              </p:nvSpPr>
              <p:spPr>
                <a:xfrm rot="6779318">
                  <a:off x="2666010" y="1471392"/>
                  <a:ext cx="433449" cy="435196"/>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743199" y="1286206"/>
                  <a:ext cx="279070" cy="1992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2157139" y="2321299"/>
                <a:ext cx="359987" cy="581873"/>
                <a:chOff x="2665137" y="1286206"/>
                <a:chExt cx="435196" cy="619508"/>
              </a:xfrm>
              <a:solidFill>
                <a:schemeClr val="accent2">
                  <a:lumMod val="75000"/>
                </a:schemeClr>
              </a:solidFill>
            </p:grpSpPr>
            <p:sp>
              <p:nvSpPr>
                <p:cNvPr id="24" name="Chord 23"/>
                <p:cNvSpPr/>
                <p:nvPr/>
              </p:nvSpPr>
              <p:spPr>
                <a:xfrm rot="6779318">
                  <a:off x="2666010" y="1471392"/>
                  <a:ext cx="433449" cy="435196"/>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743199" y="1286206"/>
                  <a:ext cx="279070" cy="1992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2368293" y="2326876"/>
                <a:ext cx="359987" cy="581873"/>
                <a:chOff x="2665137" y="1286206"/>
                <a:chExt cx="435196" cy="619508"/>
              </a:xfrm>
              <a:solidFill>
                <a:schemeClr val="accent1">
                  <a:lumMod val="60000"/>
                  <a:lumOff val="40000"/>
                </a:schemeClr>
              </a:solidFill>
            </p:grpSpPr>
            <p:sp>
              <p:nvSpPr>
                <p:cNvPr id="22" name="Chord 21"/>
                <p:cNvSpPr/>
                <p:nvPr/>
              </p:nvSpPr>
              <p:spPr>
                <a:xfrm rot="6779318">
                  <a:off x="2666010" y="1471392"/>
                  <a:ext cx="433449" cy="435196"/>
                </a:xfrm>
                <a:prstGeom prst="chor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743199" y="1286206"/>
                  <a:ext cx="279070" cy="19921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5" name="Group 14"/>
            <p:cNvGrpSpPr/>
            <p:nvPr/>
          </p:nvGrpSpPr>
          <p:grpSpPr>
            <a:xfrm>
              <a:off x="1758591" y="2369363"/>
              <a:ext cx="359987" cy="581873"/>
              <a:chOff x="2665137" y="1286206"/>
              <a:chExt cx="435196" cy="619508"/>
            </a:xfrm>
            <a:solidFill>
              <a:schemeClr val="accent1">
                <a:lumMod val="60000"/>
                <a:lumOff val="40000"/>
              </a:schemeClr>
            </a:solidFill>
          </p:grpSpPr>
          <p:sp>
            <p:nvSpPr>
              <p:cNvPr id="17" name="Chord 16"/>
              <p:cNvSpPr/>
              <p:nvPr/>
            </p:nvSpPr>
            <p:spPr>
              <a:xfrm rot="6779318">
                <a:off x="2666010" y="1471392"/>
                <a:ext cx="433449" cy="435196"/>
              </a:xfrm>
              <a:prstGeom prst="chor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43199" y="1286206"/>
                <a:ext cx="279070" cy="19921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Left-Right Arrow 2055"/>
            <p:cNvSpPr/>
            <p:nvPr/>
          </p:nvSpPr>
          <p:spPr>
            <a:xfrm>
              <a:off x="2087316" y="2350949"/>
              <a:ext cx="772666" cy="380703"/>
            </a:xfrm>
            <a:custGeom>
              <a:avLst/>
              <a:gdLst>
                <a:gd name="connsiteX0" fmla="*/ 0 w 866292"/>
                <a:gd name="connsiteY0" fmla="*/ 145473 h 290946"/>
                <a:gd name="connsiteX1" fmla="*/ 145473 w 866292"/>
                <a:gd name="connsiteY1" fmla="*/ 0 h 290946"/>
                <a:gd name="connsiteX2" fmla="*/ 145473 w 866292"/>
                <a:gd name="connsiteY2" fmla="*/ 72737 h 290946"/>
                <a:gd name="connsiteX3" fmla="*/ 720819 w 866292"/>
                <a:gd name="connsiteY3" fmla="*/ 72737 h 290946"/>
                <a:gd name="connsiteX4" fmla="*/ 720819 w 866292"/>
                <a:gd name="connsiteY4" fmla="*/ 0 h 290946"/>
                <a:gd name="connsiteX5" fmla="*/ 866292 w 866292"/>
                <a:gd name="connsiteY5" fmla="*/ 145473 h 290946"/>
                <a:gd name="connsiteX6" fmla="*/ 720819 w 866292"/>
                <a:gd name="connsiteY6" fmla="*/ 290946 h 290946"/>
                <a:gd name="connsiteX7" fmla="*/ 720819 w 866292"/>
                <a:gd name="connsiteY7" fmla="*/ 218210 h 290946"/>
                <a:gd name="connsiteX8" fmla="*/ 145473 w 866292"/>
                <a:gd name="connsiteY8" fmla="*/ 218210 h 290946"/>
                <a:gd name="connsiteX9" fmla="*/ 145473 w 866292"/>
                <a:gd name="connsiteY9" fmla="*/ 290946 h 290946"/>
                <a:gd name="connsiteX10" fmla="*/ 0 w 866292"/>
                <a:gd name="connsiteY10" fmla="*/ 145473 h 290946"/>
                <a:gd name="connsiteX0" fmla="*/ 0 w 866292"/>
                <a:gd name="connsiteY0" fmla="*/ 145473 h 290946"/>
                <a:gd name="connsiteX1" fmla="*/ 145473 w 866292"/>
                <a:gd name="connsiteY1" fmla="*/ 0 h 290946"/>
                <a:gd name="connsiteX2" fmla="*/ 145473 w 866292"/>
                <a:gd name="connsiteY2" fmla="*/ 72737 h 290946"/>
                <a:gd name="connsiteX3" fmla="*/ 429641 w 866292"/>
                <a:gd name="connsiteY3" fmla="*/ 72179 h 290946"/>
                <a:gd name="connsiteX4" fmla="*/ 720819 w 866292"/>
                <a:gd name="connsiteY4" fmla="*/ 72737 h 290946"/>
                <a:gd name="connsiteX5" fmla="*/ 720819 w 866292"/>
                <a:gd name="connsiteY5" fmla="*/ 0 h 290946"/>
                <a:gd name="connsiteX6" fmla="*/ 866292 w 866292"/>
                <a:gd name="connsiteY6" fmla="*/ 145473 h 290946"/>
                <a:gd name="connsiteX7" fmla="*/ 720819 w 866292"/>
                <a:gd name="connsiteY7" fmla="*/ 290946 h 290946"/>
                <a:gd name="connsiteX8" fmla="*/ 720819 w 866292"/>
                <a:gd name="connsiteY8" fmla="*/ 218210 h 290946"/>
                <a:gd name="connsiteX9" fmla="*/ 145473 w 866292"/>
                <a:gd name="connsiteY9" fmla="*/ 218210 h 290946"/>
                <a:gd name="connsiteX10" fmla="*/ 145473 w 866292"/>
                <a:gd name="connsiteY10" fmla="*/ 290946 h 290946"/>
                <a:gd name="connsiteX11" fmla="*/ 0 w 866292"/>
                <a:gd name="connsiteY11" fmla="*/ 145473 h 290946"/>
                <a:gd name="connsiteX0" fmla="*/ 0 w 866292"/>
                <a:gd name="connsiteY0" fmla="*/ 145473 h 290946"/>
                <a:gd name="connsiteX1" fmla="*/ 145473 w 866292"/>
                <a:gd name="connsiteY1" fmla="*/ 0 h 290946"/>
                <a:gd name="connsiteX2" fmla="*/ 145473 w 866292"/>
                <a:gd name="connsiteY2" fmla="*/ 72737 h 290946"/>
                <a:gd name="connsiteX3" fmla="*/ 429641 w 866292"/>
                <a:gd name="connsiteY3" fmla="*/ 72179 h 290946"/>
                <a:gd name="connsiteX4" fmla="*/ 720819 w 866292"/>
                <a:gd name="connsiteY4" fmla="*/ 72737 h 290946"/>
                <a:gd name="connsiteX5" fmla="*/ 720819 w 866292"/>
                <a:gd name="connsiteY5" fmla="*/ 0 h 290946"/>
                <a:gd name="connsiteX6" fmla="*/ 866292 w 866292"/>
                <a:gd name="connsiteY6" fmla="*/ 145473 h 290946"/>
                <a:gd name="connsiteX7" fmla="*/ 720819 w 866292"/>
                <a:gd name="connsiteY7" fmla="*/ 290946 h 290946"/>
                <a:gd name="connsiteX8" fmla="*/ 720819 w 866292"/>
                <a:gd name="connsiteY8" fmla="*/ 218210 h 290946"/>
                <a:gd name="connsiteX9" fmla="*/ 145473 w 866292"/>
                <a:gd name="connsiteY9" fmla="*/ 218210 h 290946"/>
                <a:gd name="connsiteX10" fmla="*/ 145473 w 866292"/>
                <a:gd name="connsiteY10" fmla="*/ 290946 h 290946"/>
                <a:gd name="connsiteX11" fmla="*/ 0 w 866292"/>
                <a:gd name="connsiteY11" fmla="*/ 145473 h 290946"/>
                <a:gd name="connsiteX0" fmla="*/ 0 w 866292"/>
                <a:gd name="connsiteY0" fmla="*/ 162849 h 308322"/>
                <a:gd name="connsiteX1" fmla="*/ 145473 w 866292"/>
                <a:gd name="connsiteY1" fmla="*/ 17376 h 308322"/>
                <a:gd name="connsiteX2" fmla="*/ 145473 w 866292"/>
                <a:gd name="connsiteY2" fmla="*/ 90113 h 308322"/>
                <a:gd name="connsiteX3" fmla="*/ 439068 w 866292"/>
                <a:gd name="connsiteY3" fmla="*/ 0 h 308322"/>
                <a:gd name="connsiteX4" fmla="*/ 720819 w 866292"/>
                <a:gd name="connsiteY4" fmla="*/ 90113 h 308322"/>
                <a:gd name="connsiteX5" fmla="*/ 720819 w 866292"/>
                <a:gd name="connsiteY5" fmla="*/ 17376 h 308322"/>
                <a:gd name="connsiteX6" fmla="*/ 866292 w 866292"/>
                <a:gd name="connsiteY6" fmla="*/ 162849 h 308322"/>
                <a:gd name="connsiteX7" fmla="*/ 720819 w 866292"/>
                <a:gd name="connsiteY7" fmla="*/ 308322 h 308322"/>
                <a:gd name="connsiteX8" fmla="*/ 720819 w 866292"/>
                <a:gd name="connsiteY8" fmla="*/ 235586 h 308322"/>
                <a:gd name="connsiteX9" fmla="*/ 145473 w 866292"/>
                <a:gd name="connsiteY9" fmla="*/ 235586 h 308322"/>
                <a:gd name="connsiteX10" fmla="*/ 145473 w 866292"/>
                <a:gd name="connsiteY10" fmla="*/ 308322 h 308322"/>
                <a:gd name="connsiteX11" fmla="*/ 0 w 866292"/>
                <a:gd name="connsiteY11" fmla="*/ 162849 h 308322"/>
                <a:gd name="connsiteX0" fmla="*/ 0 w 866292"/>
                <a:gd name="connsiteY0" fmla="*/ 162849 h 308322"/>
                <a:gd name="connsiteX1" fmla="*/ 145473 w 866292"/>
                <a:gd name="connsiteY1" fmla="*/ 17376 h 308322"/>
                <a:gd name="connsiteX2" fmla="*/ 145473 w 866292"/>
                <a:gd name="connsiteY2" fmla="*/ 90113 h 308322"/>
                <a:gd name="connsiteX3" fmla="*/ 439068 w 866292"/>
                <a:gd name="connsiteY3" fmla="*/ 0 h 308322"/>
                <a:gd name="connsiteX4" fmla="*/ 720819 w 866292"/>
                <a:gd name="connsiteY4" fmla="*/ 90113 h 308322"/>
                <a:gd name="connsiteX5" fmla="*/ 720819 w 866292"/>
                <a:gd name="connsiteY5" fmla="*/ 17376 h 308322"/>
                <a:gd name="connsiteX6" fmla="*/ 866292 w 866292"/>
                <a:gd name="connsiteY6" fmla="*/ 162849 h 308322"/>
                <a:gd name="connsiteX7" fmla="*/ 720819 w 866292"/>
                <a:gd name="connsiteY7" fmla="*/ 308322 h 308322"/>
                <a:gd name="connsiteX8" fmla="*/ 720819 w 866292"/>
                <a:gd name="connsiteY8" fmla="*/ 235586 h 308322"/>
                <a:gd name="connsiteX9" fmla="*/ 448494 w 866292"/>
                <a:gd name="connsiteY9" fmla="*/ 235671 h 308322"/>
                <a:gd name="connsiteX10" fmla="*/ 145473 w 866292"/>
                <a:gd name="connsiteY10" fmla="*/ 235586 h 308322"/>
                <a:gd name="connsiteX11" fmla="*/ 145473 w 866292"/>
                <a:gd name="connsiteY11" fmla="*/ 308322 h 308322"/>
                <a:gd name="connsiteX12" fmla="*/ 0 w 866292"/>
                <a:gd name="connsiteY12" fmla="*/ 162849 h 308322"/>
                <a:gd name="connsiteX0" fmla="*/ 0 w 866292"/>
                <a:gd name="connsiteY0" fmla="*/ 162849 h 308322"/>
                <a:gd name="connsiteX1" fmla="*/ 145473 w 866292"/>
                <a:gd name="connsiteY1" fmla="*/ 17376 h 308322"/>
                <a:gd name="connsiteX2" fmla="*/ 145473 w 866292"/>
                <a:gd name="connsiteY2" fmla="*/ 90113 h 308322"/>
                <a:gd name="connsiteX3" fmla="*/ 439068 w 866292"/>
                <a:gd name="connsiteY3" fmla="*/ 0 h 308322"/>
                <a:gd name="connsiteX4" fmla="*/ 720819 w 866292"/>
                <a:gd name="connsiteY4" fmla="*/ 90113 h 308322"/>
                <a:gd name="connsiteX5" fmla="*/ 720819 w 866292"/>
                <a:gd name="connsiteY5" fmla="*/ 17376 h 308322"/>
                <a:gd name="connsiteX6" fmla="*/ 866292 w 866292"/>
                <a:gd name="connsiteY6" fmla="*/ 162849 h 308322"/>
                <a:gd name="connsiteX7" fmla="*/ 720819 w 866292"/>
                <a:gd name="connsiteY7" fmla="*/ 308322 h 308322"/>
                <a:gd name="connsiteX8" fmla="*/ 720819 w 866292"/>
                <a:gd name="connsiteY8" fmla="*/ 235586 h 308322"/>
                <a:gd name="connsiteX9" fmla="*/ 448494 w 866292"/>
                <a:gd name="connsiteY9" fmla="*/ 235671 h 308322"/>
                <a:gd name="connsiteX10" fmla="*/ 145473 w 866292"/>
                <a:gd name="connsiteY10" fmla="*/ 235586 h 308322"/>
                <a:gd name="connsiteX11" fmla="*/ 145473 w 866292"/>
                <a:gd name="connsiteY11" fmla="*/ 308322 h 308322"/>
                <a:gd name="connsiteX12" fmla="*/ 0 w 866292"/>
                <a:gd name="connsiteY12" fmla="*/ 162849 h 308322"/>
                <a:gd name="connsiteX0" fmla="*/ 0 w 866292"/>
                <a:gd name="connsiteY0" fmla="*/ 162849 h 308322"/>
                <a:gd name="connsiteX1" fmla="*/ 145473 w 866292"/>
                <a:gd name="connsiteY1" fmla="*/ 17376 h 308322"/>
                <a:gd name="connsiteX2" fmla="*/ 145473 w 866292"/>
                <a:gd name="connsiteY2" fmla="*/ 90113 h 308322"/>
                <a:gd name="connsiteX3" fmla="*/ 439068 w 866292"/>
                <a:gd name="connsiteY3" fmla="*/ 0 h 308322"/>
                <a:gd name="connsiteX4" fmla="*/ 720819 w 866292"/>
                <a:gd name="connsiteY4" fmla="*/ 90113 h 308322"/>
                <a:gd name="connsiteX5" fmla="*/ 720819 w 866292"/>
                <a:gd name="connsiteY5" fmla="*/ 17376 h 308322"/>
                <a:gd name="connsiteX6" fmla="*/ 866292 w 866292"/>
                <a:gd name="connsiteY6" fmla="*/ 162849 h 308322"/>
                <a:gd name="connsiteX7" fmla="*/ 720819 w 866292"/>
                <a:gd name="connsiteY7" fmla="*/ 308322 h 308322"/>
                <a:gd name="connsiteX8" fmla="*/ 720819 w 866292"/>
                <a:gd name="connsiteY8" fmla="*/ 235586 h 308322"/>
                <a:gd name="connsiteX9" fmla="*/ 434354 w 866292"/>
                <a:gd name="connsiteY9" fmla="*/ 103696 h 308322"/>
                <a:gd name="connsiteX10" fmla="*/ 145473 w 866292"/>
                <a:gd name="connsiteY10" fmla="*/ 235586 h 308322"/>
                <a:gd name="connsiteX11" fmla="*/ 145473 w 866292"/>
                <a:gd name="connsiteY11" fmla="*/ 308322 h 308322"/>
                <a:gd name="connsiteX12" fmla="*/ 0 w 866292"/>
                <a:gd name="connsiteY12" fmla="*/ 162849 h 308322"/>
                <a:gd name="connsiteX0" fmla="*/ 0 w 814444"/>
                <a:gd name="connsiteY0" fmla="*/ 162849 h 360812"/>
                <a:gd name="connsiteX1" fmla="*/ 145473 w 814444"/>
                <a:gd name="connsiteY1" fmla="*/ 17376 h 360812"/>
                <a:gd name="connsiteX2" fmla="*/ 145473 w 814444"/>
                <a:gd name="connsiteY2" fmla="*/ 90113 h 360812"/>
                <a:gd name="connsiteX3" fmla="*/ 439068 w 814444"/>
                <a:gd name="connsiteY3" fmla="*/ 0 h 360812"/>
                <a:gd name="connsiteX4" fmla="*/ 720819 w 814444"/>
                <a:gd name="connsiteY4" fmla="*/ 90113 h 360812"/>
                <a:gd name="connsiteX5" fmla="*/ 720819 w 814444"/>
                <a:gd name="connsiteY5" fmla="*/ 17376 h 360812"/>
                <a:gd name="connsiteX6" fmla="*/ 814444 w 814444"/>
                <a:gd name="connsiteY6" fmla="*/ 360812 h 360812"/>
                <a:gd name="connsiteX7" fmla="*/ 720819 w 814444"/>
                <a:gd name="connsiteY7" fmla="*/ 308322 h 360812"/>
                <a:gd name="connsiteX8" fmla="*/ 720819 w 814444"/>
                <a:gd name="connsiteY8" fmla="*/ 235586 h 360812"/>
                <a:gd name="connsiteX9" fmla="*/ 434354 w 814444"/>
                <a:gd name="connsiteY9" fmla="*/ 103696 h 360812"/>
                <a:gd name="connsiteX10" fmla="*/ 145473 w 814444"/>
                <a:gd name="connsiteY10" fmla="*/ 235586 h 360812"/>
                <a:gd name="connsiteX11" fmla="*/ 145473 w 814444"/>
                <a:gd name="connsiteY11" fmla="*/ 308322 h 360812"/>
                <a:gd name="connsiteX12" fmla="*/ 0 w 814444"/>
                <a:gd name="connsiteY12" fmla="*/ 162849 h 360812"/>
                <a:gd name="connsiteX0" fmla="*/ 0 w 814444"/>
                <a:gd name="connsiteY0" fmla="*/ 162849 h 360812"/>
                <a:gd name="connsiteX1" fmla="*/ 145473 w 814444"/>
                <a:gd name="connsiteY1" fmla="*/ 17376 h 360812"/>
                <a:gd name="connsiteX2" fmla="*/ 145473 w 814444"/>
                <a:gd name="connsiteY2" fmla="*/ 90113 h 360812"/>
                <a:gd name="connsiteX3" fmla="*/ 439068 w 814444"/>
                <a:gd name="connsiteY3" fmla="*/ 0 h 360812"/>
                <a:gd name="connsiteX4" fmla="*/ 720819 w 814444"/>
                <a:gd name="connsiteY4" fmla="*/ 90113 h 360812"/>
                <a:gd name="connsiteX5" fmla="*/ 720819 w 814444"/>
                <a:gd name="connsiteY5" fmla="*/ 17376 h 360812"/>
                <a:gd name="connsiteX6" fmla="*/ 814444 w 814444"/>
                <a:gd name="connsiteY6" fmla="*/ 360812 h 360812"/>
                <a:gd name="connsiteX7" fmla="*/ 569990 w 814444"/>
                <a:gd name="connsiteY7" fmla="*/ 298895 h 360812"/>
                <a:gd name="connsiteX8" fmla="*/ 720819 w 814444"/>
                <a:gd name="connsiteY8" fmla="*/ 235586 h 360812"/>
                <a:gd name="connsiteX9" fmla="*/ 434354 w 814444"/>
                <a:gd name="connsiteY9" fmla="*/ 103696 h 360812"/>
                <a:gd name="connsiteX10" fmla="*/ 145473 w 814444"/>
                <a:gd name="connsiteY10" fmla="*/ 235586 h 360812"/>
                <a:gd name="connsiteX11" fmla="*/ 145473 w 814444"/>
                <a:gd name="connsiteY11" fmla="*/ 308322 h 360812"/>
                <a:gd name="connsiteX12" fmla="*/ 0 w 814444"/>
                <a:gd name="connsiteY12" fmla="*/ 162849 h 360812"/>
                <a:gd name="connsiteX0" fmla="*/ 0 w 814444"/>
                <a:gd name="connsiteY0" fmla="*/ 162849 h 360812"/>
                <a:gd name="connsiteX1" fmla="*/ 145473 w 814444"/>
                <a:gd name="connsiteY1" fmla="*/ 17376 h 360812"/>
                <a:gd name="connsiteX2" fmla="*/ 145473 w 814444"/>
                <a:gd name="connsiteY2" fmla="*/ 90113 h 360812"/>
                <a:gd name="connsiteX3" fmla="*/ 439068 w 814444"/>
                <a:gd name="connsiteY3" fmla="*/ 0 h 360812"/>
                <a:gd name="connsiteX4" fmla="*/ 720819 w 814444"/>
                <a:gd name="connsiteY4" fmla="*/ 90113 h 360812"/>
                <a:gd name="connsiteX5" fmla="*/ 720819 w 814444"/>
                <a:gd name="connsiteY5" fmla="*/ 17376 h 360812"/>
                <a:gd name="connsiteX6" fmla="*/ 814444 w 814444"/>
                <a:gd name="connsiteY6" fmla="*/ 360812 h 360812"/>
                <a:gd name="connsiteX7" fmla="*/ 569990 w 814444"/>
                <a:gd name="connsiteY7" fmla="*/ 298895 h 360812"/>
                <a:gd name="connsiteX8" fmla="*/ 673685 w 814444"/>
                <a:gd name="connsiteY8" fmla="*/ 235586 h 360812"/>
                <a:gd name="connsiteX9" fmla="*/ 434354 w 814444"/>
                <a:gd name="connsiteY9" fmla="*/ 103696 h 360812"/>
                <a:gd name="connsiteX10" fmla="*/ 145473 w 814444"/>
                <a:gd name="connsiteY10" fmla="*/ 235586 h 360812"/>
                <a:gd name="connsiteX11" fmla="*/ 145473 w 814444"/>
                <a:gd name="connsiteY11" fmla="*/ 308322 h 360812"/>
                <a:gd name="connsiteX12" fmla="*/ 0 w 814444"/>
                <a:gd name="connsiteY12" fmla="*/ 162849 h 360812"/>
                <a:gd name="connsiteX0" fmla="*/ 0 w 814444"/>
                <a:gd name="connsiteY0" fmla="*/ 163812 h 361775"/>
                <a:gd name="connsiteX1" fmla="*/ 145473 w 814444"/>
                <a:gd name="connsiteY1" fmla="*/ 18339 h 361775"/>
                <a:gd name="connsiteX2" fmla="*/ 145473 w 814444"/>
                <a:gd name="connsiteY2" fmla="*/ 91076 h 361775"/>
                <a:gd name="connsiteX3" fmla="*/ 439068 w 814444"/>
                <a:gd name="connsiteY3" fmla="*/ 963 h 361775"/>
                <a:gd name="connsiteX4" fmla="*/ 725532 w 814444"/>
                <a:gd name="connsiteY4" fmla="*/ 166490 h 361775"/>
                <a:gd name="connsiteX5" fmla="*/ 720819 w 814444"/>
                <a:gd name="connsiteY5" fmla="*/ 18339 h 361775"/>
                <a:gd name="connsiteX6" fmla="*/ 814444 w 814444"/>
                <a:gd name="connsiteY6" fmla="*/ 361775 h 361775"/>
                <a:gd name="connsiteX7" fmla="*/ 569990 w 814444"/>
                <a:gd name="connsiteY7" fmla="*/ 299858 h 361775"/>
                <a:gd name="connsiteX8" fmla="*/ 673685 w 814444"/>
                <a:gd name="connsiteY8" fmla="*/ 236549 h 361775"/>
                <a:gd name="connsiteX9" fmla="*/ 434354 w 814444"/>
                <a:gd name="connsiteY9" fmla="*/ 104659 h 361775"/>
                <a:gd name="connsiteX10" fmla="*/ 145473 w 814444"/>
                <a:gd name="connsiteY10" fmla="*/ 236549 h 361775"/>
                <a:gd name="connsiteX11" fmla="*/ 145473 w 814444"/>
                <a:gd name="connsiteY11" fmla="*/ 309285 h 361775"/>
                <a:gd name="connsiteX12" fmla="*/ 0 w 814444"/>
                <a:gd name="connsiteY12" fmla="*/ 163812 h 361775"/>
                <a:gd name="connsiteX0" fmla="*/ 0 w 814444"/>
                <a:gd name="connsiteY0" fmla="*/ 163812 h 361775"/>
                <a:gd name="connsiteX1" fmla="*/ 145473 w 814444"/>
                <a:gd name="connsiteY1" fmla="*/ 18339 h 361775"/>
                <a:gd name="connsiteX2" fmla="*/ 145473 w 814444"/>
                <a:gd name="connsiteY2" fmla="*/ 91076 h 361775"/>
                <a:gd name="connsiteX3" fmla="*/ 439068 w 814444"/>
                <a:gd name="connsiteY3" fmla="*/ 963 h 361775"/>
                <a:gd name="connsiteX4" fmla="*/ 725532 w 814444"/>
                <a:gd name="connsiteY4" fmla="*/ 166490 h 361775"/>
                <a:gd name="connsiteX5" fmla="*/ 772666 w 814444"/>
                <a:gd name="connsiteY5" fmla="*/ 70186 h 361775"/>
                <a:gd name="connsiteX6" fmla="*/ 814444 w 814444"/>
                <a:gd name="connsiteY6" fmla="*/ 361775 h 361775"/>
                <a:gd name="connsiteX7" fmla="*/ 569990 w 814444"/>
                <a:gd name="connsiteY7" fmla="*/ 299858 h 361775"/>
                <a:gd name="connsiteX8" fmla="*/ 673685 w 814444"/>
                <a:gd name="connsiteY8" fmla="*/ 236549 h 361775"/>
                <a:gd name="connsiteX9" fmla="*/ 434354 w 814444"/>
                <a:gd name="connsiteY9" fmla="*/ 104659 h 361775"/>
                <a:gd name="connsiteX10" fmla="*/ 145473 w 814444"/>
                <a:gd name="connsiteY10" fmla="*/ 236549 h 361775"/>
                <a:gd name="connsiteX11" fmla="*/ 145473 w 814444"/>
                <a:gd name="connsiteY11" fmla="*/ 309285 h 361775"/>
                <a:gd name="connsiteX12" fmla="*/ 0 w 814444"/>
                <a:gd name="connsiteY12" fmla="*/ 163812 h 361775"/>
                <a:gd name="connsiteX0" fmla="*/ 0 w 814444"/>
                <a:gd name="connsiteY0" fmla="*/ 163812 h 361775"/>
                <a:gd name="connsiteX1" fmla="*/ 145473 w 814444"/>
                <a:gd name="connsiteY1" fmla="*/ 18339 h 361775"/>
                <a:gd name="connsiteX2" fmla="*/ 145473 w 814444"/>
                <a:gd name="connsiteY2" fmla="*/ 91076 h 361775"/>
                <a:gd name="connsiteX3" fmla="*/ 439068 w 814444"/>
                <a:gd name="connsiteY3" fmla="*/ 963 h 361775"/>
                <a:gd name="connsiteX4" fmla="*/ 725532 w 814444"/>
                <a:gd name="connsiteY4" fmla="*/ 166490 h 361775"/>
                <a:gd name="connsiteX5" fmla="*/ 772666 w 814444"/>
                <a:gd name="connsiteY5" fmla="*/ 70186 h 361775"/>
                <a:gd name="connsiteX6" fmla="*/ 814444 w 814444"/>
                <a:gd name="connsiteY6" fmla="*/ 361775 h 361775"/>
                <a:gd name="connsiteX7" fmla="*/ 569990 w 814444"/>
                <a:gd name="connsiteY7" fmla="*/ 299858 h 361775"/>
                <a:gd name="connsiteX8" fmla="*/ 673685 w 814444"/>
                <a:gd name="connsiteY8" fmla="*/ 236549 h 361775"/>
                <a:gd name="connsiteX9" fmla="*/ 434354 w 814444"/>
                <a:gd name="connsiteY9" fmla="*/ 104659 h 361775"/>
                <a:gd name="connsiteX10" fmla="*/ 159613 w 814444"/>
                <a:gd name="connsiteY10" fmla="*/ 184701 h 361775"/>
                <a:gd name="connsiteX11" fmla="*/ 145473 w 814444"/>
                <a:gd name="connsiteY11" fmla="*/ 309285 h 361775"/>
                <a:gd name="connsiteX12" fmla="*/ 0 w 814444"/>
                <a:gd name="connsiteY12" fmla="*/ 163812 h 361775"/>
                <a:gd name="connsiteX0" fmla="*/ 0 w 814444"/>
                <a:gd name="connsiteY0" fmla="*/ 163337 h 361300"/>
                <a:gd name="connsiteX1" fmla="*/ 145473 w 814444"/>
                <a:gd name="connsiteY1" fmla="*/ 17864 h 361300"/>
                <a:gd name="connsiteX2" fmla="*/ 140760 w 814444"/>
                <a:gd name="connsiteY2" fmla="*/ 109454 h 361300"/>
                <a:gd name="connsiteX3" fmla="*/ 439068 w 814444"/>
                <a:gd name="connsiteY3" fmla="*/ 488 h 361300"/>
                <a:gd name="connsiteX4" fmla="*/ 725532 w 814444"/>
                <a:gd name="connsiteY4" fmla="*/ 166015 h 361300"/>
                <a:gd name="connsiteX5" fmla="*/ 772666 w 814444"/>
                <a:gd name="connsiteY5" fmla="*/ 69711 h 361300"/>
                <a:gd name="connsiteX6" fmla="*/ 814444 w 814444"/>
                <a:gd name="connsiteY6" fmla="*/ 361300 h 361300"/>
                <a:gd name="connsiteX7" fmla="*/ 569990 w 814444"/>
                <a:gd name="connsiteY7" fmla="*/ 299383 h 361300"/>
                <a:gd name="connsiteX8" fmla="*/ 673685 w 814444"/>
                <a:gd name="connsiteY8" fmla="*/ 236074 h 361300"/>
                <a:gd name="connsiteX9" fmla="*/ 434354 w 814444"/>
                <a:gd name="connsiteY9" fmla="*/ 104184 h 361300"/>
                <a:gd name="connsiteX10" fmla="*/ 159613 w 814444"/>
                <a:gd name="connsiteY10" fmla="*/ 184226 h 361300"/>
                <a:gd name="connsiteX11" fmla="*/ 145473 w 814444"/>
                <a:gd name="connsiteY11" fmla="*/ 308810 h 361300"/>
                <a:gd name="connsiteX12" fmla="*/ 0 w 814444"/>
                <a:gd name="connsiteY12" fmla="*/ 163337 h 361300"/>
                <a:gd name="connsiteX0" fmla="*/ 0 w 814444"/>
                <a:gd name="connsiteY0" fmla="*/ 163337 h 361300"/>
                <a:gd name="connsiteX1" fmla="*/ 145473 w 814444"/>
                <a:gd name="connsiteY1" fmla="*/ 17864 h 361300"/>
                <a:gd name="connsiteX2" fmla="*/ 140760 w 814444"/>
                <a:gd name="connsiteY2" fmla="*/ 109454 h 361300"/>
                <a:gd name="connsiteX3" fmla="*/ 439068 w 814444"/>
                <a:gd name="connsiteY3" fmla="*/ 488 h 361300"/>
                <a:gd name="connsiteX4" fmla="*/ 725532 w 814444"/>
                <a:gd name="connsiteY4" fmla="*/ 166015 h 361300"/>
                <a:gd name="connsiteX5" fmla="*/ 772666 w 814444"/>
                <a:gd name="connsiteY5" fmla="*/ 69711 h 361300"/>
                <a:gd name="connsiteX6" fmla="*/ 814444 w 814444"/>
                <a:gd name="connsiteY6" fmla="*/ 361300 h 361300"/>
                <a:gd name="connsiteX7" fmla="*/ 518143 w 814444"/>
                <a:gd name="connsiteY7" fmla="*/ 304097 h 361300"/>
                <a:gd name="connsiteX8" fmla="*/ 673685 w 814444"/>
                <a:gd name="connsiteY8" fmla="*/ 236074 h 361300"/>
                <a:gd name="connsiteX9" fmla="*/ 434354 w 814444"/>
                <a:gd name="connsiteY9" fmla="*/ 104184 h 361300"/>
                <a:gd name="connsiteX10" fmla="*/ 159613 w 814444"/>
                <a:gd name="connsiteY10" fmla="*/ 184226 h 361300"/>
                <a:gd name="connsiteX11" fmla="*/ 145473 w 814444"/>
                <a:gd name="connsiteY11" fmla="*/ 308810 h 361300"/>
                <a:gd name="connsiteX12" fmla="*/ 0 w 814444"/>
                <a:gd name="connsiteY12" fmla="*/ 163337 h 361300"/>
                <a:gd name="connsiteX0" fmla="*/ 0 w 772666"/>
                <a:gd name="connsiteY0" fmla="*/ 163337 h 380153"/>
                <a:gd name="connsiteX1" fmla="*/ 145473 w 772666"/>
                <a:gd name="connsiteY1" fmla="*/ 17864 h 380153"/>
                <a:gd name="connsiteX2" fmla="*/ 140760 w 772666"/>
                <a:gd name="connsiteY2" fmla="*/ 109454 h 380153"/>
                <a:gd name="connsiteX3" fmla="*/ 439068 w 772666"/>
                <a:gd name="connsiteY3" fmla="*/ 488 h 380153"/>
                <a:gd name="connsiteX4" fmla="*/ 725532 w 772666"/>
                <a:gd name="connsiteY4" fmla="*/ 166015 h 380153"/>
                <a:gd name="connsiteX5" fmla="*/ 772666 w 772666"/>
                <a:gd name="connsiteY5" fmla="*/ 69711 h 380153"/>
                <a:gd name="connsiteX6" fmla="*/ 724890 w 772666"/>
                <a:gd name="connsiteY6" fmla="*/ 380153 h 380153"/>
                <a:gd name="connsiteX7" fmla="*/ 518143 w 772666"/>
                <a:gd name="connsiteY7" fmla="*/ 304097 h 380153"/>
                <a:gd name="connsiteX8" fmla="*/ 673685 w 772666"/>
                <a:gd name="connsiteY8" fmla="*/ 236074 h 380153"/>
                <a:gd name="connsiteX9" fmla="*/ 434354 w 772666"/>
                <a:gd name="connsiteY9" fmla="*/ 104184 h 380153"/>
                <a:gd name="connsiteX10" fmla="*/ 159613 w 772666"/>
                <a:gd name="connsiteY10" fmla="*/ 184226 h 380153"/>
                <a:gd name="connsiteX11" fmla="*/ 145473 w 772666"/>
                <a:gd name="connsiteY11" fmla="*/ 308810 h 380153"/>
                <a:gd name="connsiteX12" fmla="*/ 0 w 772666"/>
                <a:gd name="connsiteY12" fmla="*/ 163337 h 380153"/>
                <a:gd name="connsiteX0" fmla="*/ 0 w 772666"/>
                <a:gd name="connsiteY0" fmla="*/ 163337 h 380153"/>
                <a:gd name="connsiteX1" fmla="*/ 145473 w 772666"/>
                <a:gd name="connsiteY1" fmla="*/ 17864 h 380153"/>
                <a:gd name="connsiteX2" fmla="*/ 140760 w 772666"/>
                <a:gd name="connsiteY2" fmla="*/ 109454 h 380153"/>
                <a:gd name="connsiteX3" fmla="*/ 439068 w 772666"/>
                <a:gd name="connsiteY3" fmla="*/ 488 h 380153"/>
                <a:gd name="connsiteX4" fmla="*/ 725532 w 772666"/>
                <a:gd name="connsiteY4" fmla="*/ 166015 h 380153"/>
                <a:gd name="connsiteX5" fmla="*/ 772666 w 772666"/>
                <a:gd name="connsiteY5" fmla="*/ 69711 h 380153"/>
                <a:gd name="connsiteX6" fmla="*/ 724890 w 772666"/>
                <a:gd name="connsiteY6" fmla="*/ 380153 h 380153"/>
                <a:gd name="connsiteX7" fmla="*/ 518143 w 772666"/>
                <a:gd name="connsiteY7" fmla="*/ 304097 h 380153"/>
                <a:gd name="connsiteX8" fmla="*/ 650118 w 772666"/>
                <a:gd name="connsiteY8" fmla="*/ 254928 h 380153"/>
                <a:gd name="connsiteX9" fmla="*/ 434354 w 772666"/>
                <a:gd name="connsiteY9" fmla="*/ 104184 h 380153"/>
                <a:gd name="connsiteX10" fmla="*/ 159613 w 772666"/>
                <a:gd name="connsiteY10" fmla="*/ 184226 h 380153"/>
                <a:gd name="connsiteX11" fmla="*/ 145473 w 772666"/>
                <a:gd name="connsiteY11" fmla="*/ 308810 h 380153"/>
                <a:gd name="connsiteX12" fmla="*/ 0 w 772666"/>
                <a:gd name="connsiteY12" fmla="*/ 163337 h 380153"/>
                <a:gd name="connsiteX0" fmla="*/ 0 w 772666"/>
                <a:gd name="connsiteY0" fmla="*/ 163887 h 380703"/>
                <a:gd name="connsiteX1" fmla="*/ 145473 w 772666"/>
                <a:gd name="connsiteY1" fmla="*/ 18414 h 380703"/>
                <a:gd name="connsiteX2" fmla="*/ 140760 w 772666"/>
                <a:gd name="connsiteY2" fmla="*/ 110004 h 380703"/>
                <a:gd name="connsiteX3" fmla="*/ 439068 w 772666"/>
                <a:gd name="connsiteY3" fmla="*/ 1038 h 380703"/>
                <a:gd name="connsiteX4" fmla="*/ 687825 w 772666"/>
                <a:gd name="connsiteY4" fmla="*/ 194846 h 380703"/>
                <a:gd name="connsiteX5" fmla="*/ 772666 w 772666"/>
                <a:gd name="connsiteY5" fmla="*/ 70261 h 380703"/>
                <a:gd name="connsiteX6" fmla="*/ 724890 w 772666"/>
                <a:gd name="connsiteY6" fmla="*/ 380703 h 380703"/>
                <a:gd name="connsiteX7" fmla="*/ 518143 w 772666"/>
                <a:gd name="connsiteY7" fmla="*/ 304647 h 380703"/>
                <a:gd name="connsiteX8" fmla="*/ 650118 w 772666"/>
                <a:gd name="connsiteY8" fmla="*/ 255478 h 380703"/>
                <a:gd name="connsiteX9" fmla="*/ 434354 w 772666"/>
                <a:gd name="connsiteY9" fmla="*/ 104734 h 380703"/>
                <a:gd name="connsiteX10" fmla="*/ 159613 w 772666"/>
                <a:gd name="connsiteY10" fmla="*/ 184776 h 380703"/>
                <a:gd name="connsiteX11" fmla="*/ 145473 w 772666"/>
                <a:gd name="connsiteY11" fmla="*/ 309360 h 380703"/>
                <a:gd name="connsiteX12" fmla="*/ 0 w 772666"/>
                <a:gd name="connsiteY12" fmla="*/ 163887 h 380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2666" h="380703">
                  <a:moveTo>
                    <a:pt x="0" y="163887"/>
                  </a:moveTo>
                  <a:lnTo>
                    <a:pt x="145473" y="18414"/>
                  </a:lnTo>
                  <a:lnTo>
                    <a:pt x="140760" y="110004"/>
                  </a:lnTo>
                  <a:cubicBezTo>
                    <a:pt x="188121" y="122034"/>
                    <a:pt x="347891" y="-13102"/>
                    <a:pt x="439068" y="1038"/>
                  </a:cubicBezTo>
                  <a:cubicBezTo>
                    <a:pt x="530245" y="15178"/>
                    <a:pt x="639295" y="206876"/>
                    <a:pt x="687825" y="194846"/>
                  </a:cubicBezTo>
                  <a:lnTo>
                    <a:pt x="772666" y="70261"/>
                  </a:lnTo>
                  <a:lnTo>
                    <a:pt x="724890" y="380703"/>
                  </a:lnTo>
                  <a:lnTo>
                    <a:pt x="518143" y="304647"/>
                  </a:lnTo>
                  <a:lnTo>
                    <a:pt x="650118" y="255478"/>
                  </a:lnTo>
                  <a:cubicBezTo>
                    <a:pt x="604731" y="243370"/>
                    <a:pt x="516105" y="116518"/>
                    <a:pt x="434354" y="104734"/>
                  </a:cubicBezTo>
                  <a:cubicBezTo>
                    <a:pt x="352603" y="92950"/>
                    <a:pt x="210116" y="172668"/>
                    <a:pt x="159613" y="184776"/>
                  </a:cubicBezTo>
                  <a:lnTo>
                    <a:pt x="145473" y="309360"/>
                  </a:lnTo>
                  <a:lnTo>
                    <a:pt x="0" y="163887"/>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2909281" y="1769183"/>
            <a:ext cx="3831612"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err="1" smtClean="0">
                <a:solidFill>
                  <a:srgbClr val="C00000"/>
                </a:solidFill>
              </a:rPr>
              <a:t>Kelebihan</a:t>
            </a:r>
            <a:r>
              <a:rPr lang="en-US" sz="2800" b="1" dirty="0" smtClean="0">
                <a:solidFill>
                  <a:srgbClr val="C00000"/>
                </a:solidFill>
              </a:rPr>
              <a:t> </a:t>
            </a:r>
            <a:r>
              <a:rPr lang="en-US" sz="2800" b="1" dirty="0" err="1" smtClean="0">
                <a:solidFill>
                  <a:srgbClr val="C00000"/>
                </a:solidFill>
              </a:rPr>
              <a:t>salur</a:t>
            </a:r>
            <a:endParaRPr lang="en-US" sz="2800" b="1" dirty="0">
              <a:solidFill>
                <a:srgbClr val="C00000"/>
              </a:solidFill>
            </a:endParaRPr>
          </a:p>
        </p:txBody>
      </p:sp>
      <p:sp>
        <p:nvSpPr>
          <p:cNvPr id="29" name="Rectangle 28"/>
          <p:cNvSpPr/>
          <p:nvPr/>
        </p:nvSpPr>
        <p:spPr>
          <a:xfrm>
            <a:off x="8134133" y="3234888"/>
            <a:ext cx="3637534" cy="338554"/>
          </a:xfrm>
          <a:prstGeom prst="rect">
            <a:avLst/>
          </a:prstGeom>
        </p:spPr>
        <p:txBody>
          <a:bodyPr wrap="none">
            <a:spAutoFit/>
          </a:bodyPr>
          <a:lstStyle/>
          <a:p>
            <a:r>
              <a:rPr lang="en-US" sz="1600" b="1" dirty="0" err="1">
                <a:solidFill>
                  <a:srgbClr val="C00000"/>
                </a:solidFill>
                <a:latin typeface="Century Gothic" pitchFamily="34" charset="0"/>
              </a:rPr>
              <a:t>dikurangkan</a:t>
            </a:r>
            <a:r>
              <a:rPr lang="en-US" sz="1600" dirty="0">
                <a:latin typeface="Century Gothic" pitchFamily="34" charset="0"/>
              </a:rPr>
              <a:t> di </a:t>
            </a:r>
            <a:r>
              <a:rPr lang="en-US" sz="1600" dirty="0" err="1">
                <a:latin typeface="Century Gothic" pitchFamily="34" charset="0"/>
              </a:rPr>
              <a:t>periode</a:t>
            </a:r>
            <a:r>
              <a:rPr lang="en-US" sz="1600" dirty="0">
                <a:latin typeface="Century Gothic" pitchFamily="34" charset="0"/>
              </a:rPr>
              <a:t> </a:t>
            </a:r>
            <a:r>
              <a:rPr lang="en-US" sz="1600" dirty="0" err="1">
                <a:latin typeface="Century Gothic" pitchFamily="34" charset="0"/>
              </a:rPr>
              <a:t>berikutnya</a:t>
            </a:r>
            <a:endParaRPr lang="en-US" sz="1600" dirty="0">
              <a:latin typeface="Century Gothic" pitchFamily="34" charset="0"/>
            </a:endParaRPr>
          </a:p>
        </p:txBody>
      </p:sp>
      <p:sp>
        <p:nvSpPr>
          <p:cNvPr id="30" name="Rectangle 29"/>
          <p:cNvSpPr/>
          <p:nvPr/>
        </p:nvSpPr>
        <p:spPr>
          <a:xfrm>
            <a:off x="8248204" y="4509218"/>
            <a:ext cx="2614818" cy="584775"/>
          </a:xfrm>
          <a:prstGeom prst="rect">
            <a:avLst/>
          </a:prstGeom>
        </p:spPr>
        <p:txBody>
          <a:bodyPr wrap="none">
            <a:spAutoFit/>
          </a:bodyPr>
          <a:lstStyle/>
          <a:p>
            <a:r>
              <a:rPr lang="en-US" sz="1600" dirty="0" err="1">
                <a:latin typeface="Century Gothic" pitchFamily="34" charset="0"/>
              </a:rPr>
              <a:t>harus</a:t>
            </a:r>
            <a:r>
              <a:rPr lang="en-US" sz="1600" dirty="0">
                <a:latin typeface="Century Gothic" pitchFamily="34" charset="0"/>
              </a:rPr>
              <a:t> </a:t>
            </a:r>
            <a:r>
              <a:rPr lang="en-US" sz="1600" b="1" dirty="0" err="1">
                <a:solidFill>
                  <a:srgbClr val="C00000"/>
                </a:solidFill>
                <a:latin typeface="Century Gothic" pitchFamily="34" charset="0"/>
              </a:rPr>
              <a:t>disetor</a:t>
            </a:r>
            <a:r>
              <a:rPr lang="en-US" sz="1600" dirty="0">
                <a:latin typeface="Century Gothic" pitchFamily="34" charset="0"/>
              </a:rPr>
              <a:t> </a:t>
            </a:r>
            <a:endParaRPr lang="en-US" sz="1600" dirty="0" smtClean="0">
              <a:latin typeface="Century Gothic" pitchFamily="34" charset="0"/>
            </a:endParaRPr>
          </a:p>
          <a:p>
            <a:r>
              <a:rPr lang="en-US" sz="1600" dirty="0" err="1" smtClean="0">
                <a:latin typeface="Century Gothic" pitchFamily="34" charset="0"/>
              </a:rPr>
              <a:t>ke</a:t>
            </a:r>
            <a:r>
              <a:rPr lang="en-US" sz="1600" dirty="0" smtClean="0">
                <a:latin typeface="Century Gothic" pitchFamily="34" charset="0"/>
              </a:rPr>
              <a:t> </a:t>
            </a:r>
            <a:r>
              <a:rPr lang="en-US" sz="1600" b="1" dirty="0" err="1">
                <a:solidFill>
                  <a:srgbClr val="C00000"/>
                </a:solidFill>
                <a:latin typeface="Century Gothic" pitchFamily="34" charset="0"/>
              </a:rPr>
              <a:t>rekening</a:t>
            </a:r>
            <a:r>
              <a:rPr lang="en-US" sz="1600" b="1" dirty="0">
                <a:solidFill>
                  <a:srgbClr val="C00000"/>
                </a:solidFill>
                <a:latin typeface="Century Gothic" pitchFamily="34" charset="0"/>
              </a:rPr>
              <a:t> KUD </a:t>
            </a:r>
            <a:r>
              <a:rPr lang="en-US" sz="1600" b="1" dirty="0" err="1">
                <a:solidFill>
                  <a:srgbClr val="C00000"/>
                </a:solidFill>
                <a:latin typeface="Century Gothic" pitchFamily="34" charset="0"/>
              </a:rPr>
              <a:t>Provinsi</a:t>
            </a:r>
            <a:endParaRPr lang="en-US" sz="1600" b="1" dirty="0">
              <a:solidFill>
                <a:srgbClr val="C00000"/>
              </a:solidFill>
              <a:latin typeface="Century Gothic" pitchFamily="34" charset="0"/>
            </a:endParaRPr>
          </a:p>
        </p:txBody>
      </p:sp>
      <p:pic>
        <p:nvPicPr>
          <p:cNvPr id="3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7938" y="1550023"/>
            <a:ext cx="610229" cy="868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2" name="Group 31"/>
          <p:cNvGrpSpPr/>
          <p:nvPr/>
        </p:nvGrpSpPr>
        <p:grpSpPr>
          <a:xfrm>
            <a:off x="3457110" y="2352057"/>
            <a:ext cx="2991906" cy="1596827"/>
            <a:chOff x="4623362" y="4452607"/>
            <a:chExt cx="2991906" cy="1812700"/>
          </a:xfrm>
        </p:grpSpPr>
        <p:grpSp>
          <p:nvGrpSpPr>
            <p:cNvPr id="33" name="Group 32"/>
            <p:cNvGrpSpPr/>
            <p:nvPr/>
          </p:nvGrpSpPr>
          <p:grpSpPr>
            <a:xfrm>
              <a:off x="4635059" y="4452607"/>
              <a:ext cx="2980209" cy="1812700"/>
              <a:chOff x="4635059" y="4452607"/>
              <a:chExt cx="2980209" cy="1812700"/>
            </a:xfrm>
          </p:grpSpPr>
          <p:sp>
            <p:nvSpPr>
              <p:cNvPr id="35" name="Rectangle 34"/>
              <p:cNvSpPr/>
              <p:nvPr/>
            </p:nvSpPr>
            <p:spPr>
              <a:xfrm>
                <a:off x="4682359" y="4798123"/>
                <a:ext cx="2932909" cy="14671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4635059" y="4516859"/>
                <a:ext cx="2932909" cy="41774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4635059" y="4733417"/>
                <a:ext cx="2932909" cy="146718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962846"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5451222"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939598"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6427974"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916350"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a:off x="4623362" y="4798123"/>
              <a:ext cx="2955617" cy="1015663"/>
            </a:xfrm>
            <a:prstGeom prst="rect">
              <a:avLst/>
            </a:prstGeom>
          </p:spPr>
          <p:txBody>
            <a:bodyPr wrap="none">
              <a:spAutoFit/>
            </a:bodyPr>
            <a:lstStyle/>
            <a:p>
              <a:pPr algn="ctr"/>
              <a:r>
                <a:rPr lang="en-US" sz="2000" b="1" dirty="0" smtClean="0"/>
                <a:t>Di </a:t>
              </a:r>
              <a:r>
                <a:rPr lang="en-US" sz="2000" b="1" dirty="0" err="1" smtClean="0"/>
                <a:t>Triwulan</a:t>
              </a:r>
              <a:r>
                <a:rPr lang="en-US" sz="2000" b="1" dirty="0" smtClean="0"/>
                <a:t> </a:t>
              </a:r>
              <a:r>
                <a:rPr lang="en-US" sz="2000" b="1" dirty="0"/>
                <a:t>I </a:t>
              </a:r>
              <a:r>
                <a:rPr lang="en-US" sz="2000" b="1" dirty="0" smtClean="0"/>
                <a:t>- </a:t>
              </a:r>
              <a:r>
                <a:rPr lang="en-US" sz="2000" b="1" dirty="0" err="1"/>
                <a:t>Triwulan</a:t>
              </a:r>
              <a:r>
                <a:rPr lang="en-US" sz="2000" b="1" dirty="0"/>
                <a:t> III </a:t>
              </a:r>
              <a:endParaRPr lang="en-US" sz="2000" b="1" dirty="0" smtClean="0"/>
            </a:p>
            <a:p>
              <a:pPr algn="ctr"/>
              <a:r>
                <a:rPr lang="en-US" sz="2000" b="1" dirty="0" smtClean="0"/>
                <a:t>&amp; </a:t>
              </a:r>
            </a:p>
            <a:p>
              <a:pPr algn="ctr"/>
              <a:r>
                <a:rPr lang="en-US" sz="2000" b="1" dirty="0" smtClean="0"/>
                <a:t>Semester </a:t>
              </a:r>
              <a:r>
                <a:rPr lang="en-US" sz="2000" b="1" dirty="0"/>
                <a:t>I</a:t>
              </a:r>
            </a:p>
          </p:txBody>
        </p:sp>
      </p:grpSp>
      <p:grpSp>
        <p:nvGrpSpPr>
          <p:cNvPr id="43" name="Group 42"/>
          <p:cNvGrpSpPr/>
          <p:nvPr/>
        </p:nvGrpSpPr>
        <p:grpSpPr>
          <a:xfrm>
            <a:off x="3457110" y="4103733"/>
            <a:ext cx="2980209" cy="1352613"/>
            <a:chOff x="4635059" y="4452607"/>
            <a:chExt cx="2980209" cy="1557016"/>
          </a:xfrm>
        </p:grpSpPr>
        <p:grpSp>
          <p:nvGrpSpPr>
            <p:cNvPr id="44" name="Group 43"/>
            <p:cNvGrpSpPr/>
            <p:nvPr/>
          </p:nvGrpSpPr>
          <p:grpSpPr>
            <a:xfrm>
              <a:off x="4635059" y="4452607"/>
              <a:ext cx="2980209" cy="1557016"/>
              <a:chOff x="4635059" y="4452607"/>
              <a:chExt cx="2980209" cy="1557016"/>
            </a:xfrm>
          </p:grpSpPr>
          <p:sp>
            <p:nvSpPr>
              <p:cNvPr id="47" name="Rectangle 46"/>
              <p:cNvSpPr/>
              <p:nvPr/>
            </p:nvSpPr>
            <p:spPr>
              <a:xfrm>
                <a:off x="4682359" y="4798123"/>
                <a:ext cx="2932909" cy="12115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ounded Rectangle 49"/>
              <p:cNvSpPr/>
              <p:nvPr/>
            </p:nvSpPr>
            <p:spPr>
              <a:xfrm>
                <a:off x="4635059" y="4516859"/>
                <a:ext cx="2932909" cy="417748"/>
              </a:xfrm>
              <a:prstGeom prst="round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4635059" y="4733417"/>
                <a:ext cx="2932909" cy="123106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ounded Rectangle 51"/>
              <p:cNvSpPr/>
              <p:nvPr/>
            </p:nvSpPr>
            <p:spPr>
              <a:xfrm>
                <a:off x="4962846"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5451222"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ounded Rectangle 53"/>
              <p:cNvSpPr/>
              <p:nvPr/>
            </p:nvSpPr>
            <p:spPr>
              <a:xfrm>
                <a:off x="5939598"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p:cNvSpPr/>
              <p:nvPr/>
            </p:nvSpPr>
            <p:spPr>
              <a:xfrm>
                <a:off x="6427974"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ounded Rectangle 55"/>
              <p:cNvSpPr/>
              <p:nvPr/>
            </p:nvSpPr>
            <p:spPr>
              <a:xfrm>
                <a:off x="6916350" y="4452607"/>
                <a:ext cx="57392" cy="169761"/>
              </a:xfrm>
              <a:prstGeom prst="roundRect">
                <a:avLst/>
              </a:pr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ectangle 44"/>
            <p:cNvSpPr/>
            <p:nvPr/>
          </p:nvSpPr>
          <p:spPr>
            <a:xfrm>
              <a:off x="5247623" y="4789557"/>
              <a:ext cx="1668727" cy="1015663"/>
            </a:xfrm>
            <a:prstGeom prst="rect">
              <a:avLst/>
            </a:prstGeom>
          </p:spPr>
          <p:txBody>
            <a:bodyPr wrap="none">
              <a:spAutoFit/>
            </a:bodyPr>
            <a:lstStyle/>
            <a:p>
              <a:pPr algn="ctr"/>
              <a:r>
                <a:rPr lang="en-US" sz="2000" b="1" dirty="0" smtClean="0"/>
                <a:t>Di </a:t>
              </a:r>
              <a:r>
                <a:rPr lang="en-US" sz="2000" b="1" dirty="0" err="1" smtClean="0"/>
                <a:t>Triwulan</a:t>
              </a:r>
              <a:r>
                <a:rPr lang="en-US" sz="2000" b="1" dirty="0" smtClean="0"/>
                <a:t> IV</a:t>
              </a:r>
            </a:p>
            <a:p>
              <a:pPr algn="ctr"/>
              <a:r>
                <a:rPr lang="en-US" sz="2000" b="1" dirty="0" smtClean="0"/>
                <a:t>&amp; </a:t>
              </a:r>
            </a:p>
            <a:p>
              <a:pPr algn="ctr"/>
              <a:r>
                <a:rPr lang="en-US" sz="2000" b="1" dirty="0" smtClean="0"/>
                <a:t>Semester II</a:t>
              </a:r>
              <a:endParaRPr lang="en-US" sz="2000" b="1" dirty="0"/>
            </a:p>
          </p:txBody>
        </p:sp>
      </p:grpSp>
      <p:cxnSp>
        <p:nvCxnSpPr>
          <p:cNvPr id="57" name="Elbow Connector 56"/>
          <p:cNvCxnSpPr>
            <a:stCxn id="31" idx="2"/>
          </p:cNvCxnSpPr>
          <p:nvPr/>
        </p:nvCxnSpPr>
        <p:spPr>
          <a:xfrm rot="16200000" flipH="1">
            <a:off x="2574376" y="2407380"/>
            <a:ext cx="886724" cy="909370"/>
          </a:xfrm>
          <a:prstGeom prst="bentConnector2">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8" name="Elbow Connector 57"/>
          <p:cNvCxnSpPr/>
          <p:nvPr/>
        </p:nvCxnSpPr>
        <p:spPr>
          <a:xfrm rot="16200000" flipH="1">
            <a:off x="2301933" y="3733170"/>
            <a:ext cx="1390716" cy="869265"/>
          </a:xfrm>
          <a:prstGeom prst="bentConnector2">
            <a:avLst/>
          </a:prstGeom>
          <a:ln>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5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4021" y="3012148"/>
            <a:ext cx="700112" cy="845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0" name="Striped Right Arrow 59"/>
          <p:cNvSpPr/>
          <p:nvPr/>
        </p:nvSpPr>
        <p:spPr>
          <a:xfrm>
            <a:off x="6775371" y="3181027"/>
            <a:ext cx="569809" cy="507832"/>
          </a:xfrm>
          <a:prstGeom prst="striped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riped Right Arrow 60"/>
          <p:cNvSpPr/>
          <p:nvPr/>
        </p:nvSpPr>
        <p:spPr>
          <a:xfrm>
            <a:off x="6695013" y="4628488"/>
            <a:ext cx="569809" cy="507832"/>
          </a:xfrm>
          <a:prstGeom prst="striped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2"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75748" y="4444454"/>
            <a:ext cx="816658" cy="786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 name="Picture 2"/>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2475369" y="5577242"/>
            <a:ext cx="486139" cy="726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TextBox 63"/>
          <p:cNvSpPr txBox="1"/>
          <p:nvPr/>
        </p:nvSpPr>
        <p:spPr>
          <a:xfrm>
            <a:off x="3033030" y="5587843"/>
            <a:ext cx="8153233" cy="523220"/>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800" b="1" dirty="0" err="1">
                <a:solidFill>
                  <a:srgbClr val="C00000"/>
                </a:solidFill>
              </a:rPr>
              <a:t>Sisa</a:t>
            </a:r>
            <a:r>
              <a:rPr lang="en-US" sz="2800" b="1" dirty="0">
                <a:solidFill>
                  <a:srgbClr val="C00000"/>
                </a:solidFill>
              </a:rPr>
              <a:t> BOS di </a:t>
            </a:r>
            <a:r>
              <a:rPr lang="en-US" sz="2800" b="1" dirty="0" err="1">
                <a:solidFill>
                  <a:srgbClr val="C00000"/>
                </a:solidFill>
              </a:rPr>
              <a:t>sekolah</a:t>
            </a:r>
            <a:r>
              <a:rPr lang="en-US" sz="2800" b="1" dirty="0">
                <a:solidFill>
                  <a:srgbClr val="C00000"/>
                </a:solidFill>
              </a:rPr>
              <a:t> </a:t>
            </a:r>
            <a:r>
              <a:rPr lang="en-US" sz="2800" b="1" dirty="0" err="1">
                <a:solidFill>
                  <a:srgbClr val="C00000"/>
                </a:solidFill>
              </a:rPr>
              <a:t>yg</a:t>
            </a:r>
            <a:r>
              <a:rPr lang="en-US" sz="2800" b="1" dirty="0">
                <a:solidFill>
                  <a:srgbClr val="C00000"/>
                </a:solidFill>
              </a:rPr>
              <a:t> </a:t>
            </a:r>
            <a:r>
              <a:rPr lang="en-US" sz="2800" b="1" dirty="0" err="1">
                <a:solidFill>
                  <a:srgbClr val="C00000"/>
                </a:solidFill>
              </a:rPr>
              <a:t>belum</a:t>
            </a:r>
            <a:r>
              <a:rPr lang="en-US" sz="2800" b="1" dirty="0">
                <a:solidFill>
                  <a:srgbClr val="C00000"/>
                </a:solidFill>
              </a:rPr>
              <a:t> </a:t>
            </a:r>
            <a:r>
              <a:rPr lang="en-US" sz="2800" b="1" dirty="0" err="1">
                <a:solidFill>
                  <a:srgbClr val="C00000"/>
                </a:solidFill>
              </a:rPr>
              <a:t>terpakai</a:t>
            </a:r>
            <a:r>
              <a:rPr lang="en-US" sz="2800" b="1" dirty="0">
                <a:solidFill>
                  <a:srgbClr val="C00000"/>
                </a:solidFill>
              </a:rPr>
              <a:t>:</a:t>
            </a:r>
          </a:p>
        </p:txBody>
      </p:sp>
      <p:sp>
        <p:nvSpPr>
          <p:cNvPr id="65" name="Rectangle 64"/>
          <p:cNvSpPr/>
          <p:nvPr/>
        </p:nvSpPr>
        <p:spPr>
          <a:xfrm>
            <a:off x="3149289" y="6111063"/>
            <a:ext cx="4937570" cy="369332"/>
          </a:xfrm>
          <a:prstGeom prst="rect">
            <a:avLst/>
          </a:prstGeom>
        </p:spPr>
        <p:txBody>
          <a:bodyPr wrap="none">
            <a:spAutoFit/>
          </a:bodyPr>
          <a:lstStyle/>
          <a:p>
            <a:r>
              <a:rPr lang="en-US" dirty="0" err="1">
                <a:latin typeface="Century Gothic" panose="020B0502020202020204" pitchFamily="34" charset="0"/>
              </a:rPr>
              <a:t>Penerima</a:t>
            </a:r>
            <a:r>
              <a:rPr lang="en-US" dirty="0">
                <a:latin typeface="Century Gothic" panose="020B0502020202020204" pitchFamily="34" charset="0"/>
              </a:rPr>
              <a:t> </a:t>
            </a:r>
            <a:r>
              <a:rPr lang="en-US" dirty="0" err="1">
                <a:latin typeface="Century Gothic" panose="020B0502020202020204" pitchFamily="34" charset="0"/>
              </a:rPr>
              <a:t>hibah</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BL </a:t>
            </a:r>
            <a:r>
              <a:rPr lang="en-US" dirty="0">
                <a:latin typeface="Century Gothic" panose="020B0502020202020204" pitchFamily="34" charset="0"/>
                <a:sym typeface="Wingdings"/>
              </a:rPr>
              <a:t> </a:t>
            </a:r>
            <a:r>
              <a:rPr lang="en-US" b="1" dirty="0" err="1">
                <a:solidFill>
                  <a:srgbClr val="00B050"/>
                </a:solidFill>
                <a:latin typeface="Century Gothic" panose="020B0502020202020204" pitchFamily="34" charset="0"/>
                <a:sym typeface="Wingdings"/>
              </a:rPr>
              <a:t>diatur</a:t>
            </a:r>
            <a:r>
              <a:rPr lang="en-US" b="1" dirty="0">
                <a:solidFill>
                  <a:srgbClr val="00B050"/>
                </a:solidFill>
                <a:latin typeface="Century Gothic" panose="020B0502020202020204" pitchFamily="34" charset="0"/>
                <a:sym typeface="Wingdings"/>
              </a:rPr>
              <a:t> </a:t>
            </a:r>
            <a:r>
              <a:rPr lang="en-US" b="1" dirty="0" err="1">
                <a:solidFill>
                  <a:srgbClr val="00B050"/>
                </a:solidFill>
                <a:latin typeface="Century Gothic" panose="020B0502020202020204" pitchFamily="34" charset="0"/>
                <a:sym typeface="Wingdings"/>
              </a:rPr>
              <a:t>Kemdagri</a:t>
            </a:r>
            <a:endParaRPr lang="en-US" dirty="0"/>
          </a:p>
        </p:txBody>
      </p:sp>
    </p:spTree>
    <p:extLst>
      <p:ext uri="{BB962C8B-B14F-4D97-AF65-F5344CB8AC3E}">
        <p14:creationId xmlns:p14="http://schemas.microsoft.com/office/powerpoint/2010/main" val="33255892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01.c</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Mekanisme</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Belanja</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5542897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29" y="2387348"/>
            <a:ext cx="8780463" cy="4187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2"/>
          <p:cNvSpPr>
            <a:spLocks noGrp="1"/>
          </p:cNvSpPr>
          <p:nvPr>
            <p:ph type="title"/>
          </p:nvPr>
        </p:nvSpPr>
        <p:spPr>
          <a:xfrm>
            <a:off x="0" y="1419"/>
            <a:ext cx="11554824" cy="519035"/>
          </a:xfrm>
        </p:spPr>
        <p:txBody>
          <a:bodyPr>
            <a:noAutofit/>
          </a:bodyPr>
          <a:lstStyle/>
          <a:p>
            <a:r>
              <a:rPr lang="en-US" sz="2800" b="1" dirty="0" err="1" smtClean="0">
                <a:solidFill>
                  <a:srgbClr val="FFFF00"/>
                </a:solidFill>
              </a:rPr>
              <a:t>Ketentuan</a:t>
            </a:r>
            <a:r>
              <a:rPr lang="en-US" sz="2800" b="1" dirty="0" smtClean="0">
                <a:solidFill>
                  <a:schemeClr val="bg1"/>
                </a:solidFill>
              </a:rPr>
              <a:t> </a:t>
            </a:r>
            <a:r>
              <a:rPr lang="en-US" sz="2800" b="1" dirty="0" err="1" smtClean="0">
                <a:solidFill>
                  <a:schemeClr val="bg1"/>
                </a:solidFill>
              </a:rPr>
              <a:t>Pembelian</a:t>
            </a:r>
            <a:r>
              <a:rPr lang="en-US" sz="2800" b="1" dirty="0" smtClean="0">
                <a:solidFill>
                  <a:schemeClr val="bg1"/>
                </a:solidFill>
              </a:rPr>
              <a:t>/</a:t>
            </a:r>
            <a:r>
              <a:rPr lang="en-US" sz="2800" b="1" dirty="0" err="1" smtClean="0">
                <a:solidFill>
                  <a:schemeClr val="bg1"/>
                </a:solidFill>
              </a:rPr>
              <a:t>Pengadaan</a:t>
            </a:r>
            <a:r>
              <a:rPr lang="en-US" sz="2800" b="1" dirty="0" smtClean="0">
                <a:solidFill>
                  <a:schemeClr val="bg1"/>
                </a:solidFill>
              </a:rPr>
              <a:t> </a:t>
            </a:r>
            <a:r>
              <a:rPr lang="en-US" sz="2800" b="1" dirty="0" err="1" smtClean="0">
                <a:solidFill>
                  <a:schemeClr val="bg1"/>
                </a:solidFill>
              </a:rPr>
              <a:t>Barang</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Jasa</a:t>
            </a:r>
            <a:r>
              <a:rPr lang="en-US" sz="2800" b="1" dirty="0" smtClean="0">
                <a:solidFill>
                  <a:schemeClr val="bg1"/>
                </a:solidFill>
              </a:rPr>
              <a:t> di </a:t>
            </a:r>
            <a:r>
              <a:rPr lang="en-US" sz="2800" b="1" dirty="0" err="1" smtClean="0">
                <a:solidFill>
                  <a:schemeClr val="bg1"/>
                </a:solidFill>
              </a:rPr>
              <a:t>Sekolah</a:t>
            </a:r>
            <a:endParaRPr lang="en-US" sz="2800" b="1" dirty="0">
              <a:solidFill>
                <a:schemeClr val="bg1"/>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0" y="2280050"/>
            <a:ext cx="1946606" cy="1149519"/>
            <a:chOff x="79643" y="1055771"/>
            <a:chExt cx="1946606" cy="1149519"/>
          </a:xfrm>
        </p:grpSpPr>
        <p:pic>
          <p:nvPicPr>
            <p:cNvPr id="8" name="Picture 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9643" y="1055771"/>
              <a:ext cx="1946606" cy="114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84907" y="1201153"/>
              <a:ext cx="1412567" cy="646331"/>
            </a:xfrm>
            <a:prstGeom prst="rect">
              <a:avLst/>
            </a:prstGeom>
          </p:spPr>
          <p:txBody>
            <a:bodyPr wrap="none">
              <a:spAutoFit/>
            </a:bodyPr>
            <a:lstStyle/>
            <a:p>
              <a:pPr algn="ctr"/>
              <a:r>
                <a:rPr lang="sv-SE" b="1" dirty="0">
                  <a:solidFill>
                    <a:srgbClr val="C00000"/>
                  </a:solidFill>
                  <a:latin typeface="Century Gothic" panose="020B0502020202020204" pitchFamily="34" charset="0"/>
                </a:rPr>
                <a:t>Harus </a:t>
              </a:r>
              <a:endParaRPr lang="sv-SE" b="1" dirty="0" smtClean="0">
                <a:solidFill>
                  <a:srgbClr val="C00000"/>
                </a:solidFill>
                <a:latin typeface="Century Gothic" panose="020B0502020202020204" pitchFamily="34" charset="0"/>
              </a:endParaRPr>
            </a:p>
            <a:p>
              <a:pPr algn="ctr"/>
              <a:r>
                <a:rPr lang="sv-SE" b="1" dirty="0" smtClean="0">
                  <a:solidFill>
                    <a:srgbClr val="C00000"/>
                  </a:solidFill>
                  <a:latin typeface="Century Gothic" panose="020B0502020202020204" pitchFamily="34" charset="0"/>
                </a:rPr>
                <a:t>dipastikan </a:t>
              </a:r>
            </a:p>
          </p:txBody>
        </p:sp>
      </p:grpSp>
      <p:cxnSp>
        <p:nvCxnSpPr>
          <p:cNvPr id="10" name="Elbow Connector 9"/>
          <p:cNvCxnSpPr/>
          <p:nvPr/>
        </p:nvCxnSpPr>
        <p:spPr>
          <a:xfrm rot="16200000" flipV="1">
            <a:off x="1534535" y="1913083"/>
            <a:ext cx="1179860" cy="320346"/>
          </a:xfrm>
          <a:prstGeom prst="bentConnector3">
            <a:avLst>
              <a:gd name="adj1" fmla="val 99319"/>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6242" y="593248"/>
            <a:ext cx="2710583" cy="1015663"/>
          </a:xfrm>
          <a:prstGeom prst="rect">
            <a:avLst/>
          </a:prstGeom>
        </p:spPr>
        <p:txBody>
          <a:bodyPr wrap="square">
            <a:spAutoFit/>
          </a:bodyPr>
          <a:lstStyle/>
          <a:p>
            <a:r>
              <a:rPr lang="sv-SE" sz="1500" dirty="0">
                <a:latin typeface="Century Gothic" panose="020B0502020202020204" pitchFamily="34" charset="0"/>
              </a:rPr>
              <a:t>barang/jasa yang akan dibeli merupakan kebutuhan </a:t>
            </a:r>
            <a:r>
              <a:rPr lang="sv-SE" sz="1500" b="1" dirty="0">
                <a:solidFill>
                  <a:schemeClr val="accent6">
                    <a:lumMod val="50000"/>
                  </a:schemeClr>
                </a:solidFill>
                <a:latin typeface="Century Gothic" panose="020B0502020202020204" pitchFamily="34" charset="0"/>
              </a:rPr>
              <a:t>prioritas sekolah</a:t>
            </a:r>
            <a:endParaRPr lang="en-US" sz="1500" b="1" dirty="0">
              <a:solidFill>
                <a:schemeClr val="accent6">
                  <a:lumMod val="50000"/>
                </a:schemeClr>
              </a:solidFill>
            </a:endParaRPr>
          </a:p>
        </p:txBody>
      </p:sp>
      <p:cxnSp>
        <p:nvCxnSpPr>
          <p:cNvPr id="12" name="Elbow Connector 11"/>
          <p:cNvCxnSpPr/>
          <p:nvPr/>
        </p:nvCxnSpPr>
        <p:spPr>
          <a:xfrm rot="5400000" flipH="1" flipV="1">
            <a:off x="3047342" y="1931198"/>
            <a:ext cx="1058630" cy="290945"/>
          </a:xfrm>
          <a:prstGeom prst="bentConnector3">
            <a:avLst>
              <a:gd name="adj1" fmla="val 101040"/>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86395" y="716358"/>
            <a:ext cx="3302125" cy="784830"/>
          </a:xfrm>
          <a:prstGeom prst="rect">
            <a:avLst/>
          </a:prstGeom>
        </p:spPr>
        <p:txBody>
          <a:bodyPr wrap="square">
            <a:spAutoFit/>
          </a:bodyPr>
          <a:lstStyle/>
          <a:p>
            <a:r>
              <a:rPr lang="en-US" sz="1500" dirty="0" err="1">
                <a:latin typeface="Century Gothic" panose="020B0502020202020204" pitchFamily="34" charset="0"/>
              </a:rPr>
              <a:t>mengedepankan</a:t>
            </a:r>
            <a:r>
              <a:rPr lang="en-US" sz="1500" dirty="0">
                <a:latin typeface="Century Gothic" panose="020B0502020202020204" pitchFamily="34" charset="0"/>
              </a:rPr>
              <a:t> </a:t>
            </a:r>
            <a:r>
              <a:rPr lang="en-US" sz="1500" dirty="0" err="1">
                <a:latin typeface="Century Gothic" panose="020B0502020202020204" pitchFamily="34" charset="0"/>
              </a:rPr>
              <a:t>prinsip</a:t>
            </a:r>
            <a:r>
              <a:rPr lang="en-US" sz="1500" dirty="0">
                <a:latin typeface="Century Gothic" panose="020B0502020202020204" pitchFamily="34" charset="0"/>
              </a:rPr>
              <a:t> </a:t>
            </a:r>
            <a:r>
              <a:rPr lang="en-US" sz="1500" dirty="0" err="1">
                <a:latin typeface="Century Gothic" panose="020B0502020202020204" pitchFamily="34" charset="0"/>
              </a:rPr>
              <a:t>keterbukaan</a:t>
            </a:r>
            <a:r>
              <a:rPr lang="en-US" sz="1500" dirty="0">
                <a:latin typeface="Century Gothic" panose="020B0502020202020204" pitchFamily="34" charset="0"/>
              </a:rPr>
              <a:t> </a:t>
            </a:r>
            <a:r>
              <a:rPr lang="en-US" sz="1500" dirty="0" err="1">
                <a:latin typeface="Century Gothic" panose="020B0502020202020204" pitchFamily="34" charset="0"/>
              </a:rPr>
              <a:t>dan</a:t>
            </a:r>
            <a:r>
              <a:rPr lang="en-US" sz="1500" dirty="0">
                <a:latin typeface="Century Gothic" panose="020B0502020202020204" pitchFamily="34" charset="0"/>
              </a:rPr>
              <a:t> </a:t>
            </a:r>
            <a:r>
              <a:rPr lang="en-US" sz="1500" dirty="0" err="1">
                <a:latin typeface="Century Gothic" panose="020B0502020202020204" pitchFamily="34" charset="0"/>
              </a:rPr>
              <a:t>efisiensi</a:t>
            </a:r>
            <a:r>
              <a:rPr lang="en-US" sz="1500" dirty="0">
                <a:latin typeface="Century Gothic" panose="020B0502020202020204" pitchFamily="34" charset="0"/>
              </a:rPr>
              <a:t> </a:t>
            </a:r>
            <a:r>
              <a:rPr lang="en-US" sz="1500" dirty="0" err="1">
                <a:latin typeface="Century Gothic" panose="020B0502020202020204" pitchFamily="34" charset="0"/>
              </a:rPr>
              <a:t>anggaran</a:t>
            </a:r>
            <a:endParaRPr lang="en-US" sz="1500" dirty="0"/>
          </a:p>
        </p:txBody>
      </p:sp>
      <p:sp>
        <p:nvSpPr>
          <p:cNvPr id="14" name="Rectangle 13"/>
          <p:cNvSpPr/>
          <p:nvPr/>
        </p:nvSpPr>
        <p:spPr>
          <a:xfrm>
            <a:off x="235860" y="3630392"/>
            <a:ext cx="2612483" cy="784830"/>
          </a:xfrm>
          <a:prstGeom prst="rect">
            <a:avLst/>
          </a:prstGeom>
        </p:spPr>
        <p:txBody>
          <a:bodyPr wrap="square">
            <a:spAutoFit/>
          </a:bodyPr>
          <a:lstStyle/>
          <a:p>
            <a:r>
              <a:rPr lang="id-ID" sz="1500" dirty="0">
                <a:latin typeface="Century Gothic" panose="020B0502020202020204" pitchFamily="34" charset="0"/>
              </a:rPr>
              <a:t>mengikuti </a:t>
            </a:r>
            <a:r>
              <a:rPr lang="id-ID" sz="1500" b="1" dirty="0">
                <a:solidFill>
                  <a:schemeClr val="accent6">
                    <a:lumMod val="50000"/>
                  </a:schemeClr>
                </a:solidFill>
                <a:latin typeface="Century Gothic" panose="020B0502020202020204" pitchFamily="34" charset="0"/>
              </a:rPr>
              <a:t>peraturan</a:t>
            </a:r>
            <a:r>
              <a:rPr lang="id-ID" sz="1500" b="1" dirty="0">
                <a:solidFill>
                  <a:srgbClr val="00B050"/>
                </a:solidFill>
                <a:latin typeface="Century Gothic" panose="020B0502020202020204" pitchFamily="34" charset="0"/>
              </a:rPr>
              <a:t> </a:t>
            </a:r>
            <a:r>
              <a:rPr lang="id-ID" sz="1500" b="1" dirty="0">
                <a:solidFill>
                  <a:schemeClr val="accent6">
                    <a:lumMod val="50000"/>
                  </a:schemeClr>
                </a:solidFill>
                <a:latin typeface="Century Gothic" panose="020B0502020202020204" pitchFamily="34" charset="0"/>
              </a:rPr>
              <a:t>perundangan</a:t>
            </a:r>
            <a:r>
              <a:rPr lang="id-ID" sz="1500" dirty="0">
                <a:solidFill>
                  <a:srgbClr val="00B050"/>
                </a:solidFill>
                <a:latin typeface="Century Gothic" panose="020B0502020202020204" pitchFamily="34" charset="0"/>
              </a:rPr>
              <a:t> </a:t>
            </a:r>
            <a:r>
              <a:rPr lang="id-ID" sz="1500" dirty="0">
                <a:latin typeface="Century Gothic" panose="020B0502020202020204" pitchFamily="34" charset="0"/>
              </a:rPr>
              <a:t>yang berlaku</a:t>
            </a:r>
            <a:endParaRPr lang="en-US" sz="1500" dirty="0"/>
          </a:p>
        </p:txBody>
      </p:sp>
      <p:cxnSp>
        <p:nvCxnSpPr>
          <p:cNvPr id="15" name="Elbow Connector 14"/>
          <p:cNvCxnSpPr/>
          <p:nvPr/>
        </p:nvCxnSpPr>
        <p:spPr>
          <a:xfrm rot="16200000" flipH="1" flipV="1">
            <a:off x="1895678" y="3085958"/>
            <a:ext cx="754698" cy="365256"/>
          </a:xfrm>
          <a:prstGeom prst="bentConnector3">
            <a:avLst>
              <a:gd name="adj1" fmla="val 66722"/>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23791" y="4821519"/>
            <a:ext cx="2931393" cy="784830"/>
          </a:xfrm>
          <a:prstGeom prst="rect">
            <a:avLst/>
          </a:prstGeom>
        </p:spPr>
        <p:txBody>
          <a:bodyPr wrap="square">
            <a:spAutoFit/>
          </a:bodyPr>
          <a:lstStyle/>
          <a:p>
            <a:r>
              <a:rPr lang="id-ID" sz="1500" dirty="0">
                <a:latin typeface="Century Gothic" panose="020B0502020202020204" pitchFamily="34" charset="0"/>
              </a:rPr>
              <a:t>memperhatikan kualitas barang/jasa, ketersediaan, dan kewajaran harga</a:t>
            </a:r>
            <a:endParaRPr lang="en-US" sz="1500" dirty="0"/>
          </a:p>
        </p:txBody>
      </p:sp>
      <p:cxnSp>
        <p:nvCxnSpPr>
          <p:cNvPr id="17" name="Elbow Connector 16"/>
          <p:cNvCxnSpPr/>
          <p:nvPr/>
        </p:nvCxnSpPr>
        <p:spPr>
          <a:xfrm rot="5400000">
            <a:off x="2711028" y="4530258"/>
            <a:ext cx="651163" cy="499570"/>
          </a:xfrm>
          <a:prstGeom prst="bentConnector3">
            <a:avLst>
              <a:gd name="adj1" fmla="val 5319"/>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83724" y="5927704"/>
            <a:ext cx="3700090" cy="323165"/>
          </a:xfrm>
          <a:prstGeom prst="rect">
            <a:avLst/>
          </a:prstGeom>
        </p:spPr>
        <p:txBody>
          <a:bodyPr wrap="square">
            <a:spAutoFit/>
          </a:bodyPr>
          <a:lstStyle/>
          <a:p>
            <a:r>
              <a:rPr lang="id-ID" sz="1500" dirty="0">
                <a:latin typeface="Century Gothic" panose="020B0502020202020204" pitchFamily="34" charset="0"/>
              </a:rPr>
              <a:t>harus ketahui oleh </a:t>
            </a:r>
            <a:r>
              <a:rPr lang="id-ID" sz="1500" b="1" dirty="0">
                <a:solidFill>
                  <a:schemeClr val="accent6">
                    <a:lumMod val="50000"/>
                  </a:schemeClr>
                </a:solidFill>
                <a:latin typeface="Century Gothic" panose="020B0502020202020204" pitchFamily="34" charset="0"/>
              </a:rPr>
              <a:t>Komite Sekolah</a:t>
            </a:r>
            <a:endParaRPr lang="en-US" sz="1500" b="1" dirty="0">
              <a:solidFill>
                <a:schemeClr val="accent6">
                  <a:lumMod val="50000"/>
                </a:schemeClr>
              </a:solidFill>
            </a:endParaRPr>
          </a:p>
        </p:txBody>
      </p:sp>
      <p:cxnSp>
        <p:nvCxnSpPr>
          <p:cNvPr id="19" name="Elbow Connector 18"/>
          <p:cNvCxnSpPr/>
          <p:nvPr/>
        </p:nvCxnSpPr>
        <p:spPr>
          <a:xfrm rot="5400000">
            <a:off x="2786465" y="5148500"/>
            <a:ext cx="1029351" cy="529061"/>
          </a:xfrm>
          <a:prstGeom prst="bentConnector3">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137564" y="3629036"/>
            <a:ext cx="2798618" cy="1015663"/>
          </a:xfrm>
          <a:prstGeom prst="rect">
            <a:avLst/>
          </a:prstGeom>
        </p:spPr>
        <p:txBody>
          <a:bodyPr wrap="square">
            <a:spAutoFit/>
          </a:bodyPr>
          <a:lstStyle/>
          <a:p>
            <a:r>
              <a:rPr lang="id-ID" sz="1500" dirty="0">
                <a:latin typeface="Century Gothic" panose="020B0502020202020204" pitchFamily="34" charset="0"/>
              </a:rPr>
              <a:t>Sekolah harus membuat </a:t>
            </a:r>
            <a:r>
              <a:rPr lang="id-ID" sz="1500" b="1" dirty="0">
                <a:solidFill>
                  <a:schemeClr val="accent6">
                    <a:lumMod val="50000"/>
                  </a:schemeClr>
                </a:solidFill>
                <a:latin typeface="Century Gothic" panose="020B0502020202020204" pitchFamily="34" charset="0"/>
              </a:rPr>
              <a:t>laporan tertulis singkat </a:t>
            </a:r>
            <a:r>
              <a:rPr lang="id-ID" sz="1500" dirty="0">
                <a:latin typeface="Century Gothic" panose="020B0502020202020204" pitchFamily="34" charset="0"/>
              </a:rPr>
              <a:t>tentang proses pembelian/pengadaan</a:t>
            </a:r>
            <a:endParaRPr lang="en-US" sz="1500" dirty="0"/>
          </a:p>
        </p:txBody>
      </p:sp>
      <p:cxnSp>
        <p:nvCxnSpPr>
          <p:cNvPr id="21" name="Elbow Connector 20"/>
          <p:cNvCxnSpPr/>
          <p:nvPr/>
        </p:nvCxnSpPr>
        <p:spPr>
          <a:xfrm>
            <a:off x="5757248" y="3186598"/>
            <a:ext cx="762000" cy="485941"/>
          </a:xfrm>
          <a:prstGeom prst="bentConnector3">
            <a:avLst>
              <a:gd name="adj1" fmla="val 102727"/>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883814" y="5257760"/>
            <a:ext cx="4747568" cy="1246495"/>
          </a:xfrm>
          <a:prstGeom prst="rect">
            <a:avLst/>
          </a:prstGeom>
        </p:spPr>
        <p:txBody>
          <a:bodyPr wrap="square">
            <a:spAutoFit/>
          </a:bodyPr>
          <a:lstStyle/>
          <a:p>
            <a:pPr>
              <a:lnSpc>
                <a:spcPct val="100000"/>
              </a:lnSpc>
            </a:pPr>
            <a:r>
              <a:rPr lang="en-US" sz="1500" dirty="0">
                <a:latin typeface="Century Gothic" panose="020B0502020202020204" pitchFamily="34" charset="0"/>
              </a:rPr>
              <a:t>U</a:t>
            </a:r>
            <a:r>
              <a:rPr lang="id-ID" sz="1500" dirty="0">
                <a:latin typeface="Century Gothic" panose="020B0502020202020204" pitchFamily="34" charset="0"/>
              </a:rPr>
              <a:t>ntuk pekerjaan </a:t>
            </a:r>
            <a:r>
              <a:rPr lang="id-ID" sz="1500" b="1" dirty="0">
                <a:solidFill>
                  <a:schemeClr val="accent6">
                    <a:lumMod val="50000"/>
                  </a:schemeClr>
                </a:solidFill>
                <a:latin typeface="Century Gothic" panose="020B0502020202020204" pitchFamily="34" charset="0"/>
              </a:rPr>
              <a:t>rehabilitasi/pemeliharaan</a:t>
            </a:r>
            <a:r>
              <a:rPr lang="id-ID" sz="1500" dirty="0">
                <a:solidFill>
                  <a:schemeClr val="accent6">
                    <a:lumMod val="50000"/>
                  </a:schemeClr>
                </a:solidFill>
                <a:latin typeface="Century Gothic" panose="020B0502020202020204" pitchFamily="34" charset="0"/>
              </a:rPr>
              <a:t> </a:t>
            </a:r>
            <a:r>
              <a:rPr lang="id-ID" sz="1500" dirty="0">
                <a:latin typeface="Century Gothic" panose="020B0502020202020204" pitchFamily="34" charset="0"/>
              </a:rPr>
              <a:t>bangunan sekolah, Tim BOS Sekolah harus</a:t>
            </a:r>
            <a:r>
              <a:rPr lang="id-ID" sz="1500" dirty="0" smtClean="0">
                <a:latin typeface="Century Gothic" panose="020B0502020202020204" pitchFamily="34" charset="0"/>
              </a:rPr>
              <a:t>:</a:t>
            </a:r>
            <a:endParaRPr lang="en-US" sz="1500" dirty="0" smtClean="0">
              <a:latin typeface="Century Gothic" panose="020B0502020202020204" pitchFamily="34" charset="0"/>
            </a:endParaRPr>
          </a:p>
          <a:p>
            <a:pPr marL="285750" lvl="1" indent="-285750">
              <a:lnSpc>
                <a:spcPct val="100000"/>
              </a:lnSpc>
              <a:buFont typeface="Arial" pitchFamily="34" charset="0"/>
              <a:buChar char="•"/>
            </a:pPr>
            <a:r>
              <a:rPr lang="en-US" sz="1500" dirty="0">
                <a:latin typeface="Century Gothic" panose="020B0502020202020204" pitchFamily="34" charset="0"/>
              </a:rPr>
              <a:t>M</a:t>
            </a:r>
            <a:r>
              <a:rPr lang="id-ID" sz="1500" dirty="0">
                <a:latin typeface="Century Gothic" panose="020B0502020202020204" pitchFamily="34" charset="0"/>
              </a:rPr>
              <a:t>embuat rencana kerja;</a:t>
            </a:r>
          </a:p>
          <a:p>
            <a:pPr marL="285750" lvl="1" indent="-285750">
              <a:lnSpc>
                <a:spcPct val="100000"/>
              </a:lnSpc>
              <a:buFont typeface="Arial" pitchFamily="34" charset="0"/>
              <a:buChar char="•"/>
            </a:pPr>
            <a:r>
              <a:rPr lang="en-US" sz="1500" dirty="0">
                <a:latin typeface="Century Gothic" panose="020B0502020202020204" pitchFamily="34" charset="0"/>
              </a:rPr>
              <a:t>M</a:t>
            </a:r>
            <a:r>
              <a:rPr lang="id-ID" sz="1500" dirty="0">
                <a:latin typeface="Century Gothic" panose="020B0502020202020204" pitchFamily="34" charset="0"/>
              </a:rPr>
              <a:t>emilih </a:t>
            </a:r>
            <a:r>
              <a:rPr lang="en-US" sz="1500" dirty="0">
                <a:latin typeface="Century Gothic" panose="020B0502020202020204" pitchFamily="34" charset="0"/>
              </a:rPr>
              <a:t>p</a:t>
            </a:r>
            <a:r>
              <a:rPr lang="id-ID" sz="1500" dirty="0">
                <a:latin typeface="Century Gothic" panose="020B0502020202020204" pitchFamily="34" charset="0"/>
              </a:rPr>
              <a:t>elaksana pekerjaan</a:t>
            </a:r>
            <a:r>
              <a:rPr lang="en-US" sz="1500" dirty="0">
                <a:latin typeface="Century Gothic" panose="020B0502020202020204" pitchFamily="34" charset="0"/>
              </a:rPr>
              <a:t> </a:t>
            </a:r>
            <a:r>
              <a:rPr lang="en-US" sz="1500" dirty="0" err="1">
                <a:latin typeface="Century Gothic" panose="020B0502020202020204" pitchFamily="34" charset="0"/>
              </a:rPr>
              <a:t>dengan</a:t>
            </a:r>
            <a:r>
              <a:rPr lang="en-US" sz="1500" dirty="0">
                <a:latin typeface="Century Gothic" panose="020B0502020202020204" pitchFamily="34" charset="0"/>
              </a:rPr>
              <a:t> </a:t>
            </a:r>
            <a:r>
              <a:rPr lang="en-US" sz="1500" dirty="0" err="1">
                <a:latin typeface="Century Gothic" panose="020B0502020202020204" pitchFamily="34" charset="0"/>
              </a:rPr>
              <a:t>standar</a:t>
            </a:r>
            <a:r>
              <a:rPr lang="en-US" sz="1500" dirty="0">
                <a:latin typeface="Century Gothic" panose="020B0502020202020204" pitchFamily="34" charset="0"/>
              </a:rPr>
              <a:t> </a:t>
            </a:r>
            <a:r>
              <a:rPr lang="en-US" sz="1500" dirty="0" err="1">
                <a:latin typeface="Century Gothic" panose="020B0502020202020204" pitchFamily="34" charset="0"/>
              </a:rPr>
              <a:t>upah</a:t>
            </a:r>
            <a:r>
              <a:rPr lang="en-US" sz="1500" dirty="0">
                <a:latin typeface="Century Gothic" panose="020B0502020202020204" pitchFamily="34" charset="0"/>
              </a:rPr>
              <a:t> yang </a:t>
            </a:r>
            <a:r>
              <a:rPr lang="en-US" sz="1500" dirty="0" err="1">
                <a:latin typeface="Century Gothic" panose="020B0502020202020204" pitchFamily="34" charset="0"/>
              </a:rPr>
              <a:t>berlaku</a:t>
            </a:r>
            <a:r>
              <a:rPr lang="en-US" sz="1500" dirty="0">
                <a:latin typeface="Century Gothic" panose="020B0502020202020204" pitchFamily="34" charset="0"/>
              </a:rPr>
              <a:t> di </a:t>
            </a:r>
            <a:r>
              <a:rPr lang="en-US" sz="1500" dirty="0" err="1">
                <a:latin typeface="Century Gothic" panose="020B0502020202020204" pitchFamily="34" charset="0"/>
              </a:rPr>
              <a:t>daerah</a:t>
            </a:r>
            <a:r>
              <a:rPr lang="en-US" sz="1500" dirty="0">
                <a:latin typeface="Century Gothic" panose="020B0502020202020204" pitchFamily="34" charset="0"/>
              </a:rPr>
              <a:t> </a:t>
            </a:r>
            <a:r>
              <a:rPr lang="en-US" sz="1500" dirty="0" err="1">
                <a:latin typeface="Century Gothic" panose="020B0502020202020204" pitchFamily="34" charset="0"/>
              </a:rPr>
              <a:t>setempat</a:t>
            </a:r>
            <a:r>
              <a:rPr lang="id-ID" sz="1500" dirty="0" smtClean="0">
                <a:latin typeface="Century Gothic" panose="020B0502020202020204" pitchFamily="34" charset="0"/>
              </a:rPr>
              <a:t>.</a:t>
            </a:r>
            <a:endParaRPr lang="id-ID" sz="1500" dirty="0">
              <a:latin typeface="Century Gothic" panose="020B0502020202020204" pitchFamily="34" charset="0"/>
            </a:endParaRPr>
          </a:p>
        </p:txBody>
      </p:sp>
      <p:cxnSp>
        <p:nvCxnSpPr>
          <p:cNvPr id="23" name="Elbow Connector 22"/>
          <p:cNvCxnSpPr/>
          <p:nvPr/>
        </p:nvCxnSpPr>
        <p:spPr>
          <a:xfrm>
            <a:off x="4937457" y="4898355"/>
            <a:ext cx="1200107" cy="359405"/>
          </a:xfrm>
          <a:prstGeom prst="bentConnector3">
            <a:avLst>
              <a:gd name="adj1" fmla="val 100796"/>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096289" y="1608911"/>
            <a:ext cx="3643746" cy="553998"/>
          </a:xfrm>
          <a:prstGeom prst="rect">
            <a:avLst/>
          </a:prstGeom>
        </p:spPr>
        <p:txBody>
          <a:bodyPr wrap="square">
            <a:spAutoFit/>
          </a:bodyPr>
          <a:lstStyle/>
          <a:p>
            <a:r>
              <a:rPr lang="en-US" sz="1500" dirty="0" err="1">
                <a:latin typeface="Century Gothic" panose="020B0502020202020204" pitchFamily="34" charset="0"/>
              </a:rPr>
              <a:t>Sekolah</a:t>
            </a:r>
            <a:r>
              <a:rPr lang="en-US" sz="1500" dirty="0">
                <a:latin typeface="Century Gothic" panose="020B0502020202020204" pitchFamily="34" charset="0"/>
              </a:rPr>
              <a:t> </a:t>
            </a:r>
            <a:r>
              <a:rPr lang="en-US" sz="1500" dirty="0" err="1">
                <a:latin typeface="Century Gothic" panose="020B0502020202020204" pitchFamily="34" charset="0"/>
              </a:rPr>
              <a:t>memesan</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ke</a:t>
            </a:r>
            <a:r>
              <a:rPr lang="en-US" sz="1500" dirty="0">
                <a:latin typeface="Century Gothic" panose="020B0502020202020204" pitchFamily="34" charset="0"/>
              </a:rPr>
              <a:t> </a:t>
            </a:r>
            <a:r>
              <a:rPr lang="en-US" sz="1500" dirty="0" err="1">
                <a:latin typeface="Century Gothic" panose="020B0502020202020204" pitchFamily="34" charset="0"/>
              </a:rPr>
              <a:t>penyedia</a:t>
            </a:r>
            <a:r>
              <a:rPr lang="en-US" sz="1500" dirty="0">
                <a:latin typeface="Century Gothic" panose="020B0502020202020204" pitchFamily="34" charset="0"/>
              </a:rPr>
              <a:t> </a:t>
            </a:r>
            <a:r>
              <a:rPr lang="en-US" sz="1500" dirty="0" err="1">
                <a:latin typeface="Century Gothic" panose="020B0502020202020204" pitchFamily="34" charset="0"/>
              </a:rPr>
              <a:t>secara</a:t>
            </a:r>
            <a:r>
              <a:rPr lang="en-US" sz="1500" dirty="0">
                <a:latin typeface="Century Gothic" panose="020B0502020202020204" pitchFamily="34" charset="0"/>
              </a:rPr>
              <a:t> </a:t>
            </a:r>
            <a:r>
              <a:rPr lang="en-US" sz="1500" b="1" i="1" dirty="0">
                <a:solidFill>
                  <a:schemeClr val="accent6">
                    <a:lumMod val="50000"/>
                  </a:schemeClr>
                </a:solidFill>
                <a:latin typeface="Century Gothic" panose="020B0502020202020204" pitchFamily="34" charset="0"/>
              </a:rPr>
              <a:t>offline</a:t>
            </a:r>
            <a:r>
              <a:rPr lang="en-US" sz="1500" b="1" dirty="0">
                <a:solidFill>
                  <a:schemeClr val="accent6">
                    <a:lumMod val="50000"/>
                  </a:schemeClr>
                </a:solidFill>
                <a:latin typeface="Century Gothic" panose="020B0502020202020204" pitchFamily="34" charset="0"/>
              </a:rPr>
              <a:t> </a:t>
            </a:r>
            <a:r>
              <a:rPr lang="en-US" sz="1500" b="1" dirty="0" err="1">
                <a:solidFill>
                  <a:schemeClr val="accent6">
                    <a:lumMod val="50000"/>
                  </a:schemeClr>
                </a:solidFill>
                <a:latin typeface="Century Gothic" panose="020B0502020202020204" pitchFamily="34" charset="0"/>
              </a:rPr>
              <a:t>maupun</a:t>
            </a:r>
            <a:r>
              <a:rPr lang="en-US" sz="1500" b="1" dirty="0">
                <a:solidFill>
                  <a:schemeClr val="accent6">
                    <a:lumMod val="50000"/>
                  </a:schemeClr>
                </a:solidFill>
                <a:latin typeface="Century Gothic" panose="020B0502020202020204" pitchFamily="34" charset="0"/>
              </a:rPr>
              <a:t> </a:t>
            </a:r>
            <a:r>
              <a:rPr lang="en-US" sz="1500" b="1" i="1" dirty="0">
                <a:solidFill>
                  <a:schemeClr val="accent6">
                    <a:lumMod val="50000"/>
                  </a:schemeClr>
                </a:solidFill>
                <a:latin typeface="Century Gothic" panose="020B0502020202020204" pitchFamily="34" charset="0"/>
              </a:rPr>
              <a:t>onlin</a:t>
            </a:r>
            <a:r>
              <a:rPr lang="en-US" sz="1500" i="1" dirty="0">
                <a:solidFill>
                  <a:schemeClr val="accent6">
                    <a:lumMod val="50000"/>
                  </a:schemeClr>
                </a:solidFill>
                <a:latin typeface="Century Gothic" panose="020B0502020202020204" pitchFamily="34" charset="0"/>
              </a:rPr>
              <a:t>e</a:t>
            </a:r>
            <a:endParaRPr lang="en-US" sz="1500" dirty="0">
              <a:solidFill>
                <a:schemeClr val="accent6">
                  <a:lumMod val="50000"/>
                </a:schemeClr>
              </a:solidFill>
            </a:endParaRPr>
          </a:p>
        </p:txBody>
      </p:sp>
      <p:sp>
        <p:nvSpPr>
          <p:cNvPr id="25" name="Rectangle 24"/>
          <p:cNvSpPr/>
          <p:nvPr/>
        </p:nvSpPr>
        <p:spPr>
          <a:xfrm>
            <a:off x="7267845" y="824080"/>
            <a:ext cx="3336674" cy="553998"/>
          </a:xfrm>
          <a:prstGeom prst="rect">
            <a:avLst/>
          </a:prstGeom>
        </p:spPr>
        <p:txBody>
          <a:bodyPr wrap="square">
            <a:spAutoFit/>
          </a:bodyPr>
          <a:lstStyle/>
          <a:p>
            <a:r>
              <a:rPr lang="en-US" sz="1500" dirty="0" err="1">
                <a:latin typeface="Century Gothic" panose="020B0502020202020204" pitchFamily="34" charset="0"/>
              </a:rPr>
              <a:t>Penyedia</a:t>
            </a:r>
            <a:r>
              <a:rPr lang="en-US" sz="1500" dirty="0">
                <a:latin typeface="Century Gothic" panose="020B0502020202020204" pitchFamily="34" charset="0"/>
              </a:rPr>
              <a:t> </a:t>
            </a:r>
            <a:r>
              <a:rPr lang="en-US" sz="1500" b="1" dirty="0" err="1">
                <a:solidFill>
                  <a:schemeClr val="accent6">
                    <a:lumMod val="50000"/>
                  </a:schemeClr>
                </a:solidFill>
                <a:latin typeface="Century Gothic" panose="020B0502020202020204" pitchFamily="34" charset="0"/>
              </a:rPr>
              <a:t>mengirimkan</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ke</a:t>
            </a:r>
            <a:r>
              <a:rPr lang="en-US" sz="1500" dirty="0">
                <a:latin typeface="Century Gothic" panose="020B0502020202020204" pitchFamily="34" charset="0"/>
              </a:rPr>
              <a:t> </a:t>
            </a:r>
            <a:r>
              <a:rPr lang="en-US" sz="1500" dirty="0" err="1">
                <a:latin typeface="Century Gothic" panose="020B0502020202020204" pitchFamily="34" charset="0"/>
              </a:rPr>
              <a:t>sekolah</a:t>
            </a:r>
            <a:r>
              <a:rPr lang="en-US" sz="1500" dirty="0">
                <a:latin typeface="Century Gothic" panose="020B0502020202020204" pitchFamily="34" charset="0"/>
              </a:rPr>
              <a:t> </a:t>
            </a:r>
            <a:r>
              <a:rPr lang="en-US" sz="1500" dirty="0" err="1">
                <a:latin typeface="Century Gothic" panose="020B0502020202020204" pitchFamily="34" charset="0"/>
              </a:rPr>
              <a:t>sesuai</a:t>
            </a:r>
            <a:r>
              <a:rPr lang="en-US" sz="1500" dirty="0">
                <a:latin typeface="Century Gothic" panose="020B0502020202020204" pitchFamily="34" charset="0"/>
              </a:rPr>
              <a:t> </a:t>
            </a:r>
            <a:r>
              <a:rPr lang="en-US" sz="1500" dirty="0" err="1">
                <a:latin typeface="Century Gothic" panose="020B0502020202020204" pitchFamily="34" charset="0"/>
              </a:rPr>
              <a:t>dengan</a:t>
            </a:r>
            <a:r>
              <a:rPr lang="en-US" sz="1500" dirty="0">
                <a:latin typeface="Century Gothic" panose="020B0502020202020204" pitchFamily="34" charset="0"/>
              </a:rPr>
              <a:t> </a:t>
            </a:r>
            <a:r>
              <a:rPr lang="en-US" sz="1500" dirty="0" err="1">
                <a:latin typeface="Century Gothic" panose="020B0502020202020204" pitchFamily="34" charset="0"/>
              </a:rPr>
              <a:t>pesanan</a:t>
            </a:r>
            <a:endParaRPr lang="en-US" sz="1500" dirty="0"/>
          </a:p>
        </p:txBody>
      </p:sp>
      <p:sp>
        <p:nvSpPr>
          <p:cNvPr id="26" name="Rectangle 25"/>
          <p:cNvSpPr/>
          <p:nvPr/>
        </p:nvSpPr>
        <p:spPr>
          <a:xfrm>
            <a:off x="9609263" y="1745333"/>
            <a:ext cx="2250228" cy="3093154"/>
          </a:xfrm>
          <a:prstGeom prst="rect">
            <a:avLst/>
          </a:prstGeom>
        </p:spPr>
        <p:txBody>
          <a:bodyPr wrap="square">
            <a:spAutoFit/>
          </a:bodyPr>
          <a:lstStyle/>
          <a:p>
            <a:pPr marL="0" lvl="1">
              <a:lnSpc>
                <a:spcPct val="100000"/>
              </a:lnSpc>
            </a:pPr>
            <a:r>
              <a:rPr lang="en-US" sz="1500" dirty="0" err="1">
                <a:latin typeface="Century Gothic" panose="020B0502020202020204" pitchFamily="34" charset="0"/>
              </a:rPr>
              <a:t>Sekolah</a:t>
            </a:r>
            <a:r>
              <a:rPr lang="en-US" sz="1500" dirty="0">
                <a:latin typeface="Century Gothic" panose="020B0502020202020204" pitchFamily="34" charset="0"/>
              </a:rPr>
              <a:t> </a:t>
            </a:r>
            <a:r>
              <a:rPr lang="en-US" sz="1500" b="1" dirty="0" err="1">
                <a:solidFill>
                  <a:schemeClr val="accent6">
                    <a:lumMod val="50000"/>
                  </a:schemeClr>
                </a:solidFill>
                <a:latin typeface="Century Gothic" panose="020B0502020202020204" pitchFamily="34" charset="0"/>
              </a:rPr>
              <a:t>memeriksa</a:t>
            </a:r>
            <a:r>
              <a:rPr lang="en-US" sz="1500" b="1" dirty="0">
                <a:solidFill>
                  <a:schemeClr val="accent6">
                    <a:lumMod val="50000"/>
                  </a:schemeClr>
                </a:solidFill>
                <a:latin typeface="Century Gothic" panose="020B0502020202020204" pitchFamily="34" charset="0"/>
              </a:rPr>
              <a:t> </a:t>
            </a:r>
            <a:r>
              <a:rPr lang="en-US" sz="1500" dirty="0" err="1">
                <a:latin typeface="Century Gothic" panose="020B0502020202020204" pitchFamily="34" charset="0"/>
              </a:rPr>
              <a:t>kesesuaian</a:t>
            </a:r>
            <a:r>
              <a:rPr lang="en-US" sz="1500" dirty="0">
                <a:latin typeface="Century Gothic" panose="020B0502020202020204" pitchFamily="34" charset="0"/>
              </a:rPr>
              <a:t>:</a:t>
            </a:r>
          </a:p>
          <a:p>
            <a:pPr marL="285750" lvl="2" indent="-285750">
              <a:lnSpc>
                <a:spcPct val="100000"/>
              </a:lnSpc>
              <a:buFont typeface="Arial" pitchFamily="34" charset="0"/>
              <a:buChar char="•"/>
            </a:pPr>
            <a:r>
              <a:rPr lang="en-US" sz="1500" dirty="0" err="1">
                <a:latin typeface="Century Gothic" panose="020B0502020202020204" pitchFamily="34" charset="0"/>
              </a:rPr>
              <a:t>Judul</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p>
          <a:p>
            <a:pPr marL="285750" lvl="2" indent="-285750">
              <a:lnSpc>
                <a:spcPct val="100000"/>
              </a:lnSpc>
              <a:buFont typeface="Arial" pitchFamily="34" charset="0"/>
              <a:buChar char="•"/>
            </a:pPr>
            <a:r>
              <a:rPr lang="en-US" sz="1500" dirty="0" err="1">
                <a:latin typeface="Century Gothic" panose="020B0502020202020204" pitchFamily="34" charset="0"/>
              </a:rPr>
              <a:t>Jumlah</a:t>
            </a:r>
            <a:r>
              <a:rPr lang="en-US" sz="1500" dirty="0">
                <a:latin typeface="Century Gothic" panose="020B0502020202020204" pitchFamily="34" charset="0"/>
              </a:rPr>
              <a:t> </a:t>
            </a:r>
            <a:r>
              <a:rPr lang="en-US" sz="1500" dirty="0" err="1">
                <a:latin typeface="Century Gothic" panose="020B0502020202020204" pitchFamily="34" charset="0"/>
              </a:rPr>
              <a:t>pesanan</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untuk</a:t>
            </a:r>
            <a:r>
              <a:rPr lang="en-US" sz="1500" dirty="0">
                <a:latin typeface="Century Gothic" panose="020B0502020202020204" pitchFamily="34" charset="0"/>
              </a:rPr>
              <a:t> </a:t>
            </a:r>
            <a:r>
              <a:rPr lang="en-US" sz="1500" dirty="0" err="1">
                <a:latin typeface="Century Gothic" panose="020B0502020202020204" pitchFamily="34" charset="0"/>
              </a:rPr>
              <a:t>setiap</a:t>
            </a:r>
            <a:r>
              <a:rPr lang="en-US" sz="1500" dirty="0">
                <a:latin typeface="Century Gothic" panose="020B0502020202020204" pitchFamily="34" charset="0"/>
              </a:rPr>
              <a:t> </a:t>
            </a:r>
            <a:r>
              <a:rPr lang="en-US" sz="1500" dirty="0" err="1">
                <a:latin typeface="Century Gothic" panose="020B0502020202020204" pitchFamily="34" charset="0"/>
              </a:rPr>
              <a:t>judul</a:t>
            </a:r>
            <a:r>
              <a:rPr lang="en-US" sz="1500" dirty="0">
                <a:latin typeface="Century Gothic" panose="020B0502020202020204" pitchFamily="34" charset="0"/>
              </a:rPr>
              <a:t>; </a:t>
            </a:r>
          </a:p>
          <a:p>
            <a:pPr marL="285750" lvl="2" indent="-285750">
              <a:lnSpc>
                <a:spcPct val="100000"/>
              </a:lnSpc>
              <a:buFont typeface="Arial" pitchFamily="34" charset="0"/>
              <a:buChar char="•"/>
            </a:pPr>
            <a:r>
              <a:rPr lang="en-US" sz="1500" dirty="0" err="1">
                <a:latin typeface="Century Gothic" panose="020B0502020202020204" pitchFamily="34" charset="0"/>
              </a:rPr>
              <a:t>Identitas</a:t>
            </a:r>
            <a:r>
              <a:rPr lang="en-US" sz="1500" dirty="0">
                <a:latin typeface="Century Gothic" panose="020B0502020202020204" pitchFamily="34" charset="0"/>
              </a:rPr>
              <a:t> </a:t>
            </a:r>
            <a:r>
              <a:rPr lang="en-US" sz="1500" dirty="0" err="1">
                <a:latin typeface="Century Gothic" panose="020B0502020202020204" pitchFamily="34" charset="0"/>
              </a:rPr>
              <a:t>penyedia</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pada</a:t>
            </a:r>
            <a:r>
              <a:rPr lang="en-US" sz="1500" dirty="0">
                <a:latin typeface="Century Gothic" panose="020B0502020202020204" pitchFamily="34" charset="0"/>
              </a:rPr>
              <a:t> </a:t>
            </a:r>
            <a:r>
              <a:rPr lang="en-US" sz="1500" dirty="0" err="1">
                <a:latin typeface="Century Gothic" panose="020B0502020202020204" pitchFamily="34" charset="0"/>
              </a:rPr>
              <a:t>Katalog</a:t>
            </a:r>
            <a:r>
              <a:rPr lang="en-US" sz="1500" dirty="0">
                <a:latin typeface="Century Gothic" panose="020B0502020202020204" pitchFamily="34" charset="0"/>
              </a:rPr>
              <a:t> </a:t>
            </a:r>
            <a:r>
              <a:rPr lang="en-US" sz="1500" dirty="0" err="1">
                <a:latin typeface="Century Gothic" panose="020B0502020202020204" pitchFamily="34" charset="0"/>
              </a:rPr>
              <a:t>Dalam</a:t>
            </a:r>
            <a:r>
              <a:rPr lang="en-US" sz="1500" dirty="0">
                <a:latin typeface="Century Gothic" panose="020B0502020202020204" pitchFamily="34" charset="0"/>
              </a:rPr>
              <a:t> </a:t>
            </a:r>
            <a:r>
              <a:rPr lang="en-US" sz="1500" dirty="0" err="1">
                <a:latin typeface="Century Gothic" panose="020B0502020202020204" pitchFamily="34" charset="0"/>
              </a:rPr>
              <a:t>Terbitan</a:t>
            </a:r>
            <a:r>
              <a:rPr lang="en-US" sz="1500" dirty="0">
                <a:latin typeface="Century Gothic" panose="020B0502020202020204" pitchFamily="34" charset="0"/>
              </a:rPr>
              <a:t> (KDT); </a:t>
            </a:r>
            <a:r>
              <a:rPr lang="en-US" sz="1500" dirty="0" err="1">
                <a:latin typeface="Century Gothic" panose="020B0502020202020204" pitchFamily="34" charset="0"/>
              </a:rPr>
              <a:t>dan</a:t>
            </a:r>
            <a:endParaRPr lang="en-US" sz="1500" dirty="0">
              <a:latin typeface="Century Gothic" panose="020B0502020202020204" pitchFamily="34" charset="0"/>
            </a:endParaRPr>
          </a:p>
          <a:p>
            <a:pPr marL="285750" lvl="2" indent="-285750">
              <a:lnSpc>
                <a:spcPct val="100000"/>
              </a:lnSpc>
              <a:buFont typeface="Arial" pitchFamily="34" charset="0"/>
              <a:buChar char="•"/>
            </a:pPr>
            <a:r>
              <a:rPr lang="en-US" sz="1500" dirty="0" err="1">
                <a:latin typeface="Century Gothic" panose="020B0502020202020204" pitchFamily="34" charset="0"/>
              </a:rPr>
              <a:t>Spesifikasi</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sesuai</a:t>
            </a:r>
            <a:r>
              <a:rPr lang="en-US" sz="1500" dirty="0">
                <a:latin typeface="Century Gothic" panose="020B0502020202020204" pitchFamily="34" charset="0"/>
              </a:rPr>
              <a:t> </a:t>
            </a:r>
            <a:r>
              <a:rPr lang="en-US" sz="1500" dirty="0" err="1">
                <a:latin typeface="Century Gothic" panose="020B0502020202020204" pitchFamily="34" charset="0"/>
              </a:rPr>
              <a:t>ketetapan</a:t>
            </a:r>
            <a:r>
              <a:rPr lang="en-US" sz="1500" dirty="0">
                <a:latin typeface="Century Gothic" panose="020B0502020202020204" pitchFamily="34" charset="0"/>
              </a:rPr>
              <a:t> </a:t>
            </a:r>
            <a:r>
              <a:rPr lang="en-US" sz="1500" dirty="0" err="1">
                <a:latin typeface="Century Gothic" panose="020B0502020202020204" pitchFamily="34" charset="0"/>
              </a:rPr>
              <a:t>Kemdikbud</a:t>
            </a:r>
            <a:endParaRPr lang="en-US" sz="1500" dirty="0"/>
          </a:p>
        </p:txBody>
      </p:sp>
      <p:sp>
        <p:nvSpPr>
          <p:cNvPr id="27" name="Rectangle 26"/>
          <p:cNvSpPr/>
          <p:nvPr/>
        </p:nvSpPr>
        <p:spPr>
          <a:xfrm>
            <a:off x="9609263" y="5105625"/>
            <a:ext cx="2582737" cy="1246495"/>
          </a:xfrm>
          <a:prstGeom prst="rect">
            <a:avLst/>
          </a:prstGeom>
        </p:spPr>
        <p:txBody>
          <a:bodyPr wrap="square">
            <a:spAutoFit/>
          </a:bodyPr>
          <a:lstStyle/>
          <a:p>
            <a:pPr marL="0" lvl="2">
              <a:lnSpc>
                <a:spcPct val="100000"/>
              </a:lnSpc>
              <a:spcBef>
                <a:spcPts val="1200"/>
              </a:spcBef>
            </a:pPr>
            <a:r>
              <a:rPr lang="en-US" sz="1500" dirty="0" err="1">
                <a:latin typeface="Century Gothic" panose="020B0502020202020204" pitchFamily="34" charset="0"/>
              </a:rPr>
              <a:t>Sekolah</a:t>
            </a:r>
            <a:r>
              <a:rPr lang="en-US" sz="1500" dirty="0">
                <a:latin typeface="Century Gothic" panose="020B0502020202020204" pitchFamily="34" charset="0"/>
              </a:rPr>
              <a:t> </a:t>
            </a:r>
            <a:r>
              <a:rPr lang="en-US" sz="1500" b="1" dirty="0" err="1">
                <a:solidFill>
                  <a:schemeClr val="accent6">
                    <a:lumMod val="50000"/>
                  </a:schemeClr>
                </a:solidFill>
                <a:latin typeface="Century Gothic" panose="020B0502020202020204" pitchFamily="34" charset="0"/>
              </a:rPr>
              <a:t>membayar</a:t>
            </a:r>
            <a:r>
              <a:rPr lang="en-US" sz="1500" b="1" dirty="0">
                <a:latin typeface="Century Gothic" panose="020B0502020202020204" pitchFamily="34" charset="0"/>
              </a:rPr>
              <a:t> </a:t>
            </a:r>
            <a:r>
              <a:rPr lang="en-US" sz="1500" dirty="0" err="1">
                <a:latin typeface="Century Gothic" panose="020B0502020202020204" pitchFamily="34" charset="0"/>
              </a:rPr>
              <a:t>pesanan</a:t>
            </a:r>
            <a:r>
              <a:rPr lang="en-US" sz="1500" dirty="0">
                <a:latin typeface="Century Gothic" panose="020B0502020202020204" pitchFamily="34" charset="0"/>
              </a:rPr>
              <a:t> </a:t>
            </a:r>
            <a:r>
              <a:rPr lang="en-US" sz="1500" dirty="0" err="1">
                <a:latin typeface="Century Gothic" panose="020B0502020202020204" pitchFamily="34" charset="0"/>
              </a:rPr>
              <a:t>buku</a:t>
            </a:r>
            <a:r>
              <a:rPr lang="en-US" sz="1500" dirty="0">
                <a:latin typeface="Century Gothic" panose="020B0502020202020204" pitchFamily="34" charset="0"/>
              </a:rPr>
              <a:t> </a:t>
            </a:r>
            <a:r>
              <a:rPr lang="en-US" sz="1500" dirty="0" err="1">
                <a:latin typeface="Century Gothic" panose="020B0502020202020204" pitchFamily="34" charset="0"/>
              </a:rPr>
              <a:t>dengan</a:t>
            </a:r>
            <a:r>
              <a:rPr lang="en-US" sz="1500" dirty="0">
                <a:latin typeface="Century Gothic" panose="020B0502020202020204" pitchFamily="34" charset="0"/>
              </a:rPr>
              <a:t> </a:t>
            </a:r>
            <a:r>
              <a:rPr lang="en-US" sz="1500" dirty="0" err="1">
                <a:latin typeface="Century Gothic" panose="020B0502020202020204" pitchFamily="34" charset="0"/>
              </a:rPr>
              <a:t>harga</a:t>
            </a:r>
            <a:r>
              <a:rPr lang="en-US" sz="1500" dirty="0">
                <a:latin typeface="Century Gothic" panose="020B0502020202020204" pitchFamily="34" charset="0"/>
              </a:rPr>
              <a:t> yang </a:t>
            </a:r>
            <a:r>
              <a:rPr lang="en-US" sz="1500" dirty="0" err="1">
                <a:latin typeface="Century Gothic" panose="020B0502020202020204" pitchFamily="34" charset="0"/>
              </a:rPr>
              <a:t>tidak</a:t>
            </a:r>
            <a:r>
              <a:rPr lang="en-US" sz="1500" dirty="0">
                <a:latin typeface="Century Gothic" panose="020B0502020202020204" pitchFamily="34" charset="0"/>
              </a:rPr>
              <a:t> </a:t>
            </a:r>
            <a:r>
              <a:rPr lang="en-US" sz="1500" dirty="0" err="1">
                <a:latin typeface="Century Gothic" panose="020B0502020202020204" pitchFamily="34" charset="0"/>
              </a:rPr>
              <a:t>melebihi</a:t>
            </a:r>
            <a:r>
              <a:rPr lang="en-US" sz="1500" dirty="0">
                <a:latin typeface="Century Gothic" panose="020B0502020202020204" pitchFamily="34" charset="0"/>
              </a:rPr>
              <a:t> </a:t>
            </a:r>
            <a:r>
              <a:rPr lang="en-US" sz="1500" dirty="0" err="1">
                <a:latin typeface="Century Gothic" panose="020B0502020202020204" pitchFamily="34" charset="0"/>
              </a:rPr>
              <a:t>Harga</a:t>
            </a:r>
            <a:r>
              <a:rPr lang="en-US" sz="1500" dirty="0">
                <a:latin typeface="Century Gothic" panose="020B0502020202020204" pitchFamily="34" charset="0"/>
              </a:rPr>
              <a:t> </a:t>
            </a:r>
            <a:r>
              <a:rPr lang="en-US" sz="1500" dirty="0" err="1">
                <a:latin typeface="Century Gothic" panose="020B0502020202020204" pitchFamily="34" charset="0"/>
              </a:rPr>
              <a:t>Eceran</a:t>
            </a:r>
            <a:r>
              <a:rPr lang="en-US" sz="1500" dirty="0">
                <a:latin typeface="Century Gothic" panose="020B0502020202020204" pitchFamily="34" charset="0"/>
              </a:rPr>
              <a:t> </a:t>
            </a:r>
            <a:r>
              <a:rPr lang="en-US" sz="1500" dirty="0" err="1">
                <a:latin typeface="Century Gothic" panose="020B0502020202020204" pitchFamily="34" charset="0"/>
              </a:rPr>
              <a:t>Tertinggi</a:t>
            </a:r>
            <a:r>
              <a:rPr lang="en-US" sz="1500" dirty="0">
                <a:latin typeface="Century Gothic" panose="020B0502020202020204" pitchFamily="34" charset="0"/>
              </a:rPr>
              <a:t> (HET).</a:t>
            </a:r>
          </a:p>
        </p:txBody>
      </p:sp>
      <p:cxnSp>
        <p:nvCxnSpPr>
          <p:cNvPr id="28" name="Straight Connector 27"/>
          <p:cNvCxnSpPr/>
          <p:nvPr/>
        </p:nvCxnSpPr>
        <p:spPr>
          <a:xfrm flipV="1">
            <a:off x="8326582" y="1378078"/>
            <a:ext cx="13854" cy="1047354"/>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5400000" flipH="1" flipV="1">
            <a:off x="8969573" y="2351192"/>
            <a:ext cx="691901" cy="315336"/>
          </a:xfrm>
          <a:prstGeom prst="bentConnector3">
            <a:avLst>
              <a:gd name="adj1" fmla="val 102062"/>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157855" y="5413030"/>
            <a:ext cx="451408"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2244294" y="2545470"/>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386800" y="2534680"/>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411271" y="2819930"/>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3256756" y="4415222"/>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3532273" y="4780043"/>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4893073" y="4821519"/>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668480" y="3115292"/>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282198" y="2409388"/>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9113471" y="2748625"/>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9147843" y="5341724"/>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p:nvCxnSpPr>
        <p:spPr>
          <a:xfrm flipV="1">
            <a:off x="5285402" y="2153614"/>
            <a:ext cx="0" cy="52367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5255230" y="2589924"/>
            <a:ext cx="88768" cy="14261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5904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901032"/>
            <a:ext cx="12192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887" y="593266"/>
            <a:ext cx="800100" cy="66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2"/>
          <p:cNvSpPr>
            <a:spLocks noGrp="1"/>
          </p:cNvSpPr>
          <p:nvPr>
            <p:ph type="title"/>
          </p:nvPr>
        </p:nvSpPr>
        <p:spPr>
          <a:xfrm>
            <a:off x="0" y="1419"/>
            <a:ext cx="11554824" cy="519035"/>
          </a:xfrm>
        </p:spPr>
        <p:txBody>
          <a:bodyPr>
            <a:noAutofit/>
          </a:bodyPr>
          <a:lstStyle/>
          <a:p>
            <a:r>
              <a:rPr lang="en-US" sz="2800" b="1" dirty="0" err="1" smtClean="0">
                <a:solidFill>
                  <a:srgbClr val="FFFF00"/>
                </a:solidFill>
              </a:rPr>
              <a:t>Ketentuan</a:t>
            </a:r>
            <a:r>
              <a:rPr lang="en-US" sz="2800" b="1" dirty="0" smtClean="0">
                <a:solidFill>
                  <a:schemeClr val="bg1"/>
                </a:solidFill>
              </a:rPr>
              <a:t> </a:t>
            </a:r>
            <a:r>
              <a:rPr lang="en-US" sz="2800" b="1" dirty="0" err="1" smtClean="0">
                <a:solidFill>
                  <a:schemeClr val="bg1"/>
                </a:solidFill>
              </a:rPr>
              <a:t>Pembelian</a:t>
            </a:r>
            <a:r>
              <a:rPr lang="en-US" sz="2800" b="1" dirty="0" smtClean="0">
                <a:solidFill>
                  <a:schemeClr val="bg1"/>
                </a:solidFill>
              </a:rPr>
              <a:t>/</a:t>
            </a:r>
            <a:r>
              <a:rPr lang="en-US" sz="2800" b="1" dirty="0" err="1" smtClean="0">
                <a:solidFill>
                  <a:schemeClr val="bg1"/>
                </a:solidFill>
              </a:rPr>
              <a:t>Pengadaan</a:t>
            </a:r>
            <a:r>
              <a:rPr lang="en-US" sz="2800" b="1" dirty="0" smtClean="0">
                <a:solidFill>
                  <a:schemeClr val="bg1"/>
                </a:solidFill>
              </a:rPr>
              <a:t> </a:t>
            </a:r>
            <a:r>
              <a:rPr lang="en-US" sz="2800" b="1" dirty="0" err="1" smtClean="0">
                <a:solidFill>
                  <a:schemeClr val="bg1"/>
                </a:solidFill>
              </a:rPr>
              <a:t>Barang</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Jasa</a:t>
            </a:r>
            <a:r>
              <a:rPr lang="en-US" sz="2800" b="1" dirty="0" smtClean="0">
                <a:solidFill>
                  <a:schemeClr val="bg1"/>
                </a:solidFill>
              </a:rPr>
              <a:t> di </a:t>
            </a:r>
            <a:r>
              <a:rPr lang="en-US" sz="2800" b="1" dirty="0" err="1" smtClean="0">
                <a:solidFill>
                  <a:schemeClr val="bg1"/>
                </a:solidFill>
              </a:rPr>
              <a:t>Sekolah</a:t>
            </a:r>
            <a:endParaRPr lang="en-US" sz="2800" b="1" dirty="0">
              <a:solidFill>
                <a:schemeClr val="bg1"/>
              </a:solidFill>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937" y="2936337"/>
            <a:ext cx="867784" cy="847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36220" t="36605" r="36317" b="31508"/>
          <a:stretch/>
        </p:blipFill>
        <p:spPr bwMode="auto">
          <a:xfrm>
            <a:off x="2826768" y="4779706"/>
            <a:ext cx="919725" cy="611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234" y="1863648"/>
            <a:ext cx="786792" cy="78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680025" y="1818642"/>
            <a:ext cx="1177053" cy="830997"/>
          </a:xfrm>
          <a:prstGeom prst="rect">
            <a:avLst/>
          </a:prstGeom>
          <a:noFill/>
        </p:spPr>
        <p:txBody>
          <a:bodyPr wrap="none" rtlCol="0">
            <a:spAutoFit/>
          </a:bodyPr>
          <a:lstStyle/>
          <a:p>
            <a:r>
              <a:rPr lang="en-US" sz="2400" b="1" dirty="0" smtClean="0">
                <a:solidFill>
                  <a:srgbClr val="C00000"/>
                </a:solidFill>
                <a:latin typeface="Humnst777 Cn BT" pitchFamily="34" charset="0"/>
              </a:rPr>
              <a:t>TANPA </a:t>
            </a:r>
          </a:p>
          <a:p>
            <a:r>
              <a:rPr lang="en-US" sz="2400" b="1" dirty="0" smtClean="0">
                <a:solidFill>
                  <a:srgbClr val="C00000"/>
                </a:solidFill>
                <a:latin typeface="Humnst777 Cn BT" pitchFamily="34" charset="0"/>
              </a:rPr>
              <a:t>LELANG</a:t>
            </a:r>
            <a:endParaRPr lang="en-US" sz="2400" b="1" dirty="0">
              <a:solidFill>
                <a:srgbClr val="C00000"/>
              </a:solidFill>
              <a:latin typeface="Humnst777 Cn BT" pitchFamily="34" charset="0"/>
            </a:endParaRPr>
          </a:p>
        </p:txBody>
      </p:sp>
      <p:sp>
        <p:nvSpPr>
          <p:cNvPr id="16" name="TextBox 15"/>
          <p:cNvSpPr txBox="1"/>
          <p:nvPr/>
        </p:nvSpPr>
        <p:spPr>
          <a:xfrm>
            <a:off x="3746493" y="4670178"/>
            <a:ext cx="1369286" cy="830997"/>
          </a:xfrm>
          <a:prstGeom prst="rect">
            <a:avLst/>
          </a:prstGeom>
          <a:noFill/>
        </p:spPr>
        <p:txBody>
          <a:bodyPr wrap="none" rtlCol="0">
            <a:spAutoFit/>
          </a:bodyPr>
          <a:lstStyle/>
          <a:p>
            <a:r>
              <a:rPr lang="en-US" sz="2400" b="1" dirty="0" smtClean="0">
                <a:solidFill>
                  <a:srgbClr val="C00000"/>
                </a:solidFill>
                <a:latin typeface="Humnst777 Cn BT" pitchFamily="34" charset="0"/>
              </a:rPr>
              <a:t>DENGAN </a:t>
            </a:r>
          </a:p>
          <a:p>
            <a:r>
              <a:rPr lang="en-US" sz="2400" b="1" dirty="0" smtClean="0">
                <a:solidFill>
                  <a:srgbClr val="C00000"/>
                </a:solidFill>
                <a:latin typeface="Humnst777 Cn BT" pitchFamily="34" charset="0"/>
              </a:rPr>
              <a:t>LELANG</a:t>
            </a:r>
            <a:endParaRPr lang="en-US" sz="2400" b="1" dirty="0">
              <a:solidFill>
                <a:srgbClr val="C00000"/>
              </a:solidFill>
              <a:latin typeface="Humnst777 Cn BT" pitchFamily="34" charset="0"/>
            </a:endParaRPr>
          </a:p>
        </p:txBody>
      </p:sp>
      <p:sp>
        <p:nvSpPr>
          <p:cNvPr id="13" name="Rectangle 12"/>
          <p:cNvSpPr/>
          <p:nvPr/>
        </p:nvSpPr>
        <p:spPr>
          <a:xfrm>
            <a:off x="0" y="3779846"/>
            <a:ext cx="2635658" cy="584775"/>
          </a:xfrm>
          <a:prstGeom prst="rect">
            <a:avLst/>
          </a:prstGeom>
        </p:spPr>
        <p:txBody>
          <a:bodyPr wrap="none">
            <a:spAutoFit/>
          </a:bodyPr>
          <a:lstStyle/>
          <a:p>
            <a:r>
              <a:rPr lang="en-US" sz="1600" dirty="0" err="1">
                <a:latin typeface="Century Gothic" panose="020B0502020202020204" pitchFamily="34" charset="0"/>
              </a:rPr>
              <a:t>pembelian</a:t>
            </a:r>
            <a:r>
              <a:rPr lang="en-US" sz="1600" dirty="0">
                <a:latin typeface="Century Gothic" panose="020B0502020202020204" pitchFamily="34" charset="0"/>
              </a:rPr>
              <a:t>/</a:t>
            </a:r>
            <a:r>
              <a:rPr lang="en-US" sz="1600" dirty="0" err="1">
                <a:latin typeface="Century Gothic" panose="020B0502020202020204" pitchFamily="34" charset="0"/>
              </a:rPr>
              <a:t>pengadaan</a:t>
            </a:r>
            <a:r>
              <a:rPr lang="en-US" sz="1600" dirty="0">
                <a:latin typeface="Century Gothic" panose="020B0502020202020204" pitchFamily="34" charset="0"/>
              </a:rPr>
              <a:t> </a:t>
            </a:r>
            <a:endParaRPr lang="en-US" sz="1600" dirty="0" smtClean="0">
              <a:latin typeface="Century Gothic" panose="020B0502020202020204" pitchFamily="34" charset="0"/>
            </a:endParaRPr>
          </a:p>
          <a:p>
            <a:pPr algn="ctr"/>
            <a:r>
              <a:rPr lang="en-US" sz="1600" dirty="0" err="1" smtClean="0">
                <a:latin typeface="Century Gothic" panose="020B0502020202020204" pitchFamily="34" charset="0"/>
              </a:rPr>
              <a:t>barang</a:t>
            </a:r>
            <a:r>
              <a:rPr lang="en-US" sz="1600" dirty="0" smtClean="0">
                <a:latin typeface="Century Gothic" panose="020B0502020202020204" pitchFamily="34" charset="0"/>
              </a:rPr>
              <a:t>/</a:t>
            </a:r>
            <a:r>
              <a:rPr lang="en-US" sz="1600" dirty="0" err="1" smtClean="0">
                <a:latin typeface="Century Gothic" panose="020B0502020202020204" pitchFamily="34" charset="0"/>
              </a:rPr>
              <a:t>jasa</a:t>
            </a:r>
            <a:endParaRPr lang="en-US" sz="1600" dirty="0"/>
          </a:p>
        </p:txBody>
      </p:sp>
      <p:pic>
        <p:nvPicPr>
          <p:cNvPr id="1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654" t="38551" r="37244" b="46844"/>
          <a:stretch/>
        </p:blipFill>
        <p:spPr bwMode="auto">
          <a:xfrm>
            <a:off x="5695950" y="2175666"/>
            <a:ext cx="1105704" cy="39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654" t="38551" r="37244" b="46844"/>
          <a:stretch/>
        </p:blipFill>
        <p:spPr bwMode="auto">
          <a:xfrm>
            <a:off x="5695950" y="4876170"/>
            <a:ext cx="1105704" cy="392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155766" y="1238143"/>
            <a:ext cx="1673856" cy="338554"/>
          </a:xfrm>
          <a:prstGeom prst="rect">
            <a:avLst/>
          </a:prstGeom>
          <a:solidFill>
            <a:schemeClr val="accent3">
              <a:lumMod val="20000"/>
              <a:lumOff val="80000"/>
            </a:schemeClr>
          </a:solidFill>
        </p:spPr>
        <p:txBody>
          <a:bodyPr wrap="none">
            <a:spAutoFit/>
          </a:bodyPr>
          <a:lstStyle/>
          <a:p>
            <a:r>
              <a:rPr lang="en-US" sz="1600" b="1" dirty="0" err="1" smtClean="0">
                <a:latin typeface="Century Gothic" panose="020B0502020202020204" pitchFamily="34" charset="0"/>
              </a:rPr>
              <a:t>Sudah</a:t>
            </a:r>
            <a:r>
              <a:rPr lang="en-US" sz="1600" dirty="0" smtClean="0">
                <a:latin typeface="Century Gothic" panose="020B0502020202020204" pitchFamily="34" charset="0"/>
              </a:rPr>
              <a:t> </a:t>
            </a:r>
            <a:r>
              <a:rPr lang="en-US" sz="1600" dirty="0" err="1" smtClean="0">
                <a:latin typeface="Century Gothic" panose="020B0502020202020204" pitchFamily="34" charset="0"/>
              </a:rPr>
              <a:t>tersedia</a:t>
            </a:r>
            <a:endParaRPr lang="en-US" sz="1600" dirty="0"/>
          </a:p>
        </p:txBody>
      </p:sp>
      <p:sp>
        <p:nvSpPr>
          <p:cNvPr id="22" name="Rectangle 21"/>
          <p:cNvSpPr/>
          <p:nvPr/>
        </p:nvSpPr>
        <p:spPr>
          <a:xfrm>
            <a:off x="7173399" y="2603857"/>
            <a:ext cx="1656223" cy="338554"/>
          </a:xfrm>
          <a:prstGeom prst="rect">
            <a:avLst/>
          </a:prstGeom>
          <a:solidFill>
            <a:schemeClr val="accent3">
              <a:lumMod val="40000"/>
              <a:lumOff val="60000"/>
            </a:schemeClr>
          </a:solidFill>
        </p:spPr>
        <p:txBody>
          <a:bodyPr wrap="none">
            <a:spAutoFit/>
          </a:bodyPr>
          <a:lstStyle/>
          <a:p>
            <a:r>
              <a:rPr lang="en-US" sz="1600" b="1" dirty="0" err="1" smtClean="0">
                <a:latin typeface="Century Gothic" panose="020B0502020202020204" pitchFamily="34" charset="0"/>
              </a:rPr>
              <a:t>Belum</a:t>
            </a:r>
            <a:r>
              <a:rPr lang="en-US" sz="1600" dirty="0" smtClean="0">
                <a:latin typeface="Century Gothic" panose="020B0502020202020204" pitchFamily="34" charset="0"/>
              </a:rPr>
              <a:t> </a:t>
            </a:r>
            <a:r>
              <a:rPr lang="en-US" sz="1600" dirty="0" err="1" smtClean="0">
                <a:latin typeface="Century Gothic" panose="020B0502020202020204" pitchFamily="34" charset="0"/>
              </a:rPr>
              <a:t>tersedia</a:t>
            </a:r>
            <a:endParaRPr lang="en-US" sz="1600" dirty="0"/>
          </a:p>
        </p:txBody>
      </p:sp>
      <p:sp>
        <p:nvSpPr>
          <p:cNvPr id="23" name="Rectangle 22"/>
          <p:cNvSpPr/>
          <p:nvPr/>
        </p:nvSpPr>
        <p:spPr>
          <a:xfrm>
            <a:off x="7155766" y="4154370"/>
            <a:ext cx="1673856" cy="338554"/>
          </a:xfrm>
          <a:prstGeom prst="rect">
            <a:avLst/>
          </a:prstGeom>
          <a:solidFill>
            <a:schemeClr val="accent3">
              <a:lumMod val="20000"/>
              <a:lumOff val="80000"/>
            </a:schemeClr>
          </a:solidFill>
        </p:spPr>
        <p:txBody>
          <a:bodyPr wrap="none">
            <a:spAutoFit/>
          </a:bodyPr>
          <a:lstStyle/>
          <a:p>
            <a:r>
              <a:rPr lang="en-US" sz="1600" b="1" dirty="0" err="1" smtClean="0">
                <a:latin typeface="Century Gothic" panose="020B0502020202020204" pitchFamily="34" charset="0"/>
              </a:rPr>
              <a:t>Sudah</a:t>
            </a:r>
            <a:r>
              <a:rPr lang="en-US" sz="1600" dirty="0" smtClean="0">
                <a:latin typeface="Century Gothic" panose="020B0502020202020204" pitchFamily="34" charset="0"/>
              </a:rPr>
              <a:t> </a:t>
            </a:r>
            <a:r>
              <a:rPr lang="en-US" sz="1600" dirty="0" err="1" smtClean="0">
                <a:latin typeface="Century Gothic" panose="020B0502020202020204" pitchFamily="34" charset="0"/>
              </a:rPr>
              <a:t>tersedia</a:t>
            </a:r>
            <a:endParaRPr lang="en-US" sz="1600" dirty="0"/>
          </a:p>
        </p:txBody>
      </p:sp>
      <p:sp>
        <p:nvSpPr>
          <p:cNvPr id="24" name="Rectangle 23"/>
          <p:cNvSpPr/>
          <p:nvPr/>
        </p:nvSpPr>
        <p:spPr>
          <a:xfrm>
            <a:off x="7188560" y="5274962"/>
            <a:ext cx="1656223" cy="338554"/>
          </a:xfrm>
          <a:prstGeom prst="rect">
            <a:avLst/>
          </a:prstGeom>
          <a:solidFill>
            <a:schemeClr val="accent3">
              <a:lumMod val="40000"/>
              <a:lumOff val="60000"/>
            </a:schemeClr>
          </a:solidFill>
        </p:spPr>
        <p:txBody>
          <a:bodyPr wrap="none">
            <a:spAutoFit/>
          </a:bodyPr>
          <a:lstStyle/>
          <a:p>
            <a:r>
              <a:rPr lang="en-US" sz="1600" b="1" dirty="0" err="1" smtClean="0">
                <a:latin typeface="Century Gothic" panose="020B0502020202020204" pitchFamily="34" charset="0"/>
              </a:rPr>
              <a:t>Belum</a:t>
            </a:r>
            <a:r>
              <a:rPr lang="en-US" sz="1600" dirty="0" smtClean="0">
                <a:latin typeface="Century Gothic" panose="020B0502020202020204" pitchFamily="34" charset="0"/>
              </a:rPr>
              <a:t> </a:t>
            </a:r>
            <a:r>
              <a:rPr lang="en-US" sz="1600" dirty="0" err="1" smtClean="0">
                <a:latin typeface="Century Gothic" panose="020B0502020202020204" pitchFamily="34" charset="0"/>
              </a:rPr>
              <a:t>tersedia</a:t>
            </a:r>
            <a:endParaRPr lang="en-US" sz="1600" dirty="0"/>
          </a:p>
        </p:txBody>
      </p:sp>
      <p:sp>
        <p:nvSpPr>
          <p:cNvPr id="14" name="Rectangle 13"/>
          <p:cNvSpPr/>
          <p:nvPr/>
        </p:nvSpPr>
        <p:spPr>
          <a:xfrm>
            <a:off x="9678572" y="1267034"/>
            <a:ext cx="2345514" cy="338554"/>
          </a:xfrm>
          <a:prstGeom prst="rect">
            <a:avLst/>
          </a:prstGeom>
        </p:spPr>
        <p:txBody>
          <a:bodyPr wrap="none">
            <a:spAutoFit/>
          </a:bodyPr>
          <a:lstStyle/>
          <a:p>
            <a:r>
              <a:rPr lang="en-US" sz="1600" dirty="0" err="1">
                <a:latin typeface="Century Gothic" panose="020B0502020202020204" pitchFamily="34" charset="0"/>
              </a:rPr>
              <a:t>belanja</a:t>
            </a:r>
            <a:r>
              <a:rPr lang="en-US" sz="1600" dirty="0">
                <a:latin typeface="Century Gothic" panose="020B0502020202020204" pitchFamily="34" charset="0"/>
              </a:rPr>
              <a:t> </a:t>
            </a:r>
            <a:r>
              <a:rPr lang="en-US" sz="1600" dirty="0" err="1">
                <a:latin typeface="Century Gothic" panose="020B0502020202020204" pitchFamily="34" charset="0"/>
              </a:rPr>
              <a:t>secara</a:t>
            </a:r>
            <a:r>
              <a:rPr lang="en-US" sz="1600" dirty="0">
                <a:latin typeface="Century Gothic" panose="020B0502020202020204" pitchFamily="34" charset="0"/>
              </a:rPr>
              <a:t> online</a:t>
            </a:r>
            <a:endParaRPr lang="en-US" sz="1600" dirty="0"/>
          </a:p>
        </p:txBody>
      </p:sp>
      <p:sp>
        <p:nvSpPr>
          <p:cNvPr id="15" name="Rectangle 14"/>
          <p:cNvSpPr/>
          <p:nvPr/>
        </p:nvSpPr>
        <p:spPr>
          <a:xfrm>
            <a:off x="9311542" y="2584036"/>
            <a:ext cx="2847254" cy="584775"/>
          </a:xfrm>
          <a:prstGeom prst="rect">
            <a:avLst/>
          </a:prstGeom>
        </p:spPr>
        <p:txBody>
          <a:bodyPr wrap="none">
            <a:spAutoFit/>
          </a:bodyPr>
          <a:lstStyle/>
          <a:p>
            <a:r>
              <a:rPr lang="en-US" sz="1600" dirty="0" err="1">
                <a:latin typeface="Century Gothic" panose="020B0502020202020204" pitchFamily="34" charset="0"/>
              </a:rPr>
              <a:t>melakukan</a:t>
            </a:r>
            <a:r>
              <a:rPr lang="en-US" sz="1600" dirty="0">
                <a:latin typeface="Century Gothic" panose="020B0502020202020204" pitchFamily="34" charset="0"/>
              </a:rPr>
              <a:t> </a:t>
            </a:r>
            <a:r>
              <a:rPr lang="en-US" sz="1600" dirty="0" err="1">
                <a:latin typeface="Century Gothic" panose="020B0502020202020204" pitchFamily="34" charset="0"/>
              </a:rPr>
              <a:t>perbandingan</a:t>
            </a:r>
            <a:r>
              <a:rPr lang="en-US" sz="1600" dirty="0">
                <a:latin typeface="Century Gothic" panose="020B0502020202020204" pitchFamily="34" charset="0"/>
              </a:rPr>
              <a:t> </a:t>
            </a:r>
            <a:endParaRPr lang="en-US" sz="1600" dirty="0" smtClean="0">
              <a:latin typeface="Century Gothic" panose="020B0502020202020204" pitchFamily="34" charset="0"/>
            </a:endParaRPr>
          </a:p>
          <a:p>
            <a:r>
              <a:rPr lang="en-US" sz="1600" dirty="0" err="1" smtClean="0">
                <a:latin typeface="Century Gothic" panose="020B0502020202020204" pitchFamily="34" charset="0"/>
              </a:rPr>
              <a:t>harga</a:t>
            </a:r>
            <a:r>
              <a:rPr lang="en-US" sz="1600" dirty="0" smtClean="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negosiasi</a:t>
            </a:r>
            <a:endParaRPr lang="en-US" sz="1600" dirty="0"/>
          </a:p>
        </p:txBody>
      </p:sp>
      <p:sp>
        <p:nvSpPr>
          <p:cNvPr id="29" name="Rectangle 28"/>
          <p:cNvSpPr/>
          <p:nvPr/>
        </p:nvSpPr>
        <p:spPr>
          <a:xfrm>
            <a:off x="9678572" y="4119847"/>
            <a:ext cx="2345514" cy="338554"/>
          </a:xfrm>
          <a:prstGeom prst="rect">
            <a:avLst/>
          </a:prstGeom>
        </p:spPr>
        <p:txBody>
          <a:bodyPr wrap="none">
            <a:spAutoFit/>
          </a:bodyPr>
          <a:lstStyle/>
          <a:p>
            <a:r>
              <a:rPr lang="en-US" sz="1600" dirty="0" err="1">
                <a:latin typeface="Century Gothic" panose="020B0502020202020204" pitchFamily="34" charset="0"/>
              </a:rPr>
              <a:t>belanja</a:t>
            </a:r>
            <a:r>
              <a:rPr lang="en-US" sz="1600" dirty="0">
                <a:latin typeface="Century Gothic" panose="020B0502020202020204" pitchFamily="34" charset="0"/>
              </a:rPr>
              <a:t> </a:t>
            </a:r>
            <a:r>
              <a:rPr lang="en-US" sz="1600" dirty="0" err="1">
                <a:latin typeface="Century Gothic" panose="020B0502020202020204" pitchFamily="34" charset="0"/>
              </a:rPr>
              <a:t>secara</a:t>
            </a:r>
            <a:r>
              <a:rPr lang="en-US" sz="1600" dirty="0">
                <a:latin typeface="Century Gothic" panose="020B0502020202020204" pitchFamily="34" charset="0"/>
              </a:rPr>
              <a:t> online</a:t>
            </a:r>
            <a:endParaRPr lang="en-US" sz="1600" dirty="0"/>
          </a:p>
        </p:txBody>
      </p:sp>
      <p:sp>
        <p:nvSpPr>
          <p:cNvPr id="17" name="Rectangle 16"/>
          <p:cNvSpPr/>
          <p:nvPr/>
        </p:nvSpPr>
        <p:spPr>
          <a:xfrm>
            <a:off x="9293948" y="5131141"/>
            <a:ext cx="2864848" cy="1323439"/>
          </a:xfrm>
          <a:prstGeom prst="rect">
            <a:avLst/>
          </a:prstGeom>
        </p:spPr>
        <p:txBody>
          <a:bodyPr wrap="square">
            <a:spAutoFit/>
          </a:bodyPr>
          <a:lstStyle/>
          <a:p>
            <a:r>
              <a:rPr lang="en-US" sz="1600" dirty="0" err="1">
                <a:latin typeface="Century Gothic" panose="020B0502020202020204" pitchFamily="34" charset="0"/>
              </a:rPr>
              <a:t>Disdik</a:t>
            </a:r>
            <a:r>
              <a:rPr lang="en-US" sz="1600" dirty="0">
                <a:latin typeface="Century Gothic" panose="020B0502020202020204" pitchFamily="34" charset="0"/>
              </a:rPr>
              <a:t> </a:t>
            </a:r>
            <a:r>
              <a:rPr lang="en-US" sz="1600" dirty="0" err="1">
                <a:latin typeface="Century Gothic" panose="020B0502020202020204" pitchFamily="34" charset="0"/>
              </a:rPr>
              <a:t>Prov</a:t>
            </a:r>
            <a:r>
              <a:rPr lang="en-US" sz="1600" dirty="0">
                <a:latin typeface="Century Gothic" panose="020B0502020202020204" pitchFamily="34" charset="0"/>
              </a:rPr>
              <a:t>/</a:t>
            </a:r>
            <a:r>
              <a:rPr lang="en-US" sz="1600" dirty="0" err="1">
                <a:latin typeface="Century Gothic" panose="020B0502020202020204" pitchFamily="34" charset="0"/>
              </a:rPr>
              <a:t>Kab</a:t>
            </a:r>
            <a:r>
              <a:rPr lang="en-US" sz="1600" dirty="0">
                <a:latin typeface="Century Gothic" panose="020B0502020202020204" pitchFamily="34" charset="0"/>
              </a:rPr>
              <a:t>/Kota </a:t>
            </a:r>
            <a:endParaRPr lang="en-US" sz="1600" dirty="0" smtClean="0">
              <a:latin typeface="Century Gothic" panose="020B0502020202020204" pitchFamily="34" charset="0"/>
            </a:endParaRPr>
          </a:p>
          <a:p>
            <a:r>
              <a:rPr lang="en-US" sz="1600" dirty="0" smtClean="0">
                <a:latin typeface="Century Gothic" panose="020B0502020202020204" pitchFamily="34" charset="0"/>
              </a:rPr>
              <a:t>(</a:t>
            </a:r>
            <a:r>
              <a:rPr lang="en-US" sz="1600" dirty="0" err="1" smtClean="0">
                <a:latin typeface="Century Gothic" panose="020B0502020202020204" pitchFamily="34" charset="0"/>
              </a:rPr>
              <a:t>sesuai</a:t>
            </a:r>
            <a:r>
              <a:rPr lang="en-US" sz="1600" dirty="0" smtClean="0">
                <a:latin typeface="Century Gothic" panose="020B0502020202020204" pitchFamily="34" charset="0"/>
              </a:rPr>
              <a:t> </a:t>
            </a:r>
            <a:r>
              <a:rPr lang="en-US" sz="1600" dirty="0" err="1">
                <a:latin typeface="Century Gothic" panose="020B0502020202020204" pitchFamily="34" charset="0"/>
              </a:rPr>
              <a:t>kewenangan</a:t>
            </a:r>
            <a:r>
              <a:rPr lang="en-US" sz="1600" dirty="0">
                <a:latin typeface="Century Gothic" panose="020B0502020202020204" pitchFamily="34" charset="0"/>
              </a:rPr>
              <a:t>) </a:t>
            </a:r>
            <a:endParaRPr lang="en-US" sz="1600" dirty="0" smtClean="0">
              <a:latin typeface="Century Gothic" panose="020B0502020202020204" pitchFamily="34" charset="0"/>
            </a:endParaRPr>
          </a:p>
          <a:p>
            <a:r>
              <a:rPr lang="en-US" sz="1600" dirty="0" err="1" smtClean="0">
                <a:latin typeface="Century Gothic" panose="020B0502020202020204" pitchFamily="34" charset="0"/>
              </a:rPr>
              <a:t>membantu</a:t>
            </a:r>
            <a:r>
              <a:rPr lang="en-US" sz="1600" dirty="0" smtClean="0">
                <a:latin typeface="Century Gothic" panose="020B0502020202020204" pitchFamily="34" charset="0"/>
              </a:rPr>
              <a:t> </a:t>
            </a:r>
            <a:r>
              <a:rPr lang="en-US" sz="1600" dirty="0" err="1">
                <a:latin typeface="Century Gothic" panose="020B0502020202020204" pitchFamily="34" charset="0"/>
              </a:rPr>
              <a:t>sekolah</a:t>
            </a:r>
            <a:r>
              <a:rPr lang="en-US" sz="1600" dirty="0">
                <a:latin typeface="Century Gothic" panose="020B0502020202020204" pitchFamily="34" charset="0"/>
              </a:rPr>
              <a:t> </a:t>
            </a:r>
            <a:endParaRPr lang="en-US" sz="1600" dirty="0" smtClean="0">
              <a:latin typeface="Century Gothic" panose="020B0502020202020204" pitchFamily="34" charset="0"/>
            </a:endParaRPr>
          </a:p>
          <a:p>
            <a:r>
              <a:rPr lang="en-US" sz="1600" dirty="0" err="1" smtClean="0">
                <a:latin typeface="Century Gothic" panose="020B0502020202020204" pitchFamily="34" charset="0"/>
              </a:rPr>
              <a:t>melaksanakan</a:t>
            </a:r>
            <a:r>
              <a:rPr lang="en-US" sz="1600" dirty="0" smtClean="0">
                <a:latin typeface="Century Gothic" panose="020B0502020202020204" pitchFamily="34" charset="0"/>
              </a:rPr>
              <a:t> </a:t>
            </a:r>
            <a:r>
              <a:rPr lang="en-US" sz="1600" dirty="0" err="1">
                <a:latin typeface="Century Gothic" panose="020B0502020202020204" pitchFamily="34" charset="0"/>
              </a:rPr>
              <a:t>pengadaan</a:t>
            </a:r>
            <a:endParaRPr lang="en-US" sz="1600" dirty="0"/>
          </a:p>
        </p:txBody>
      </p:sp>
      <p:sp>
        <p:nvSpPr>
          <p:cNvPr id="18" name="Bent Arrow 17"/>
          <p:cNvSpPr/>
          <p:nvPr/>
        </p:nvSpPr>
        <p:spPr>
          <a:xfrm>
            <a:off x="1317829" y="2037642"/>
            <a:ext cx="1317829" cy="898695"/>
          </a:xfrm>
          <a:prstGeom prst="bentArrow">
            <a:avLst>
              <a:gd name="adj1" fmla="val 13481"/>
              <a:gd name="adj2" fmla="val 25000"/>
              <a:gd name="adj3" fmla="val 25000"/>
              <a:gd name="adj4" fmla="val 4375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flipV="1">
            <a:off x="1359380" y="4426823"/>
            <a:ext cx="1317829" cy="898695"/>
          </a:xfrm>
          <a:prstGeom prst="bentArrow">
            <a:avLst>
              <a:gd name="adj1" fmla="val 13481"/>
              <a:gd name="adj2" fmla="val 25000"/>
              <a:gd name="adj3" fmla="val 25000"/>
              <a:gd name="adj4" fmla="val 4375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7" name="Straight Connector 26"/>
          <p:cNvCxnSpPr>
            <a:stCxn id="11" idx="3"/>
          </p:cNvCxnSpPr>
          <p:nvPr/>
        </p:nvCxnSpPr>
        <p:spPr>
          <a:xfrm>
            <a:off x="4857078" y="2234141"/>
            <a:ext cx="646575" cy="0"/>
          </a:xfrm>
          <a:prstGeom prst="line">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972612" y="5072667"/>
            <a:ext cx="646575" cy="0"/>
          </a:xfrm>
          <a:prstGeom prst="line">
            <a:avLst/>
          </a:prstGeom>
          <a:ln w="38100">
            <a:solidFill>
              <a:srgbClr val="92D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49" name="Straight Arrow Connector 2048"/>
          <p:cNvCxnSpPr>
            <a:stCxn id="19" idx="3"/>
          </p:cNvCxnSpPr>
          <p:nvPr/>
        </p:nvCxnSpPr>
        <p:spPr>
          <a:xfrm flipV="1">
            <a:off x="6801654" y="1634480"/>
            <a:ext cx="354112" cy="73768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052" name="Straight Arrow Connector 2051"/>
          <p:cNvCxnSpPr>
            <a:stCxn id="19" idx="3"/>
            <a:endCxn id="22" idx="1"/>
          </p:cNvCxnSpPr>
          <p:nvPr/>
        </p:nvCxnSpPr>
        <p:spPr>
          <a:xfrm>
            <a:off x="6801654" y="2372164"/>
            <a:ext cx="371745" cy="400970"/>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6816815" y="4364621"/>
            <a:ext cx="354112" cy="737684"/>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6816815" y="5102305"/>
            <a:ext cx="371745" cy="400970"/>
          </a:xfrm>
          <a:prstGeom prst="straightConnector1">
            <a:avLst/>
          </a:prstGeom>
          <a:ln w="28575">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2054" name="Straight Connector 2053"/>
          <p:cNvCxnSpPr>
            <a:stCxn id="21" idx="3"/>
          </p:cNvCxnSpPr>
          <p:nvPr/>
        </p:nvCxnSpPr>
        <p:spPr>
          <a:xfrm>
            <a:off x="8829622" y="1407420"/>
            <a:ext cx="650781"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8829621" y="2773134"/>
            <a:ext cx="481921"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5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11542" y="1267034"/>
            <a:ext cx="396337" cy="3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Straight Connector 50"/>
          <p:cNvCxnSpPr/>
          <p:nvPr/>
        </p:nvCxnSpPr>
        <p:spPr>
          <a:xfrm>
            <a:off x="8812028" y="4306838"/>
            <a:ext cx="650781"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93948" y="4166452"/>
            <a:ext cx="396337" cy="396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3" name="Straight Connector 52"/>
          <p:cNvCxnSpPr/>
          <p:nvPr/>
        </p:nvCxnSpPr>
        <p:spPr>
          <a:xfrm>
            <a:off x="8829620" y="5391649"/>
            <a:ext cx="481921" cy="0"/>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36" name="TextBox 35"/>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27</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02426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chemeClr val="bg1"/>
                </a:solidFill>
              </a:rPr>
              <a:t>Pembelian</a:t>
            </a:r>
            <a:r>
              <a:rPr lang="en-US" sz="2800" b="1" dirty="0" smtClean="0">
                <a:solidFill>
                  <a:schemeClr val="bg1"/>
                </a:solidFill>
              </a:rPr>
              <a:t> </a:t>
            </a:r>
            <a:r>
              <a:rPr lang="en-US" sz="2800" b="1" dirty="0" err="1" smtClean="0">
                <a:solidFill>
                  <a:srgbClr val="FFFF00"/>
                </a:solidFill>
              </a:rPr>
              <a:t>Buku</a:t>
            </a:r>
            <a:r>
              <a:rPr lang="en-US" sz="2800" b="1" dirty="0" smtClean="0">
                <a:solidFill>
                  <a:srgbClr val="FFFF00"/>
                </a:solidFill>
              </a:rPr>
              <a:t> K13</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937" y="785632"/>
            <a:ext cx="2503488" cy="294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5"/>
          <p:cNvSpPr>
            <a:spLocks noGrp="1"/>
          </p:cNvSpPr>
          <p:nvPr>
            <p:ph idx="1"/>
          </p:nvPr>
        </p:nvSpPr>
        <p:spPr>
          <a:xfrm>
            <a:off x="2556872" y="1007169"/>
            <a:ext cx="7854225" cy="495060"/>
          </a:xfrm>
        </p:spPr>
        <p:txBody>
          <a:bodyPr>
            <a:noAutofit/>
          </a:bodyPr>
          <a:lstStyle/>
          <a:p>
            <a:pPr marL="0" lvl="1" indent="0">
              <a:lnSpc>
                <a:spcPct val="100000"/>
              </a:lnSpc>
              <a:spcBef>
                <a:spcPts val="1200"/>
              </a:spcBef>
            </a:pPr>
            <a:r>
              <a:rPr lang="en-US" sz="1800" dirty="0" err="1" smtClean="0">
                <a:latin typeface="Century Gothic" panose="020B0502020202020204" pitchFamily="34" charset="0"/>
              </a:rPr>
              <a:t>Sekolah</a:t>
            </a:r>
            <a:r>
              <a:rPr lang="en-US" sz="1800" dirty="0" smtClean="0">
                <a:latin typeface="Century Gothic" panose="020B0502020202020204" pitchFamily="34" charset="0"/>
              </a:rPr>
              <a:t> </a:t>
            </a:r>
            <a:r>
              <a:rPr lang="en-US" sz="1800" dirty="0" err="1">
                <a:latin typeface="Century Gothic" panose="020B0502020202020204" pitchFamily="34" charset="0"/>
              </a:rPr>
              <a:t>memesan</a:t>
            </a:r>
            <a:r>
              <a:rPr lang="en-US" sz="1800" dirty="0">
                <a:latin typeface="Century Gothic" panose="020B0502020202020204" pitchFamily="34" charset="0"/>
              </a:rPr>
              <a:t> </a:t>
            </a:r>
            <a:r>
              <a:rPr lang="en-US" sz="1800" dirty="0" err="1">
                <a:latin typeface="Century Gothic" panose="020B0502020202020204" pitchFamily="34" charset="0"/>
              </a:rPr>
              <a:t>buku</a:t>
            </a:r>
            <a:r>
              <a:rPr lang="en-US" sz="1800" dirty="0">
                <a:latin typeface="Century Gothic" panose="020B0502020202020204" pitchFamily="34" charset="0"/>
              </a:rPr>
              <a:t> </a:t>
            </a:r>
            <a:r>
              <a:rPr lang="en-US" sz="1800" dirty="0" err="1">
                <a:latin typeface="Century Gothic" panose="020B0502020202020204" pitchFamily="34" charset="0"/>
              </a:rPr>
              <a:t>ke</a:t>
            </a:r>
            <a:r>
              <a:rPr lang="en-US" sz="1800" dirty="0">
                <a:latin typeface="Century Gothic" panose="020B0502020202020204" pitchFamily="34" charset="0"/>
              </a:rPr>
              <a:t> </a:t>
            </a:r>
            <a:r>
              <a:rPr lang="en-US" sz="1800" dirty="0" err="1">
                <a:latin typeface="Century Gothic" panose="020B0502020202020204" pitchFamily="34" charset="0"/>
              </a:rPr>
              <a:t>penyedia</a:t>
            </a:r>
            <a:r>
              <a:rPr lang="en-US" sz="1800" dirty="0">
                <a:latin typeface="Century Gothic" panose="020B0502020202020204" pitchFamily="34" charset="0"/>
              </a:rPr>
              <a:t> </a:t>
            </a:r>
            <a:r>
              <a:rPr lang="en-US" sz="1800" dirty="0" err="1">
                <a:latin typeface="Century Gothic" panose="020B0502020202020204" pitchFamily="34" charset="0"/>
              </a:rPr>
              <a:t>secara</a:t>
            </a:r>
            <a:r>
              <a:rPr lang="en-US" sz="1800" dirty="0">
                <a:latin typeface="Century Gothic" panose="020B0502020202020204" pitchFamily="34" charset="0"/>
              </a:rPr>
              <a:t> </a:t>
            </a:r>
            <a:r>
              <a:rPr lang="en-US" sz="1800" b="1" i="1" dirty="0">
                <a:solidFill>
                  <a:srgbClr val="00B050"/>
                </a:solidFill>
                <a:latin typeface="Century Gothic" panose="020B0502020202020204" pitchFamily="34" charset="0"/>
              </a:rPr>
              <a:t>offline</a:t>
            </a:r>
            <a:r>
              <a:rPr lang="en-US" sz="1800" b="1" dirty="0">
                <a:solidFill>
                  <a:srgbClr val="00B050"/>
                </a:solidFill>
                <a:latin typeface="Century Gothic" panose="020B0502020202020204" pitchFamily="34" charset="0"/>
              </a:rPr>
              <a:t> </a:t>
            </a:r>
            <a:r>
              <a:rPr lang="en-US" sz="1800" b="1" dirty="0" err="1">
                <a:solidFill>
                  <a:srgbClr val="00B050"/>
                </a:solidFill>
                <a:latin typeface="Century Gothic" panose="020B0502020202020204" pitchFamily="34" charset="0"/>
              </a:rPr>
              <a:t>maupun</a:t>
            </a:r>
            <a:r>
              <a:rPr lang="en-US" sz="1800" b="1" dirty="0">
                <a:solidFill>
                  <a:srgbClr val="00B050"/>
                </a:solidFill>
                <a:latin typeface="Century Gothic" panose="020B0502020202020204" pitchFamily="34" charset="0"/>
              </a:rPr>
              <a:t> </a:t>
            </a:r>
            <a:r>
              <a:rPr lang="en-US" sz="1800" b="1" i="1" dirty="0">
                <a:solidFill>
                  <a:srgbClr val="00B050"/>
                </a:solidFill>
                <a:latin typeface="Century Gothic" panose="020B0502020202020204" pitchFamily="34" charset="0"/>
              </a:rPr>
              <a:t>online</a:t>
            </a:r>
            <a:r>
              <a:rPr lang="en-US" sz="1800" dirty="0" smtClean="0">
                <a:latin typeface="Century Gothic" panose="020B0502020202020204" pitchFamily="34" charset="0"/>
              </a:rPr>
              <a:t>;</a:t>
            </a:r>
            <a:endParaRPr lang="en-US" sz="1800" dirty="0">
              <a:latin typeface="Century Gothic" panose="020B0502020202020204" pitchFamily="34" charset="0"/>
            </a:endParaRPr>
          </a:p>
        </p:txBody>
      </p:sp>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6425" y="1657350"/>
            <a:ext cx="11811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844833" y="1997725"/>
            <a:ext cx="7389223" cy="369332"/>
          </a:xfrm>
          <a:prstGeom prst="rect">
            <a:avLst/>
          </a:prstGeom>
        </p:spPr>
        <p:txBody>
          <a:bodyPr wrap="square">
            <a:spAutoFit/>
          </a:bodyPr>
          <a:lstStyle/>
          <a:p>
            <a:r>
              <a:rPr lang="en-US" dirty="0" err="1">
                <a:latin typeface="Century Gothic" panose="020B0502020202020204" pitchFamily="34" charset="0"/>
              </a:rPr>
              <a:t>Penyedia</a:t>
            </a:r>
            <a:r>
              <a:rPr lang="en-US" dirty="0">
                <a:latin typeface="Century Gothic" panose="020B0502020202020204" pitchFamily="34" charset="0"/>
              </a:rPr>
              <a:t> </a:t>
            </a:r>
            <a:r>
              <a:rPr lang="en-US" b="1" dirty="0" err="1">
                <a:solidFill>
                  <a:srgbClr val="00B050"/>
                </a:solidFill>
                <a:latin typeface="Century Gothic" panose="020B0502020202020204" pitchFamily="34" charset="0"/>
              </a:rPr>
              <a:t>mengirimkan</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r>
              <a:rPr lang="en-US" dirty="0" err="1">
                <a:latin typeface="Century Gothic" panose="020B0502020202020204" pitchFamily="34" charset="0"/>
              </a:rPr>
              <a:t>ke</a:t>
            </a:r>
            <a:r>
              <a:rPr lang="en-US" dirty="0">
                <a:latin typeface="Century Gothic" panose="020B0502020202020204" pitchFamily="34" charset="0"/>
              </a:rPr>
              <a:t> </a:t>
            </a:r>
            <a:r>
              <a:rPr lang="en-US" dirty="0" err="1">
                <a:latin typeface="Century Gothic" panose="020B0502020202020204" pitchFamily="34" charset="0"/>
              </a:rPr>
              <a:t>sekolah</a:t>
            </a:r>
            <a:r>
              <a:rPr lang="en-US" dirty="0">
                <a:latin typeface="Century Gothic" panose="020B0502020202020204" pitchFamily="34" charset="0"/>
              </a:rPr>
              <a:t> </a:t>
            </a:r>
            <a:r>
              <a:rPr lang="en-US" dirty="0" err="1">
                <a:latin typeface="Century Gothic" panose="020B0502020202020204" pitchFamily="34" charset="0"/>
              </a:rPr>
              <a:t>sesuai</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pesanan</a:t>
            </a:r>
            <a:endParaRPr lang="en-US" dirty="0"/>
          </a:p>
        </p:txBody>
      </p:sp>
      <p:pic>
        <p:nvPicPr>
          <p:cNvPr id="11" name="Picture 5"/>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3081552" y="2877853"/>
            <a:ext cx="763281" cy="855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889147" y="2738890"/>
            <a:ext cx="6096000" cy="1754326"/>
          </a:xfrm>
          <a:prstGeom prst="rect">
            <a:avLst/>
          </a:prstGeom>
        </p:spPr>
        <p:txBody>
          <a:bodyPr>
            <a:spAutoFit/>
          </a:bodyPr>
          <a:lstStyle/>
          <a:p>
            <a:pPr marL="0" lvl="1">
              <a:lnSpc>
                <a:spcPct val="100000"/>
              </a:lnSpc>
            </a:pPr>
            <a:r>
              <a:rPr lang="en-US" dirty="0" err="1">
                <a:latin typeface="Century Gothic" panose="020B0502020202020204" pitchFamily="34" charset="0"/>
              </a:rPr>
              <a:t>Sekolah</a:t>
            </a:r>
            <a:r>
              <a:rPr lang="en-US" dirty="0">
                <a:latin typeface="Century Gothic" panose="020B0502020202020204" pitchFamily="34" charset="0"/>
              </a:rPr>
              <a:t> </a:t>
            </a:r>
            <a:r>
              <a:rPr lang="en-US" b="1" dirty="0" err="1">
                <a:solidFill>
                  <a:srgbClr val="00B050"/>
                </a:solidFill>
                <a:latin typeface="Century Gothic" panose="020B0502020202020204" pitchFamily="34" charset="0"/>
              </a:rPr>
              <a:t>memeriksa</a:t>
            </a:r>
            <a:r>
              <a:rPr lang="en-US" b="1" dirty="0">
                <a:latin typeface="Century Gothic" panose="020B0502020202020204" pitchFamily="34" charset="0"/>
              </a:rPr>
              <a:t> </a:t>
            </a:r>
            <a:r>
              <a:rPr lang="en-US" dirty="0" err="1">
                <a:latin typeface="Century Gothic" panose="020B0502020202020204" pitchFamily="34" charset="0"/>
              </a:rPr>
              <a:t>kesesuaian</a:t>
            </a:r>
            <a:r>
              <a:rPr lang="en-US" dirty="0">
                <a:latin typeface="Century Gothic" panose="020B0502020202020204" pitchFamily="34" charset="0"/>
              </a:rPr>
              <a:t>:</a:t>
            </a:r>
          </a:p>
          <a:p>
            <a:pPr marL="285750" lvl="2" indent="-285750">
              <a:lnSpc>
                <a:spcPct val="100000"/>
              </a:lnSpc>
              <a:buFont typeface="Wingdings" pitchFamily="2" charset="2"/>
              <a:buChar char="q"/>
            </a:pPr>
            <a:r>
              <a:rPr lang="en-US" dirty="0" err="1">
                <a:latin typeface="Century Gothic" panose="020B0502020202020204" pitchFamily="34" charset="0"/>
              </a:rPr>
              <a:t>Judul</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p>
          <a:p>
            <a:pPr marL="285750" lvl="2" indent="-285750">
              <a:lnSpc>
                <a:spcPct val="100000"/>
              </a:lnSpc>
              <a:buFont typeface="Wingdings" pitchFamily="2" charset="2"/>
              <a:buChar char="q"/>
            </a:pPr>
            <a:r>
              <a:rPr lang="en-US" dirty="0" err="1">
                <a:latin typeface="Century Gothic" panose="020B0502020202020204" pitchFamily="34" charset="0"/>
              </a:rPr>
              <a:t>Jumlah</a:t>
            </a:r>
            <a:r>
              <a:rPr lang="en-US" dirty="0">
                <a:latin typeface="Century Gothic" panose="020B0502020202020204" pitchFamily="34" charset="0"/>
              </a:rPr>
              <a:t> </a:t>
            </a:r>
            <a:r>
              <a:rPr lang="en-US" dirty="0" err="1">
                <a:latin typeface="Century Gothic" panose="020B0502020202020204" pitchFamily="34" charset="0"/>
              </a:rPr>
              <a:t>pesanan</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r>
              <a:rPr lang="en-US" dirty="0" err="1">
                <a:latin typeface="Century Gothic" panose="020B0502020202020204" pitchFamily="34" charset="0"/>
              </a:rPr>
              <a:t>untuk</a:t>
            </a:r>
            <a:r>
              <a:rPr lang="en-US" dirty="0">
                <a:latin typeface="Century Gothic" panose="020B0502020202020204" pitchFamily="34" charset="0"/>
              </a:rPr>
              <a:t> </a:t>
            </a:r>
            <a:r>
              <a:rPr lang="en-US" dirty="0" err="1">
                <a:latin typeface="Century Gothic" panose="020B0502020202020204" pitchFamily="34" charset="0"/>
              </a:rPr>
              <a:t>setiap</a:t>
            </a:r>
            <a:r>
              <a:rPr lang="en-US" dirty="0">
                <a:latin typeface="Century Gothic" panose="020B0502020202020204" pitchFamily="34" charset="0"/>
              </a:rPr>
              <a:t> </a:t>
            </a:r>
            <a:r>
              <a:rPr lang="en-US" dirty="0" err="1">
                <a:latin typeface="Century Gothic" panose="020B0502020202020204" pitchFamily="34" charset="0"/>
              </a:rPr>
              <a:t>judul</a:t>
            </a:r>
            <a:r>
              <a:rPr lang="en-US" dirty="0">
                <a:latin typeface="Century Gothic" panose="020B0502020202020204" pitchFamily="34" charset="0"/>
              </a:rPr>
              <a:t>; </a:t>
            </a:r>
          </a:p>
          <a:p>
            <a:pPr marL="285750" lvl="2" indent="-285750">
              <a:lnSpc>
                <a:spcPct val="100000"/>
              </a:lnSpc>
              <a:buFont typeface="Wingdings" pitchFamily="2" charset="2"/>
              <a:buChar char="q"/>
            </a:pPr>
            <a:r>
              <a:rPr lang="en-US" dirty="0" err="1">
                <a:latin typeface="Century Gothic" panose="020B0502020202020204" pitchFamily="34" charset="0"/>
              </a:rPr>
              <a:t>Identitas</a:t>
            </a:r>
            <a:r>
              <a:rPr lang="en-US" dirty="0">
                <a:latin typeface="Century Gothic" panose="020B0502020202020204" pitchFamily="34" charset="0"/>
              </a:rPr>
              <a:t> </a:t>
            </a:r>
            <a:r>
              <a:rPr lang="en-US" dirty="0" err="1">
                <a:latin typeface="Century Gothic" panose="020B0502020202020204" pitchFamily="34" charset="0"/>
              </a:rPr>
              <a:t>penyedia</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r>
              <a:rPr lang="en-US" dirty="0" err="1">
                <a:latin typeface="Century Gothic" panose="020B0502020202020204" pitchFamily="34" charset="0"/>
              </a:rPr>
              <a:t>pada</a:t>
            </a:r>
            <a:r>
              <a:rPr lang="en-US" dirty="0">
                <a:latin typeface="Century Gothic" panose="020B0502020202020204" pitchFamily="34" charset="0"/>
              </a:rPr>
              <a:t> </a:t>
            </a:r>
            <a:r>
              <a:rPr lang="en-US" dirty="0" err="1">
                <a:latin typeface="Century Gothic" panose="020B0502020202020204" pitchFamily="34" charset="0"/>
              </a:rPr>
              <a:t>Katalog</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Terbitan</a:t>
            </a:r>
            <a:r>
              <a:rPr lang="en-US" dirty="0">
                <a:latin typeface="Century Gothic" panose="020B0502020202020204" pitchFamily="34" charset="0"/>
              </a:rPr>
              <a:t> (KDT); </a:t>
            </a:r>
            <a:r>
              <a:rPr lang="en-US" dirty="0" err="1">
                <a:latin typeface="Century Gothic" panose="020B0502020202020204" pitchFamily="34" charset="0"/>
              </a:rPr>
              <a:t>dan</a:t>
            </a:r>
            <a:endParaRPr lang="en-US" dirty="0">
              <a:latin typeface="Century Gothic" panose="020B0502020202020204" pitchFamily="34" charset="0"/>
            </a:endParaRPr>
          </a:p>
          <a:p>
            <a:pPr marL="285750" lvl="2" indent="-285750">
              <a:lnSpc>
                <a:spcPct val="100000"/>
              </a:lnSpc>
              <a:buFont typeface="Wingdings" pitchFamily="2" charset="2"/>
              <a:buChar char="q"/>
            </a:pPr>
            <a:r>
              <a:rPr lang="en-US" dirty="0" err="1">
                <a:latin typeface="Century Gothic" panose="020B0502020202020204" pitchFamily="34" charset="0"/>
              </a:rPr>
              <a:t>Spesifikasi</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r>
              <a:rPr lang="en-US" dirty="0" err="1">
                <a:latin typeface="Century Gothic" panose="020B0502020202020204" pitchFamily="34" charset="0"/>
              </a:rPr>
              <a:t>sesuai</a:t>
            </a:r>
            <a:r>
              <a:rPr lang="en-US" dirty="0">
                <a:latin typeface="Century Gothic" panose="020B0502020202020204" pitchFamily="34" charset="0"/>
              </a:rPr>
              <a:t> </a:t>
            </a:r>
            <a:r>
              <a:rPr lang="en-US" dirty="0" err="1">
                <a:latin typeface="Century Gothic" panose="020B0502020202020204" pitchFamily="34" charset="0"/>
              </a:rPr>
              <a:t>ketetapan</a:t>
            </a:r>
            <a:r>
              <a:rPr lang="en-US" dirty="0">
                <a:latin typeface="Century Gothic" panose="020B0502020202020204" pitchFamily="34" charset="0"/>
              </a:rPr>
              <a:t> </a:t>
            </a:r>
            <a:r>
              <a:rPr lang="en-US" dirty="0" err="1">
                <a:latin typeface="Century Gothic" panose="020B0502020202020204" pitchFamily="34" charset="0"/>
              </a:rPr>
              <a:t>Kemdikbud</a:t>
            </a:r>
            <a:r>
              <a:rPr lang="en-US" dirty="0">
                <a:latin typeface="Century Gothic" panose="020B0502020202020204" pitchFamily="34" charset="0"/>
              </a:rPr>
              <a:t>. </a:t>
            </a:r>
          </a:p>
        </p:txBody>
      </p:sp>
      <p:pic>
        <p:nvPicPr>
          <p:cNvPr id="13"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35060" y="4889877"/>
            <a:ext cx="809773" cy="1209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p:nvSpPr>
        <p:spPr>
          <a:xfrm>
            <a:off x="3967525" y="4975681"/>
            <a:ext cx="6096000" cy="646331"/>
          </a:xfrm>
          <a:prstGeom prst="rect">
            <a:avLst/>
          </a:prstGeom>
        </p:spPr>
        <p:txBody>
          <a:bodyPr>
            <a:spAutoFit/>
          </a:bodyPr>
          <a:lstStyle/>
          <a:p>
            <a:pPr marL="52388" lvl="2" indent="-4763">
              <a:lnSpc>
                <a:spcPct val="100000"/>
              </a:lnSpc>
              <a:spcBef>
                <a:spcPts val="1200"/>
              </a:spcBef>
            </a:pPr>
            <a:r>
              <a:rPr lang="en-US" dirty="0" err="1">
                <a:latin typeface="Century Gothic" panose="020B0502020202020204" pitchFamily="34" charset="0"/>
              </a:rPr>
              <a:t>Sekolah</a:t>
            </a:r>
            <a:r>
              <a:rPr lang="en-US" dirty="0">
                <a:latin typeface="Century Gothic" panose="020B0502020202020204" pitchFamily="34" charset="0"/>
              </a:rPr>
              <a:t> </a:t>
            </a:r>
            <a:r>
              <a:rPr lang="en-US" b="1" dirty="0" err="1">
                <a:solidFill>
                  <a:srgbClr val="00B050"/>
                </a:solidFill>
                <a:latin typeface="Century Gothic" panose="020B0502020202020204" pitchFamily="34" charset="0"/>
              </a:rPr>
              <a:t>membayar</a:t>
            </a:r>
            <a:r>
              <a:rPr lang="en-US" b="1" dirty="0">
                <a:solidFill>
                  <a:srgbClr val="00B050"/>
                </a:solidFill>
                <a:latin typeface="Century Gothic" panose="020B0502020202020204" pitchFamily="34" charset="0"/>
              </a:rPr>
              <a:t> </a:t>
            </a:r>
            <a:r>
              <a:rPr lang="en-US" dirty="0" err="1">
                <a:latin typeface="Century Gothic" panose="020B0502020202020204" pitchFamily="34" charset="0"/>
              </a:rPr>
              <a:t>pesanan</a:t>
            </a:r>
            <a:r>
              <a:rPr lang="en-US" dirty="0">
                <a:latin typeface="Century Gothic" panose="020B0502020202020204" pitchFamily="34" charset="0"/>
              </a:rPr>
              <a:t> </a:t>
            </a:r>
            <a:r>
              <a:rPr lang="en-US" dirty="0" err="1">
                <a:latin typeface="Century Gothic" panose="020B0502020202020204" pitchFamily="34" charset="0"/>
              </a:rPr>
              <a:t>buku</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yang </a:t>
            </a:r>
            <a:r>
              <a:rPr lang="en-US" dirty="0" err="1">
                <a:latin typeface="Century Gothic" panose="020B0502020202020204" pitchFamily="34" charset="0"/>
              </a:rPr>
              <a:t>tidak</a:t>
            </a:r>
            <a:r>
              <a:rPr lang="en-US" dirty="0">
                <a:latin typeface="Century Gothic" panose="020B0502020202020204" pitchFamily="34" charset="0"/>
              </a:rPr>
              <a:t> </a:t>
            </a:r>
            <a:r>
              <a:rPr lang="en-US" dirty="0" err="1">
                <a:latin typeface="Century Gothic" panose="020B0502020202020204" pitchFamily="34" charset="0"/>
              </a:rPr>
              <a:t>melebihi</a:t>
            </a:r>
            <a:r>
              <a:rPr lang="en-US" dirty="0">
                <a:latin typeface="Century Gothic" panose="020B0502020202020204" pitchFamily="34" charset="0"/>
              </a:rPr>
              <a:t> </a:t>
            </a:r>
            <a:r>
              <a:rPr lang="en-US" dirty="0" err="1">
                <a:latin typeface="Century Gothic" panose="020B0502020202020204" pitchFamily="34" charset="0"/>
              </a:rPr>
              <a:t>Harga</a:t>
            </a:r>
            <a:r>
              <a:rPr lang="en-US" dirty="0">
                <a:latin typeface="Century Gothic" panose="020B0502020202020204" pitchFamily="34" charset="0"/>
              </a:rPr>
              <a:t> </a:t>
            </a:r>
            <a:r>
              <a:rPr lang="en-US" dirty="0" err="1">
                <a:latin typeface="Century Gothic" panose="020B0502020202020204" pitchFamily="34" charset="0"/>
              </a:rPr>
              <a:t>Eceran</a:t>
            </a:r>
            <a:r>
              <a:rPr lang="en-US" dirty="0">
                <a:latin typeface="Century Gothic" panose="020B0502020202020204" pitchFamily="34" charset="0"/>
              </a:rPr>
              <a:t> </a:t>
            </a:r>
            <a:r>
              <a:rPr lang="en-US" dirty="0" err="1">
                <a:latin typeface="Century Gothic" panose="020B0502020202020204" pitchFamily="34" charset="0"/>
              </a:rPr>
              <a:t>Tertinggi</a:t>
            </a:r>
            <a:r>
              <a:rPr lang="en-US" dirty="0">
                <a:latin typeface="Century Gothic" panose="020B0502020202020204" pitchFamily="34" charset="0"/>
              </a:rPr>
              <a:t> (HET).</a:t>
            </a:r>
          </a:p>
        </p:txBody>
      </p:sp>
    </p:spTree>
    <p:extLst>
      <p:ext uri="{BB962C8B-B14F-4D97-AF65-F5344CB8AC3E}">
        <p14:creationId xmlns:p14="http://schemas.microsoft.com/office/powerpoint/2010/main" val="22928566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smtClean="0">
                <a:solidFill>
                  <a:schemeClr val="bg1"/>
                </a:solidFill>
              </a:rPr>
              <a:t>BOS </a:t>
            </a:r>
            <a:r>
              <a:rPr lang="en-US" sz="2800" b="1" dirty="0" smtClean="0">
                <a:solidFill>
                  <a:srgbClr val="FFFF00"/>
                </a:solidFill>
              </a:rPr>
              <a:t>Non </a:t>
            </a:r>
            <a:r>
              <a:rPr lang="en-US" sz="2800" b="1" dirty="0" err="1" smtClean="0">
                <a:solidFill>
                  <a:srgbClr val="FFFF00"/>
                </a:solidFill>
              </a:rPr>
              <a:t>Tunai</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129" y="736313"/>
            <a:ext cx="1213888" cy="2087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368" y="980803"/>
            <a:ext cx="800122" cy="799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a:off x="1979259" y="1780109"/>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325510" y="1114307"/>
            <a:ext cx="9663289" cy="584775"/>
          </a:xfrm>
          <a:prstGeom prst="rect">
            <a:avLst/>
          </a:prstGeom>
        </p:spPr>
        <p:txBody>
          <a:bodyPr wrap="square">
            <a:spAutoFit/>
          </a:bodyPr>
          <a:lstStyle/>
          <a:p>
            <a:r>
              <a:rPr lang="en-US" sz="1600" dirty="0" err="1" smtClean="0">
                <a:latin typeface="Century Gothic" panose="020B0502020202020204" pitchFamily="34" charset="0"/>
              </a:rPr>
              <a:t>Sesuai</a:t>
            </a:r>
            <a:r>
              <a:rPr lang="en-US" sz="1600" dirty="0" smtClean="0">
                <a:latin typeface="Century Gothic" panose="020B0502020202020204" pitchFamily="34" charset="0"/>
              </a:rPr>
              <a:t> </a:t>
            </a:r>
            <a:r>
              <a:rPr lang="id-ID" sz="1600" dirty="0" smtClean="0">
                <a:latin typeface="Century Gothic" panose="020B0502020202020204" pitchFamily="34" charset="0"/>
              </a:rPr>
              <a:t>kebijakan </a:t>
            </a:r>
            <a:r>
              <a:rPr lang="id-ID" sz="1600" dirty="0">
                <a:latin typeface="Century Gothic" panose="020B0502020202020204" pitchFamily="34" charset="0"/>
              </a:rPr>
              <a:t>pemerintah </a:t>
            </a:r>
            <a:r>
              <a:rPr lang="en-US" sz="1600" dirty="0" smtClean="0">
                <a:latin typeface="Century Gothic" panose="020B0502020202020204" pitchFamily="34" charset="0"/>
              </a:rPr>
              <a:t>(</a:t>
            </a:r>
            <a:r>
              <a:rPr lang="en-US" sz="1600" dirty="0" err="1" smtClean="0">
                <a:latin typeface="Century Gothic" panose="020B0502020202020204" pitchFamily="34" charset="0"/>
              </a:rPr>
              <a:t>menggalakkan</a:t>
            </a:r>
            <a:r>
              <a:rPr lang="en-US" sz="1600" dirty="0" smtClean="0">
                <a:latin typeface="Century Gothic" panose="020B0502020202020204" pitchFamily="34" charset="0"/>
              </a:rPr>
              <a:t> </a:t>
            </a:r>
            <a:r>
              <a:rPr lang="id-ID" sz="1600" dirty="0" smtClean="0">
                <a:latin typeface="Century Gothic" panose="020B0502020202020204" pitchFamily="34" charset="0"/>
              </a:rPr>
              <a:t>transaksi </a:t>
            </a:r>
            <a:r>
              <a:rPr lang="id-ID" sz="1600" dirty="0">
                <a:latin typeface="Century Gothic" panose="020B0502020202020204" pitchFamily="34" charset="0"/>
              </a:rPr>
              <a:t>keuangan secara non </a:t>
            </a:r>
            <a:r>
              <a:rPr lang="id-ID" sz="1600" dirty="0" smtClean="0">
                <a:latin typeface="Century Gothic" panose="020B0502020202020204" pitchFamily="34" charset="0"/>
              </a:rPr>
              <a:t>tunai</a:t>
            </a:r>
            <a:r>
              <a:rPr lang="en-US" sz="1600" dirty="0" smtClean="0">
                <a:latin typeface="Century Gothic" panose="020B0502020202020204" pitchFamily="34" charset="0"/>
              </a:rPr>
              <a:t>). </a:t>
            </a:r>
          </a:p>
          <a:p>
            <a:r>
              <a:rPr lang="en-US" sz="1600" dirty="0" smtClean="0">
                <a:latin typeface="Century Gothic" panose="020B0502020202020204" pitchFamily="34" charset="0"/>
              </a:rPr>
              <a:t>BOS 2017 </a:t>
            </a:r>
            <a:r>
              <a:rPr lang="en-US" sz="1600" dirty="0" err="1">
                <a:latin typeface="Century Gothic" panose="020B0502020202020204" pitchFamily="34" charset="0"/>
              </a:rPr>
              <a:t>mulai</a:t>
            </a:r>
            <a:r>
              <a:rPr lang="en-US" sz="1600" dirty="0">
                <a:latin typeface="Century Gothic" panose="020B0502020202020204" pitchFamily="34" charset="0"/>
              </a:rPr>
              <a:t> </a:t>
            </a:r>
            <a:r>
              <a:rPr lang="en-US" sz="1600" dirty="0" err="1">
                <a:latin typeface="Century Gothic" panose="020B0502020202020204" pitchFamily="34" charset="0"/>
              </a:rPr>
              <a:t>menerapkan</a:t>
            </a:r>
            <a:r>
              <a:rPr lang="en-US" sz="1600" dirty="0">
                <a:latin typeface="Century Gothic" panose="020B0502020202020204" pitchFamily="34" charset="0"/>
              </a:rPr>
              <a:t> </a:t>
            </a:r>
            <a:r>
              <a:rPr lang="id-ID" sz="1600" dirty="0">
                <a:latin typeface="Century Gothic" panose="020B0502020202020204" pitchFamily="34" charset="0"/>
              </a:rPr>
              <a:t>kebijakan </a:t>
            </a:r>
            <a:r>
              <a:rPr lang="id-ID" sz="1600" b="1" dirty="0">
                <a:solidFill>
                  <a:srgbClr val="C00000"/>
                </a:solidFill>
                <a:latin typeface="Century Gothic" panose="020B0502020202020204" pitchFamily="34" charset="0"/>
              </a:rPr>
              <a:t>pembayaran non tunai </a:t>
            </a:r>
            <a:r>
              <a:rPr lang="en-US" sz="1600" dirty="0" err="1">
                <a:latin typeface="Century Gothic" panose="020B0502020202020204" pitchFamily="34" charset="0"/>
              </a:rPr>
              <a:t>untuk</a:t>
            </a:r>
            <a:r>
              <a:rPr lang="id-ID" sz="1600" dirty="0">
                <a:latin typeface="Century Gothic" panose="020B0502020202020204" pitchFamily="34" charset="0"/>
              </a:rPr>
              <a:t> belanja dari dana BOS</a:t>
            </a:r>
            <a:endParaRPr lang="en-US" sz="1600" dirty="0"/>
          </a:p>
        </p:txBody>
      </p:sp>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4759" y="1960603"/>
            <a:ext cx="779462" cy="77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a:off x="1979259" y="2787398"/>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314220" y="1913373"/>
            <a:ext cx="7868357" cy="830997"/>
          </a:xfrm>
          <a:prstGeom prst="rect">
            <a:avLst/>
          </a:prstGeom>
        </p:spPr>
        <p:txBody>
          <a:bodyPr wrap="square">
            <a:spAutoFit/>
          </a:bodyPr>
          <a:lstStyle/>
          <a:p>
            <a:r>
              <a:rPr lang="id-ID" sz="1600" dirty="0">
                <a:latin typeface="Century Gothic" panose="020B0502020202020204" pitchFamily="34" charset="0"/>
              </a:rPr>
              <a:t>Ketentuan kebijakan pembayaran non tunai BOS:</a:t>
            </a:r>
          </a:p>
          <a:p>
            <a:pPr marL="290513" lvl="1" indent="-285750">
              <a:buFont typeface="Wingdings" pitchFamily="2" charset="2"/>
              <a:buChar char="q"/>
            </a:pPr>
            <a:r>
              <a:rPr lang="id-ID" sz="1600" dirty="0">
                <a:latin typeface="Century Gothic" panose="020B0502020202020204" pitchFamily="34" charset="0"/>
              </a:rPr>
              <a:t>Tidak di seluruh daerah/sekolah (baru </a:t>
            </a:r>
            <a:r>
              <a:rPr lang="id-ID" sz="1600" b="1" dirty="0">
                <a:solidFill>
                  <a:srgbClr val="C00000"/>
                </a:solidFill>
                <a:latin typeface="Century Gothic" panose="020B0502020202020204" pitchFamily="34" charset="0"/>
              </a:rPr>
              <a:t>uji coba</a:t>
            </a:r>
            <a:r>
              <a:rPr lang="id-ID" sz="1600" dirty="0">
                <a:latin typeface="Century Gothic" panose="020B0502020202020204" pitchFamily="34" charset="0"/>
              </a:rPr>
              <a:t>)</a:t>
            </a:r>
            <a:r>
              <a:rPr lang="en-US" sz="1600" dirty="0">
                <a:latin typeface="Century Gothic" panose="020B0502020202020204" pitchFamily="34" charset="0"/>
              </a:rPr>
              <a:t>;</a:t>
            </a:r>
            <a:endParaRPr lang="id-ID" sz="1600" dirty="0">
              <a:latin typeface="Century Gothic" panose="020B0502020202020204" pitchFamily="34" charset="0"/>
            </a:endParaRPr>
          </a:p>
          <a:p>
            <a:pPr marL="290513" lvl="1" indent="-285750">
              <a:buFont typeface="Wingdings" pitchFamily="2" charset="2"/>
              <a:buChar char="q"/>
            </a:pPr>
            <a:r>
              <a:rPr lang="id-ID" sz="1600" b="1" dirty="0">
                <a:solidFill>
                  <a:srgbClr val="C00000"/>
                </a:solidFill>
                <a:latin typeface="Century Gothic" panose="020B0502020202020204" pitchFamily="34" charset="0"/>
              </a:rPr>
              <a:t>Tidak/belum seluruh </a:t>
            </a:r>
            <a:r>
              <a:rPr lang="id-ID" sz="1600" dirty="0">
                <a:latin typeface="Century Gothic" panose="020B0502020202020204" pitchFamily="34" charset="0"/>
              </a:rPr>
              <a:t>belanja di sekolah</a:t>
            </a:r>
            <a:r>
              <a:rPr lang="en-US" sz="1600" dirty="0">
                <a:latin typeface="Century Gothic" panose="020B0502020202020204" pitchFamily="34" charset="0"/>
              </a:rPr>
              <a:t>.</a:t>
            </a:r>
            <a:endParaRPr lang="id-ID" sz="1600" dirty="0">
              <a:latin typeface="Century Gothic" panose="020B0502020202020204" pitchFamily="34" charset="0"/>
            </a:endParaRPr>
          </a:p>
        </p:txBody>
      </p:sp>
      <p:pic>
        <p:nvPicPr>
          <p:cNvPr id="14"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66131" y="2944054"/>
            <a:ext cx="1116717" cy="648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a:off x="1979259" y="3648829"/>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482848" y="3051765"/>
            <a:ext cx="6096000" cy="584775"/>
          </a:xfrm>
          <a:prstGeom prst="rect">
            <a:avLst/>
          </a:prstGeom>
        </p:spPr>
        <p:txBody>
          <a:bodyPr>
            <a:spAutoFit/>
          </a:bodyPr>
          <a:lstStyle/>
          <a:p>
            <a:r>
              <a:rPr lang="en-US" sz="1600" dirty="0">
                <a:latin typeface="Century Gothic" panose="020B0502020202020204" pitchFamily="34" charset="0"/>
              </a:rPr>
              <a:t>M</a:t>
            </a:r>
            <a:r>
              <a:rPr lang="id-ID" sz="1600" dirty="0">
                <a:latin typeface="Century Gothic" panose="020B0502020202020204" pitchFamily="34" charset="0"/>
              </a:rPr>
              <a:t>erupakan kebijakan terkait dengan model atau cara pembayaran</a:t>
            </a:r>
            <a:r>
              <a:rPr lang="en-US" sz="1600" dirty="0">
                <a:latin typeface="Century Gothic" panose="020B0502020202020204" pitchFamily="34" charset="0"/>
              </a:rPr>
              <a:t>, </a:t>
            </a:r>
            <a:r>
              <a:rPr lang="en-US" sz="1600" b="1" dirty="0" err="1">
                <a:solidFill>
                  <a:srgbClr val="C00000"/>
                </a:solidFill>
                <a:latin typeface="Century Gothic" panose="020B0502020202020204" pitchFamily="34" charset="0"/>
              </a:rPr>
              <a:t>bukan</a:t>
            </a:r>
            <a:r>
              <a:rPr lang="en-US" sz="1600" dirty="0">
                <a:latin typeface="Century Gothic" panose="020B0502020202020204" pitchFamily="34" charset="0"/>
              </a:rPr>
              <a:t> </a:t>
            </a:r>
            <a:r>
              <a:rPr lang="en-US" sz="1600" dirty="0" err="1">
                <a:latin typeface="Century Gothic" panose="020B0502020202020204" pitchFamily="34" charset="0"/>
              </a:rPr>
              <a:t>pengadaan</a:t>
            </a:r>
            <a:r>
              <a:rPr lang="en-US" sz="1600" dirty="0">
                <a:latin typeface="Century Gothic" panose="020B0502020202020204" pitchFamily="34" charset="0"/>
              </a:rPr>
              <a:t> </a:t>
            </a:r>
            <a:r>
              <a:rPr lang="en-US" sz="1600" dirty="0" err="1">
                <a:latin typeface="Century Gothic" panose="020B0502020202020204" pitchFamily="34" charset="0"/>
              </a:rPr>
              <a:t>barang</a:t>
            </a:r>
            <a:r>
              <a:rPr lang="en-US" sz="1600" dirty="0">
                <a:latin typeface="Century Gothic" panose="020B0502020202020204" pitchFamily="34" charset="0"/>
              </a:rPr>
              <a:t>/</a:t>
            </a:r>
            <a:r>
              <a:rPr lang="en-US" sz="1600" dirty="0" err="1">
                <a:latin typeface="Century Gothic" panose="020B0502020202020204" pitchFamily="34" charset="0"/>
              </a:rPr>
              <a:t>jasa</a:t>
            </a:r>
            <a:endParaRPr lang="en-US" sz="1600" dirty="0"/>
          </a:p>
        </p:txBody>
      </p:sp>
      <p:pic>
        <p:nvPicPr>
          <p:cNvPr id="1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4759" y="3962653"/>
            <a:ext cx="834231" cy="43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8" name="Straight Connector 17"/>
          <p:cNvCxnSpPr/>
          <p:nvPr/>
        </p:nvCxnSpPr>
        <p:spPr>
          <a:xfrm>
            <a:off x="1979259" y="4438815"/>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482848" y="3842426"/>
            <a:ext cx="9001146" cy="584775"/>
          </a:xfrm>
          <a:prstGeom prst="rect">
            <a:avLst/>
          </a:prstGeom>
        </p:spPr>
        <p:txBody>
          <a:bodyPr wrap="square">
            <a:spAutoFit/>
          </a:bodyPr>
          <a:lstStyle/>
          <a:p>
            <a:r>
              <a:rPr lang="en-US" sz="1600" dirty="0">
                <a:latin typeface="Century Gothic" panose="020B0502020202020204" pitchFamily="34" charset="0"/>
              </a:rPr>
              <a:t>M</a:t>
            </a:r>
            <a:r>
              <a:rPr lang="id-ID" sz="1600" dirty="0">
                <a:latin typeface="Century Gothic" panose="020B0502020202020204" pitchFamily="34" charset="0"/>
              </a:rPr>
              <a:t>asih tetap membuka adanya </a:t>
            </a:r>
            <a:r>
              <a:rPr lang="id-ID" sz="1600" b="1" dirty="0">
                <a:solidFill>
                  <a:srgbClr val="C00000"/>
                </a:solidFill>
                <a:latin typeface="Century Gothic" panose="020B0502020202020204" pitchFamily="34" charset="0"/>
              </a:rPr>
              <a:t>sebagian transaksi </a:t>
            </a:r>
            <a:r>
              <a:rPr lang="id-ID" sz="1600" dirty="0">
                <a:latin typeface="Century Gothic" panose="020B0502020202020204" pitchFamily="34" charset="0"/>
              </a:rPr>
              <a:t>pembayaran tunai </a:t>
            </a:r>
            <a:endParaRPr lang="en-US" sz="1600" dirty="0" smtClean="0">
              <a:latin typeface="Century Gothic" panose="020B0502020202020204" pitchFamily="34" charset="0"/>
            </a:endParaRPr>
          </a:p>
          <a:p>
            <a:r>
              <a:rPr lang="id-ID" sz="1600" dirty="0" smtClean="0">
                <a:latin typeface="Century Gothic" panose="020B0502020202020204" pitchFamily="34" charset="0"/>
              </a:rPr>
              <a:t>sehingga </a:t>
            </a:r>
            <a:r>
              <a:rPr lang="id-ID" sz="1600" dirty="0">
                <a:latin typeface="Century Gothic" panose="020B0502020202020204" pitchFamily="34" charset="0"/>
              </a:rPr>
              <a:t>tidak mempersulit satuan pendidikan</a:t>
            </a:r>
            <a:endParaRPr lang="en-US" sz="1600" dirty="0"/>
          </a:p>
        </p:txBody>
      </p:sp>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2955" y="4511255"/>
            <a:ext cx="766035" cy="73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2482848" y="4719470"/>
            <a:ext cx="7800622" cy="584775"/>
          </a:xfrm>
          <a:prstGeom prst="rect">
            <a:avLst/>
          </a:prstGeom>
        </p:spPr>
        <p:txBody>
          <a:bodyPr wrap="square">
            <a:spAutoFit/>
          </a:bodyPr>
          <a:lstStyle/>
          <a:p>
            <a:r>
              <a:rPr lang="en-US" sz="1600" dirty="0" err="1">
                <a:latin typeface="Century Gothic" panose="020B0502020202020204" pitchFamily="34" charset="0"/>
              </a:rPr>
              <a:t>Diterapkan</a:t>
            </a:r>
            <a:r>
              <a:rPr lang="id-ID" sz="1600" dirty="0">
                <a:latin typeface="Century Gothic" panose="020B0502020202020204" pitchFamily="34" charset="0"/>
              </a:rPr>
              <a:t> secara bertahap dengan mempertimbangkan </a:t>
            </a:r>
            <a:r>
              <a:rPr lang="id-ID" sz="1600" b="1" dirty="0">
                <a:solidFill>
                  <a:srgbClr val="C00000"/>
                </a:solidFill>
                <a:latin typeface="Century Gothic" panose="020B0502020202020204" pitchFamily="34" charset="0"/>
              </a:rPr>
              <a:t>kesiapan</a:t>
            </a:r>
            <a:r>
              <a:rPr lang="id-ID" sz="1600" dirty="0">
                <a:latin typeface="Century Gothic" panose="020B0502020202020204" pitchFamily="34" charset="0"/>
              </a:rPr>
              <a:t> infrastruktur</a:t>
            </a:r>
            <a:endParaRPr lang="en-US" sz="1600" dirty="0"/>
          </a:p>
        </p:txBody>
      </p:sp>
      <p:cxnSp>
        <p:nvCxnSpPr>
          <p:cNvPr id="22" name="Straight Connector 21"/>
          <p:cNvCxnSpPr/>
          <p:nvPr/>
        </p:nvCxnSpPr>
        <p:spPr>
          <a:xfrm>
            <a:off x="1979259" y="5347571"/>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3"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89528" y="5463721"/>
            <a:ext cx="779462" cy="771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Straight Connector 23"/>
          <p:cNvCxnSpPr/>
          <p:nvPr/>
        </p:nvCxnSpPr>
        <p:spPr>
          <a:xfrm>
            <a:off x="1979259" y="6235366"/>
            <a:ext cx="9559504"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2482848" y="5615444"/>
            <a:ext cx="8456793" cy="584775"/>
          </a:xfrm>
          <a:prstGeom prst="rect">
            <a:avLst/>
          </a:prstGeom>
        </p:spPr>
        <p:txBody>
          <a:bodyPr wrap="square">
            <a:spAutoFit/>
          </a:bodyPr>
          <a:lstStyle/>
          <a:p>
            <a:r>
              <a:rPr lang="es-ES" sz="1600" dirty="0" err="1">
                <a:latin typeface="Century Gothic" panose="020B0502020202020204" pitchFamily="34" charset="0"/>
              </a:rPr>
              <a:t>Pencatatan</a:t>
            </a:r>
            <a:r>
              <a:rPr lang="es-ES" sz="1600" dirty="0">
                <a:latin typeface="Century Gothic" panose="020B0502020202020204" pitchFamily="34" charset="0"/>
              </a:rPr>
              <a:t> dan </a:t>
            </a:r>
            <a:r>
              <a:rPr lang="es-ES" sz="1600" b="1" dirty="0" err="1">
                <a:solidFill>
                  <a:srgbClr val="C00000"/>
                </a:solidFill>
                <a:latin typeface="Century Gothic" panose="020B0502020202020204" pitchFamily="34" charset="0"/>
              </a:rPr>
              <a:t>pelaporan</a:t>
            </a:r>
            <a:r>
              <a:rPr lang="es-ES" sz="1600" dirty="0">
                <a:latin typeface="Century Gothic" panose="020B0502020202020204" pitchFamily="34" charset="0"/>
              </a:rPr>
              <a:t> </a:t>
            </a:r>
            <a:r>
              <a:rPr lang="es-ES" sz="1600" dirty="0" err="1">
                <a:latin typeface="Century Gothic" panose="020B0502020202020204" pitchFamily="34" charset="0"/>
              </a:rPr>
              <a:t>transaksi</a:t>
            </a:r>
            <a:r>
              <a:rPr lang="es-ES" sz="1600" dirty="0">
                <a:latin typeface="Century Gothic" panose="020B0502020202020204" pitchFamily="34" charset="0"/>
              </a:rPr>
              <a:t> </a:t>
            </a:r>
            <a:r>
              <a:rPr lang="es-ES" sz="1600" dirty="0" err="1">
                <a:latin typeface="Century Gothic" panose="020B0502020202020204" pitchFamily="34" charset="0"/>
              </a:rPr>
              <a:t>pembayaran</a:t>
            </a:r>
            <a:r>
              <a:rPr lang="es-ES" sz="1600" dirty="0">
                <a:latin typeface="Century Gothic" panose="020B0502020202020204" pitchFamily="34" charset="0"/>
              </a:rPr>
              <a:t> non </a:t>
            </a:r>
            <a:r>
              <a:rPr lang="es-ES" sz="1600" dirty="0" err="1">
                <a:latin typeface="Century Gothic" panose="020B0502020202020204" pitchFamily="34" charset="0"/>
              </a:rPr>
              <a:t>tunai</a:t>
            </a:r>
            <a:r>
              <a:rPr lang="es-ES" sz="1600" dirty="0">
                <a:latin typeface="Century Gothic" panose="020B0502020202020204" pitchFamily="34" charset="0"/>
              </a:rPr>
              <a:t> </a:t>
            </a:r>
            <a:r>
              <a:rPr lang="es-ES" sz="1600" dirty="0" err="1">
                <a:latin typeface="Century Gothic" panose="020B0502020202020204" pitchFamily="34" charset="0"/>
              </a:rPr>
              <a:t>dilakukan</a:t>
            </a:r>
            <a:r>
              <a:rPr lang="es-ES" sz="1600" dirty="0">
                <a:latin typeface="Century Gothic" panose="020B0502020202020204" pitchFamily="34" charset="0"/>
              </a:rPr>
              <a:t> secara </a:t>
            </a:r>
            <a:r>
              <a:rPr lang="es-ES" sz="1600" dirty="0" err="1">
                <a:latin typeface="Century Gothic" panose="020B0502020202020204" pitchFamily="34" charset="0"/>
              </a:rPr>
              <a:t>otomatis</a:t>
            </a:r>
            <a:endParaRPr lang="en-US" sz="1600" dirty="0"/>
          </a:p>
        </p:txBody>
      </p:sp>
    </p:spTree>
    <p:extLst>
      <p:ext uri="{BB962C8B-B14F-4D97-AF65-F5344CB8AC3E}">
        <p14:creationId xmlns:p14="http://schemas.microsoft.com/office/powerpoint/2010/main" val="4193808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13143" b="1" dirty="0" smtClean="0">
                <a:solidFill>
                  <a:srgbClr val="0070C0"/>
                </a:solidFill>
                <a:latin typeface="Century Gothic" panose="020B0502020202020204" pitchFamily="34" charset="0"/>
                <a:ea typeface="Adobe Fan Heiti Std B" panose="020B0700000000000000" pitchFamily="34" charset="-128"/>
              </a:rPr>
              <a:t>01</a:t>
            </a:r>
            <a:endParaRPr lang="en-US" sz="13143"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8000256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01.d</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8032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Penggunaan</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Dana BOS SMA 2018</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1137122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rgbClr val="FFFF00"/>
                </a:solidFill>
              </a:rPr>
              <a:t>Evaluasi</a:t>
            </a:r>
            <a:r>
              <a:rPr lang="en-US" sz="2800" b="1" dirty="0" smtClean="0">
                <a:solidFill>
                  <a:srgbClr val="FFFF00"/>
                </a:solidFill>
              </a:rPr>
              <a:t> </a:t>
            </a:r>
            <a:r>
              <a:rPr lang="en-US" sz="2800" b="1" dirty="0" err="1" smtClean="0">
                <a:solidFill>
                  <a:schemeClr val="bg1"/>
                </a:solidFill>
              </a:rPr>
              <a:t>Penggunaan</a:t>
            </a:r>
            <a:r>
              <a:rPr lang="en-US" sz="2800" b="1" dirty="0" smtClean="0">
                <a:solidFill>
                  <a:schemeClr val="bg1"/>
                </a:solidFill>
              </a:rPr>
              <a:t> Dana BOS SMA </a:t>
            </a:r>
            <a:r>
              <a:rPr lang="en-US" sz="2800" b="1" dirty="0" err="1" smtClean="0">
                <a:solidFill>
                  <a:schemeClr val="bg1"/>
                </a:solidFill>
              </a:rPr>
              <a:t>Tahun</a:t>
            </a:r>
            <a:r>
              <a:rPr lang="en-US" sz="2800" b="1" dirty="0" smtClean="0">
                <a:solidFill>
                  <a:schemeClr val="bg1"/>
                </a:solidFill>
              </a:rPr>
              <a:t> </a:t>
            </a:r>
            <a:r>
              <a:rPr lang="en-US" sz="2800" b="1" dirty="0" smtClean="0">
                <a:solidFill>
                  <a:srgbClr val="FFFF00"/>
                </a:solidFill>
              </a:rPr>
              <a:t>2017</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4393" r="5258"/>
          <a:stretch/>
        </p:blipFill>
        <p:spPr bwMode="auto">
          <a:xfrm>
            <a:off x="218364" y="1668376"/>
            <a:ext cx="11764370" cy="4233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427626" y="721981"/>
            <a:ext cx="6994359" cy="744867"/>
          </a:xfrm>
          <a:prstGeom prst="rect">
            <a:avLst/>
          </a:prstGeom>
        </p:spPr>
        <p:txBody>
          <a:bodyPr rtlCol="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defRPr/>
            </a:pPr>
            <a:r>
              <a:rPr lang="en-US" sz="2000" dirty="0" err="1" smtClean="0">
                <a:latin typeface="Century Gothic" panose="020B0502020202020204" pitchFamily="34" charset="0"/>
              </a:rPr>
              <a:t>Peruntukkan</a:t>
            </a:r>
            <a:r>
              <a:rPr lang="en-US" sz="2000" dirty="0" smtClean="0">
                <a:latin typeface="Century Gothic" panose="020B0502020202020204" pitchFamily="34" charset="0"/>
              </a:rPr>
              <a:t> dana BOS SMA 2017 paling </a:t>
            </a:r>
            <a:r>
              <a:rPr lang="en-US" sz="2000" dirty="0" err="1" smtClean="0">
                <a:latin typeface="Century Gothic" panose="020B0502020202020204" pitchFamily="34" charset="0"/>
              </a:rPr>
              <a:t>besar</a:t>
            </a:r>
            <a:r>
              <a:rPr lang="en-US" sz="2000" dirty="0" smtClean="0">
                <a:latin typeface="Century Gothic" panose="020B0502020202020204" pitchFamily="34" charset="0"/>
              </a:rPr>
              <a:t> </a:t>
            </a:r>
            <a:r>
              <a:rPr lang="en-US" sz="2000" dirty="0" err="1" smtClean="0">
                <a:latin typeface="Century Gothic" panose="020B0502020202020204" pitchFamily="34" charset="0"/>
              </a:rPr>
              <a:t>untuk</a:t>
            </a:r>
            <a:r>
              <a:rPr lang="en-US" sz="2000" dirty="0" smtClean="0">
                <a:latin typeface="Century Gothic" panose="020B0502020202020204" pitchFamily="34" charset="0"/>
              </a:rPr>
              <a:t> </a:t>
            </a:r>
          </a:p>
          <a:p>
            <a:pPr algn="l">
              <a:spcBef>
                <a:spcPts val="0"/>
              </a:spcBef>
              <a:defRPr/>
            </a:pPr>
            <a:r>
              <a:rPr lang="en-US" sz="2000" dirty="0" err="1" smtClean="0">
                <a:solidFill>
                  <a:srgbClr val="C00000"/>
                </a:solidFill>
                <a:latin typeface="Century Gothic" panose="020B0502020202020204" pitchFamily="34" charset="0"/>
              </a:rPr>
              <a:t>Kegiatan</a:t>
            </a:r>
            <a:r>
              <a:rPr lang="en-US" sz="2000" dirty="0" smtClean="0">
                <a:solidFill>
                  <a:srgbClr val="C00000"/>
                </a:solidFill>
                <a:latin typeface="Century Gothic" panose="020B0502020202020204" pitchFamily="34" charset="0"/>
              </a:rPr>
              <a:t> </a:t>
            </a:r>
            <a:r>
              <a:rPr lang="en-US" sz="2000" dirty="0" err="1" smtClean="0">
                <a:solidFill>
                  <a:srgbClr val="C00000"/>
                </a:solidFill>
                <a:latin typeface="Century Gothic" panose="020B0502020202020204" pitchFamily="34" charset="0"/>
              </a:rPr>
              <a:t>Pembelajaran</a:t>
            </a:r>
            <a:r>
              <a:rPr lang="en-US" sz="2000" dirty="0">
                <a:solidFill>
                  <a:srgbClr val="C00000"/>
                </a:solidFill>
                <a:latin typeface="Century Gothic" panose="020B0502020202020204" pitchFamily="34" charset="0"/>
              </a:rPr>
              <a:t> </a:t>
            </a:r>
            <a:r>
              <a:rPr lang="en-US" sz="2000" dirty="0" err="1" smtClean="0">
                <a:solidFill>
                  <a:srgbClr val="C00000"/>
                </a:solidFill>
                <a:latin typeface="Century Gothic" panose="020B0502020202020204" pitchFamily="34" charset="0"/>
              </a:rPr>
              <a:t>dan</a:t>
            </a:r>
            <a:r>
              <a:rPr lang="en-US" sz="2000" dirty="0" smtClean="0">
                <a:solidFill>
                  <a:srgbClr val="C00000"/>
                </a:solidFill>
                <a:latin typeface="Century Gothic" panose="020B0502020202020204" pitchFamily="34" charset="0"/>
              </a:rPr>
              <a:t> </a:t>
            </a:r>
            <a:r>
              <a:rPr lang="en-US" sz="2000" dirty="0" err="1" smtClean="0">
                <a:solidFill>
                  <a:srgbClr val="C00000"/>
                </a:solidFill>
                <a:latin typeface="Century Gothic" panose="020B0502020202020204" pitchFamily="34" charset="0"/>
              </a:rPr>
              <a:t>Ekstrakurikuler</a:t>
            </a:r>
            <a:r>
              <a:rPr lang="en-US" sz="2000" dirty="0">
                <a:latin typeface="Century Gothic" panose="020B0502020202020204" pitchFamily="34" charset="0"/>
              </a:rPr>
              <a:t>.</a:t>
            </a:r>
          </a:p>
        </p:txBody>
      </p:sp>
    </p:spTree>
    <p:extLst>
      <p:ext uri="{BB962C8B-B14F-4D97-AF65-F5344CB8AC3E}">
        <p14:creationId xmlns:p14="http://schemas.microsoft.com/office/powerpoint/2010/main" val="27733002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smtClean="0">
                <a:solidFill>
                  <a:schemeClr val="bg1"/>
                </a:solidFill>
              </a:rPr>
              <a:t>SMA </a:t>
            </a:r>
            <a:r>
              <a:rPr lang="en-US" sz="2800" b="1" dirty="0" err="1" smtClean="0">
                <a:solidFill>
                  <a:schemeClr val="bg1"/>
                </a:solidFill>
              </a:rPr>
              <a:t>dengan</a:t>
            </a:r>
            <a:r>
              <a:rPr lang="en-US" sz="2800" b="1" dirty="0" smtClean="0">
                <a:solidFill>
                  <a:schemeClr val="bg1"/>
                </a:solidFill>
              </a:rPr>
              <a:t> </a:t>
            </a:r>
            <a:r>
              <a:rPr lang="en-US" sz="2800" b="1" dirty="0" err="1" smtClean="0">
                <a:solidFill>
                  <a:srgbClr val="FFFF00"/>
                </a:solidFill>
              </a:rPr>
              <a:t>Kasus</a:t>
            </a:r>
            <a:r>
              <a:rPr lang="en-US" sz="2800" b="1" dirty="0" smtClean="0">
                <a:solidFill>
                  <a:srgbClr val="FFFF00"/>
                </a:solidFill>
              </a:rPr>
              <a:t> </a:t>
            </a:r>
            <a:r>
              <a:rPr lang="en-US" sz="2800" b="1" dirty="0" err="1" smtClean="0">
                <a:solidFill>
                  <a:srgbClr val="FFFF00"/>
                </a:solidFill>
              </a:rPr>
              <a:t>Korupsi</a:t>
            </a:r>
            <a:r>
              <a:rPr lang="en-US" sz="2800" b="1" dirty="0" smtClean="0">
                <a:solidFill>
                  <a:srgbClr val="FFFF00"/>
                </a:solidFill>
              </a:rPr>
              <a:t> </a:t>
            </a:r>
            <a:r>
              <a:rPr lang="en-US" sz="2800" b="1" dirty="0" smtClean="0">
                <a:solidFill>
                  <a:schemeClr val="bg1"/>
                </a:solidFill>
              </a:rPr>
              <a:t>Dana BOS</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697830" y="753185"/>
            <a:ext cx="10732170" cy="5663089"/>
          </a:xfrm>
          <a:prstGeom prst="rect">
            <a:avLst/>
          </a:prstGeom>
          <a:noFill/>
        </p:spPr>
        <p:txBody>
          <a:bodyPr wrap="square" rtlCol="0">
            <a:spAutoFit/>
          </a:bodyPr>
          <a:lstStyle/>
          <a:p>
            <a:pPr marL="288925" indent="-288925">
              <a:spcBef>
                <a:spcPts val="450"/>
              </a:spcBef>
              <a:spcAft>
                <a:spcPts val="450"/>
              </a:spcAft>
            </a:pPr>
            <a:r>
              <a:rPr lang="en-US" sz="2400" dirty="0">
                <a:latin typeface="Century Gothic" panose="020B0502020202020204" pitchFamily="34" charset="0"/>
              </a:rPr>
              <a:t>1.  </a:t>
            </a:r>
            <a:r>
              <a:rPr lang="en-US" sz="2400" b="1" dirty="0">
                <a:latin typeface="Century Gothic" panose="020B0502020202020204" pitchFamily="34" charset="0"/>
              </a:rPr>
              <a:t>SMAN 1 </a:t>
            </a:r>
            <a:r>
              <a:rPr lang="en-US" sz="2400" b="1" dirty="0" err="1">
                <a:latin typeface="Century Gothic" panose="020B0502020202020204" pitchFamily="34" charset="0"/>
              </a:rPr>
              <a:t>Enrekang</a:t>
            </a:r>
            <a:r>
              <a:rPr lang="en-US" sz="2400" b="1" dirty="0">
                <a:latin typeface="Century Gothic" panose="020B0502020202020204" pitchFamily="34" charset="0"/>
              </a:rPr>
              <a:t>, </a:t>
            </a:r>
            <a:r>
              <a:rPr lang="en-US" sz="2400" b="1" dirty="0" err="1">
                <a:latin typeface="Century Gothic" panose="020B0502020202020204" pitchFamily="34" charset="0"/>
              </a:rPr>
              <a:t>Kab</a:t>
            </a:r>
            <a:r>
              <a:rPr lang="en-US" sz="2400" b="1" dirty="0">
                <a:latin typeface="Century Gothic" panose="020B0502020202020204" pitchFamily="34" charset="0"/>
              </a:rPr>
              <a:t>. </a:t>
            </a:r>
            <a:r>
              <a:rPr lang="en-US" sz="2400" b="1" dirty="0" err="1">
                <a:latin typeface="Century Gothic" panose="020B0502020202020204" pitchFamily="34" charset="0"/>
              </a:rPr>
              <a:t>Enrekang</a:t>
            </a:r>
            <a:r>
              <a:rPr lang="en-US" sz="2400" b="1" dirty="0">
                <a:latin typeface="Century Gothic" panose="020B0502020202020204" pitchFamily="34" charset="0"/>
              </a:rPr>
              <a:t>, </a:t>
            </a:r>
            <a:r>
              <a:rPr lang="en-US" sz="2400" b="1" dirty="0" err="1">
                <a:latin typeface="Century Gothic" panose="020B0502020202020204" pitchFamily="34" charset="0"/>
              </a:rPr>
              <a:t>Provinsi</a:t>
            </a:r>
            <a:r>
              <a:rPr lang="en-US" sz="2400" b="1" dirty="0">
                <a:latin typeface="Century Gothic" panose="020B0502020202020204" pitchFamily="34" charset="0"/>
              </a:rPr>
              <a:t> Sulawesi Selatan</a:t>
            </a:r>
          </a:p>
          <a:p>
            <a:pPr marL="288925">
              <a:spcBef>
                <a:spcPts val="450"/>
              </a:spcBef>
              <a:spcAft>
                <a:spcPts val="450"/>
              </a:spcAft>
            </a:pPr>
            <a:r>
              <a:rPr lang="en-US" sz="2400" dirty="0" err="1">
                <a:latin typeface="Century Gothic" panose="020B0502020202020204" pitchFamily="34" charset="0"/>
              </a:rPr>
              <a:t>Kegiatan</a:t>
            </a:r>
            <a:r>
              <a:rPr lang="en-US" sz="2400" dirty="0">
                <a:latin typeface="Century Gothic" panose="020B0502020202020204" pitchFamily="34" charset="0"/>
              </a:rPr>
              <a:t> yang </a:t>
            </a:r>
            <a:r>
              <a:rPr lang="en-US" sz="2400" dirty="0" err="1">
                <a:latin typeface="Century Gothic" panose="020B0502020202020204" pitchFamily="34" charset="0"/>
              </a:rPr>
              <a:t>tidak</a:t>
            </a:r>
            <a:r>
              <a:rPr lang="en-US" sz="2400" dirty="0">
                <a:latin typeface="Century Gothic" panose="020B0502020202020204" pitchFamily="34" charset="0"/>
              </a:rPr>
              <a:t> </a:t>
            </a:r>
            <a:r>
              <a:rPr lang="en-US" sz="2400" dirty="0" err="1">
                <a:latin typeface="Century Gothic" panose="020B0502020202020204" pitchFamily="34" charset="0"/>
              </a:rPr>
              <a:t>dilaksanakan</a:t>
            </a:r>
            <a:r>
              <a:rPr lang="en-US" sz="2400" dirty="0">
                <a:latin typeface="Century Gothic" panose="020B0502020202020204" pitchFamily="34" charset="0"/>
              </a:rPr>
              <a:t> (</a:t>
            </a:r>
            <a:r>
              <a:rPr lang="en-US" sz="2400" dirty="0" err="1">
                <a:latin typeface="Century Gothic" panose="020B0502020202020204" pitchFamily="34" charset="0"/>
              </a:rPr>
              <a:t>fiktif</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belanja</a:t>
            </a:r>
            <a:r>
              <a:rPr lang="en-US" sz="2400" dirty="0">
                <a:latin typeface="Century Gothic" panose="020B0502020202020204" pitchFamily="34" charset="0"/>
              </a:rPr>
              <a:t> yang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pertanggunngjawabannya</a:t>
            </a:r>
            <a:r>
              <a:rPr lang="en-US" sz="2400" dirty="0">
                <a:latin typeface="Century Gothic" panose="020B0502020202020204" pitchFamily="34" charset="0"/>
              </a:rPr>
              <a:t> </a:t>
            </a:r>
            <a:r>
              <a:rPr lang="en-US" sz="2400" dirty="0" err="1">
                <a:latin typeface="Century Gothic" panose="020B0502020202020204" pitchFamily="34" charset="0"/>
              </a:rPr>
              <a:t>lebih</a:t>
            </a:r>
            <a:r>
              <a:rPr lang="en-US" sz="2400" dirty="0">
                <a:latin typeface="Century Gothic" panose="020B0502020202020204" pitchFamily="34" charset="0"/>
              </a:rPr>
              <a:t> </a:t>
            </a:r>
            <a:r>
              <a:rPr lang="en-US" sz="2400" dirty="0" err="1">
                <a:latin typeface="Century Gothic" panose="020B0502020202020204" pitchFamily="34" charset="0"/>
              </a:rPr>
              <a:t>besar</a:t>
            </a:r>
            <a:r>
              <a:rPr lang="en-US" sz="2400" dirty="0">
                <a:latin typeface="Century Gothic" panose="020B0502020202020204" pitchFamily="34" charset="0"/>
              </a:rPr>
              <a:t> </a:t>
            </a:r>
            <a:r>
              <a:rPr lang="en-US" sz="2400" dirty="0" err="1">
                <a:latin typeface="Century Gothic" panose="020B0502020202020204" pitchFamily="34" charset="0"/>
              </a:rPr>
              <a:t>daripada</a:t>
            </a:r>
            <a:r>
              <a:rPr lang="en-US" sz="2400" dirty="0">
                <a:latin typeface="Century Gothic" panose="020B0502020202020204" pitchFamily="34" charset="0"/>
              </a:rPr>
              <a:t>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transaksi</a:t>
            </a:r>
            <a:r>
              <a:rPr lang="en-US" sz="2400" dirty="0">
                <a:latin typeface="Century Gothic" panose="020B0502020202020204" pitchFamily="34" charset="0"/>
              </a:rPr>
              <a:t> </a:t>
            </a:r>
            <a:r>
              <a:rPr lang="en-US" sz="2400" dirty="0" err="1">
                <a:latin typeface="Century Gothic" panose="020B0502020202020204" pitchFamily="34" charset="0"/>
              </a:rPr>
              <a:t>sebenarnya</a:t>
            </a:r>
            <a:r>
              <a:rPr lang="en-US" sz="2400" dirty="0">
                <a:latin typeface="Century Gothic" panose="020B0502020202020204" pitchFamily="34" charset="0"/>
              </a:rPr>
              <a:t> (mark up) dana BOS SMA </a:t>
            </a:r>
            <a:r>
              <a:rPr lang="en-US" sz="2400" dirty="0" err="1">
                <a:latin typeface="Century Gothic" panose="020B0502020202020204" pitchFamily="34" charset="0"/>
              </a:rPr>
              <a:t>Tahun</a:t>
            </a:r>
            <a:r>
              <a:rPr lang="en-US" sz="2400" dirty="0">
                <a:latin typeface="Century Gothic" panose="020B0502020202020204" pitchFamily="34" charset="0"/>
              </a:rPr>
              <a:t> 2014 </a:t>
            </a:r>
            <a:r>
              <a:rPr lang="en-US" sz="2400" dirty="0" err="1">
                <a:latin typeface="Century Gothic" panose="020B0502020202020204" pitchFamily="34" charset="0"/>
              </a:rPr>
              <a:t>dan</a:t>
            </a:r>
            <a:r>
              <a:rPr lang="en-US" sz="2400" dirty="0">
                <a:latin typeface="Century Gothic" panose="020B0502020202020204" pitchFamily="34" charset="0"/>
              </a:rPr>
              <a:t> 2015</a:t>
            </a:r>
          </a:p>
          <a:p>
            <a:pPr marL="288925" indent="-288925">
              <a:spcBef>
                <a:spcPts val="450"/>
              </a:spcBef>
              <a:spcAft>
                <a:spcPts val="450"/>
              </a:spcAft>
            </a:pPr>
            <a:r>
              <a:rPr lang="en-US" sz="2400" dirty="0">
                <a:latin typeface="Century Gothic" panose="020B0502020202020204" pitchFamily="34" charset="0"/>
              </a:rPr>
              <a:t>2.  </a:t>
            </a:r>
            <a:r>
              <a:rPr lang="en-US" sz="2400" b="1" dirty="0">
                <a:latin typeface="Century Gothic" panose="020B0502020202020204" pitchFamily="34" charset="0"/>
              </a:rPr>
              <a:t>SMAN 2 </a:t>
            </a:r>
            <a:r>
              <a:rPr lang="en-US" sz="2400" b="1" dirty="0" err="1">
                <a:latin typeface="Century Gothic" panose="020B0502020202020204" pitchFamily="34" charset="0"/>
              </a:rPr>
              <a:t>Namlea</a:t>
            </a:r>
            <a:r>
              <a:rPr lang="en-US" sz="2400" b="1" dirty="0">
                <a:latin typeface="Century Gothic" panose="020B0502020202020204" pitchFamily="34" charset="0"/>
              </a:rPr>
              <a:t>, </a:t>
            </a:r>
            <a:r>
              <a:rPr lang="en-US" sz="2400" b="1" dirty="0" err="1">
                <a:latin typeface="Century Gothic" panose="020B0502020202020204" pitchFamily="34" charset="0"/>
              </a:rPr>
              <a:t>Kab</a:t>
            </a:r>
            <a:r>
              <a:rPr lang="en-US" sz="2400" b="1" dirty="0">
                <a:latin typeface="Century Gothic" panose="020B0502020202020204" pitchFamily="34" charset="0"/>
              </a:rPr>
              <a:t>. Buru, </a:t>
            </a:r>
            <a:r>
              <a:rPr lang="en-US" sz="2400" b="1" dirty="0" err="1">
                <a:latin typeface="Century Gothic" panose="020B0502020202020204" pitchFamily="34" charset="0"/>
              </a:rPr>
              <a:t>Provinsi</a:t>
            </a:r>
            <a:r>
              <a:rPr lang="en-US" sz="2400" b="1" dirty="0">
                <a:latin typeface="Century Gothic" panose="020B0502020202020204" pitchFamily="34" charset="0"/>
              </a:rPr>
              <a:t> Maluku</a:t>
            </a:r>
          </a:p>
          <a:p>
            <a:pPr marL="288925">
              <a:spcBef>
                <a:spcPts val="450"/>
              </a:spcBef>
              <a:spcAft>
                <a:spcPts val="450"/>
              </a:spcAft>
            </a:pPr>
            <a:r>
              <a:rPr lang="en-US" sz="2400" dirty="0" err="1">
                <a:latin typeface="Century Gothic" panose="020B0502020202020204" pitchFamily="34" charset="0"/>
              </a:rPr>
              <a:t>Kegiatan</a:t>
            </a:r>
            <a:r>
              <a:rPr lang="en-US" sz="2400" dirty="0">
                <a:latin typeface="Century Gothic" panose="020B0502020202020204" pitchFamily="34" charset="0"/>
              </a:rPr>
              <a:t> yang </a:t>
            </a:r>
            <a:r>
              <a:rPr lang="en-US" sz="2400" dirty="0" err="1">
                <a:latin typeface="Century Gothic" panose="020B0502020202020204" pitchFamily="34" charset="0"/>
              </a:rPr>
              <a:t>tidak</a:t>
            </a:r>
            <a:r>
              <a:rPr lang="en-US" sz="2400" dirty="0">
                <a:latin typeface="Century Gothic" panose="020B0502020202020204" pitchFamily="34" charset="0"/>
              </a:rPr>
              <a:t> </a:t>
            </a:r>
            <a:r>
              <a:rPr lang="en-US" sz="2400" dirty="0" err="1">
                <a:latin typeface="Century Gothic" panose="020B0502020202020204" pitchFamily="34" charset="0"/>
              </a:rPr>
              <a:t>dilaksanakan</a:t>
            </a:r>
            <a:r>
              <a:rPr lang="en-US" sz="2400" dirty="0">
                <a:latin typeface="Century Gothic" panose="020B0502020202020204" pitchFamily="34" charset="0"/>
              </a:rPr>
              <a:t> (</a:t>
            </a:r>
            <a:r>
              <a:rPr lang="en-US" sz="2400" dirty="0" err="1">
                <a:latin typeface="Century Gothic" panose="020B0502020202020204" pitchFamily="34" charset="0"/>
              </a:rPr>
              <a:t>fiktif</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belanja</a:t>
            </a:r>
            <a:r>
              <a:rPr lang="en-US" sz="2400" dirty="0">
                <a:latin typeface="Century Gothic" panose="020B0502020202020204" pitchFamily="34" charset="0"/>
              </a:rPr>
              <a:t> yang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pertanggunngjawabannya</a:t>
            </a:r>
            <a:r>
              <a:rPr lang="en-US" sz="2400" dirty="0">
                <a:latin typeface="Century Gothic" panose="020B0502020202020204" pitchFamily="34" charset="0"/>
              </a:rPr>
              <a:t> </a:t>
            </a:r>
            <a:r>
              <a:rPr lang="en-US" sz="2400" dirty="0" err="1">
                <a:latin typeface="Century Gothic" panose="020B0502020202020204" pitchFamily="34" charset="0"/>
              </a:rPr>
              <a:t>lebih</a:t>
            </a:r>
            <a:r>
              <a:rPr lang="en-US" sz="2400" dirty="0">
                <a:latin typeface="Century Gothic" panose="020B0502020202020204" pitchFamily="34" charset="0"/>
              </a:rPr>
              <a:t> </a:t>
            </a:r>
            <a:r>
              <a:rPr lang="en-US" sz="2400" dirty="0" err="1">
                <a:latin typeface="Century Gothic" panose="020B0502020202020204" pitchFamily="34" charset="0"/>
              </a:rPr>
              <a:t>besar</a:t>
            </a:r>
            <a:r>
              <a:rPr lang="en-US" sz="2400" dirty="0">
                <a:latin typeface="Century Gothic" panose="020B0502020202020204" pitchFamily="34" charset="0"/>
              </a:rPr>
              <a:t> </a:t>
            </a:r>
            <a:r>
              <a:rPr lang="en-US" sz="2400" dirty="0" err="1">
                <a:latin typeface="Century Gothic" panose="020B0502020202020204" pitchFamily="34" charset="0"/>
              </a:rPr>
              <a:t>daripada</a:t>
            </a:r>
            <a:r>
              <a:rPr lang="en-US" sz="2400" dirty="0">
                <a:latin typeface="Century Gothic" panose="020B0502020202020204" pitchFamily="34" charset="0"/>
              </a:rPr>
              <a:t>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transaksi</a:t>
            </a:r>
            <a:r>
              <a:rPr lang="en-US" sz="2400" dirty="0">
                <a:latin typeface="Century Gothic" panose="020B0502020202020204" pitchFamily="34" charset="0"/>
              </a:rPr>
              <a:t> </a:t>
            </a:r>
            <a:r>
              <a:rPr lang="en-US" sz="2400" dirty="0" err="1">
                <a:latin typeface="Century Gothic" panose="020B0502020202020204" pitchFamily="34" charset="0"/>
              </a:rPr>
              <a:t>sebenarnya</a:t>
            </a:r>
            <a:r>
              <a:rPr lang="en-US" sz="2400" dirty="0">
                <a:latin typeface="Century Gothic" panose="020B0502020202020204" pitchFamily="34" charset="0"/>
              </a:rPr>
              <a:t> (mark up) dana BOS SMA </a:t>
            </a:r>
            <a:r>
              <a:rPr lang="en-US" sz="2400" dirty="0" err="1">
                <a:latin typeface="Century Gothic" panose="020B0502020202020204" pitchFamily="34" charset="0"/>
              </a:rPr>
              <a:t>Tahun</a:t>
            </a:r>
            <a:r>
              <a:rPr lang="en-US" sz="2400" dirty="0">
                <a:latin typeface="Century Gothic" panose="020B0502020202020204" pitchFamily="34" charset="0"/>
              </a:rPr>
              <a:t> 2014 </a:t>
            </a:r>
            <a:r>
              <a:rPr lang="en-US" sz="2400" dirty="0" err="1">
                <a:latin typeface="Century Gothic" panose="020B0502020202020204" pitchFamily="34" charset="0"/>
              </a:rPr>
              <a:t>dan</a:t>
            </a:r>
            <a:r>
              <a:rPr lang="en-US" sz="2400" dirty="0">
                <a:latin typeface="Century Gothic" panose="020B0502020202020204" pitchFamily="34" charset="0"/>
              </a:rPr>
              <a:t> 2015</a:t>
            </a:r>
          </a:p>
          <a:p>
            <a:pPr marL="288925" indent="-288925">
              <a:spcBef>
                <a:spcPts val="450"/>
              </a:spcBef>
              <a:spcAft>
                <a:spcPts val="450"/>
              </a:spcAft>
            </a:pPr>
            <a:r>
              <a:rPr lang="en-US" sz="2400" dirty="0">
                <a:latin typeface="Century Gothic" panose="020B0502020202020204" pitchFamily="34" charset="0"/>
              </a:rPr>
              <a:t>3.  </a:t>
            </a:r>
            <a:r>
              <a:rPr lang="en-US" sz="2400" b="1" dirty="0">
                <a:latin typeface="Century Gothic" panose="020B0502020202020204" pitchFamily="34" charset="0"/>
              </a:rPr>
              <a:t>SMAN 1 </a:t>
            </a:r>
            <a:r>
              <a:rPr lang="en-US" sz="2400" b="1" dirty="0" err="1">
                <a:latin typeface="Century Gothic" panose="020B0502020202020204" pitchFamily="34" charset="0"/>
              </a:rPr>
              <a:t>Pelaihari</a:t>
            </a:r>
            <a:r>
              <a:rPr lang="en-US" sz="2400" b="1" dirty="0">
                <a:latin typeface="Century Gothic" panose="020B0502020202020204" pitchFamily="34" charset="0"/>
              </a:rPr>
              <a:t>, </a:t>
            </a:r>
            <a:r>
              <a:rPr lang="en-US" sz="2400" b="1" dirty="0" err="1">
                <a:latin typeface="Century Gothic" panose="020B0502020202020204" pitchFamily="34" charset="0"/>
              </a:rPr>
              <a:t>Kab</a:t>
            </a:r>
            <a:r>
              <a:rPr lang="en-US" sz="2400" b="1" dirty="0">
                <a:latin typeface="Century Gothic" panose="020B0502020202020204" pitchFamily="34" charset="0"/>
              </a:rPr>
              <a:t>. Tanah </a:t>
            </a:r>
            <a:r>
              <a:rPr lang="en-US" sz="2400" b="1" dirty="0" err="1">
                <a:latin typeface="Century Gothic" panose="020B0502020202020204" pitchFamily="34" charset="0"/>
              </a:rPr>
              <a:t>Laut</a:t>
            </a:r>
            <a:r>
              <a:rPr lang="en-US" sz="2400" b="1" dirty="0">
                <a:latin typeface="Century Gothic" panose="020B0502020202020204" pitchFamily="34" charset="0"/>
              </a:rPr>
              <a:t>, </a:t>
            </a:r>
            <a:r>
              <a:rPr lang="en-US" sz="2400" b="1" dirty="0" err="1">
                <a:latin typeface="Century Gothic" panose="020B0502020202020204" pitchFamily="34" charset="0"/>
              </a:rPr>
              <a:t>Provinsi</a:t>
            </a:r>
            <a:r>
              <a:rPr lang="en-US" sz="2400" b="1" dirty="0">
                <a:latin typeface="Century Gothic" panose="020B0502020202020204" pitchFamily="34" charset="0"/>
              </a:rPr>
              <a:t> Kalimantan Selatan</a:t>
            </a:r>
          </a:p>
          <a:p>
            <a:pPr marL="288925">
              <a:spcBef>
                <a:spcPts val="450"/>
              </a:spcBef>
              <a:spcAft>
                <a:spcPts val="450"/>
              </a:spcAft>
            </a:pPr>
            <a:r>
              <a:rPr lang="en-US" sz="2400" dirty="0" err="1">
                <a:latin typeface="Century Gothic" panose="020B0502020202020204" pitchFamily="34" charset="0"/>
              </a:rPr>
              <a:t>Kegiatan</a:t>
            </a:r>
            <a:r>
              <a:rPr lang="en-US" sz="2400" dirty="0">
                <a:latin typeface="Century Gothic" panose="020B0502020202020204" pitchFamily="34" charset="0"/>
              </a:rPr>
              <a:t> yang </a:t>
            </a:r>
            <a:r>
              <a:rPr lang="en-US" sz="2400" dirty="0" err="1">
                <a:latin typeface="Century Gothic" panose="020B0502020202020204" pitchFamily="34" charset="0"/>
              </a:rPr>
              <a:t>tidak</a:t>
            </a:r>
            <a:r>
              <a:rPr lang="en-US" sz="2400" dirty="0">
                <a:latin typeface="Century Gothic" panose="020B0502020202020204" pitchFamily="34" charset="0"/>
              </a:rPr>
              <a:t> </a:t>
            </a:r>
            <a:r>
              <a:rPr lang="en-US" sz="2400" dirty="0" err="1">
                <a:latin typeface="Century Gothic" panose="020B0502020202020204" pitchFamily="34" charset="0"/>
              </a:rPr>
              <a:t>dilaksanakan</a:t>
            </a:r>
            <a:r>
              <a:rPr lang="en-US" sz="2400" dirty="0">
                <a:latin typeface="Century Gothic" panose="020B0502020202020204" pitchFamily="34" charset="0"/>
              </a:rPr>
              <a:t> (</a:t>
            </a:r>
            <a:r>
              <a:rPr lang="en-US" sz="2400" dirty="0" err="1">
                <a:latin typeface="Century Gothic" panose="020B0502020202020204" pitchFamily="34" charset="0"/>
              </a:rPr>
              <a:t>fiktif</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belanja</a:t>
            </a:r>
            <a:r>
              <a:rPr lang="en-US" sz="2400" dirty="0">
                <a:latin typeface="Century Gothic" panose="020B0502020202020204" pitchFamily="34" charset="0"/>
              </a:rPr>
              <a:t> yang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pertanggunngjawabannya</a:t>
            </a:r>
            <a:r>
              <a:rPr lang="en-US" sz="2400" dirty="0">
                <a:latin typeface="Century Gothic" panose="020B0502020202020204" pitchFamily="34" charset="0"/>
              </a:rPr>
              <a:t> </a:t>
            </a:r>
            <a:r>
              <a:rPr lang="en-US" sz="2400" dirty="0" err="1">
                <a:latin typeface="Century Gothic" panose="020B0502020202020204" pitchFamily="34" charset="0"/>
              </a:rPr>
              <a:t>lebih</a:t>
            </a:r>
            <a:r>
              <a:rPr lang="en-US" sz="2400" dirty="0">
                <a:latin typeface="Century Gothic" panose="020B0502020202020204" pitchFamily="34" charset="0"/>
              </a:rPr>
              <a:t> </a:t>
            </a:r>
            <a:r>
              <a:rPr lang="en-US" sz="2400" dirty="0" err="1">
                <a:latin typeface="Century Gothic" panose="020B0502020202020204" pitchFamily="34" charset="0"/>
              </a:rPr>
              <a:t>besar</a:t>
            </a:r>
            <a:r>
              <a:rPr lang="en-US" sz="2400" dirty="0">
                <a:latin typeface="Century Gothic" panose="020B0502020202020204" pitchFamily="34" charset="0"/>
              </a:rPr>
              <a:t> </a:t>
            </a:r>
            <a:r>
              <a:rPr lang="en-US" sz="2400" dirty="0" err="1">
                <a:latin typeface="Century Gothic" panose="020B0502020202020204" pitchFamily="34" charset="0"/>
              </a:rPr>
              <a:t>daripada</a:t>
            </a:r>
            <a:r>
              <a:rPr lang="en-US" sz="2400" dirty="0">
                <a:latin typeface="Century Gothic" panose="020B0502020202020204" pitchFamily="34" charset="0"/>
              </a:rPr>
              <a:t> </a:t>
            </a:r>
            <a:r>
              <a:rPr lang="en-US" sz="2400" dirty="0" err="1">
                <a:latin typeface="Century Gothic" panose="020B0502020202020204" pitchFamily="34" charset="0"/>
              </a:rPr>
              <a:t>nilai</a:t>
            </a:r>
            <a:r>
              <a:rPr lang="en-US" sz="2400" dirty="0">
                <a:latin typeface="Century Gothic" panose="020B0502020202020204" pitchFamily="34" charset="0"/>
              </a:rPr>
              <a:t> </a:t>
            </a:r>
            <a:r>
              <a:rPr lang="en-US" sz="2400" dirty="0" err="1">
                <a:latin typeface="Century Gothic" panose="020B0502020202020204" pitchFamily="34" charset="0"/>
              </a:rPr>
              <a:t>transaksi</a:t>
            </a:r>
            <a:r>
              <a:rPr lang="en-US" sz="2400" dirty="0">
                <a:latin typeface="Century Gothic" panose="020B0502020202020204" pitchFamily="34" charset="0"/>
              </a:rPr>
              <a:t> </a:t>
            </a:r>
            <a:r>
              <a:rPr lang="en-US" sz="2400" dirty="0" err="1">
                <a:latin typeface="Century Gothic" panose="020B0502020202020204" pitchFamily="34" charset="0"/>
              </a:rPr>
              <a:t>sebenarnya</a:t>
            </a:r>
            <a:r>
              <a:rPr lang="en-US" sz="2400" dirty="0">
                <a:latin typeface="Century Gothic" panose="020B0502020202020204" pitchFamily="34" charset="0"/>
              </a:rPr>
              <a:t> (mark up) dana BOS SMA </a:t>
            </a:r>
            <a:r>
              <a:rPr lang="en-US" sz="2400" dirty="0" err="1">
                <a:latin typeface="Century Gothic" panose="020B0502020202020204" pitchFamily="34" charset="0"/>
              </a:rPr>
              <a:t>Tahun</a:t>
            </a:r>
            <a:r>
              <a:rPr lang="en-US" sz="2400" dirty="0">
                <a:latin typeface="Century Gothic" panose="020B0502020202020204" pitchFamily="34" charset="0"/>
              </a:rPr>
              <a:t> 2015 </a:t>
            </a:r>
            <a:r>
              <a:rPr lang="en-US" sz="2400" dirty="0" err="1">
                <a:latin typeface="Century Gothic" panose="020B0502020202020204" pitchFamily="34" charset="0"/>
              </a:rPr>
              <a:t>dan</a:t>
            </a:r>
            <a:r>
              <a:rPr lang="en-US" sz="2400" dirty="0">
                <a:latin typeface="Century Gothic" panose="020B0502020202020204" pitchFamily="34" charset="0"/>
              </a:rPr>
              <a:t> 2016</a:t>
            </a:r>
          </a:p>
          <a:p>
            <a:pPr marL="342900" indent="-342900">
              <a:spcBef>
                <a:spcPts val="450"/>
              </a:spcBef>
              <a:spcAft>
                <a:spcPts val="450"/>
              </a:spcAft>
              <a:buFont typeface="+mj-lt"/>
              <a:buAutoNum type="arabicPeriod"/>
            </a:pPr>
            <a:endParaRPr lang="en-US" sz="2400" dirty="0">
              <a:latin typeface="Century Gothic" panose="020B0502020202020204" pitchFamily="34" charset="0"/>
            </a:endParaRPr>
          </a:p>
        </p:txBody>
      </p:sp>
    </p:spTree>
    <p:extLst>
      <p:ext uri="{BB962C8B-B14F-4D97-AF65-F5344CB8AC3E}">
        <p14:creationId xmlns:p14="http://schemas.microsoft.com/office/powerpoint/2010/main" val="6402743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Ketentuan</a:t>
            </a:r>
            <a:r>
              <a:rPr lang="en-US" sz="2800" b="1" dirty="0" smtClean="0">
                <a:solidFill>
                  <a:srgbClr val="FFFF00"/>
                </a:solidFill>
              </a:rPr>
              <a:t> </a:t>
            </a:r>
            <a:r>
              <a:rPr lang="en-US" sz="2800" b="1" dirty="0" err="1" smtClean="0">
                <a:solidFill>
                  <a:srgbClr val="FFFF00"/>
                </a:solidFill>
              </a:rPr>
              <a:t>Umum</a:t>
            </a:r>
            <a:r>
              <a:rPr lang="en-US" sz="2800" b="1" dirty="0" smtClean="0">
                <a:solidFill>
                  <a:srgbClr val="FFFF00"/>
                </a:solidFill>
              </a:rPr>
              <a:t> </a:t>
            </a:r>
            <a:r>
              <a:rPr lang="en-US" sz="2800" b="1" dirty="0" err="1" smtClean="0">
                <a:solidFill>
                  <a:schemeClr val="bg1"/>
                </a:solidFill>
              </a:rPr>
              <a:t>Penggunaan</a:t>
            </a:r>
            <a:r>
              <a:rPr lang="en-US" sz="2800" b="1" dirty="0" smtClean="0">
                <a:solidFill>
                  <a:schemeClr val="bg1"/>
                </a:solidFill>
              </a:rPr>
              <a:t> Dana BOS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5"/>
          <p:cNvSpPr>
            <a:spLocks noGrp="1"/>
          </p:cNvSpPr>
          <p:nvPr>
            <p:ph idx="1"/>
          </p:nvPr>
        </p:nvSpPr>
        <p:spPr>
          <a:xfrm>
            <a:off x="590550" y="765506"/>
            <a:ext cx="11220450" cy="4351338"/>
          </a:xfrm>
        </p:spPr>
        <p:txBody>
          <a:bodyPr>
            <a:noAutofit/>
          </a:bodyPr>
          <a:lstStyle/>
          <a:p>
            <a:pPr>
              <a:lnSpc>
                <a:spcPct val="100000"/>
              </a:lnSpc>
            </a:pPr>
            <a:r>
              <a:rPr lang="en-US" sz="2400" dirty="0">
                <a:latin typeface="Century Gothic" panose="020B0502020202020204" pitchFamily="34" charset="0"/>
              </a:rPr>
              <a:t>H</a:t>
            </a:r>
            <a:r>
              <a:rPr lang="id-ID" sz="2400" dirty="0">
                <a:latin typeface="Century Gothic" panose="020B0502020202020204" pitchFamily="34" charset="0"/>
              </a:rPr>
              <a:t>arus didasarkan </a:t>
            </a:r>
            <a:r>
              <a:rPr lang="id-ID" sz="2400" dirty="0">
                <a:solidFill>
                  <a:srgbClr val="00B050"/>
                </a:solidFill>
                <a:latin typeface="Century Gothic" panose="020B0502020202020204" pitchFamily="34" charset="0"/>
              </a:rPr>
              <a:t>skala prioritas</a:t>
            </a:r>
            <a:r>
              <a:rPr lang="id-ID" sz="2400" dirty="0">
                <a:latin typeface="Century Gothic" panose="020B0502020202020204" pitchFamily="34" charset="0"/>
              </a:rPr>
              <a:t> kebutuhan sekolah</a:t>
            </a:r>
            <a:r>
              <a:rPr lang="en-US" sz="2400" dirty="0">
                <a:latin typeface="Century Gothic" panose="020B0502020202020204" pitchFamily="34" charset="0"/>
              </a:rPr>
              <a:t>, </a:t>
            </a:r>
            <a:r>
              <a:rPr lang="en-US" sz="2400" dirty="0" err="1">
                <a:latin typeface="Century Gothic" panose="020B0502020202020204" pitchFamily="34" charset="0"/>
              </a:rPr>
              <a:t>diutamakan</a:t>
            </a:r>
            <a:r>
              <a:rPr lang="en-US" sz="2400" dirty="0">
                <a:latin typeface="Century Gothic" panose="020B0502020202020204" pitchFamily="34" charset="0"/>
              </a:rPr>
              <a:t> </a:t>
            </a:r>
            <a:r>
              <a:rPr lang="en-US" sz="2400" dirty="0" err="1">
                <a:latin typeface="Century Gothic" panose="020B0502020202020204" pitchFamily="34" charset="0"/>
              </a:rPr>
              <a:t>untuk</a:t>
            </a:r>
            <a:r>
              <a:rPr lang="en-US" sz="2400" dirty="0">
                <a:latin typeface="Century Gothic" panose="020B0502020202020204" pitchFamily="34" charset="0"/>
              </a:rPr>
              <a:t> </a:t>
            </a:r>
            <a:r>
              <a:rPr lang="en-US" sz="2400" dirty="0" err="1">
                <a:latin typeface="Century Gothic" panose="020B0502020202020204" pitchFamily="34" charset="0"/>
              </a:rPr>
              <a:t>pemenuhan</a:t>
            </a:r>
            <a:r>
              <a:rPr lang="en-US" sz="2400" dirty="0">
                <a:latin typeface="Century Gothic" panose="020B0502020202020204" pitchFamily="34" charset="0"/>
              </a:rPr>
              <a:t> </a:t>
            </a:r>
            <a:r>
              <a:rPr lang="en-US" sz="2400" dirty="0" smtClean="0">
                <a:latin typeface="Century Gothic" panose="020B0502020202020204" pitchFamily="34" charset="0"/>
              </a:rPr>
              <a:t>SNP</a:t>
            </a:r>
            <a:r>
              <a:rPr lang="en-US" sz="2400" dirty="0">
                <a:latin typeface="Century Gothic" panose="020B0502020202020204" pitchFamily="34" charset="0"/>
              </a:rPr>
              <a:t>;</a:t>
            </a:r>
          </a:p>
          <a:p>
            <a:pPr>
              <a:lnSpc>
                <a:spcPct val="100000"/>
              </a:lnSpc>
            </a:pPr>
            <a:r>
              <a:rPr lang="en-US" sz="2400" dirty="0">
                <a:latin typeface="Century Gothic" panose="020B0502020202020204" pitchFamily="34" charset="0"/>
              </a:rPr>
              <a:t>D</a:t>
            </a:r>
            <a:r>
              <a:rPr lang="id-ID" sz="2400" dirty="0">
                <a:latin typeface="Century Gothic" panose="020B0502020202020204" pitchFamily="34" charset="0"/>
              </a:rPr>
              <a:t>iprioritaskan untuk kegiatan </a:t>
            </a:r>
            <a:r>
              <a:rPr lang="id-ID" sz="2400" dirty="0">
                <a:solidFill>
                  <a:srgbClr val="00B050"/>
                </a:solidFill>
                <a:latin typeface="Century Gothic" panose="020B0502020202020204" pitchFamily="34" charset="0"/>
              </a:rPr>
              <a:t>operasional</a:t>
            </a:r>
            <a:r>
              <a:rPr lang="id-ID" sz="2400" dirty="0">
                <a:latin typeface="Century Gothic" panose="020B0502020202020204" pitchFamily="34" charset="0"/>
              </a:rPr>
              <a:t> sekolah</a:t>
            </a:r>
            <a:r>
              <a:rPr lang="en-US" sz="2400" dirty="0" smtClean="0">
                <a:latin typeface="Century Gothic" panose="020B0502020202020204" pitchFamily="34" charset="0"/>
              </a:rPr>
              <a:t>;</a:t>
            </a:r>
          </a:p>
          <a:p>
            <a:pPr>
              <a:lnSpc>
                <a:spcPct val="100000"/>
              </a:lnSpc>
            </a:pPr>
            <a:r>
              <a:rPr lang="id-ID" sz="2400" b="1" dirty="0">
                <a:solidFill>
                  <a:srgbClr val="00B050"/>
                </a:solidFill>
                <a:latin typeface="Century Gothic" panose="020B0502020202020204" pitchFamily="34" charset="0"/>
              </a:rPr>
              <a:t>Prioritas utama</a:t>
            </a:r>
            <a:r>
              <a:rPr lang="id-ID" sz="2400" dirty="0">
                <a:solidFill>
                  <a:srgbClr val="00B050"/>
                </a:solidFill>
                <a:latin typeface="Century Gothic" panose="020B0502020202020204" pitchFamily="34" charset="0"/>
              </a:rPr>
              <a:t> </a:t>
            </a:r>
            <a:r>
              <a:rPr lang="id-ID" sz="2400" dirty="0">
                <a:latin typeface="Century Gothic" panose="020B0502020202020204" pitchFamily="34" charset="0"/>
              </a:rPr>
              <a:t>adalah membeli buku teks pelajaran untuk siswa dan pegangan guru sesuai dengan kurikulum sekolah</a:t>
            </a:r>
            <a:r>
              <a:rPr lang="en-US" sz="2400" dirty="0" smtClean="0">
                <a:latin typeface="Century Gothic" panose="020B0502020202020204" pitchFamily="34" charset="0"/>
              </a:rPr>
              <a:t>:</a:t>
            </a:r>
          </a:p>
          <a:p>
            <a:pPr>
              <a:lnSpc>
                <a:spcPct val="100000"/>
              </a:lnSpc>
            </a:pPr>
            <a:r>
              <a:rPr lang="id-ID" sz="2400" dirty="0" smtClean="0">
                <a:latin typeface="Century Gothic" panose="020B0502020202020204" pitchFamily="34" charset="0"/>
              </a:rPr>
              <a:t>Dana </a:t>
            </a:r>
            <a:r>
              <a:rPr lang="id-ID" sz="2400" dirty="0">
                <a:latin typeface="Century Gothic" panose="020B0502020202020204" pitchFamily="34" charset="0"/>
              </a:rPr>
              <a:t>BOS yang diterima sekolah setiap triwulan/</a:t>
            </a:r>
            <a:r>
              <a:rPr lang="en-US" sz="2400" dirty="0">
                <a:latin typeface="Century Gothic" panose="020B0502020202020204" pitchFamily="34" charset="0"/>
              </a:rPr>
              <a:t> </a:t>
            </a:r>
            <a:r>
              <a:rPr lang="id-ID" sz="2400" dirty="0">
                <a:latin typeface="Century Gothic" panose="020B0502020202020204" pitchFamily="34" charset="0"/>
              </a:rPr>
              <a:t>semester dapat direncanakan untuk digunakan membiayai kegiatan lain pada triwulan/semester </a:t>
            </a:r>
            <a:r>
              <a:rPr lang="id-ID" sz="2400" dirty="0" smtClean="0">
                <a:solidFill>
                  <a:srgbClr val="00B050"/>
                </a:solidFill>
                <a:latin typeface="Century Gothic" panose="020B0502020202020204" pitchFamily="34" charset="0"/>
              </a:rPr>
              <a:t>berikutnya</a:t>
            </a:r>
            <a:r>
              <a:rPr lang="en-US" sz="2400" dirty="0">
                <a:latin typeface="Century Gothic" panose="020B0502020202020204" pitchFamily="34" charset="0"/>
              </a:rPr>
              <a:t>;</a:t>
            </a:r>
            <a:endParaRPr lang="en-US" sz="2400" dirty="0" smtClean="0">
              <a:latin typeface="Century Gothic" panose="020B0502020202020204" pitchFamily="34" charset="0"/>
            </a:endParaRPr>
          </a:p>
          <a:p>
            <a:pPr>
              <a:lnSpc>
                <a:spcPct val="100000"/>
              </a:lnSpc>
            </a:pPr>
            <a:r>
              <a:rPr lang="en-US" sz="2400" dirty="0" err="1">
                <a:latin typeface="Century Gothic" panose="020B0502020202020204" pitchFamily="34" charset="0"/>
              </a:rPr>
              <a:t>Satuan</a:t>
            </a:r>
            <a:r>
              <a:rPr lang="en-US" sz="2400" dirty="0">
                <a:latin typeface="Century Gothic" panose="020B0502020202020204" pitchFamily="34" charset="0"/>
              </a:rPr>
              <a:t> </a:t>
            </a:r>
            <a:r>
              <a:rPr lang="en-US" sz="2400" dirty="0" err="1">
                <a:latin typeface="Century Gothic" panose="020B0502020202020204" pitchFamily="34" charset="0"/>
              </a:rPr>
              <a:t>biaya</a:t>
            </a:r>
            <a:r>
              <a:rPr lang="en-US" sz="2400" dirty="0">
                <a:latin typeface="Century Gothic" panose="020B0502020202020204" pitchFamily="34" charset="0"/>
              </a:rPr>
              <a:t> </a:t>
            </a:r>
            <a:r>
              <a:rPr lang="en-US" sz="2400" dirty="0" err="1">
                <a:latin typeface="Century Gothic" panose="020B0502020202020204" pitchFamily="34" charset="0"/>
              </a:rPr>
              <a:t>untuk</a:t>
            </a:r>
            <a:r>
              <a:rPr lang="en-US" sz="2400" dirty="0">
                <a:latin typeface="Century Gothic" panose="020B0502020202020204" pitchFamily="34" charset="0"/>
              </a:rPr>
              <a:t> </a:t>
            </a:r>
            <a:r>
              <a:rPr lang="en-US" sz="2400" dirty="0" err="1">
                <a:latin typeface="Century Gothic" panose="020B0502020202020204" pitchFamily="34" charset="0"/>
              </a:rPr>
              <a:t>belanja</a:t>
            </a:r>
            <a:r>
              <a:rPr lang="en-US" sz="2400" dirty="0">
                <a:latin typeface="Century Gothic" panose="020B0502020202020204" pitchFamily="34" charset="0"/>
              </a:rPr>
              <a:t> </a:t>
            </a:r>
            <a:r>
              <a:rPr lang="en-US" sz="2400" dirty="0" err="1">
                <a:latin typeface="Century Gothic" panose="020B0502020202020204" pitchFamily="34" charset="0"/>
              </a:rPr>
              <a:t>mengikuti</a:t>
            </a:r>
            <a:r>
              <a:rPr lang="en-US" sz="2400" dirty="0">
                <a:latin typeface="Century Gothic" panose="020B0502020202020204" pitchFamily="34" charset="0"/>
              </a:rPr>
              <a:t> </a:t>
            </a:r>
            <a:r>
              <a:rPr lang="en-US" sz="2400" dirty="0" err="1">
                <a:solidFill>
                  <a:srgbClr val="00B050"/>
                </a:solidFill>
                <a:latin typeface="Century Gothic" panose="020B0502020202020204" pitchFamily="34" charset="0"/>
              </a:rPr>
              <a:t>satuan</a:t>
            </a:r>
            <a:r>
              <a:rPr lang="en-US" sz="2400" dirty="0">
                <a:solidFill>
                  <a:srgbClr val="00B050"/>
                </a:solidFill>
                <a:latin typeface="Century Gothic" panose="020B0502020202020204" pitchFamily="34" charset="0"/>
              </a:rPr>
              <a:t> </a:t>
            </a:r>
            <a:r>
              <a:rPr lang="en-US" sz="2400" dirty="0" err="1">
                <a:solidFill>
                  <a:srgbClr val="00B050"/>
                </a:solidFill>
                <a:latin typeface="Century Gothic" panose="020B0502020202020204" pitchFamily="34" charset="0"/>
              </a:rPr>
              <a:t>biaya</a:t>
            </a:r>
            <a:r>
              <a:rPr lang="en-US" sz="2400" dirty="0">
                <a:solidFill>
                  <a:srgbClr val="00B050"/>
                </a:solidFill>
                <a:latin typeface="Century Gothic" panose="020B0502020202020204" pitchFamily="34" charset="0"/>
              </a:rPr>
              <a:t> </a:t>
            </a:r>
            <a:r>
              <a:rPr lang="en-US" sz="2400" dirty="0" err="1">
                <a:solidFill>
                  <a:srgbClr val="00B050"/>
                </a:solidFill>
                <a:latin typeface="Century Gothic" panose="020B0502020202020204" pitchFamily="34" charset="0"/>
              </a:rPr>
              <a:t>dari</a:t>
            </a:r>
            <a:r>
              <a:rPr lang="en-US" sz="2400" dirty="0">
                <a:solidFill>
                  <a:srgbClr val="00B050"/>
                </a:solidFill>
                <a:latin typeface="Century Gothic" panose="020B0502020202020204" pitchFamily="34" charset="0"/>
              </a:rPr>
              <a:t> </a:t>
            </a:r>
            <a:r>
              <a:rPr lang="en-US" sz="2400" dirty="0" err="1">
                <a:solidFill>
                  <a:srgbClr val="00B050"/>
                </a:solidFill>
                <a:latin typeface="Century Gothic" panose="020B0502020202020204" pitchFamily="34" charset="0"/>
              </a:rPr>
              <a:t>pemda</a:t>
            </a:r>
            <a:r>
              <a:rPr lang="en-US" sz="2400" dirty="0">
                <a:solidFill>
                  <a:srgbClr val="00B050"/>
                </a:solidFill>
                <a:latin typeface="Century Gothic" panose="020B0502020202020204" pitchFamily="34" charset="0"/>
              </a:rPr>
              <a:t> </a:t>
            </a:r>
            <a:r>
              <a:rPr lang="en-US" sz="2400" dirty="0" err="1">
                <a:latin typeface="Century Gothic" panose="020B0502020202020204" pitchFamily="34" charset="0"/>
              </a:rPr>
              <a:t>setempat</a:t>
            </a:r>
            <a:r>
              <a:rPr lang="en-US" sz="2400" dirty="0">
                <a:latin typeface="Century Gothic" panose="020B0502020202020204" pitchFamily="34" charset="0"/>
              </a:rPr>
              <a:t>;</a:t>
            </a:r>
          </a:p>
          <a:p>
            <a:pPr>
              <a:lnSpc>
                <a:spcPct val="100000"/>
              </a:lnSpc>
            </a:pPr>
            <a:r>
              <a:rPr lang="en-US" sz="2400" dirty="0" err="1">
                <a:latin typeface="Century Gothic" panose="020B0502020202020204" pitchFamily="34" charset="0"/>
              </a:rPr>
              <a:t>Perlakuan</a:t>
            </a:r>
            <a:r>
              <a:rPr lang="en-US" sz="2400" dirty="0">
                <a:latin typeface="Century Gothic" panose="020B0502020202020204" pitchFamily="34" charset="0"/>
              </a:rPr>
              <a:t> </a:t>
            </a:r>
            <a:r>
              <a:rPr lang="en-US" sz="2400" dirty="0" err="1">
                <a:latin typeface="Century Gothic" panose="020B0502020202020204" pitchFamily="34" charset="0"/>
              </a:rPr>
              <a:t>terhadap</a:t>
            </a:r>
            <a:r>
              <a:rPr lang="en-US" sz="2400" dirty="0">
                <a:latin typeface="Century Gothic" panose="020B0502020202020204" pitchFamily="34" charset="0"/>
              </a:rPr>
              <a:t> </a:t>
            </a:r>
            <a:r>
              <a:rPr lang="en-US" sz="2400" dirty="0" err="1">
                <a:solidFill>
                  <a:srgbClr val="00B050"/>
                </a:solidFill>
                <a:latin typeface="Century Gothic" panose="020B0502020202020204" pitchFamily="34" charset="0"/>
              </a:rPr>
              <a:t>bunga</a:t>
            </a:r>
            <a:r>
              <a:rPr lang="en-US" sz="2400" dirty="0">
                <a:solidFill>
                  <a:srgbClr val="00B050"/>
                </a:solidFill>
                <a:latin typeface="Century Gothic" panose="020B0502020202020204" pitchFamily="34" charset="0"/>
              </a:rPr>
              <a:t> bank </a:t>
            </a:r>
            <a:r>
              <a:rPr lang="en-US" sz="2400" dirty="0" err="1">
                <a:latin typeface="Century Gothic" panose="020B0502020202020204" pitchFamily="34" charset="0"/>
              </a:rPr>
              <a:t>mengikuti</a:t>
            </a:r>
            <a:r>
              <a:rPr lang="en-US" sz="2400" dirty="0">
                <a:latin typeface="Century Gothic" panose="020B0502020202020204" pitchFamily="34" charset="0"/>
              </a:rPr>
              <a:t> </a:t>
            </a:r>
            <a:r>
              <a:rPr lang="en-US" sz="2400" dirty="0" err="1">
                <a:latin typeface="Century Gothic" panose="020B0502020202020204" pitchFamily="34" charset="0"/>
              </a:rPr>
              <a:t>ketentuan</a:t>
            </a:r>
            <a:r>
              <a:rPr lang="en-US" sz="2400" dirty="0">
                <a:latin typeface="Century Gothic" panose="020B0502020202020204" pitchFamily="34" charset="0"/>
              </a:rPr>
              <a:t> yang </a:t>
            </a:r>
            <a:r>
              <a:rPr lang="en-US" sz="2400" dirty="0" err="1">
                <a:latin typeface="Century Gothic" panose="020B0502020202020204" pitchFamily="34" charset="0"/>
              </a:rPr>
              <a:t>berlaku</a:t>
            </a:r>
            <a:r>
              <a:rPr lang="en-US" sz="2400" dirty="0">
                <a:latin typeface="Century Gothic" panose="020B0502020202020204" pitchFamily="34" charset="0"/>
              </a:rPr>
              <a:t>;.</a:t>
            </a:r>
          </a:p>
          <a:p>
            <a:pPr marL="432000" lvl="1" indent="-432000">
              <a:lnSpc>
                <a:spcPct val="100000"/>
              </a:lnSpc>
              <a:buFont typeface="Wingdings" pitchFamily="2" charset="2"/>
              <a:buChar char="v"/>
            </a:pPr>
            <a:endParaRPr lang="en-US" dirty="0">
              <a:latin typeface="Century Gothic" panose="020B0502020202020204" pitchFamily="34" charset="0"/>
            </a:endParaRPr>
          </a:p>
        </p:txBody>
      </p:sp>
    </p:spTree>
    <p:extLst>
      <p:ext uri="{BB962C8B-B14F-4D97-AF65-F5344CB8AC3E}">
        <p14:creationId xmlns:p14="http://schemas.microsoft.com/office/powerpoint/2010/main" val="3305983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Larangan</a:t>
            </a:r>
            <a:r>
              <a:rPr lang="en-US" sz="2800" b="1" dirty="0" smtClean="0">
                <a:solidFill>
                  <a:schemeClr val="bg1"/>
                </a:solidFill>
              </a:rPr>
              <a:t> </a:t>
            </a:r>
            <a:r>
              <a:rPr lang="en-US" sz="2800" b="1" dirty="0" err="1" smtClean="0">
                <a:solidFill>
                  <a:schemeClr val="bg1"/>
                </a:solidFill>
              </a:rPr>
              <a:t>Penggunaan</a:t>
            </a:r>
            <a:r>
              <a:rPr lang="en-US" sz="2800" b="1" dirty="0" smtClean="0">
                <a:solidFill>
                  <a:schemeClr val="bg1"/>
                </a:solidFill>
              </a:rPr>
              <a:t> Dana BOS - 1 </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39" y="1690884"/>
            <a:ext cx="740026" cy="737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8" name="Rectangle 117"/>
          <p:cNvSpPr/>
          <p:nvPr/>
        </p:nvSpPr>
        <p:spPr>
          <a:xfrm>
            <a:off x="46000" y="2364271"/>
            <a:ext cx="2127506" cy="677108"/>
          </a:xfrm>
          <a:prstGeom prst="rect">
            <a:avLst/>
          </a:prstGeom>
        </p:spPr>
        <p:txBody>
          <a:bodyPr wrap="none">
            <a:spAutoFit/>
          </a:bodyPr>
          <a:lstStyle/>
          <a:p>
            <a:pPr algn="ctr">
              <a:lnSpc>
                <a:spcPct val="150000"/>
              </a:lnSpc>
            </a:pPr>
            <a:r>
              <a:rPr lang="en-US" sz="1600" b="1" dirty="0" smtClean="0">
                <a:latin typeface="Century Gothic" pitchFamily="34" charset="0"/>
              </a:rPr>
              <a:t>01. </a:t>
            </a:r>
            <a:r>
              <a:rPr lang="en-US" sz="1400" b="1" dirty="0" err="1" smtClean="0">
                <a:solidFill>
                  <a:srgbClr val="C00000"/>
                </a:solidFill>
                <a:latin typeface="Century Gothic" pitchFamily="34" charset="0"/>
              </a:rPr>
              <a:t>Disimpan</a:t>
            </a:r>
            <a:r>
              <a:rPr lang="en-US" sz="1400" dirty="0" smtClean="0">
                <a:latin typeface="Century Gothic" pitchFamily="34" charset="0"/>
              </a:rPr>
              <a:t> </a:t>
            </a:r>
            <a:r>
              <a:rPr lang="en-US" sz="1400" dirty="0" err="1">
                <a:latin typeface="Century Gothic" pitchFamily="34" charset="0"/>
              </a:rPr>
              <a:t>dengan</a:t>
            </a:r>
            <a:r>
              <a:rPr lang="en-US" sz="1400" dirty="0">
                <a:latin typeface="Century Gothic" pitchFamily="34" charset="0"/>
              </a:rPr>
              <a:t> </a:t>
            </a:r>
            <a:endParaRPr lang="en-US" sz="1400" dirty="0" smtClean="0">
              <a:latin typeface="Century Gothic" pitchFamily="34" charset="0"/>
            </a:endParaRPr>
          </a:p>
          <a:p>
            <a:pPr algn="ctr"/>
            <a:r>
              <a:rPr lang="en-US" sz="1400" dirty="0" err="1" smtClean="0">
                <a:latin typeface="Century Gothic" pitchFamily="34" charset="0"/>
              </a:rPr>
              <a:t>maksud</a:t>
            </a:r>
            <a:r>
              <a:rPr lang="en-US" sz="1400" dirty="0" smtClean="0">
                <a:latin typeface="Century Gothic" pitchFamily="34" charset="0"/>
              </a:rPr>
              <a:t> </a:t>
            </a:r>
            <a:r>
              <a:rPr lang="en-US" sz="1400" dirty="0" err="1">
                <a:latin typeface="Century Gothic" pitchFamily="34" charset="0"/>
              </a:rPr>
              <a:t>dibungakan</a:t>
            </a:r>
            <a:endParaRPr lang="en-US" sz="1400" dirty="0">
              <a:latin typeface="Century Gothic" pitchFamily="34" charset="0"/>
            </a:endParaRPr>
          </a:p>
        </p:txBody>
      </p:sp>
      <p:pic>
        <p:nvPicPr>
          <p:cNvPr id="1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1702" y="1690884"/>
            <a:ext cx="740028" cy="73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0" name="Rectangle 119"/>
          <p:cNvSpPr/>
          <p:nvPr/>
        </p:nvSpPr>
        <p:spPr>
          <a:xfrm>
            <a:off x="2454442" y="2364271"/>
            <a:ext cx="2104496" cy="553998"/>
          </a:xfrm>
          <a:prstGeom prst="rect">
            <a:avLst/>
          </a:prstGeom>
        </p:spPr>
        <p:txBody>
          <a:bodyPr wrap="square">
            <a:spAutoFit/>
          </a:bodyPr>
          <a:lstStyle/>
          <a:p>
            <a:r>
              <a:rPr lang="en-US" sz="1600" b="1" dirty="0" smtClean="0">
                <a:latin typeface="Century Gothic" pitchFamily="34" charset="0"/>
              </a:rPr>
              <a:t>02</a:t>
            </a:r>
            <a:r>
              <a:rPr lang="en-US" sz="1600" b="1" dirty="0" smtClean="0">
                <a:solidFill>
                  <a:srgbClr val="C00000"/>
                </a:solidFill>
                <a:latin typeface="Century Gothic" pitchFamily="34" charset="0"/>
              </a:rPr>
              <a:t>. </a:t>
            </a:r>
            <a:r>
              <a:rPr lang="en-US" sz="1400" b="1" dirty="0" err="1" smtClean="0">
                <a:solidFill>
                  <a:srgbClr val="C00000"/>
                </a:solidFill>
                <a:latin typeface="Century Gothic" pitchFamily="34" charset="0"/>
              </a:rPr>
              <a:t>Dipinjamkan</a:t>
            </a:r>
            <a:r>
              <a:rPr lang="en-US" sz="1400" dirty="0" smtClean="0">
                <a:solidFill>
                  <a:srgbClr val="C00000"/>
                </a:solidFill>
                <a:latin typeface="Century Gothic" pitchFamily="34" charset="0"/>
              </a:rPr>
              <a:t> </a:t>
            </a:r>
            <a:r>
              <a:rPr lang="en-US" sz="1400" dirty="0" err="1">
                <a:latin typeface="Century Gothic" pitchFamily="34" charset="0"/>
              </a:rPr>
              <a:t>kepada</a:t>
            </a:r>
            <a:r>
              <a:rPr lang="en-US" sz="1400" dirty="0">
                <a:latin typeface="Century Gothic" pitchFamily="34" charset="0"/>
              </a:rPr>
              <a:t> </a:t>
            </a:r>
            <a:r>
              <a:rPr lang="en-US" sz="1400" dirty="0" err="1" smtClean="0">
                <a:latin typeface="Century Gothic" pitchFamily="34" charset="0"/>
              </a:rPr>
              <a:t>pihak</a:t>
            </a:r>
            <a:r>
              <a:rPr lang="en-US" sz="1400" dirty="0" smtClean="0">
                <a:latin typeface="Century Gothic" pitchFamily="34" charset="0"/>
              </a:rPr>
              <a:t> </a:t>
            </a:r>
            <a:r>
              <a:rPr lang="en-US" sz="1400" dirty="0">
                <a:latin typeface="Century Gothic" pitchFamily="34" charset="0"/>
              </a:rPr>
              <a:t>lain</a:t>
            </a:r>
          </a:p>
        </p:txBody>
      </p:sp>
      <p:pic>
        <p:nvPicPr>
          <p:cNvPr id="12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3739" y="1690884"/>
            <a:ext cx="740028" cy="73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 name="Rectangle 121"/>
          <p:cNvSpPr/>
          <p:nvPr/>
        </p:nvSpPr>
        <p:spPr>
          <a:xfrm>
            <a:off x="4572831" y="2364271"/>
            <a:ext cx="2137124" cy="553998"/>
          </a:xfrm>
          <a:prstGeom prst="rect">
            <a:avLst/>
          </a:prstGeom>
        </p:spPr>
        <p:txBody>
          <a:bodyPr wrap="none">
            <a:spAutoFit/>
          </a:bodyPr>
          <a:lstStyle/>
          <a:p>
            <a:r>
              <a:rPr lang="en-US" sz="1600" b="1" dirty="0" smtClean="0">
                <a:latin typeface="Century Gothic" pitchFamily="34" charset="0"/>
              </a:rPr>
              <a:t>03. </a:t>
            </a:r>
            <a:r>
              <a:rPr lang="en-US" sz="1400" b="1" dirty="0" err="1" smtClean="0">
                <a:solidFill>
                  <a:srgbClr val="C00000"/>
                </a:solidFill>
                <a:latin typeface="Century Gothic" pitchFamily="34" charset="0"/>
              </a:rPr>
              <a:t>Membeli</a:t>
            </a:r>
            <a:r>
              <a:rPr lang="en-US" sz="1400" b="1" dirty="0" smtClean="0">
                <a:solidFill>
                  <a:srgbClr val="C00000"/>
                </a:solidFill>
                <a:latin typeface="Century Gothic" pitchFamily="34" charset="0"/>
              </a:rPr>
              <a:t> </a:t>
            </a:r>
            <a:r>
              <a:rPr lang="en-US" sz="1400" b="1" dirty="0">
                <a:solidFill>
                  <a:srgbClr val="C00000"/>
                </a:solidFill>
                <a:latin typeface="Century Gothic" pitchFamily="34" charset="0"/>
              </a:rPr>
              <a:t>software </a:t>
            </a:r>
            <a:endParaRPr lang="en-US" sz="1400" b="1" dirty="0" smtClean="0">
              <a:solidFill>
                <a:srgbClr val="C00000"/>
              </a:solidFill>
              <a:latin typeface="Century Gothic" pitchFamily="34" charset="0"/>
            </a:endParaRPr>
          </a:p>
          <a:p>
            <a:r>
              <a:rPr lang="en-US" sz="1400" dirty="0" err="1" smtClean="0">
                <a:latin typeface="Century Gothic" pitchFamily="34" charset="0"/>
              </a:rPr>
              <a:t>pelaporan</a:t>
            </a:r>
            <a:r>
              <a:rPr lang="en-US" sz="1400" dirty="0" smtClean="0">
                <a:latin typeface="Century Gothic" pitchFamily="34" charset="0"/>
              </a:rPr>
              <a:t> / </a:t>
            </a:r>
            <a:r>
              <a:rPr lang="en-US" sz="1400" dirty="0" err="1">
                <a:latin typeface="Century Gothic" pitchFamily="34" charset="0"/>
              </a:rPr>
              <a:t>sejenis</a:t>
            </a:r>
            <a:endParaRPr lang="en-US" sz="1400" dirty="0">
              <a:latin typeface="Century Gothic" pitchFamily="34" charset="0"/>
            </a:endParaRPr>
          </a:p>
        </p:txBody>
      </p:sp>
      <p:pic>
        <p:nvPicPr>
          <p:cNvPr id="12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3540" y="1626512"/>
            <a:ext cx="740028" cy="73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4" name="Rectangle 123"/>
          <p:cNvSpPr/>
          <p:nvPr/>
        </p:nvSpPr>
        <p:spPr>
          <a:xfrm>
            <a:off x="6753727" y="2364271"/>
            <a:ext cx="2758840" cy="1200329"/>
          </a:xfrm>
          <a:prstGeom prst="rect">
            <a:avLst/>
          </a:prstGeom>
        </p:spPr>
        <p:txBody>
          <a:bodyPr wrap="square">
            <a:spAutoFit/>
          </a:bodyPr>
          <a:lstStyle/>
          <a:p>
            <a:r>
              <a:rPr lang="en-US" sz="1600" b="1" dirty="0" smtClean="0">
                <a:latin typeface="Century Gothic" pitchFamily="34" charset="0"/>
              </a:rPr>
              <a:t>04</a:t>
            </a:r>
            <a:r>
              <a:rPr lang="en-US" sz="1600" dirty="0" smtClean="0">
                <a:latin typeface="Century Gothic" pitchFamily="34" charset="0"/>
              </a:rPr>
              <a:t>. </a:t>
            </a:r>
            <a:r>
              <a:rPr lang="en-US" sz="1400" dirty="0" err="1" smtClean="0">
                <a:latin typeface="Century Gothic" pitchFamily="34" charset="0"/>
              </a:rPr>
              <a:t>Membiayai</a:t>
            </a:r>
            <a:r>
              <a:rPr lang="en-US" sz="1400" dirty="0" smtClean="0">
                <a:latin typeface="Century Gothic" pitchFamily="34" charset="0"/>
              </a:rPr>
              <a:t> </a:t>
            </a:r>
            <a:r>
              <a:rPr lang="en-US" sz="1400" dirty="0" err="1">
                <a:latin typeface="Century Gothic" pitchFamily="34" charset="0"/>
              </a:rPr>
              <a:t>kegiatan</a:t>
            </a:r>
            <a:r>
              <a:rPr lang="en-US" sz="1400" dirty="0">
                <a:latin typeface="Century Gothic" pitchFamily="34" charset="0"/>
              </a:rPr>
              <a:t> yang </a:t>
            </a:r>
            <a:r>
              <a:rPr lang="en-US" sz="1400" b="1" dirty="0" err="1">
                <a:solidFill>
                  <a:srgbClr val="C00000"/>
                </a:solidFill>
                <a:latin typeface="Century Gothic" pitchFamily="34" charset="0"/>
              </a:rPr>
              <a:t>tidak</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menjadi</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prioritas</a:t>
            </a:r>
            <a:r>
              <a:rPr lang="en-US" sz="1400" b="1" dirty="0">
                <a:solidFill>
                  <a:srgbClr val="C00000"/>
                </a:solidFill>
                <a:latin typeface="Century Gothic" pitchFamily="34" charset="0"/>
              </a:rPr>
              <a:t> </a:t>
            </a:r>
            <a:r>
              <a:rPr lang="en-US" sz="1400" dirty="0" err="1">
                <a:latin typeface="Century Gothic" pitchFamily="34" charset="0"/>
              </a:rPr>
              <a:t>sekolah</a:t>
            </a:r>
            <a:r>
              <a:rPr lang="en-US" sz="1400" dirty="0">
                <a:latin typeface="Century Gothic" pitchFamily="34" charset="0"/>
              </a:rPr>
              <a:t> </a:t>
            </a:r>
            <a:r>
              <a:rPr lang="en-US" sz="1400" dirty="0" err="1" smtClean="0">
                <a:latin typeface="Century Gothic" pitchFamily="34" charset="0"/>
              </a:rPr>
              <a:t>antara</a:t>
            </a:r>
            <a:r>
              <a:rPr lang="en-US" sz="1400" dirty="0" smtClean="0">
                <a:latin typeface="Century Gothic" pitchFamily="34" charset="0"/>
              </a:rPr>
              <a:t> </a:t>
            </a:r>
            <a:r>
              <a:rPr lang="en-US" sz="1400" dirty="0">
                <a:latin typeface="Century Gothic" pitchFamily="34" charset="0"/>
              </a:rPr>
              <a:t>lain </a:t>
            </a:r>
            <a:r>
              <a:rPr lang="en-US" sz="1400" dirty="0" err="1">
                <a:latin typeface="Century Gothic" pitchFamily="34" charset="0"/>
              </a:rPr>
              <a:t>studi</a:t>
            </a:r>
            <a:r>
              <a:rPr lang="en-US" sz="1400" dirty="0">
                <a:latin typeface="Century Gothic" pitchFamily="34" charset="0"/>
              </a:rPr>
              <a:t> banding, </a:t>
            </a:r>
            <a:r>
              <a:rPr lang="en-US" sz="1400" dirty="0" err="1">
                <a:latin typeface="Century Gothic" pitchFamily="34" charset="0"/>
              </a:rPr>
              <a:t>tur</a:t>
            </a:r>
            <a:r>
              <a:rPr lang="en-US" sz="1400" dirty="0">
                <a:latin typeface="Century Gothic" pitchFamily="34" charset="0"/>
              </a:rPr>
              <a:t> </a:t>
            </a:r>
            <a:r>
              <a:rPr lang="en-US" sz="1400" dirty="0" err="1">
                <a:latin typeface="Century Gothic" pitchFamily="34" charset="0"/>
              </a:rPr>
              <a:t>studi</a:t>
            </a:r>
            <a:r>
              <a:rPr lang="en-US" sz="1400" dirty="0">
                <a:latin typeface="Century Gothic" pitchFamily="34" charset="0"/>
              </a:rPr>
              <a:t> (</a:t>
            </a:r>
            <a:r>
              <a:rPr lang="en-US" sz="1400" dirty="0" err="1">
                <a:latin typeface="Century Gothic" pitchFamily="34" charset="0"/>
              </a:rPr>
              <a:t>karya</a:t>
            </a:r>
            <a:r>
              <a:rPr lang="en-US" sz="1400" dirty="0">
                <a:latin typeface="Century Gothic" pitchFamily="34" charset="0"/>
              </a:rPr>
              <a:t> </a:t>
            </a:r>
            <a:r>
              <a:rPr lang="en-US" sz="1400" dirty="0" err="1">
                <a:latin typeface="Century Gothic" pitchFamily="34" charset="0"/>
              </a:rPr>
              <a:t>wisata</a:t>
            </a:r>
            <a:r>
              <a:rPr lang="en-US" sz="1400" dirty="0">
                <a:latin typeface="Century Gothic" pitchFamily="34" charset="0"/>
              </a:rPr>
              <a:t>), &amp;</a:t>
            </a:r>
            <a:r>
              <a:rPr lang="en-US" sz="1400" dirty="0" smtClean="0">
                <a:latin typeface="Century Gothic" pitchFamily="34" charset="0"/>
              </a:rPr>
              <a:t> </a:t>
            </a:r>
            <a:r>
              <a:rPr lang="en-US" sz="1400" dirty="0" err="1">
                <a:latin typeface="Century Gothic" pitchFamily="34" charset="0"/>
              </a:rPr>
              <a:t>sejenisnya</a:t>
            </a:r>
            <a:endParaRPr lang="en-US" sz="1400" dirty="0">
              <a:latin typeface="Century Gothic" pitchFamily="34" charset="0"/>
            </a:endParaRPr>
          </a:p>
        </p:txBody>
      </p:sp>
      <p:pic>
        <p:nvPicPr>
          <p:cNvPr id="125" name="Picture 124"/>
          <p:cNvPicPr>
            <a:picLocks noChangeAspect="1"/>
          </p:cNvPicPr>
          <p:nvPr/>
        </p:nvPicPr>
        <p:blipFill>
          <a:blip r:embed="rId7"/>
          <a:stretch>
            <a:fillRect/>
          </a:stretch>
        </p:blipFill>
        <p:spPr>
          <a:xfrm>
            <a:off x="298072" y="673482"/>
            <a:ext cx="994615" cy="927616"/>
          </a:xfrm>
          <a:prstGeom prst="roundRect">
            <a:avLst>
              <a:gd name="adj" fmla="val 424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26" name="Group 125"/>
          <p:cNvGrpSpPr/>
          <p:nvPr/>
        </p:nvGrpSpPr>
        <p:grpSpPr>
          <a:xfrm>
            <a:off x="10060202" y="1723068"/>
            <a:ext cx="740026" cy="673387"/>
            <a:chOff x="739739" y="2974256"/>
            <a:chExt cx="740026" cy="673387"/>
          </a:xfrm>
        </p:grpSpPr>
        <p:sp>
          <p:nvSpPr>
            <p:cNvPr id="127" name="Oval 126"/>
            <p:cNvSpPr/>
            <p:nvPr/>
          </p:nvSpPr>
          <p:spPr>
            <a:xfrm>
              <a:off x="739739" y="2974256"/>
              <a:ext cx="740026" cy="67338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4522" y="3148085"/>
              <a:ext cx="630459" cy="3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9" name="Rectangle 128"/>
          <p:cNvSpPr/>
          <p:nvPr/>
        </p:nvSpPr>
        <p:spPr>
          <a:xfrm>
            <a:off x="9512567" y="2428643"/>
            <a:ext cx="2465753" cy="1415772"/>
          </a:xfrm>
          <a:prstGeom prst="rect">
            <a:avLst/>
          </a:prstGeom>
        </p:spPr>
        <p:txBody>
          <a:bodyPr wrap="square">
            <a:spAutoFit/>
          </a:bodyPr>
          <a:lstStyle/>
          <a:p>
            <a:r>
              <a:rPr lang="en-US" sz="1600" b="1" dirty="0" smtClean="0">
                <a:latin typeface="Century Gothic" pitchFamily="34" charset="0"/>
              </a:rPr>
              <a:t>05. </a:t>
            </a:r>
            <a:r>
              <a:rPr lang="en-US" sz="1400" dirty="0" err="1" smtClean="0">
                <a:latin typeface="Century Gothic" pitchFamily="34" charset="0"/>
              </a:rPr>
              <a:t>Membayar</a:t>
            </a:r>
            <a:r>
              <a:rPr lang="en-US" sz="1400" dirty="0" smtClean="0">
                <a:solidFill>
                  <a:srgbClr val="C00000"/>
                </a:solidFill>
                <a:latin typeface="Century Gothic" pitchFamily="34" charset="0"/>
              </a:rPr>
              <a:t> </a:t>
            </a:r>
            <a:r>
              <a:rPr lang="en-US" sz="1400" b="1" dirty="0" err="1">
                <a:solidFill>
                  <a:srgbClr val="C00000"/>
                </a:solidFill>
                <a:latin typeface="Century Gothic" pitchFamily="34" charset="0"/>
              </a:rPr>
              <a:t>iuran</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kegiatan</a:t>
            </a:r>
            <a:r>
              <a:rPr lang="en-US" sz="1400" dirty="0">
                <a:solidFill>
                  <a:srgbClr val="C00000"/>
                </a:solidFill>
                <a:latin typeface="Century Gothic" pitchFamily="34" charset="0"/>
              </a:rPr>
              <a:t> </a:t>
            </a:r>
            <a:r>
              <a:rPr lang="en-US" sz="1400" dirty="0">
                <a:latin typeface="Century Gothic" pitchFamily="34" charset="0"/>
              </a:rPr>
              <a:t>yang </a:t>
            </a:r>
            <a:r>
              <a:rPr lang="en-US" sz="1400" dirty="0" err="1">
                <a:latin typeface="Century Gothic" pitchFamily="34" charset="0"/>
              </a:rPr>
              <a:t>diselenggarakan</a:t>
            </a:r>
            <a:r>
              <a:rPr lang="en-US" sz="1400" dirty="0">
                <a:latin typeface="Century Gothic" pitchFamily="34" charset="0"/>
              </a:rPr>
              <a:t> </a:t>
            </a:r>
            <a:r>
              <a:rPr lang="en-US" sz="1400" dirty="0" err="1">
                <a:latin typeface="Century Gothic" pitchFamily="34" charset="0"/>
              </a:rPr>
              <a:t>oleh</a:t>
            </a:r>
            <a:r>
              <a:rPr lang="en-US" sz="1400" dirty="0">
                <a:latin typeface="Century Gothic" pitchFamily="34" charset="0"/>
              </a:rPr>
              <a:t> </a:t>
            </a:r>
            <a:r>
              <a:rPr lang="en-US" sz="1400" dirty="0" smtClean="0">
                <a:latin typeface="Century Gothic" pitchFamily="34" charset="0"/>
              </a:rPr>
              <a:t>UPTD </a:t>
            </a:r>
            <a:r>
              <a:rPr lang="en-US" sz="1400" dirty="0" err="1" smtClean="0">
                <a:latin typeface="Century Gothic" pitchFamily="34" charset="0"/>
              </a:rPr>
              <a:t>kecamatan</a:t>
            </a:r>
            <a:r>
              <a:rPr lang="en-US" sz="1400" dirty="0" smtClean="0">
                <a:latin typeface="Century Gothic" pitchFamily="34" charset="0"/>
              </a:rPr>
              <a:t> /</a:t>
            </a:r>
            <a:r>
              <a:rPr lang="en-US" sz="1400" dirty="0" err="1" smtClean="0">
                <a:latin typeface="Century Gothic" pitchFamily="34" charset="0"/>
              </a:rPr>
              <a:t>kabupaten</a:t>
            </a:r>
            <a:r>
              <a:rPr lang="en-US" sz="1400" dirty="0" smtClean="0">
                <a:latin typeface="Century Gothic" pitchFamily="34" charset="0"/>
              </a:rPr>
              <a:t>/</a:t>
            </a:r>
            <a:r>
              <a:rPr lang="en-US" sz="1400" dirty="0" err="1" smtClean="0">
                <a:latin typeface="Century Gothic" pitchFamily="34" charset="0"/>
              </a:rPr>
              <a:t>kota</a:t>
            </a:r>
            <a:r>
              <a:rPr lang="en-US" sz="1400" dirty="0" smtClean="0">
                <a:latin typeface="Century Gothic" pitchFamily="34" charset="0"/>
              </a:rPr>
              <a:t>/</a:t>
            </a:r>
            <a:r>
              <a:rPr lang="en-US" sz="1400" dirty="0" err="1" smtClean="0">
                <a:latin typeface="Century Gothic" pitchFamily="34" charset="0"/>
              </a:rPr>
              <a:t>provinsi</a:t>
            </a:r>
            <a:r>
              <a:rPr lang="en-US" sz="1400" dirty="0" smtClean="0">
                <a:latin typeface="Century Gothic" pitchFamily="34" charset="0"/>
              </a:rPr>
              <a:t>/</a:t>
            </a:r>
            <a:r>
              <a:rPr lang="en-US" sz="1400" dirty="0" err="1" smtClean="0">
                <a:latin typeface="Century Gothic" pitchFamily="34" charset="0"/>
              </a:rPr>
              <a:t>pusat</a:t>
            </a:r>
            <a:r>
              <a:rPr lang="en-US" sz="1400" dirty="0">
                <a:latin typeface="Century Gothic" pitchFamily="34" charset="0"/>
              </a:rPr>
              <a:t>, </a:t>
            </a:r>
            <a:r>
              <a:rPr lang="en-US" sz="1400" dirty="0" err="1">
                <a:latin typeface="Century Gothic" pitchFamily="34" charset="0"/>
              </a:rPr>
              <a:t>atau</a:t>
            </a:r>
            <a:r>
              <a:rPr lang="en-US" sz="1400" dirty="0">
                <a:latin typeface="Century Gothic" pitchFamily="34" charset="0"/>
              </a:rPr>
              <a:t> </a:t>
            </a:r>
            <a:r>
              <a:rPr lang="en-US" sz="1400" dirty="0" err="1">
                <a:latin typeface="Century Gothic" pitchFamily="34" charset="0"/>
              </a:rPr>
              <a:t>pihak</a:t>
            </a:r>
            <a:r>
              <a:rPr lang="en-US" sz="1400" dirty="0">
                <a:latin typeface="Century Gothic" pitchFamily="34" charset="0"/>
              </a:rPr>
              <a:t> </a:t>
            </a:r>
            <a:r>
              <a:rPr lang="en-US" sz="1400" dirty="0" err="1">
                <a:latin typeface="Century Gothic" pitchFamily="34" charset="0"/>
              </a:rPr>
              <a:t>lainnya</a:t>
            </a:r>
            <a:endParaRPr lang="en-US" sz="1400" dirty="0">
              <a:latin typeface="Century Gothic" pitchFamily="34" charset="0"/>
            </a:endParaRPr>
          </a:p>
        </p:txBody>
      </p:sp>
      <p:pic>
        <p:nvPicPr>
          <p:cNvPr id="1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90780" y="4146295"/>
            <a:ext cx="740027" cy="737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 name="Rectangle 130"/>
          <p:cNvSpPr/>
          <p:nvPr/>
        </p:nvSpPr>
        <p:spPr>
          <a:xfrm>
            <a:off x="795380" y="4855554"/>
            <a:ext cx="2179960" cy="769441"/>
          </a:xfrm>
          <a:prstGeom prst="rect">
            <a:avLst/>
          </a:prstGeom>
        </p:spPr>
        <p:txBody>
          <a:bodyPr wrap="square">
            <a:spAutoFit/>
          </a:bodyPr>
          <a:lstStyle/>
          <a:p>
            <a:r>
              <a:rPr lang="es-ES" sz="1600" b="1" dirty="0" smtClean="0">
                <a:latin typeface="Century Gothic" pitchFamily="34" charset="0"/>
              </a:rPr>
              <a:t>06. </a:t>
            </a:r>
            <a:r>
              <a:rPr lang="es-ES" sz="1400" dirty="0" err="1" smtClean="0">
                <a:latin typeface="Century Gothic" pitchFamily="34" charset="0"/>
              </a:rPr>
              <a:t>Membayar</a:t>
            </a:r>
            <a:r>
              <a:rPr lang="es-ES" sz="1400" dirty="0" smtClean="0">
                <a:latin typeface="Century Gothic" pitchFamily="34" charset="0"/>
              </a:rPr>
              <a:t> </a:t>
            </a:r>
            <a:r>
              <a:rPr lang="es-ES" sz="1400" b="1" dirty="0" err="1">
                <a:solidFill>
                  <a:srgbClr val="C00000"/>
                </a:solidFill>
                <a:latin typeface="Century Gothic" pitchFamily="34" charset="0"/>
              </a:rPr>
              <a:t>bonus</a:t>
            </a:r>
            <a:r>
              <a:rPr lang="es-ES" sz="1400" b="1" dirty="0">
                <a:solidFill>
                  <a:srgbClr val="C00000"/>
                </a:solidFill>
                <a:latin typeface="Century Gothic" pitchFamily="34" charset="0"/>
              </a:rPr>
              <a:t> dan </a:t>
            </a:r>
            <a:r>
              <a:rPr lang="es-ES" sz="1400" b="1" dirty="0" err="1">
                <a:solidFill>
                  <a:srgbClr val="C00000"/>
                </a:solidFill>
                <a:latin typeface="Century Gothic" pitchFamily="34" charset="0"/>
              </a:rPr>
              <a:t>transportasi</a:t>
            </a:r>
            <a:r>
              <a:rPr lang="es-ES" sz="1400" b="1" dirty="0">
                <a:solidFill>
                  <a:srgbClr val="C00000"/>
                </a:solidFill>
                <a:latin typeface="Century Gothic" pitchFamily="34" charset="0"/>
              </a:rPr>
              <a:t> </a:t>
            </a:r>
            <a:r>
              <a:rPr lang="es-ES" sz="1400" b="1" dirty="0" err="1">
                <a:solidFill>
                  <a:srgbClr val="C00000"/>
                </a:solidFill>
                <a:latin typeface="Century Gothic" pitchFamily="34" charset="0"/>
              </a:rPr>
              <a:t>rut</a:t>
            </a:r>
            <a:r>
              <a:rPr lang="es-ES" sz="1400" dirty="0" err="1">
                <a:solidFill>
                  <a:srgbClr val="C00000"/>
                </a:solidFill>
                <a:latin typeface="Century Gothic" pitchFamily="34" charset="0"/>
              </a:rPr>
              <a:t>in</a:t>
            </a:r>
            <a:r>
              <a:rPr lang="es-ES" sz="1400" dirty="0">
                <a:solidFill>
                  <a:srgbClr val="C00000"/>
                </a:solidFill>
                <a:latin typeface="Century Gothic" pitchFamily="34" charset="0"/>
              </a:rPr>
              <a:t> </a:t>
            </a:r>
            <a:r>
              <a:rPr lang="es-ES" sz="1400" dirty="0" err="1">
                <a:latin typeface="Century Gothic" pitchFamily="34" charset="0"/>
              </a:rPr>
              <a:t>guru</a:t>
            </a:r>
            <a:endParaRPr lang="en-US" sz="1400" dirty="0">
              <a:latin typeface="Century Gothic" pitchFamily="34" charset="0"/>
            </a:endParaRPr>
          </a:p>
        </p:txBody>
      </p:sp>
      <p:pic>
        <p:nvPicPr>
          <p:cNvPr id="132"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4654" y="4130253"/>
            <a:ext cx="740028" cy="7377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 name="Rectangle 132"/>
          <p:cNvSpPr/>
          <p:nvPr/>
        </p:nvSpPr>
        <p:spPr>
          <a:xfrm>
            <a:off x="3151802" y="4901067"/>
            <a:ext cx="2500544" cy="1415772"/>
          </a:xfrm>
          <a:prstGeom prst="rect">
            <a:avLst/>
          </a:prstGeom>
        </p:spPr>
        <p:txBody>
          <a:bodyPr wrap="square">
            <a:spAutoFit/>
          </a:bodyPr>
          <a:lstStyle/>
          <a:p>
            <a:r>
              <a:rPr lang="es-ES" sz="1600" b="1" dirty="0" smtClean="0">
                <a:latin typeface="Century Gothic" pitchFamily="34" charset="0"/>
              </a:rPr>
              <a:t>07. </a:t>
            </a:r>
            <a:r>
              <a:rPr lang="es-ES" sz="1400" dirty="0" err="1" smtClean="0">
                <a:latin typeface="Century Gothic" pitchFamily="34" charset="0"/>
              </a:rPr>
              <a:t>Membiayai</a:t>
            </a:r>
            <a:r>
              <a:rPr lang="es-ES" sz="1400" dirty="0" smtClean="0">
                <a:latin typeface="Century Gothic" pitchFamily="34" charset="0"/>
              </a:rPr>
              <a:t> </a:t>
            </a:r>
            <a:r>
              <a:rPr lang="es-ES" sz="1400" b="1" dirty="0" err="1">
                <a:solidFill>
                  <a:srgbClr val="C00000"/>
                </a:solidFill>
                <a:latin typeface="Century Gothic" pitchFamily="34" charset="0"/>
              </a:rPr>
              <a:t>akomodas</a:t>
            </a:r>
            <a:r>
              <a:rPr lang="es-ES" sz="1400" b="1" dirty="0" err="1">
                <a:latin typeface="Century Gothic" pitchFamily="34" charset="0"/>
              </a:rPr>
              <a:t>i</a:t>
            </a:r>
            <a:r>
              <a:rPr lang="es-ES" sz="1400" dirty="0">
                <a:latin typeface="Century Gothic" pitchFamily="34" charset="0"/>
              </a:rPr>
              <a:t> </a:t>
            </a:r>
            <a:r>
              <a:rPr lang="es-ES" sz="1400" dirty="0" err="1">
                <a:latin typeface="Century Gothic" pitchFamily="34" charset="0"/>
              </a:rPr>
              <a:t>untuk</a:t>
            </a:r>
            <a:r>
              <a:rPr lang="es-ES" sz="1400" dirty="0">
                <a:latin typeface="Century Gothic" pitchFamily="34" charset="0"/>
              </a:rPr>
              <a:t> </a:t>
            </a:r>
            <a:r>
              <a:rPr lang="es-ES" sz="1400" dirty="0" err="1">
                <a:latin typeface="Century Gothic" pitchFamily="34" charset="0"/>
              </a:rPr>
              <a:t>kegiatan</a:t>
            </a:r>
            <a:r>
              <a:rPr lang="es-ES" sz="1400" dirty="0">
                <a:latin typeface="Century Gothic" pitchFamily="34" charset="0"/>
              </a:rPr>
              <a:t> yang </a:t>
            </a:r>
            <a:r>
              <a:rPr lang="es-ES" sz="1400" dirty="0" err="1">
                <a:latin typeface="Century Gothic" pitchFamily="34" charset="0"/>
              </a:rPr>
              <a:t>diselenggarakan</a:t>
            </a:r>
            <a:r>
              <a:rPr lang="es-ES" sz="1400" dirty="0">
                <a:latin typeface="Century Gothic" pitchFamily="34" charset="0"/>
              </a:rPr>
              <a:t> </a:t>
            </a:r>
            <a:r>
              <a:rPr lang="es-ES" sz="1400" dirty="0" err="1">
                <a:latin typeface="Century Gothic" pitchFamily="34" charset="0"/>
              </a:rPr>
              <a:t>oleh</a:t>
            </a:r>
            <a:r>
              <a:rPr lang="es-ES" sz="1400" dirty="0">
                <a:latin typeface="Century Gothic" pitchFamily="34" charset="0"/>
              </a:rPr>
              <a:t> </a:t>
            </a:r>
            <a:r>
              <a:rPr lang="es-ES" sz="1400" dirty="0" err="1">
                <a:latin typeface="Century Gothic" pitchFamily="34" charset="0"/>
              </a:rPr>
              <a:t>sekolah</a:t>
            </a:r>
            <a:r>
              <a:rPr lang="es-ES" sz="1400" dirty="0">
                <a:latin typeface="Century Gothic" pitchFamily="34" charset="0"/>
              </a:rPr>
              <a:t> antara </a:t>
            </a:r>
            <a:r>
              <a:rPr lang="es-ES" sz="1400" dirty="0" err="1">
                <a:latin typeface="Century Gothic" pitchFamily="34" charset="0"/>
              </a:rPr>
              <a:t>lain</a:t>
            </a:r>
            <a:r>
              <a:rPr lang="es-ES" sz="1400" dirty="0">
                <a:latin typeface="Century Gothic" pitchFamily="34" charset="0"/>
              </a:rPr>
              <a:t> </a:t>
            </a:r>
            <a:r>
              <a:rPr lang="es-ES" sz="1400" dirty="0" err="1">
                <a:latin typeface="Century Gothic" pitchFamily="34" charset="0"/>
              </a:rPr>
              <a:t>sewa</a:t>
            </a:r>
            <a:r>
              <a:rPr lang="es-ES" sz="1400" dirty="0">
                <a:latin typeface="Century Gothic" pitchFamily="34" charset="0"/>
              </a:rPr>
              <a:t> hotel, </a:t>
            </a:r>
            <a:r>
              <a:rPr lang="es-ES" sz="1400" dirty="0" err="1">
                <a:latin typeface="Century Gothic" pitchFamily="34" charset="0"/>
              </a:rPr>
              <a:t>sewa</a:t>
            </a:r>
            <a:r>
              <a:rPr lang="es-ES" sz="1400" dirty="0">
                <a:latin typeface="Century Gothic" pitchFamily="34" charset="0"/>
              </a:rPr>
              <a:t> </a:t>
            </a:r>
            <a:r>
              <a:rPr lang="es-ES" sz="1400" dirty="0" err="1">
                <a:latin typeface="Century Gothic" pitchFamily="34" charset="0"/>
              </a:rPr>
              <a:t>ruang</a:t>
            </a:r>
            <a:r>
              <a:rPr lang="es-ES" sz="1400" dirty="0">
                <a:latin typeface="Century Gothic" pitchFamily="34" charset="0"/>
              </a:rPr>
              <a:t> </a:t>
            </a:r>
            <a:r>
              <a:rPr lang="es-ES" sz="1400" dirty="0" err="1">
                <a:latin typeface="Century Gothic" pitchFamily="34" charset="0"/>
              </a:rPr>
              <a:t>sidang</a:t>
            </a:r>
            <a:r>
              <a:rPr lang="es-ES" sz="1400" dirty="0">
                <a:latin typeface="Century Gothic" pitchFamily="34" charset="0"/>
              </a:rPr>
              <a:t>, dan </a:t>
            </a:r>
            <a:r>
              <a:rPr lang="es-ES" sz="1400" dirty="0" err="1">
                <a:latin typeface="Century Gothic" pitchFamily="34" charset="0"/>
              </a:rPr>
              <a:t>lainnya</a:t>
            </a:r>
            <a:endParaRPr lang="en-US" sz="1400" dirty="0">
              <a:latin typeface="Century Gothic" pitchFamily="34" charset="0"/>
            </a:endParaRPr>
          </a:p>
        </p:txBody>
      </p:sp>
      <p:pic>
        <p:nvPicPr>
          <p:cNvPr id="134"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20595" y="4130253"/>
            <a:ext cx="707944" cy="705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5" name="Rectangle 134"/>
          <p:cNvSpPr/>
          <p:nvPr/>
        </p:nvSpPr>
        <p:spPr>
          <a:xfrm>
            <a:off x="5989228" y="4901067"/>
            <a:ext cx="2807198" cy="1200329"/>
          </a:xfrm>
          <a:prstGeom prst="rect">
            <a:avLst/>
          </a:prstGeom>
        </p:spPr>
        <p:txBody>
          <a:bodyPr wrap="square">
            <a:spAutoFit/>
          </a:bodyPr>
          <a:lstStyle/>
          <a:p>
            <a:r>
              <a:rPr lang="en-US" sz="1600" b="1" dirty="0" smtClean="0">
                <a:latin typeface="Century Gothic" pitchFamily="34" charset="0"/>
              </a:rPr>
              <a:t>08. </a:t>
            </a:r>
            <a:r>
              <a:rPr lang="en-US" sz="1400" dirty="0" err="1" smtClean="0">
                <a:latin typeface="Century Gothic" pitchFamily="34" charset="0"/>
              </a:rPr>
              <a:t>Membeli</a:t>
            </a:r>
            <a:r>
              <a:rPr lang="en-US" sz="1400" dirty="0" smtClean="0">
                <a:latin typeface="Century Gothic" pitchFamily="34" charset="0"/>
              </a:rPr>
              <a:t> </a:t>
            </a:r>
            <a:r>
              <a:rPr lang="en-US" sz="1400" dirty="0" err="1" smtClean="0">
                <a:latin typeface="Century Gothic" pitchFamily="34" charset="0"/>
              </a:rPr>
              <a:t>pakaian</a:t>
            </a:r>
            <a:r>
              <a:rPr lang="en-US" sz="1400" dirty="0" smtClean="0">
                <a:latin typeface="Century Gothic" pitchFamily="34" charset="0"/>
              </a:rPr>
              <a:t> /</a:t>
            </a:r>
            <a:r>
              <a:rPr lang="en-US" sz="1400" dirty="0" err="1" smtClean="0">
                <a:latin typeface="Century Gothic" pitchFamily="34" charset="0"/>
              </a:rPr>
              <a:t>seragam</a:t>
            </a:r>
            <a:r>
              <a:rPr lang="en-US" sz="1400" dirty="0" smtClean="0">
                <a:latin typeface="Century Gothic" pitchFamily="34" charset="0"/>
              </a:rPr>
              <a:t> /</a:t>
            </a:r>
            <a:r>
              <a:rPr lang="en-US" sz="1400" dirty="0" err="1">
                <a:latin typeface="Century Gothic" pitchFamily="34" charset="0"/>
              </a:rPr>
              <a:t>sepatu</a:t>
            </a:r>
            <a:r>
              <a:rPr lang="en-US" sz="1400" dirty="0">
                <a:latin typeface="Century Gothic" pitchFamily="34" charset="0"/>
              </a:rPr>
              <a:t> </a:t>
            </a:r>
            <a:r>
              <a:rPr lang="en-US" sz="1400" dirty="0" err="1">
                <a:latin typeface="Century Gothic" pitchFamily="34" charset="0"/>
              </a:rPr>
              <a:t>bagi</a:t>
            </a:r>
            <a:r>
              <a:rPr lang="en-US" sz="1400" dirty="0">
                <a:latin typeface="Century Gothic" pitchFamily="34" charset="0"/>
              </a:rPr>
              <a:t> guru/</a:t>
            </a:r>
            <a:r>
              <a:rPr lang="en-US" sz="1400" dirty="0" err="1">
                <a:latin typeface="Century Gothic" pitchFamily="34" charset="0"/>
              </a:rPr>
              <a:t>peserta</a:t>
            </a:r>
            <a:r>
              <a:rPr lang="en-US" sz="1400" dirty="0">
                <a:latin typeface="Century Gothic" pitchFamily="34" charset="0"/>
              </a:rPr>
              <a:t> </a:t>
            </a:r>
            <a:r>
              <a:rPr lang="en-US" sz="1400" dirty="0" err="1">
                <a:latin typeface="Century Gothic" pitchFamily="34" charset="0"/>
              </a:rPr>
              <a:t>didik</a:t>
            </a:r>
            <a:r>
              <a:rPr lang="en-US" sz="1400" dirty="0">
                <a:latin typeface="Century Gothic" pitchFamily="34" charset="0"/>
              </a:rPr>
              <a:t> </a:t>
            </a:r>
            <a:r>
              <a:rPr lang="en-US" sz="1400" b="1" dirty="0" err="1">
                <a:solidFill>
                  <a:srgbClr val="C00000"/>
                </a:solidFill>
                <a:latin typeface="Century Gothic" pitchFamily="34" charset="0"/>
              </a:rPr>
              <a:t>untuk</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kepentingan</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pribadi</a:t>
            </a:r>
            <a:r>
              <a:rPr lang="en-US" sz="1400" b="1" dirty="0">
                <a:solidFill>
                  <a:srgbClr val="C00000"/>
                </a:solidFill>
                <a:latin typeface="Century Gothic" pitchFamily="34" charset="0"/>
              </a:rPr>
              <a:t> </a:t>
            </a:r>
            <a:r>
              <a:rPr lang="en-US" sz="1400" dirty="0">
                <a:latin typeface="Century Gothic" pitchFamily="34" charset="0"/>
              </a:rPr>
              <a:t>(</a:t>
            </a:r>
            <a:r>
              <a:rPr lang="en-US" sz="1400" dirty="0" err="1">
                <a:latin typeface="Century Gothic" pitchFamily="34" charset="0"/>
              </a:rPr>
              <a:t>bukan</a:t>
            </a:r>
            <a:r>
              <a:rPr lang="en-US" sz="1400" dirty="0">
                <a:latin typeface="Century Gothic" pitchFamily="34" charset="0"/>
              </a:rPr>
              <a:t> </a:t>
            </a:r>
            <a:r>
              <a:rPr lang="en-US" sz="1400" dirty="0" err="1">
                <a:latin typeface="Century Gothic" pitchFamily="34" charset="0"/>
              </a:rPr>
              <a:t>inventaris</a:t>
            </a:r>
            <a:r>
              <a:rPr lang="en-US" sz="1400" dirty="0">
                <a:latin typeface="Century Gothic" pitchFamily="34" charset="0"/>
              </a:rPr>
              <a:t> </a:t>
            </a:r>
            <a:r>
              <a:rPr lang="en-US" sz="1400" dirty="0" err="1">
                <a:latin typeface="Century Gothic" pitchFamily="34" charset="0"/>
              </a:rPr>
              <a:t>sekolah</a:t>
            </a:r>
            <a:r>
              <a:rPr lang="en-US" sz="1400" dirty="0">
                <a:latin typeface="Century Gothic" pitchFamily="34" charset="0"/>
              </a:rPr>
              <a:t>)</a:t>
            </a:r>
          </a:p>
        </p:txBody>
      </p:sp>
      <p:pic>
        <p:nvPicPr>
          <p:cNvPr id="136"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677228" y="4163259"/>
            <a:ext cx="705995" cy="703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 name="Rectangle 136"/>
          <p:cNvSpPr/>
          <p:nvPr/>
        </p:nvSpPr>
        <p:spPr>
          <a:xfrm>
            <a:off x="8822525" y="4958703"/>
            <a:ext cx="2415400" cy="769441"/>
          </a:xfrm>
          <a:prstGeom prst="rect">
            <a:avLst/>
          </a:prstGeom>
        </p:spPr>
        <p:txBody>
          <a:bodyPr wrap="square">
            <a:spAutoFit/>
          </a:bodyPr>
          <a:lstStyle/>
          <a:p>
            <a:r>
              <a:rPr lang="en-US" sz="1600" b="1" dirty="0" smtClean="0">
                <a:latin typeface="Century Gothic" pitchFamily="34" charset="0"/>
              </a:rPr>
              <a:t>09. </a:t>
            </a:r>
            <a:r>
              <a:rPr lang="en-US" sz="1400" dirty="0" err="1" smtClean="0">
                <a:latin typeface="Century Gothic" pitchFamily="34" charset="0"/>
              </a:rPr>
              <a:t>Digunakan</a:t>
            </a:r>
            <a:r>
              <a:rPr lang="en-US" sz="1400" dirty="0" smtClean="0">
                <a:latin typeface="Century Gothic" pitchFamily="34" charset="0"/>
              </a:rPr>
              <a:t> </a:t>
            </a:r>
            <a:r>
              <a:rPr lang="en-US" sz="1400" dirty="0" err="1">
                <a:latin typeface="Century Gothic" pitchFamily="34" charset="0"/>
              </a:rPr>
              <a:t>untuk</a:t>
            </a:r>
            <a:r>
              <a:rPr lang="en-US" sz="1400" dirty="0">
                <a:latin typeface="Century Gothic" pitchFamily="34" charset="0"/>
              </a:rPr>
              <a:t> </a:t>
            </a:r>
            <a:r>
              <a:rPr lang="en-US" sz="1400" b="1" dirty="0" err="1">
                <a:solidFill>
                  <a:srgbClr val="C00000"/>
                </a:solidFill>
                <a:latin typeface="Century Gothic" pitchFamily="34" charset="0"/>
              </a:rPr>
              <a:t>rehabilitasi</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sedang</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dan</a:t>
            </a:r>
            <a:r>
              <a:rPr lang="en-US" sz="1400" b="1" dirty="0">
                <a:solidFill>
                  <a:srgbClr val="C00000"/>
                </a:solidFill>
                <a:latin typeface="Century Gothic" pitchFamily="34" charset="0"/>
              </a:rPr>
              <a:t> </a:t>
            </a:r>
            <a:r>
              <a:rPr lang="en-US" sz="1400" b="1" dirty="0" err="1">
                <a:solidFill>
                  <a:srgbClr val="C00000"/>
                </a:solidFill>
                <a:latin typeface="Century Gothic" pitchFamily="34" charset="0"/>
              </a:rPr>
              <a:t>berat</a:t>
            </a:r>
            <a:endParaRPr lang="en-US" sz="1400" b="1" dirty="0">
              <a:solidFill>
                <a:srgbClr val="C00000"/>
              </a:solidFill>
              <a:latin typeface="Century Gothic" pitchFamily="34" charset="0"/>
            </a:endParaRPr>
          </a:p>
        </p:txBody>
      </p:sp>
    </p:spTree>
    <p:extLst>
      <p:ext uri="{BB962C8B-B14F-4D97-AF65-F5344CB8AC3E}">
        <p14:creationId xmlns:p14="http://schemas.microsoft.com/office/powerpoint/2010/main" val="1198165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a:solidFill>
                  <a:srgbClr val="FFFF00"/>
                </a:solidFill>
              </a:rPr>
              <a:t>Larangan</a:t>
            </a:r>
            <a:r>
              <a:rPr lang="en-US" sz="2800" b="1" dirty="0">
                <a:solidFill>
                  <a:schemeClr val="bg1"/>
                </a:solidFill>
              </a:rPr>
              <a:t> </a:t>
            </a:r>
            <a:r>
              <a:rPr lang="en-US" sz="2800" b="1" dirty="0" err="1">
                <a:solidFill>
                  <a:schemeClr val="bg1"/>
                </a:solidFill>
              </a:rPr>
              <a:t>Penggunaan</a:t>
            </a:r>
            <a:r>
              <a:rPr lang="en-US" sz="2800" b="1" dirty="0">
                <a:solidFill>
                  <a:schemeClr val="bg1"/>
                </a:solidFill>
              </a:rPr>
              <a:t> Dana BOS - 2</a:t>
            </a: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269" y="1697548"/>
            <a:ext cx="852321" cy="84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3" name="Rectangle 82"/>
          <p:cNvSpPr/>
          <p:nvPr/>
        </p:nvSpPr>
        <p:spPr>
          <a:xfrm>
            <a:off x="321806" y="2567489"/>
            <a:ext cx="2613216" cy="569387"/>
          </a:xfrm>
          <a:prstGeom prst="rect">
            <a:avLst/>
          </a:prstGeom>
        </p:spPr>
        <p:txBody>
          <a:bodyPr wrap="none">
            <a:spAutoFit/>
          </a:bodyPr>
          <a:lstStyle/>
          <a:p>
            <a:r>
              <a:rPr lang="en-US" sz="1600" b="1" dirty="0" smtClean="0">
                <a:latin typeface="Century Gothic" pitchFamily="34" charset="0"/>
              </a:rPr>
              <a:t>10. </a:t>
            </a:r>
            <a:r>
              <a:rPr lang="en-US" sz="1500" b="1" dirty="0" err="1" smtClean="0">
                <a:solidFill>
                  <a:srgbClr val="C00000"/>
                </a:solidFill>
                <a:latin typeface="Century Gothic" pitchFamily="34" charset="0"/>
              </a:rPr>
              <a:t>Membangun</a:t>
            </a:r>
            <a:r>
              <a:rPr lang="en-US" sz="1500" dirty="0" smtClean="0">
                <a:latin typeface="Century Gothic" pitchFamily="34" charset="0"/>
              </a:rPr>
              <a:t> </a:t>
            </a:r>
            <a:r>
              <a:rPr lang="en-US" sz="1500" dirty="0" err="1" smtClean="0">
                <a:latin typeface="Century Gothic" pitchFamily="34" charset="0"/>
              </a:rPr>
              <a:t>gedung</a:t>
            </a:r>
            <a:r>
              <a:rPr lang="en-US" sz="1500" dirty="0" smtClean="0">
                <a:latin typeface="Century Gothic" pitchFamily="34" charset="0"/>
              </a:rPr>
              <a:t> </a:t>
            </a:r>
          </a:p>
          <a:p>
            <a:r>
              <a:rPr lang="en-US" sz="1500" dirty="0" smtClean="0">
                <a:latin typeface="Century Gothic" pitchFamily="34" charset="0"/>
              </a:rPr>
              <a:t>/</a:t>
            </a:r>
            <a:r>
              <a:rPr lang="en-US" sz="1500" dirty="0" err="1">
                <a:latin typeface="Century Gothic" pitchFamily="34" charset="0"/>
              </a:rPr>
              <a:t>ruangan</a:t>
            </a:r>
            <a:r>
              <a:rPr lang="en-US" sz="1500" dirty="0">
                <a:latin typeface="Century Gothic" pitchFamily="34" charset="0"/>
              </a:rPr>
              <a:t> </a:t>
            </a:r>
            <a:r>
              <a:rPr lang="en-US" sz="1500" dirty="0" err="1">
                <a:latin typeface="Century Gothic" pitchFamily="34" charset="0"/>
              </a:rPr>
              <a:t>baru</a:t>
            </a:r>
            <a:endParaRPr lang="en-US" sz="1500" dirty="0">
              <a:latin typeface="Century Gothic" pitchFamily="34" charset="0"/>
            </a:endParaRPr>
          </a:p>
        </p:txBody>
      </p:sp>
      <p:pic>
        <p:nvPicPr>
          <p:cNvPr id="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6827" y="1697548"/>
            <a:ext cx="887947" cy="885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 name="Rectangle 84"/>
          <p:cNvSpPr/>
          <p:nvPr/>
        </p:nvSpPr>
        <p:spPr>
          <a:xfrm>
            <a:off x="3705727" y="2567489"/>
            <a:ext cx="4074694" cy="784830"/>
          </a:xfrm>
          <a:prstGeom prst="rect">
            <a:avLst/>
          </a:prstGeom>
        </p:spPr>
        <p:txBody>
          <a:bodyPr wrap="square">
            <a:spAutoFit/>
          </a:bodyPr>
          <a:lstStyle/>
          <a:p>
            <a:r>
              <a:rPr lang="en-US" sz="1500" b="1" dirty="0" smtClean="0">
                <a:latin typeface="Century Gothic" pitchFamily="34" charset="0"/>
              </a:rPr>
              <a:t>11. </a:t>
            </a:r>
            <a:r>
              <a:rPr lang="en-US" sz="1500" b="1" dirty="0" err="1" smtClean="0">
                <a:solidFill>
                  <a:srgbClr val="C00000"/>
                </a:solidFill>
                <a:latin typeface="Century Gothic" pitchFamily="34" charset="0"/>
              </a:rPr>
              <a:t>Membeli</a:t>
            </a:r>
            <a:r>
              <a:rPr lang="en-US" sz="1500" b="1" dirty="0" smtClean="0">
                <a:solidFill>
                  <a:srgbClr val="C00000"/>
                </a:solidFill>
                <a:latin typeface="Century Gothic" pitchFamily="34" charset="0"/>
              </a:rPr>
              <a:t> </a:t>
            </a:r>
            <a:r>
              <a:rPr lang="en-US" sz="1500" dirty="0" err="1">
                <a:latin typeface="Century Gothic" pitchFamily="34" charset="0"/>
              </a:rPr>
              <a:t>Lembar</a:t>
            </a:r>
            <a:r>
              <a:rPr lang="en-US" sz="1500" dirty="0">
                <a:latin typeface="Century Gothic" pitchFamily="34" charset="0"/>
              </a:rPr>
              <a:t> </a:t>
            </a:r>
            <a:r>
              <a:rPr lang="en-US" sz="1500" dirty="0" err="1">
                <a:latin typeface="Century Gothic" pitchFamily="34" charset="0"/>
              </a:rPr>
              <a:t>Kerja</a:t>
            </a:r>
            <a:r>
              <a:rPr lang="en-US" sz="1500" dirty="0">
                <a:latin typeface="Century Gothic" pitchFamily="34" charset="0"/>
              </a:rPr>
              <a:t> </a:t>
            </a:r>
            <a:r>
              <a:rPr lang="en-US" sz="1500" dirty="0" err="1">
                <a:latin typeface="Century Gothic" pitchFamily="34" charset="0"/>
              </a:rPr>
              <a:t>Siswa</a:t>
            </a:r>
            <a:r>
              <a:rPr lang="en-US" sz="1500" dirty="0">
                <a:latin typeface="Century Gothic" pitchFamily="34" charset="0"/>
              </a:rPr>
              <a:t> (LKS) </a:t>
            </a:r>
            <a:r>
              <a:rPr lang="en-US" sz="1500" dirty="0" err="1">
                <a:latin typeface="Century Gothic" pitchFamily="34" charset="0"/>
              </a:rPr>
              <a:t>dan</a:t>
            </a:r>
            <a:r>
              <a:rPr lang="en-US" sz="1500" dirty="0">
                <a:latin typeface="Century Gothic" pitchFamily="34" charset="0"/>
              </a:rPr>
              <a:t> </a:t>
            </a:r>
            <a:r>
              <a:rPr lang="en-US" sz="1500" dirty="0" err="1">
                <a:latin typeface="Century Gothic" pitchFamily="34" charset="0"/>
              </a:rPr>
              <a:t>bahan</a:t>
            </a:r>
            <a:r>
              <a:rPr lang="en-US" sz="1500" dirty="0">
                <a:latin typeface="Century Gothic" pitchFamily="34" charset="0"/>
              </a:rPr>
              <a:t>/</a:t>
            </a:r>
            <a:r>
              <a:rPr lang="en-US" sz="1500" dirty="0" err="1">
                <a:latin typeface="Century Gothic" pitchFamily="34" charset="0"/>
              </a:rPr>
              <a:t>peralatan</a:t>
            </a:r>
            <a:r>
              <a:rPr lang="en-US" sz="1500" dirty="0">
                <a:latin typeface="Century Gothic" pitchFamily="34" charset="0"/>
              </a:rPr>
              <a:t> yang </a:t>
            </a:r>
            <a:r>
              <a:rPr lang="en-US" sz="1500" dirty="0" err="1">
                <a:latin typeface="Century Gothic" pitchFamily="34" charset="0"/>
              </a:rPr>
              <a:t>tidak</a:t>
            </a:r>
            <a:r>
              <a:rPr lang="en-US" sz="1500" dirty="0">
                <a:latin typeface="Century Gothic" pitchFamily="34" charset="0"/>
              </a:rPr>
              <a:t> </a:t>
            </a:r>
            <a:r>
              <a:rPr lang="en-US" sz="1500" dirty="0" err="1">
                <a:latin typeface="Century Gothic" pitchFamily="34" charset="0"/>
              </a:rPr>
              <a:t>mendukung</a:t>
            </a:r>
            <a:r>
              <a:rPr lang="en-US" sz="1500" dirty="0">
                <a:latin typeface="Century Gothic" pitchFamily="34" charset="0"/>
              </a:rPr>
              <a:t> proses </a:t>
            </a:r>
            <a:r>
              <a:rPr lang="en-US" sz="1500" dirty="0" err="1">
                <a:latin typeface="Century Gothic" pitchFamily="34" charset="0"/>
              </a:rPr>
              <a:t>pembelajaran</a:t>
            </a:r>
            <a:endParaRPr lang="en-US" sz="1500" dirty="0">
              <a:latin typeface="Century Gothic" pitchFamily="34" charset="0"/>
            </a:endParaRPr>
          </a:p>
        </p:txBody>
      </p:sp>
      <p:pic>
        <p:nvPicPr>
          <p:cNvPr id="8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1588" y="1697548"/>
            <a:ext cx="852321" cy="84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Rectangle 86"/>
          <p:cNvSpPr/>
          <p:nvPr/>
        </p:nvSpPr>
        <p:spPr>
          <a:xfrm>
            <a:off x="8294001" y="2567489"/>
            <a:ext cx="2411238" cy="338554"/>
          </a:xfrm>
          <a:prstGeom prst="rect">
            <a:avLst/>
          </a:prstGeom>
        </p:spPr>
        <p:txBody>
          <a:bodyPr wrap="none">
            <a:spAutoFit/>
          </a:bodyPr>
          <a:lstStyle/>
          <a:p>
            <a:r>
              <a:rPr lang="en-US" sz="1600" b="1" dirty="0" smtClean="0">
                <a:latin typeface="Century Gothic" pitchFamily="34" charset="0"/>
              </a:rPr>
              <a:t>12. </a:t>
            </a:r>
            <a:r>
              <a:rPr lang="en-US" sz="1400" dirty="0" err="1" smtClean="0">
                <a:latin typeface="Century Gothic" pitchFamily="34" charset="0"/>
              </a:rPr>
              <a:t>Menanamkan</a:t>
            </a:r>
            <a:r>
              <a:rPr lang="en-US" sz="1400" dirty="0" smtClean="0">
                <a:latin typeface="Century Gothic" pitchFamily="34" charset="0"/>
              </a:rPr>
              <a:t> </a:t>
            </a:r>
            <a:r>
              <a:rPr lang="en-US" sz="1400" b="1" dirty="0" err="1">
                <a:solidFill>
                  <a:srgbClr val="C00000"/>
                </a:solidFill>
                <a:latin typeface="Century Gothic" pitchFamily="34" charset="0"/>
              </a:rPr>
              <a:t>saham</a:t>
            </a:r>
            <a:endParaRPr lang="en-US" sz="1400" b="1" dirty="0">
              <a:solidFill>
                <a:srgbClr val="C00000"/>
              </a:solidFill>
              <a:latin typeface="Century Gothic" pitchFamily="34" charset="0"/>
            </a:endParaRPr>
          </a:p>
        </p:txBody>
      </p:sp>
      <p:sp>
        <p:nvSpPr>
          <p:cNvPr id="88" name="Rectangle 87"/>
          <p:cNvSpPr/>
          <p:nvPr/>
        </p:nvSpPr>
        <p:spPr>
          <a:xfrm>
            <a:off x="321806" y="4918493"/>
            <a:ext cx="3048000" cy="1261884"/>
          </a:xfrm>
          <a:prstGeom prst="rect">
            <a:avLst/>
          </a:prstGeom>
        </p:spPr>
        <p:txBody>
          <a:bodyPr wrap="square">
            <a:spAutoFit/>
          </a:bodyPr>
          <a:lstStyle/>
          <a:p>
            <a:r>
              <a:rPr lang="en-US" sz="1600" b="1" dirty="0" smtClean="0">
                <a:latin typeface="Century Gothic" pitchFamily="34" charset="0"/>
              </a:rPr>
              <a:t>13. </a:t>
            </a:r>
            <a:r>
              <a:rPr lang="en-US" sz="1500" dirty="0" err="1" smtClean="0">
                <a:latin typeface="Century Gothic" pitchFamily="34" charset="0"/>
              </a:rPr>
              <a:t>Membiayai</a:t>
            </a:r>
            <a:r>
              <a:rPr lang="en-US" sz="1500" dirty="0" smtClean="0">
                <a:latin typeface="Century Gothic" pitchFamily="34" charset="0"/>
              </a:rPr>
              <a:t> </a:t>
            </a:r>
            <a:r>
              <a:rPr lang="en-US" sz="1500" b="1" dirty="0" err="1">
                <a:solidFill>
                  <a:srgbClr val="C00000"/>
                </a:solidFill>
                <a:latin typeface="Century Gothic" pitchFamily="34" charset="0"/>
              </a:rPr>
              <a:t>kegiatan</a:t>
            </a:r>
            <a:r>
              <a:rPr lang="en-US" sz="1500" b="1" dirty="0">
                <a:solidFill>
                  <a:srgbClr val="C00000"/>
                </a:solidFill>
                <a:latin typeface="Century Gothic" pitchFamily="34" charset="0"/>
              </a:rPr>
              <a:t> </a:t>
            </a:r>
            <a:r>
              <a:rPr lang="en-US" sz="1500" dirty="0">
                <a:latin typeface="Century Gothic" pitchFamily="34" charset="0"/>
              </a:rPr>
              <a:t>yang </a:t>
            </a:r>
            <a:r>
              <a:rPr lang="en-US" sz="1500" dirty="0" err="1">
                <a:latin typeface="Century Gothic" pitchFamily="34" charset="0"/>
              </a:rPr>
              <a:t>telah</a:t>
            </a:r>
            <a:r>
              <a:rPr lang="en-US" sz="1500" dirty="0">
                <a:latin typeface="Century Gothic" pitchFamily="34" charset="0"/>
              </a:rPr>
              <a:t> </a:t>
            </a:r>
            <a:r>
              <a:rPr lang="en-US" sz="1500" dirty="0" err="1">
                <a:latin typeface="Century Gothic" pitchFamily="34" charset="0"/>
              </a:rPr>
              <a:t>dibiayai</a:t>
            </a:r>
            <a:r>
              <a:rPr lang="en-US" sz="1500" dirty="0">
                <a:latin typeface="Century Gothic" pitchFamily="34" charset="0"/>
              </a:rPr>
              <a:t> </a:t>
            </a:r>
            <a:r>
              <a:rPr lang="en-US" sz="1500" b="1" dirty="0" err="1">
                <a:solidFill>
                  <a:srgbClr val="C00000"/>
                </a:solidFill>
                <a:latin typeface="Century Gothic" pitchFamily="34" charset="0"/>
              </a:rPr>
              <a:t>dari</a:t>
            </a:r>
            <a:r>
              <a:rPr lang="en-US" sz="1500" b="1" dirty="0">
                <a:solidFill>
                  <a:srgbClr val="C00000"/>
                </a:solidFill>
                <a:latin typeface="Century Gothic" pitchFamily="34" charset="0"/>
              </a:rPr>
              <a:t> </a:t>
            </a:r>
            <a:r>
              <a:rPr lang="en-US" sz="1500" b="1" dirty="0" err="1">
                <a:solidFill>
                  <a:srgbClr val="C00000"/>
                </a:solidFill>
                <a:latin typeface="Century Gothic" pitchFamily="34" charset="0"/>
              </a:rPr>
              <a:t>sumber</a:t>
            </a:r>
            <a:r>
              <a:rPr lang="en-US" sz="1500" b="1" dirty="0">
                <a:solidFill>
                  <a:srgbClr val="C00000"/>
                </a:solidFill>
                <a:latin typeface="Century Gothic" pitchFamily="34" charset="0"/>
              </a:rPr>
              <a:t> </a:t>
            </a:r>
            <a:r>
              <a:rPr lang="en-US" sz="1500" dirty="0" err="1">
                <a:latin typeface="Century Gothic" pitchFamily="34" charset="0"/>
              </a:rPr>
              <a:t>dana</a:t>
            </a:r>
            <a:r>
              <a:rPr lang="en-US" sz="1500" dirty="0">
                <a:latin typeface="Century Gothic" pitchFamily="34" charset="0"/>
              </a:rPr>
              <a:t> </a:t>
            </a:r>
            <a:r>
              <a:rPr lang="en-US" sz="1500" dirty="0" err="1">
                <a:latin typeface="Century Gothic" pitchFamily="34" charset="0"/>
              </a:rPr>
              <a:t>pemerintah</a:t>
            </a:r>
            <a:r>
              <a:rPr lang="en-US" sz="1500" dirty="0">
                <a:latin typeface="Century Gothic" pitchFamily="34" charset="0"/>
              </a:rPr>
              <a:t> </a:t>
            </a:r>
            <a:r>
              <a:rPr lang="en-US" sz="1500" dirty="0" err="1">
                <a:latin typeface="Century Gothic" pitchFamily="34" charset="0"/>
              </a:rPr>
              <a:t>pusat</a:t>
            </a:r>
            <a:r>
              <a:rPr lang="en-US" sz="1500" dirty="0">
                <a:latin typeface="Century Gothic" pitchFamily="34" charset="0"/>
              </a:rPr>
              <a:t>/</a:t>
            </a:r>
            <a:r>
              <a:rPr lang="en-US" sz="1500" dirty="0" err="1">
                <a:latin typeface="Century Gothic" pitchFamily="34" charset="0"/>
              </a:rPr>
              <a:t>pemerintah</a:t>
            </a:r>
            <a:r>
              <a:rPr lang="en-US" sz="1500" dirty="0">
                <a:latin typeface="Century Gothic" pitchFamily="34" charset="0"/>
              </a:rPr>
              <a:t> </a:t>
            </a:r>
            <a:r>
              <a:rPr lang="en-US" sz="1500" dirty="0" err="1">
                <a:latin typeface="Century Gothic" pitchFamily="34" charset="0"/>
              </a:rPr>
              <a:t>daerah</a:t>
            </a:r>
            <a:r>
              <a:rPr lang="en-US" sz="1500" dirty="0">
                <a:latin typeface="Century Gothic" pitchFamily="34" charset="0"/>
              </a:rPr>
              <a:t> </a:t>
            </a:r>
            <a:r>
              <a:rPr lang="en-US" sz="1500" dirty="0" err="1">
                <a:latin typeface="Century Gothic" pitchFamily="34" charset="0"/>
              </a:rPr>
              <a:t>atau</a:t>
            </a:r>
            <a:r>
              <a:rPr lang="en-US" sz="1500" dirty="0">
                <a:latin typeface="Century Gothic" pitchFamily="34" charset="0"/>
              </a:rPr>
              <a:t> </a:t>
            </a:r>
            <a:r>
              <a:rPr lang="en-US" sz="1500" b="1" dirty="0" err="1">
                <a:solidFill>
                  <a:srgbClr val="C00000"/>
                </a:solidFill>
                <a:latin typeface="Century Gothic" pitchFamily="34" charset="0"/>
              </a:rPr>
              <a:t>sumber</a:t>
            </a:r>
            <a:r>
              <a:rPr lang="en-US" sz="1500" b="1" dirty="0">
                <a:solidFill>
                  <a:srgbClr val="C00000"/>
                </a:solidFill>
                <a:latin typeface="Century Gothic" pitchFamily="34" charset="0"/>
              </a:rPr>
              <a:t> </a:t>
            </a:r>
            <a:r>
              <a:rPr lang="en-US" sz="1500" b="1" dirty="0" err="1">
                <a:solidFill>
                  <a:srgbClr val="C00000"/>
                </a:solidFill>
                <a:latin typeface="Century Gothic" pitchFamily="34" charset="0"/>
              </a:rPr>
              <a:t>lainnya</a:t>
            </a:r>
            <a:endParaRPr lang="en-US" sz="1500" b="1" dirty="0">
              <a:solidFill>
                <a:srgbClr val="C00000"/>
              </a:solidFill>
              <a:latin typeface="Century Gothic" pitchFamily="34" charset="0"/>
            </a:endParaRPr>
          </a:p>
        </p:txBody>
      </p:sp>
      <p:sp>
        <p:nvSpPr>
          <p:cNvPr id="89" name="Rectangle 88"/>
          <p:cNvSpPr/>
          <p:nvPr/>
        </p:nvSpPr>
        <p:spPr>
          <a:xfrm>
            <a:off x="3768355" y="4918493"/>
            <a:ext cx="3484890" cy="1261884"/>
          </a:xfrm>
          <a:prstGeom prst="rect">
            <a:avLst/>
          </a:prstGeom>
        </p:spPr>
        <p:txBody>
          <a:bodyPr wrap="square">
            <a:spAutoFit/>
          </a:bodyPr>
          <a:lstStyle/>
          <a:p>
            <a:r>
              <a:rPr lang="en-US" sz="1600" b="1" dirty="0" smtClean="0">
                <a:latin typeface="Century Gothic" pitchFamily="34" charset="0"/>
              </a:rPr>
              <a:t>14. </a:t>
            </a:r>
            <a:r>
              <a:rPr lang="en-US" sz="1500" b="1" dirty="0" err="1" smtClean="0">
                <a:solidFill>
                  <a:srgbClr val="C00000"/>
                </a:solidFill>
                <a:latin typeface="Century Gothic" pitchFamily="34" charset="0"/>
              </a:rPr>
              <a:t>Membiayai</a:t>
            </a:r>
            <a:r>
              <a:rPr lang="en-US" sz="1500" b="1" dirty="0" smtClean="0">
                <a:solidFill>
                  <a:srgbClr val="C00000"/>
                </a:solidFill>
                <a:latin typeface="Century Gothic" pitchFamily="34" charset="0"/>
              </a:rPr>
              <a:t> </a:t>
            </a:r>
            <a:r>
              <a:rPr lang="en-US" sz="1500" dirty="0" err="1">
                <a:latin typeface="Century Gothic" pitchFamily="34" charset="0"/>
              </a:rPr>
              <a:t>iuran</a:t>
            </a:r>
            <a:r>
              <a:rPr lang="en-US" sz="1500" dirty="0">
                <a:latin typeface="Century Gothic" pitchFamily="34" charset="0"/>
              </a:rPr>
              <a:t> </a:t>
            </a:r>
            <a:r>
              <a:rPr lang="en-US" sz="1500" dirty="0" err="1">
                <a:latin typeface="Century Gothic" pitchFamily="34" charset="0"/>
              </a:rPr>
              <a:t>dalam</a:t>
            </a:r>
            <a:r>
              <a:rPr lang="en-US" sz="1500" dirty="0">
                <a:latin typeface="Century Gothic" pitchFamily="34" charset="0"/>
              </a:rPr>
              <a:t> </a:t>
            </a:r>
            <a:r>
              <a:rPr lang="en-US" sz="1500" dirty="0" err="1">
                <a:latin typeface="Century Gothic" pitchFamily="34" charset="0"/>
              </a:rPr>
              <a:t>rangka</a:t>
            </a:r>
            <a:r>
              <a:rPr lang="en-US" sz="1500" dirty="0">
                <a:latin typeface="Century Gothic" pitchFamily="34" charset="0"/>
              </a:rPr>
              <a:t> </a:t>
            </a:r>
            <a:r>
              <a:rPr lang="en-US" sz="1500" dirty="0" err="1">
                <a:latin typeface="Century Gothic" pitchFamily="34" charset="0"/>
              </a:rPr>
              <a:t>upacara</a:t>
            </a:r>
            <a:r>
              <a:rPr lang="en-US" sz="1500" dirty="0">
                <a:latin typeface="Century Gothic" pitchFamily="34" charset="0"/>
              </a:rPr>
              <a:t> </a:t>
            </a:r>
            <a:r>
              <a:rPr lang="en-US" sz="1500" dirty="0" err="1">
                <a:latin typeface="Century Gothic" pitchFamily="34" charset="0"/>
              </a:rPr>
              <a:t>peringatan</a:t>
            </a:r>
            <a:r>
              <a:rPr lang="en-US" sz="1500" dirty="0">
                <a:latin typeface="Century Gothic" pitchFamily="34" charset="0"/>
              </a:rPr>
              <a:t> </a:t>
            </a:r>
            <a:r>
              <a:rPr lang="en-US" sz="1500" dirty="0" err="1">
                <a:latin typeface="Century Gothic" pitchFamily="34" charset="0"/>
              </a:rPr>
              <a:t>hari</a:t>
            </a:r>
            <a:r>
              <a:rPr lang="en-US" sz="1500" dirty="0">
                <a:latin typeface="Century Gothic" pitchFamily="34" charset="0"/>
              </a:rPr>
              <a:t> </a:t>
            </a:r>
            <a:r>
              <a:rPr lang="en-US" sz="1500" dirty="0" err="1">
                <a:latin typeface="Century Gothic" pitchFamily="34" charset="0"/>
              </a:rPr>
              <a:t>besar</a:t>
            </a:r>
            <a:r>
              <a:rPr lang="en-US" sz="1500" dirty="0">
                <a:latin typeface="Century Gothic" pitchFamily="34" charset="0"/>
              </a:rPr>
              <a:t> </a:t>
            </a:r>
            <a:r>
              <a:rPr lang="en-US" sz="1500" dirty="0" err="1">
                <a:latin typeface="Century Gothic" pitchFamily="34" charset="0"/>
              </a:rPr>
              <a:t>nasional</a:t>
            </a:r>
            <a:r>
              <a:rPr lang="en-US" sz="1500" dirty="0">
                <a:latin typeface="Century Gothic" pitchFamily="34" charset="0"/>
              </a:rPr>
              <a:t>, </a:t>
            </a:r>
            <a:r>
              <a:rPr lang="en-US" sz="1500" dirty="0" err="1">
                <a:latin typeface="Century Gothic" pitchFamily="34" charset="0"/>
              </a:rPr>
              <a:t>dan</a:t>
            </a:r>
            <a:r>
              <a:rPr lang="en-US" sz="1500" dirty="0">
                <a:latin typeface="Century Gothic" pitchFamily="34" charset="0"/>
              </a:rPr>
              <a:t> </a:t>
            </a:r>
            <a:r>
              <a:rPr lang="en-US" sz="1500" dirty="0" err="1">
                <a:latin typeface="Century Gothic" pitchFamily="34" charset="0"/>
              </a:rPr>
              <a:t>membiayai</a:t>
            </a:r>
            <a:r>
              <a:rPr lang="en-US" sz="1500" dirty="0">
                <a:latin typeface="Century Gothic" pitchFamily="34" charset="0"/>
              </a:rPr>
              <a:t> </a:t>
            </a:r>
            <a:r>
              <a:rPr lang="en-US" sz="1500" dirty="0" err="1">
                <a:latin typeface="Century Gothic" pitchFamily="34" charset="0"/>
              </a:rPr>
              <a:t>penyelenggaraan</a:t>
            </a:r>
            <a:r>
              <a:rPr lang="en-US" sz="1500" dirty="0">
                <a:latin typeface="Century Gothic" pitchFamily="34" charset="0"/>
              </a:rPr>
              <a:t> </a:t>
            </a:r>
            <a:r>
              <a:rPr lang="en-US" sz="1500" dirty="0" err="1">
                <a:latin typeface="Century Gothic" pitchFamily="34" charset="0"/>
              </a:rPr>
              <a:t>upacara</a:t>
            </a:r>
            <a:r>
              <a:rPr lang="en-US" sz="1500" dirty="0">
                <a:latin typeface="Century Gothic" pitchFamily="34" charset="0"/>
              </a:rPr>
              <a:t>/</a:t>
            </a:r>
            <a:r>
              <a:rPr lang="en-US" sz="1500" dirty="0" err="1">
                <a:latin typeface="Century Gothic" pitchFamily="34" charset="0"/>
              </a:rPr>
              <a:t>acara</a:t>
            </a:r>
            <a:r>
              <a:rPr lang="en-US" sz="1500" dirty="0">
                <a:latin typeface="Century Gothic" pitchFamily="34" charset="0"/>
              </a:rPr>
              <a:t> </a:t>
            </a:r>
            <a:r>
              <a:rPr lang="en-US" sz="1500" dirty="0" err="1">
                <a:latin typeface="Century Gothic" pitchFamily="34" charset="0"/>
              </a:rPr>
              <a:t>keagamaan</a:t>
            </a:r>
            <a:endParaRPr lang="en-US" sz="1500" dirty="0">
              <a:latin typeface="Century Gothic" pitchFamily="34" charset="0"/>
            </a:endParaRPr>
          </a:p>
        </p:txBody>
      </p:sp>
      <p:sp>
        <p:nvSpPr>
          <p:cNvPr id="90" name="Rectangle 89"/>
          <p:cNvSpPr/>
          <p:nvPr/>
        </p:nvSpPr>
        <p:spPr>
          <a:xfrm>
            <a:off x="7544567" y="4918493"/>
            <a:ext cx="4214296" cy="1261884"/>
          </a:xfrm>
          <a:prstGeom prst="rect">
            <a:avLst/>
          </a:prstGeom>
        </p:spPr>
        <p:txBody>
          <a:bodyPr wrap="square">
            <a:spAutoFit/>
          </a:bodyPr>
          <a:lstStyle/>
          <a:p>
            <a:r>
              <a:rPr lang="en-US" sz="1600" b="1" dirty="0" smtClean="0">
                <a:latin typeface="Century Gothic" pitchFamily="34" charset="0"/>
              </a:rPr>
              <a:t>15. </a:t>
            </a:r>
            <a:r>
              <a:rPr lang="en-US" sz="1500" dirty="0" err="1" smtClean="0">
                <a:latin typeface="Century Gothic" pitchFamily="34" charset="0"/>
              </a:rPr>
              <a:t>Membiayai</a:t>
            </a:r>
            <a:r>
              <a:rPr lang="en-US" sz="1500" dirty="0" smtClean="0">
                <a:latin typeface="Century Gothic" pitchFamily="34" charset="0"/>
              </a:rPr>
              <a:t> </a:t>
            </a:r>
            <a:r>
              <a:rPr lang="en-US" sz="1500" dirty="0" err="1">
                <a:latin typeface="Century Gothic" pitchFamily="34" charset="0"/>
              </a:rPr>
              <a:t>kegiatan</a:t>
            </a:r>
            <a:r>
              <a:rPr lang="en-US" sz="1500" dirty="0">
                <a:latin typeface="Century Gothic" pitchFamily="34" charset="0"/>
              </a:rPr>
              <a:t> </a:t>
            </a:r>
            <a:r>
              <a:rPr lang="en-US" sz="1500" dirty="0" err="1">
                <a:latin typeface="Century Gothic" pitchFamily="34" charset="0"/>
              </a:rPr>
              <a:t>dalam</a:t>
            </a:r>
            <a:r>
              <a:rPr lang="en-US" sz="1500" dirty="0">
                <a:latin typeface="Century Gothic" pitchFamily="34" charset="0"/>
              </a:rPr>
              <a:t> </a:t>
            </a:r>
            <a:r>
              <a:rPr lang="en-US" sz="1500" dirty="0" err="1">
                <a:latin typeface="Century Gothic" pitchFamily="34" charset="0"/>
              </a:rPr>
              <a:t>rangka</a:t>
            </a:r>
            <a:r>
              <a:rPr lang="en-US" sz="1500" dirty="0">
                <a:latin typeface="Century Gothic" pitchFamily="34" charset="0"/>
              </a:rPr>
              <a:t> </a:t>
            </a:r>
            <a:r>
              <a:rPr lang="en-US" sz="1500" b="1" dirty="0" err="1">
                <a:solidFill>
                  <a:srgbClr val="C00000"/>
                </a:solidFill>
                <a:latin typeface="Century Gothic" pitchFamily="34" charset="0"/>
              </a:rPr>
              <a:t>bimtek</a:t>
            </a:r>
            <a:r>
              <a:rPr lang="en-US" sz="1500" b="1" dirty="0">
                <a:solidFill>
                  <a:srgbClr val="C00000"/>
                </a:solidFill>
                <a:latin typeface="Century Gothic" pitchFamily="34" charset="0"/>
              </a:rPr>
              <a:t> BOS </a:t>
            </a:r>
            <a:r>
              <a:rPr lang="en-US" sz="1500" dirty="0">
                <a:latin typeface="Century Gothic" pitchFamily="34" charset="0"/>
              </a:rPr>
              <a:t>yang </a:t>
            </a:r>
            <a:r>
              <a:rPr lang="en-US" sz="1500" dirty="0" err="1">
                <a:latin typeface="Century Gothic" pitchFamily="34" charset="0"/>
              </a:rPr>
              <a:t>diselenggarakan</a:t>
            </a:r>
            <a:r>
              <a:rPr lang="en-US" sz="1500" dirty="0">
                <a:latin typeface="Century Gothic" pitchFamily="34" charset="0"/>
              </a:rPr>
              <a:t> </a:t>
            </a:r>
            <a:r>
              <a:rPr lang="en-US" sz="1500" dirty="0" err="1">
                <a:latin typeface="Century Gothic" pitchFamily="34" charset="0"/>
              </a:rPr>
              <a:t>lembaga</a:t>
            </a:r>
            <a:r>
              <a:rPr lang="en-US" sz="1500" dirty="0">
                <a:latin typeface="Century Gothic" pitchFamily="34" charset="0"/>
              </a:rPr>
              <a:t> di </a:t>
            </a:r>
            <a:r>
              <a:rPr lang="en-US" sz="1500" dirty="0" err="1">
                <a:latin typeface="Century Gothic" pitchFamily="34" charset="0"/>
              </a:rPr>
              <a:t>luar</a:t>
            </a:r>
            <a:r>
              <a:rPr lang="en-US" sz="1500" dirty="0">
                <a:latin typeface="Century Gothic" pitchFamily="34" charset="0"/>
              </a:rPr>
              <a:t> OPD </a:t>
            </a:r>
            <a:r>
              <a:rPr lang="en-US" sz="1500" dirty="0" err="1">
                <a:latin typeface="Century Gothic" pitchFamily="34" charset="0"/>
              </a:rPr>
              <a:t>pendidikan</a:t>
            </a:r>
            <a:r>
              <a:rPr lang="en-US" sz="1500" dirty="0">
                <a:latin typeface="Century Gothic" pitchFamily="34" charset="0"/>
              </a:rPr>
              <a:t> </a:t>
            </a:r>
            <a:r>
              <a:rPr lang="en-US" sz="1500" dirty="0" err="1" smtClean="0">
                <a:latin typeface="Century Gothic" pitchFamily="34" charset="0"/>
              </a:rPr>
              <a:t>provinsi</a:t>
            </a:r>
            <a:r>
              <a:rPr lang="en-US" sz="1500" dirty="0" smtClean="0">
                <a:latin typeface="Century Gothic" pitchFamily="34" charset="0"/>
              </a:rPr>
              <a:t> /</a:t>
            </a:r>
            <a:r>
              <a:rPr lang="en-US" sz="1500" dirty="0" err="1" smtClean="0">
                <a:latin typeface="Century Gothic" pitchFamily="34" charset="0"/>
              </a:rPr>
              <a:t>kabupaten</a:t>
            </a:r>
            <a:r>
              <a:rPr lang="en-US" sz="1500" dirty="0" smtClean="0">
                <a:latin typeface="Century Gothic" pitchFamily="34" charset="0"/>
              </a:rPr>
              <a:t> /</a:t>
            </a:r>
            <a:r>
              <a:rPr lang="en-US" sz="1500" dirty="0" err="1">
                <a:latin typeface="Century Gothic" pitchFamily="34" charset="0"/>
              </a:rPr>
              <a:t>kota</a:t>
            </a:r>
            <a:r>
              <a:rPr lang="en-US" sz="1500" dirty="0">
                <a:latin typeface="Century Gothic" pitchFamily="34" charset="0"/>
              </a:rPr>
              <a:t> </a:t>
            </a:r>
            <a:r>
              <a:rPr lang="en-US" sz="1500" dirty="0" err="1">
                <a:latin typeface="Century Gothic" pitchFamily="34" charset="0"/>
              </a:rPr>
              <a:t>dan</a:t>
            </a:r>
            <a:r>
              <a:rPr lang="en-US" sz="1500" dirty="0">
                <a:latin typeface="Century Gothic" pitchFamily="34" charset="0"/>
              </a:rPr>
              <a:t> </a:t>
            </a:r>
            <a:r>
              <a:rPr lang="en-US" sz="1500" dirty="0" err="1">
                <a:latin typeface="Century Gothic" pitchFamily="34" charset="0"/>
              </a:rPr>
              <a:t>Kementerian</a:t>
            </a:r>
            <a:r>
              <a:rPr lang="en-US" sz="1500" dirty="0">
                <a:latin typeface="Century Gothic" pitchFamily="34" charset="0"/>
              </a:rPr>
              <a:t> </a:t>
            </a:r>
            <a:r>
              <a:rPr lang="en-US" sz="1500" dirty="0" err="1">
                <a:latin typeface="Century Gothic" pitchFamily="34" charset="0"/>
              </a:rPr>
              <a:t>Pendidikan</a:t>
            </a:r>
            <a:r>
              <a:rPr lang="en-US" sz="1500" dirty="0">
                <a:latin typeface="Century Gothic" pitchFamily="34" charset="0"/>
              </a:rPr>
              <a:t> </a:t>
            </a:r>
            <a:r>
              <a:rPr lang="en-US" sz="1500" dirty="0" err="1">
                <a:latin typeface="Century Gothic" pitchFamily="34" charset="0"/>
              </a:rPr>
              <a:t>dan</a:t>
            </a:r>
            <a:r>
              <a:rPr lang="en-US" sz="1500" dirty="0">
                <a:latin typeface="Century Gothic" pitchFamily="34" charset="0"/>
              </a:rPr>
              <a:t> </a:t>
            </a:r>
            <a:r>
              <a:rPr lang="en-US" sz="1500" dirty="0" err="1">
                <a:latin typeface="Century Gothic" pitchFamily="34" charset="0"/>
              </a:rPr>
              <a:t>Kebudayaan</a:t>
            </a:r>
            <a:endParaRPr lang="en-US" sz="1500" dirty="0">
              <a:latin typeface="Century Gothic" pitchFamily="34" charset="0"/>
            </a:endParaRPr>
          </a:p>
        </p:txBody>
      </p:sp>
      <p:grpSp>
        <p:nvGrpSpPr>
          <p:cNvPr id="91" name="Group 90"/>
          <p:cNvGrpSpPr/>
          <p:nvPr/>
        </p:nvGrpSpPr>
        <p:grpSpPr>
          <a:xfrm>
            <a:off x="952416" y="4068644"/>
            <a:ext cx="740026" cy="673387"/>
            <a:chOff x="739739" y="2974256"/>
            <a:chExt cx="740026" cy="673387"/>
          </a:xfrm>
        </p:grpSpPr>
        <p:sp>
          <p:nvSpPr>
            <p:cNvPr id="92" name="Oval 91"/>
            <p:cNvSpPr/>
            <p:nvPr/>
          </p:nvSpPr>
          <p:spPr>
            <a:xfrm>
              <a:off x="739739" y="2974256"/>
              <a:ext cx="740026" cy="67338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522" y="3148085"/>
              <a:ext cx="630459" cy="3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4" name="Group 93"/>
          <p:cNvGrpSpPr/>
          <p:nvPr/>
        </p:nvGrpSpPr>
        <p:grpSpPr>
          <a:xfrm>
            <a:off x="5003048" y="4068644"/>
            <a:ext cx="740026" cy="673387"/>
            <a:chOff x="739739" y="2974256"/>
            <a:chExt cx="740026" cy="673387"/>
          </a:xfrm>
        </p:grpSpPr>
        <p:sp>
          <p:nvSpPr>
            <p:cNvPr id="95" name="Oval 94"/>
            <p:cNvSpPr/>
            <p:nvPr/>
          </p:nvSpPr>
          <p:spPr>
            <a:xfrm>
              <a:off x="739739" y="2974256"/>
              <a:ext cx="740026" cy="67338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522" y="3148085"/>
              <a:ext cx="630459" cy="3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7" name="Group 96"/>
          <p:cNvGrpSpPr/>
          <p:nvPr/>
        </p:nvGrpSpPr>
        <p:grpSpPr>
          <a:xfrm>
            <a:off x="8947735" y="4068644"/>
            <a:ext cx="740026" cy="673387"/>
            <a:chOff x="739739" y="2974256"/>
            <a:chExt cx="740026" cy="673387"/>
          </a:xfrm>
        </p:grpSpPr>
        <p:sp>
          <p:nvSpPr>
            <p:cNvPr id="98" name="Oval 97"/>
            <p:cNvSpPr/>
            <p:nvPr/>
          </p:nvSpPr>
          <p:spPr>
            <a:xfrm>
              <a:off x="739739" y="2974256"/>
              <a:ext cx="740026" cy="673387"/>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4522" y="3148085"/>
              <a:ext cx="630459" cy="32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00" name="Picture 99"/>
          <p:cNvPicPr>
            <a:picLocks noChangeAspect="1"/>
          </p:cNvPicPr>
          <p:nvPr/>
        </p:nvPicPr>
        <p:blipFill>
          <a:blip r:embed="rId7"/>
          <a:stretch>
            <a:fillRect/>
          </a:stretch>
        </p:blipFill>
        <p:spPr>
          <a:xfrm>
            <a:off x="298072" y="618890"/>
            <a:ext cx="994615" cy="927616"/>
          </a:xfrm>
          <a:prstGeom prst="roundRect">
            <a:avLst>
              <a:gd name="adj" fmla="val 424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80196771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Penggunaan</a:t>
            </a:r>
            <a:r>
              <a:rPr lang="en-US" sz="2800" b="1" dirty="0" smtClean="0">
                <a:solidFill>
                  <a:schemeClr val="bg1"/>
                </a:solidFill>
              </a:rPr>
              <a:t> Dana BOS SMA </a:t>
            </a:r>
            <a:r>
              <a:rPr lang="en-US" sz="2800" b="1" dirty="0" err="1" smtClean="0">
                <a:solidFill>
                  <a:schemeClr val="bg1"/>
                </a:solidFill>
              </a:rPr>
              <a:t>Tahun</a:t>
            </a:r>
            <a:r>
              <a:rPr lang="en-US" sz="2800" b="1" dirty="0" smtClean="0">
                <a:solidFill>
                  <a:schemeClr val="bg1"/>
                </a:solidFill>
              </a:rPr>
              <a:t>  2018</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567884" y="447020"/>
            <a:ext cx="9043442" cy="6258580"/>
            <a:chOff x="1567884" y="447020"/>
            <a:chExt cx="9043442" cy="6258580"/>
          </a:xfrm>
        </p:grpSpPr>
        <p:sp>
          <p:nvSpPr>
            <p:cNvPr id="6" name="TextBox 5"/>
            <p:cNvSpPr txBox="1"/>
            <p:nvPr/>
          </p:nvSpPr>
          <p:spPr>
            <a:xfrm>
              <a:off x="7272280" y="657762"/>
              <a:ext cx="3339046" cy="1323439"/>
            </a:xfrm>
            <a:prstGeom prst="rect">
              <a:avLst/>
            </a:prstGeom>
            <a:noFill/>
            <a:ln w="9525">
              <a:solidFill>
                <a:schemeClr val="bg1">
                  <a:lumMod val="50000"/>
                </a:schemeClr>
              </a:solidFill>
              <a:prstDash val="sysDash"/>
            </a:ln>
          </p:spPr>
          <p:txBody>
            <a:bodyPr wrap="square" rtlCol="0">
              <a:spAutoFit/>
            </a:bodyPr>
            <a:lstStyle/>
            <a:p>
              <a:pPr algn="r">
                <a:tabLst>
                  <a:tab pos="0" algn="l"/>
                </a:tabLst>
              </a:pPr>
              <a:r>
                <a:rPr lang="en-US" sz="2600" b="1" dirty="0">
                  <a:solidFill>
                    <a:prstClr val="black"/>
                  </a:solidFill>
                  <a:latin typeface="Calibri"/>
                </a:rPr>
                <a:t>06.</a:t>
              </a:r>
              <a:r>
                <a:rPr lang="en-US" sz="2000" b="1" dirty="0">
                  <a:solidFill>
                    <a:prstClr val="black"/>
                  </a:solidFill>
                  <a:latin typeface="Calibri"/>
                </a:rPr>
                <a:t> </a:t>
              </a:r>
              <a:r>
                <a:rPr lang="en-US" dirty="0" err="1">
                  <a:solidFill>
                    <a:prstClr val="black"/>
                  </a:solidFill>
                  <a:latin typeface="Calibri"/>
                </a:rPr>
                <a:t>Pengembangan</a:t>
              </a:r>
              <a:r>
                <a:rPr lang="en-US" dirty="0">
                  <a:solidFill>
                    <a:prstClr val="black"/>
                  </a:solidFill>
                  <a:latin typeface="Calibri"/>
                </a:rPr>
                <a:t> </a:t>
              </a:r>
              <a:r>
                <a:rPr lang="en-US" dirty="0" err="1">
                  <a:solidFill>
                    <a:prstClr val="black"/>
                  </a:solidFill>
                  <a:latin typeface="Calibri"/>
                </a:rPr>
                <a:t>Profesi</a:t>
              </a:r>
              <a:r>
                <a:rPr lang="en-US" dirty="0">
                  <a:solidFill>
                    <a:prstClr val="black"/>
                  </a:solidFill>
                  <a:latin typeface="Calibri"/>
                </a:rPr>
                <a:t> Guru </a:t>
              </a:r>
              <a:r>
                <a:rPr lang="en-US" dirty="0" err="1">
                  <a:solidFill>
                    <a:prstClr val="black"/>
                  </a:solidFill>
                  <a:latin typeface="Calibri"/>
                </a:rPr>
                <a:t>dan</a:t>
              </a:r>
              <a:r>
                <a:rPr lang="en-US" dirty="0">
                  <a:solidFill>
                    <a:prstClr val="black"/>
                  </a:solidFill>
                  <a:latin typeface="Calibri"/>
                </a:rPr>
                <a:t> </a:t>
              </a:r>
              <a:r>
                <a:rPr lang="en-US" dirty="0" err="1">
                  <a:solidFill>
                    <a:prstClr val="black"/>
                  </a:solidFill>
                  <a:latin typeface="Calibri"/>
                </a:rPr>
                <a:t>Tenaga</a:t>
              </a:r>
              <a:r>
                <a:rPr lang="en-US" dirty="0">
                  <a:solidFill>
                    <a:prstClr val="black"/>
                  </a:solidFill>
                  <a:latin typeface="Calibri"/>
                </a:rPr>
                <a:t> </a:t>
              </a:r>
              <a:r>
                <a:rPr lang="en-US" dirty="0" err="1">
                  <a:solidFill>
                    <a:prstClr val="black"/>
                  </a:solidFill>
                  <a:latin typeface="Calibri"/>
                </a:rPr>
                <a:t>Kependidikan</a:t>
              </a:r>
              <a:r>
                <a:rPr lang="en-US" dirty="0">
                  <a:solidFill>
                    <a:prstClr val="black"/>
                  </a:solidFill>
                  <a:latin typeface="Calibri"/>
                </a:rPr>
                <a:t>, </a:t>
              </a:r>
              <a:r>
                <a:rPr lang="en-US" dirty="0" err="1">
                  <a:solidFill>
                    <a:prstClr val="black"/>
                  </a:solidFill>
                  <a:latin typeface="Calibri"/>
                </a:rPr>
                <a:t>serta</a:t>
              </a:r>
              <a:r>
                <a:rPr lang="en-US" dirty="0">
                  <a:solidFill>
                    <a:prstClr val="black"/>
                  </a:solidFill>
                  <a:latin typeface="Calibri"/>
                </a:rPr>
                <a:t> </a:t>
              </a:r>
              <a:r>
                <a:rPr lang="en-US" dirty="0" err="1">
                  <a:solidFill>
                    <a:prstClr val="black"/>
                  </a:solidFill>
                  <a:latin typeface="Calibri"/>
                </a:rPr>
                <a:t>Pengembangan</a:t>
              </a:r>
              <a:r>
                <a:rPr lang="en-US" dirty="0">
                  <a:solidFill>
                    <a:prstClr val="black"/>
                  </a:solidFill>
                  <a:latin typeface="Calibri"/>
                </a:rPr>
                <a:t> </a:t>
              </a:r>
              <a:r>
                <a:rPr lang="en-US" dirty="0" err="1">
                  <a:solidFill>
                    <a:prstClr val="black"/>
                  </a:solidFill>
                  <a:latin typeface="Calibri"/>
                </a:rPr>
                <a:t>Manajemen</a:t>
              </a:r>
              <a:r>
                <a:rPr lang="en-US" dirty="0">
                  <a:solidFill>
                    <a:prstClr val="black"/>
                  </a:solidFill>
                  <a:latin typeface="Calibri"/>
                </a:rPr>
                <a:t> </a:t>
              </a:r>
              <a:r>
                <a:rPr lang="en-US" dirty="0" err="1">
                  <a:solidFill>
                    <a:prstClr val="black"/>
                  </a:solidFill>
                  <a:latin typeface="Calibri"/>
                </a:rPr>
                <a:t>Sekolah</a:t>
              </a:r>
              <a:endParaRPr lang="en-US" dirty="0">
                <a:solidFill>
                  <a:prstClr val="black"/>
                </a:solidFill>
                <a:latin typeface="Calibri"/>
              </a:endParaRPr>
            </a:p>
          </p:txBody>
        </p:sp>
        <p:sp>
          <p:nvSpPr>
            <p:cNvPr id="7" name="TextBox 6"/>
            <p:cNvSpPr txBox="1"/>
            <p:nvPr/>
          </p:nvSpPr>
          <p:spPr>
            <a:xfrm>
              <a:off x="7258573" y="2174558"/>
              <a:ext cx="3296127" cy="492443"/>
            </a:xfrm>
            <a:prstGeom prst="rect">
              <a:avLst/>
            </a:prstGeom>
            <a:noFill/>
            <a:ln w="9525">
              <a:solidFill>
                <a:schemeClr val="bg1">
                  <a:lumMod val="50000"/>
                </a:schemeClr>
              </a:solidFill>
              <a:prstDash val="sysDash"/>
            </a:ln>
          </p:spPr>
          <p:txBody>
            <a:bodyPr wrap="square" rtlCol="0">
              <a:spAutoFit/>
            </a:bodyPr>
            <a:lstStyle/>
            <a:p>
              <a:pPr algn="r">
                <a:tabLst>
                  <a:tab pos="0" algn="l"/>
                </a:tabLst>
              </a:pPr>
              <a:r>
                <a:rPr lang="en-US" sz="2600" b="1" dirty="0">
                  <a:solidFill>
                    <a:prstClr val="black"/>
                  </a:solidFill>
                  <a:latin typeface="Calibri"/>
                </a:rPr>
                <a:t>07.</a:t>
              </a:r>
              <a:r>
                <a:rPr lang="en-US" sz="2000" b="1" dirty="0">
                  <a:solidFill>
                    <a:prstClr val="black"/>
                  </a:solidFill>
                  <a:latin typeface="Calibri"/>
                </a:rPr>
                <a:t> </a:t>
              </a:r>
              <a:r>
                <a:rPr lang="en-US" sz="2000" dirty="0" err="1">
                  <a:solidFill>
                    <a:prstClr val="black"/>
                  </a:solidFill>
                  <a:latin typeface="Calibri"/>
                </a:rPr>
                <a:t>Lang</a:t>
              </a:r>
              <a:r>
                <a:rPr lang="en-US" dirty="0" err="1">
                  <a:solidFill>
                    <a:prstClr val="black"/>
                  </a:solidFill>
                  <a:latin typeface="Calibri"/>
                </a:rPr>
                <a:t>ganan</a:t>
              </a:r>
              <a:r>
                <a:rPr lang="en-US" dirty="0">
                  <a:solidFill>
                    <a:prstClr val="black"/>
                  </a:solidFill>
                  <a:latin typeface="Calibri"/>
                </a:rPr>
                <a:t> </a:t>
              </a:r>
              <a:r>
                <a:rPr lang="en-US" dirty="0" err="1">
                  <a:solidFill>
                    <a:prstClr val="black"/>
                  </a:solidFill>
                  <a:latin typeface="Calibri"/>
                </a:rPr>
                <a:t>Daya</a:t>
              </a:r>
              <a:r>
                <a:rPr lang="en-US" dirty="0">
                  <a:solidFill>
                    <a:prstClr val="black"/>
                  </a:solidFill>
                  <a:latin typeface="Calibri"/>
                </a:rPr>
                <a:t> </a:t>
              </a:r>
              <a:r>
                <a:rPr lang="en-US" dirty="0" err="1">
                  <a:solidFill>
                    <a:prstClr val="black"/>
                  </a:solidFill>
                  <a:latin typeface="Calibri"/>
                </a:rPr>
                <a:t>dan</a:t>
              </a:r>
              <a:r>
                <a:rPr lang="en-US" dirty="0">
                  <a:solidFill>
                    <a:prstClr val="black"/>
                  </a:solidFill>
                  <a:latin typeface="Calibri"/>
                </a:rPr>
                <a:t> </a:t>
              </a:r>
              <a:r>
                <a:rPr lang="en-US" dirty="0" err="1">
                  <a:solidFill>
                    <a:prstClr val="black"/>
                  </a:solidFill>
                  <a:latin typeface="Calibri"/>
                </a:rPr>
                <a:t>Jasa</a:t>
              </a:r>
              <a:endParaRPr lang="en-US" dirty="0">
                <a:solidFill>
                  <a:prstClr val="black"/>
                </a:solidFill>
                <a:latin typeface="Calibri"/>
              </a:endParaRPr>
            </a:p>
          </p:txBody>
        </p:sp>
        <p:sp>
          <p:nvSpPr>
            <p:cNvPr id="8" name="TextBox 7"/>
            <p:cNvSpPr txBox="1"/>
            <p:nvPr/>
          </p:nvSpPr>
          <p:spPr>
            <a:xfrm>
              <a:off x="7258572" y="4953001"/>
              <a:ext cx="3296126" cy="800219"/>
            </a:xfrm>
            <a:prstGeom prst="rect">
              <a:avLst/>
            </a:prstGeom>
            <a:noFill/>
            <a:ln w="9525">
              <a:solidFill>
                <a:schemeClr val="bg1">
                  <a:lumMod val="50000"/>
                </a:schemeClr>
              </a:solidFill>
              <a:prstDash val="sysDash"/>
            </a:ln>
          </p:spPr>
          <p:txBody>
            <a:bodyPr wrap="square" rtlCol="0">
              <a:spAutoFit/>
            </a:bodyPr>
            <a:lstStyle/>
            <a:p>
              <a:pPr marL="457200" indent="-457200" algn="r">
                <a:tabLst>
                  <a:tab pos="171450" algn="l"/>
                </a:tabLst>
              </a:pPr>
              <a:r>
                <a:rPr lang="en-US" sz="2600" b="1" dirty="0">
                  <a:solidFill>
                    <a:prstClr val="black"/>
                  </a:solidFill>
                  <a:latin typeface="Calibri"/>
                </a:rPr>
                <a:t>10.</a:t>
              </a:r>
              <a:r>
                <a:rPr lang="en-US" sz="2000" b="1" dirty="0">
                  <a:solidFill>
                    <a:prstClr val="black"/>
                  </a:solidFill>
                  <a:latin typeface="Calibri"/>
                </a:rPr>
                <a:t> </a:t>
              </a:r>
              <a:r>
                <a:rPr lang="fi-FI" sz="2000" dirty="0">
                  <a:solidFill>
                    <a:prstClr val="black"/>
                  </a:solidFill>
                  <a:latin typeface="Calibri"/>
                </a:rPr>
                <a:t>Pembelian Alat Multi Media Pembelajaran</a:t>
              </a:r>
              <a:endParaRPr lang="en-US" sz="2000" dirty="0">
                <a:solidFill>
                  <a:prstClr val="black"/>
                </a:solidFill>
                <a:latin typeface="Calibri"/>
              </a:endParaRPr>
            </a:p>
          </p:txBody>
        </p:sp>
        <p:sp>
          <p:nvSpPr>
            <p:cNvPr id="9" name="TextBox 8"/>
            <p:cNvSpPr txBox="1"/>
            <p:nvPr/>
          </p:nvSpPr>
          <p:spPr>
            <a:xfrm>
              <a:off x="7258573" y="4191001"/>
              <a:ext cx="3284158" cy="492443"/>
            </a:xfrm>
            <a:prstGeom prst="rect">
              <a:avLst/>
            </a:prstGeom>
            <a:noFill/>
            <a:ln w="9525">
              <a:solidFill>
                <a:schemeClr val="bg1">
                  <a:lumMod val="50000"/>
                </a:schemeClr>
              </a:solidFill>
              <a:prstDash val="sysDash"/>
            </a:ln>
          </p:spPr>
          <p:txBody>
            <a:bodyPr wrap="square" rtlCol="0">
              <a:spAutoFit/>
            </a:bodyPr>
            <a:lstStyle/>
            <a:p>
              <a:pPr marL="457200" indent="-457200" algn="r">
                <a:tabLst>
                  <a:tab pos="171450" algn="l"/>
                </a:tabLst>
              </a:pPr>
              <a:r>
                <a:rPr lang="en-US" sz="2600" b="1" dirty="0">
                  <a:solidFill>
                    <a:prstClr val="black"/>
                  </a:solidFill>
                  <a:latin typeface="Calibri"/>
                </a:rPr>
                <a:t>09.</a:t>
              </a:r>
              <a:r>
                <a:rPr lang="en-US" sz="2000" b="1" dirty="0">
                  <a:solidFill>
                    <a:prstClr val="black"/>
                  </a:solidFill>
                  <a:latin typeface="Calibri"/>
                </a:rPr>
                <a:t> </a:t>
              </a:r>
              <a:r>
                <a:rPr lang="fi-FI" sz="2000" dirty="0">
                  <a:solidFill>
                    <a:prstClr val="black"/>
                  </a:solidFill>
                  <a:latin typeface="Calibri"/>
                </a:rPr>
                <a:t>Pembayaran honor</a:t>
              </a:r>
              <a:endParaRPr lang="en-US" sz="2000" dirty="0">
                <a:solidFill>
                  <a:prstClr val="black"/>
                </a:solidFill>
                <a:latin typeface="Calibri"/>
              </a:endParaRPr>
            </a:p>
          </p:txBody>
        </p:sp>
        <p:sp>
          <p:nvSpPr>
            <p:cNvPr id="10" name="TextBox 9"/>
            <p:cNvSpPr txBox="1"/>
            <p:nvPr/>
          </p:nvSpPr>
          <p:spPr>
            <a:xfrm>
              <a:off x="7258572" y="2930604"/>
              <a:ext cx="3284158" cy="1046440"/>
            </a:xfrm>
            <a:prstGeom prst="rect">
              <a:avLst/>
            </a:prstGeom>
            <a:noFill/>
            <a:ln w="9525">
              <a:solidFill>
                <a:schemeClr val="bg1">
                  <a:lumMod val="50000"/>
                </a:schemeClr>
              </a:solidFill>
              <a:prstDash val="sysDash"/>
            </a:ln>
          </p:spPr>
          <p:txBody>
            <a:bodyPr wrap="square" rtlCol="0">
              <a:spAutoFit/>
            </a:bodyPr>
            <a:lstStyle/>
            <a:p>
              <a:pPr marL="457200" indent="-457200" algn="r">
                <a:tabLst>
                  <a:tab pos="171450" algn="l"/>
                </a:tabLst>
              </a:pPr>
              <a:r>
                <a:rPr lang="en-US" sz="2600" b="1" dirty="0">
                  <a:solidFill>
                    <a:prstClr val="black"/>
                  </a:solidFill>
                  <a:latin typeface="Calibri"/>
                </a:rPr>
                <a:t>08.</a:t>
              </a:r>
              <a:r>
                <a:rPr lang="en-US" sz="2000" b="1" dirty="0">
                  <a:solidFill>
                    <a:prstClr val="black"/>
                  </a:solidFill>
                  <a:latin typeface="Calibri"/>
                </a:rPr>
                <a:t> </a:t>
              </a:r>
              <a:r>
                <a:rPr lang="fi-FI" dirty="0">
                  <a:solidFill>
                    <a:prstClr val="black"/>
                  </a:solidFill>
                  <a:latin typeface="Calibri"/>
                </a:rPr>
                <a:t>Pemeliharaan dan Perawatan Sarana dan Prasarana Sekolah</a:t>
              </a:r>
            </a:p>
          </p:txBody>
        </p:sp>
        <p:sp>
          <p:nvSpPr>
            <p:cNvPr id="11" name="TextBox 10"/>
            <p:cNvSpPr txBox="1"/>
            <p:nvPr/>
          </p:nvSpPr>
          <p:spPr>
            <a:xfrm>
              <a:off x="1567884" y="4968905"/>
              <a:ext cx="3004116" cy="830997"/>
            </a:xfrm>
            <a:prstGeom prst="rect">
              <a:avLst/>
            </a:prstGeom>
            <a:noFill/>
            <a:ln>
              <a:solidFill>
                <a:schemeClr val="bg1">
                  <a:lumMod val="50000"/>
                </a:schemeClr>
              </a:solidFill>
              <a:prstDash val="sysDash"/>
            </a:ln>
          </p:spPr>
          <p:txBody>
            <a:bodyPr wrap="square" rtlCol="0">
              <a:spAutoFit/>
            </a:bodyPr>
            <a:lstStyle/>
            <a:p>
              <a:pPr marL="628650" indent="-628650"/>
              <a:r>
                <a:rPr lang="en-US" sz="2800" b="1" dirty="0">
                  <a:solidFill>
                    <a:prstClr val="black"/>
                  </a:solidFill>
                  <a:latin typeface="Calibri"/>
                </a:rPr>
                <a:t>01.  </a:t>
              </a:r>
              <a:r>
                <a:rPr lang="en-US" sz="2000" dirty="0" err="1">
                  <a:solidFill>
                    <a:prstClr val="black"/>
                  </a:solidFill>
                  <a:latin typeface="Calibri"/>
                </a:rPr>
                <a:t>Pengembangan</a:t>
              </a:r>
              <a:r>
                <a:rPr lang="en-US" sz="2000" dirty="0">
                  <a:solidFill>
                    <a:prstClr val="black"/>
                  </a:solidFill>
                  <a:latin typeface="Calibri"/>
                </a:rPr>
                <a:t> </a:t>
              </a:r>
              <a:r>
                <a:rPr lang="en-US" sz="2000" dirty="0" err="1">
                  <a:solidFill>
                    <a:prstClr val="black"/>
                  </a:solidFill>
                  <a:latin typeface="Calibri"/>
                </a:rPr>
                <a:t>Perpustakaan</a:t>
              </a:r>
              <a:r>
                <a:rPr lang="en-US" sz="2000" dirty="0">
                  <a:solidFill>
                    <a:prstClr val="black"/>
                  </a:solidFill>
                  <a:latin typeface="Calibri"/>
                </a:rPr>
                <a:t> </a:t>
              </a:r>
            </a:p>
          </p:txBody>
        </p:sp>
        <p:sp>
          <p:nvSpPr>
            <p:cNvPr id="12" name="TextBox 11"/>
            <p:cNvSpPr txBox="1"/>
            <p:nvPr/>
          </p:nvSpPr>
          <p:spPr>
            <a:xfrm>
              <a:off x="1567884" y="4023178"/>
              <a:ext cx="3004116" cy="800219"/>
            </a:xfrm>
            <a:prstGeom prst="rect">
              <a:avLst/>
            </a:prstGeom>
            <a:noFill/>
            <a:ln>
              <a:solidFill>
                <a:schemeClr val="bg1">
                  <a:lumMod val="50000"/>
                </a:schemeClr>
              </a:solidFill>
              <a:prstDash val="sysDash"/>
            </a:ln>
          </p:spPr>
          <p:txBody>
            <a:bodyPr wrap="square" rtlCol="0">
              <a:spAutoFit/>
            </a:bodyPr>
            <a:lstStyle/>
            <a:p>
              <a:pPr marL="571500" indent="-571500"/>
              <a:r>
                <a:rPr lang="en-US" sz="2800" b="1" dirty="0">
                  <a:solidFill>
                    <a:prstClr val="black"/>
                  </a:solidFill>
                  <a:latin typeface="Calibri"/>
                </a:rPr>
                <a:t>02. </a:t>
              </a:r>
              <a:r>
                <a:rPr lang="en-US" dirty="0" err="1">
                  <a:solidFill>
                    <a:prstClr val="black"/>
                  </a:solidFill>
                  <a:latin typeface="Calibri"/>
                </a:rPr>
                <a:t>Penerimaan</a:t>
              </a:r>
              <a:r>
                <a:rPr lang="en-US" dirty="0">
                  <a:solidFill>
                    <a:prstClr val="black"/>
                  </a:solidFill>
                  <a:latin typeface="Calibri"/>
                </a:rPr>
                <a:t> </a:t>
              </a:r>
              <a:r>
                <a:rPr lang="en-US" dirty="0" err="1">
                  <a:solidFill>
                    <a:prstClr val="black"/>
                  </a:solidFill>
                  <a:latin typeface="Calibri"/>
                </a:rPr>
                <a:t>Peserta</a:t>
              </a:r>
              <a:r>
                <a:rPr lang="en-US" dirty="0">
                  <a:solidFill>
                    <a:prstClr val="black"/>
                  </a:solidFill>
                  <a:latin typeface="Calibri"/>
                </a:rPr>
                <a:t> </a:t>
              </a:r>
              <a:r>
                <a:rPr lang="en-US" dirty="0" err="1">
                  <a:solidFill>
                    <a:prstClr val="black"/>
                  </a:solidFill>
                  <a:latin typeface="Calibri"/>
                </a:rPr>
                <a:t>Didik</a:t>
              </a:r>
              <a:r>
                <a:rPr lang="en-US" dirty="0">
                  <a:solidFill>
                    <a:prstClr val="black"/>
                  </a:solidFill>
                  <a:latin typeface="Calibri"/>
                </a:rPr>
                <a:t> </a:t>
              </a:r>
              <a:r>
                <a:rPr lang="en-US" dirty="0" err="1">
                  <a:solidFill>
                    <a:prstClr val="black"/>
                  </a:solidFill>
                  <a:latin typeface="Calibri"/>
                </a:rPr>
                <a:t>Baru</a:t>
              </a:r>
              <a:endParaRPr lang="en-US" dirty="0">
                <a:solidFill>
                  <a:prstClr val="black"/>
                </a:solidFill>
                <a:latin typeface="Calibri"/>
              </a:endParaRPr>
            </a:p>
          </p:txBody>
        </p:sp>
        <p:sp>
          <p:nvSpPr>
            <p:cNvPr id="13" name="TextBox 12"/>
            <p:cNvSpPr txBox="1"/>
            <p:nvPr/>
          </p:nvSpPr>
          <p:spPr>
            <a:xfrm>
              <a:off x="1567884" y="2801589"/>
              <a:ext cx="3004116" cy="1138773"/>
            </a:xfrm>
            <a:prstGeom prst="rect">
              <a:avLst/>
            </a:prstGeom>
            <a:noFill/>
            <a:ln>
              <a:solidFill>
                <a:schemeClr val="bg1">
                  <a:lumMod val="50000"/>
                </a:schemeClr>
              </a:solidFill>
              <a:prstDash val="sysDash"/>
            </a:ln>
          </p:spPr>
          <p:txBody>
            <a:bodyPr wrap="square" rtlCol="0">
              <a:spAutoFit/>
            </a:bodyPr>
            <a:lstStyle/>
            <a:p>
              <a:pPr marL="628650" indent="-628650"/>
              <a:r>
                <a:rPr lang="en-US" sz="2800" b="1" dirty="0">
                  <a:solidFill>
                    <a:prstClr val="black"/>
                  </a:solidFill>
                  <a:latin typeface="Calibri"/>
                </a:rPr>
                <a:t>03.  </a:t>
              </a:r>
              <a:r>
                <a:rPr lang="en-US" sz="2000" dirty="0" err="1">
                  <a:solidFill>
                    <a:prstClr val="black"/>
                  </a:solidFill>
                  <a:latin typeface="Calibri"/>
                </a:rPr>
                <a:t>Kegiatan</a:t>
              </a:r>
              <a:r>
                <a:rPr lang="en-US" sz="2000" dirty="0">
                  <a:solidFill>
                    <a:prstClr val="black"/>
                  </a:solidFill>
                  <a:latin typeface="Calibri"/>
                </a:rPr>
                <a:t> </a:t>
              </a:r>
              <a:r>
                <a:rPr lang="en-US" sz="2000" dirty="0" err="1">
                  <a:solidFill>
                    <a:prstClr val="black"/>
                  </a:solidFill>
                  <a:latin typeface="Calibri"/>
                </a:rPr>
                <a:t>Pembelajaran</a:t>
              </a:r>
              <a:r>
                <a:rPr lang="en-US" sz="2000" dirty="0">
                  <a:solidFill>
                    <a:prstClr val="black"/>
                  </a:solidFill>
                  <a:latin typeface="Calibri"/>
                </a:rPr>
                <a:t> </a:t>
              </a:r>
              <a:r>
                <a:rPr lang="en-US" sz="2000" dirty="0" err="1">
                  <a:solidFill>
                    <a:prstClr val="black"/>
                  </a:solidFill>
                  <a:latin typeface="Calibri"/>
                </a:rPr>
                <a:t>dan</a:t>
              </a:r>
              <a:r>
                <a:rPr lang="en-US" sz="2000" dirty="0">
                  <a:solidFill>
                    <a:prstClr val="black"/>
                  </a:solidFill>
                  <a:latin typeface="Calibri"/>
                </a:rPr>
                <a:t> </a:t>
              </a:r>
              <a:r>
                <a:rPr lang="en-US" sz="2000" dirty="0" err="1">
                  <a:solidFill>
                    <a:prstClr val="black"/>
                  </a:solidFill>
                  <a:latin typeface="Calibri"/>
                </a:rPr>
                <a:t>Ekstrakurikuler</a:t>
              </a:r>
              <a:endParaRPr lang="en-US" sz="2000" dirty="0">
                <a:solidFill>
                  <a:prstClr val="black"/>
                </a:solidFill>
                <a:latin typeface="Calibri"/>
              </a:endParaRPr>
            </a:p>
          </p:txBody>
        </p:sp>
        <p:sp>
          <p:nvSpPr>
            <p:cNvPr id="14" name="TextBox 13"/>
            <p:cNvSpPr txBox="1"/>
            <p:nvPr/>
          </p:nvSpPr>
          <p:spPr>
            <a:xfrm>
              <a:off x="1567884" y="1742252"/>
              <a:ext cx="3004116" cy="830997"/>
            </a:xfrm>
            <a:prstGeom prst="rect">
              <a:avLst/>
            </a:prstGeom>
            <a:noFill/>
            <a:ln>
              <a:solidFill>
                <a:schemeClr val="bg1">
                  <a:lumMod val="50000"/>
                </a:schemeClr>
              </a:solidFill>
              <a:prstDash val="sysDash"/>
            </a:ln>
          </p:spPr>
          <p:txBody>
            <a:bodyPr wrap="square" rtlCol="0">
              <a:spAutoFit/>
            </a:bodyPr>
            <a:lstStyle/>
            <a:p>
              <a:pPr marL="628650" indent="-628650"/>
              <a:r>
                <a:rPr lang="en-US" sz="2800" b="1" dirty="0">
                  <a:solidFill>
                    <a:prstClr val="black"/>
                  </a:solidFill>
                  <a:latin typeface="Calibri"/>
                </a:rPr>
                <a:t>04.  </a:t>
              </a:r>
              <a:r>
                <a:rPr lang="en-US" sz="2000" dirty="0" err="1">
                  <a:solidFill>
                    <a:prstClr val="black"/>
                  </a:solidFill>
                  <a:latin typeface="Calibri"/>
                </a:rPr>
                <a:t>Kegiatan</a:t>
              </a:r>
              <a:r>
                <a:rPr lang="en-US" sz="2000" dirty="0">
                  <a:solidFill>
                    <a:prstClr val="black"/>
                  </a:solidFill>
                  <a:latin typeface="Calibri"/>
                </a:rPr>
                <a:t> </a:t>
              </a:r>
              <a:r>
                <a:rPr lang="en-US" sz="2000" dirty="0" err="1">
                  <a:solidFill>
                    <a:prstClr val="black"/>
                  </a:solidFill>
                  <a:latin typeface="Calibri"/>
                </a:rPr>
                <a:t>Evaluasi</a:t>
              </a:r>
              <a:r>
                <a:rPr lang="en-US" sz="2000" dirty="0">
                  <a:solidFill>
                    <a:prstClr val="black"/>
                  </a:solidFill>
                  <a:latin typeface="Calibri"/>
                </a:rPr>
                <a:t> </a:t>
              </a:r>
              <a:r>
                <a:rPr lang="en-US" sz="2000" dirty="0" err="1">
                  <a:solidFill>
                    <a:prstClr val="black"/>
                  </a:solidFill>
                  <a:latin typeface="Calibri"/>
                </a:rPr>
                <a:t>Pembelajaran</a:t>
              </a:r>
              <a:endParaRPr lang="en-US" sz="2000" dirty="0">
                <a:solidFill>
                  <a:prstClr val="black"/>
                </a:solidFill>
                <a:latin typeface="Calibri"/>
              </a:endParaRPr>
            </a:p>
          </p:txBody>
        </p:sp>
        <p:sp>
          <p:nvSpPr>
            <p:cNvPr id="15" name="TextBox 14"/>
            <p:cNvSpPr txBox="1"/>
            <p:nvPr/>
          </p:nvSpPr>
          <p:spPr>
            <a:xfrm>
              <a:off x="1948884" y="697979"/>
              <a:ext cx="2623116" cy="830997"/>
            </a:xfrm>
            <a:prstGeom prst="rect">
              <a:avLst/>
            </a:prstGeom>
            <a:noFill/>
            <a:ln>
              <a:solidFill>
                <a:schemeClr val="bg1">
                  <a:lumMod val="50000"/>
                </a:schemeClr>
              </a:solidFill>
              <a:prstDash val="sysDash"/>
            </a:ln>
          </p:spPr>
          <p:txBody>
            <a:bodyPr wrap="square" rtlCol="0">
              <a:spAutoFit/>
            </a:bodyPr>
            <a:lstStyle/>
            <a:p>
              <a:pPr marL="628650" indent="-628650"/>
              <a:r>
                <a:rPr lang="en-US" sz="2800" b="1" dirty="0">
                  <a:solidFill>
                    <a:prstClr val="black"/>
                  </a:solidFill>
                  <a:latin typeface="Calibri"/>
                </a:rPr>
                <a:t>05.  </a:t>
              </a:r>
              <a:r>
                <a:rPr lang="en-US" sz="2000" dirty="0" err="1">
                  <a:solidFill>
                    <a:prstClr val="black"/>
                  </a:solidFill>
                  <a:latin typeface="Calibri"/>
                </a:rPr>
                <a:t>Pengelolaan</a:t>
              </a:r>
              <a:r>
                <a:rPr lang="en-US" sz="2000" dirty="0">
                  <a:solidFill>
                    <a:prstClr val="black"/>
                  </a:solidFill>
                  <a:latin typeface="Calibri"/>
                </a:rPr>
                <a:t> </a:t>
              </a:r>
              <a:r>
                <a:rPr lang="en-US" sz="2000" dirty="0" err="1">
                  <a:solidFill>
                    <a:prstClr val="black"/>
                  </a:solidFill>
                  <a:latin typeface="Calibri"/>
                </a:rPr>
                <a:t>Sekolah</a:t>
              </a:r>
              <a:endParaRPr lang="en-US" sz="2000" dirty="0">
                <a:solidFill>
                  <a:prstClr val="black"/>
                </a:solidFill>
                <a:latin typeface="Calibri"/>
              </a:endParaRPr>
            </a:p>
          </p:txBody>
        </p:sp>
        <p:cxnSp>
          <p:nvCxnSpPr>
            <p:cNvPr id="16" name="Elbow Connector 15"/>
            <p:cNvCxnSpPr>
              <a:endCxn id="17" idx="6"/>
            </p:cNvCxnSpPr>
            <p:nvPr/>
          </p:nvCxnSpPr>
          <p:spPr>
            <a:xfrm rot="16200000" flipV="1">
              <a:off x="4518714" y="5041562"/>
              <a:ext cx="1676121" cy="432764"/>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071" t="56142" r="58845" b="19504"/>
            <a:stretch/>
          </p:blipFill>
          <p:spPr bwMode="auto">
            <a:xfrm>
              <a:off x="4378391" y="4074028"/>
              <a:ext cx="762000" cy="69171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4346786" y="5013644"/>
              <a:ext cx="1169106" cy="1234756"/>
              <a:chOff x="2822786" y="4861244"/>
              <a:chExt cx="1169106" cy="1234756"/>
            </a:xfrm>
          </p:grpSpPr>
          <p:cxnSp>
            <p:nvCxnSpPr>
              <p:cNvPr id="52" name="Elbow Connector 51"/>
              <p:cNvCxnSpPr>
                <a:endCxn id="53" idx="6"/>
              </p:cNvCxnSpPr>
              <p:nvPr/>
            </p:nvCxnSpPr>
            <p:spPr>
              <a:xfrm rot="16200000" flipV="1">
                <a:off x="3339841" y="5443949"/>
                <a:ext cx="896997" cy="407105"/>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53"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9101" t="42640" r="52545" b="38254"/>
              <a:stretch/>
            </p:blipFill>
            <p:spPr bwMode="auto">
              <a:xfrm>
                <a:off x="2822786" y="4861244"/>
                <a:ext cx="762000" cy="67551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9" name="Elbow Connector 18"/>
            <p:cNvCxnSpPr>
              <a:endCxn id="20" idx="2"/>
            </p:cNvCxnSpPr>
            <p:nvPr/>
          </p:nvCxnSpPr>
          <p:spPr>
            <a:xfrm rot="5400000" flipH="1" flipV="1">
              <a:off x="3946777" y="3253015"/>
              <a:ext cx="4830853" cy="878408"/>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0"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l="38368" t="51616" r="53998" b="36595"/>
            <a:stretch/>
          </p:blipFill>
          <p:spPr bwMode="auto">
            <a:xfrm>
              <a:off x="6801407" y="924972"/>
              <a:ext cx="734231" cy="70364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1" name="Elbow Connector 20"/>
            <p:cNvCxnSpPr/>
            <p:nvPr/>
          </p:nvCxnSpPr>
          <p:spPr>
            <a:xfrm rot="16200000" flipH="1">
              <a:off x="3908972" y="4355620"/>
              <a:ext cx="2895602" cy="432763"/>
            </a:xfrm>
            <a:prstGeom prst="bentConnector3">
              <a:avLst>
                <a:gd name="adj1" fmla="val 98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2"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22431" t="67134" r="65025" b="20582"/>
            <a:stretch/>
          </p:blipFill>
          <p:spPr bwMode="auto">
            <a:xfrm>
              <a:off x="4315180" y="2924434"/>
              <a:ext cx="825212" cy="66944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Elbow Connector 22"/>
            <p:cNvCxnSpPr>
              <a:endCxn id="24" idx="6"/>
            </p:cNvCxnSpPr>
            <p:nvPr/>
          </p:nvCxnSpPr>
          <p:spPr>
            <a:xfrm rot="16200000" flipV="1">
              <a:off x="3465326" y="3911972"/>
              <a:ext cx="3769015" cy="446647"/>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4"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l="27462" t="71228" r="67933" b="22723"/>
            <a:stretch/>
          </p:blipFill>
          <p:spPr bwMode="auto">
            <a:xfrm>
              <a:off x="4329066" y="1910608"/>
              <a:ext cx="797443" cy="68035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Elbow Connector 24"/>
            <p:cNvCxnSpPr>
              <a:stCxn id="26" idx="2"/>
            </p:cNvCxnSpPr>
            <p:nvPr/>
          </p:nvCxnSpPr>
          <p:spPr>
            <a:xfrm rot="10800000" flipV="1">
              <a:off x="5980177" y="2449769"/>
              <a:ext cx="725425" cy="3646235"/>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6" name="Picture 12"/>
            <p:cNvPicPr>
              <a:picLocks noChangeAspect="1" noChangeArrowheads="1"/>
            </p:cNvPicPr>
            <p:nvPr/>
          </p:nvPicPr>
          <p:blipFill rotWithShape="1">
            <a:blip r:embed="rId7">
              <a:extLst>
                <a:ext uri="{28A0092B-C50C-407E-A947-70E740481C1C}">
                  <a14:useLocalDpi xmlns:a14="http://schemas.microsoft.com/office/drawing/2010/main" val="0"/>
                </a:ext>
              </a:extLst>
            </a:blip>
            <a:srcRect l="84894" t="23979" r="2428" b="50754"/>
            <a:stretch/>
          </p:blipFill>
          <p:spPr bwMode="auto">
            <a:xfrm>
              <a:off x="6705601" y="2097950"/>
              <a:ext cx="798575" cy="703639"/>
            </a:xfrm>
            <a:prstGeom prst="ellipse">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Elbow Connector 26"/>
            <p:cNvCxnSpPr>
              <a:endCxn id="28" idx="2"/>
            </p:cNvCxnSpPr>
            <p:nvPr/>
          </p:nvCxnSpPr>
          <p:spPr>
            <a:xfrm rot="5400000" flipH="1" flipV="1">
              <a:off x="5864348" y="4763654"/>
              <a:ext cx="1416853" cy="648742"/>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28" name="Picture 13"/>
            <p:cNvPicPr>
              <a:picLocks noChangeAspect="1" noChangeArrowheads="1"/>
            </p:cNvPicPr>
            <p:nvPr/>
          </p:nvPicPr>
          <p:blipFill rotWithShape="1">
            <a:blip r:embed="rId8">
              <a:extLst>
                <a:ext uri="{28A0092B-C50C-407E-A947-70E740481C1C}">
                  <a14:useLocalDpi xmlns:a14="http://schemas.microsoft.com/office/drawing/2010/main" val="0"/>
                </a:ext>
              </a:extLst>
            </a:blip>
            <a:srcRect l="11678" t="71874" r="82460" b="17997"/>
            <a:stretch/>
          </p:blipFill>
          <p:spPr bwMode="auto">
            <a:xfrm>
              <a:off x="6897145" y="4009109"/>
              <a:ext cx="722857" cy="74097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Elbow Connector 28"/>
            <p:cNvCxnSpPr>
              <a:endCxn id="30" idx="2"/>
            </p:cNvCxnSpPr>
            <p:nvPr/>
          </p:nvCxnSpPr>
          <p:spPr>
            <a:xfrm rot="5400000" flipH="1" flipV="1">
              <a:off x="5148121" y="4474544"/>
              <a:ext cx="2759728" cy="559171"/>
            </a:xfrm>
            <a:prstGeom prst="bentConnector2">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0" name="Picture 14"/>
            <p:cNvPicPr>
              <a:picLocks noChangeAspect="1" noChangeArrowheads="1"/>
            </p:cNvPicPr>
            <p:nvPr/>
          </p:nvPicPr>
          <p:blipFill rotWithShape="1">
            <a:blip r:embed="rId9">
              <a:extLst>
                <a:ext uri="{28A0092B-C50C-407E-A947-70E740481C1C}">
                  <a14:useLocalDpi xmlns:a14="http://schemas.microsoft.com/office/drawing/2010/main" val="0"/>
                </a:ext>
              </a:extLst>
            </a:blip>
            <a:srcRect l="23828" t="53340" r="70541" b="39332"/>
            <a:stretch/>
          </p:blipFill>
          <p:spPr bwMode="auto">
            <a:xfrm>
              <a:off x="6807572" y="3014945"/>
              <a:ext cx="812429" cy="71863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Elbow Connector 30"/>
            <p:cNvCxnSpPr/>
            <p:nvPr/>
          </p:nvCxnSpPr>
          <p:spPr>
            <a:xfrm rot="5400000" flipH="1" flipV="1">
              <a:off x="6131277" y="5298722"/>
              <a:ext cx="838202" cy="603958"/>
            </a:xfrm>
            <a:prstGeom prst="bentConnector3">
              <a:avLst>
                <a:gd name="adj1" fmla="val 10373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2" name="Picture 15"/>
            <p:cNvPicPr>
              <a:picLocks noChangeAspect="1" noChangeArrowheads="1"/>
            </p:cNvPicPr>
            <p:nvPr/>
          </p:nvPicPr>
          <p:blipFill rotWithShape="1">
            <a:blip r:embed="rId10">
              <a:extLst>
                <a:ext uri="{28A0092B-C50C-407E-A947-70E740481C1C}">
                  <a14:useLocalDpi xmlns:a14="http://schemas.microsoft.com/office/drawing/2010/main" val="0"/>
                </a:ext>
              </a:extLst>
            </a:blip>
            <a:srcRect l="43094" t="66056" r="51987" b="26832"/>
            <a:stretch/>
          </p:blipFill>
          <p:spPr bwMode="auto">
            <a:xfrm>
              <a:off x="6832785" y="4917238"/>
              <a:ext cx="762000" cy="79776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3" name="Elbow Connector 32"/>
            <p:cNvCxnSpPr>
              <a:endCxn id="34" idx="5"/>
            </p:cNvCxnSpPr>
            <p:nvPr/>
          </p:nvCxnSpPr>
          <p:spPr>
            <a:xfrm rot="16200000" flipV="1">
              <a:off x="3155049" y="3383652"/>
              <a:ext cx="4490828" cy="781477"/>
            </a:xfrm>
            <a:prstGeom prst="bentConnector3">
              <a:avLst>
                <a:gd name="adj1" fmla="val 105531"/>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34" name="Picture 16"/>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014" t="40213" r="43548" b="21013"/>
            <a:stretch/>
          </p:blipFill>
          <p:spPr bwMode="auto">
            <a:xfrm>
              <a:off x="4329065" y="948254"/>
              <a:ext cx="797442" cy="680359"/>
            </a:xfrm>
            <a:prstGeom prst="ellipse">
              <a:avLst/>
            </a:prstGeom>
            <a:noFill/>
            <a:ln>
              <a:noFill/>
            </a:ln>
            <a:effectLst>
              <a:innerShdw blurRad="114300">
                <a:prstClr val="black"/>
              </a:inn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4"/>
            <p:cNvPicPr>
              <a:picLocks noChangeAspect="1" noChangeArrowheads="1"/>
            </p:cNvPicPr>
            <p:nvPr/>
          </p:nvPicPr>
          <p:blipFill>
            <a:blip r:embed="rId12">
              <a:lum bright="4000" contrast="10000"/>
            </a:blip>
            <a:srcRect/>
            <a:stretch>
              <a:fillRect/>
            </a:stretch>
          </p:blipFill>
          <p:spPr bwMode="auto">
            <a:xfrm>
              <a:off x="5140392" y="5562600"/>
              <a:ext cx="1565208" cy="1143000"/>
            </a:xfrm>
            <a:prstGeom prst="ellipse">
              <a:avLst/>
            </a:prstGeom>
            <a:noFill/>
            <a:ln w="9525">
              <a:noFill/>
              <a:miter lim="800000"/>
              <a:headEnd/>
              <a:tailEnd/>
            </a:ln>
            <a:effectLst>
              <a:outerShdw blurRad="76200" dir="18900000" sy="23000" kx="-1200000" algn="bl" rotWithShape="0">
                <a:prstClr val="black">
                  <a:alpha val="20000"/>
                </a:prstClr>
              </a:outerShdw>
            </a:effectLst>
          </p:spPr>
        </p:pic>
        <p:sp>
          <p:nvSpPr>
            <p:cNvPr id="36" name="Oval 35"/>
            <p:cNvSpPr/>
            <p:nvPr/>
          </p:nvSpPr>
          <p:spPr>
            <a:xfrm>
              <a:off x="5515894" y="5013645"/>
              <a:ext cx="122907" cy="687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7" name="Oval 36"/>
            <p:cNvSpPr/>
            <p:nvPr/>
          </p:nvSpPr>
          <p:spPr>
            <a:xfrm>
              <a:off x="6186948" y="5361453"/>
              <a:ext cx="122907" cy="68737"/>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8" name="Oval 37"/>
            <p:cNvSpPr/>
            <p:nvPr/>
          </p:nvSpPr>
          <p:spPr>
            <a:xfrm>
              <a:off x="5312341" y="5317035"/>
              <a:ext cx="122907" cy="68737"/>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9" name="Oval 38"/>
            <p:cNvSpPr/>
            <p:nvPr/>
          </p:nvSpPr>
          <p:spPr>
            <a:xfrm>
              <a:off x="5288380" y="4385515"/>
              <a:ext cx="122907" cy="68737"/>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0" name="Oval 39"/>
            <p:cNvSpPr/>
            <p:nvPr/>
          </p:nvSpPr>
          <p:spPr>
            <a:xfrm>
              <a:off x="5334001" y="3124200"/>
              <a:ext cx="122907" cy="68737"/>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1" name="Oval 40"/>
            <p:cNvSpPr/>
            <p:nvPr/>
          </p:nvSpPr>
          <p:spPr>
            <a:xfrm>
              <a:off x="6452963" y="5125801"/>
              <a:ext cx="122907" cy="68737"/>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2" name="Oval 41"/>
            <p:cNvSpPr/>
            <p:nvPr/>
          </p:nvSpPr>
          <p:spPr>
            <a:xfrm>
              <a:off x="6354094" y="4350864"/>
              <a:ext cx="122907" cy="68737"/>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3" name="Oval 42"/>
            <p:cNvSpPr/>
            <p:nvPr/>
          </p:nvSpPr>
          <p:spPr>
            <a:xfrm>
              <a:off x="6397260" y="3360264"/>
              <a:ext cx="122907" cy="68737"/>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4" name="Oval 43"/>
            <p:cNvSpPr/>
            <p:nvPr/>
          </p:nvSpPr>
          <p:spPr>
            <a:xfrm>
              <a:off x="6201694" y="2445864"/>
              <a:ext cx="122907" cy="6873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5" name="Oval 44"/>
            <p:cNvSpPr/>
            <p:nvPr/>
          </p:nvSpPr>
          <p:spPr>
            <a:xfrm>
              <a:off x="5867401" y="2209801"/>
              <a:ext cx="122907" cy="68737"/>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47" name="Oval 46"/>
            <p:cNvSpPr/>
            <p:nvPr/>
          </p:nvSpPr>
          <p:spPr>
            <a:xfrm>
              <a:off x="5729749" y="1605884"/>
              <a:ext cx="122907" cy="68737"/>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0" name="Oval 49"/>
            <p:cNvSpPr/>
            <p:nvPr/>
          </p:nvSpPr>
          <p:spPr>
            <a:xfrm>
              <a:off x="5392987" y="2216418"/>
              <a:ext cx="122907" cy="6873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cxnSp>
          <p:nvCxnSpPr>
            <p:cNvPr id="51" name="Straight Connector 50"/>
            <p:cNvCxnSpPr/>
            <p:nvPr/>
          </p:nvCxnSpPr>
          <p:spPr>
            <a:xfrm>
              <a:off x="2203260" y="447020"/>
              <a:ext cx="777894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083789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463303"/>
            <a:ext cx="12191999" cy="6114699"/>
            <a:chOff x="0" y="-7339"/>
            <a:chExt cx="12191999" cy="6865340"/>
          </a:xfrm>
        </p:grpSpPr>
        <p:sp>
          <p:nvSpPr>
            <p:cNvPr id="28" name="Flowchart: Manual Input 27"/>
            <p:cNvSpPr/>
            <p:nvPr/>
          </p:nvSpPr>
          <p:spPr>
            <a:xfrm rot="5400000">
              <a:off x="3494478" y="-1846859"/>
              <a:ext cx="6858002" cy="10537041"/>
            </a:xfrm>
            <a:prstGeom prst="flowChartManualInput">
              <a:avLst/>
            </a:prstGeom>
            <a:gradFill>
              <a:gsLst>
                <a:gs pos="38000">
                  <a:schemeClr val="bg1">
                    <a:lumMod val="95000"/>
                  </a:schemeClr>
                </a:gs>
                <a:gs pos="14000">
                  <a:schemeClr val="accent1">
                    <a:lumMod val="5000"/>
                    <a:lumOff val="95000"/>
                    <a:alpha val="64000"/>
                  </a:schemeClr>
                </a:gs>
                <a:gs pos="60000">
                  <a:schemeClr val="bg1">
                    <a:lumMod val="95000"/>
                    <a:alpha val="42000"/>
                  </a:schemeClr>
                </a:gs>
                <a:gs pos="86000">
                  <a:schemeClr val="bg1">
                    <a:lumMod val="85000"/>
                    <a:alpha val="64000"/>
                  </a:schemeClr>
                </a:gs>
                <a:gs pos="100000">
                  <a:schemeClr val="bg1">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Flowchart: Manual Input 28"/>
            <p:cNvSpPr/>
            <p:nvPr/>
          </p:nvSpPr>
          <p:spPr>
            <a:xfrm rot="5400000">
              <a:off x="787399" y="-787400"/>
              <a:ext cx="6858002" cy="8432800"/>
            </a:xfrm>
            <a:prstGeom prst="flowChartManualInput">
              <a:avLst/>
            </a:prstGeom>
            <a:gradFill>
              <a:gsLst>
                <a:gs pos="38000">
                  <a:schemeClr val="bg1">
                    <a:lumMod val="95000"/>
                  </a:schemeClr>
                </a:gs>
                <a:gs pos="14000">
                  <a:schemeClr val="accent1">
                    <a:lumMod val="5000"/>
                    <a:lumOff val="95000"/>
                    <a:alpha val="64000"/>
                  </a:schemeClr>
                </a:gs>
                <a:gs pos="60000">
                  <a:schemeClr val="bg1">
                    <a:lumMod val="95000"/>
                    <a:alpha val="42000"/>
                  </a:schemeClr>
                </a:gs>
                <a:gs pos="86000">
                  <a:schemeClr val="bg1">
                    <a:lumMod val="85000"/>
                    <a:alpha val="64000"/>
                  </a:schemeClr>
                </a:gs>
                <a:gs pos="100000">
                  <a:schemeClr val="bg1">
                    <a:lumMod val="75000"/>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1. </a:t>
            </a:r>
            <a:r>
              <a:rPr lang="en-US" sz="2800" b="1" dirty="0" err="1" smtClean="0">
                <a:solidFill>
                  <a:schemeClr val="bg1"/>
                </a:solidFill>
              </a:rPr>
              <a:t>Pengembangan</a:t>
            </a:r>
            <a:r>
              <a:rPr lang="en-US" sz="2800" b="1" dirty="0" smtClean="0">
                <a:solidFill>
                  <a:schemeClr val="bg1"/>
                </a:solidFill>
              </a:rPr>
              <a:t> </a:t>
            </a:r>
            <a:r>
              <a:rPr lang="en-US" sz="2800" b="1" dirty="0" err="1" smtClean="0">
                <a:solidFill>
                  <a:srgbClr val="FFFF00"/>
                </a:solidFill>
              </a:rPr>
              <a:t>Perpustakaan</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8626951" y="717413"/>
            <a:ext cx="3029711" cy="5387150"/>
            <a:chOff x="6108710" y="1277455"/>
            <a:chExt cx="3029711" cy="5387150"/>
          </a:xfrm>
        </p:grpSpPr>
        <p:grpSp>
          <p:nvGrpSpPr>
            <p:cNvPr id="6" name="Group 5"/>
            <p:cNvGrpSpPr/>
            <p:nvPr/>
          </p:nvGrpSpPr>
          <p:grpSpPr>
            <a:xfrm>
              <a:off x="6108710" y="1277455"/>
              <a:ext cx="3029711" cy="5387150"/>
              <a:chOff x="1542408" y="650929"/>
              <a:chExt cx="3029711" cy="5387150"/>
            </a:xfrm>
          </p:grpSpPr>
          <p:sp>
            <p:nvSpPr>
              <p:cNvPr id="10" name="Round Same Side Corner Rectangle 9"/>
              <p:cNvSpPr/>
              <p:nvPr/>
            </p:nvSpPr>
            <p:spPr>
              <a:xfrm>
                <a:off x="1714071" y="650929"/>
                <a:ext cx="2726997" cy="2247254"/>
              </a:xfrm>
              <a:prstGeom prst="round2Same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10"/>
              <p:cNvSpPr/>
              <p:nvPr/>
            </p:nvSpPr>
            <p:spPr>
              <a:xfrm flipV="1">
                <a:off x="1542408" y="1938661"/>
                <a:ext cx="3029711" cy="4099418"/>
              </a:xfrm>
              <a:custGeom>
                <a:avLst/>
                <a:gdLst>
                  <a:gd name="connsiteX0" fmla="*/ 0 w 3029711"/>
                  <a:gd name="connsiteY0" fmla="*/ 4099418 h 4099418"/>
                  <a:gd name="connsiteX1" fmla="*/ 623702 w 3029711"/>
                  <a:gd name="connsiteY1" fmla="*/ 4099418 h 4099418"/>
                  <a:gd name="connsiteX2" fmla="*/ 1514855 w 3029711"/>
                  <a:gd name="connsiteY2" fmla="*/ 3223763 h 4099418"/>
                  <a:gd name="connsiteX3" fmla="*/ 2406008 w 3029711"/>
                  <a:gd name="connsiteY3" fmla="*/ 4099418 h 4099418"/>
                  <a:gd name="connsiteX4" fmla="*/ 3029711 w 3029711"/>
                  <a:gd name="connsiteY4" fmla="*/ 4099418 h 4099418"/>
                  <a:gd name="connsiteX5" fmla="*/ 3029711 w 3029711"/>
                  <a:gd name="connsiteY5" fmla="*/ 256980 h 4099418"/>
                  <a:gd name="connsiteX6" fmla="*/ 2772731 w 3029711"/>
                  <a:gd name="connsiteY6" fmla="*/ 0 h 4099418"/>
                  <a:gd name="connsiteX7" fmla="*/ 256980 w 3029711"/>
                  <a:gd name="connsiteY7" fmla="*/ 0 h 4099418"/>
                  <a:gd name="connsiteX8" fmla="*/ 0 w 3029711"/>
                  <a:gd name="connsiteY8" fmla="*/ 256980 h 409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9711" h="4099418">
                    <a:moveTo>
                      <a:pt x="0" y="4099418"/>
                    </a:moveTo>
                    <a:lnTo>
                      <a:pt x="623702" y="4099418"/>
                    </a:lnTo>
                    <a:cubicBezTo>
                      <a:pt x="623702" y="3615807"/>
                      <a:pt x="1022685" y="3223763"/>
                      <a:pt x="1514855" y="3223763"/>
                    </a:cubicBezTo>
                    <a:cubicBezTo>
                      <a:pt x="2007025" y="3223763"/>
                      <a:pt x="2406008" y="3615807"/>
                      <a:pt x="2406008" y="4099418"/>
                    </a:cubicBezTo>
                    <a:lnTo>
                      <a:pt x="3029711" y="4099418"/>
                    </a:lnTo>
                    <a:lnTo>
                      <a:pt x="3029711" y="256980"/>
                    </a:lnTo>
                    <a:cubicBezTo>
                      <a:pt x="3029711" y="115054"/>
                      <a:pt x="2914657" y="0"/>
                      <a:pt x="2772731" y="0"/>
                    </a:cubicBezTo>
                    <a:lnTo>
                      <a:pt x="256980" y="0"/>
                    </a:lnTo>
                    <a:cubicBezTo>
                      <a:pt x="115054" y="0"/>
                      <a:pt x="0" y="115054"/>
                      <a:pt x="0" y="256980"/>
                    </a:cubicBezTo>
                    <a:close/>
                  </a:path>
                </a:pathLst>
              </a:cu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TextBox 6"/>
            <p:cNvSpPr txBox="1"/>
            <p:nvPr/>
          </p:nvSpPr>
          <p:spPr>
            <a:xfrm>
              <a:off x="7347683" y="2337113"/>
              <a:ext cx="1049311" cy="1015663"/>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b</a:t>
              </a:r>
              <a:endParaRPr lang="id-ID" sz="6000" b="1" dirty="0">
                <a:solidFill>
                  <a:schemeClr val="bg1"/>
                </a:solidFill>
                <a:latin typeface="Century Gothic" panose="020B0502020202020204" pitchFamily="34" charset="0"/>
              </a:endParaRPr>
            </a:p>
          </p:txBody>
        </p:sp>
        <p:sp>
          <p:nvSpPr>
            <p:cNvPr id="8" name="TextBox 7"/>
            <p:cNvSpPr txBox="1"/>
            <p:nvPr/>
          </p:nvSpPr>
          <p:spPr>
            <a:xfrm>
              <a:off x="6325460" y="1389196"/>
              <a:ext cx="2681910" cy="923330"/>
            </a:xfrm>
            <a:prstGeom prst="rect">
              <a:avLst/>
            </a:prstGeom>
            <a:noFill/>
          </p:spPr>
          <p:txBody>
            <a:bodyPr wrap="square" rtlCol="0">
              <a:spAutoFit/>
            </a:bodyPr>
            <a:lstStyle/>
            <a:p>
              <a:pPr algn="ctr"/>
              <a:r>
                <a:rPr lang="fi-FI" b="1" dirty="0">
                  <a:solidFill>
                    <a:schemeClr val="bg1"/>
                  </a:solidFill>
                  <a:latin typeface="Century Gothic" panose="020B0502020202020204" pitchFamily="34" charset="0"/>
                </a:rPr>
                <a:t>KHUSUS (Peningkatan Prasarana dan Fasilitas)</a:t>
              </a:r>
            </a:p>
          </p:txBody>
        </p:sp>
        <p:sp>
          <p:nvSpPr>
            <p:cNvPr id="9" name="Rounded Rectangle 8"/>
            <p:cNvSpPr/>
            <p:nvPr/>
          </p:nvSpPr>
          <p:spPr>
            <a:xfrm>
              <a:off x="6191627" y="3524709"/>
              <a:ext cx="2815744" cy="3062036"/>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grpSp>
        <p:nvGrpSpPr>
          <p:cNvPr id="12" name="Group 11"/>
          <p:cNvGrpSpPr/>
          <p:nvPr/>
        </p:nvGrpSpPr>
        <p:grpSpPr>
          <a:xfrm>
            <a:off x="5428384" y="717413"/>
            <a:ext cx="3029711" cy="5387150"/>
            <a:chOff x="1953911" y="1280516"/>
            <a:chExt cx="3029711" cy="5387150"/>
          </a:xfrm>
        </p:grpSpPr>
        <p:grpSp>
          <p:nvGrpSpPr>
            <p:cNvPr id="13" name="Group 12"/>
            <p:cNvGrpSpPr/>
            <p:nvPr/>
          </p:nvGrpSpPr>
          <p:grpSpPr>
            <a:xfrm>
              <a:off x="1953911" y="1280516"/>
              <a:ext cx="3029711" cy="5387150"/>
              <a:chOff x="1953911" y="1280516"/>
              <a:chExt cx="3029711" cy="5387150"/>
            </a:xfrm>
          </p:grpSpPr>
          <p:grpSp>
            <p:nvGrpSpPr>
              <p:cNvPr id="15" name="Group 14"/>
              <p:cNvGrpSpPr/>
              <p:nvPr/>
            </p:nvGrpSpPr>
            <p:grpSpPr>
              <a:xfrm>
                <a:off x="1953911" y="1280516"/>
                <a:ext cx="3029711" cy="5387150"/>
                <a:chOff x="1542408" y="650929"/>
                <a:chExt cx="3029711" cy="5387150"/>
              </a:xfrm>
            </p:grpSpPr>
            <p:sp>
              <p:nvSpPr>
                <p:cNvPr id="19" name="Round Same Side Corner Rectangle 18"/>
                <p:cNvSpPr/>
                <p:nvPr/>
              </p:nvSpPr>
              <p:spPr>
                <a:xfrm>
                  <a:off x="1714071" y="650929"/>
                  <a:ext cx="2726997" cy="2247254"/>
                </a:xfrm>
                <a:prstGeom prst="round2SameRect">
                  <a:avLst/>
                </a:prstGeom>
                <a:solidFill>
                  <a:srgbClr val="31859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Freeform 19"/>
                <p:cNvSpPr/>
                <p:nvPr/>
              </p:nvSpPr>
              <p:spPr>
                <a:xfrm flipV="1">
                  <a:off x="1542408" y="1938661"/>
                  <a:ext cx="3029711" cy="4099418"/>
                </a:xfrm>
                <a:custGeom>
                  <a:avLst/>
                  <a:gdLst>
                    <a:gd name="connsiteX0" fmla="*/ 0 w 3029711"/>
                    <a:gd name="connsiteY0" fmla="*/ 4099418 h 4099418"/>
                    <a:gd name="connsiteX1" fmla="*/ 623702 w 3029711"/>
                    <a:gd name="connsiteY1" fmla="*/ 4099418 h 4099418"/>
                    <a:gd name="connsiteX2" fmla="*/ 1514855 w 3029711"/>
                    <a:gd name="connsiteY2" fmla="*/ 3223763 h 4099418"/>
                    <a:gd name="connsiteX3" fmla="*/ 2406008 w 3029711"/>
                    <a:gd name="connsiteY3" fmla="*/ 4099418 h 4099418"/>
                    <a:gd name="connsiteX4" fmla="*/ 3029711 w 3029711"/>
                    <a:gd name="connsiteY4" fmla="*/ 4099418 h 4099418"/>
                    <a:gd name="connsiteX5" fmla="*/ 3029711 w 3029711"/>
                    <a:gd name="connsiteY5" fmla="*/ 256980 h 4099418"/>
                    <a:gd name="connsiteX6" fmla="*/ 2772731 w 3029711"/>
                    <a:gd name="connsiteY6" fmla="*/ 0 h 4099418"/>
                    <a:gd name="connsiteX7" fmla="*/ 256980 w 3029711"/>
                    <a:gd name="connsiteY7" fmla="*/ 0 h 4099418"/>
                    <a:gd name="connsiteX8" fmla="*/ 0 w 3029711"/>
                    <a:gd name="connsiteY8" fmla="*/ 256980 h 409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9711" h="4099418">
                      <a:moveTo>
                        <a:pt x="0" y="4099418"/>
                      </a:moveTo>
                      <a:lnTo>
                        <a:pt x="623702" y="4099418"/>
                      </a:lnTo>
                      <a:cubicBezTo>
                        <a:pt x="623702" y="3615807"/>
                        <a:pt x="1022685" y="3223763"/>
                        <a:pt x="1514855" y="3223763"/>
                      </a:cubicBezTo>
                      <a:cubicBezTo>
                        <a:pt x="2007025" y="3223763"/>
                        <a:pt x="2406008" y="3615807"/>
                        <a:pt x="2406008" y="4099418"/>
                      </a:cubicBezTo>
                      <a:lnTo>
                        <a:pt x="3029711" y="4099418"/>
                      </a:lnTo>
                      <a:lnTo>
                        <a:pt x="3029711" y="256980"/>
                      </a:lnTo>
                      <a:cubicBezTo>
                        <a:pt x="3029711" y="115054"/>
                        <a:pt x="2914657" y="0"/>
                        <a:pt x="2772731" y="0"/>
                      </a:cubicBezTo>
                      <a:lnTo>
                        <a:pt x="256980" y="0"/>
                      </a:lnTo>
                      <a:cubicBezTo>
                        <a:pt x="115054" y="0"/>
                        <a:pt x="0" y="115054"/>
                        <a:pt x="0" y="256980"/>
                      </a:cubicBezTo>
                      <a:close/>
                    </a:path>
                  </a:pathLst>
                </a:cu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6" name="TextBox 15"/>
              <p:cNvSpPr txBox="1"/>
              <p:nvPr/>
            </p:nvSpPr>
            <p:spPr>
              <a:xfrm>
                <a:off x="2215631" y="1437821"/>
                <a:ext cx="2681910" cy="923330"/>
              </a:xfrm>
              <a:prstGeom prst="rect">
                <a:avLst/>
              </a:prstGeom>
              <a:noFill/>
            </p:spPr>
            <p:txBody>
              <a:bodyPr wrap="square" rtlCol="0">
                <a:spAutoFit/>
              </a:bodyPr>
              <a:lstStyle/>
              <a:p>
                <a:pPr algn="ctr"/>
                <a:r>
                  <a:rPr lang="fi-FI" b="1" dirty="0">
                    <a:solidFill>
                      <a:schemeClr val="bg1"/>
                    </a:solidFill>
                    <a:latin typeface="Century Gothic" panose="020B0502020202020204" pitchFamily="34" charset="0"/>
                  </a:rPr>
                  <a:t>Buku teks K-13 dan Kurikulum 2006 untuk guru dan siswa</a:t>
                </a:r>
              </a:p>
            </p:txBody>
          </p:sp>
          <p:sp>
            <p:nvSpPr>
              <p:cNvPr id="17" name="TextBox 16"/>
              <p:cNvSpPr txBox="1"/>
              <p:nvPr/>
            </p:nvSpPr>
            <p:spPr>
              <a:xfrm>
                <a:off x="3147933" y="2337114"/>
                <a:ext cx="1049311" cy="1015663"/>
              </a:xfrm>
              <a:prstGeom prst="rect">
                <a:avLst/>
              </a:prstGeom>
              <a:noFill/>
            </p:spPr>
            <p:txBody>
              <a:bodyPr wrap="square" rtlCol="0">
                <a:spAutoFit/>
              </a:bodyPr>
              <a:lstStyle/>
              <a:p>
                <a:r>
                  <a:rPr lang="en-US" sz="6000" b="1" dirty="0">
                    <a:solidFill>
                      <a:schemeClr val="bg1"/>
                    </a:solidFill>
                    <a:latin typeface="Century Gothic" panose="020B0502020202020204" pitchFamily="34" charset="0"/>
                  </a:rPr>
                  <a:t>a</a:t>
                </a:r>
                <a:endParaRPr lang="id-ID" sz="6000" b="1" dirty="0">
                  <a:solidFill>
                    <a:schemeClr val="bg1"/>
                  </a:solidFill>
                  <a:latin typeface="Century Gothic" panose="020B0502020202020204" pitchFamily="34" charset="0"/>
                </a:endParaRPr>
              </a:p>
            </p:txBody>
          </p:sp>
          <p:sp>
            <p:nvSpPr>
              <p:cNvPr id="18" name="Rounded Rectangle 17"/>
              <p:cNvSpPr/>
              <p:nvPr/>
            </p:nvSpPr>
            <p:spPr>
              <a:xfrm>
                <a:off x="2021605" y="3559874"/>
                <a:ext cx="2873952" cy="2912197"/>
              </a:xfrm>
              <a:prstGeom prst="roundRect">
                <a:avLst>
                  <a:gd name="adj" fmla="val 10000"/>
                </a:avLst>
              </a:prstGeom>
              <a:scene3d>
                <a:camera prst="orthographicFront">
                  <a:rot lat="0" lon="0" rev="0"/>
                </a:camera>
                <a:lightRig rig="contrasting" dir="t">
                  <a:rot lat="0" lon="0" rev="1200000"/>
                </a:lightRig>
              </a:scene3d>
              <a:sp3d contourW="19050" prstMaterial="metal">
                <a:bevelT w="88900" h="203200"/>
                <a:bevelB w="165100" h="254000"/>
              </a:sp3d>
            </p:spPr>
            <p:style>
              <a:lnRef idx="0">
                <a:schemeClr val="accent2">
                  <a:shade val="80000"/>
                  <a:hueOff val="0"/>
                  <a:satOff val="0"/>
                  <a:lumOff val="0"/>
                  <a:alphaOff val="0"/>
                </a:schemeClr>
              </a:lnRef>
              <a:fillRef idx="1">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sp>
          <p:nvSpPr>
            <p:cNvPr id="14" name="TextBox 13"/>
            <p:cNvSpPr txBox="1"/>
            <p:nvPr/>
          </p:nvSpPr>
          <p:spPr>
            <a:xfrm>
              <a:off x="2012021" y="3648883"/>
              <a:ext cx="2885354" cy="2554545"/>
            </a:xfrm>
            <a:prstGeom prst="rect">
              <a:avLst/>
            </a:prstGeom>
            <a:noFill/>
          </p:spPr>
          <p:txBody>
            <a:bodyPr wrap="square" rtlCol="0">
              <a:spAutoFit/>
            </a:bodyPr>
            <a:lstStyle/>
            <a:p>
              <a:pPr marL="285750" indent="-285750" algn="just">
                <a:buFont typeface="Wingdings" panose="05000000000000000000" pitchFamily="2" charset="2"/>
                <a:buChar char="q"/>
              </a:pPr>
              <a:r>
                <a:rPr lang="id-ID" sz="1600" dirty="0"/>
                <a:t>Buku yang dibeli harus memenuhi rasio 1 siswa 1 buku di tiap mata pelajaran;</a:t>
              </a:r>
            </a:p>
            <a:p>
              <a:pPr marL="285750" indent="-285750" algn="just">
                <a:buFont typeface="Wingdings" panose="05000000000000000000" pitchFamily="2" charset="2"/>
                <a:buChar char="q"/>
              </a:pPr>
              <a:r>
                <a:rPr lang="id-ID" sz="1600" dirty="0"/>
                <a:t>Buku yang dibeli adalah yang sudah dinilai dan ditetapkan </a:t>
              </a:r>
              <a:r>
                <a:rPr lang="en-US" sz="1600" dirty="0"/>
                <a:t>HET </a:t>
              </a:r>
              <a:r>
                <a:rPr lang="id-ID" sz="1600" dirty="0"/>
                <a:t>oleh Kemdikbud;</a:t>
              </a:r>
            </a:p>
            <a:p>
              <a:pPr marL="285750" indent="-285750" algn="just">
                <a:buFont typeface="Wingdings" panose="05000000000000000000" pitchFamily="2" charset="2"/>
                <a:buChar char="q"/>
              </a:pPr>
              <a:r>
                <a:rPr lang="id-ID" sz="1600" dirty="0"/>
                <a:t>Buku yang dibeli ini harus dijadikan pegangan oleh siswa dan guru dalam proses pembelajaran</a:t>
              </a:r>
            </a:p>
          </p:txBody>
        </p:sp>
      </p:grpSp>
      <p:sp>
        <p:nvSpPr>
          <p:cNvPr id="21" name="TextBox 20"/>
          <p:cNvSpPr txBox="1"/>
          <p:nvPr/>
        </p:nvSpPr>
        <p:spPr>
          <a:xfrm>
            <a:off x="8675063" y="3085780"/>
            <a:ext cx="2885354" cy="1815882"/>
          </a:xfrm>
          <a:prstGeom prst="rect">
            <a:avLst/>
          </a:prstGeom>
          <a:noFill/>
        </p:spPr>
        <p:txBody>
          <a:bodyPr wrap="square" rtlCol="0">
            <a:spAutoFit/>
          </a:bodyPr>
          <a:lstStyle/>
          <a:p>
            <a:pPr marL="285750" indent="-285750" algn="just">
              <a:buFont typeface="Wingdings" panose="05000000000000000000" pitchFamily="2" charset="2"/>
              <a:buChar char="q"/>
            </a:pPr>
            <a:r>
              <a:rPr lang="id-ID" sz="1600" dirty="0"/>
              <a:t>Buku nonteks yang dibeli harus mengacu kepada aturan yang ditetapkan oleh Kementerian Pendidikan dan Kebudayaan</a:t>
            </a:r>
            <a:r>
              <a:rPr lang="en-US" sz="1600" dirty="0"/>
              <a:t> </a:t>
            </a:r>
            <a:r>
              <a:rPr lang="en-US" sz="1600" dirty="0" err="1"/>
              <a:t>sesuai</a:t>
            </a:r>
            <a:r>
              <a:rPr lang="en-US" sz="1600" dirty="0"/>
              <a:t> </a:t>
            </a:r>
            <a:r>
              <a:rPr lang="en-US" sz="1600" dirty="0" err="1"/>
              <a:t>permendikbud</a:t>
            </a:r>
            <a:r>
              <a:rPr lang="en-US" sz="1600" dirty="0"/>
              <a:t> </a:t>
            </a:r>
            <a:r>
              <a:rPr lang="en-US" sz="1600" dirty="0" err="1"/>
              <a:t>Nomor</a:t>
            </a:r>
            <a:r>
              <a:rPr lang="en-US" sz="1600" dirty="0"/>
              <a:t> 8 </a:t>
            </a:r>
            <a:r>
              <a:rPr lang="en-US" sz="1600" dirty="0" err="1"/>
              <a:t>tahun</a:t>
            </a:r>
            <a:r>
              <a:rPr lang="en-US" sz="1600" dirty="0"/>
              <a:t> 2016.</a:t>
            </a:r>
            <a:endParaRPr lang="id-ID" sz="1600" dirty="0"/>
          </a:p>
        </p:txBody>
      </p:sp>
      <p:sp>
        <p:nvSpPr>
          <p:cNvPr id="22" name="Striped Right Arrow 21"/>
          <p:cNvSpPr/>
          <p:nvPr/>
        </p:nvSpPr>
        <p:spPr>
          <a:xfrm flipH="1">
            <a:off x="4361893" y="3085780"/>
            <a:ext cx="829075" cy="1440628"/>
          </a:xfrm>
          <a:prstGeom prst="stripedRightArrow">
            <a:avLst/>
          </a:prstGeom>
          <a:solidFill>
            <a:srgbClr val="4FD1FF"/>
          </a:solidFill>
          <a:ln>
            <a:solidFill>
              <a:srgbClr val="4FD1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ounded Rectangle 22"/>
          <p:cNvSpPr/>
          <p:nvPr/>
        </p:nvSpPr>
        <p:spPr>
          <a:xfrm>
            <a:off x="269949" y="1752485"/>
            <a:ext cx="3926813" cy="4156484"/>
          </a:xfrm>
          <a:prstGeom prst="roundRect">
            <a:avLst>
              <a:gd name="adj" fmla="val 6278"/>
            </a:avLst>
          </a:prstGeom>
          <a:gradFill>
            <a:gsLst>
              <a:gs pos="0">
                <a:srgbClr val="FFC000"/>
              </a:gs>
              <a:gs pos="35000">
                <a:schemeClr val="accent4">
                  <a:lumMod val="20000"/>
                  <a:lumOff val="80000"/>
                </a:schemeClr>
              </a:gs>
              <a:gs pos="51000">
                <a:schemeClr val="bg1"/>
              </a:gs>
              <a:gs pos="63000">
                <a:schemeClr val="accent4">
                  <a:lumMod val="20000"/>
                  <a:lumOff val="80000"/>
                </a:schemeClr>
              </a:gs>
              <a:gs pos="100000">
                <a:srgbClr val="FFC000"/>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p:cNvSpPr txBox="1"/>
          <p:nvPr/>
        </p:nvSpPr>
        <p:spPr>
          <a:xfrm>
            <a:off x="326833" y="2281842"/>
            <a:ext cx="3797645" cy="3416320"/>
          </a:xfrm>
          <a:prstGeom prst="rect">
            <a:avLst/>
          </a:prstGeom>
          <a:noFill/>
        </p:spPr>
        <p:txBody>
          <a:bodyPr wrap="square" rtlCol="0">
            <a:spAutoFit/>
          </a:bodyPr>
          <a:lstStyle/>
          <a:p>
            <a:pPr marL="171450" indent="-171450">
              <a:buFont typeface="Wingdings" panose="05000000000000000000" pitchFamily="2" charset="2"/>
              <a:buChar char="q"/>
            </a:pPr>
            <a:r>
              <a:rPr lang="id-ID" sz="1200" dirty="0"/>
              <a:t>SMA yang melaksanakan K-13 pada tahun pelajaran 2018/2019, maka buku teks utama yang harus dibeli adalah buku teks utama kelas 10 untuk seluruh mata pelajaran pada semester I dan semester II;</a:t>
            </a:r>
          </a:p>
          <a:p>
            <a:pPr marL="171450" indent="-171450">
              <a:buFont typeface="Wingdings" panose="05000000000000000000" pitchFamily="2" charset="2"/>
              <a:buChar char="q"/>
            </a:pPr>
            <a:r>
              <a:rPr lang="id-ID" sz="1200" dirty="0"/>
              <a:t>SMA yang melaksanakan K-13 mulai tahun pelajaran 2017/2018, maka buku teks utama yang harus dibeli adalah buku teks utama</a:t>
            </a:r>
            <a:r>
              <a:rPr lang="en-US" sz="1200" dirty="0"/>
              <a:t> </a:t>
            </a:r>
            <a:r>
              <a:rPr lang="id-ID" sz="1200" dirty="0"/>
              <a:t>kelas 11 untuk seluruh mata pelajaran pada semester I dan semester 2, serta melengkapi kekurangan buku teks utama kelas 10 untuk seluruh mata pelajaran pada semester I dan semester II;</a:t>
            </a:r>
          </a:p>
          <a:p>
            <a:pPr marL="171450" indent="-171450">
              <a:buFont typeface="Wingdings" panose="05000000000000000000" pitchFamily="2" charset="2"/>
              <a:buChar char="q"/>
            </a:pPr>
            <a:r>
              <a:rPr lang="id-ID" sz="1200" dirty="0"/>
              <a:t>SMA yang melaksanakan K-13 mulai tahun pelajaran 2016/2017 atau sebelumnya, maka buku yang harus dibeli adalah buku teks utama kelas 12 untuk seluruh mata pelajaran pada semester I dan semester II, serta melengkapi kekurangan buku teks utama kelas 10 dan 11 untuk seluruh mata pelajaran pada semester I dan semester II</a:t>
            </a:r>
            <a:r>
              <a:rPr lang="en-US" sz="1200" dirty="0"/>
              <a:t>.</a:t>
            </a:r>
            <a:endParaRPr lang="id-ID" sz="1200" dirty="0"/>
          </a:p>
        </p:txBody>
      </p:sp>
      <p:sp>
        <p:nvSpPr>
          <p:cNvPr id="25" name="Rounded Rectangle 24"/>
          <p:cNvSpPr/>
          <p:nvPr/>
        </p:nvSpPr>
        <p:spPr>
          <a:xfrm>
            <a:off x="269949" y="1587539"/>
            <a:ext cx="3937623" cy="538536"/>
          </a:xfrm>
          <a:prstGeom prst="roundRect">
            <a:avLst>
              <a:gd name="adj" fmla="val 8830"/>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TextBox 25"/>
          <p:cNvSpPr txBox="1"/>
          <p:nvPr/>
        </p:nvSpPr>
        <p:spPr>
          <a:xfrm>
            <a:off x="749401" y="1631076"/>
            <a:ext cx="2922997" cy="461665"/>
          </a:xfrm>
          <a:prstGeom prst="rect">
            <a:avLst/>
          </a:prstGeom>
          <a:noFill/>
        </p:spPr>
        <p:txBody>
          <a:bodyPr wrap="square" rtlCol="0">
            <a:spAutoFit/>
          </a:bodyPr>
          <a:lstStyle/>
          <a:p>
            <a:r>
              <a:rPr lang="en-US" sz="2400" b="1" dirty="0" err="1">
                <a:latin typeface="Century Gothic" panose="020B0502020202020204" pitchFamily="34" charset="0"/>
              </a:rPr>
              <a:t>Prioritas</a:t>
            </a:r>
            <a:r>
              <a:rPr lang="en-US" sz="2400" b="1" dirty="0">
                <a:latin typeface="Century Gothic" panose="020B0502020202020204" pitchFamily="34" charset="0"/>
              </a:rPr>
              <a:t> </a:t>
            </a:r>
            <a:r>
              <a:rPr lang="en-US" sz="2400" b="1" dirty="0" err="1">
                <a:latin typeface="Century Gothic" panose="020B0502020202020204" pitchFamily="34" charset="0"/>
              </a:rPr>
              <a:t>Buku</a:t>
            </a:r>
            <a:r>
              <a:rPr lang="en-US" sz="2400" b="1" dirty="0">
                <a:latin typeface="Century Gothic" panose="020B0502020202020204" pitchFamily="34" charset="0"/>
              </a:rPr>
              <a:t> K-13</a:t>
            </a:r>
            <a:endParaRPr lang="id-ID" sz="2400" b="1" dirty="0">
              <a:latin typeface="Century Gothic" panose="020B0502020202020204" pitchFamily="34" charset="0"/>
            </a:endParaRPr>
          </a:p>
        </p:txBody>
      </p:sp>
    </p:spTree>
    <p:extLst>
      <p:ext uri="{BB962C8B-B14F-4D97-AF65-F5344CB8AC3E}">
        <p14:creationId xmlns:p14="http://schemas.microsoft.com/office/powerpoint/2010/main" val="36093375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501403"/>
            <a:ext cx="12191999" cy="6114699"/>
            <a:chOff x="0" y="-7339"/>
            <a:chExt cx="12191999" cy="6865340"/>
          </a:xfrm>
        </p:grpSpPr>
        <p:sp>
          <p:nvSpPr>
            <p:cNvPr id="51" name="Flowchart: Manual Input 50"/>
            <p:cNvSpPr/>
            <p:nvPr/>
          </p:nvSpPr>
          <p:spPr>
            <a:xfrm rot="5400000">
              <a:off x="3494478" y="-1846859"/>
              <a:ext cx="6858002" cy="10537041"/>
            </a:xfrm>
            <a:prstGeom prst="flowChartManualInput">
              <a:avLst/>
            </a:prstGeom>
            <a:gradFill>
              <a:gsLst>
                <a:gs pos="38000">
                  <a:schemeClr val="bg1">
                    <a:lumMod val="95000"/>
                  </a:schemeClr>
                </a:gs>
                <a:gs pos="14000">
                  <a:schemeClr val="accent1">
                    <a:lumMod val="5000"/>
                    <a:lumOff val="95000"/>
                    <a:alpha val="64000"/>
                  </a:schemeClr>
                </a:gs>
                <a:gs pos="60000">
                  <a:schemeClr val="bg1">
                    <a:lumMod val="95000"/>
                    <a:alpha val="42000"/>
                  </a:schemeClr>
                </a:gs>
                <a:gs pos="86000">
                  <a:schemeClr val="bg1">
                    <a:lumMod val="85000"/>
                    <a:alpha val="64000"/>
                  </a:schemeClr>
                </a:gs>
                <a:gs pos="100000">
                  <a:schemeClr val="bg1">
                    <a:lumMod val="75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2" name="Flowchart: Manual Input 51"/>
            <p:cNvSpPr/>
            <p:nvPr/>
          </p:nvSpPr>
          <p:spPr>
            <a:xfrm rot="5400000">
              <a:off x="787399" y="-787400"/>
              <a:ext cx="6858002" cy="8432800"/>
            </a:xfrm>
            <a:prstGeom prst="flowChartManualInput">
              <a:avLst/>
            </a:prstGeom>
            <a:gradFill>
              <a:gsLst>
                <a:gs pos="38000">
                  <a:schemeClr val="bg1">
                    <a:lumMod val="95000"/>
                  </a:schemeClr>
                </a:gs>
                <a:gs pos="14000">
                  <a:schemeClr val="accent1">
                    <a:lumMod val="5000"/>
                    <a:lumOff val="95000"/>
                    <a:alpha val="64000"/>
                  </a:schemeClr>
                </a:gs>
                <a:gs pos="60000">
                  <a:schemeClr val="bg1">
                    <a:lumMod val="95000"/>
                    <a:alpha val="42000"/>
                  </a:schemeClr>
                </a:gs>
                <a:gs pos="86000">
                  <a:schemeClr val="bg1">
                    <a:lumMod val="85000"/>
                    <a:alpha val="64000"/>
                  </a:schemeClr>
                </a:gs>
                <a:gs pos="100000">
                  <a:schemeClr val="bg1">
                    <a:lumMod val="75000"/>
                    <a:alpha val="5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2. </a:t>
            </a:r>
            <a:r>
              <a:rPr lang="en-US" sz="2800" b="1" dirty="0" err="1" smtClean="0">
                <a:solidFill>
                  <a:schemeClr val="bg1"/>
                </a:solidFill>
              </a:rPr>
              <a:t>Penerimaan</a:t>
            </a:r>
            <a:r>
              <a:rPr lang="en-US" sz="2800" b="1" dirty="0" smtClean="0">
                <a:solidFill>
                  <a:schemeClr val="bg1"/>
                </a:solidFill>
              </a:rPr>
              <a:t> </a:t>
            </a:r>
            <a:r>
              <a:rPr lang="en-US" sz="2800" b="1" dirty="0" err="1" smtClean="0">
                <a:solidFill>
                  <a:schemeClr val="bg1"/>
                </a:solidFill>
              </a:rPr>
              <a:t>Peserta</a:t>
            </a:r>
            <a:r>
              <a:rPr lang="en-US" sz="2800" b="1" dirty="0" smtClean="0">
                <a:solidFill>
                  <a:schemeClr val="bg1"/>
                </a:solidFill>
              </a:rPr>
              <a:t> </a:t>
            </a:r>
            <a:r>
              <a:rPr lang="en-US" sz="2800" b="1" dirty="0" err="1" smtClean="0">
                <a:solidFill>
                  <a:schemeClr val="bg1"/>
                </a:solidFill>
              </a:rPr>
              <a:t>Didik</a:t>
            </a:r>
            <a:r>
              <a:rPr lang="en-US" sz="2800" b="1" dirty="0" smtClean="0">
                <a:solidFill>
                  <a:schemeClr val="bg1"/>
                </a:solidFill>
              </a:rPr>
              <a:t> </a:t>
            </a:r>
            <a:r>
              <a:rPr lang="en-US" sz="2800" b="1" dirty="0" err="1" smtClean="0">
                <a:solidFill>
                  <a:schemeClr val="bg1"/>
                </a:solidFill>
              </a:rPr>
              <a:t>Baru</a:t>
            </a:r>
            <a:r>
              <a:rPr lang="en-US" sz="2800" b="1" dirty="0" smtClean="0">
                <a:solidFill>
                  <a:schemeClr val="bg1"/>
                </a:solidFill>
              </a:rPr>
              <a:t> (</a:t>
            </a:r>
            <a:r>
              <a:rPr lang="en-US" sz="2800" b="1" dirty="0" smtClean="0">
                <a:solidFill>
                  <a:srgbClr val="FFFF00"/>
                </a:solidFill>
              </a:rPr>
              <a:t>PPDB</a:t>
            </a:r>
            <a:r>
              <a:rPr lang="en-US" sz="2800" b="1" dirty="0" smtClean="0">
                <a:solidFill>
                  <a:schemeClr val="bg1"/>
                </a:solidFill>
              </a:rPr>
              <a:t>)</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57455" y="1093434"/>
            <a:ext cx="5987594" cy="698847"/>
            <a:chOff x="504044" y="1448607"/>
            <a:chExt cx="5987594" cy="698847"/>
          </a:xfrm>
        </p:grpSpPr>
        <p:grpSp>
          <p:nvGrpSpPr>
            <p:cNvPr id="6" name="Group 5"/>
            <p:cNvGrpSpPr/>
            <p:nvPr/>
          </p:nvGrpSpPr>
          <p:grpSpPr>
            <a:xfrm>
              <a:off x="504044" y="1448607"/>
              <a:ext cx="5987594" cy="698847"/>
              <a:chOff x="692727" y="1448607"/>
              <a:chExt cx="5987594" cy="698847"/>
            </a:xfrm>
          </p:grpSpPr>
          <p:sp>
            <p:nvSpPr>
              <p:cNvPr id="8" name="Rounded Rectangle 7"/>
              <p:cNvSpPr/>
              <p:nvPr/>
            </p:nvSpPr>
            <p:spPr>
              <a:xfrm>
                <a:off x="692727" y="1448607"/>
                <a:ext cx="5987594" cy="698847"/>
              </a:xfrm>
              <a:prstGeom prst="roundRect">
                <a:avLst>
                  <a:gd name="adj" fmla="val 50000"/>
                </a:avLst>
              </a:prstGeom>
              <a:gradFill flip="none" rotWithShape="1">
                <a:gsLst>
                  <a:gs pos="33000">
                    <a:srgbClr val="0594FF"/>
                  </a:gs>
                  <a:gs pos="14000">
                    <a:srgbClr val="007DDA"/>
                  </a:gs>
                  <a:gs pos="56000">
                    <a:srgbClr val="69BFFF"/>
                  </a:gs>
                  <a:gs pos="77000">
                    <a:srgbClr val="5BB9FF"/>
                  </a:gs>
                  <a:gs pos="100000">
                    <a:srgbClr val="0070C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9" name="Rounded Rectangle 8"/>
              <p:cNvSpPr/>
              <p:nvPr/>
            </p:nvSpPr>
            <p:spPr>
              <a:xfrm>
                <a:off x="5915891" y="1448607"/>
                <a:ext cx="764430" cy="698847"/>
              </a:xfrm>
              <a:prstGeom prst="roundRect">
                <a:avLst/>
              </a:prstGeom>
              <a:solidFill>
                <a:srgbClr val="0070C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7" name="TextBox 6"/>
            <p:cNvSpPr txBox="1"/>
            <p:nvPr/>
          </p:nvSpPr>
          <p:spPr>
            <a:xfrm>
              <a:off x="5875835" y="1488459"/>
              <a:ext cx="493292"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a</a:t>
              </a:r>
              <a:endParaRPr lang="id-ID" b="1" dirty="0">
                <a:solidFill>
                  <a:schemeClr val="bg1"/>
                </a:solidFill>
                <a:latin typeface="Century Gothic" panose="020B0502020202020204" pitchFamily="34" charset="0"/>
              </a:endParaRPr>
            </a:p>
          </p:txBody>
        </p:sp>
      </p:grpSp>
      <p:grpSp>
        <p:nvGrpSpPr>
          <p:cNvPr id="10" name="Group 9"/>
          <p:cNvGrpSpPr/>
          <p:nvPr/>
        </p:nvGrpSpPr>
        <p:grpSpPr>
          <a:xfrm>
            <a:off x="5679163" y="1800365"/>
            <a:ext cx="5987594" cy="698847"/>
            <a:chOff x="5725752" y="2155538"/>
            <a:chExt cx="5987594" cy="698847"/>
          </a:xfrm>
        </p:grpSpPr>
        <p:grpSp>
          <p:nvGrpSpPr>
            <p:cNvPr id="11" name="Group 10"/>
            <p:cNvGrpSpPr/>
            <p:nvPr/>
          </p:nvGrpSpPr>
          <p:grpSpPr>
            <a:xfrm flipH="1">
              <a:off x="5725752" y="2155538"/>
              <a:ext cx="5987594" cy="698847"/>
              <a:chOff x="692727" y="1448607"/>
              <a:chExt cx="5987594" cy="698847"/>
            </a:xfrm>
          </p:grpSpPr>
          <p:sp>
            <p:nvSpPr>
              <p:cNvPr id="13" name="Rounded Rectangle 12"/>
              <p:cNvSpPr/>
              <p:nvPr/>
            </p:nvSpPr>
            <p:spPr>
              <a:xfrm>
                <a:off x="692727" y="1448607"/>
                <a:ext cx="5987594" cy="698847"/>
              </a:xfrm>
              <a:prstGeom prst="roundRect">
                <a:avLst>
                  <a:gd name="adj" fmla="val 50000"/>
                </a:avLst>
              </a:prstGeom>
              <a:gradFill>
                <a:gsLst>
                  <a:gs pos="33000">
                    <a:srgbClr val="FFDC6F"/>
                  </a:gs>
                  <a:gs pos="13000">
                    <a:srgbClr val="EEB500"/>
                  </a:gs>
                  <a:gs pos="56000">
                    <a:srgbClr val="FFE38B"/>
                  </a:gs>
                  <a:gs pos="77000">
                    <a:srgbClr val="FFDE75"/>
                  </a:gs>
                  <a:gs pos="100000">
                    <a:srgbClr val="DEA900"/>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Rounded Rectangle 13"/>
              <p:cNvSpPr/>
              <p:nvPr/>
            </p:nvSpPr>
            <p:spPr>
              <a:xfrm>
                <a:off x="5915891" y="1448607"/>
                <a:ext cx="764430" cy="698847"/>
              </a:xfrm>
              <a:prstGeom prst="roundRect">
                <a:avLst/>
              </a:prstGeom>
              <a:solidFill>
                <a:srgbClr val="FFC00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2" name="TextBox 11"/>
            <p:cNvSpPr txBox="1"/>
            <p:nvPr/>
          </p:nvSpPr>
          <p:spPr>
            <a:xfrm>
              <a:off x="5875835" y="2191000"/>
              <a:ext cx="493292" cy="646331"/>
            </a:xfrm>
            <a:prstGeom prst="rect">
              <a:avLst/>
            </a:prstGeom>
            <a:noFill/>
          </p:spPr>
          <p:txBody>
            <a:bodyPr wrap="square" rtlCol="0">
              <a:spAutoFit/>
            </a:bodyPr>
            <a:lstStyle/>
            <a:p>
              <a:r>
                <a:rPr lang="en-US" sz="3600" b="1" dirty="0">
                  <a:solidFill>
                    <a:sysClr val="windowText" lastClr="000000"/>
                  </a:solidFill>
                  <a:latin typeface="Century Gothic" panose="020B0502020202020204" pitchFamily="34" charset="0"/>
                </a:rPr>
                <a:t>b</a:t>
              </a:r>
              <a:endParaRPr lang="id-ID" b="1" dirty="0">
                <a:solidFill>
                  <a:sysClr val="windowText" lastClr="000000"/>
                </a:solidFill>
                <a:latin typeface="Century Gothic" panose="020B0502020202020204" pitchFamily="34" charset="0"/>
              </a:endParaRPr>
            </a:p>
          </p:txBody>
        </p:sp>
      </p:grpSp>
      <p:grpSp>
        <p:nvGrpSpPr>
          <p:cNvPr id="15" name="Group 14"/>
          <p:cNvGrpSpPr/>
          <p:nvPr/>
        </p:nvGrpSpPr>
        <p:grpSpPr>
          <a:xfrm flipH="1">
            <a:off x="432531" y="2519317"/>
            <a:ext cx="5987594" cy="698847"/>
            <a:chOff x="5725752" y="2155538"/>
            <a:chExt cx="5987594" cy="698847"/>
          </a:xfrm>
        </p:grpSpPr>
        <p:grpSp>
          <p:nvGrpSpPr>
            <p:cNvPr id="16" name="Group 15"/>
            <p:cNvGrpSpPr/>
            <p:nvPr/>
          </p:nvGrpSpPr>
          <p:grpSpPr>
            <a:xfrm flipH="1">
              <a:off x="5725752" y="2155538"/>
              <a:ext cx="5987594" cy="698847"/>
              <a:chOff x="692727" y="1448607"/>
              <a:chExt cx="5987594" cy="698847"/>
            </a:xfrm>
          </p:grpSpPr>
          <p:sp>
            <p:nvSpPr>
              <p:cNvPr id="18" name="Rounded Rectangle 17"/>
              <p:cNvSpPr/>
              <p:nvPr/>
            </p:nvSpPr>
            <p:spPr>
              <a:xfrm>
                <a:off x="692727" y="1448607"/>
                <a:ext cx="5987594" cy="698847"/>
              </a:xfrm>
              <a:prstGeom prst="roundRect">
                <a:avLst>
                  <a:gd name="adj" fmla="val 50000"/>
                </a:avLst>
              </a:prstGeom>
              <a:gradFill flip="none" rotWithShape="1">
                <a:gsLst>
                  <a:gs pos="33000">
                    <a:srgbClr val="0594FF"/>
                  </a:gs>
                  <a:gs pos="14000">
                    <a:srgbClr val="00B0F0"/>
                  </a:gs>
                  <a:gs pos="56000">
                    <a:srgbClr val="69BFFF"/>
                  </a:gs>
                  <a:gs pos="77000">
                    <a:srgbClr val="5BB9FF"/>
                  </a:gs>
                  <a:gs pos="100000">
                    <a:srgbClr val="00B0F0"/>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Rounded Rectangle 18"/>
              <p:cNvSpPr/>
              <p:nvPr/>
            </p:nvSpPr>
            <p:spPr>
              <a:xfrm>
                <a:off x="5915891" y="1448607"/>
                <a:ext cx="764430" cy="698847"/>
              </a:xfrm>
              <a:prstGeom prst="roundRect">
                <a:avLst/>
              </a:prstGeom>
              <a:solidFill>
                <a:srgbClr val="00B0F0"/>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7" name="TextBox 16"/>
            <p:cNvSpPr txBox="1"/>
            <p:nvPr/>
          </p:nvSpPr>
          <p:spPr>
            <a:xfrm>
              <a:off x="5875835" y="2191000"/>
              <a:ext cx="493292"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c</a:t>
              </a:r>
              <a:endParaRPr lang="id-ID" b="1" dirty="0">
                <a:solidFill>
                  <a:schemeClr val="bg1"/>
                </a:solidFill>
                <a:latin typeface="Century Gothic" panose="020B0502020202020204" pitchFamily="34" charset="0"/>
              </a:endParaRPr>
            </a:p>
          </p:txBody>
        </p:sp>
      </p:grpSp>
      <p:grpSp>
        <p:nvGrpSpPr>
          <p:cNvPr id="20" name="Group 19"/>
          <p:cNvGrpSpPr/>
          <p:nvPr/>
        </p:nvGrpSpPr>
        <p:grpSpPr>
          <a:xfrm>
            <a:off x="5650790" y="3223839"/>
            <a:ext cx="5987594" cy="698847"/>
            <a:chOff x="5725752" y="2155538"/>
            <a:chExt cx="5987594" cy="698847"/>
          </a:xfrm>
        </p:grpSpPr>
        <p:grpSp>
          <p:nvGrpSpPr>
            <p:cNvPr id="21" name="Group 20"/>
            <p:cNvGrpSpPr/>
            <p:nvPr/>
          </p:nvGrpSpPr>
          <p:grpSpPr>
            <a:xfrm flipH="1">
              <a:off x="5725752" y="2155538"/>
              <a:ext cx="5987594" cy="698847"/>
              <a:chOff x="692727" y="1448607"/>
              <a:chExt cx="5987594" cy="698847"/>
            </a:xfrm>
          </p:grpSpPr>
          <p:sp>
            <p:nvSpPr>
              <p:cNvPr id="23" name="Rounded Rectangle 22"/>
              <p:cNvSpPr/>
              <p:nvPr/>
            </p:nvSpPr>
            <p:spPr>
              <a:xfrm>
                <a:off x="692727" y="1448607"/>
                <a:ext cx="5987594" cy="698847"/>
              </a:xfrm>
              <a:prstGeom prst="roundRect">
                <a:avLst>
                  <a:gd name="adj" fmla="val 50000"/>
                </a:avLst>
              </a:prstGeom>
              <a:gradFill flip="none" rotWithShape="1">
                <a:gsLst>
                  <a:gs pos="33000">
                    <a:srgbClr val="BCE292"/>
                  </a:gs>
                  <a:gs pos="14000">
                    <a:srgbClr val="7CBF33"/>
                  </a:gs>
                  <a:gs pos="56000">
                    <a:srgbClr val="CEEAB0"/>
                  </a:gs>
                  <a:gs pos="77000">
                    <a:srgbClr val="ADDB7B"/>
                  </a:gs>
                  <a:gs pos="100000">
                    <a:srgbClr val="82C836"/>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4" name="Rounded Rectangle 23"/>
              <p:cNvSpPr/>
              <p:nvPr/>
            </p:nvSpPr>
            <p:spPr>
              <a:xfrm>
                <a:off x="5915891" y="1448607"/>
                <a:ext cx="764430" cy="698847"/>
              </a:xfrm>
              <a:prstGeom prst="roundRect">
                <a:avLst/>
              </a:prstGeom>
              <a:solidFill>
                <a:srgbClr val="92D05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2" name="TextBox 21"/>
            <p:cNvSpPr txBox="1"/>
            <p:nvPr/>
          </p:nvSpPr>
          <p:spPr>
            <a:xfrm>
              <a:off x="5875835" y="2191000"/>
              <a:ext cx="493292" cy="646331"/>
            </a:xfrm>
            <a:prstGeom prst="rect">
              <a:avLst/>
            </a:prstGeom>
            <a:noFill/>
          </p:spPr>
          <p:txBody>
            <a:bodyPr wrap="square" rtlCol="0">
              <a:spAutoFit/>
            </a:bodyPr>
            <a:lstStyle/>
            <a:p>
              <a:r>
                <a:rPr lang="en-US" sz="3600" b="1" dirty="0">
                  <a:solidFill>
                    <a:sysClr val="windowText" lastClr="000000"/>
                  </a:solidFill>
                  <a:latin typeface="Century Gothic" panose="020B0502020202020204" pitchFamily="34" charset="0"/>
                </a:rPr>
                <a:t>d</a:t>
              </a:r>
              <a:endParaRPr lang="id-ID" b="1" dirty="0">
                <a:solidFill>
                  <a:sysClr val="windowText" lastClr="000000"/>
                </a:solidFill>
                <a:latin typeface="Century Gothic" panose="020B0502020202020204" pitchFamily="34" charset="0"/>
              </a:endParaRPr>
            </a:p>
          </p:txBody>
        </p:sp>
      </p:grpSp>
      <p:grpSp>
        <p:nvGrpSpPr>
          <p:cNvPr id="25" name="Group 24"/>
          <p:cNvGrpSpPr/>
          <p:nvPr/>
        </p:nvGrpSpPr>
        <p:grpSpPr>
          <a:xfrm flipH="1">
            <a:off x="427626" y="3942963"/>
            <a:ext cx="5987594" cy="698847"/>
            <a:chOff x="5725752" y="2155538"/>
            <a:chExt cx="5987594" cy="698847"/>
          </a:xfrm>
        </p:grpSpPr>
        <p:grpSp>
          <p:nvGrpSpPr>
            <p:cNvPr id="26" name="Group 25"/>
            <p:cNvGrpSpPr/>
            <p:nvPr/>
          </p:nvGrpSpPr>
          <p:grpSpPr>
            <a:xfrm flipH="1">
              <a:off x="5725752" y="2155538"/>
              <a:ext cx="5987594" cy="698847"/>
              <a:chOff x="692727" y="1448607"/>
              <a:chExt cx="5987594" cy="698847"/>
            </a:xfrm>
          </p:grpSpPr>
          <p:sp>
            <p:nvSpPr>
              <p:cNvPr id="28" name="Rounded Rectangle 27"/>
              <p:cNvSpPr/>
              <p:nvPr/>
            </p:nvSpPr>
            <p:spPr>
              <a:xfrm>
                <a:off x="692727" y="1448607"/>
                <a:ext cx="5987594" cy="698847"/>
              </a:xfrm>
              <a:prstGeom prst="roundRect">
                <a:avLst>
                  <a:gd name="adj" fmla="val 50000"/>
                </a:avLst>
              </a:prstGeom>
              <a:gradFill flip="none" rotWithShape="1">
                <a:gsLst>
                  <a:gs pos="33000">
                    <a:srgbClr val="D270F0"/>
                  </a:gs>
                  <a:gs pos="14000">
                    <a:srgbClr val="B218E2"/>
                  </a:gs>
                  <a:gs pos="56000">
                    <a:srgbClr val="D274F0"/>
                  </a:gs>
                  <a:gs pos="77000">
                    <a:srgbClr val="E8B7F7"/>
                  </a:gs>
                  <a:gs pos="100000">
                    <a:srgbClr val="B218E2"/>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9" name="Rounded Rectangle 28"/>
              <p:cNvSpPr/>
              <p:nvPr/>
            </p:nvSpPr>
            <p:spPr>
              <a:xfrm>
                <a:off x="5915891" y="1448607"/>
                <a:ext cx="764430" cy="698847"/>
              </a:xfrm>
              <a:prstGeom prst="roundRect">
                <a:avLst/>
              </a:prstGeom>
              <a:solidFill>
                <a:srgbClr val="B218E2"/>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7" name="TextBox 26"/>
            <p:cNvSpPr txBox="1"/>
            <p:nvPr/>
          </p:nvSpPr>
          <p:spPr>
            <a:xfrm>
              <a:off x="5875835" y="2191000"/>
              <a:ext cx="493292" cy="646331"/>
            </a:xfrm>
            <a:prstGeom prst="rect">
              <a:avLst/>
            </a:prstGeom>
            <a:noFill/>
          </p:spPr>
          <p:txBody>
            <a:bodyPr wrap="square" rtlCol="0">
              <a:spAutoFit/>
            </a:bodyPr>
            <a:lstStyle/>
            <a:p>
              <a:r>
                <a:rPr lang="en-US" sz="3600" b="1" dirty="0">
                  <a:solidFill>
                    <a:schemeClr val="bg1"/>
                  </a:solidFill>
                  <a:latin typeface="Century Gothic" panose="020B0502020202020204" pitchFamily="34" charset="0"/>
                </a:rPr>
                <a:t>e</a:t>
              </a:r>
              <a:endParaRPr lang="id-ID" b="1" dirty="0">
                <a:solidFill>
                  <a:schemeClr val="bg1"/>
                </a:solidFill>
                <a:latin typeface="Century Gothic" panose="020B0502020202020204" pitchFamily="34" charset="0"/>
              </a:endParaRPr>
            </a:p>
          </p:txBody>
        </p:sp>
      </p:grpSp>
      <p:grpSp>
        <p:nvGrpSpPr>
          <p:cNvPr id="30" name="Group 29"/>
          <p:cNvGrpSpPr/>
          <p:nvPr/>
        </p:nvGrpSpPr>
        <p:grpSpPr>
          <a:xfrm>
            <a:off x="5639985" y="4656324"/>
            <a:ext cx="5987594" cy="698847"/>
            <a:chOff x="5725752" y="2155538"/>
            <a:chExt cx="5987594" cy="698847"/>
          </a:xfrm>
        </p:grpSpPr>
        <p:grpSp>
          <p:nvGrpSpPr>
            <p:cNvPr id="31" name="Group 30"/>
            <p:cNvGrpSpPr/>
            <p:nvPr/>
          </p:nvGrpSpPr>
          <p:grpSpPr>
            <a:xfrm flipH="1">
              <a:off x="5725752" y="2155538"/>
              <a:ext cx="5987594" cy="698847"/>
              <a:chOff x="692727" y="1448607"/>
              <a:chExt cx="5987594" cy="698847"/>
            </a:xfrm>
          </p:grpSpPr>
          <p:sp>
            <p:nvSpPr>
              <p:cNvPr id="33" name="Rounded Rectangle 32"/>
              <p:cNvSpPr/>
              <p:nvPr/>
            </p:nvSpPr>
            <p:spPr>
              <a:xfrm>
                <a:off x="692727" y="1448607"/>
                <a:ext cx="5987594" cy="698847"/>
              </a:xfrm>
              <a:prstGeom prst="roundRect">
                <a:avLst>
                  <a:gd name="adj" fmla="val 50000"/>
                </a:avLst>
              </a:prstGeom>
              <a:gradFill flip="none" rotWithShape="1">
                <a:gsLst>
                  <a:gs pos="33000">
                    <a:srgbClr val="FCC4F8"/>
                  </a:gs>
                  <a:gs pos="14000">
                    <a:srgbClr val="F765ED"/>
                  </a:gs>
                  <a:gs pos="56000">
                    <a:srgbClr val="FCDCF7"/>
                  </a:gs>
                  <a:gs pos="77000">
                    <a:srgbClr val="FCC0F8"/>
                  </a:gs>
                  <a:gs pos="100000">
                    <a:srgbClr val="F765ED"/>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4" name="Rounded Rectangle 33"/>
              <p:cNvSpPr/>
              <p:nvPr/>
            </p:nvSpPr>
            <p:spPr>
              <a:xfrm>
                <a:off x="5915891" y="1448607"/>
                <a:ext cx="764430" cy="698847"/>
              </a:xfrm>
              <a:prstGeom prst="roundRect">
                <a:avLst/>
              </a:prstGeom>
              <a:solidFill>
                <a:srgbClr val="F765ED"/>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2" name="TextBox 31"/>
            <p:cNvSpPr txBox="1"/>
            <p:nvPr/>
          </p:nvSpPr>
          <p:spPr>
            <a:xfrm>
              <a:off x="5875835" y="2191000"/>
              <a:ext cx="493292" cy="646331"/>
            </a:xfrm>
            <a:prstGeom prst="rect">
              <a:avLst/>
            </a:prstGeom>
            <a:noFill/>
          </p:spPr>
          <p:txBody>
            <a:bodyPr wrap="square" rtlCol="0">
              <a:spAutoFit/>
            </a:bodyPr>
            <a:lstStyle/>
            <a:p>
              <a:r>
                <a:rPr lang="en-US" sz="3600" b="1" dirty="0">
                  <a:latin typeface="Century Gothic" panose="020B0502020202020204" pitchFamily="34" charset="0"/>
                </a:rPr>
                <a:t>f</a:t>
              </a:r>
              <a:endParaRPr lang="id-ID" b="1" dirty="0">
                <a:latin typeface="Century Gothic" panose="020B0502020202020204" pitchFamily="34" charset="0"/>
              </a:endParaRPr>
            </a:p>
          </p:txBody>
        </p:sp>
      </p:grpSp>
      <p:grpSp>
        <p:nvGrpSpPr>
          <p:cNvPr id="35" name="Group 34"/>
          <p:cNvGrpSpPr/>
          <p:nvPr/>
        </p:nvGrpSpPr>
        <p:grpSpPr>
          <a:xfrm flipH="1">
            <a:off x="427626" y="5358128"/>
            <a:ext cx="5987594" cy="698847"/>
            <a:chOff x="5725752" y="2155538"/>
            <a:chExt cx="5987594" cy="698847"/>
          </a:xfrm>
        </p:grpSpPr>
        <p:grpSp>
          <p:nvGrpSpPr>
            <p:cNvPr id="36" name="Group 35"/>
            <p:cNvGrpSpPr/>
            <p:nvPr/>
          </p:nvGrpSpPr>
          <p:grpSpPr>
            <a:xfrm flipH="1">
              <a:off x="5725752" y="2155538"/>
              <a:ext cx="5987594" cy="698847"/>
              <a:chOff x="692727" y="1448607"/>
              <a:chExt cx="5987594" cy="698847"/>
            </a:xfrm>
          </p:grpSpPr>
          <p:sp>
            <p:nvSpPr>
              <p:cNvPr id="38" name="Rounded Rectangle 37"/>
              <p:cNvSpPr/>
              <p:nvPr/>
            </p:nvSpPr>
            <p:spPr>
              <a:xfrm>
                <a:off x="692727" y="1448607"/>
                <a:ext cx="5987594" cy="698847"/>
              </a:xfrm>
              <a:prstGeom prst="roundRect">
                <a:avLst>
                  <a:gd name="adj" fmla="val 50000"/>
                </a:avLst>
              </a:prstGeom>
              <a:gradFill flip="none" rotWithShape="1">
                <a:gsLst>
                  <a:gs pos="33000">
                    <a:schemeClr val="bg1">
                      <a:lumMod val="85000"/>
                    </a:schemeClr>
                  </a:gs>
                  <a:gs pos="14000">
                    <a:srgbClr val="D9D9D9"/>
                  </a:gs>
                  <a:gs pos="56000">
                    <a:schemeClr val="bg1">
                      <a:lumMod val="95000"/>
                    </a:schemeClr>
                  </a:gs>
                  <a:gs pos="77000">
                    <a:schemeClr val="bg1">
                      <a:lumMod val="85000"/>
                    </a:schemeClr>
                  </a:gs>
                  <a:gs pos="100000">
                    <a:srgbClr val="D9D9D9"/>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9" name="Rounded Rectangle 38"/>
              <p:cNvSpPr/>
              <p:nvPr/>
            </p:nvSpPr>
            <p:spPr>
              <a:xfrm>
                <a:off x="5915891" y="1448607"/>
                <a:ext cx="764430" cy="698847"/>
              </a:xfrm>
              <a:prstGeom prst="roundRect">
                <a:avLst/>
              </a:prstGeom>
              <a:solidFill>
                <a:srgbClr val="D9D9D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7" name="TextBox 36"/>
            <p:cNvSpPr txBox="1"/>
            <p:nvPr/>
          </p:nvSpPr>
          <p:spPr>
            <a:xfrm>
              <a:off x="5875835" y="2191000"/>
              <a:ext cx="493292" cy="646331"/>
            </a:xfrm>
            <a:prstGeom prst="rect">
              <a:avLst/>
            </a:prstGeom>
            <a:noFill/>
          </p:spPr>
          <p:txBody>
            <a:bodyPr wrap="square" rtlCol="0">
              <a:spAutoFit/>
            </a:bodyPr>
            <a:lstStyle/>
            <a:p>
              <a:r>
                <a:rPr lang="en-US" sz="3600" b="1" dirty="0">
                  <a:latin typeface="Century Gothic" panose="020B0502020202020204" pitchFamily="34" charset="0"/>
                </a:rPr>
                <a:t>g</a:t>
              </a:r>
              <a:endParaRPr lang="id-ID" b="1" dirty="0">
                <a:latin typeface="Century Gothic" panose="020B0502020202020204" pitchFamily="34" charset="0"/>
              </a:endParaRPr>
            </a:p>
          </p:txBody>
        </p:sp>
      </p:grpSp>
      <p:sp>
        <p:nvSpPr>
          <p:cNvPr id="40" name="TextBox 39"/>
          <p:cNvSpPr txBox="1"/>
          <p:nvPr/>
        </p:nvSpPr>
        <p:spPr>
          <a:xfrm>
            <a:off x="1129230" y="1229863"/>
            <a:ext cx="4384305" cy="369332"/>
          </a:xfrm>
          <a:prstGeom prst="rect">
            <a:avLst/>
          </a:prstGeom>
          <a:noFill/>
        </p:spPr>
        <p:txBody>
          <a:bodyPr wrap="square" rtlCol="0">
            <a:spAutoFit/>
          </a:bodyPr>
          <a:lstStyle/>
          <a:p>
            <a:pPr algn="r"/>
            <a:r>
              <a:rPr lang="en-US" b="1" dirty="0" err="1">
                <a:solidFill>
                  <a:schemeClr val="bg1"/>
                </a:solidFill>
                <a:latin typeface="Century Gothic" panose="020B0502020202020204" pitchFamily="34" charset="0"/>
              </a:rPr>
              <a:t>Penggandaan</a:t>
            </a:r>
            <a:r>
              <a:rPr lang="en-US" b="1" dirty="0">
                <a:solidFill>
                  <a:schemeClr val="bg1"/>
                </a:solidFill>
                <a:latin typeface="Century Gothic" panose="020B0502020202020204" pitchFamily="34" charset="0"/>
              </a:rPr>
              <a:t> </a:t>
            </a:r>
            <a:r>
              <a:rPr lang="en-US" b="1" dirty="0" err="1">
                <a:solidFill>
                  <a:schemeClr val="bg1"/>
                </a:solidFill>
                <a:latin typeface="Century Gothic" panose="020B0502020202020204" pitchFamily="34" charset="0"/>
              </a:rPr>
              <a:t>Formulir</a:t>
            </a:r>
            <a:endParaRPr lang="id-ID" b="1" dirty="0">
              <a:solidFill>
                <a:schemeClr val="bg1"/>
              </a:solidFill>
              <a:latin typeface="Century Gothic" panose="020B0502020202020204" pitchFamily="34" charset="0"/>
            </a:endParaRPr>
          </a:p>
        </p:txBody>
      </p:sp>
      <p:sp>
        <p:nvSpPr>
          <p:cNvPr id="41" name="TextBox 40"/>
          <p:cNvSpPr txBox="1"/>
          <p:nvPr/>
        </p:nvSpPr>
        <p:spPr>
          <a:xfrm>
            <a:off x="6617617" y="1974326"/>
            <a:ext cx="4384305" cy="369332"/>
          </a:xfrm>
          <a:prstGeom prst="rect">
            <a:avLst/>
          </a:prstGeom>
          <a:noFill/>
        </p:spPr>
        <p:txBody>
          <a:bodyPr wrap="square" rtlCol="0">
            <a:spAutoFit/>
          </a:bodyPr>
          <a:lstStyle/>
          <a:p>
            <a:r>
              <a:rPr lang="en-US" b="1" dirty="0" err="1">
                <a:latin typeface="Century Gothic" panose="020B0502020202020204" pitchFamily="34" charset="0"/>
              </a:rPr>
              <a:t>Administrasi</a:t>
            </a:r>
            <a:r>
              <a:rPr lang="en-US" b="1" dirty="0">
                <a:latin typeface="Century Gothic" panose="020B0502020202020204" pitchFamily="34" charset="0"/>
              </a:rPr>
              <a:t> PPDB</a:t>
            </a:r>
            <a:endParaRPr lang="id-ID" b="1" dirty="0">
              <a:latin typeface="Century Gothic" panose="020B0502020202020204" pitchFamily="34" charset="0"/>
            </a:endParaRPr>
          </a:p>
        </p:txBody>
      </p:sp>
      <p:sp>
        <p:nvSpPr>
          <p:cNvPr id="42" name="TextBox 41"/>
          <p:cNvSpPr txBox="1"/>
          <p:nvPr/>
        </p:nvSpPr>
        <p:spPr>
          <a:xfrm>
            <a:off x="1188750" y="2684074"/>
            <a:ext cx="4384305" cy="369332"/>
          </a:xfrm>
          <a:prstGeom prst="rect">
            <a:avLst/>
          </a:prstGeom>
          <a:noFill/>
        </p:spPr>
        <p:txBody>
          <a:bodyPr wrap="square" rtlCol="0">
            <a:spAutoFit/>
          </a:bodyPr>
          <a:lstStyle/>
          <a:p>
            <a:pPr algn="r"/>
            <a:r>
              <a:rPr lang="en-US" b="1" dirty="0" err="1">
                <a:latin typeface="Century Gothic" panose="020B0502020202020204" pitchFamily="34" charset="0"/>
              </a:rPr>
              <a:t>Peminatan</a:t>
            </a:r>
            <a:r>
              <a:rPr lang="en-US" b="1" dirty="0">
                <a:latin typeface="Century Gothic" panose="020B0502020202020204" pitchFamily="34" charset="0"/>
              </a:rPr>
              <a:t>/</a:t>
            </a:r>
            <a:r>
              <a:rPr lang="en-US" b="1" dirty="0" err="1">
                <a:latin typeface="Century Gothic" panose="020B0502020202020204" pitchFamily="34" charset="0"/>
              </a:rPr>
              <a:t>Tes</a:t>
            </a:r>
            <a:r>
              <a:rPr lang="en-US" b="1" dirty="0">
                <a:latin typeface="Century Gothic" panose="020B0502020202020204" pitchFamily="34" charset="0"/>
              </a:rPr>
              <a:t> </a:t>
            </a:r>
            <a:r>
              <a:rPr lang="en-US" b="1" dirty="0" err="1">
                <a:latin typeface="Century Gothic" panose="020B0502020202020204" pitchFamily="34" charset="0"/>
              </a:rPr>
              <a:t>Potensi</a:t>
            </a:r>
            <a:endParaRPr lang="id-ID" b="1" dirty="0">
              <a:latin typeface="Century Gothic" panose="020B0502020202020204" pitchFamily="34" charset="0"/>
            </a:endParaRPr>
          </a:p>
        </p:txBody>
      </p:sp>
      <p:sp>
        <p:nvSpPr>
          <p:cNvPr id="43" name="TextBox 42"/>
          <p:cNvSpPr txBox="1"/>
          <p:nvPr/>
        </p:nvSpPr>
        <p:spPr>
          <a:xfrm>
            <a:off x="6524871" y="3376027"/>
            <a:ext cx="4384305" cy="369332"/>
          </a:xfrm>
          <a:prstGeom prst="rect">
            <a:avLst/>
          </a:prstGeom>
          <a:noFill/>
        </p:spPr>
        <p:txBody>
          <a:bodyPr wrap="square" rtlCol="0">
            <a:spAutoFit/>
          </a:bodyPr>
          <a:lstStyle/>
          <a:p>
            <a:r>
              <a:rPr lang="en-US" b="1" dirty="0" err="1">
                <a:latin typeface="Century Gothic" panose="020B0502020202020204" pitchFamily="34" charset="0"/>
              </a:rPr>
              <a:t>Publikasi</a:t>
            </a:r>
            <a:r>
              <a:rPr lang="en-US" b="1" dirty="0">
                <a:latin typeface="Century Gothic" panose="020B0502020202020204" pitchFamily="34" charset="0"/>
              </a:rPr>
              <a:t>/</a:t>
            </a:r>
            <a:r>
              <a:rPr lang="en-US" b="1" dirty="0" err="1">
                <a:latin typeface="Century Gothic" panose="020B0502020202020204" pitchFamily="34" charset="0"/>
              </a:rPr>
              <a:t>Pengumuman</a:t>
            </a:r>
            <a:endParaRPr lang="id-ID" b="1" dirty="0">
              <a:latin typeface="Century Gothic" panose="020B0502020202020204" pitchFamily="34" charset="0"/>
            </a:endParaRPr>
          </a:p>
        </p:txBody>
      </p:sp>
      <p:sp>
        <p:nvSpPr>
          <p:cNvPr id="44" name="TextBox 43"/>
          <p:cNvSpPr txBox="1"/>
          <p:nvPr/>
        </p:nvSpPr>
        <p:spPr>
          <a:xfrm>
            <a:off x="1188749" y="4087813"/>
            <a:ext cx="4384305" cy="369332"/>
          </a:xfrm>
          <a:prstGeom prst="rect">
            <a:avLst/>
          </a:prstGeom>
          <a:noFill/>
        </p:spPr>
        <p:txBody>
          <a:bodyPr wrap="square" rtlCol="0">
            <a:spAutoFit/>
          </a:bodyPr>
          <a:lstStyle/>
          <a:p>
            <a:pPr algn="r"/>
            <a:r>
              <a:rPr lang="en-US" b="1" dirty="0" err="1">
                <a:latin typeface="Century Gothic" panose="020B0502020202020204" pitchFamily="34" charset="0"/>
              </a:rPr>
              <a:t>Pengenalan</a:t>
            </a:r>
            <a:r>
              <a:rPr lang="en-US" b="1" dirty="0">
                <a:latin typeface="Century Gothic" panose="020B0502020202020204" pitchFamily="34" charset="0"/>
              </a:rPr>
              <a:t> </a:t>
            </a:r>
            <a:r>
              <a:rPr lang="en-US" b="1" dirty="0" err="1">
                <a:latin typeface="Century Gothic" panose="020B0502020202020204" pitchFamily="34" charset="0"/>
              </a:rPr>
              <a:t>Lingkungan</a:t>
            </a:r>
            <a:r>
              <a:rPr lang="en-US" b="1" dirty="0">
                <a:latin typeface="Century Gothic" panose="020B0502020202020204" pitchFamily="34" charset="0"/>
              </a:rPr>
              <a:t> </a:t>
            </a:r>
            <a:r>
              <a:rPr lang="en-US" b="1" dirty="0" err="1">
                <a:latin typeface="Century Gothic" panose="020B0502020202020204" pitchFamily="34" charset="0"/>
              </a:rPr>
              <a:t>Sekolah</a:t>
            </a:r>
            <a:endParaRPr lang="id-ID" b="1" dirty="0">
              <a:latin typeface="Century Gothic" panose="020B0502020202020204" pitchFamily="34" charset="0"/>
            </a:endParaRPr>
          </a:p>
        </p:txBody>
      </p:sp>
      <p:sp>
        <p:nvSpPr>
          <p:cNvPr id="45" name="TextBox 44"/>
          <p:cNvSpPr txBox="1"/>
          <p:nvPr/>
        </p:nvSpPr>
        <p:spPr>
          <a:xfrm>
            <a:off x="6480807" y="4839756"/>
            <a:ext cx="4384305" cy="369332"/>
          </a:xfrm>
          <a:prstGeom prst="rect">
            <a:avLst/>
          </a:prstGeom>
          <a:noFill/>
        </p:spPr>
        <p:txBody>
          <a:bodyPr wrap="square" rtlCol="0">
            <a:spAutoFit/>
          </a:bodyPr>
          <a:lstStyle/>
          <a:p>
            <a:r>
              <a:rPr lang="en-US" b="1" dirty="0" err="1">
                <a:latin typeface="Century Gothic" panose="020B0502020202020204" pitchFamily="34" charset="0"/>
              </a:rPr>
              <a:t>Konsumsi</a:t>
            </a:r>
            <a:r>
              <a:rPr lang="en-US" b="1" dirty="0">
                <a:latin typeface="Century Gothic" panose="020B0502020202020204" pitchFamily="34" charset="0"/>
              </a:rPr>
              <a:t> </a:t>
            </a:r>
            <a:r>
              <a:rPr lang="en-US" b="1" dirty="0" err="1">
                <a:latin typeface="Century Gothic" panose="020B0502020202020204" pitchFamily="34" charset="0"/>
              </a:rPr>
              <a:t>Kegiatan</a:t>
            </a:r>
            <a:endParaRPr lang="id-ID" b="1" dirty="0">
              <a:latin typeface="Century Gothic" panose="020B0502020202020204" pitchFamily="34" charset="0"/>
            </a:endParaRPr>
          </a:p>
        </p:txBody>
      </p:sp>
      <p:sp>
        <p:nvSpPr>
          <p:cNvPr id="47" name="TextBox 46"/>
          <p:cNvSpPr txBox="1"/>
          <p:nvPr/>
        </p:nvSpPr>
        <p:spPr>
          <a:xfrm>
            <a:off x="1006355" y="5532089"/>
            <a:ext cx="4384305" cy="369332"/>
          </a:xfrm>
          <a:prstGeom prst="rect">
            <a:avLst/>
          </a:prstGeom>
          <a:noFill/>
        </p:spPr>
        <p:txBody>
          <a:bodyPr wrap="square" rtlCol="0">
            <a:spAutoFit/>
          </a:bodyPr>
          <a:lstStyle/>
          <a:p>
            <a:pPr algn="r"/>
            <a:r>
              <a:rPr lang="en-US" b="1" dirty="0" err="1">
                <a:latin typeface="Century Gothic" panose="020B0502020202020204" pitchFamily="34" charset="0"/>
              </a:rPr>
              <a:t>Transportasi</a:t>
            </a:r>
            <a:endParaRPr lang="id-ID" b="1" dirty="0">
              <a:latin typeface="Century Gothic" panose="020B0502020202020204" pitchFamily="34" charset="0"/>
            </a:endParaRPr>
          </a:p>
        </p:txBody>
      </p:sp>
    </p:spTree>
    <p:extLst>
      <p:ext uri="{BB962C8B-B14F-4D97-AF65-F5344CB8AC3E}">
        <p14:creationId xmlns:p14="http://schemas.microsoft.com/office/powerpoint/2010/main" val="396208973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0" y="501405"/>
            <a:ext cx="12200390" cy="6131150"/>
            <a:chOff x="0" y="-13852"/>
            <a:chExt cx="12200390" cy="6871855"/>
          </a:xfrm>
        </p:grpSpPr>
        <p:sp>
          <p:nvSpPr>
            <p:cNvPr id="67" name="Rectangle 66"/>
            <p:cNvSpPr/>
            <p:nvPr/>
          </p:nvSpPr>
          <p:spPr>
            <a:xfrm flipV="1">
              <a:off x="0" y="0"/>
              <a:ext cx="12192000" cy="6858000"/>
            </a:xfrm>
            <a:prstGeom prst="rect">
              <a:avLst/>
            </a:prstGeom>
            <a:gradFill>
              <a:gsLst>
                <a:gs pos="0">
                  <a:schemeClr val="bg1">
                    <a:lumMod val="85000"/>
                  </a:schemeClr>
                </a:gs>
                <a:gs pos="31000">
                  <a:schemeClr val="bg1">
                    <a:lumMod val="85000"/>
                  </a:schemeClr>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8" name="Flowchart: Manual Input 67"/>
            <p:cNvSpPr/>
            <p:nvPr/>
          </p:nvSpPr>
          <p:spPr>
            <a:xfrm rot="16200000" flipV="1">
              <a:off x="4035867" y="-1306519"/>
              <a:ext cx="6871855" cy="9457190"/>
            </a:xfrm>
            <a:prstGeom prst="flowChartManualInput">
              <a:avLst/>
            </a:prstGeom>
            <a:gradFill flip="none" rotWithShape="1">
              <a:gsLst>
                <a:gs pos="0">
                  <a:schemeClr val="bg1">
                    <a:lumMod val="85000"/>
                  </a:schemeClr>
                </a:gs>
                <a:gs pos="30000">
                  <a:schemeClr val="bg1">
                    <a:lumMod val="85000"/>
                  </a:schemeClr>
                </a:gs>
                <a:gs pos="100000">
                  <a:schemeClr val="bg1"/>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3. </a:t>
            </a:r>
            <a:r>
              <a:rPr lang="en-US" sz="2800" b="1" dirty="0" err="1" smtClean="0">
                <a:solidFill>
                  <a:schemeClr val="bg1"/>
                </a:solidFill>
              </a:rPr>
              <a:t>Pembelajaran</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rgbClr val="FFFF00"/>
                </a:solidFill>
              </a:rPr>
              <a:t>Ekstrakurikuler</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p:cNvGrpSpPr/>
          <p:nvPr/>
        </p:nvGrpSpPr>
        <p:grpSpPr>
          <a:xfrm>
            <a:off x="1836155" y="517856"/>
            <a:ext cx="6497643" cy="5945940"/>
            <a:chOff x="1737365" y="1007921"/>
            <a:chExt cx="6497643" cy="5945940"/>
          </a:xfrm>
        </p:grpSpPr>
        <p:grpSp>
          <p:nvGrpSpPr>
            <p:cNvPr id="9" name="Group 8"/>
            <p:cNvGrpSpPr/>
            <p:nvPr/>
          </p:nvGrpSpPr>
          <p:grpSpPr>
            <a:xfrm>
              <a:off x="1737365" y="1007921"/>
              <a:ext cx="6497643" cy="5945940"/>
              <a:chOff x="2680399" y="923156"/>
              <a:chExt cx="6497643" cy="5945940"/>
            </a:xfrm>
          </p:grpSpPr>
          <p:sp>
            <p:nvSpPr>
              <p:cNvPr id="17" name="Oval 16"/>
              <p:cNvSpPr/>
              <p:nvPr/>
            </p:nvSpPr>
            <p:spPr>
              <a:xfrm>
                <a:off x="6191253" y="2718658"/>
                <a:ext cx="495570" cy="50895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8" name="Oval 17"/>
              <p:cNvSpPr/>
              <p:nvPr/>
            </p:nvSpPr>
            <p:spPr>
              <a:xfrm>
                <a:off x="5185865" y="2663979"/>
                <a:ext cx="495570" cy="508952"/>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9" name="Oval 18"/>
              <p:cNvSpPr/>
              <p:nvPr/>
            </p:nvSpPr>
            <p:spPr>
              <a:xfrm>
                <a:off x="6187543" y="4593623"/>
                <a:ext cx="495570" cy="50895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0" name="Oval 19"/>
              <p:cNvSpPr/>
              <p:nvPr/>
            </p:nvSpPr>
            <p:spPr>
              <a:xfrm>
                <a:off x="4594757" y="3641685"/>
                <a:ext cx="495570" cy="508952"/>
              </a:xfrm>
              <a:prstGeom prst="ellipse">
                <a:avLst/>
              </a:prstGeom>
              <a:solidFill>
                <a:srgbClr val="F76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Oval 20"/>
              <p:cNvSpPr/>
              <p:nvPr/>
            </p:nvSpPr>
            <p:spPr>
              <a:xfrm>
                <a:off x="6768114" y="3641329"/>
                <a:ext cx="495570" cy="50895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2" name="Oval 21"/>
              <p:cNvSpPr/>
              <p:nvPr/>
            </p:nvSpPr>
            <p:spPr>
              <a:xfrm>
                <a:off x="5148022" y="4577115"/>
                <a:ext cx="495570" cy="508952"/>
              </a:xfrm>
              <a:prstGeom prst="ellipse">
                <a:avLst/>
              </a:prstGeom>
              <a:solidFill>
                <a:srgbClr val="B21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23" name="Group 22"/>
              <p:cNvGrpSpPr/>
              <p:nvPr/>
            </p:nvGrpSpPr>
            <p:grpSpPr>
              <a:xfrm>
                <a:off x="2680399" y="923156"/>
                <a:ext cx="6497643" cy="5945940"/>
                <a:chOff x="2680399" y="923156"/>
                <a:chExt cx="6497643" cy="5945940"/>
              </a:xfrm>
            </p:grpSpPr>
            <p:grpSp>
              <p:nvGrpSpPr>
                <p:cNvPr id="24" name="Group 23"/>
                <p:cNvGrpSpPr/>
                <p:nvPr/>
              </p:nvGrpSpPr>
              <p:grpSpPr>
                <a:xfrm rot="18081267">
                  <a:off x="5826510" y="935905"/>
                  <a:ext cx="2284181" cy="2310542"/>
                  <a:chOff x="4146816" y="1248750"/>
                  <a:chExt cx="5329223" cy="5336354"/>
                </a:xfrm>
              </p:grpSpPr>
              <p:sp>
                <p:nvSpPr>
                  <p:cNvPr id="47" name="Hexagon 46"/>
                  <p:cNvSpPr/>
                  <p:nvPr/>
                </p:nvSpPr>
                <p:spPr>
                  <a:xfrm rot="1773448">
                    <a:off x="4146816" y="1628924"/>
                    <a:ext cx="5329223" cy="4602133"/>
                  </a:xfrm>
                  <a:prstGeom prst="hexagon">
                    <a:avLst>
                      <a:gd name="adj" fmla="val 28538"/>
                      <a:gd name="vf" fmla="val 11547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Freeform 49"/>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5" name="Group 24"/>
                <p:cNvGrpSpPr/>
                <p:nvPr/>
              </p:nvGrpSpPr>
              <p:grpSpPr>
                <a:xfrm>
                  <a:off x="6893861" y="2718658"/>
                  <a:ext cx="2284181" cy="2310542"/>
                  <a:chOff x="4146816" y="1248750"/>
                  <a:chExt cx="5329223" cy="5336354"/>
                </a:xfrm>
              </p:grpSpPr>
              <p:sp>
                <p:nvSpPr>
                  <p:cNvPr id="44" name="Hexagon 43"/>
                  <p:cNvSpPr/>
                  <p:nvPr/>
                </p:nvSpPr>
                <p:spPr>
                  <a:xfrm rot="1773448">
                    <a:off x="4146816" y="1628924"/>
                    <a:ext cx="5329223" cy="4602133"/>
                  </a:xfrm>
                  <a:prstGeom prst="hexagon">
                    <a:avLst>
                      <a:gd name="adj" fmla="val 28538"/>
                      <a:gd name="vf" fmla="val 11547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Freeform 44"/>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6" name="Group 25"/>
                <p:cNvGrpSpPr/>
                <p:nvPr/>
              </p:nvGrpSpPr>
              <p:grpSpPr>
                <a:xfrm rot="7223204">
                  <a:off x="3753837" y="4571735"/>
                  <a:ext cx="2284181" cy="2310542"/>
                  <a:chOff x="4146816" y="1248750"/>
                  <a:chExt cx="5329223" cy="5336354"/>
                </a:xfrm>
              </p:grpSpPr>
              <p:sp>
                <p:nvSpPr>
                  <p:cNvPr id="42" name="Hexagon 41"/>
                  <p:cNvSpPr/>
                  <p:nvPr/>
                </p:nvSpPr>
                <p:spPr>
                  <a:xfrm rot="1773448">
                    <a:off x="4146816" y="1628924"/>
                    <a:ext cx="5329223" cy="4602133"/>
                  </a:xfrm>
                  <a:prstGeom prst="hexagon">
                    <a:avLst>
                      <a:gd name="adj" fmla="val 28538"/>
                      <a:gd name="vf" fmla="val 115470"/>
                    </a:avLst>
                  </a:prstGeom>
                  <a:solidFill>
                    <a:srgbClr val="B21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dirty="0"/>
                  </a:p>
                </p:txBody>
              </p:sp>
              <p:sp>
                <p:nvSpPr>
                  <p:cNvPr id="43" name="Freeform 42"/>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b="1"/>
                  </a:p>
                </p:txBody>
              </p:sp>
            </p:grpSp>
            <p:grpSp>
              <p:nvGrpSpPr>
                <p:cNvPr id="27" name="Group 26"/>
                <p:cNvGrpSpPr/>
                <p:nvPr/>
              </p:nvGrpSpPr>
              <p:grpSpPr>
                <a:xfrm flipH="1">
                  <a:off x="2680399" y="2718658"/>
                  <a:ext cx="2284181" cy="2310542"/>
                  <a:chOff x="4146816" y="1248750"/>
                  <a:chExt cx="5329223" cy="5336354"/>
                </a:xfrm>
              </p:grpSpPr>
              <p:sp>
                <p:nvSpPr>
                  <p:cNvPr id="40" name="Hexagon 39"/>
                  <p:cNvSpPr/>
                  <p:nvPr/>
                </p:nvSpPr>
                <p:spPr>
                  <a:xfrm rot="1773448">
                    <a:off x="4146816" y="1628924"/>
                    <a:ext cx="5329223" cy="4602133"/>
                  </a:xfrm>
                  <a:prstGeom prst="hexagon">
                    <a:avLst>
                      <a:gd name="adj" fmla="val 28538"/>
                      <a:gd name="vf" fmla="val 115470"/>
                    </a:avLst>
                  </a:prstGeom>
                  <a:solidFill>
                    <a:srgbClr val="F76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1" name="Freeform 40"/>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8" name="Group 27"/>
                <p:cNvGrpSpPr/>
                <p:nvPr/>
              </p:nvGrpSpPr>
              <p:grpSpPr>
                <a:xfrm rot="3607598">
                  <a:off x="5850258" y="4568873"/>
                  <a:ext cx="2284181" cy="2310542"/>
                  <a:chOff x="4146816" y="1248750"/>
                  <a:chExt cx="5329223" cy="5336354"/>
                </a:xfrm>
              </p:grpSpPr>
              <p:sp>
                <p:nvSpPr>
                  <p:cNvPr id="38" name="Hexagon 37"/>
                  <p:cNvSpPr/>
                  <p:nvPr/>
                </p:nvSpPr>
                <p:spPr>
                  <a:xfrm rot="1773448">
                    <a:off x="4146816" y="1628924"/>
                    <a:ext cx="5329223" cy="4602133"/>
                  </a:xfrm>
                  <a:prstGeom prst="hexagon">
                    <a:avLst>
                      <a:gd name="adj" fmla="val 28538"/>
                      <a:gd name="vf" fmla="val 11547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9" name="Freeform 38"/>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29" name="Group 28"/>
                <p:cNvGrpSpPr/>
                <p:nvPr/>
              </p:nvGrpSpPr>
              <p:grpSpPr>
                <a:xfrm rot="14456887">
                  <a:off x="3743162" y="909976"/>
                  <a:ext cx="2284181" cy="2310542"/>
                  <a:chOff x="4146816" y="1248750"/>
                  <a:chExt cx="5329223" cy="5336354"/>
                </a:xfrm>
              </p:grpSpPr>
              <p:sp>
                <p:nvSpPr>
                  <p:cNvPr id="36" name="Hexagon 35"/>
                  <p:cNvSpPr/>
                  <p:nvPr/>
                </p:nvSpPr>
                <p:spPr>
                  <a:xfrm rot="1773448">
                    <a:off x="4146816" y="1628924"/>
                    <a:ext cx="5329223" cy="4602133"/>
                  </a:xfrm>
                  <a:prstGeom prst="hexagon">
                    <a:avLst>
                      <a:gd name="adj" fmla="val 28538"/>
                      <a:gd name="vf" fmla="val 11547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7" name="Freeform 36"/>
                  <p:cNvSpPr/>
                  <p:nvPr/>
                </p:nvSpPr>
                <p:spPr>
                  <a:xfrm>
                    <a:off x="4487070" y="1248750"/>
                    <a:ext cx="3655941" cy="5336354"/>
                  </a:xfrm>
                  <a:custGeom>
                    <a:avLst/>
                    <a:gdLst>
                      <a:gd name="connsiteX0" fmla="*/ 2277546 w 3655941"/>
                      <a:gd name="connsiteY0" fmla="*/ 0 h 5336354"/>
                      <a:gd name="connsiteX1" fmla="*/ 3655941 w 3655941"/>
                      <a:gd name="connsiteY1" fmla="*/ 781684 h 5336354"/>
                      <a:gd name="connsiteX2" fmla="*/ 3655941 w 3655941"/>
                      <a:gd name="connsiteY2" fmla="*/ 4564963 h 5336354"/>
                      <a:gd name="connsiteX3" fmla="*/ 2358140 w 3655941"/>
                      <a:gd name="connsiteY3" fmla="*/ 5336354 h 5336354"/>
                      <a:gd name="connsiteX4" fmla="*/ 7332 w 3655941"/>
                      <a:gd name="connsiteY4" fmla="*/ 4003216 h 5336354"/>
                      <a:gd name="connsiteX5" fmla="*/ 0 w 3655941"/>
                      <a:gd name="connsiteY5" fmla="*/ 1353734 h 533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5941" h="5336354">
                        <a:moveTo>
                          <a:pt x="2277546" y="0"/>
                        </a:moveTo>
                        <a:lnTo>
                          <a:pt x="3655941" y="781684"/>
                        </a:lnTo>
                        <a:lnTo>
                          <a:pt x="3655941" y="4564963"/>
                        </a:lnTo>
                        <a:lnTo>
                          <a:pt x="2358140" y="5336354"/>
                        </a:lnTo>
                        <a:lnTo>
                          <a:pt x="7332" y="4003216"/>
                        </a:lnTo>
                        <a:lnTo>
                          <a:pt x="0" y="1353734"/>
                        </a:lnTo>
                        <a:close/>
                      </a:path>
                    </a:pathLst>
                  </a:cu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30" name="TextBox 29"/>
                <p:cNvSpPr txBox="1"/>
                <p:nvPr/>
              </p:nvSpPr>
              <p:spPr>
                <a:xfrm>
                  <a:off x="7194170" y="1133469"/>
                  <a:ext cx="452021" cy="461665"/>
                </a:xfrm>
                <a:prstGeom prst="rect">
                  <a:avLst/>
                </a:prstGeom>
                <a:noFill/>
              </p:spPr>
              <p:txBody>
                <a:bodyPr wrap="square" rtlCol="0">
                  <a:spAutoFit/>
                </a:bodyPr>
                <a:lstStyle/>
                <a:p>
                  <a:r>
                    <a:rPr lang="en-US" sz="2400" b="1" dirty="0">
                      <a:latin typeface="Century Gothic" panose="020B0502020202020204" pitchFamily="34" charset="0"/>
                    </a:rPr>
                    <a:t>a</a:t>
                  </a:r>
                  <a:endParaRPr lang="id-ID" sz="1200" b="1" dirty="0">
                    <a:latin typeface="Century Gothic" panose="020B0502020202020204" pitchFamily="34" charset="0"/>
                  </a:endParaRPr>
                </a:p>
              </p:txBody>
            </p:sp>
            <p:sp>
              <p:nvSpPr>
                <p:cNvPr id="31" name="TextBox 30"/>
                <p:cNvSpPr txBox="1"/>
                <p:nvPr/>
              </p:nvSpPr>
              <p:spPr>
                <a:xfrm>
                  <a:off x="4326499" y="6172759"/>
                  <a:ext cx="452021" cy="461665"/>
                </a:xfrm>
                <a:prstGeom prst="rect">
                  <a:avLst/>
                </a:prstGeom>
                <a:noFill/>
              </p:spPr>
              <p:txBody>
                <a:bodyPr wrap="square" rtlCol="0">
                  <a:spAutoFit/>
                </a:bodyPr>
                <a:lstStyle/>
                <a:p>
                  <a:r>
                    <a:rPr lang="en-US" sz="2400" b="1" dirty="0">
                      <a:latin typeface="Century Gothic" panose="020B0502020202020204" pitchFamily="34" charset="0"/>
                    </a:rPr>
                    <a:t>d</a:t>
                  </a:r>
                  <a:endParaRPr lang="id-ID" sz="1200" b="1" dirty="0">
                    <a:latin typeface="Century Gothic" panose="020B0502020202020204" pitchFamily="34" charset="0"/>
                  </a:endParaRPr>
                </a:p>
              </p:txBody>
            </p:sp>
            <p:sp>
              <p:nvSpPr>
                <p:cNvPr id="32" name="TextBox 31"/>
                <p:cNvSpPr txBox="1"/>
                <p:nvPr/>
              </p:nvSpPr>
              <p:spPr>
                <a:xfrm>
                  <a:off x="2822918" y="3638427"/>
                  <a:ext cx="452021" cy="461665"/>
                </a:xfrm>
                <a:prstGeom prst="rect">
                  <a:avLst/>
                </a:prstGeom>
                <a:noFill/>
              </p:spPr>
              <p:txBody>
                <a:bodyPr wrap="square" rtlCol="0">
                  <a:spAutoFit/>
                </a:bodyPr>
                <a:lstStyle/>
                <a:p>
                  <a:r>
                    <a:rPr lang="en-US" sz="2400" b="1" dirty="0">
                      <a:latin typeface="Century Gothic" panose="020B0502020202020204" pitchFamily="34" charset="0"/>
                    </a:rPr>
                    <a:t>e</a:t>
                  </a:r>
                  <a:endParaRPr lang="id-ID" sz="1200" b="1" dirty="0">
                    <a:latin typeface="Century Gothic" panose="020B0502020202020204" pitchFamily="34" charset="0"/>
                  </a:endParaRPr>
                </a:p>
              </p:txBody>
            </p:sp>
            <p:sp>
              <p:nvSpPr>
                <p:cNvPr id="33" name="TextBox 32"/>
                <p:cNvSpPr txBox="1"/>
                <p:nvPr/>
              </p:nvSpPr>
              <p:spPr>
                <a:xfrm>
                  <a:off x="4297391" y="1148386"/>
                  <a:ext cx="452021" cy="461665"/>
                </a:xfrm>
                <a:prstGeom prst="rect">
                  <a:avLst/>
                </a:prstGeom>
                <a:noFill/>
              </p:spPr>
              <p:txBody>
                <a:bodyPr wrap="square" rtlCol="0">
                  <a:spAutoFit/>
                </a:bodyPr>
                <a:lstStyle/>
                <a:p>
                  <a:r>
                    <a:rPr lang="en-US" sz="2400" b="1" dirty="0">
                      <a:latin typeface="Century Gothic" panose="020B0502020202020204" pitchFamily="34" charset="0"/>
                    </a:rPr>
                    <a:t>f</a:t>
                  </a:r>
                  <a:endParaRPr lang="id-ID" sz="1200" b="1" dirty="0">
                    <a:latin typeface="Century Gothic" panose="020B0502020202020204" pitchFamily="34" charset="0"/>
                  </a:endParaRPr>
                </a:p>
              </p:txBody>
            </p:sp>
            <p:sp>
              <p:nvSpPr>
                <p:cNvPr id="34" name="TextBox 33"/>
                <p:cNvSpPr txBox="1"/>
                <p:nvPr/>
              </p:nvSpPr>
              <p:spPr>
                <a:xfrm>
                  <a:off x="7210250" y="6164036"/>
                  <a:ext cx="452021" cy="461665"/>
                </a:xfrm>
                <a:prstGeom prst="rect">
                  <a:avLst/>
                </a:prstGeom>
                <a:noFill/>
              </p:spPr>
              <p:txBody>
                <a:bodyPr wrap="square" rtlCol="0">
                  <a:spAutoFit/>
                </a:bodyPr>
                <a:lstStyle/>
                <a:p>
                  <a:r>
                    <a:rPr lang="en-US" sz="2400" b="1" dirty="0">
                      <a:latin typeface="Century Gothic" panose="020B0502020202020204" pitchFamily="34" charset="0"/>
                    </a:rPr>
                    <a:t>c</a:t>
                  </a:r>
                  <a:endParaRPr lang="id-ID" sz="1200" b="1" dirty="0">
                    <a:latin typeface="Century Gothic" panose="020B0502020202020204" pitchFamily="34" charset="0"/>
                  </a:endParaRPr>
                </a:p>
              </p:txBody>
            </p:sp>
            <p:sp>
              <p:nvSpPr>
                <p:cNvPr id="35" name="TextBox 34"/>
                <p:cNvSpPr txBox="1"/>
                <p:nvPr/>
              </p:nvSpPr>
              <p:spPr>
                <a:xfrm>
                  <a:off x="8643355" y="3691111"/>
                  <a:ext cx="452021" cy="461665"/>
                </a:xfrm>
                <a:prstGeom prst="rect">
                  <a:avLst/>
                </a:prstGeom>
                <a:noFill/>
              </p:spPr>
              <p:txBody>
                <a:bodyPr wrap="square" rtlCol="0">
                  <a:spAutoFit/>
                </a:bodyPr>
                <a:lstStyle/>
                <a:p>
                  <a:r>
                    <a:rPr lang="en-US" sz="2400" b="1" dirty="0">
                      <a:latin typeface="Century Gothic" panose="020B0502020202020204" pitchFamily="34" charset="0"/>
                    </a:rPr>
                    <a:t>b</a:t>
                  </a:r>
                  <a:endParaRPr lang="id-ID" sz="1200" b="1" dirty="0">
                    <a:latin typeface="Century Gothic" panose="020B0502020202020204" pitchFamily="34" charset="0"/>
                  </a:endParaRPr>
                </a:p>
              </p:txBody>
            </p:sp>
          </p:grpSp>
        </p:grpSp>
        <p:grpSp>
          <p:nvGrpSpPr>
            <p:cNvPr id="10" name="Group 9"/>
            <p:cNvGrpSpPr/>
            <p:nvPr/>
          </p:nvGrpSpPr>
          <p:grpSpPr>
            <a:xfrm>
              <a:off x="2302896" y="1744912"/>
              <a:ext cx="5442605" cy="4432682"/>
              <a:chOff x="1439296" y="1744912"/>
              <a:chExt cx="5442605" cy="4432682"/>
            </a:xfrm>
          </p:grpSpPr>
          <p:sp>
            <p:nvSpPr>
              <p:cNvPr id="11" name="TextBox 10"/>
              <p:cNvSpPr txBox="1"/>
              <p:nvPr/>
            </p:nvSpPr>
            <p:spPr>
              <a:xfrm rot="1939283">
                <a:off x="4348212" y="1939797"/>
                <a:ext cx="1695187" cy="584775"/>
              </a:xfrm>
              <a:prstGeom prst="rect">
                <a:avLst/>
              </a:prstGeom>
              <a:noFill/>
            </p:spPr>
            <p:txBody>
              <a:bodyPr wrap="square" rtlCol="0">
                <a:spAutoFit/>
              </a:bodyPr>
              <a:lstStyle/>
              <a:p>
                <a:r>
                  <a:rPr lang="id-ID" sz="1600" dirty="0"/>
                  <a:t>Alat habis pakai praktikum</a:t>
                </a:r>
              </a:p>
            </p:txBody>
          </p:sp>
          <p:sp>
            <p:nvSpPr>
              <p:cNvPr id="12" name="TextBox 11"/>
              <p:cNvSpPr txBox="1"/>
              <p:nvPr/>
            </p:nvSpPr>
            <p:spPr>
              <a:xfrm>
                <a:off x="5186714" y="3716010"/>
                <a:ext cx="1695187" cy="584775"/>
              </a:xfrm>
              <a:prstGeom prst="rect">
                <a:avLst/>
              </a:prstGeom>
              <a:noFill/>
            </p:spPr>
            <p:txBody>
              <a:bodyPr wrap="square" rtlCol="0">
                <a:spAutoFit/>
              </a:bodyPr>
              <a:lstStyle/>
              <a:p>
                <a:r>
                  <a:rPr lang="id-ID" sz="1600" dirty="0"/>
                  <a:t>Bahan habis pakai praktikum</a:t>
                </a:r>
              </a:p>
            </p:txBody>
          </p:sp>
          <p:sp>
            <p:nvSpPr>
              <p:cNvPr id="13" name="TextBox 12"/>
              <p:cNvSpPr txBox="1"/>
              <p:nvPr/>
            </p:nvSpPr>
            <p:spPr>
              <a:xfrm rot="20004135">
                <a:off x="2335336" y="1744912"/>
                <a:ext cx="1695187" cy="954107"/>
              </a:xfrm>
              <a:prstGeom prst="rect">
                <a:avLst/>
              </a:prstGeom>
              <a:noFill/>
            </p:spPr>
            <p:txBody>
              <a:bodyPr wrap="square" rtlCol="0">
                <a:spAutoFit/>
              </a:bodyPr>
              <a:lstStyle/>
              <a:p>
                <a:r>
                  <a:rPr lang="id-ID" sz="1400" dirty="0"/>
                  <a:t>Pengembangan sekolah sehat, aman, ramah anak, dan menyenangkan</a:t>
                </a:r>
              </a:p>
            </p:txBody>
          </p:sp>
          <p:sp>
            <p:nvSpPr>
              <p:cNvPr id="14" name="TextBox 13"/>
              <p:cNvSpPr txBox="1"/>
              <p:nvPr/>
            </p:nvSpPr>
            <p:spPr>
              <a:xfrm>
                <a:off x="1439296" y="3330573"/>
                <a:ext cx="1695187" cy="1077218"/>
              </a:xfrm>
              <a:prstGeom prst="rect">
                <a:avLst/>
              </a:prstGeom>
              <a:noFill/>
            </p:spPr>
            <p:txBody>
              <a:bodyPr wrap="square" rtlCol="0">
                <a:spAutoFit/>
              </a:bodyPr>
              <a:lstStyle/>
              <a:p>
                <a:r>
                  <a:rPr lang="id-ID" sz="1600" dirty="0"/>
                  <a:t>Pengembangan Pendidikan karakter/penumbuhan budi pekerti</a:t>
                </a:r>
              </a:p>
            </p:txBody>
          </p:sp>
          <p:sp>
            <p:nvSpPr>
              <p:cNvPr id="15" name="TextBox 14"/>
              <p:cNvSpPr txBox="1"/>
              <p:nvPr/>
            </p:nvSpPr>
            <p:spPr>
              <a:xfrm rot="1848763">
                <a:off x="2531637" y="5488978"/>
                <a:ext cx="1695187" cy="584775"/>
              </a:xfrm>
              <a:prstGeom prst="rect">
                <a:avLst/>
              </a:prstGeom>
              <a:noFill/>
            </p:spPr>
            <p:txBody>
              <a:bodyPr wrap="square" rtlCol="0">
                <a:spAutoFit/>
              </a:bodyPr>
              <a:lstStyle/>
              <a:p>
                <a:r>
                  <a:rPr lang="id-ID" sz="1600" dirty="0"/>
                  <a:t>Kegiatan ekstrakurikuler</a:t>
                </a:r>
              </a:p>
            </p:txBody>
          </p:sp>
          <p:sp>
            <p:nvSpPr>
              <p:cNvPr id="16" name="TextBox 15"/>
              <p:cNvSpPr txBox="1"/>
              <p:nvPr/>
            </p:nvSpPr>
            <p:spPr>
              <a:xfrm rot="19713093">
                <a:off x="4269070" y="5161931"/>
                <a:ext cx="1695187" cy="1015663"/>
              </a:xfrm>
              <a:prstGeom prst="rect">
                <a:avLst/>
              </a:prstGeom>
              <a:noFill/>
            </p:spPr>
            <p:txBody>
              <a:bodyPr wrap="square" rtlCol="0">
                <a:spAutoFit/>
              </a:bodyPr>
              <a:lstStyle/>
              <a:p>
                <a:r>
                  <a:rPr lang="id-ID" sz="1200" dirty="0"/>
                  <a:t>Remedial, pengayaan materi, pemantapan persiapan ujian; dan/atau pelaksanaan try out</a:t>
                </a:r>
              </a:p>
            </p:txBody>
          </p:sp>
        </p:grpSp>
      </p:grpSp>
      <p:grpSp>
        <p:nvGrpSpPr>
          <p:cNvPr id="51" name="Group 50"/>
          <p:cNvGrpSpPr/>
          <p:nvPr/>
        </p:nvGrpSpPr>
        <p:grpSpPr>
          <a:xfrm>
            <a:off x="8434548" y="656341"/>
            <a:ext cx="3815865" cy="5110940"/>
            <a:chOff x="8387678" y="1129692"/>
            <a:chExt cx="3815865" cy="5110940"/>
          </a:xfrm>
        </p:grpSpPr>
        <p:sp>
          <p:nvSpPr>
            <p:cNvPr id="52" name="Line Callout 2 (No Border) 51"/>
            <p:cNvSpPr/>
            <p:nvPr/>
          </p:nvSpPr>
          <p:spPr>
            <a:xfrm>
              <a:off x="8532162" y="3859264"/>
              <a:ext cx="3088337" cy="2188732"/>
            </a:xfrm>
            <a:prstGeom prst="callout2">
              <a:avLst>
                <a:gd name="adj1" fmla="val 498"/>
                <a:gd name="adj2" fmla="val -6944"/>
                <a:gd name="adj3" fmla="val 3249"/>
                <a:gd name="adj4" fmla="val -7966"/>
                <a:gd name="adj5" fmla="val -8810"/>
                <a:gd name="adj6" fmla="val -1795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Line Callout 2 (No Border) 52"/>
            <p:cNvSpPr/>
            <p:nvPr/>
          </p:nvSpPr>
          <p:spPr>
            <a:xfrm>
              <a:off x="8935853" y="1166743"/>
              <a:ext cx="3088337" cy="2188732"/>
            </a:xfrm>
            <a:prstGeom prst="callout2">
              <a:avLst>
                <a:gd name="adj1" fmla="val 498"/>
                <a:gd name="adj2" fmla="val -6944"/>
                <a:gd name="adj3" fmla="val 3249"/>
                <a:gd name="adj4" fmla="val -7966"/>
                <a:gd name="adj5" fmla="val 20782"/>
                <a:gd name="adj6" fmla="val -59488"/>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54" name="Group 53"/>
            <p:cNvGrpSpPr/>
            <p:nvPr/>
          </p:nvGrpSpPr>
          <p:grpSpPr>
            <a:xfrm>
              <a:off x="8387678" y="1129692"/>
              <a:ext cx="3815865" cy="5110940"/>
              <a:chOff x="7536778" y="1129692"/>
              <a:chExt cx="3815865" cy="5110940"/>
            </a:xfrm>
          </p:grpSpPr>
          <p:sp>
            <p:nvSpPr>
              <p:cNvPr id="55" name="TextBox 54"/>
              <p:cNvSpPr txBox="1"/>
              <p:nvPr/>
            </p:nvSpPr>
            <p:spPr>
              <a:xfrm>
                <a:off x="7819013" y="4116974"/>
                <a:ext cx="2878581" cy="2123658"/>
              </a:xfrm>
              <a:prstGeom prst="rect">
                <a:avLst/>
              </a:prstGeom>
              <a:noFill/>
            </p:spPr>
            <p:txBody>
              <a:bodyPr wrap="square" rtlCol="0">
                <a:spAutoFit/>
              </a:bodyPr>
              <a:lstStyle/>
              <a:p>
                <a:pPr marL="171450" indent="-171450">
                  <a:buFont typeface="Wingdings" panose="05000000000000000000" pitchFamily="2" charset="2"/>
                  <a:buChar char="q"/>
                </a:pPr>
                <a:r>
                  <a:rPr lang="en-US" sz="1200" dirty="0" err="1"/>
                  <a:t>Pembeliahan</a:t>
                </a:r>
                <a:r>
                  <a:rPr lang="en-US" sz="1200" dirty="0"/>
                  <a:t> </a:t>
                </a:r>
                <a:r>
                  <a:rPr lang="en-US" sz="1200" dirty="0" err="1"/>
                  <a:t>Bahan</a:t>
                </a:r>
                <a:r>
                  <a:rPr lang="en-US" sz="1200" dirty="0"/>
                  <a:t> </a:t>
                </a:r>
                <a:r>
                  <a:rPr lang="en-US" sz="1200" dirty="0" err="1"/>
                  <a:t>Praktikum</a:t>
                </a:r>
                <a:r>
                  <a:rPr lang="en-US" sz="1200" dirty="0"/>
                  <a:t> IPA</a:t>
                </a:r>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IPS</a:t>
                </a:r>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Bahasa</a:t>
                </a:r>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a:t>
                </a:r>
                <a:r>
                  <a:rPr lang="en-US" sz="1200" dirty="0" err="1"/>
                  <a:t>Komputer</a:t>
                </a:r>
                <a:endParaRPr lang="en-US" sz="1200" dirty="0"/>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a:t>
                </a:r>
                <a:r>
                  <a:rPr lang="en-US" sz="1200" dirty="0" err="1"/>
                  <a:t>Olahraga</a:t>
                </a:r>
                <a:endParaRPr lang="en-US" sz="1200" dirty="0"/>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a:t>
                </a:r>
                <a:r>
                  <a:rPr lang="en-US" sz="1200" dirty="0" err="1"/>
                  <a:t>Kesenian</a:t>
                </a:r>
                <a:endParaRPr lang="en-US" sz="1200" dirty="0"/>
              </a:p>
              <a:p>
                <a:pPr marL="171450" indent="-171450">
                  <a:buFont typeface="Wingdings" panose="05000000000000000000" pitchFamily="2" charset="2"/>
                  <a:buChar char="q"/>
                </a:pPr>
                <a:r>
                  <a:rPr lang="en-US" sz="1200" dirty="0" err="1"/>
                  <a:t>Pembelihan</a:t>
                </a:r>
                <a:r>
                  <a:rPr lang="en-US" sz="1200" dirty="0"/>
                  <a:t> </a:t>
                </a:r>
                <a:r>
                  <a:rPr lang="en-US" sz="1200" dirty="0" err="1"/>
                  <a:t>Bahan</a:t>
                </a:r>
                <a:r>
                  <a:rPr lang="en-US" sz="1200" dirty="0"/>
                  <a:t> </a:t>
                </a:r>
                <a:r>
                  <a:rPr lang="en-US" sz="1200" dirty="0" err="1"/>
                  <a:t>Praktikum</a:t>
                </a:r>
                <a:r>
                  <a:rPr lang="en-US" sz="1200" dirty="0"/>
                  <a:t> </a:t>
                </a:r>
                <a:r>
                  <a:rPr lang="en-US" sz="1200" dirty="0" err="1"/>
                  <a:t>Ketrampilan</a:t>
                </a:r>
                <a:r>
                  <a:rPr lang="en-US" sz="1200" dirty="0"/>
                  <a:t>/</a:t>
                </a:r>
                <a:r>
                  <a:rPr lang="en-US" sz="1200" dirty="0" err="1"/>
                  <a:t>prakarya</a:t>
                </a:r>
                <a:r>
                  <a:rPr lang="en-US" sz="1200" dirty="0"/>
                  <a:t> </a:t>
                </a:r>
                <a:r>
                  <a:rPr lang="en-US" sz="1200" dirty="0" err="1"/>
                  <a:t>dan</a:t>
                </a:r>
                <a:r>
                  <a:rPr lang="en-US" sz="1200" dirty="0"/>
                  <a:t> </a:t>
                </a:r>
                <a:r>
                  <a:rPr lang="en-US" sz="1200" dirty="0" err="1"/>
                  <a:t>kewirausahaan</a:t>
                </a:r>
                <a:endParaRPr lang="en-US" sz="1200" dirty="0"/>
              </a:p>
              <a:p>
                <a:pPr marL="171450" indent="-171450">
                  <a:buFont typeface="Wingdings" panose="05000000000000000000" pitchFamily="2" charset="2"/>
                  <a:buChar char="q"/>
                </a:pPr>
                <a:r>
                  <a:rPr lang="en-US" sz="1200" dirty="0" err="1"/>
                  <a:t>Biaya</a:t>
                </a:r>
                <a:r>
                  <a:rPr lang="en-US" sz="1200" dirty="0"/>
                  <a:t> </a:t>
                </a:r>
                <a:r>
                  <a:rPr lang="en-US" sz="1200" dirty="0" err="1"/>
                  <a:t>konsumsi</a:t>
                </a:r>
                <a:r>
                  <a:rPr lang="en-US" sz="1200" dirty="0"/>
                  <a:t> </a:t>
                </a:r>
                <a:r>
                  <a:rPr lang="en-US" sz="1200" dirty="0" err="1"/>
                  <a:t>dan</a:t>
                </a:r>
                <a:r>
                  <a:rPr lang="en-US" sz="1200" dirty="0"/>
                  <a:t> </a:t>
                </a:r>
                <a:r>
                  <a:rPr lang="en-US" sz="1200" dirty="0" err="1"/>
                  <a:t>transportasi</a:t>
                </a:r>
                <a:endParaRPr lang="en-US" sz="1200" dirty="0"/>
              </a:p>
              <a:p>
                <a:endParaRPr lang="en-US" sz="1200" dirty="0"/>
              </a:p>
            </p:txBody>
          </p:sp>
          <p:sp>
            <p:nvSpPr>
              <p:cNvPr id="56" name="Rounded Rectangle 55"/>
              <p:cNvSpPr/>
              <p:nvPr/>
            </p:nvSpPr>
            <p:spPr>
              <a:xfrm>
                <a:off x="7536778" y="3781867"/>
                <a:ext cx="2091321" cy="270395"/>
              </a:xfrm>
              <a:prstGeom prst="roundRect">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7" name="Rounded Rectangle 56"/>
              <p:cNvSpPr/>
              <p:nvPr/>
            </p:nvSpPr>
            <p:spPr>
              <a:xfrm>
                <a:off x="7957958" y="1129692"/>
                <a:ext cx="2091321" cy="270395"/>
              </a:xfrm>
              <a:prstGeom prst="roundRect">
                <a:avLst/>
              </a:prstGeom>
              <a:solidFill>
                <a:schemeClr val="bg1">
                  <a:lumMod val="95000"/>
                </a:schemeClr>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TextBox 57"/>
              <p:cNvSpPr txBox="1"/>
              <p:nvPr/>
            </p:nvSpPr>
            <p:spPr>
              <a:xfrm>
                <a:off x="8286602" y="1412476"/>
                <a:ext cx="3066041" cy="2123658"/>
              </a:xfrm>
              <a:prstGeom prst="rect">
                <a:avLst/>
              </a:prstGeom>
              <a:noFill/>
            </p:spPr>
            <p:txBody>
              <a:bodyPr wrap="square" rtlCol="0">
                <a:spAutoFit/>
              </a:bodyPr>
              <a:lstStyle/>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praktikum</a:t>
                </a:r>
                <a:r>
                  <a:rPr lang="en-US" sz="1200" dirty="0"/>
                  <a:t> IPA</a:t>
                </a:r>
              </a:p>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praktikum</a:t>
                </a:r>
                <a:r>
                  <a:rPr lang="en-US" sz="1200" dirty="0"/>
                  <a:t> IPS</a:t>
                </a:r>
              </a:p>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praktikum</a:t>
                </a:r>
                <a:r>
                  <a:rPr lang="en-US" sz="1200" dirty="0"/>
                  <a:t> Bahasa</a:t>
                </a:r>
              </a:p>
              <a:p>
                <a:pPr marL="171450" indent="-171450">
                  <a:buFont typeface="Wingdings" panose="05000000000000000000" pitchFamily="2" charset="2"/>
                  <a:buChar char="q"/>
                </a:pPr>
                <a:r>
                  <a:rPr lang="en-US" sz="1200" dirty="0" err="1"/>
                  <a:t>Pembelian</a:t>
                </a:r>
                <a:r>
                  <a:rPr lang="en-US" sz="1200" dirty="0"/>
                  <a:t> </a:t>
                </a:r>
                <a:r>
                  <a:rPr lang="en-US" sz="1200" dirty="0" err="1"/>
                  <a:t>suku</a:t>
                </a:r>
                <a:r>
                  <a:rPr lang="en-US" sz="1200" dirty="0"/>
                  <a:t> </a:t>
                </a:r>
                <a:r>
                  <a:rPr lang="en-US" sz="1200" dirty="0" err="1"/>
                  <a:t>cadang</a:t>
                </a:r>
                <a:r>
                  <a:rPr lang="en-US" sz="1200" dirty="0"/>
                  <a:t> </a:t>
                </a:r>
                <a:r>
                  <a:rPr lang="en-US" sz="1200" dirty="0" err="1"/>
                  <a:t>alat</a:t>
                </a:r>
                <a:r>
                  <a:rPr lang="en-US" sz="1200" dirty="0"/>
                  <a:t>  </a:t>
                </a:r>
                <a:r>
                  <a:rPr lang="en-US" sz="1200" dirty="0" err="1"/>
                  <a:t>praktikum</a:t>
                </a:r>
                <a:r>
                  <a:rPr lang="en-US" sz="1200" dirty="0"/>
                  <a:t> </a:t>
                </a:r>
                <a:r>
                  <a:rPr lang="en-US" sz="1200" dirty="0" err="1"/>
                  <a:t>komputer</a:t>
                </a:r>
                <a:endParaRPr lang="en-US" sz="1200" dirty="0"/>
              </a:p>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a:t>
                </a:r>
                <a:r>
                  <a:rPr lang="en-US" sz="1200" dirty="0"/>
                  <a:t> </a:t>
                </a:r>
                <a:r>
                  <a:rPr lang="en-US" sz="1200" dirty="0" err="1"/>
                  <a:t>Olahraga</a:t>
                </a:r>
                <a:endParaRPr lang="en-US" sz="1200" dirty="0"/>
              </a:p>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praktikum</a:t>
                </a:r>
                <a:r>
                  <a:rPr lang="en-US" sz="1200" dirty="0"/>
                  <a:t> </a:t>
                </a:r>
                <a:r>
                  <a:rPr lang="en-US" sz="1200" dirty="0" err="1"/>
                  <a:t>Kesenian</a:t>
                </a:r>
                <a:endParaRPr lang="en-US" sz="1200" dirty="0"/>
              </a:p>
              <a:p>
                <a:pPr marL="171450" indent="-171450">
                  <a:buFont typeface="Wingdings" panose="05000000000000000000" pitchFamily="2" charset="2"/>
                  <a:buChar char="q"/>
                </a:pPr>
                <a:r>
                  <a:rPr lang="en-US" sz="1200" dirty="0" err="1"/>
                  <a:t>Pembelian</a:t>
                </a:r>
                <a:r>
                  <a:rPr lang="en-US" sz="1200" dirty="0"/>
                  <a:t> </a:t>
                </a:r>
                <a:r>
                  <a:rPr lang="en-US" sz="1200" dirty="0" err="1"/>
                  <a:t>peralatan</a:t>
                </a:r>
                <a:r>
                  <a:rPr lang="en-US" sz="1200" dirty="0"/>
                  <a:t> </a:t>
                </a:r>
                <a:r>
                  <a:rPr lang="en-US" sz="1200" dirty="0" err="1"/>
                  <a:t>praktikum</a:t>
                </a:r>
                <a:r>
                  <a:rPr lang="en-US" sz="1200" dirty="0"/>
                  <a:t> </a:t>
                </a:r>
                <a:r>
                  <a:rPr lang="en-US" sz="1200" dirty="0" err="1"/>
                  <a:t>Ketrampilan</a:t>
                </a:r>
                <a:r>
                  <a:rPr lang="en-US" sz="1200" dirty="0"/>
                  <a:t>/</a:t>
                </a:r>
                <a:r>
                  <a:rPr lang="en-US" sz="1200" dirty="0" err="1"/>
                  <a:t>prakarya</a:t>
                </a:r>
                <a:r>
                  <a:rPr lang="en-US" sz="1200" dirty="0"/>
                  <a:t> </a:t>
                </a:r>
                <a:r>
                  <a:rPr lang="en-US" sz="1200" dirty="0" err="1"/>
                  <a:t>dan</a:t>
                </a:r>
                <a:r>
                  <a:rPr lang="en-US" sz="1200" dirty="0"/>
                  <a:t> </a:t>
                </a:r>
                <a:r>
                  <a:rPr lang="en-US" sz="1200" dirty="0" err="1"/>
                  <a:t>kewirausahaan</a:t>
                </a:r>
                <a:endParaRPr lang="en-US" sz="1200" dirty="0"/>
              </a:p>
              <a:p>
                <a:pPr marL="171450" indent="-171450">
                  <a:buFont typeface="Wingdings" panose="05000000000000000000" pitchFamily="2" charset="2"/>
                  <a:buChar char="q"/>
                </a:pPr>
                <a:r>
                  <a:rPr lang="en-US" sz="1200" dirty="0" err="1"/>
                  <a:t>Biaya</a:t>
                </a:r>
                <a:r>
                  <a:rPr lang="en-US" sz="1200" dirty="0"/>
                  <a:t> </a:t>
                </a:r>
                <a:r>
                  <a:rPr lang="en-US" sz="1200" dirty="0" err="1"/>
                  <a:t>konsumsi</a:t>
                </a:r>
                <a:r>
                  <a:rPr lang="en-US" sz="1200" dirty="0"/>
                  <a:t> </a:t>
                </a:r>
                <a:r>
                  <a:rPr lang="en-US" sz="1200" dirty="0" err="1"/>
                  <a:t>dan</a:t>
                </a:r>
                <a:r>
                  <a:rPr lang="en-US" sz="1200" dirty="0"/>
                  <a:t> </a:t>
                </a:r>
                <a:r>
                  <a:rPr lang="en-US" sz="1200" dirty="0" err="1"/>
                  <a:t>transportasi</a:t>
                </a:r>
                <a:endParaRPr lang="en-US" sz="1200" dirty="0"/>
              </a:p>
              <a:p>
                <a:endParaRPr lang="en-US" sz="1200" dirty="0"/>
              </a:p>
            </p:txBody>
          </p:sp>
        </p:grpSp>
      </p:grpSp>
      <p:sp>
        <p:nvSpPr>
          <p:cNvPr id="59" name="Line Callout 2 (No Border) 58"/>
          <p:cNvSpPr/>
          <p:nvPr/>
        </p:nvSpPr>
        <p:spPr>
          <a:xfrm>
            <a:off x="184392" y="4675708"/>
            <a:ext cx="2171480" cy="1689665"/>
          </a:xfrm>
          <a:prstGeom prst="callout2">
            <a:avLst>
              <a:gd name="adj1" fmla="val 84680"/>
              <a:gd name="adj2" fmla="val 102424"/>
              <a:gd name="adj3" fmla="val 97478"/>
              <a:gd name="adj4" fmla="val 123161"/>
              <a:gd name="adj5" fmla="val 89660"/>
              <a:gd name="adj6" fmla="val 147425"/>
            </a:avLst>
          </a:prstGeom>
          <a:solidFill>
            <a:srgbClr val="B218E2"/>
          </a:solidFill>
          <a:ln>
            <a:solidFill>
              <a:srgbClr val="B218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Rounded Rectangle 59"/>
          <p:cNvSpPr/>
          <p:nvPr/>
        </p:nvSpPr>
        <p:spPr>
          <a:xfrm>
            <a:off x="1361032" y="4592241"/>
            <a:ext cx="1247626" cy="230248"/>
          </a:xfrm>
          <a:prstGeom prst="roundRect">
            <a:avLst/>
          </a:prstGeom>
          <a:solidFill>
            <a:schemeClr val="bg1">
              <a:lumMod val="95000"/>
            </a:schemeClr>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nvGrpSpPr>
          <p:cNvPr id="61" name="Group 60"/>
          <p:cNvGrpSpPr/>
          <p:nvPr/>
        </p:nvGrpSpPr>
        <p:grpSpPr>
          <a:xfrm>
            <a:off x="140660" y="4807555"/>
            <a:ext cx="2169553" cy="1384995"/>
            <a:chOff x="83178" y="5274052"/>
            <a:chExt cx="2169553" cy="1384995"/>
          </a:xfrm>
        </p:grpSpPr>
        <p:sp>
          <p:nvSpPr>
            <p:cNvPr id="62" name="TextBox 61"/>
            <p:cNvSpPr txBox="1"/>
            <p:nvPr/>
          </p:nvSpPr>
          <p:spPr>
            <a:xfrm>
              <a:off x="83178" y="5274052"/>
              <a:ext cx="2095400" cy="1384995"/>
            </a:xfrm>
            <a:prstGeom prst="rect">
              <a:avLst/>
            </a:prstGeom>
            <a:noFill/>
          </p:spPr>
          <p:txBody>
            <a:bodyPr wrap="square" rtlCol="0">
              <a:spAutoFit/>
            </a:bodyPr>
            <a:lstStyle/>
            <a:p>
              <a:pPr marL="171450" indent="-171450">
                <a:buFont typeface="Wingdings" panose="05000000000000000000" pitchFamily="2" charset="2"/>
                <a:buChar char="q"/>
              </a:pPr>
              <a:r>
                <a:rPr lang="en-US" sz="1200" dirty="0"/>
                <a:t>OSIS</a:t>
              </a:r>
            </a:p>
            <a:p>
              <a:pPr marL="171450" indent="-171450">
                <a:buFont typeface="Wingdings" panose="05000000000000000000" pitchFamily="2" charset="2"/>
                <a:buChar char="q"/>
              </a:pPr>
              <a:r>
                <a:rPr lang="en-US" sz="1200" dirty="0" err="1"/>
                <a:t>Pramuka</a:t>
              </a:r>
              <a:endParaRPr lang="en-US" sz="1200" dirty="0"/>
            </a:p>
            <a:p>
              <a:pPr marL="171450" indent="-171450">
                <a:buFont typeface="Wingdings" panose="05000000000000000000" pitchFamily="2" charset="2"/>
                <a:buChar char="q"/>
              </a:pPr>
              <a:r>
                <a:rPr lang="en-US" sz="1200" dirty="0"/>
                <a:t>PMR</a:t>
              </a:r>
            </a:p>
            <a:p>
              <a:pPr marL="171450" indent="-171450">
                <a:buFont typeface="Wingdings" panose="05000000000000000000" pitchFamily="2" charset="2"/>
                <a:buChar char="q"/>
              </a:pPr>
              <a:r>
                <a:rPr lang="en-US" sz="1200" dirty="0"/>
                <a:t>UKS</a:t>
              </a:r>
            </a:p>
            <a:p>
              <a:pPr marL="171450" indent="-171450">
                <a:buFont typeface="Wingdings" panose="05000000000000000000" pitchFamily="2" charset="2"/>
                <a:buChar char="q"/>
              </a:pPr>
              <a:r>
                <a:rPr lang="en-US" sz="1200" dirty="0"/>
                <a:t>KIR</a:t>
              </a:r>
            </a:p>
            <a:p>
              <a:pPr marL="171450" indent="-171450">
                <a:buFont typeface="Wingdings" panose="05000000000000000000" pitchFamily="2" charset="2"/>
                <a:buChar char="q"/>
              </a:pPr>
              <a:r>
                <a:rPr lang="en-US" sz="1200" dirty="0"/>
                <a:t>bola </a:t>
              </a:r>
              <a:r>
                <a:rPr lang="en-US" sz="1200" dirty="0" err="1"/>
                <a:t>voli</a:t>
              </a:r>
              <a:endParaRPr lang="en-US" sz="1200" dirty="0"/>
            </a:p>
            <a:p>
              <a:pPr marL="171450" indent="-171450">
                <a:buFont typeface="Wingdings" panose="05000000000000000000" pitchFamily="2" charset="2"/>
                <a:buChar char="q"/>
              </a:pPr>
              <a:r>
                <a:rPr lang="en-US" sz="1200" dirty="0" err="1"/>
                <a:t>pencak</a:t>
              </a:r>
              <a:r>
                <a:rPr lang="en-US" sz="1200" dirty="0"/>
                <a:t> </a:t>
              </a:r>
              <a:r>
                <a:rPr lang="en-US" sz="1200" dirty="0" err="1"/>
                <a:t>silat</a:t>
              </a:r>
              <a:endParaRPr lang="en-US" sz="1200" dirty="0"/>
            </a:p>
          </p:txBody>
        </p:sp>
        <p:sp>
          <p:nvSpPr>
            <p:cNvPr id="63" name="TextBox 62"/>
            <p:cNvSpPr txBox="1"/>
            <p:nvPr/>
          </p:nvSpPr>
          <p:spPr>
            <a:xfrm>
              <a:off x="971924" y="5306673"/>
              <a:ext cx="1280807" cy="1200329"/>
            </a:xfrm>
            <a:prstGeom prst="rect">
              <a:avLst/>
            </a:prstGeom>
            <a:noFill/>
          </p:spPr>
          <p:txBody>
            <a:bodyPr wrap="square" rtlCol="0">
              <a:spAutoFit/>
            </a:bodyPr>
            <a:lstStyle/>
            <a:p>
              <a:pPr marL="171450" indent="-171450">
                <a:buFont typeface="Wingdings" panose="05000000000000000000" pitchFamily="2" charset="2"/>
                <a:buChar char="q"/>
              </a:pPr>
              <a:r>
                <a:rPr lang="en-US" sz="1200" dirty="0"/>
                <a:t>Karate</a:t>
              </a:r>
            </a:p>
            <a:p>
              <a:pPr marL="171450" indent="-171450">
                <a:buFont typeface="Wingdings" panose="05000000000000000000" pitchFamily="2" charset="2"/>
                <a:buChar char="q"/>
              </a:pPr>
              <a:r>
                <a:rPr lang="en-US" sz="1200" dirty="0" err="1"/>
                <a:t>seni</a:t>
              </a:r>
              <a:r>
                <a:rPr lang="en-US" sz="1200" dirty="0"/>
                <a:t> </a:t>
              </a:r>
              <a:r>
                <a:rPr lang="en-US" sz="1200" dirty="0" err="1"/>
                <a:t>tari</a:t>
              </a:r>
              <a:endParaRPr lang="en-US" sz="1200" dirty="0"/>
            </a:p>
            <a:p>
              <a:pPr marL="171450" indent="-171450">
                <a:buFont typeface="Wingdings" panose="05000000000000000000" pitchFamily="2" charset="2"/>
                <a:buChar char="q"/>
              </a:pPr>
              <a:r>
                <a:rPr lang="en-US" sz="1200" dirty="0"/>
                <a:t>marching </a:t>
              </a:r>
              <a:r>
                <a:rPr lang="en-US" sz="1200" dirty="0" err="1"/>
                <a:t>band,da</a:t>
              </a:r>
              <a:endParaRPr lang="en-US" sz="1200" dirty="0"/>
            </a:p>
            <a:p>
              <a:pPr marL="171450" indent="-171450">
                <a:buFont typeface="Wingdings" panose="05000000000000000000" pitchFamily="2" charset="2"/>
                <a:buChar char="q"/>
              </a:pPr>
              <a:r>
                <a:rPr lang="en-US" sz="1200" dirty="0" err="1"/>
                <a:t>ekstrakurikuler</a:t>
              </a:r>
              <a:r>
                <a:rPr lang="en-US" sz="1200" dirty="0"/>
                <a:t> </a:t>
              </a:r>
              <a:r>
                <a:rPr lang="en-US" sz="1200" dirty="0" err="1"/>
                <a:t>lainnya</a:t>
              </a:r>
              <a:endParaRPr lang="en-US" sz="1200" dirty="0"/>
            </a:p>
          </p:txBody>
        </p:sp>
      </p:grpSp>
      <p:sp>
        <p:nvSpPr>
          <p:cNvPr id="64" name="Left Arrow 63"/>
          <p:cNvSpPr/>
          <p:nvPr/>
        </p:nvSpPr>
        <p:spPr>
          <a:xfrm>
            <a:off x="2200477" y="1689921"/>
            <a:ext cx="602592" cy="541270"/>
          </a:xfrm>
          <a:prstGeom prst="leftArrow">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TextBox 64"/>
          <p:cNvSpPr txBox="1"/>
          <p:nvPr/>
        </p:nvSpPr>
        <p:spPr>
          <a:xfrm>
            <a:off x="0" y="920569"/>
            <a:ext cx="2038102" cy="2769989"/>
          </a:xfrm>
          <a:prstGeom prst="rect">
            <a:avLst/>
          </a:prstGeom>
          <a:noFill/>
        </p:spPr>
        <p:txBody>
          <a:bodyPr wrap="square" rtlCol="0">
            <a:spAutoFit/>
          </a:bodyPr>
          <a:lstStyle/>
          <a:p>
            <a:r>
              <a:rPr lang="en-US" sz="1400" b="1" dirty="0" err="1"/>
              <a:t>Cakupan</a:t>
            </a:r>
            <a:r>
              <a:rPr lang="en-US" sz="1400" b="1" dirty="0"/>
              <a:t> </a:t>
            </a:r>
            <a:r>
              <a:rPr lang="en-US" sz="1400" b="1" dirty="0" err="1"/>
              <a:t>Pembiayaan</a:t>
            </a:r>
            <a:r>
              <a:rPr lang="en-US" sz="1400" b="1" dirty="0"/>
              <a:t> </a:t>
            </a:r>
            <a:r>
              <a:rPr lang="en-US" sz="1400" b="1" dirty="0" err="1"/>
              <a:t>huruf</a:t>
            </a:r>
            <a:r>
              <a:rPr lang="en-US" sz="1400" b="1" dirty="0"/>
              <a:t> c </a:t>
            </a:r>
            <a:r>
              <a:rPr lang="en-US" sz="1400" b="1" dirty="0" err="1"/>
              <a:t>sampai</a:t>
            </a:r>
            <a:r>
              <a:rPr lang="en-US" sz="1400" b="1" dirty="0"/>
              <a:t> </a:t>
            </a:r>
            <a:r>
              <a:rPr lang="en-US" sz="1400" b="1" dirty="0" err="1"/>
              <a:t>dengan</a:t>
            </a:r>
            <a:r>
              <a:rPr lang="en-US" sz="1400" b="1" dirty="0"/>
              <a:t> </a:t>
            </a:r>
            <a:r>
              <a:rPr lang="en-US" sz="1400" b="1" dirty="0" err="1"/>
              <a:t>huruf</a:t>
            </a:r>
            <a:r>
              <a:rPr lang="en-US" sz="1400" b="1" dirty="0"/>
              <a:t> f </a:t>
            </a:r>
            <a:r>
              <a:rPr lang="en-US" sz="1400" b="1" dirty="0" err="1"/>
              <a:t>sbb</a:t>
            </a:r>
            <a:r>
              <a:rPr lang="en-US" sz="1200" dirty="0"/>
              <a:t>:</a:t>
            </a:r>
          </a:p>
          <a:p>
            <a:pPr marL="285750" indent="-285750">
              <a:buFont typeface="Wingdings" panose="05000000000000000000" pitchFamily="2" charset="2"/>
              <a:buChar char="q"/>
            </a:pPr>
            <a:r>
              <a:rPr lang="id-ID" sz="1200" dirty="0"/>
              <a:t>pembelian alat dan/atau bahan habis pakai;</a:t>
            </a:r>
          </a:p>
          <a:p>
            <a:pPr marL="285750" indent="-285750">
              <a:buFont typeface="Wingdings" panose="05000000000000000000" pitchFamily="2" charset="2"/>
              <a:buChar char="q"/>
            </a:pPr>
            <a:r>
              <a:rPr lang="id-ID" sz="1200" dirty="0"/>
              <a:t>sewa fasilitas bilamana sekolah tidak memiliki fasilitas yang dibutuhkan;</a:t>
            </a:r>
          </a:p>
          <a:p>
            <a:pPr marL="285750" indent="-285750">
              <a:buFont typeface="Wingdings" panose="05000000000000000000" pitchFamily="2" charset="2"/>
              <a:buChar char="q"/>
            </a:pPr>
            <a:r>
              <a:rPr lang="id-ID" sz="1200" dirty="0"/>
              <a:t>konsumsi penyelenggaraan kegiatan;</a:t>
            </a:r>
          </a:p>
          <a:p>
            <a:pPr marL="285750" indent="-285750">
              <a:buFont typeface="Wingdings" panose="05000000000000000000" pitchFamily="2" charset="2"/>
              <a:buChar char="q"/>
            </a:pPr>
            <a:r>
              <a:rPr lang="id-ID" sz="1200" dirty="0"/>
              <a:t>transportasi;</a:t>
            </a:r>
          </a:p>
          <a:p>
            <a:pPr marL="285750" indent="-285750">
              <a:buFont typeface="Wingdings" panose="05000000000000000000" pitchFamily="2" charset="2"/>
              <a:buChar char="q"/>
            </a:pPr>
            <a:r>
              <a:rPr lang="id-ID" sz="1200" dirty="0"/>
              <a:t>honor guru pembimbing ekstrakurikuler</a:t>
            </a:r>
          </a:p>
        </p:txBody>
      </p:sp>
    </p:spTree>
    <p:extLst>
      <p:ext uri="{BB962C8B-B14F-4D97-AF65-F5344CB8AC3E}">
        <p14:creationId xmlns:p14="http://schemas.microsoft.com/office/powerpoint/2010/main" val="35662475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01.a</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Informasi</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Umum</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1513394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4. </a:t>
            </a:r>
            <a:r>
              <a:rPr lang="en-US" sz="2800" b="1" dirty="0" err="1" smtClean="0">
                <a:solidFill>
                  <a:schemeClr val="bg1"/>
                </a:solidFill>
              </a:rPr>
              <a:t>Kegiatan</a:t>
            </a:r>
            <a:r>
              <a:rPr lang="en-US" sz="2800" b="1" dirty="0" smtClean="0">
                <a:solidFill>
                  <a:schemeClr val="bg1"/>
                </a:solidFill>
              </a:rPr>
              <a:t> </a:t>
            </a:r>
            <a:r>
              <a:rPr lang="en-US" sz="2800" b="1" dirty="0" err="1" smtClean="0">
                <a:solidFill>
                  <a:srgbClr val="FFFF00"/>
                </a:solidFill>
              </a:rPr>
              <a:t>Evaluasi</a:t>
            </a:r>
            <a:r>
              <a:rPr lang="en-US" sz="2800" b="1" dirty="0" smtClean="0">
                <a:solidFill>
                  <a:schemeClr val="bg1"/>
                </a:solidFill>
              </a:rPr>
              <a:t> </a:t>
            </a:r>
            <a:r>
              <a:rPr lang="en-US" sz="2800" b="1" dirty="0" err="1" smtClean="0">
                <a:solidFill>
                  <a:schemeClr val="bg1"/>
                </a:solidFill>
              </a:rPr>
              <a:t>Pembelajaran</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duotone>
              <a:schemeClr val="bg2">
                <a:shade val="45000"/>
                <a:satMod val="135000"/>
              </a:schemeClr>
              <a:prstClr val="white"/>
            </a:duotone>
          </a:blip>
          <a:stretch>
            <a:fillRect/>
          </a:stretch>
        </p:blipFill>
        <p:spPr>
          <a:xfrm>
            <a:off x="0" y="453824"/>
            <a:ext cx="12188611" cy="6145571"/>
          </a:xfrm>
          <a:prstGeom prst="rect">
            <a:avLst/>
          </a:prstGeom>
        </p:spPr>
      </p:pic>
      <p:cxnSp>
        <p:nvCxnSpPr>
          <p:cNvPr id="6" name="Straight Connector 5"/>
          <p:cNvCxnSpPr/>
          <p:nvPr/>
        </p:nvCxnSpPr>
        <p:spPr>
          <a:xfrm flipV="1">
            <a:off x="1172330" y="545711"/>
            <a:ext cx="987829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1172330" y="552971"/>
            <a:ext cx="857464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1165076" y="567484"/>
            <a:ext cx="5591959"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3891780" y="709173"/>
            <a:ext cx="5708537" cy="5939833"/>
            <a:chOff x="3137014" y="1090572"/>
            <a:chExt cx="5708537" cy="5939833"/>
          </a:xfrm>
        </p:grpSpPr>
        <p:grpSp>
          <p:nvGrpSpPr>
            <p:cNvPr id="10" name="Group 9"/>
            <p:cNvGrpSpPr/>
            <p:nvPr/>
          </p:nvGrpSpPr>
          <p:grpSpPr>
            <a:xfrm>
              <a:off x="3137014" y="1090572"/>
              <a:ext cx="5708537" cy="5939833"/>
              <a:chOff x="2819862" y="1280328"/>
              <a:chExt cx="5708537" cy="5939833"/>
            </a:xfrm>
          </p:grpSpPr>
          <p:sp>
            <p:nvSpPr>
              <p:cNvPr id="14" name="Freeform 13"/>
              <p:cNvSpPr/>
              <p:nvPr/>
            </p:nvSpPr>
            <p:spPr>
              <a:xfrm rot="14400000">
                <a:off x="2972599" y="3339527"/>
                <a:ext cx="4342601" cy="3418667"/>
              </a:xfrm>
              <a:custGeom>
                <a:avLst/>
                <a:gdLst>
                  <a:gd name="connsiteX0" fmla="*/ 178729 w 4342601"/>
                  <a:gd name="connsiteY0" fmla="*/ 2439736 h 3418667"/>
                  <a:gd name="connsiteX1" fmla="*/ 0 w 4342601"/>
                  <a:gd name="connsiteY1" fmla="*/ 2336547 h 3418667"/>
                  <a:gd name="connsiteX2" fmla="*/ 44 w 4342601"/>
                  <a:gd name="connsiteY2" fmla="*/ 2336471 h 3418667"/>
                  <a:gd name="connsiteX3" fmla="*/ 178735 w 4342601"/>
                  <a:gd name="connsiteY3" fmla="*/ 2439638 h 3418667"/>
                  <a:gd name="connsiteX4" fmla="*/ 4342601 w 4342601"/>
                  <a:gd name="connsiteY4" fmla="*/ 441273 h 3418667"/>
                  <a:gd name="connsiteX5" fmla="*/ 2355271 w 4342601"/>
                  <a:gd name="connsiteY5" fmla="*/ 1590774 h 3418667"/>
                  <a:gd name="connsiteX6" fmla="*/ 2354281 w 4342601"/>
                  <a:gd name="connsiteY6" fmla="*/ 1591207 h 3418667"/>
                  <a:gd name="connsiteX7" fmla="*/ 2340707 w 4342601"/>
                  <a:gd name="connsiteY7" fmla="*/ 1599198 h 3418667"/>
                  <a:gd name="connsiteX8" fmla="*/ 2125165 w 4342601"/>
                  <a:gd name="connsiteY8" fmla="*/ 1723870 h 3418667"/>
                  <a:gd name="connsiteX9" fmla="*/ 2132353 w 4342601"/>
                  <a:gd name="connsiteY9" fmla="*/ 1736298 h 3418667"/>
                  <a:gd name="connsiteX10" fmla="*/ 2057820 w 4342601"/>
                  <a:gd name="connsiteY10" fmla="*/ 1796203 h 3418667"/>
                  <a:gd name="connsiteX11" fmla="*/ 1825038 w 4342601"/>
                  <a:gd name="connsiteY11" fmla="*/ 2089168 h 3418667"/>
                  <a:gd name="connsiteX12" fmla="*/ 1833438 w 4342601"/>
                  <a:gd name="connsiteY12" fmla="*/ 3357703 h 3418667"/>
                  <a:gd name="connsiteX13" fmla="*/ 1874461 w 4342601"/>
                  <a:gd name="connsiteY13" fmla="*/ 3418667 h 3418667"/>
                  <a:gd name="connsiteX14" fmla="*/ 178735 w 4342601"/>
                  <a:gd name="connsiteY14" fmla="*/ 2439638 h 3418667"/>
                  <a:gd name="connsiteX15" fmla="*/ 184800 w 4342601"/>
                  <a:gd name="connsiteY15" fmla="*/ 2352307 h 3418667"/>
                  <a:gd name="connsiteX16" fmla="*/ 523059 w 4342601"/>
                  <a:gd name="connsiteY16" fmla="*/ 1337470 h 3418667"/>
                  <a:gd name="connsiteX17" fmla="*/ 4232861 w 4342601"/>
                  <a:gd name="connsiteY17" fmla="*/ 370410 h 3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2601" h="3418667">
                    <a:moveTo>
                      <a:pt x="178729" y="2439736"/>
                    </a:moveTo>
                    <a:lnTo>
                      <a:pt x="0" y="2336547"/>
                    </a:lnTo>
                    <a:lnTo>
                      <a:pt x="44" y="2336471"/>
                    </a:lnTo>
                    <a:lnTo>
                      <a:pt x="178735" y="2439638"/>
                    </a:lnTo>
                    <a:close/>
                    <a:moveTo>
                      <a:pt x="4342601" y="441273"/>
                    </a:moveTo>
                    <a:lnTo>
                      <a:pt x="2355271" y="1590774"/>
                    </a:lnTo>
                    <a:lnTo>
                      <a:pt x="2354281" y="1591207"/>
                    </a:lnTo>
                    <a:lnTo>
                      <a:pt x="2340707" y="1599198"/>
                    </a:lnTo>
                    <a:lnTo>
                      <a:pt x="2125165" y="1723870"/>
                    </a:lnTo>
                    <a:lnTo>
                      <a:pt x="2132353" y="1736298"/>
                    </a:lnTo>
                    <a:lnTo>
                      <a:pt x="2057820" y="1796203"/>
                    </a:lnTo>
                    <a:cubicBezTo>
                      <a:pt x="1968343" y="1879547"/>
                      <a:pt x="1889480" y="1977553"/>
                      <a:pt x="1825038" y="2089168"/>
                    </a:cubicBezTo>
                    <a:cubicBezTo>
                      <a:pt x="1588754" y="2498425"/>
                      <a:pt x="1607883" y="2984115"/>
                      <a:pt x="1833438" y="3357703"/>
                    </a:cubicBezTo>
                    <a:lnTo>
                      <a:pt x="1874461" y="3418667"/>
                    </a:lnTo>
                    <a:lnTo>
                      <a:pt x="178735" y="2439638"/>
                    </a:lnTo>
                    <a:lnTo>
                      <a:pt x="184800" y="2352307"/>
                    </a:lnTo>
                    <a:cubicBezTo>
                      <a:pt x="226253" y="2004293"/>
                      <a:pt x="337187" y="1659408"/>
                      <a:pt x="523059" y="1337470"/>
                    </a:cubicBezTo>
                    <a:cubicBezTo>
                      <a:pt x="1266544" y="49715"/>
                      <a:pt x="2927479" y="-383253"/>
                      <a:pt x="4232861" y="37041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Freeform 14"/>
              <p:cNvSpPr/>
              <p:nvPr/>
            </p:nvSpPr>
            <p:spPr>
              <a:xfrm rot="7200000">
                <a:off x="4647765" y="2199813"/>
                <a:ext cx="4342601" cy="3418667"/>
              </a:xfrm>
              <a:custGeom>
                <a:avLst/>
                <a:gdLst>
                  <a:gd name="connsiteX0" fmla="*/ 178729 w 4342601"/>
                  <a:gd name="connsiteY0" fmla="*/ 2439736 h 3418667"/>
                  <a:gd name="connsiteX1" fmla="*/ 0 w 4342601"/>
                  <a:gd name="connsiteY1" fmla="*/ 2336547 h 3418667"/>
                  <a:gd name="connsiteX2" fmla="*/ 44 w 4342601"/>
                  <a:gd name="connsiteY2" fmla="*/ 2336471 h 3418667"/>
                  <a:gd name="connsiteX3" fmla="*/ 178735 w 4342601"/>
                  <a:gd name="connsiteY3" fmla="*/ 2439638 h 3418667"/>
                  <a:gd name="connsiteX4" fmla="*/ 4342601 w 4342601"/>
                  <a:gd name="connsiteY4" fmla="*/ 441273 h 3418667"/>
                  <a:gd name="connsiteX5" fmla="*/ 2355271 w 4342601"/>
                  <a:gd name="connsiteY5" fmla="*/ 1590774 h 3418667"/>
                  <a:gd name="connsiteX6" fmla="*/ 2354281 w 4342601"/>
                  <a:gd name="connsiteY6" fmla="*/ 1591207 h 3418667"/>
                  <a:gd name="connsiteX7" fmla="*/ 2340707 w 4342601"/>
                  <a:gd name="connsiteY7" fmla="*/ 1599198 h 3418667"/>
                  <a:gd name="connsiteX8" fmla="*/ 2125165 w 4342601"/>
                  <a:gd name="connsiteY8" fmla="*/ 1723870 h 3418667"/>
                  <a:gd name="connsiteX9" fmla="*/ 2132353 w 4342601"/>
                  <a:gd name="connsiteY9" fmla="*/ 1736298 h 3418667"/>
                  <a:gd name="connsiteX10" fmla="*/ 2057820 w 4342601"/>
                  <a:gd name="connsiteY10" fmla="*/ 1796203 h 3418667"/>
                  <a:gd name="connsiteX11" fmla="*/ 1825038 w 4342601"/>
                  <a:gd name="connsiteY11" fmla="*/ 2089168 h 3418667"/>
                  <a:gd name="connsiteX12" fmla="*/ 1833438 w 4342601"/>
                  <a:gd name="connsiteY12" fmla="*/ 3357703 h 3418667"/>
                  <a:gd name="connsiteX13" fmla="*/ 1874461 w 4342601"/>
                  <a:gd name="connsiteY13" fmla="*/ 3418667 h 3418667"/>
                  <a:gd name="connsiteX14" fmla="*/ 178735 w 4342601"/>
                  <a:gd name="connsiteY14" fmla="*/ 2439638 h 3418667"/>
                  <a:gd name="connsiteX15" fmla="*/ 184800 w 4342601"/>
                  <a:gd name="connsiteY15" fmla="*/ 2352307 h 3418667"/>
                  <a:gd name="connsiteX16" fmla="*/ 523059 w 4342601"/>
                  <a:gd name="connsiteY16" fmla="*/ 1337470 h 3418667"/>
                  <a:gd name="connsiteX17" fmla="*/ 4232861 w 4342601"/>
                  <a:gd name="connsiteY17" fmla="*/ 370410 h 3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2601" h="3418667">
                    <a:moveTo>
                      <a:pt x="178729" y="2439736"/>
                    </a:moveTo>
                    <a:lnTo>
                      <a:pt x="0" y="2336547"/>
                    </a:lnTo>
                    <a:lnTo>
                      <a:pt x="44" y="2336471"/>
                    </a:lnTo>
                    <a:lnTo>
                      <a:pt x="178735" y="2439638"/>
                    </a:lnTo>
                    <a:close/>
                    <a:moveTo>
                      <a:pt x="4342601" y="441273"/>
                    </a:moveTo>
                    <a:lnTo>
                      <a:pt x="2355271" y="1590774"/>
                    </a:lnTo>
                    <a:lnTo>
                      <a:pt x="2354281" y="1591207"/>
                    </a:lnTo>
                    <a:lnTo>
                      <a:pt x="2340707" y="1599198"/>
                    </a:lnTo>
                    <a:lnTo>
                      <a:pt x="2125165" y="1723870"/>
                    </a:lnTo>
                    <a:lnTo>
                      <a:pt x="2132353" y="1736298"/>
                    </a:lnTo>
                    <a:lnTo>
                      <a:pt x="2057820" y="1796203"/>
                    </a:lnTo>
                    <a:cubicBezTo>
                      <a:pt x="1968343" y="1879547"/>
                      <a:pt x="1889480" y="1977553"/>
                      <a:pt x="1825038" y="2089168"/>
                    </a:cubicBezTo>
                    <a:cubicBezTo>
                      <a:pt x="1588754" y="2498425"/>
                      <a:pt x="1607883" y="2984115"/>
                      <a:pt x="1833438" y="3357703"/>
                    </a:cubicBezTo>
                    <a:lnTo>
                      <a:pt x="1874461" y="3418667"/>
                    </a:lnTo>
                    <a:lnTo>
                      <a:pt x="178735" y="2439638"/>
                    </a:lnTo>
                    <a:lnTo>
                      <a:pt x="184800" y="2352307"/>
                    </a:lnTo>
                    <a:cubicBezTo>
                      <a:pt x="226253" y="2004293"/>
                      <a:pt x="337187" y="1659408"/>
                      <a:pt x="523059" y="1337470"/>
                    </a:cubicBezTo>
                    <a:cubicBezTo>
                      <a:pt x="1266544" y="49715"/>
                      <a:pt x="2927479" y="-383253"/>
                      <a:pt x="4232861" y="37041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Freeform 15"/>
              <p:cNvSpPr/>
              <p:nvPr/>
            </p:nvSpPr>
            <p:spPr>
              <a:xfrm rot="21600000">
                <a:off x="2819862" y="1280328"/>
                <a:ext cx="4342601" cy="3418667"/>
              </a:xfrm>
              <a:custGeom>
                <a:avLst/>
                <a:gdLst>
                  <a:gd name="connsiteX0" fmla="*/ 178729 w 4342601"/>
                  <a:gd name="connsiteY0" fmla="*/ 2439736 h 3418667"/>
                  <a:gd name="connsiteX1" fmla="*/ 0 w 4342601"/>
                  <a:gd name="connsiteY1" fmla="*/ 2336547 h 3418667"/>
                  <a:gd name="connsiteX2" fmla="*/ 44 w 4342601"/>
                  <a:gd name="connsiteY2" fmla="*/ 2336471 h 3418667"/>
                  <a:gd name="connsiteX3" fmla="*/ 178735 w 4342601"/>
                  <a:gd name="connsiteY3" fmla="*/ 2439638 h 3418667"/>
                  <a:gd name="connsiteX4" fmla="*/ 4342601 w 4342601"/>
                  <a:gd name="connsiteY4" fmla="*/ 441273 h 3418667"/>
                  <a:gd name="connsiteX5" fmla="*/ 2355271 w 4342601"/>
                  <a:gd name="connsiteY5" fmla="*/ 1590774 h 3418667"/>
                  <a:gd name="connsiteX6" fmla="*/ 2354281 w 4342601"/>
                  <a:gd name="connsiteY6" fmla="*/ 1591207 h 3418667"/>
                  <a:gd name="connsiteX7" fmla="*/ 2340707 w 4342601"/>
                  <a:gd name="connsiteY7" fmla="*/ 1599198 h 3418667"/>
                  <a:gd name="connsiteX8" fmla="*/ 2125165 w 4342601"/>
                  <a:gd name="connsiteY8" fmla="*/ 1723870 h 3418667"/>
                  <a:gd name="connsiteX9" fmla="*/ 2132353 w 4342601"/>
                  <a:gd name="connsiteY9" fmla="*/ 1736298 h 3418667"/>
                  <a:gd name="connsiteX10" fmla="*/ 2057820 w 4342601"/>
                  <a:gd name="connsiteY10" fmla="*/ 1796203 h 3418667"/>
                  <a:gd name="connsiteX11" fmla="*/ 1825038 w 4342601"/>
                  <a:gd name="connsiteY11" fmla="*/ 2089168 h 3418667"/>
                  <a:gd name="connsiteX12" fmla="*/ 1833438 w 4342601"/>
                  <a:gd name="connsiteY12" fmla="*/ 3357703 h 3418667"/>
                  <a:gd name="connsiteX13" fmla="*/ 1874461 w 4342601"/>
                  <a:gd name="connsiteY13" fmla="*/ 3418667 h 3418667"/>
                  <a:gd name="connsiteX14" fmla="*/ 178735 w 4342601"/>
                  <a:gd name="connsiteY14" fmla="*/ 2439638 h 3418667"/>
                  <a:gd name="connsiteX15" fmla="*/ 184800 w 4342601"/>
                  <a:gd name="connsiteY15" fmla="*/ 2352307 h 3418667"/>
                  <a:gd name="connsiteX16" fmla="*/ 523059 w 4342601"/>
                  <a:gd name="connsiteY16" fmla="*/ 1337470 h 3418667"/>
                  <a:gd name="connsiteX17" fmla="*/ 4232861 w 4342601"/>
                  <a:gd name="connsiteY17" fmla="*/ 370410 h 341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42601" h="3418667">
                    <a:moveTo>
                      <a:pt x="178729" y="2439736"/>
                    </a:moveTo>
                    <a:lnTo>
                      <a:pt x="0" y="2336547"/>
                    </a:lnTo>
                    <a:lnTo>
                      <a:pt x="44" y="2336471"/>
                    </a:lnTo>
                    <a:lnTo>
                      <a:pt x="178735" y="2439638"/>
                    </a:lnTo>
                    <a:close/>
                    <a:moveTo>
                      <a:pt x="4342601" y="441273"/>
                    </a:moveTo>
                    <a:lnTo>
                      <a:pt x="2355271" y="1590774"/>
                    </a:lnTo>
                    <a:lnTo>
                      <a:pt x="2354281" y="1591207"/>
                    </a:lnTo>
                    <a:lnTo>
                      <a:pt x="2340707" y="1599198"/>
                    </a:lnTo>
                    <a:lnTo>
                      <a:pt x="2125165" y="1723870"/>
                    </a:lnTo>
                    <a:lnTo>
                      <a:pt x="2132353" y="1736298"/>
                    </a:lnTo>
                    <a:lnTo>
                      <a:pt x="2057820" y="1796203"/>
                    </a:lnTo>
                    <a:cubicBezTo>
                      <a:pt x="1968343" y="1879547"/>
                      <a:pt x="1889480" y="1977553"/>
                      <a:pt x="1825038" y="2089168"/>
                    </a:cubicBezTo>
                    <a:cubicBezTo>
                      <a:pt x="1588754" y="2498425"/>
                      <a:pt x="1607883" y="2984115"/>
                      <a:pt x="1833438" y="3357703"/>
                    </a:cubicBezTo>
                    <a:lnTo>
                      <a:pt x="1874461" y="3418667"/>
                    </a:lnTo>
                    <a:lnTo>
                      <a:pt x="178735" y="2439638"/>
                    </a:lnTo>
                    <a:lnTo>
                      <a:pt x="184800" y="2352307"/>
                    </a:lnTo>
                    <a:cubicBezTo>
                      <a:pt x="226253" y="2004293"/>
                      <a:pt x="337187" y="1659408"/>
                      <a:pt x="523059" y="1337470"/>
                    </a:cubicBezTo>
                    <a:cubicBezTo>
                      <a:pt x="1266544" y="49715"/>
                      <a:pt x="2927479" y="-383253"/>
                      <a:pt x="4232861" y="370410"/>
                    </a:cubicBezTo>
                    <a:close/>
                  </a:path>
                </a:pathLst>
              </a:cu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11" name="TextBox 10"/>
            <p:cNvSpPr txBox="1"/>
            <p:nvPr/>
          </p:nvSpPr>
          <p:spPr>
            <a:xfrm rot="19277065">
              <a:off x="3183523" y="1756823"/>
              <a:ext cx="3877262" cy="923330"/>
            </a:xfrm>
            <a:prstGeom prst="rect">
              <a:avLst/>
            </a:prstGeom>
            <a:noFill/>
          </p:spPr>
          <p:txBody>
            <a:bodyPr wrap="square" rtlCol="0">
              <a:spAutoFit/>
            </a:bodyPr>
            <a:lstStyle/>
            <a:p>
              <a:r>
                <a:rPr lang="id-ID" dirty="0">
                  <a:solidFill>
                    <a:schemeClr val="bg1"/>
                  </a:solidFill>
                </a:rPr>
                <a:t>Ulangan harian, ulangan tengah semester, ulangan akhir semester, ulangan kenaikan kelas, dan/atau USBN</a:t>
              </a:r>
            </a:p>
          </p:txBody>
        </p:sp>
        <p:sp>
          <p:nvSpPr>
            <p:cNvPr id="12" name="TextBox 11"/>
            <p:cNvSpPr txBox="1"/>
            <p:nvPr/>
          </p:nvSpPr>
          <p:spPr>
            <a:xfrm rot="1647163">
              <a:off x="3912027" y="5134184"/>
              <a:ext cx="3062176" cy="646331"/>
            </a:xfrm>
            <a:prstGeom prst="rect">
              <a:avLst/>
            </a:prstGeom>
            <a:noFill/>
          </p:spPr>
          <p:txBody>
            <a:bodyPr wrap="square" rtlCol="0">
              <a:spAutoFit/>
            </a:bodyPr>
            <a:lstStyle/>
            <a:p>
              <a:r>
                <a:rPr lang="id-ID" dirty="0"/>
                <a:t>Ujian Nasional Berbasis Kertas dan Pensil (UNKP)</a:t>
              </a:r>
            </a:p>
          </p:txBody>
        </p:sp>
        <p:sp>
          <p:nvSpPr>
            <p:cNvPr id="13" name="TextBox 12"/>
            <p:cNvSpPr txBox="1"/>
            <p:nvPr/>
          </p:nvSpPr>
          <p:spPr>
            <a:xfrm rot="4615014">
              <a:off x="6278231" y="3277281"/>
              <a:ext cx="3084075" cy="923330"/>
            </a:xfrm>
            <a:prstGeom prst="rect">
              <a:avLst/>
            </a:prstGeom>
            <a:noFill/>
          </p:spPr>
          <p:txBody>
            <a:bodyPr wrap="square" rtlCol="0">
              <a:spAutoFit/>
            </a:bodyPr>
            <a:lstStyle/>
            <a:p>
              <a:r>
                <a:rPr lang="id-ID" dirty="0"/>
                <a:t>Simulasi dan pelaksanaan Ujian Nasional Berbasis Komputer (UNBK)</a:t>
              </a:r>
            </a:p>
          </p:txBody>
        </p:sp>
      </p:grpSp>
      <p:grpSp>
        <p:nvGrpSpPr>
          <p:cNvPr id="17" name="Group 16"/>
          <p:cNvGrpSpPr/>
          <p:nvPr/>
        </p:nvGrpSpPr>
        <p:grpSpPr>
          <a:xfrm>
            <a:off x="9427" y="937847"/>
            <a:ext cx="3798814" cy="2678560"/>
            <a:chOff x="-26831" y="1278830"/>
            <a:chExt cx="3798814" cy="2678560"/>
          </a:xfrm>
        </p:grpSpPr>
        <p:sp>
          <p:nvSpPr>
            <p:cNvPr id="18" name="Rectangular Callout 17"/>
            <p:cNvSpPr/>
            <p:nvPr/>
          </p:nvSpPr>
          <p:spPr>
            <a:xfrm>
              <a:off x="12489" y="1278830"/>
              <a:ext cx="3759494" cy="2677654"/>
            </a:xfrm>
            <a:prstGeom prst="wedgeRectCallout">
              <a:avLst>
                <a:gd name="adj1" fmla="val 71048"/>
                <a:gd name="adj2" fmla="val -22298"/>
              </a:avLst>
            </a:prstGeom>
            <a:solidFill>
              <a:schemeClr val="bg2">
                <a:lumMod val="90000"/>
              </a:schemeClr>
            </a:solidFill>
            <a:ln w="2857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p:cNvSpPr txBox="1"/>
            <p:nvPr/>
          </p:nvSpPr>
          <p:spPr>
            <a:xfrm>
              <a:off x="-26831" y="1279734"/>
              <a:ext cx="3716712" cy="2677656"/>
            </a:xfrm>
            <a:prstGeom prst="rect">
              <a:avLst/>
            </a:prstGeom>
            <a:noFill/>
          </p:spPr>
          <p:txBody>
            <a:bodyPr wrap="square" rtlCol="0">
              <a:spAutoFit/>
            </a:bodyPr>
            <a:lstStyle/>
            <a:p>
              <a:pPr marL="285750" indent="-285750" algn="just">
                <a:buFont typeface="Wingdings" panose="05000000000000000000" pitchFamily="2" charset="2"/>
                <a:buChar char="q"/>
              </a:pPr>
              <a:r>
                <a:rPr lang="id-ID" sz="1200" dirty="0"/>
                <a:t>transportasi dan konsumsi penyusunan indikator dan penelaahan soal USBN di MGMP; </a:t>
              </a:r>
            </a:p>
            <a:p>
              <a:pPr marL="285750" indent="-285750" algn="just">
                <a:buFont typeface="Wingdings" panose="05000000000000000000" pitchFamily="2" charset="2"/>
                <a:buChar char="q"/>
              </a:pPr>
              <a:r>
                <a:rPr lang="id-ID" sz="1200" dirty="0"/>
                <a:t>fotokopi/penggandaan soal; </a:t>
              </a:r>
            </a:p>
            <a:p>
              <a:pPr marL="285750" indent="-285750" algn="just">
                <a:buFont typeface="Wingdings" panose="05000000000000000000" pitchFamily="2" charset="2"/>
                <a:buChar char="q"/>
              </a:pPr>
              <a:r>
                <a:rPr lang="id-ID" sz="1200" dirty="0"/>
                <a:t>fotokopi laporan pelaksanaan hasil ujian untuk disampaikan oleh guru kepada Kepala Sekolah, serta dari Kepala Sekolah ke dinas pendidikan dan kepada orang tua/wali peserta didik; </a:t>
              </a:r>
            </a:p>
            <a:p>
              <a:pPr marL="285750" indent="-285750" algn="just">
                <a:buFont typeface="Wingdings" panose="05000000000000000000" pitchFamily="2" charset="2"/>
                <a:buChar char="q"/>
              </a:pPr>
              <a:r>
                <a:rPr lang="id-ID" sz="1200" dirty="0"/>
                <a:t>biaya transport pengawas ujian yang ditugaskan di luar sekolah tempat mengajar, yang tidak dibiayai oleh Pemerintah Pusat/pemerintah daerah; dan/atau </a:t>
              </a:r>
            </a:p>
            <a:p>
              <a:pPr marL="285750" indent="-285750" algn="just">
                <a:buFont typeface="Wingdings" panose="05000000000000000000" pitchFamily="2" charset="2"/>
                <a:buChar char="q"/>
              </a:pPr>
              <a:r>
                <a:rPr lang="id-ID" sz="1200" dirty="0"/>
                <a:t>biaya konsumsi penyelenggaran kegiatan evaluasi pembelajaran dan pemeriksaan hasil ujian di sekolah </a:t>
              </a:r>
            </a:p>
          </p:txBody>
        </p:sp>
      </p:grpSp>
      <p:sp>
        <p:nvSpPr>
          <p:cNvPr id="20" name="Rectangular Callout 19"/>
          <p:cNvSpPr/>
          <p:nvPr/>
        </p:nvSpPr>
        <p:spPr>
          <a:xfrm>
            <a:off x="54272" y="3785777"/>
            <a:ext cx="3884545" cy="2790989"/>
          </a:xfrm>
          <a:prstGeom prst="wedgeRectCallout">
            <a:avLst>
              <a:gd name="adj1" fmla="val 57495"/>
              <a:gd name="adj2" fmla="val -29745"/>
            </a:avLst>
          </a:prstGeom>
          <a:solidFill>
            <a:schemeClr val="accent6">
              <a:lumMod val="20000"/>
              <a:lumOff val="80000"/>
            </a:schemeClr>
          </a:solidFill>
          <a:ln w="2857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p:cNvSpPr txBox="1"/>
          <p:nvPr/>
        </p:nvSpPr>
        <p:spPr>
          <a:xfrm>
            <a:off x="8548" y="3786684"/>
            <a:ext cx="3970450" cy="2862322"/>
          </a:xfrm>
          <a:prstGeom prst="rect">
            <a:avLst/>
          </a:prstGeom>
          <a:noFill/>
        </p:spPr>
        <p:txBody>
          <a:bodyPr wrap="square" rtlCol="0">
            <a:spAutoFit/>
          </a:bodyPr>
          <a:lstStyle/>
          <a:p>
            <a:pPr marL="171450" indent="-171450">
              <a:buFont typeface="Wingdings" panose="05000000000000000000" pitchFamily="2" charset="2"/>
              <a:buChar char="q"/>
            </a:pPr>
            <a:r>
              <a:rPr lang="id-ID" sz="1200" dirty="0"/>
              <a:t>honorarium pengawas sebesar Rp75.000,</a:t>
            </a:r>
            <a:r>
              <a:rPr lang="en-US" sz="1200" dirty="0"/>
              <a:t>- </a:t>
            </a:r>
            <a:r>
              <a:rPr lang="id-ID" sz="1200" dirty="0"/>
              <a:t>per 2 orang per hari;</a:t>
            </a:r>
          </a:p>
          <a:p>
            <a:pPr marL="171450" indent="-171450">
              <a:buFont typeface="Wingdings" panose="05000000000000000000" pitchFamily="2" charset="2"/>
              <a:buChar char="q"/>
            </a:pPr>
            <a:r>
              <a:rPr lang="id-ID" sz="1200" dirty="0"/>
              <a:t>pengiriman L</a:t>
            </a:r>
            <a:r>
              <a:rPr lang="en-US" sz="1200" dirty="0"/>
              <a:t> </a:t>
            </a:r>
            <a:r>
              <a:rPr lang="id-ID" sz="1200" dirty="0"/>
              <a:t>JUN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pengisian data sekolah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penyusunan dan pengiriman laporan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transportasi pengembalian bahan UN sebesar Rp20.000,</a:t>
            </a:r>
            <a:r>
              <a:rPr lang="en-US" sz="1200" dirty="0"/>
              <a:t>-</a:t>
            </a:r>
            <a:r>
              <a:rPr lang="id-ID" sz="1200" dirty="0"/>
              <a:t>per sekolah per hari;</a:t>
            </a:r>
          </a:p>
          <a:p>
            <a:pPr marL="171450" indent="-171450">
              <a:buFont typeface="Wingdings" panose="05000000000000000000" pitchFamily="2" charset="2"/>
              <a:buChar char="q"/>
            </a:pPr>
            <a:r>
              <a:rPr lang="id-ID" sz="1200" dirty="0"/>
              <a:t>fotokopi laporan pelaksanaan hasil ujian untuk disampaikan oleh guru kepada Kepala Sekolah, serta dari Kepala Sekolah ke dinas pendidikan dan kepada orang tua/wali peserta didik; dan/atau</a:t>
            </a:r>
          </a:p>
          <a:p>
            <a:pPr marL="171450" indent="-171450">
              <a:buFont typeface="Wingdings" panose="05000000000000000000" pitchFamily="2" charset="2"/>
              <a:buChar char="q"/>
            </a:pPr>
            <a:r>
              <a:rPr lang="id-ID" sz="1200" dirty="0"/>
              <a:t>biaya konsumsi penyelenggaran kegiatan ujian dan pemeriksaan hasil ujian di sekolah</a:t>
            </a:r>
          </a:p>
        </p:txBody>
      </p:sp>
      <p:sp>
        <p:nvSpPr>
          <p:cNvPr id="22" name="Rectangular Callout 21"/>
          <p:cNvSpPr/>
          <p:nvPr/>
        </p:nvSpPr>
        <p:spPr>
          <a:xfrm>
            <a:off x="9554247" y="1555506"/>
            <a:ext cx="2634364" cy="5007165"/>
          </a:xfrm>
          <a:prstGeom prst="wedgeRectCallout">
            <a:avLst>
              <a:gd name="adj1" fmla="val -56424"/>
              <a:gd name="adj2" fmla="val -25936"/>
            </a:avLst>
          </a:prstGeom>
          <a:solidFill>
            <a:schemeClr val="accent4">
              <a:lumMod val="20000"/>
              <a:lumOff val="80000"/>
            </a:schemeClr>
          </a:solidFill>
          <a:ln w="28575">
            <a:solidFill>
              <a:schemeClr val="accent4">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TextBox 22"/>
          <p:cNvSpPr txBox="1"/>
          <p:nvPr/>
        </p:nvSpPr>
        <p:spPr>
          <a:xfrm>
            <a:off x="9584561" y="1522638"/>
            <a:ext cx="2652079" cy="5078313"/>
          </a:xfrm>
          <a:prstGeom prst="rect">
            <a:avLst/>
          </a:prstGeom>
          <a:noFill/>
        </p:spPr>
        <p:txBody>
          <a:bodyPr wrap="square" rtlCol="0">
            <a:spAutoFit/>
          </a:bodyPr>
          <a:lstStyle/>
          <a:p>
            <a:pPr marL="171450" indent="-171450">
              <a:buFont typeface="Wingdings" panose="05000000000000000000" pitchFamily="2" charset="2"/>
              <a:buChar char="q"/>
            </a:pPr>
            <a:r>
              <a:rPr lang="id-ID" sz="1200" dirty="0"/>
              <a:t>honorarium teknisi sebesar Rp150.000,</a:t>
            </a:r>
            <a:r>
              <a:rPr lang="en-US" sz="1200" dirty="0"/>
              <a:t>-</a:t>
            </a:r>
            <a:r>
              <a:rPr lang="id-ID" sz="1200" dirty="0"/>
              <a:t> per orang per hari;</a:t>
            </a:r>
          </a:p>
          <a:p>
            <a:pPr marL="171450" indent="-171450">
              <a:buFont typeface="Wingdings" panose="05000000000000000000" pitchFamily="2" charset="2"/>
              <a:buChar char="q"/>
            </a:pPr>
            <a:r>
              <a:rPr lang="id-ID" sz="1200" dirty="0"/>
              <a:t>honorarium pengawas sebesar Rp100.000,</a:t>
            </a:r>
            <a:r>
              <a:rPr lang="en-US" sz="1200" dirty="0"/>
              <a:t>-</a:t>
            </a:r>
            <a:r>
              <a:rPr lang="id-ID" sz="1200" dirty="0"/>
              <a:t> per orang per hari;</a:t>
            </a:r>
          </a:p>
          <a:p>
            <a:pPr marL="171450" indent="-171450">
              <a:buFont typeface="Wingdings" panose="05000000000000000000" pitchFamily="2" charset="2"/>
              <a:buChar char="q"/>
            </a:pPr>
            <a:r>
              <a:rPr lang="id-ID" sz="1200" dirty="0"/>
              <a:t>honorarium proktor sebesar Rp150.000,</a:t>
            </a:r>
            <a:r>
              <a:rPr lang="en-US" sz="1200" dirty="0"/>
              <a:t>-</a:t>
            </a:r>
            <a:r>
              <a:rPr lang="id-ID" sz="1200" dirty="0"/>
              <a:t> per orang per hari;</a:t>
            </a:r>
          </a:p>
          <a:p>
            <a:pPr marL="171450" indent="-171450">
              <a:buFont typeface="Wingdings" panose="05000000000000000000" pitchFamily="2" charset="2"/>
              <a:buChar char="q"/>
            </a:pPr>
            <a:r>
              <a:rPr lang="id-ID" sz="1200" dirty="0"/>
              <a:t>sinkronisasi UN sebesar Rp150.000,</a:t>
            </a:r>
            <a:r>
              <a:rPr lang="en-US" sz="1200" dirty="0"/>
              <a:t>-</a:t>
            </a:r>
            <a:r>
              <a:rPr lang="id-ID" sz="1200" dirty="0"/>
              <a:t> per orang per hari;</a:t>
            </a:r>
          </a:p>
          <a:p>
            <a:pPr marL="171450" indent="-171450">
              <a:buFont typeface="Wingdings" panose="05000000000000000000" pitchFamily="2" charset="2"/>
              <a:buChar char="q"/>
            </a:pPr>
            <a:r>
              <a:rPr lang="id-ID" sz="1200" dirty="0"/>
              <a:t>pengiriman L</a:t>
            </a:r>
            <a:r>
              <a:rPr lang="en-US" sz="1200" dirty="0"/>
              <a:t> </a:t>
            </a:r>
            <a:r>
              <a:rPr lang="id-ID" sz="1200" dirty="0"/>
              <a:t>JUN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pengisian data sekolah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penyusunan dan pengiriman laporan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transportasi pengembalian bahan UN sebesar Rp20.000,</a:t>
            </a:r>
            <a:r>
              <a:rPr lang="en-US" sz="1200" dirty="0"/>
              <a:t>-</a:t>
            </a:r>
            <a:r>
              <a:rPr lang="id-ID" sz="1200" dirty="0"/>
              <a:t> per sekolah per hari;</a:t>
            </a:r>
          </a:p>
          <a:p>
            <a:pPr marL="171450" indent="-171450">
              <a:buFont typeface="Wingdings" panose="05000000000000000000" pitchFamily="2" charset="2"/>
              <a:buChar char="q"/>
            </a:pPr>
            <a:r>
              <a:rPr lang="id-ID" sz="1200" dirty="0"/>
              <a:t>fotokopi laporan pelaksanaan hasil ujian untuk disampaikan oleh guru kepada Kepala Sekolah, serta dari Kepala Sekolah ke dinas pendidikan dan kepada orang tua/wali peserta didik; dan/atau</a:t>
            </a:r>
          </a:p>
          <a:p>
            <a:pPr marL="171450" indent="-171450" algn="just">
              <a:buFont typeface="Wingdings" panose="05000000000000000000" pitchFamily="2" charset="2"/>
              <a:buChar char="q"/>
            </a:pPr>
            <a:r>
              <a:rPr lang="id-ID" sz="1200" dirty="0"/>
              <a:t>Biaya</a:t>
            </a:r>
            <a:r>
              <a:rPr lang="en-US" sz="1200" dirty="0"/>
              <a:t> </a:t>
            </a:r>
            <a:r>
              <a:rPr lang="id-ID" sz="1200" dirty="0"/>
              <a:t>konsumsi penyelenggaran kegiatan ujian dan pemeriksaan hasil ujian di sekolah.</a:t>
            </a:r>
          </a:p>
        </p:txBody>
      </p:sp>
    </p:spTree>
    <p:extLst>
      <p:ext uri="{BB962C8B-B14F-4D97-AF65-F5344CB8AC3E}">
        <p14:creationId xmlns:p14="http://schemas.microsoft.com/office/powerpoint/2010/main" val="108684020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5. </a:t>
            </a:r>
            <a:r>
              <a:rPr lang="en-US" sz="2800" b="1" dirty="0" err="1" smtClean="0">
                <a:solidFill>
                  <a:srgbClr val="FFFF00"/>
                </a:solidFill>
              </a:rPr>
              <a:t>Pengelolaan</a:t>
            </a:r>
            <a:r>
              <a:rPr lang="en-US" sz="2800" b="1" dirty="0" smtClean="0">
                <a:solidFill>
                  <a:schemeClr val="bg1"/>
                </a:solidFill>
              </a:rPr>
              <a:t> </a:t>
            </a:r>
            <a:r>
              <a:rPr lang="en-US" sz="2800" b="1" dirty="0" err="1" smtClean="0">
                <a:solidFill>
                  <a:schemeClr val="bg1"/>
                </a:solidFill>
              </a:rPr>
              <a:t>Sekolah</a:t>
            </a:r>
            <a:r>
              <a:rPr lang="en-US" sz="2800" b="1" dirty="0" smtClean="0">
                <a:solidFill>
                  <a:schemeClr val="bg1"/>
                </a:solidFill>
              </a:rPr>
              <a:t> - 1</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01404"/>
            <a:ext cx="12192000" cy="6147602"/>
            <a:chOff x="-39046" y="0"/>
            <a:chExt cx="12231046" cy="7024256"/>
          </a:xfrm>
        </p:grpSpPr>
        <p:pic>
          <p:nvPicPr>
            <p:cNvPr id="6" name="Picture 5"/>
            <p:cNvPicPr>
              <a:picLocks noChangeAspect="1"/>
            </p:cNvPicPr>
            <p:nvPr/>
          </p:nvPicPr>
          <p:blipFill>
            <a:blip r:embed="rId3">
              <a:duotone>
                <a:prstClr val="black"/>
                <a:schemeClr val="accent3">
                  <a:tint val="45000"/>
                  <a:satMod val="400000"/>
                </a:schemeClr>
              </a:duotone>
            </a:blip>
            <a:stretch>
              <a:fillRect/>
            </a:stretch>
          </p:blipFill>
          <p:spPr>
            <a:xfrm>
              <a:off x="-39046" y="0"/>
              <a:ext cx="12231046" cy="6858000"/>
            </a:xfrm>
            <a:prstGeom prst="rect">
              <a:avLst/>
            </a:prstGeom>
          </p:spPr>
        </p:pic>
        <p:sp>
          <p:nvSpPr>
            <p:cNvPr id="7" name="Flowchart: Manual Input 6"/>
            <p:cNvSpPr/>
            <p:nvPr/>
          </p:nvSpPr>
          <p:spPr>
            <a:xfrm rot="16200000" flipV="1">
              <a:off x="1461439" y="-932449"/>
              <a:ext cx="6456221" cy="9457190"/>
            </a:xfrm>
            <a:prstGeom prst="flowChartManualInput">
              <a:avLst/>
            </a:prstGeom>
            <a:gradFill flip="none" rotWithShape="1">
              <a:gsLst>
                <a:gs pos="0">
                  <a:schemeClr val="bg1">
                    <a:lumMod val="85000"/>
                  </a:schemeClr>
                </a:gs>
                <a:gs pos="3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flipV="1">
              <a:off x="-39046" y="0"/>
              <a:ext cx="12231046" cy="6858000"/>
            </a:xfrm>
            <a:prstGeom prst="rect">
              <a:avLst/>
            </a:prstGeom>
            <a:gradFill>
              <a:gsLst>
                <a:gs pos="0">
                  <a:schemeClr val="bg1">
                    <a:lumMod val="85000"/>
                    <a:alpha val="46000"/>
                  </a:schemeClr>
                </a:gs>
                <a:gs pos="31000">
                  <a:schemeClr val="bg1">
                    <a:lumMod val="85000"/>
                    <a:alpha val="25000"/>
                  </a:schemeClr>
                </a:gs>
                <a:gs pos="64000">
                  <a:schemeClr val="bg1">
                    <a:lumMod val="95000"/>
                    <a:alpha val="38000"/>
                  </a:schemeClr>
                </a:gs>
                <a:gs pos="100000">
                  <a:schemeClr val="bg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9" name="Group 8"/>
          <p:cNvGrpSpPr/>
          <p:nvPr/>
        </p:nvGrpSpPr>
        <p:grpSpPr>
          <a:xfrm>
            <a:off x="727471" y="636356"/>
            <a:ext cx="10929191" cy="1019385"/>
            <a:chOff x="401782" y="1279702"/>
            <a:chExt cx="10929191" cy="1019385"/>
          </a:xfrm>
        </p:grpSpPr>
        <p:sp>
          <p:nvSpPr>
            <p:cNvPr id="10" name="Rounded Rectangle 9"/>
            <p:cNvSpPr/>
            <p:nvPr/>
          </p:nvSpPr>
          <p:spPr>
            <a:xfrm>
              <a:off x="401782" y="1337742"/>
              <a:ext cx="1385454" cy="952427"/>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p:cNvSpPr txBox="1"/>
            <p:nvPr/>
          </p:nvSpPr>
          <p:spPr>
            <a:xfrm>
              <a:off x="511534" y="1507062"/>
              <a:ext cx="720436" cy="646331"/>
            </a:xfrm>
            <a:prstGeom prst="rect">
              <a:avLst/>
            </a:prstGeom>
            <a:noFill/>
          </p:spPr>
          <p:txBody>
            <a:bodyPr wrap="square" rtlCol="0">
              <a:spAutoFit/>
            </a:bodyPr>
            <a:lstStyle/>
            <a:p>
              <a:r>
                <a:rPr lang="en-US" sz="3600" b="1" dirty="0">
                  <a:latin typeface="Century Gothic" panose="020B0502020202020204" pitchFamily="34" charset="0"/>
                </a:rPr>
                <a:t>01</a:t>
              </a:r>
              <a:endParaRPr lang="id-ID" sz="3600" b="1" dirty="0">
                <a:latin typeface="Century Gothic" panose="020B0502020202020204" pitchFamily="34" charset="0"/>
              </a:endParaRPr>
            </a:p>
          </p:txBody>
        </p:sp>
        <p:sp>
          <p:nvSpPr>
            <p:cNvPr id="12" name="Rounded Rectangle 11"/>
            <p:cNvSpPr/>
            <p:nvPr/>
          </p:nvSpPr>
          <p:spPr>
            <a:xfrm>
              <a:off x="1358074" y="1426562"/>
              <a:ext cx="8662650" cy="872525"/>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2"/>
            <p:cNvSpPr/>
            <p:nvPr/>
          </p:nvSpPr>
          <p:spPr>
            <a:xfrm>
              <a:off x="1419521" y="1279702"/>
              <a:ext cx="9911452" cy="887347"/>
            </a:xfrm>
            <a:prstGeom prst="roundRect">
              <a:avLst>
                <a:gd name="adj" fmla="val 8072"/>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Rectangle 13"/>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solidFill>
                    <a:sysClr val="windowText" lastClr="000000"/>
                  </a:solidFill>
                </a:rPr>
                <a:t>Pembelian alat dan/atau bahan habis pakai</a:t>
              </a:r>
            </a:p>
          </p:txBody>
        </p:sp>
        <p:sp>
          <p:nvSpPr>
            <p:cNvPr id="15" name="TextBox 14"/>
            <p:cNvSpPr txBox="1"/>
            <p:nvPr/>
          </p:nvSpPr>
          <p:spPr>
            <a:xfrm>
              <a:off x="1460819" y="1723110"/>
              <a:ext cx="9841961" cy="461665"/>
            </a:xfrm>
            <a:prstGeom prst="rect">
              <a:avLst/>
            </a:prstGeom>
            <a:noFill/>
          </p:spPr>
          <p:txBody>
            <a:bodyPr wrap="square" rtlCol="0">
              <a:spAutoFit/>
            </a:bodyPr>
            <a:lstStyle/>
            <a:p>
              <a:r>
                <a:rPr lang="id-ID" sz="1200" dirty="0"/>
                <a:t>kapur tulis, pensil, spidol, kertas, CD, flashdisk, tinta printer, buku induk peserta didik, buku inventaris, buku rapor, buku induk guru, dan/atau alat bahan sejenisnya</a:t>
              </a:r>
            </a:p>
          </p:txBody>
        </p:sp>
      </p:grpSp>
      <p:grpSp>
        <p:nvGrpSpPr>
          <p:cNvPr id="16" name="Group 15"/>
          <p:cNvGrpSpPr/>
          <p:nvPr/>
        </p:nvGrpSpPr>
        <p:grpSpPr>
          <a:xfrm>
            <a:off x="727471" y="1691837"/>
            <a:ext cx="10929191" cy="695925"/>
            <a:chOff x="401782" y="1279702"/>
            <a:chExt cx="10929191" cy="695925"/>
          </a:xfrm>
        </p:grpSpPr>
        <p:sp>
          <p:nvSpPr>
            <p:cNvPr id="17" name="Rounded Rectangle 16"/>
            <p:cNvSpPr/>
            <p:nvPr/>
          </p:nvSpPr>
          <p:spPr>
            <a:xfrm>
              <a:off x="401782" y="1337743"/>
              <a:ext cx="1385454" cy="574033"/>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511534" y="1329296"/>
              <a:ext cx="720436" cy="646331"/>
            </a:xfrm>
            <a:prstGeom prst="rect">
              <a:avLst/>
            </a:prstGeom>
            <a:noFill/>
          </p:spPr>
          <p:txBody>
            <a:bodyPr wrap="square" rtlCol="0">
              <a:spAutoFit/>
            </a:bodyPr>
            <a:lstStyle/>
            <a:p>
              <a:r>
                <a:rPr lang="en-US" sz="3600" b="1" dirty="0">
                  <a:latin typeface="Century Gothic" panose="020B0502020202020204" pitchFamily="34" charset="0"/>
                </a:rPr>
                <a:t>02</a:t>
              </a:r>
              <a:endParaRPr lang="id-ID" sz="3600" b="1" dirty="0">
                <a:latin typeface="Century Gothic" panose="020B0502020202020204" pitchFamily="34" charset="0"/>
              </a:endParaRPr>
            </a:p>
          </p:txBody>
        </p:sp>
        <p:sp>
          <p:nvSpPr>
            <p:cNvPr id="19" name="Rounded Rectangle 18"/>
            <p:cNvSpPr/>
            <p:nvPr/>
          </p:nvSpPr>
          <p:spPr>
            <a:xfrm>
              <a:off x="1358074" y="1426563"/>
              <a:ext cx="8662650" cy="492474"/>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ounded Rectangle 19"/>
            <p:cNvSpPr/>
            <p:nvPr/>
          </p:nvSpPr>
          <p:spPr>
            <a:xfrm>
              <a:off x="1419521" y="1279702"/>
              <a:ext cx="9911452" cy="507371"/>
            </a:xfrm>
            <a:prstGeom prst="roundRect">
              <a:avLst>
                <a:gd name="adj" fmla="val 8072"/>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Rectangle 20"/>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solidFill>
                    <a:sysClr val="windowText" lastClr="000000"/>
                  </a:solidFill>
                </a:rPr>
                <a:t>Pembelian peralatan kebersihan sekolah</a:t>
              </a:r>
            </a:p>
          </p:txBody>
        </p:sp>
      </p:grpSp>
      <p:grpSp>
        <p:nvGrpSpPr>
          <p:cNvPr id="22" name="Group 21"/>
          <p:cNvGrpSpPr/>
          <p:nvPr/>
        </p:nvGrpSpPr>
        <p:grpSpPr>
          <a:xfrm>
            <a:off x="721940" y="2362680"/>
            <a:ext cx="10929191" cy="858826"/>
            <a:chOff x="401782" y="1279703"/>
            <a:chExt cx="10929191" cy="858826"/>
          </a:xfrm>
        </p:grpSpPr>
        <p:sp>
          <p:nvSpPr>
            <p:cNvPr id="23" name="Rounded Rectangle 22"/>
            <p:cNvSpPr/>
            <p:nvPr/>
          </p:nvSpPr>
          <p:spPr>
            <a:xfrm>
              <a:off x="401782" y="1337742"/>
              <a:ext cx="1385454" cy="800787"/>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p:cNvSpPr txBox="1"/>
            <p:nvPr/>
          </p:nvSpPr>
          <p:spPr>
            <a:xfrm>
              <a:off x="512369" y="1443006"/>
              <a:ext cx="720436" cy="646331"/>
            </a:xfrm>
            <a:prstGeom prst="rect">
              <a:avLst/>
            </a:prstGeom>
            <a:noFill/>
          </p:spPr>
          <p:txBody>
            <a:bodyPr wrap="square" rtlCol="0">
              <a:spAutoFit/>
            </a:bodyPr>
            <a:lstStyle/>
            <a:p>
              <a:r>
                <a:rPr lang="en-US" sz="3600" b="1" dirty="0">
                  <a:latin typeface="Century Gothic" panose="020B0502020202020204" pitchFamily="34" charset="0"/>
                </a:rPr>
                <a:t>03</a:t>
              </a:r>
              <a:endParaRPr lang="id-ID" sz="3600" b="1" dirty="0">
                <a:latin typeface="Century Gothic" panose="020B0502020202020204" pitchFamily="34" charset="0"/>
              </a:endParaRPr>
            </a:p>
          </p:txBody>
        </p:sp>
        <p:sp>
          <p:nvSpPr>
            <p:cNvPr id="25" name="Rounded Rectangle 24"/>
            <p:cNvSpPr/>
            <p:nvPr/>
          </p:nvSpPr>
          <p:spPr>
            <a:xfrm>
              <a:off x="1358074" y="1426563"/>
              <a:ext cx="8662650" cy="711966"/>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6" name="Rounded Rectangle 25"/>
            <p:cNvSpPr/>
            <p:nvPr/>
          </p:nvSpPr>
          <p:spPr>
            <a:xfrm>
              <a:off x="1419521" y="1279703"/>
              <a:ext cx="9911452" cy="780058"/>
            </a:xfrm>
            <a:prstGeom prst="roundRect">
              <a:avLst>
                <a:gd name="adj" fmla="val 8072"/>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7" name="Rectangle 26"/>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ysClr val="windowText" lastClr="000000"/>
                  </a:solidFill>
                </a:rPr>
                <a:t>Pembelian dan pemasangan alat absensi </a:t>
              </a:r>
              <a:endParaRPr lang="id-ID" sz="1200" b="1" dirty="0">
                <a:solidFill>
                  <a:sysClr val="windowText" lastClr="000000"/>
                </a:solidFill>
              </a:endParaRPr>
            </a:p>
          </p:txBody>
        </p:sp>
        <p:sp>
          <p:nvSpPr>
            <p:cNvPr id="28" name="TextBox 27"/>
            <p:cNvSpPr txBox="1"/>
            <p:nvPr/>
          </p:nvSpPr>
          <p:spPr>
            <a:xfrm>
              <a:off x="1460819" y="1723110"/>
              <a:ext cx="9841961" cy="276999"/>
            </a:xfrm>
            <a:prstGeom prst="rect">
              <a:avLst/>
            </a:prstGeom>
            <a:noFill/>
          </p:spPr>
          <p:txBody>
            <a:bodyPr wrap="square" rtlCol="0">
              <a:spAutoFit/>
            </a:bodyPr>
            <a:lstStyle/>
            <a:p>
              <a:r>
                <a:rPr lang="id-ID" sz="1200" dirty="0"/>
                <a:t>termasuk tipe finger print scan dengan biaya maksimal Rp3.000.000,</a:t>
              </a:r>
              <a:r>
                <a:rPr lang="en-US" sz="1200" dirty="0"/>
                <a:t>-</a:t>
              </a:r>
              <a:endParaRPr lang="id-ID" sz="1200" dirty="0"/>
            </a:p>
          </p:txBody>
        </p:sp>
      </p:grpSp>
      <p:grpSp>
        <p:nvGrpSpPr>
          <p:cNvPr id="29" name="Group 28"/>
          <p:cNvGrpSpPr/>
          <p:nvPr/>
        </p:nvGrpSpPr>
        <p:grpSpPr>
          <a:xfrm>
            <a:off x="693747" y="3251224"/>
            <a:ext cx="10929191" cy="1020085"/>
            <a:chOff x="401782" y="1279702"/>
            <a:chExt cx="10929191" cy="1020085"/>
          </a:xfrm>
        </p:grpSpPr>
        <p:sp>
          <p:nvSpPr>
            <p:cNvPr id="30" name="Rounded Rectangle 29"/>
            <p:cNvSpPr/>
            <p:nvPr/>
          </p:nvSpPr>
          <p:spPr>
            <a:xfrm>
              <a:off x="401782" y="1337742"/>
              <a:ext cx="1385454" cy="962045"/>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1" name="TextBox 30"/>
            <p:cNvSpPr txBox="1"/>
            <p:nvPr/>
          </p:nvSpPr>
          <p:spPr>
            <a:xfrm>
              <a:off x="511534" y="1507062"/>
              <a:ext cx="720436" cy="646331"/>
            </a:xfrm>
            <a:prstGeom prst="rect">
              <a:avLst/>
            </a:prstGeom>
            <a:noFill/>
          </p:spPr>
          <p:txBody>
            <a:bodyPr wrap="square" rtlCol="0">
              <a:spAutoFit/>
            </a:bodyPr>
            <a:lstStyle/>
            <a:p>
              <a:r>
                <a:rPr lang="en-US" sz="3600" b="1" dirty="0">
                  <a:latin typeface="Century Gothic" panose="020B0502020202020204" pitchFamily="34" charset="0"/>
                </a:rPr>
                <a:t>04</a:t>
              </a:r>
              <a:endParaRPr lang="id-ID" sz="3600" b="1" dirty="0">
                <a:latin typeface="Century Gothic" panose="020B0502020202020204" pitchFamily="34" charset="0"/>
              </a:endParaRPr>
            </a:p>
          </p:txBody>
        </p:sp>
        <p:sp>
          <p:nvSpPr>
            <p:cNvPr id="32" name="Rounded Rectangle 31"/>
            <p:cNvSpPr/>
            <p:nvPr/>
          </p:nvSpPr>
          <p:spPr>
            <a:xfrm>
              <a:off x="1358074" y="1426563"/>
              <a:ext cx="8662650" cy="872878"/>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Rounded Rectangle 32"/>
            <p:cNvSpPr/>
            <p:nvPr/>
          </p:nvSpPr>
          <p:spPr>
            <a:xfrm>
              <a:off x="1419521" y="1279702"/>
              <a:ext cx="9911452" cy="887347"/>
            </a:xfrm>
            <a:prstGeom prst="roundRect">
              <a:avLst>
                <a:gd name="adj" fmla="val 8072"/>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4" name="Rectangle 33"/>
            <p:cNvSpPr/>
            <p:nvPr/>
          </p:nvSpPr>
          <p:spPr>
            <a:xfrm>
              <a:off x="1372756" y="1384376"/>
              <a:ext cx="3389721"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ysClr val="windowText" lastClr="000000"/>
                  </a:solidFill>
                </a:rPr>
                <a:t>Pembelian peralatan kesehatan dan keselamatan</a:t>
              </a:r>
              <a:endParaRPr lang="id-ID" sz="1200" b="1" dirty="0">
                <a:solidFill>
                  <a:sysClr val="windowText" lastClr="000000"/>
                </a:solidFill>
              </a:endParaRPr>
            </a:p>
          </p:txBody>
        </p:sp>
        <p:sp>
          <p:nvSpPr>
            <p:cNvPr id="35" name="TextBox 34"/>
            <p:cNvSpPr txBox="1"/>
            <p:nvPr/>
          </p:nvSpPr>
          <p:spPr>
            <a:xfrm>
              <a:off x="1460819" y="1723110"/>
              <a:ext cx="9841961" cy="461665"/>
            </a:xfrm>
            <a:prstGeom prst="rect">
              <a:avLst/>
            </a:prstGeom>
            <a:noFill/>
          </p:spPr>
          <p:txBody>
            <a:bodyPr wrap="square" rtlCol="0">
              <a:spAutoFit/>
            </a:bodyPr>
            <a:lstStyle/>
            <a:p>
              <a:r>
                <a:rPr lang="id-ID" sz="1200" dirty="0"/>
                <a:t>obat-obatan, tandu, stetoskop, tabung oksigen, tabung pemadam kebakaran, dan/atau alat sejenisnya. Jika peralatan yang dibeli menimbulkan aset, maka selanjutnya harus dicatatkan sebagai inventaris sekolah</a:t>
              </a:r>
            </a:p>
          </p:txBody>
        </p:sp>
      </p:grpSp>
      <p:grpSp>
        <p:nvGrpSpPr>
          <p:cNvPr id="36" name="Group 35"/>
          <p:cNvGrpSpPr/>
          <p:nvPr/>
        </p:nvGrpSpPr>
        <p:grpSpPr>
          <a:xfrm>
            <a:off x="693747" y="4330564"/>
            <a:ext cx="10929191" cy="850765"/>
            <a:chOff x="401782" y="1279702"/>
            <a:chExt cx="10929191" cy="850765"/>
          </a:xfrm>
        </p:grpSpPr>
        <p:sp>
          <p:nvSpPr>
            <p:cNvPr id="37" name="Rounded Rectangle 36"/>
            <p:cNvSpPr/>
            <p:nvPr/>
          </p:nvSpPr>
          <p:spPr>
            <a:xfrm>
              <a:off x="401782" y="1337742"/>
              <a:ext cx="1385454" cy="792725"/>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8" name="TextBox 37"/>
            <p:cNvSpPr txBox="1"/>
            <p:nvPr/>
          </p:nvSpPr>
          <p:spPr>
            <a:xfrm>
              <a:off x="511534" y="1452252"/>
              <a:ext cx="720436" cy="646331"/>
            </a:xfrm>
            <a:prstGeom prst="rect">
              <a:avLst/>
            </a:prstGeom>
            <a:noFill/>
          </p:spPr>
          <p:txBody>
            <a:bodyPr wrap="square" rtlCol="0">
              <a:spAutoFit/>
            </a:bodyPr>
            <a:lstStyle/>
            <a:p>
              <a:r>
                <a:rPr lang="en-US" sz="3600" b="1" dirty="0">
                  <a:latin typeface="Century Gothic" panose="020B0502020202020204" pitchFamily="34" charset="0"/>
                </a:rPr>
                <a:t>05</a:t>
              </a:r>
              <a:endParaRPr lang="id-ID" sz="3600" b="1" dirty="0">
                <a:latin typeface="Century Gothic" panose="020B0502020202020204" pitchFamily="34" charset="0"/>
              </a:endParaRPr>
            </a:p>
          </p:txBody>
        </p:sp>
        <p:sp>
          <p:nvSpPr>
            <p:cNvPr id="39" name="Rounded Rectangle 38"/>
            <p:cNvSpPr/>
            <p:nvPr/>
          </p:nvSpPr>
          <p:spPr>
            <a:xfrm>
              <a:off x="1358074" y="1426563"/>
              <a:ext cx="8662650" cy="703904"/>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ounded Rectangle 39"/>
            <p:cNvSpPr/>
            <p:nvPr/>
          </p:nvSpPr>
          <p:spPr>
            <a:xfrm>
              <a:off x="1419521" y="1279702"/>
              <a:ext cx="9911452" cy="720407"/>
            </a:xfrm>
            <a:prstGeom prst="roundRect">
              <a:avLst>
                <a:gd name="adj" fmla="val 8072"/>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1" name="Rectangle 40"/>
            <p:cNvSpPr/>
            <p:nvPr/>
          </p:nvSpPr>
          <p:spPr>
            <a:xfrm>
              <a:off x="1372757" y="1384376"/>
              <a:ext cx="3088892"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ysClr val="windowText" lastClr="000000"/>
                  </a:solidFill>
                </a:rPr>
                <a:t>Pembiayaan rapat di sekolah</a:t>
              </a:r>
              <a:endParaRPr lang="id-ID" sz="1200" b="1" dirty="0">
                <a:solidFill>
                  <a:sysClr val="windowText" lastClr="000000"/>
                </a:solidFill>
              </a:endParaRPr>
            </a:p>
          </p:txBody>
        </p:sp>
        <p:sp>
          <p:nvSpPr>
            <p:cNvPr id="42" name="TextBox 41"/>
            <p:cNvSpPr txBox="1"/>
            <p:nvPr/>
          </p:nvSpPr>
          <p:spPr>
            <a:xfrm>
              <a:off x="1460819" y="1723110"/>
              <a:ext cx="9841961" cy="276999"/>
            </a:xfrm>
            <a:prstGeom prst="rect">
              <a:avLst/>
            </a:prstGeom>
            <a:noFill/>
          </p:spPr>
          <p:txBody>
            <a:bodyPr wrap="square" rtlCol="0">
              <a:spAutoFit/>
            </a:bodyPr>
            <a:lstStyle/>
            <a:p>
              <a:r>
                <a:rPr lang="id-ID" sz="1200" dirty="0"/>
                <a:t>penyusunan RKT/RKAS, evaluasi pelaksanaan BOS serta kegiatan rapat lain yang relevan dengan pelaksanaan program BOS</a:t>
              </a:r>
            </a:p>
          </p:txBody>
        </p:sp>
      </p:grpSp>
      <p:grpSp>
        <p:nvGrpSpPr>
          <p:cNvPr id="43" name="Group 42"/>
          <p:cNvGrpSpPr/>
          <p:nvPr/>
        </p:nvGrpSpPr>
        <p:grpSpPr>
          <a:xfrm>
            <a:off x="693747" y="5229565"/>
            <a:ext cx="10929191" cy="1060262"/>
            <a:chOff x="401782" y="1279702"/>
            <a:chExt cx="10929191" cy="1060262"/>
          </a:xfrm>
        </p:grpSpPr>
        <p:sp>
          <p:nvSpPr>
            <p:cNvPr id="44" name="Rounded Rectangle 43"/>
            <p:cNvSpPr/>
            <p:nvPr/>
          </p:nvSpPr>
          <p:spPr>
            <a:xfrm>
              <a:off x="401782" y="1337742"/>
              <a:ext cx="1385454" cy="967797"/>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5" name="TextBox 44"/>
            <p:cNvSpPr txBox="1"/>
            <p:nvPr/>
          </p:nvSpPr>
          <p:spPr>
            <a:xfrm>
              <a:off x="511534" y="1452252"/>
              <a:ext cx="720436" cy="646331"/>
            </a:xfrm>
            <a:prstGeom prst="rect">
              <a:avLst/>
            </a:prstGeom>
            <a:noFill/>
          </p:spPr>
          <p:txBody>
            <a:bodyPr wrap="square" rtlCol="0">
              <a:spAutoFit/>
            </a:bodyPr>
            <a:lstStyle/>
            <a:p>
              <a:r>
                <a:rPr lang="en-US" sz="3600" b="1" dirty="0">
                  <a:latin typeface="Century Gothic" panose="020B0502020202020204" pitchFamily="34" charset="0"/>
                </a:rPr>
                <a:t>06</a:t>
              </a:r>
              <a:endParaRPr lang="id-ID" sz="3600" b="1" dirty="0">
                <a:latin typeface="Century Gothic" panose="020B0502020202020204" pitchFamily="34" charset="0"/>
              </a:endParaRPr>
            </a:p>
          </p:txBody>
        </p:sp>
        <p:sp>
          <p:nvSpPr>
            <p:cNvPr id="47" name="Rounded Rectangle 46"/>
            <p:cNvSpPr/>
            <p:nvPr/>
          </p:nvSpPr>
          <p:spPr>
            <a:xfrm>
              <a:off x="1358074" y="1636060"/>
              <a:ext cx="8662650" cy="703904"/>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0" name="Rounded Rectangle 49"/>
            <p:cNvSpPr/>
            <p:nvPr/>
          </p:nvSpPr>
          <p:spPr>
            <a:xfrm>
              <a:off x="1419521" y="1279702"/>
              <a:ext cx="9911452" cy="927697"/>
            </a:xfrm>
            <a:prstGeom prst="roundRect">
              <a:avLst>
                <a:gd name="adj" fmla="val 8072"/>
              </a:avLst>
            </a:prstGeom>
            <a:solidFill>
              <a:srgbClr val="4FD1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1" name="Rectangle 50"/>
            <p:cNvSpPr/>
            <p:nvPr/>
          </p:nvSpPr>
          <p:spPr>
            <a:xfrm>
              <a:off x="1372757" y="1384376"/>
              <a:ext cx="3088892"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ysClr val="windowText" lastClr="000000"/>
                  </a:solidFill>
                </a:rPr>
                <a:t>Transportasi</a:t>
              </a:r>
              <a:endParaRPr lang="id-ID" sz="1200" b="1" dirty="0">
                <a:solidFill>
                  <a:sysClr val="windowText" lastClr="000000"/>
                </a:solidFill>
              </a:endParaRPr>
            </a:p>
          </p:txBody>
        </p:sp>
        <p:sp>
          <p:nvSpPr>
            <p:cNvPr id="52" name="TextBox 51"/>
            <p:cNvSpPr txBox="1"/>
            <p:nvPr/>
          </p:nvSpPr>
          <p:spPr>
            <a:xfrm>
              <a:off x="1415095" y="1743329"/>
              <a:ext cx="9841961" cy="461665"/>
            </a:xfrm>
            <a:prstGeom prst="rect">
              <a:avLst/>
            </a:prstGeom>
            <a:noFill/>
          </p:spPr>
          <p:txBody>
            <a:bodyPr wrap="square" rtlCol="0">
              <a:spAutoFit/>
            </a:bodyPr>
            <a:lstStyle/>
            <a:p>
              <a:pPr marL="171450" indent="-171450">
                <a:buFont typeface="Arial" panose="020B0604020202020204" pitchFamily="34" charset="0"/>
                <a:buChar char="•"/>
              </a:pPr>
              <a:r>
                <a:rPr lang="id-ID" sz="1200" dirty="0"/>
                <a:t>dalam rangka pengambilan dana untuk keperluan sekolah di bank/kantor pos</a:t>
              </a:r>
              <a:endParaRPr lang="en-US" sz="1200" dirty="0"/>
            </a:p>
            <a:p>
              <a:pPr marL="171450" indent="-171450">
                <a:buFont typeface="Arial" panose="020B0604020202020204" pitchFamily="34" charset="0"/>
                <a:buChar char="•"/>
              </a:pPr>
              <a:r>
                <a:rPr lang="id-ID" sz="1200" dirty="0"/>
                <a:t>dalam rangka koordinasi dan pelaporan program BOS ke dinas pendidikan provinsi;</a:t>
              </a:r>
            </a:p>
          </p:txBody>
        </p:sp>
      </p:grpSp>
    </p:spTree>
    <p:extLst>
      <p:ext uri="{BB962C8B-B14F-4D97-AF65-F5344CB8AC3E}">
        <p14:creationId xmlns:p14="http://schemas.microsoft.com/office/powerpoint/2010/main" val="1556652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a:solidFill>
                  <a:schemeClr val="bg1"/>
                </a:solidFill>
              </a:rPr>
              <a:t>5. </a:t>
            </a:r>
            <a:r>
              <a:rPr lang="en-US" sz="2800" b="1" dirty="0" err="1">
                <a:solidFill>
                  <a:srgbClr val="FFFF00"/>
                </a:solidFill>
              </a:rPr>
              <a:t>Pengelolaan</a:t>
            </a:r>
            <a:r>
              <a:rPr lang="en-US" sz="2800" b="1" dirty="0">
                <a:solidFill>
                  <a:schemeClr val="bg1"/>
                </a:solidFill>
              </a:rPr>
              <a:t> </a:t>
            </a:r>
            <a:r>
              <a:rPr lang="en-US" sz="2800" b="1" dirty="0" err="1">
                <a:solidFill>
                  <a:schemeClr val="bg1"/>
                </a:solidFill>
              </a:rPr>
              <a:t>Sekolah</a:t>
            </a:r>
            <a:r>
              <a:rPr lang="en-US" sz="2800" b="1" dirty="0">
                <a:solidFill>
                  <a:schemeClr val="bg1"/>
                </a:solidFill>
              </a:rPr>
              <a:t> - </a:t>
            </a:r>
            <a:r>
              <a:rPr lang="en-US" sz="2800" b="1" dirty="0" smtClean="0">
                <a:solidFill>
                  <a:schemeClr val="bg1"/>
                </a:solidFill>
              </a:rPr>
              <a:t>2</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7867887" y="743779"/>
            <a:ext cx="4137720" cy="548939"/>
            <a:chOff x="7867887" y="858079"/>
            <a:chExt cx="4137720" cy="548939"/>
          </a:xfrm>
        </p:grpSpPr>
        <p:sp>
          <p:nvSpPr>
            <p:cNvPr id="6" name="Oval 5"/>
            <p:cNvSpPr/>
            <p:nvPr/>
          </p:nvSpPr>
          <p:spPr>
            <a:xfrm>
              <a:off x="9016861" y="886507"/>
              <a:ext cx="521313" cy="52051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8428239" y="858079"/>
              <a:ext cx="521313" cy="52051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Oval 7"/>
            <p:cNvSpPr/>
            <p:nvPr/>
          </p:nvSpPr>
          <p:spPr>
            <a:xfrm>
              <a:off x="9639157" y="872519"/>
              <a:ext cx="521313" cy="52051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Oval 8"/>
            <p:cNvSpPr/>
            <p:nvPr/>
          </p:nvSpPr>
          <p:spPr>
            <a:xfrm>
              <a:off x="7867887" y="872519"/>
              <a:ext cx="521313" cy="52051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Oval 9"/>
            <p:cNvSpPr/>
            <p:nvPr/>
          </p:nvSpPr>
          <p:spPr>
            <a:xfrm>
              <a:off x="10224767" y="872519"/>
              <a:ext cx="521313" cy="520511"/>
            </a:xfrm>
            <a:prstGeom prst="ellipse">
              <a:avLst/>
            </a:prstGeom>
            <a:solidFill>
              <a:srgbClr val="B21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Oval 10"/>
            <p:cNvSpPr/>
            <p:nvPr/>
          </p:nvSpPr>
          <p:spPr>
            <a:xfrm>
              <a:off x="10850075" y="886506"/>
              <a:ext cx="521313" cy="520511"/>
            </a:xfrm>
            <a:prstGeom prst="ellipse">
              <a:avLst/>
            </a:prstGeom>
            <a:solidFill>
              <a:srgbClr val="F76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Oval 11"/>
            <p:cNvSpPr/>
            <p:nvPr/>
          </p:nvSpPr>
          <p:spPr>
            <a:xfrm>
              <a:off x="11484294" y="872519"/>
              <a:ext cx="521313" cy="52051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13" name="Group 12"/>
          <p:cNvGrpSpPr/>
          <p:nvPr/>
        </p:nvGrpSpPr>
        <p:grpSpPr>
          <a:xfrm>
            <a:off x="0" y="501404"/>
            <a:ext cx="12192000" cy="6147602"/>
            <a:chOff x="-39046" y="0"/>
            <a:chExt cx="12231046" cy="7024256"/>
          </a:xfrm>
        </p:grpSpPr>
        <p:pic>
          <p:nvPicPr>
            <p:cNvPr id="14" name="Picture 13"/>
            <p:cNvPicPr>
              <a:picLocks noChangeAspect="1"/>
            </p:cNvPicPr>
            <p:nvPr/>
          </p:nvPicPr>
          <p:blipFill>
            <a:blip r:embed="rId3">
              <a:duotone>
                <a:prstClr val="black"/>
                <a:schemeClr val="accent3">
                  <a:tint val="45000"/>
                  <a:satMod val="400000"/>
                </a:schemeClr>
              </a:duotone>
            </a:blip>
            <a:stretch>
              <a:fillRect/>
            </a:stretch>
          </p:blipFill>
          <p:spPr>
            <a:xfrm>
              <a:off x="-39046" y="0"/>
              <a:ext cx="12231046" cy="6858000"/>
            </a:xfrm>
            <a:prstGeom prst="rect">
              <a:avLst/>
            </a:prstGeom>
          </p:spPr>
        </p:pic>
        <p:sp>
          <p:nvSpPr>
            <p:cNvPr id="15" name="Flowchart: Manual Input 14"/>
            <p:cNvSpPr/>
            <p:nvPr/>
          </p:nvSpPr>
          <p:spPr>
            <a:xfrm rot="16200000" flipV="1">
              <a:off x="1461439" y="-932449"/>
              <a:ext cx="6456221" cy="9457190"/>
            </a:xfrm>
            <a:prstGeom prst="flowChartManualInput">
              <a:avLst/>
            </a:prstGeom>
            <a:gradFill flip="none" rotWithShape="1">
              <a:gsLst>
                <a:gs pos="0">
                  <a:schemeClr val="bg1">
                    <a:lumMod val="85000"/>
                  </a:schemeClr>
                </a:gs>
                <a:gs pos="3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flipV="1">
              <a:off x="-39046" y="0"/>
              <a:ext cx="12231046" cy="6858000"/>
            </a:xfrm>
            <a:prstGeom prst="rect">
              <a:avLst/>
            </a:prstGeom>
            <a:gradFill>
              <a:gsLst>
                <a:gs pos="0">
                  <a:schemeClr val="bg1">
                    <a:lumMod val="85000"/>
                    <a:alpha val="46000"/>
                  </a:schemeClr>
                </a:gs>
                <a:gs pos="31000">
                  <a:schemeClr val="bg1">
                    <a:lumMod val="85000"/>
                    <a:alpha val="25000"/>
                  </a:schemeClr>
                </a:gs>
                <a:gs pos="64000">
                  <a:schemeClr val="bg1">
                    <a:lumMod val="95000"/>
                    <a:alpha val="38000"/>
                  </a:schemeClr>
                </a:gs>
                <a:gs pos="100000">
                  <a:schemeClr val="bg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31" name="Group 30"/>
          <p:cNvGrpSpPr/>
          <p:nvPr/>
        </p:nvGrpSpPr>
        <p:grpSpPr>
          <a:xfrm>
            <a:off x="727471" y="499696"/>
            <a:ext cx="10929191" cy="827676"/>
            <a:chOff x="401782" y="1279703"/>
            <a:chExt cx="10929191" cy="827676"/>
          </a:xfrm>
        </p:grpSpPr>
        <p:sp>
          <p:nvSpPr>
            <p:cNvPr id="32" name="Rounded Rectangle 31"/>
            <p:cNvSpPr/>
            <p:nvPr/>
          </p:nvSpPr>
          <p:spPr>
            <a:xfrm>
              <a:off x="401782" y="1337743"/>
              <a:ext cx="1385454" cy="761586"/>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3" name="TextBox 32"/>
            <p:cNvSpPr txBox="1"/>
            <p:nvPr/>
          </p:nvSpPr>
          <p:spPr>
            <a:xfrm>
              <a:off x="498022" y="1391543"/>
              <a:ext cx="720436" cy="646331"/>
            </a:xfrm>
            <a:prstGeom prst="rect">
              <a:avLst/>
            </a:prstGeom>
            <a:noFill/>
          </p:spPr>
          <p:txBody>
            <a:bodyPr wrap="square" rtlCol="0">
              <a:spAutoFit/>
            </a:bodyPr>
            <a:lstStyle/>
            <a:p>
              <a:r>
                <a:rPr lang="en-US" sz="3600" b="1" dirty="0">
                  <a:latin typeface="Century Gothic" panose="020B0502020202020204" pitchFamily="34" charset="0"/>
                </a:rPr>
                <a:t>07</a:t>
              </a:r>
              <a:endParaRPr lang="id-ID" sz="3600" b="1" dirty="0">
                <a:latin typeface="Century Gothic" panose="020B0502020202020204" pitchFamily="34" charset="0"/>
              </a:endParaRPr>
            </a:p>
          </p:txBody>
        </p:sp>
        <p:sp>
          <p:nvSpPr>
            <p:cNvPr id="34" name="Rounded Rectangle 33"/>
            <p:cNvSpPr/>
            <p:nvPr/>
          </p:nvSpPr>
          <p:spPr>
            <a:xfrm>
              <a:off x="1358074" y="1426562"/>
              <a:ext cx="8662650" cy="680817"/>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Rounded Rectangle 34"/>
            <p:cNvSpPr/>
            <p:nvPr/>
          </p:nvSpPr>
          <p:spPr>
            <a:xfrm>
              <a:off x="1419521" y="1279703"/>
              <a:ext cx="9911452" cy="734474"/>
            </a:xfrm>
            <a:prstGeom prst="roundRect">
              <a:avLst>
                <a:gd name="adj" fmla="val 8072"/>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36" name="Rectangle 35"/>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200" b="1" dirty="0">
                  <a:solidFill>
                    <a:sysClr val="windowText" lastClr="000000"/>
                  </a:solidFill>
                </a:rPr>
                <a:t>Penyusunan dan pengiriman laporan</a:t>
              </a:r>
            </a:p>
          </p:txBody>
        </p:sp>
        <p:sp>
          <p:nvSpPr>
            <p:cNvPr id="37" name="TextBox 36"/>
            <p:cNvSpPr txBox="1"/>
            <p:nvPr/>
          </p:nvSpPr>
          <p:spPr>
            <a:xfrm>
              <a:off x="1460819" y="1723110"/>
              <a:ext cx="9841961" cy="276999"/>
            </a:xfrm>
            <a:prstGeom prst="rect">
              <a:avLst/>
            </a:prstGeom>
            <a:noFill/>
          </p:spPr>
          <p:txBody>
            <a:bodyPr wrap="square" rtlCol="0">
              <a:spAutoFit/>
            </a:bodyPr>
            <a:lstStyle/>
            <a:p>
              <a:r>
                <a:rPr lang="id-ID" sz="1200" dirty="0"/>
                <a:t>Biaya penyusunan dan pengiriman laporan BOS kepada dinas pendidikan provinsi</a:t>
              </a:r>
            </a:p>
          </p:txBody>
        </p:sp>
      </p:grpSp>
      <p:grpSp>
        <p:nvGrpSpPr>
          <p:cNvPr id="38" name="Group 37"/>
          <p:cNvGrpSpPr/>
          <p:nvPr/>
        </p:nvGrpSpPr>
        <p:grpSpPr>
          <a:xfrm>
            <a:off x="727471" y="1372294"/>
            <a:ext cx="10929191" cy="695925"/>
            <a:chOff x="401782" y="1279702"/>
            <a:chExt cx="10929191" cy="695925"/>
          </a:xfrm>
        </p:grpSpPr>
        <p:sp>
          <p:nvSpPr>
            <p:cNvPr id="39" name="Rounded Rectangle 38"/>
            <p:cNvSpPr/>
            <p:nvPr/>
          </p:nvSpPr>
          <p:spPr>
            <a:xfrm>
              <a:off x="401782" y="1337743"/>
              <a:ext cx="1385454" cy="574033"/>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TextBox 39"/>
            <p:cNvSpPr txBox="1"/>
            <p:nvPr/>
          </p:nvSpPr>
          <p:spPr>
            <a:xfrm>
              <a:off x="511534" y="1329296"/>
              <a:ext cx="720436" cy="646331"/>
            </a:xfrm>
            <a:prstGeom prst="rect">
              <a:avLst/>
            </a:prstGeom>
            <a:noFill/>
          </p:spPr>
          <p:txBody>
            <a:bodyPr wrap="square" rtlCol="0">
              <a:spAutoFit/>
            </a:bodyPr>
            <a:lstStyle/>
            <a:p>
              <a:r>
                <a:rPr lang="en-US" sz="3600" b="1" dirty="0">
                  <a:latin typeface="Century Gothic" panose="020B0502020202020204" pitchFamily="34" charset="0"/>
                </a:rPr>
                <a:t>08</a:t>
              </a:r>
              <a:endParaRPr lang="id-ID" sz="3600" b="1" dirty="0">
                <a:latin typeface="Century Gothic" panose="020B0502020202020204" pitchFamily="34" charset="0"/>
              </a:endParaRPr>
            </a:p>
          </p:txBody>
        </p:sp>
        <p:sp>
          <p:nvSpPr>
            <p:cNvPr id="41" name="Rounded Rectangle 40"/>
            <p:cNvSpPr/>
            <p:nvPr/>
          </p:nvSpPr>
          <p:spPr>
            <a:xfrm>
              <a:off x="1358074" y="1426563"/>
              <a:ext cx="8662650" cy="492474"/>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2" name="Rounded Rectangle 41"/>
            <p:cNvSpPr/>
            <p:nvPr/>
          </p:nvSpPr>
          <p:spPr>
            <a:xfrm>
              <a:off x="1419521" y="1279702"/>
              <a:ext cx="9911452" cy="507371"/>
            </a:xfrm>
            <a:prstGeom prst="roundRect">
              <a:avLst>
                <a:gd name="adj" fmla="val 8072"/>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43" name="Rectangle 42"/>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solidFill>
                    <a:sysClr val="windowText" lastClr="000000"/>
                  </a:solidFill>
                </a:rPr>
                <a:t>Penggandaan laporan dan korespondensi</a:t>
              </a:r>
            </a:p>
          </p:txBody>
        </p:sp>
      </p:grpSp>
      <p:grpSp>
        <p:nvGrpSpPr>
          <p:cNvPr id="44" name="Group 43"/>
          <p:cNvGrpSpPr/>
          <p:nvPr/>
        </p:nvGrpSpPr>
        <p:grpSpPr>
          <a:xfrm>
            <a:off x="721940" y="2043137"/>
            <a:ext cx="10929191" cy="858826"/>
            <a:chOff x="401782" y="1279703"/>
            <a:chExt cx="10929191" cy="858826"/>
          </a:xfrm>
        </p:grpSpPr>
        <p:sp>
          <p:nvSpPr>
            <p:cNvPr id="45" name="Rounded Rectangle 44"/>
            <p:cNvSpPr/>
            <p:nvPr/>
          </p:nvSpPr>
          <p:spPr>
            <a:xfrm>
              <a:off x="401782" y="1337742"/>
              <a:ext cx="1385454" cy="800787"/>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TextBox 46"/>
            <p:cNvSpPr txBox="1"/>
            <p:nvPr/>
          </p:nvSpPr>
          <p:spPr>
            <a:xfrm>
              <a:off x="512369" y="1443006"/>
              <a:ext cx="720436" cy="646331"/>
            </a:xfrm>
            <a:prstGeom prst="rect">
              <a:avLst/>
            </a:prstGeom>
            <a:noFill/>
          </p:spPr>
          <p:txBody>
            <a:bodyPr wrap="square" rtlCol="0">
              <a:spAutoFit/>
            </a:bodyPr>
            <a:lstStyle/>
            <a:p>
              <a:r>
                <a:rPr lang="en-US" sz="3600" b="1" dirty="0">
                  <a:latin typeface="Century Gothic" panose="020B0502020202020204" pitchFamily="34" charset="0"/>
                </a:rPr>
                <a:t>09</a:t>
              </a:r>
              <a:endParaRPr lang="id-ID" sz="3600" b="1" dirty="0">
                <a:latin typeface="Century Gothic" panose="020B0502020202020204" pitchFamily="34" charset="0"/>
              </a:endParaRPr>
            </a:p>
          </p:txBody>
        </p:sp>
        <p:sp>
          <p:nvSpPr>
            <p:cNvPr id="50" name="Rounded Rectangle 49"/>
            <p:cNvSpPr/>
            <p:nvPr/>
          </p:nvSpPr>
          <p:spPr>
            <a:xfrm>
              <a:off x="1358074" y="1426563"/>
              <a:ext cx="8662650" cy="711966"/>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1" name="Rounded Rectangle 50"/>
            <p:cNvSpPr/>
            <p:nvPr/>
          </p:nvSpPr>
          <p:spPr>
            <a:xfrm>
              <a:off x="1419521" y="1279703"/>
              <a:ext cx="9911452" cy="780058"/>
            </a:xfrm>
            <a:prstGeom prst="roundRect">
              <a:avLst>
                <a:gd name="adj" fmla="val 8072"/>
              </a:avLst>
            </a:prstGeom>
            <a:solidFill>
              <a:srgbClr val="92D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2" name="Rectangle 51"/>
            <p:cNvSpPr/>
            <p:nvPr/>
          </p:nvSpPr>
          <p:spPr>
            <a:xfrm>
              <a:off x="1372757" y="1384376"/>
              <a:ext cx="5033574" cy="2405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b="1" dirty="0">
                  <a:solidFill>
                    <a:sysClr val="windowText" lastClr="000000"/>
                  </a:solidFill>
                </a:rPr>
                <a:t>Pengembangkan dan pemeliharaan laman sekolah dengan domain “sch.id</a:t>
              </a:r>
              <a:endParaRPr lang="id-ID" sz="1200" b="1" dirty="0">
                <a:solidFill>
                  <a:sysClr val="windowText" lastClr="000000"/>
                </a:solidFill>
              </a:endParaRPr>
            </a:p>
          </p:txBody>
        </p:sp>
        <p:sp>
          <p:nvSpPr>
            <p:cNvPr id="53" name="TextBox 52"/>
            <p:cNvSpPr txBox="1"/>
            <p:nvPr/>
          </p:nvSpPr>
          <p:spPr>
            <a:xfrm>
              <a:off x="1460819" y="1723110"/>
              <a:ext cx="9841961" cy="276999"/>
            </a:xfrm>
            <a:prstGeom prst="rect">
              <a:avLst/>
            </a:prstGeom>
            <a:noFill/>
          </p:spPr>
          <p:txBody>
            <a:bodyPr wrap="square" rtlCol="0">
              <a:spAutoFit/>
            </a:bodyPr>
            <a:lstStyle/>
            <a:p>
              <a:r>
                <a:rPr lang="id-ID" sz="1200" dirty="0"/>
                <a:t>Pembiayaan meliputi pembelian domain, konsumsi, transportasi, dan/atau jasa profesi pengembang website</a:t>
              </a:r>
            </a:p>
          </p:txBody>
        </p:sp>
      </p:grpSp>
      <p:grpSp>
        <p:nvGrpSpPr>
          <p:cNvPr id="54" name="Group 53"/>
          <p:cNvGrpSpPr/>
          <p:nvPr/>
        </p:nvGrpSpPr>
        <p:grpSpPr>
          <a:xfrm>
            <a:off x="693747" y="2931681"/>
            <a:ext cx="10929191" cy="825081"/>
            <a:chOff x="401782" y="1279702"/>
            <a:chExt cx="10929191" cy="825081"/>
          </a:xfrm>
        </p:grpSpPr>
        <p:sp>
          <p:nvSpPr>
            <p:cNvPr id="55" name="Rounded Rectangle 54"/>
            <p:cNvSpPr/>
            <p:nvPr/>
          </p:nvSpPr>
          <p:spPr>
            <a:xfrm>
              <a:off x="401782" y="1337742"/>
              <a:ext cx="1385454" cy="767041"/>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6" name="TextBox 55"/>
            <p:cNvSpPr txBox="1"/>
            <p:nvPr/>
          </p:nvSpPr>
          <p:spPr>
            <a:xfrm>
              <a:off x="511534" y="1376457"/>
              <a:ext cx="720436" cy="646331"/>
            </a:xfrm>
            <a:prstGeom prst="rect">
              <a:avLst/>
            </a:prstGeom>
            <a:noFill/>
          </p:spPr>
          <p:txBody>
            <a:bodyPr wrap="square" rtlCol="0">
              <a:spAutoFit/>
            </a:bodyPr>
            <a:lstStyle/>
            <a:p>
              <a:r>
                <a:rPr lang="en-US" sz="3600" b="1" dirty="0">
                  <a:latin typeface="Century Gothic" panose="020B0502020202020204" pitchFamily="34" charset="0"/>
                </a:rPr>
                <a:t>10</a:t>
              </a:r>
              <a:endParaRPr lang="id-ID" sz="3600" b="1" dirty="0">
                <a:latin typeface="Century Gothic" panose="020B0502020202020204" pitchFamily="34" charset="0"/>
              </a:endParaRPr>
            </a:p>
          </p:txBody>
        </p:sp>
        <p:sp>
          <p:nvSpPr>
            <p:cNvPr id="57" name="Rounded Rectangle 56"/>
            <p:cNvSpPr/>
            <p:nvPr/>
          </p:nvSpPr>
          <p:spPr>
            <a:xfrm>
              <a:off x="1358074" y="1426563"/>
              <a:ext cx="8662650" cy="678220"/>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8" name="Rounded Rectangle 57"/>
            <p:cNvSpPr/>
            <p:nvPr/>
          </p:nvSpPr>
          <p:spPr>
            <a:xfrm>
              <a:off x="1419521" y="1279702"/>
              <a:ext cx="9911452" cy="720407"/>
            </a:xfrm>
            <a:prstGeom prst="roundRect">
              <a:avLst>
                <a:gd name="adj" fmla="val 8072"/>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9" name="Rectangle 58"/>
            <p:cNvSpPr/>
            <p:nvPr/>
          </p:nvSpPr>
          <p:spPr>
            <a:xfrm>
              <a:off x="1372757" y="1384377"/>
              <a:ext cx="5910854" cy="221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i-FI" sz="1200" b="1" dirty="0">
                  <a:solidFill>
                    <a:sysClr val="windowText" lastClr="000000"/>
                  </a:solidFill>
                </a:rPr>
                <a:t>Pengembangan media pembelajaran berbasis Teknologi, Informasi dan Komunikasi (TIK)</a:t>
              </a:r>
              <a:endParaRPr lang="id-ID" sz="1200" b="1" dirty="0">
                <a:solidFill>
                  <a:sysClr val="windowText" lastClr="000000"/>
                </a:solidFill>
              </a:endParaRPr>
            </a:p>
          </p:txBody>
        </p:sp>
        <p:sp>
          <p:nvSpPr>
            <p:cNvPr id="60" name="TextBox 59"/>
            <p:cNvSpPr txBox="1"/>
            <p:nvPr/>
          </p:nvSpPr>
          <p:spPr>
            <a:xfrm>
              <a:off x="1447714" y="1645909"/>
              <a:ext cx="9841961" cy="276999"/>
            </a:xfrm>
            <a:prstGeom prst="rect">
              <a:avLst/>
            </a:prstGeom>
            <a:noFill/>
          </p:spPr>
          <p:txBody>
            <a:bodyPr wrap="square" rtlCol="0">
              <a:spAutoFit/>
            </a:bodyPr>
            <a:lstStyle/>
            <a:p>
              <a:r>
                <a:rPr lang="sv-SE" sz="1200" dirty="0"/>
                <a:t>misalkan untuk pembelian bahan/komponen material perakitan dan/atau pengembangan e-book</a:t>
              </a:r>
              <a:endParaRPr lang="id-ID" sz="1200" dirty="0"/>
            </a:p>
          </p:txBody>
        </p:sp>
      </p:grpSp>
      <p:grpSp>
        <p:nvGrpSpPr>
          <p:cNvPr id="61" name="Group 60"/>
          <p:cNvGrpSpPr/>
          <p:nvPr/>
        </p:nvGrpSpPr>
        <p:grpSpPr>
          <a:xfrm>
            <a:off x="693747" y="3801740"/>
            <a:ext cx="10929191" cy="1546643"/>
            <a:chOff x="401782" y="1279703"/>
            <a:chExt cx="10929191" cy="1546643"/>
          </a:xfrm>
        </p:grpSpPr>
        <p:sp>
          <p:nvSpPr>
            <p:cNvPr id="62" name="Rounded Rectangle 61"/>
            <p:cNvSpPr/>
            <p:nvPr/>
          </p:nvSpPr>
          <p:spPr>
            <a:xfrm>
              <a:off x="401782" y="1337742"/>
              <a:ext cx="1385454" cy="792725"/>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3" name="TextBox 62"/>
            <p:cNvSpPr txBox="1"/>
            <p:nvPr/>
          </p:nvSpPr>
          <p:spPr>
            <a:xfrm>
              <a:off x="511534" y="1452252"/>
              <a:ext cx="720436" cy="646331"/>
            </a:xfrm>
            <a:prstGeom prst="rect">
              <a:avLst/>
            </a:prstGeom>
            <a:noFill/>
          </p:spPr>
          <p:txBody>
            <a:bodyPr wrap="square" rtlCol="0">
              <a:spAutoFit/>
            </a:bodyPr>
            <a:lstStyle/>
            <a:p>
              <a:r>
                <a:rPr lang="en-US" sz="3600" b="1" dirty="0">
                  <a:latin typeface="Century Gothic" panose="020B0502020202020204" pitchFamily="34" charset="0"/>
                </a:rPr>
                <a:t>11</a:t>
              </a:r>
              <a:endParaRPr lang="id-ID" sz="3600" b="1" dirty="0">
                <a:latin typeface="Century Gothic" panose="020B0502020202020204" pitchFamily="34" charset="0"/>
              </a:endParaRPr>
            </a:p>
          </p:txBody>
        </p:sp>
        <p:sp>
          <p:nvSpPr>
            <p:cNvPr id="64" name="Rounded Rectangle 63"/>
            <p:cNvSpPr/>
            <p:nvPr/>
          </p:nvSpPr>
          <p:spPr>
            <a:xfrm>
              <a:off x="1331948" y="1426563"/>
              <a:ext cx="8662650" cy="1399783"/>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5" name="Rounded Rectangle 64"/>
            <p:cNvSpPr/>
            <p:nvPr/>
          </p:nvSpPr>
          <p:spPr>
            <a:xfrm>
              <a:off x="1419521" y="1279703"/>
              <a:ext cx="9911452" cy="1458332"/>
            </a:xfrm>
            <a:prstGeom prst="roundRect">
              <a:avLst>
                <a:gd name="adj" fmla="val 8072"/>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66" name="Rectangle 65"/>
            <p:cNvSpPr/>
            <p:nvPr/>
          </p:nvSpPr>
          <p:spPr>
            <a:xfrm>
              <a:off x="1372757" y="1384376"/>
              <a:ext cx="3088892" cy="223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i-FI" sz="1200" b="1" dirty="0">
                  <a:solidFill>
                    <a:sysClr val="windowText" lastClr="000000"/>
                  </a:solidFill>
                </a:rPr>
                <a:t>Pendataan Dapodik</a:t>
              </a:r>
              <a:endParaRPr lang="id-ID" sz="1200" b="1" dirty="0">
                <a:solidFill>
                  <a:sysClr val="windowText" lastClr="000000"/>
                </a:solidFill>
              </a:endParaRPr>
            </a:p>
          </p:txBody>
        </p:sp>
        <p:sp>
          <p:nvSpPr>
            <p:cNvPr id="67" name="TextBox 66"/>
            <p:cNvSpPr txBox="1"/>
            <p:nvPr/>
          </p:nvSpPr>
          <p:spPr>
            <a:xfrm>
              <a:off x="1386266" y="1566288"/>
              <a:ext cx="9871441" cy="1200329"/>
            </a:xfrm>
            <a:prstGeom prst="rect">
              <a:avLst/>
            </a:prstGeom>
            <a:noFill/>
          </p:spPr>
          <p:txBody>
            <a:bodyPr wrap="square" rtlCol="0">
              <a:spAutoFit/>
            </a:bodyPr>
            <a:lstStyle/>
            <a:p>
              <a:pPr marL="171450" indent="-171450" algn="just">
                <a:buFont typeface="Arial" panose="020B0604020202020204" pitchFamily="34" charset="0"/>
                <a:buChar char="•"/>
              </a:pPr>
              <a:r>
                <a:rPr lang="id-ID" sz="1200" dirty="0"/>
                <a:t>rangkaian tahapan kegiatan pendataan Dapodik</a:t>
              </a:r>
              <a:r>
                <a:rPr lang="en-US" sz="1200" dirty="0"/>
                <a:t>: </a:t>
              </a:r>
              <a:r>
                <a:rPr lang="id-ID" sz="1200" dirty="0"/>
                <a:t>a) pemasukan data;</a:t>
              </a:r>
              <a:r>
                <a:rPr lang="en-US" sz="1200" dirty="0"/>
                <a:t> </a:t>
              </a:r>
              <a:r>
                <a:rPr lang="id-ID" sz="1200" dirty="0"/>
                <a:t>b) validasi;c) updating; dan</a:t>
              </a:r>
              <a:r>
                <a:rPr lang="en-US" sz="1200" dirty="0"/>
                <a:t> </a:t>
              </a:r>
              <a:r>
                <a:rPr lang="id-ID" sz="1200" dirty="0"/>
                <a:t>d) sinkronisasi data individual SMA ke dalam aplikasi Dapodik. Data individual SMA yang dimaksud meliputi:</a:t>
              </a:r>
              <a:r>
                <a:rPr lang="en-US" sz="1200" dirty="0"/>
                <a:t> </a:t>
              </a:r>
              <a:r>
                <a:rPr lang="id-ID" sz="1200" dirty="0"/>
                <a:t>(1) data profil sekolah;</a:t>
              </a:r>
              <a:r>
                <a:rPr lang="en-US" sz="1200" dirty="0"/>
                <a:t> </a:t>
              </a:r>
              <a:r>
                <a:rPr lang="id-ID" sz="1200" dirty="0"/>
                <a:t>(2) data peserta didik;</a:t>
              </a:r>
              <a:r>
                <a:rPr lang="en-US" sz="1200" dirty="0"/>
                <a:t> </a:t>
              </a:r>
              <a:r>
                <a:rPr lang="id-ID" sz="1200" dirty="0"/>
                <a:t>(3) data sarana dan prasarana; dan</a:t>
              </a:r>
              <a:r>
                <a:rPr lang="en-US" sz="1200" dirty="0"/>
                <a:t> </a:t>
              </a:r>
              <a:r>
                <a:rPr lang="id-ID" sz="1200" dirty="0"/>
                <a:t>(4) data guru dan tenaga kependidikan.</a:t>
              </a:r>
            </a:p>
            <a:p>
              <a:pPr marL="171450" indent="-171450">
                <a:buFont typeface="Arial" panose="020B0604020202020204" pitchFamily="34" charset="0"/>
                <a:buChar char="•"/>
              </a:pPr>
              <a:r>
                <a:rPr lang="id-ID" sz="1200" dirty="0"/>
                <a:t>Pembiayaan kegiatan meliputi:</a:t>
              </a:r>
              <a:r>
                <a:rPr lang="en-US" sz="1200" dirty="0"/>
                <a:t> </a:t>
              </a:r>
              <a:r>
                <a:rPr lang="id-ID" sz="1200" dirty="0"/>
                <a:t>a) penggandaan formulir Dapodik;</a:t>
              </a:r>
              <a:r>
                <a:rPr lang="en-US" sz="1200" dirty="0"/>
                <a:t> </a:t>
              </a:r>
              <a:r>
                <a:rPr lang="id-ID" sz="1200" dirty="0"/>
                <a:t>b) alat dan/atau bahan habis pakai pendukung kegiatan;</a:t>
              </a:r>
              <a:r>
                <a:rPr lang="en-US" sz="1200" dirty="0"/>
                <a:t> </a:t>
              </a:r>
              <a:r>
                <a:rPr lang="id-ID" sz="1200" dirty="0"/>
                <a:t>c) konsumsi dan transportasi;</a:t>
              </a:r>
              <a:r>
                <a:rPr lang="en-US" sz="1200" dirty="0"/>
                <a:t> </a:t>
              </a:r>
              <a:r>
                <a:rPr lang="id-ID" sz="1200" dirty="0"/>
                <a:t>d) warnet dan biaya transportasi menuju warnet, apabila tahapan kegiatan pendataan tidak dapat dilakukan di sekolah karena permasalahan jaringan internet;</a:t>
              </a:r>
              <a:r>
                <a:rPr lang="en-US" sz="1200" dirty="0"/>
                <a:t> </a:t>
              </a:r>
              <a:r>
                <a:rPr lang="id-ID" sz="1200" dirty="0"/>
                <a:t>e) honor petugas pendataan Dapodik.</a:t>
              </a:r>
            </a:p>
          </p:txBody>
        </p:sp>
      </p:grpSp>
      <p:sp>
        <p:nvSpPr>
          <p:cNvPr id="68" name="TextBox 67"/>
          <p:cNvSpPr txBox="1"/>
          <p:nvPr/>
        </p:nvSpPr>
        <p:spPr>
          <a:xfrm>
            <a:off x="257184" y="5395119"/>
            <a:ext cx="11677632" cy="1015663"/>
          </a:xfrm>
          <a:prstGeom prst="rect">
            <a:avLst/>
          </a:prstGeom>
          <a:solidFill>
            <a:schemeClr val="tx2">
              <a:lumMod val="75000"/>
            </a:schemeClr>
          </a:solidFill>
        </p:spPr>
        <p:txBody>
          <a:bodyPr wrap="square" rtlCol="0">
            <a:spAutoFit/>
          </a:bodyPr>
          <a:lstStyle/>
          <a:p>
            <a:r>
              <a:rPr lang="en-US" sz="1200" dirty="0" err="1">
                <a:solidFill>
                  <a:schemeClr val="bg1"/>
                </a:solidFill>
              </a:rPr>
              <a:t>Catatan</a:t>
            </a:r>
            <a:r>
              <a:rPr lang="en-US" sz="1200" dirty="0">
                <a:solidFill>
                  <a:schemeClr val="bg1"/>
                </a:solidFill>
              </a:rPr>
              <a:t>: honor </a:t>
            </a:r>
            <a:r>
              <a:rPr lang="en-US" sz="1200" dirty="0" err="1">
                <a:solidFill>
                  <a:schemeClr val="bg1"/>
                </a:solidFill>
              </a:rPr>
              <a:t>petugas</a:t>
            </a:r>
            <a:r>
              <a:rPr lang="en-US" sz="1200" dirty="0">
                <a:solidFill>
                  <a:schemeClr val="bg1"/>
                </a:solidFill>
              </a:rPr>
              <a:t> </a:t>
            </a:r>
            <a:r>
              <a:rPr lang="en-US" sz="1200" dirty="0" err="1">
                <a:solidFill>
                  <a:schemeClr val="bg1"/>
                </a:solidFill>
              </a:rPr>
              <a:t>pendataan</a:t>
            </a:r>
            <a:r>
              <a:rPr lang="en-US" sz="1200" dirty="0">
                <a:solidFill>
                  <a:schemeClr val="bg1"/>
                </a:solidFill>
              </a:rPr>
              <a:t> </a:t>
            </a:r>
            <a:r>
              <a:rPr lang="en-US" sz="1200" dirty="0" err="1">
                <a:solidFill>
                  <a:schemeClr val="bg1"/>
                </a:solidFill>
              </a:rPr>
              <a:t>Dapodik</a:t>
            </a:r>
            <a:endParaRPr lang="en-US" sz="1200" dirty="0">
              <a:solidFill>
                <a:schemeClr val="bg1"/>
              </a:solidFill>
            </a:endParaRPr>
          </a:p>
          <a:p>
            <a:r>
              <a:rPr lang="en-US" sz="1200" dirty="0">
                <a:solidFill>
                  <a:schemeClr val="bg1"/>
                </a:solidFill>
              </a:rPr>
              <a:t>(1) </a:t>
            </a:r>
            <a:r>
              <a:rPr lang="id-ID" sz="1200" dirty="0">
                <a:solidFill>
                  <a:schemeClr val="bg1"/>
                </a:solidFill>
              </a:rPr>
              <a:t>kegiatan pendataan Dapodik diupayakan untuk dikerjakan oleh tenaga administrasi berkompeten yang sudah tersedia di sekolah, baik yang merupakan pegawai tetap maupun tenaga honorer, sehingga sekolah tidak perlu menganggarkan biaya tambahan untuk pembayaran honor bulanan; dan</a:t>
            </a:r>
          </a:p>
          <a:p>
            <a:r>
              <a:rPr lang="id-ID" sz="1200" dirty="0">
                <a:solidFill>
                  <a:schemeClr val="bg1"/>
                </a:solidFill>
              </a:rPr>
              <a:t>(2) apabila tidak tersedia tenaga administrasi yang berkompeten, sekolah dapat menugaskan petugas pendataan lepas (outsourcing) yang</a:t>
            </a:r>
            <a:r>
              <a:rPr lang="en-US" sz="1200" dirty="0">
                <a:solidFill>
                  <a:schemeClr val="bg1"/>
                </a:solidFill>
              </a:rPr>
              <a:t> </a:t>
            </a:r>
            <a:r>
              <a:rPr lang="id-ID" sz="1200" dirty="0">
                <a:solidFill>
                  <a:schemeClr val="bg1"/>
                </a:solidFill>
              </a:rPr>
              <a:t>dibayar sesuai dengan waktu pekerjaan atau per kegiatan (tidak dibayarkan dalam bentuk honor rutin bulanan)</a:t>
            </a:r>
          </a:p>
        </p:txBody>
      </p:sp>
    </p:spTree>
    <p:extLst>
      <p:ext uri="{BB962C8B-B14F-4D97-AF65-F5344CB8AC3E}">
        <p14:creationId xmlns:p14="http://schemas.microsoft.com/office/powerpoint/2010/main" val="49591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a:solidFill>
                  <a:schemeClr val="bg1"/>
                </a:solidFill>
              </a:rPr>
              <a:t>5. </a:t>
            </a:r>
            <a:r>
              <a:rPr lang="en-US" sz="2800" b="1" dirty="0" err="1">
                <a:solidFill>
                  <a:srgbClr val="FFFF00"/>
                </a:solidFill>
              </a:rPr>
              <a:t>Pengelolaan</a:t>
            </a:r>
            <a:r>
              <a:rPr lang="en-US" sz="2800" b="1" dirty="0">
                <a:solidFill>
                  <a:schemeClr val="bg1"/>
                </a:solidFill>
              </a:rPr>
              <a:t> </a:t>
            </a:r>
            <a:r>
              <a:rPr lang="en-US" sz="2800" b="1" dirty="0" err="1">
                <a:solidFill>
                  <a:schemeClr val="bg1"/>
                </a:solidFill>
              </a:rPr>
              <a:t>Sekolah</a:t>
            </a:r>
            <a:r>
              <a:rPr lang="en-US" sz="2800" b="1" dirty="0">
                <a:solidFill>
                  <a:schemeClr val="bg1"/>
                </a:solidFill>
              </a:rPr>
              <a:t> - </a:t>
            </a:r>
            <a:r>
              <a:rPr lang="en-US" sz="2800" b="1" dirty="0" smtClean="0">
                <a:solidFill>
                  <a:schemeClr val="bg1"/>
                </a:solidFill>
              </a:rPr>
              <a:t>3</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0" y="501403"/>
            <a:ext cx="12192000" cy="6131151"/>
            <a:chOff x="-39046" y="0"/>
            <a:chExt cx="12231046" cy="7024256"/>
          </a:xfrm>
        </p:grpSpPr>
        <p:pic>
          <p:nvPicPr>
            <p:cNvPr id="6" name="Picture 5"/>
            <p:cNvPicPr>
              <a:picLocks noChangeAspect="1"/>
            </p:cNvPicPr>
            <p:nvPr/>
          </p:nvPicPr>
          <p:blipFill>
            <a:blip r:embed="rId3">
              <a:duotone>
                <a:prstClr val="black"/>
                <a:schemeClr val="accent3">
                  <a:tint val="45000"/>
                  <a:satMod val="400000"/>
                </a:schemeClr>
              </a:duotone>
            </a:blip>
            <a:stretch>
              <a:fillRect/>
            </a:stretch>
          </p:blipFill>
          <p:spPr>
            <a:xfrm>
              <a:off x="-39046" y="0"/>
              <a:ext cx="12231046" cy="6858000"/>
            </a:xfrm>
            <a:prstGeom prst="rect">
              <a:avLst/>
            </a:prstGeom>
          </p:spPr>
        </p:pic>
        <p:sp>
          <p:nvSpPr>
            <p:cNvPr id="7" name="Flowchart: Manual Input 6"/>
            <p:cNvSpPr/>
            <p:nvPr/>
          </p:nvSpPr>
          <p:spPr>
            <a:xfrm rot="16200000" flipV="1">
              <a:off x="1461439" y="-932449"/>
              <a:ext cx="6456221" cy="9457190"/>
            </a:xfrm>
            <a:prstGeom prst="flowChartManualInput">
              <a:avLst/>
            </a:prstGeom>
            <a:gradFill flip="none" rotWithShape="1">
              <a:gsLst>
                <a:gs pos="0">
                  <a:schemeClr val="bg1">
                    <a:lumMod val="85000"/>
                  </a:schemeClr>
                </a:gs>
                <a:gs pos="3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flipV="1">
              <a:off x="-39046" y="0"/>
              <a:ext cx="12231046" cy="6858000"/>
            </a:xfrm>
            <a:prstGeom prst="rect">
              <a:avLst/>
            </a:prstGeom>
            <a:gradFill>
              <a:gsLst>
                <a:gs pos="0">
                  <a:schemeClr val="bg1">
                    <a:lumMod val="85000"/>
                    <a:alpha val="46000"/>
                  </a:schemeClr>
                </a:gs>
                <a:gs pos="31000">
                  <a:schemeClr val="bg1">
                    <a:lumMod val="85000"/>
                    <a:alpha val="25000"/>
                  </a:schemeClr>
                </a:gs>
                <a:gs pos="64000">
                  <a:schemeClr val="bg1">
                    <a:lumMod val="95000"/>
                    <a:alpha val="38000"/>
                  </a:schemeClr>
                </a:gs>
                <a:gs pos="100000">
                  <a:schemeClr val="bg1">
                    <a:alpha val="4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grpSp>
      <p:grpSp>
        <p:nvGrpSpPr>
          <p:cNvPr id="9" name="Group 8"/>
          <p:cNvGrpSpPr/>
          <p:nvPr/>
        </p:nvGrpSpPr>
        <p:grpSpPr>
          <a:xfrm>
            <a:off x="401782" y="1101964"/>
            <a:ext cx="10929191" cy="827676"/>
            <a:chOff x="401782" y="1279703"/>
            <a:chExt cx="10929191" cy="827676"/>
          </a:xfrm>
        </p:grpSpPr>
        <p:sp>
          <p:nvSpPr>
            <p:cNvPr id="10" name="Rounded Rectangle 9"/>
            <p:cNvSpPr/>
            <p:nvPr/>
          </p:nvSpPr>
          <p:spPr>
            <a:xfrm>
              <a:off x="401782" y="1337743"/>
              <a:ext cx="1385454" cy="761586"/>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TextBox 10"/>
            <p:cNvSpPr txBox="1"/>
            <p:nvPr/>
          </p:nvSpPr>
          <p:spPr>
            <a:xfrm>
              <a:off x="498022" y="1391543"/>
              <a:ext cx="720436" cy="646331"/>
            </a:xfrm>
            <a:prstGeom prst="rect">
              <a:avLst/>
            </a:prstGeom>
            <a:noFill/>
          </p:spPr>
          <p:txBody>
            <a:bodyPr wrap="square" rtlCol="0">
              <a:spAutoFit/>
            </a:bodyPr>
            <a:lstStyle/>
            <a:p>
              <a:r>
                <a:rPr lang="en-US" sz="3600" b="1" dirty="0">
                  <a:latin typeface="Century Gothic" panose="020B0502020202020204" pitchFamily="34" charset="0"/>
                </a:rPr>
                <a:t>12</a:t>
              </a:r>
              <a:endParaRPr lang="id-ID" sz="3600" b="1" dirty="0">
                <a:latin typeface="Century Gothic" panose="020B0502020202020204" pitchFamily="34" charset="0"/>
              </a:endParaRPr>
            </a:p>
          </p:txBody>
        </p:sp>
        <p:sp>
          <p:nvSpPr>
            <p:cNvPr id="12" name="Rounded Rectangle 11"/>
            <p:cNvSpPr/>
            <p:nvPr/>
          </p:nvSpPr>
          <p:spPr>
            <a:xfrm>
              <a:off x="1358074" y="1426562"/>
              <a:ext cx="8662650" cy="680817"/>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ounded Rectangle 12"/>
            <p:cNvSpPr/>
            <p:nvPr/>
          </p:nvSpPr>
          <p:spPr>
            <a:xfrm>
              <a:off x="1419521" y="1279703"/>
              <a:ext cx="9911452" cy="734474"/>
            </a:xfrm>
            <a:prstGeom prst="roundRect">
              <a:avLst>
                <a:gd name="adj" fmla="val 8072"/>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4" name="Rectangle 13"/>
            <p:cNvSpPr/>
            <p:nvPr/>
          </p:nvSpPr>
          <p:spPr>
            <a:xfrm>
              <a:off x="1372756" y="1384377"/>
              <a:ext cx="6194455" cy="31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200" b="1" dirty="0">
                  <a:solidFill>
                    <a:sysClr val="windowText" lastClr="000000"/>
                  </a:solidFill>
                </a:rPr>
                <a:t>Membeli/sewa genset atau jenis lainnya (untuk daerah yang belum ada jaringan listrik)</a:t>
              </a:r>
            </a:p>
          </p:txBody>
        </p:sp>
        <p:sp>
          <p:nvSpPr>
            <p:cNvPr id="15" name="TextBox 14"/>
            <p:cNvSpPr txBox="1"/>
            <p:nvPr/>
          </p:nvSpPr>
          <p:spPr>
            <a:xfrm>
              <a:off x="1460819" y="1723110"/>
              <a:ext cx="9841961" cy="276999"/>
            </a:xfrm>
            <a:prstGeom prst="rect">
              <a:avLst/>
            </a:prstGeom>
            <a:noFill/>
          </p:spPr>
          <p:txBody>
            <a:bodyPr wrap="square" rtlCol="0">
              <a:spAutoFit/>
            </a:bodyPr>
            <a:lstStyle/>
            <a:p>
              <a:r>
                <a:rPr lang="sv-SE" sz="1200" dirty="0"/>
                <a:t>Jika peralatan dimaksud dibeli oleh sekolah, maka harus dicatatkan sebagai inventaris sekolah</a:t>
              </a:r>
              <a:endParaRPr lang="id-ID" sz="1200" dirty="0"/>
            </a:p>
          </p:txBody>
        </p:sp>
      </p:grpSp>
      <p:grpSp>
        <p:nvGrpSpPr>
          <p:cNvPr id="16" name="Group 15"/>
          <p:cNvGrpSpPr/>
          <p:nvPr/>
        </p:nvGrpSpPr>
        <p:grpSpPr>
          <a:xfrm>
            <a:off x="401782" y="1974562"/>
            <a:ext cx="10929191" cy="695925"/>
            <a:chOff x="401782" y="1279702"/>
            <a:chExt cx="10929191" cy="695925"/>
          </a:xfrm>
        </p:grpSpPr>
        <p:sp>
          <p:nvSpPr>
            <p:cNvPr id="17" name="Rounded Rectangle 16"/>
            <p:cNvSpPr/>
            <p:nvPr/>
          </p:nvSpPr>
          <p:spPr>
            <a:xfrm>
              <a:off x="401782" y="1337743"/>
              <a:ext cx="1385454" cy="574033"/>
            </a:xfrm>
            <a:prstGeom prst="roundRect">
              <a:avLst>
                <a:gd name="adj" fmla="val 807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Box 17"/>
            <p:cNvSpPr txBox="1"/>
            <p:nvPr/>
          </p:nvSpPr>
          <p:spPr>
            <a:xfrm>
              <a:off x="511534" y="1329296"/>
              <a:ext cx="720436" cy="646331"/>
            </a:xfrm>
            <a:prstGeom prst="rect">
              <a:avLst/>
            </a:prstGeom>
            <a:noFill/>
          </p:spPr>
          <p:txBody>
            <a:bodyPr wrap="square" rtlCol="0">
              <a:spAutoFit/>
            </a:bodyPr>
            <a:lstStyle/>
            <a:p>
              <a:r>
                <a:rPr lang="en-US" sz="3600" b="1" dirty="0">
                  <a:latin typeface="Century Gothic" panose="020B0502020202020204" pitchFamily="34" charset="0"/>
                </a:rPr>
                <a:t>13</a:t>
              </a:r>
              <a:endParaRPr lang="id-ID" sz="3600" b="1" dirty="0">
                <a:latin typeface="Century Gothic" panose="020B0502020202020204" pitchFamily="34" charset="0"/>
              </a:endParaRPr>
            </a:p>
          </p:txBody>
        </p:sp>
        <p:sp>
          <p:nvSpPr>
            <p:cNvPr id="19" name="Rounded Rectangle 18"/>
            <p:cNvSpPr/>
            <p:nvPr/>
          </p:nvSpPr>
          <p:spPr>
            <a:xfrm>
              <a:off x="1358074" y="1426563"/>
              <a:ext cx="8662650" cy="492474"/>
            </a:xfrm>
            <a:prstGeom prst="roundRect">
              <a:avLst>
                <a:gd name="adj" fmla="val 235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0" name="Rounded Rectangle 19"/>
            <p:cNvSpPr/>
            <p:nvPr/>
          </p:nvSpPr>
          <p:spPr>
            <a:xfrm>
              <a:off x="1419521" y="1279702"/>
              <a:ext cx="9911452" cy="507371"/>
            </a:xfrm>
            <a:prstGeom prst="roundRect">
              <a:avLst>
                <a:gd name="adj" fmla="val 8072"/>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1" name="Rectangle 20"/>
            <p:cNvSpPr/>
            <p:nvPr/>
          </p:nvSpPr>
          <p:spPr>
            <a:xfrm>
              <a:off x="1372757" y="1384376"/>
              <a:ext cx="3060698" cy="3474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200" b="1" dirty="0">
                  <a:solidFill>
                    <a:sysClr val="windowText" lastClr="000000"/>
                  </a:solidFill>
                </a:rPr>
                <a:t>Penanggulangan dampak darurat bencana</a:t>
              </a:r>
            </a:p>
          </p:txBody>
        </p:sp>
      </p:grpSp>
    </p:spTree>
    <p:extLst>
      <p:ext uri="{BB962C8B-B14F-4D97-AF65-F5344CB8AC3E}">
        <p14:creationId xmlns:p14="http://schemas.microsoft.com/office/powerpoint/2010/main" val="325294750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10507074" cy="519035"/>
          </a:xfrm>
        </p:spPr>
        <p:txBody>
          <a:bodyPr>
            <a:noAutofit/>
          </a:bodyPr>
          <a:lstStyle/>
          <a:p>
            <a:r>
              <a:rPr lang="en-US" sz="2800" b="1" dirty="0" smtClean="0">
                <a:solidFill>
                  <a:schemeClr val="bg1"/>
                </a:solidFill>
              </a:rPr>
              <a:t>6. </a:t>
            </a:r>
            <a:r>
              <a:rPr lang="en-US" sz="2800" b="1" dirty="0" err="1" smtClean="0">
                <a:solidFill>
                  <a:schemeClr val="bg1"/>
                </a:solidFill>
              </a:rPr>
              <a:t>Pengembangan</a:t>
            </a:r>
            <a:r>
              <a:rPr lang="en-US" sz="2800" b="1" dirty="0" smtClean="0">
                <a:solidFill>
                  <a:schemeClr val="bg1"/>
                </a:solidFill>
              </a:rPr>
              <a:t> </a:t>
            </a:r>
            <a:r>
              <a:rPr lang="en-US" sz="2800" b="1" dirty="0" err="1" smtClean="0">
                <a:solidFill>
                  <a:schemeClr val="bg1"/>
                </a:solidFill>
              </a:rPr>
              <a:t>Profesi</a:t>
            </a:r>
            <a:r>
              <a:rPr lang="en-US" sz="2800" b="1" dirty="0" smtClean="0">
                <a:solidFill>
                  <a:schemeClr val="bg1"/>
                </a:solidFill>
              </a:rPr>
              <a:t> GTK </a:t>
            </a:r>
            <a:r>
              <a:rPr lang="en-US" sz="2800" b="1" dirty="0" err="1" smtClean="0">
                <a:solidFill>
                  <a:schemeClr val="bg1"/>
                </a:solidFill>
              </a:rPr>
              <a:t>dan</a:t>
            </a:r>
            <a:r>
              <a:rPr lang="en-US" sz="2800" b="1" dirty="0" smtClean="0">
                <a:solidFill>
                  <a:schemeClr val="bg1"/>
                </a:solidFill>
              </a:rPr>
              <a:t> </a:t>
            </a:r>
            <a:r>
              <a:rPr lang="en-US" sz="2800" b="1" dirty="0" err="1" smtClean="0">
                <a:solidFill>
                  <a:srgbClr val="FFFF00"/>
                </a:solidFill>
              </a:rPr>
              <a:t>Manajemen</a:t>
            </a:r>
            <a:r>
              <a:rPr lang="en-US" sz="2800" b="1" dirty="0" smtClean="0">
                <a:solidFill>
                  <a:srgbClr val="FFFF00"/>
                </a:solidFill>
              </a:rPr>
              <a:t> </a:t>
            </a:r>
            <a:r>
              <a:rPr lang="en-US" sz="2800" b="1" dirty="0" err="1" smtClean="0">
                <a:solidFill>
                  <a:srgbClr val="FFFF00"/>
                </a:solidFill>
              </a:rPr>
              <a:t>Sekolah</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duotone>
              <a:schemeClr val="bg2">
                <a:shade val="45000"/>
                <a:satMod val="135000"/>
              </a:schemeClr>
              <a:prstClr val="white"/>
            </a:duotone>
          </a:blip>
          <a:srcRect r="30963"/>
          <a:stretch/>
        </p:blipFill>
        <p:spPr>
          <a:xfrm>
            <a:off x="2845691" y="517731"/>
            <a:ext cx="9384409" cy="6011549"/>
          </a:xfrm>
          <a:prstGeom prst="rect">
            <a:avLst/>
          </a:prstGeom>
        </p:spPr>
      </p:pic>
      <p:sp>
        <p:nvSpPr>
          <p:cNvPr id="6" name="Flowchart: Manual Input 5"/>
          <p:cNvSpPr/>
          <p:nvPr/>
        </p:nvSpPr>
        <p:spPr>
          <a:xfrm rot="16200000" flipV="1">
            <a:off x="3329936" y="-1208716"/>
            <a:ext cx="6033321" cy="9457190"/>
          </a:xfrm>
          <a:prstGeom prst="flowChartManualInput">
            <a:avLst/>
          </a:prstGeom>
          <a:gradFill flip="none" rotWithShape="1">
            <a:gsLst>
              <a:gs pos="0">
                <a:schemeClr val="bg1">
                  <a:lumMod val="85000"/>
                </a:schemeClr>
              </a:gs>
              <a:gs pos="3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Pentagon 6"/>
          <p:cNvSpPr/>
          <p:nvPr/>
        </p:nvSpPr>
        <p:spPr>
          <a:xfrm>
            <a:off x="2016351" y="501404"/>
            <a:ext cx="7225260" cy="6035136"/>
          </a:xfrm>
          <a:prstGeom prst="homePlat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8" name="Pentagon 7"/>
          <p:cNvSpPr/>
          <p:nvPr/>
        </p:nvSpPr>
        <p:spPr>
          <a:xfrm>
            <a:off x="-3465" y="501404"/>
            <a:ext cx="4211050" cy="6035136"/>
          </a:xfrm>
          <a:prstGeom prst="homePlat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p:cNvSpPr txBox="1"/>
          <p:nvPr/>
        </p:nvSpPr>
        <p:spPr>
          <a:xfrm>
            <a:off x="-439999" y="1534865"/>
            <a:ext cx="3738959" cy="1815882"/>
          </a:xfrm>
          <a:prstGeom prst="rect">
            <a:avLst/>
          </a:prstGeom>
          <a:noFill/>
        </p:spPr>
        <p:txBody>
          <a:bodyPr wrap="square" rtlCol="0">
            <a:spAutoFit/>
          </a:bodyPr>
          <a:lstStyle/>
          <a:p>
            <a:pPr marL="800100" lvl="1" indent="-342900">
              <a:buFont typeface="Wingdings" panose="05000000000000000000" pitchFamily="2" charset="2"/>
              <a:buChar char="q"/>
            </a:pPr>
            <a:r>
              <a:rPr lang="en-US" sz="1600" dirty="0" err="1">
                <a:latin typeface="Century Gothic" panose="020B0502020202020204" pitchFamily="34" charset="0"/>
                <a:ea typeface="Baskerville Old Face" charset="0"/>
                <a:cs typeface="Baskerville Old Face" charset="0"/>
              </a:rPr>
              <a:t>Pembiayaan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untuk</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penyelenggaraan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kegiatan</a:t>
            </a:r>
            <a:r>
              <a:rPr lang="en-US" sz="1600" dirty="0">
                <a:latin typeface="Century Gothic" panose="020B0502020202020204" pitchFamily="34" charset="0"/>
                <a:ea typeface="Baskerville Old Face" charset="0"/>
                <a:cs typeface="Baskerville Old Face" charset="0"/>
              </a:rPr>
              <a:t> MGMP </a:t>
            </a:r>
            <a:r>
              <a:rPr lang="en-US" sz="1600" dirty="0" err="1">
                <a:latin typeface="Century Gothic" panose="020B0502020202020204" pitchFamily="34" charset="0"/>
                <a:ea typeface="Baskerville Old Face" charset="0"/>
                <a:cs typeface="Baskerville Old Face" charset="0"/>
              </a:rPr>
              <a:t>dan</a:t>
            </a:r>
            <a:r>
              <a:rPr lang="en-US" sz="1600" dirty="0">
                <a:latin typeface="Century Gothic" panose="020B0502020202020204" pitchFamily="34" charset="0"/>
                <a:ea typeface="Baskerville Old Face" charset="0"/>
                <a:cs typeface="Baskerville Old Face" charset="0"/>
              </a:rPr>
              <a:t> MKKS di </a:t>
            </a:r>
            <a:r>
              <a:rPr lang="en-US" sz="1600" dirty="0" err="1">
                <a:latin typeface="Century Gothic" panose="020B0502020202020204" pitchFamily="34" charset="0"/>
                <a:ea typeface="Baskerville Old Face" charset="0"/>
                <a:cs typeface="Baskerville Old Face" charset="0"/>
              </a:rPr>
              <a:t>sekolah</a:t>
            </a:r>
            <a:r>
              <a:rPr lang="en-US" sz="1600" dirty="0">
                <a:latin typeface="Century Gothic" panose="020B0502020202020204" pitchFamily="34" charset="0"/>
              </a:rPr>
              <a:t>. </a:t>
            </a:r>
            <a:r>
              <a:rPr lang="en-US" sz="1600" dirty="0" err="1">
                <a:latin typeface="Century Gothic" panose="020B0502020202020204" pitchFamily="34" charset="0"/>
              </a:rPr>
              <a:t>Apabila</a:t>
            </a:r>
            <a:r>
              <a:rPr lang="en-US" sz="1600" dirty="0">
                <a:latin typeface="Century Gothic" panose="020B0502020202020204" pitchFamily="34" charset="0"/>
              </a:rPr>
              <a:t> </a:t>
            </a:r>
            <a:r>
              <a:rPr lang="en-US" sz="1600" dirty="0" err="1">
                <a:latin typeface="Century Gothic" panose="020B0502020202020204" pitchFamily="34" charset="0"/>
              </a:rPr>
              <a:t>kegiatan</a:t>
            </a:r>
            <a:r>
              <a:rPr lang="en-US" sz="1600" dirty="0">
                <a:latin typeface="Century Gothic" panose="020B0502020202020204" pitchFamily="34" charset="0"/>
              </a:rPr>
              <a:t> </a:t>
            </a:r>
            <a:r>
              <a:rPr lang="en-US" sz="1600" dirty="0" err="1">
                <a:latin typeface="Century Gothic" panose="020B0502020202020204" pitchFamily="34" charset="0"/>
              </a:rPr>
              <a:t>tersebut</a:t>
            </a:r>
            <a:r>
              <a:rPr lang="en-US" sz="1600" dirty="0">
                <a:latin typeface="Century Gothic" panose="020B0502020202020204" pitchFamily="34" charset="0"/>
              </a:rPr>
              <a:t> </a:t>
            </a:r>
            <a:r>
              <a:rPr lang="en-US" sz="1600" dirty="0" err="1">
                <a:latin typeface="Century Gothic" panose="020B0502020202020204" pitchFamily="34" charset="0"/>
              </a:rPr>
              <a:t>belum</a:t>
            </a:r>
            <a:r>
              <a:rPr lang="en-US" sz="1600" dirty="0">
                <a:latin typeface="Century Gothic" panose="020B0502020202020204" pitchFamily="34" charset="0"/>
              </a:rPr>
              <a:t> di </a:t>
            </a:r>
            <a:r>
              <a:rPr lang="en-US" sz="1600" dirty="0" err="1">
                <a:latin typeface="Century Gothic" panose="020B0502020202020204" pitchFamily="34" charset="0"/>
              </a:rPr>
              <a:t>biayai</a:t>
            </a:r>
            <a:r>
              <a:rPr lang="en-US" sz="1600" dirty="0">
                <a:latin typeface="Century Gothic" panose="020B0502020202020204" pitchFamily="34" charset="0"/>
              </a:rPr>
              <a:t> </a:t>
            </a:r>
            <a:r>
              <a:rPr lang="en-US" sz="1600" dirty="0" err="1">
                <a:latin typeface="Century Gothic" panose="020B0502020202020204" pitchFamily="34" charset="0"/>
              </a:rPr>
              <a:t>oleh</a:t>
            </a:r>
            <a:r>
              <a:rPr lang="en-US" sz="1600" dirty="0">
                <a:latin typeface="Century Gothic" panose="020B0502020202020204" pitchFamily="34" charset="0"/>
              </a:rPr>
              <a:t> </a:t>
            </a:r>
            <a:r>
              <a:rPr lang="en-US" sz="1600" dirty="0" err="1">
                <a:latin typeface="Century Gothic" panose="020B0502020202020204" pitchFamily="34" charset="0"/>
              </a:rPr>
              <a:t>sumber</a:t>
            </a:r>
            <a:r>
              <a:rPr lang="en-US" sz="1600" dirty="0">
                <a:latin typeface="Century Gothic" panose="020B0502020202020204" pitchFamily="34" charset="0"/>
              </a:rPr>
              <a:t> lain </a:t>
            </a:r>
            <a:r>
              <a:rPr lang="en-US" sz="1600" dirty="0" err="1">
                <a:latin typeface="Century Gothic" panose="020B0502020202020204" pitchFamily="34" charset="0"/>
              </a:rPr>
              <a:t>hibah</a:t>
            </a:r>
            <a:r>
              <a:rPr lang="en-US" sz="1600" dirty="0">
                <a:latin typeface="Century Gothic" panose="020B0502020202020204" pitchFamily="34" charset="0"/>
              </a:rPr>
              <a:t>/ </a:t>
            </a:r>
            <a:r>
              <a:rPr lang="en-US" sz="1600" dirty="0" err="1">
                <a:latin typeface="Century Gothic" panose="020B0502020202020204" pitchFamily="34" charset="0"/>
              </a:rPr>
              <a:t>blockgrant</a:t>
            </a:r>
            <a:r>
              <a:rPr lang="en-US" sz="1600" dirty="0">
                <a:latin typeface="Century Gothic" panose="020B0502020202020204" pitchFamily="34" charset="0"/>
              </a:rPr>
              <a:t> </a:t>
            </a:r>
            <a:r>
              <a:rPr lang="en-US" sz="1600" dirty="0" err="1">
                <a:latin typeface="Century Gothic" panose="020B0502020202020204" pitchFamily="34" charset="0"/>
              </a:rPr>
              <a:t>atau</a:t>
            </a:r>
            <a:r>
              <a:rPr lang="en-US" sz="1600" dirty="0">
                <a:latin typeface="Century Gothic" panose="020B0502020202020204" pitchFamily="34" charset="0"/>
              </a:rPr>
              <a:t> </a:t>
            </a:r>
            <a:r>
              <a:rPr lang="en-US" sz="1600" dirty="0" err="1">
                <a:latin typeface="Century Gothic" panose="020B0502020202020204" pitchFamily="34" charset="0"/>
              </a:rPr>
              <a:t>sejenisnya</a:t>
            </a:r>
            <a:endParaRPr lang="en-US" sz="1600" dirty="0">
              <a:latin typeface="Century Gothic" panose="020B0502020202020204" pitchFamily="34" charset="0"/>
              <a:ea typeface="Baskerville Old Face" charset="0"/>
              <a:cs typeface="Baskerville Old Face" charset="0"/>
            </a:endParaRPr>
          </a:p>
        </p:txBody>
      </p:sp>
      <p:sp>
        <p:nvSpPr>
          <p:cNvPr id="10" name="TextBox 9"/>
          <p:cNvSpPr txBox="1"/>
          <p:nvPr/>
        </p:nvSpPr>
        <p:spPr>
          <a:xfrm>
            <a:off x="3226403" y="1516848"/>
            <a:ext cx="4192211" cy="3847207"/>
          </a:xfrm>
          <a:prstGeom prst="rect">
            <a:avLst/>
          </a:prstGeom>
          <a:noFill/>
        </p:spPr>
        <p:txBody>
          <a:bodyPr wrap="square" rtlCol="0">
            <a:spAutoFit/>
          </a:bodyPr>
          <a:lstStyle/>
          <a:p>
            <a:pPr marL="800100" lvl="1" indent="-342900">
              <a:buFont typeface="Wingdings" panose="05000000000000000000" pitchFamily="2" charset="2"/>
              <a:buChar char="q"/>
            </a:pPr>
            <a:r>
              <a:rPr lang="en-US" sz="1600" dirty="0" err="1">
                <a:latin typeface="Century Gothic" panose="020B0502020202020204" pitchFamily="34" charset="0"/>
                <a:ea typeface="Baskerville Old Face" charset="0"/>
                <a:cs typeface="Baskerville Old Face" charset="0"/>
              </a:rPr>
              <a:t>Pembiayaan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untuk</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mengadakan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kegiatan</a:t>
            </a:r>
            <a:r>
              <a:rPr lang="en-US" sz="1600" dirty="0">
                <a:latin typeface="Century Gothic" panose="020B0502020202020204" pitchFamily="34" charset="0"/>
                <a:ea typeface="Baskerville Old Face" charset="0"/>
                <a:cs typeface="Baskerville Old Face" charset="0"/>
              </a:rPr>
              <a:t> in house training/workshop di </a:t>
            </a:r>
            <a:r>
              <a:rPr lang="en-US" sz="1600" dirty="0" err="1">
                <a:latin typeface="Century Gothic" panose="020B0502020202020204" pitchFamily="34" charset="0"/>
                <a:ea typeface="Baskerville Old Face" charset="0"/>
                <a:cs typeface="Baskerville Old Face" charset="0"/>
              </a:rPr>
              <a:t>sekolah</a:t>
            </a:r>
            <a:r>
              <a:rPr lang="en-US" sz="1400" dirty="0">
                <a:latin typeface="Century Gothic" panose="020B0502020202020204" pitchFamily="34" charset="0"/>
              </a:rPr>
              <a:t>. Antara lain:</a:t>
            </a:r>
          </a:p>
          <a:p>
            <a:pPr marL="1257300" lvl="2" indent="-342900">
              <a:buFont typeface="Wingdings" panose="05000000000000000000" pitchFamily="2" charset="2"/>
              <a:buChar char="v"/>
            </a:pPr>
            <a:r>
              <a:rPr lang="en-US" sz="1400" dirty="0" err="1">
                <a:latin typeface="Century Gothic" panose="020B0502020202020204" pitchFamily="34" charset="0"/>
                <a:ea typeface="Baskerville Old Face" charset="0"/>
                <a:cs typeface="Baskerville Old Face" charset="0"/>
              </a:rPr>
              <a:t>pemantapan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penerapan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kurikulum</a:t>
            </a:r>
            <a:r>
              <a:rPr lang="en-US" sz="1400" dirty="0">
                <a:latin typeface="Century Gothic" panose="020B0502020202020204" pitchFamily="34" charset="0"/>
                <a:ea typeface="Baskerville Old Face" charset="0"/>
                <a:cs typeface="Baskerville Old Face" charset="0"/>
              </a:rPr>
              <a:t>/</a:t>
            </a:r>
            <a:r>
              <a:rPr lang="en-US" sz="1400" dirty="0" err="1">
                <a:latin typeface="Century Gothic" panose="020B0502020202020204" pitchFamily="34" charset="0"/>
                <a:ea typeface="Baskerville Old Face" charset="0"/>
                <a:cs typeface="Baskerville Old Face" charset="0"/>
              </a:rPr>
              <a:t>silabus</a:t>
            </a:r>
            <a:r>
              <a:rPr lang="en-US" sz="1400" dirty="0">
                <a:latin typeface="Century Gothic" panose="020B0502020202020204" pitchFamily="34" charset="0"/>
                <a:ea typeface="Baskerville Old Face" charset="0"/>
                <a:cs typeface="Baskerville Old Face" charset="0"/>
              </a:rPr>
              <a:t>;</a:t>
            </a:r>
          </a:p>
          <a:p>
            <a:pPr marL="1257300" lvl="2" indent="-342900">
              <a:buFont typeface="Wingdings" panose="05000000000000000000" pitchFamily="2" charset="2"/>
              <a:buChar char="v"/>
            </a:pPr>
            <a:r>
              <a:rPr lang="en-US" sz="1400" dirty="0" err="1">
                <a:latin typeface="Century Gothic" panose="020B0502020202020204" pitchFamily="34" charset="0"/>
                <a:ea typeface="Baskerville Old Face" charset="0"/>
                <a:cs typeface="Baskerville Old Face" charset="0"/>
              </a:rPr>
              <a:t>pemantapan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kapasitas</a:t>
            </a:r>
            <a:r>
              <a:rPr lang="en-US" sz="1400" dirty="0">
                <a:latin typeface="Century Gothic" panose="020B0502020202020204" pitchFamily="34" charset="0"/>
                <a:ea typeface="Baskerville Old Face" charset="0"/>
                <a:cs typeface="Baskerville Old Face" charset="0"/>
              </a:rPr>
              <a:t> guru </a:t>
            </a:r>
            <a:r>
              <a:rPr lang="en-US" sz="1400" dirty="0" err="1">
                <a:latin typeface="Century Gothic" panose="020B0502020202020204" pitchFamily="34" charset="0"/>
                <a:ea typeface="Baskerville Old Face" charset="0"/>
                <a:cs typeface="Baskerville Old Face" charset="0"/>
              </a:rPr>
              <a:t>dalam</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rangka</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penerapan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Rencana</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Pelaksanaan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Pembelajaran</a:t>
            </a:r>
            <a:r>
              <a:rPr lang="en-US" sz="1400" dirty="0">
                <a:latin typeface="Century Gothic" panose="020B0502020202020204" pitchFamily="34" charset="0"/>
                <a:ea typeface="Baskerville Old Face" charset="0"/>
                <a:cs typeface="Baskerville Old Face" charset="0"/>
              </a:rPr>
              <a:t> (RPP);</a:t>
            </a:r>
          </a:p>
          <a:p>
            <a:pPr marL="1257300" lvl="2" indent="-342900">
              <a:buFont typeface="Wingdings" panose="05000000000000000000" pitchFamily="2" charset="2"/>
              <a:buChar char="v"/>
            </a:pPr>
            <a:r>
              <a:rPr lang="en-US" sz="1400" dirty="0" err="1">
                <a:latin typeface="Century Gothic" panose="020B0502020202020204" pitchFamily="34" charset="0"/>
                <a:ea typeface="Baskerville Old Face" charset="0"/>
                <a:cs typeface="Baskerville Old Face" charset="0"/>
              </a:rPr>
              <a:t>pengembangan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dan</a:t>
            </a:r>
            <a:r>
              <a:rPr lang="en-US" sz="1400" dirty="0">
                <a:latin typeface="Century Gothic" panose="020B0502020202020204" pitchFamily="34" charset="0"/>
                <a:ea typeface="Baskerville Old Face" charset="0"/>
                <a:cs typeface="Baskerville Old Face" charset="0"/>
              </a:rPr>
              <a:t>/</a:t>
            </a:r>
            <a:r>
              <a:rPr lang="en-US" sz="1400" dirty="0" err="1">
                <a:latin typeface="Century Gothic" panose="020B0502020202020204" pitchFamily="34" charset="0"/>
                <a:ea typeface="Baskerville Old Face" charset="0"/>
                <a:cs typeface="Baskerville Old Face" charset="0"/>
              </a:rPr>
              <a:t>atau</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penerapan</a:t>
            </a:r>
            <a:r>
              <a:rPr lang="en-US" sz="1400" dirty="0">
                <a:latin typeface="Century Gothic" panose="020B0502020202020204" pitchFamily="34" charset="0"/>
                <a:ea typeface="Baskerville Old Face" charset="0"/>
                <a:cs typeface="Baskerville Old Face" charset="0"/>
              </a:rPr>
              <a:t> program </a:t>
            </a:r>
            <a:r>
              <a:rPr lang="en-US" sz="1400" dirty="0" err="1">
                <a:latin typeface="Century Gothic" panose="020B0502020202020204" pitchFamily="34" charset="0"/>
                <a:ea typeface="Baskerville Old Face" charset="0"/>
                <a:cs typeface="Baskerville Old Face" charset="0"/>
              </a:rPr>
              <a:t>penilaian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kepada</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peserta</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didik</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dan</a:t>
            </a:r>
            <a:r>
              <a:rPr lang="en-US" sz="1400" dirty="0">
                <a:latin typeface="Century Gothic" panose="020B0502020202020204" pitchFamily="34" charset="0"/>
                <a:ea typeface="Baskerville Old Face" charset="0"/>
                <a:cs typeface="Baskerville Old Face" charset="0"/>
              </a:rPr>
              <a:t>/</a:t>
            </a:r>
            <a:r>
              <a:rPr lang="en-US" sz="1400" dirty="0" err="1">
                <a:latin typeface="Century Gothic" panose="020B0502020202020204" pitchFamily="34" charset="0"/>
                <a:ea typeface="Baskerville Old Face" charset="0"/>
                <a:cs typeface="Baskerville Old Face" charset="0"/>
              </a:rPr>
              <a:t>atau</a:t>
            </a:r>
            <a:endParaRPr lang="en-US" sz="1400" dirty="0">
              <a:latin typeface="Century Gothic" panose="020B0502020202020204" pitchFamily="34" charset="0"/>
              <a:ea typeface="Baskerville Old Face" charset="0"/>
              <a:cs typeface="Baskerville Old Face" charset="0"/>
            </a:endParaRPr>
          </a:p>
          <a:p>
            <a:pPr marL="1257300" lvl="2" indent="-342900">
              <a:buFont typeface="Wingdings" panose="05000000000000000000" pitchFamily="2" charset="2"/>
              <a:buChar char="v"/>
            </a:pPr>
            <a:r>
              <a:rPr lang="en-US" sz="1400" dirty="0" err="1">
                <a:latin typeface="Century Gothic" panose="020B0502020202020204" pitchFamily="34" charset="0"/>
                <a:ea typeface="Baskerville Old Face" charset="0"/>
                <a:cs typeface="Baskerville Old Face" charset="0"/>
              </a:rPr>
              <a:t>peningkatan</a:t>
            </a:r>
            <a:r>
              <a:rPr lang="en-US" sz="1400" dirty="0">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kualitas</a:t>
            </a:r>
            <a:r>
              <a:rPr lang="en-US" sz="1400" dirty="0">
                <a:latin typeface="Century Gothic" panose="020B0502020202020204" pitchFamily="34" charset="0"/>
                <a:ea typeface="Baskerville Old Face" charset="0"/>
                <a:cs typeface="Baskerville Old Face" charset="0"/>
              </a:rPr>
              <a:t> </a:t>
            </a:r>
            <a:r>
              <a:rPr lang="en-US" sz="1400" dirty="0" err="1">
                <a:solidFill>
                  <a:srgbClr val="FFFF00"/>
                </a:solidFill>
                <a:latin typeface="Century Gothic" panose="020B0502020202020204" pitchFamily="34" charset="0"/>
                <a:ea typeface="Baskerville Old Face" charset="0"/>
                <a:cs typeface="Baskerville Old Face" charset="0"/>
              </a:rPr>
              <a:t>manajemen</a:t>
            </a:r>
            <a:r>
              <a:rPr lang="en-US" sz="1400" dirty="0">
                <a:solidFill>
                  <a:srgbClr val="FFFF00"/>
                </a:solidFill>
                <a:latin typeface="Century Gothic" panose="020B0502020202020204" pitchFamily="34" charset="0"/>
                <a:ea typeface="Baskerville Old Face" charset="0"/>
                <a:cs typeface="Baskerville Old Face" charset="0"/>
              </a:rPr>
              <a:t> </a:t>
            </a:r>
            <a:r>
              <a:rPr lang="en-US" sz="1400" dirty="0" err="1">
                <a:solidFill>
                  <a:srgbClr val="FFFF00"/>
                </a:solidFill>
                <a:latin typeface="Century Gothic" panose="020B0502020202020204" pitchFamily="34" charset="0"/>
                <a:ea typeface="Baskerville Old Face" charset="0"/>
                <a:cs typeface="Baskerville Old Face" charset="0"/>
              </a:rPr>
              <a:t>dan</a:t>
            </a:r>
            <a:r>
              <a:rPr lang="en-US" sz="1400" dirty="0">
                <a:solidFill>
                  <a:srgbClr val="FFFF00"/>
                </a:solidFill>
                <a:latin typeface="Century Gothic" panose="020B0502020202020204" pitchFamily="34" charset="0"/>
                <a:ea typeface="Baskerville Old Face" charset="0"/>
                <a:cs typeface="Baskerville Old Face" charset="0"/>
              </a:rPr>
              <a:t> </a:t>
            </a:r>
            <a:r>
              <a:rPr lang="en-US" sz="1400" dirty="0" err="1">
                <a:solidFill>
                  <a:srgbClr val="FFFF00"/>
                </a:solidFill>
                <a:latin typeface="Century Gothic" panose="020B0502020202020204" pitchFamily="34" charset="0"/>
                <a:ea typeface="Baskerville Old Face" charset="0"/>
                <a:cs typeface="Baskerville Old Face" charset="0"/>
              </a:rPr>
              <a:t>administrasi</a:t>
            </a:r>
            <a:r>
              <a:rPr lang="en-US" sz="1400" dirty="0">
                <a:solidFill>
                  <a:srgbClr val="FFFF00"/>
                </a:solidFill>
                <a:latin typeface="Century Gothic" panose="020B0502020202020204" pitchFamily="34" charset="0"/>
                <a:ea typeface="Baskerville Old Face" charset="0"/>
                <a:cs typeface="Baskerville Old Face" charset="0"/>
              </a:rPr>
              <a:t> </a:t>
            </a:r>
            <a:r>
              <a:rPr lang="en-US" sz="1400" dirty="0" err="1">
                <a:latin typeface="Century Gothic" panose="020B0502020202020204" pitchFamily="34" charset="0"/>
                <a:ea typeface="Baskerville Old Face" charset="0"/>
                <a:cs typeface="Baskerville Old Face" charset="0"/>
              </a:rPr>
              <a:t>sekolah</a:t>
            </a:r>
            <a:endParaRPr lang="en-US" sz="1400" dirty="0">
              <a:latin typeface="Century Gothic" panose="020B0502020202020204" pitchFamily="34" charset="0"/>
              <a:ea typeface="Baskerville Old Face" charset="0"/>
              <a:cs typeface="Baskerville Old Face" charset="0"/>
            </a:endParaRPr>
          </a:p>
        </p:txBody>
      </p:sp>
      <p:sp>
        <p:nvSpPr>
          <p:cNvPr id="11" name="TextBox 10"/>
          <p:cNvSpPr txBox="1"/>
          <p:nvPr/>
        </p:nvSpPr>
        <p:spPr>
          <a:xfrm>
            <a:off x="8037889" y="1565643"/>
            <a:ext cx="4192211" cy="2339102"/>
          </a:xfrm>
          <a:prstGeom prst="rect">
            <a:avLst/>
          </a:prstGeom>
          <a:noFill/>
        </p:spPr>
        <p:txBody>
          <a:bodyPr wrap="square" rtlCol="0">
            <a:spAutoFit/>
          </a:bodyPr>
          <a:lstStyle/>
          <a:p>
            <a:pPr marL="800100" lvl="1" indent="-342900">
              <a:buFont typeface="Wingdings" panose="05000000000000000000" pitchFamily="2" charset="2"/>
              <a:buChar char="q"/>
            </a:pPr>
            <a:r>
              <a:rPr lang="en-US" sz="1600" dirty="0" err="1">
                <a:latin typeface="Century Gothic" panose="020B0502020202020204" pitchFamily="34" charset="0"/>
                <a:ea typeface="Baskerville Old Face" charset="0"/>
                <a:cs typeface="Baskerville Old Face" charset="0"/>
              </a:rPr>
              <a:t>Pembiayaan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sebagaimana</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dimaksud</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dalam</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huruf</a:t>
            </a:r>
            <a:r>
              <a:rPr lang="en-US" sz="1600" dirty="0">
                <a:latin typeface="Century Gothic" panose="020B0502020202020204" pitchFamily="34" charset="0"/>
                <a:ea typeface="Baskerville Old Face" charset="0"/>
                <a:cs typeface="Baskerville Old Face" charset="0"/>
              </a:rPr>
              <a:t> a </a:t>
            </a:r>
            <a:r>
              <a:rPr lang="en-US" sz="1600" dirty="0" err="1">
                <a:latin typeface="Century Gothic" panose="020B0502020202020204" pitchFamily="34" charset="0"/>
                <a:ea typeface="Baskerville Old Face" charset="0"/>
                <a:cs typeface="Baskerville Old Face" charset="0"/>
              </a:rPr>
              <a:t>dan</a:t>
            </a:r>
            <a:r>
              <a:rPr lang="en-US" sz="1600" dirty="0">
                <a:latin typeface="Century Gothic" panose="020B0502020202020204" pitchFamily="34" charset="0"/>
                <a:ea typeface="Baskerville Old Face" charset="0"/>
                <a:cs typeface="Baskerville Old Face" charset="0"/>
              </a:rPr>
              <a:t> </a:t>
            </a:r>
            <a:r>
              <a:rPr lang="en-US" sz="1600" dirty="0" err="1">
                <a:latin typeface="Century Gothic" panose="020B0502020202020204" pitchFamily="34" charset="0"/>
                <a:ea typeface="Baskerville Old Face" charset="0"/>
                <a:cs typeface="Baskerville Old Face" charset="0"/>
              </a:rPr>
              <a:t>huruf</a:t>
            </a:r>
            <a:r>
              <a:rPr lang="en-US" sz="1600" dirty="0">
                <a:latin typeface="Century Gothic" panose="020B0502020202020204" pitchFamily="34" charset="0"/>
                <a:ea typeface="Baskerville Old Face" charset="0"/>
                <a:cs typeface="Baskerville Old Face" charset="0"/>
              </a:rPr>
              <a:t> b di </a:t>
            </a:r>
            <a:r>
              <a:rPr lang="en-US" sz="1600" dirty="0" err="1">
                <a:latin typeface="Century Gothic" panose="020B0502020202020204" pitchFamily="34" charset="0"/>
                <a:ea typeface="Baskerville Old Face" charset="0"/>
                <a:cs typeface="Baskerville Old Face" charset="0"/>
              </a:rPr>
              <a:t>atas</a:t>
            </a:r>
            <a:r>
              <a:rPr lang="en-US" sz="1400" dirty="0">
                <a:latin typeface="Century Gothic" panose="020B0502020202020204" pitchFamily="34" charset="0"/>
              </a:rPr>
              <a:t>:</a:t>
            </a:r>
          </a:p>
          <a:p>
            <a:pPr marL="1257300" lvl="2" indent="-342900">
              <a:buFont typeface="Wingdings" panose="05000000000000000000" pitchFamily="2" charset="2"/>
              <a:buChar char="v"/>
            </a:pPr>
            <a:r>
              <a:rPr lang="sv-SE" sz="1400" dirty="0">
                <a:latin typeface="Century Gothic" panose="020B0502020202020204" pitchFamily="34" charset="0"/>
                <a:ea typeface="Baskerville Old Face" charset="0"/>
                <a:cs typeface="Baskerville Old Face" charset="0"/>
              </a:rPr>
              <a:t>fotokopi bahan/materi,</a:t>
            </a:r>
          </a:p>
          <a:p>
            <a:pPr marL="1257300" lvl="2" indent="-342900">
              <a:buFont typeface="Wingdings" panose="05000000000000000000" pitchFamily="2" charset="2"/>
              <a:buChar char="v"/>
            </a:pPr>
            <a:r>
              <a:rPr lang="sv-SE" sz="1400" dirty="0">
                <a:latin typeface="Century Gothic" panose="020B0502020202020204" pitchFamily="34" charset="0"/>
                <a:ea typeface="Baskerville Old Face" charset="0"/>
                <a:cs typeface="Baskerville Old Face" charset="0"/>
              </a:rPr>
              <a:t>pembelian alat dan/atau bahan habis pakai,</a:t>
            </a:r>
          </a:p>
          <a:p>
            <a:pPr marL="1257300" lvl="2" indent="-342900">
              <a:buFont typeface="Wingdings" panose="05000000000000000000" pitchFamily="2" charset="2"/>
              <a:buChar char="v"/>
            </a:pPr>
            <a:r>
              <a:rPr lang="sv-SE" sz="1400" dirty="0">
                <a:latin typeface="Century Gothic" panose="020B0502020202020204" pitchFamily="34" charset="0"/>
                <a:ea typeface="Baskerville Old Face" charset="0"/>
                <a:cs typeface="Baskerville Old Face" charset="0"/>
              </a:rPr>
              <a:t>konsumsi, dan/atau transportasi dan jasa profesi bagi narasumber dari luar sekolah (jika diperlukan)</a:t>
            </a:r>
            <a:endParaRPr lang="en-US" sz="1400" dirty="0">
              <a:latin typeface="Century Gothic" panose="020B0502020202020204" pitchFamily="34" charset="0"/>
              <a:ea typeface="Baskerville Old Face" charset="0"/>
              <a:cs typeface="Baskerville Old Face" charset="0"/>
            </a:endParaRPr>
          </a:p>
        </p:txBody>
      </p:sp>
    </p:spTree>
    <p:extLst>
      <p:ext uri="{BB962C8B-B14F-4D97-AF65-F5344CB8AC3E}">
        <p14:creationId xmlns:p14="http://schemas.microsoft.com/office/powerpoint/2010/main" val="18000221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7. </a:t>
            </a:r>
            <a:r>
              <a:rPr lang="en-US" sz="2800" b="1" dirty="0" err="1" smtClean="0">
                <a:solidFill>
                  <a:srgbClr val="FFFF00"/>
                </a:solidFill>
              </a:rPr>
              <a:t>Langganan</a:t>
            </a:r>
            <a:r>
              <a:rPr lang="en-US" sz="2800" b="1" dirty="0" smtClean="0">
                <a:solidFill>
                  <a:schemeClr val="bg1"/>
                </a:solidFill>
              </a:rPr>
              <a:t> </a:t>
            </a:r>
            <a:r>
              <a:rPr lang="en-US" sz="2800" b="1" dirty="0" err="1" smtClean="0">
                <a:solidFill>
                  <a:schemeClr val="bg1"/>
                </a:solidFill>
              </a:rPr>
              <a:t>Daya</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Jasa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a:srcRect r="21328"/>
          <a:stretch/>
        </p:blipFill>
        <p:spPr>
          <a:xfrm>
            <a:off x="4193275" y="501401"/>
            <a:ext cx="7998725" cy="6074884"/>
          </a:xfrm>
          <a:prstGeom prst="rect">
            <a:avLst/>
          </a:prstGeom>
        </p:spPr>
      </p:pic>
      <p:sp>
        <p:nvSpPr>
          <p:cNvPr id="6" name="Flowchart: Manual Input 5"/>
          <p:cNvSpPr/>
          <p:nvPr/>
        </p:nvSpPr>
        <p:spPr>
          <a:xfrm rot="16200000" flipV="1">
            <a:off x="1621453" y="-1161617"/>
            <a:ext cx="6131152" cy="9457190"/>
          </a:xfrm>
          <a:prstGeom prst="flowChartManualInput">
            <a:avLst/>
          </a:prstGeom>
          <a:gradFill flip="none" rotWithShape="1">
            <a:gsLst>
              <a:gs pos="0">
                <a:schemeClr val="bg1">
                  <a:lumMod val="85000"/>
                </a:schemeClr>
              </a:gs>
              <a:gs pos="46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Flowchart: Manual Input 6"/>
          <p:cNvSpPr/>
          <p:nvPr/>
        </p:nvSpPr>
        <p:spPr>
          <a:xfrm rot="16200000" flipV="1">
            <a:off x="3927086" y="-764290"/>
            <a:ext cx="6058431" cy="8589817"/>
          </a:xfrm>
          <a:prstGeom prst="flowChartManualInput">
            <a:avLst/>
          </a:prstGeom>
          <a:gradFill flip="none" rotWithShape="1">
            <a:gsLst>
              <a:gs pos="33000">
                <a:schemeClr val="bg1">
                  <a:lumMod val="85000"/>
                </a:schemeClr>
              </a:gs>
              <a:gs pos="0">
                <a:schemeClr val="bg1">
                  <a:lumMod val="95000"/>
                </a:schemeClr>
              </a:gs>
              <a:gs pos="7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8" name="Picture 7"/>
          <p:cNvPicPr>
            <a:picLocks noChangeAspect="1"/>
          </p:cNvPicPr>
          <p:nvPr/>
        </p:nvPicPr>
        <p:blipFill>
          <a:blip r:embed="rId4">
            <a:clrChange>
              <a:clrFrom>
                <a:srgbClr val="FFFF01"/>
              </a:clrFrom>
              <a:clrTo>
                <a:srgbClr val="FFFF01">
                  <a:alpha val="0"/>
                </a:srgbClr>
              </a:clrTo>
            </a:clrChange>
            <a:duotone>
              <a:schemeClr val="accent3">
                <a:shade val="45000"/>
                <a:satMod val="135000"/>
              </a:schemeClr>
              <a:prstClr val="white"/>
            </a:duotone>
            <a:extLst>
              <a:ext uri="{BEBA8EAE-BF5A-486C-A8C5-ECC9F3942E4B}">
                <a14:imgProps xmlns:a14="http://schemas.microsoft.com/office/drawing/2010/main">
                  <a14:imgLayer r:embed="rId5">
                    <a14:imgEffect>
                      <a14:sharpenSoften amount="-100000"/>
                    </a14:imgEffect>
                    <a14:imgEffect>
                      <a14:colorTemperature colorTemp="6686"/>
                    </a14:imgEffect>
                    <a14:imgEffect>
                      <a14:saturation sat="278000"/>
                    </a14:imgEffect>
                    <a14:imgEffect>
                      <a14:brightnessContrast bright="1000" contrast="5000"/>
                    </a14:imgEffect>
                  </a14:imgLayer>
                </a14:imgProps>
              </a:ext>
            </a:extLst>
          </a:blip>
          <a:stretch>
            <a:fillRect/>
          </a:stretch>
        </p:blipFill>
        <p:spPr>
          <a:xfrm>
            <a:off x="5717539" y="4460596"/>
            <a:ext cx="410063" cy="500964"/>
          </a:xfrm>
          <a:prstGeom prst="rect">
            <a:avLst/>
          </a:prstGeom>
        </p:spPr>
      </p:pic>
      <p:sp>
        <p:nvSpPr>
          <p:cNvPr id="9" name="Oval Callout 8"/>
          <p:cNvSpPr/>
          <p:nvPr/>
        </p:nvSpPr>
        <p:spPr>
          <a:xfrm>
            <a:off x="7869236" y="3953793"/>
            <a:ext cx="3112513" cy="2606041"/>
          </a:xfrm>
          <a:prstGeom prst="wedgeEllipseCallout">
            <a:avLst>
              <a:gd name="adj1" fmla="val -80041"/>
              <a:gd name="adj2" fmla="val -30888"/>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TextBox 9"/>
          <p:cNvSpPr txBox="1"/>
          <p:nvPr/>
        </p:nvSpPr>
        <p:spPr>
          <a:xfrm>
            <a:off x="8053385" y="4460596"/>
            <a:ext cx="2811848" cy="1477328"/>
          </a:xfrm>
          <a:prstGeom prst="rect">
            <a:avLst/>
          </a:prstGeom>
          <a:noFill/>
        </p:spPr>
        <p:txBody>
          <a:bodyPr wrap="square" rtlCol="0">
            <a:spAutoFit/>
          </a:bodyPr>
          <a:lstStyle/>
          <a:p>
            <a:r>
              <a:rPr lang="id-ID" dirty="0"/>
              <a:t>Biaya pemasangan instalasi listrik baru apabila sudah ada jaringan di sekitar sekolah, dan/atau penambahan daya listrik</a:t>
            </a:r>
          </a:p>
        </p:txBody>
      </p:sp>
      <p:sp>
        <p:nvSpPr>
          <p:cNvPr id="11" name="Oval Callout 10"/>
          <p:cNvSpPr/>
          <p:nvPr/>
        </p:nvSpPr>
        <p:spPr>
          <a:xfrm rot="10560696">
            <a:off x="7930166" y="937865"/>
            <a:ext cx="3595475" cy="2816435"/>
          </a:xfrm>
          <a:prstGeom prst="wedgeEllipseCallout">
            <a:avLst>
              <a:gd name="adj1" fmla="val 78574"/>
              <a:gd name="adj2" fmla="val 6515"/>
            </a:avLst>
          </a:prstGeom>
          <a:solidFill>
            <a:srgbClr val="DF9A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TextBox 11"/>
          <p:cNvSpPr txBox="1"/>
          <p:nvPr/>
        </p:nvSpPr>
        <p:spPr>
          <a:xfrm>
            <a:off x="8526284" y="1338548"/>
            <a:ext cx="2868221" cy="2031325"/>
          </a:xfrm>
          <a:prstGeom prst="rect">
            <a:avLst/>
          </a:prstGeom>
          <a:noFill/>
        </p:spPr>
        <p:txBody>
          <a:bodyPr wrap="square" rtlCol="0">
            <a:spAutoFit/>
          </a:bodyPr>
          <a:lstStyle/>
          <a:p>
            <a:r>
              <a:rPr lang="en-US" dirty="0"/>
              <a:t>Antara lain:</a:t>
            </a:r>
            <a:r>
              <a:rPr lang="id-ID" dirty="0"/>
              <a:t> listrik, telepon, air, langganan koran, majalah/publikasi berkala yang terkait dengan pendidikan baik offline maupun online, dan/atau iuran kebersihan/sampah</a:t>
            </a:r>
          </a:p>
        </p:txBody>
      </p:sp>
      <p:sp>
        <p:nvSpPr>
          <p:cNvPr id="13" name="Oval Callout 12"/>
          <p:cNvSpPr/>
          <p:nvPr/>
        </p:nvSpPr>
        <p:spPr>
          <a:xfrm>
            <a:off x="102434" y="1809010"/>
            <a:ext cx="3112513" cy="3283496"/>
          </a:xfrm>
          <a:prstGeom prst="wedgeEllipseCallout">
            <a:avLst>
              <a:gd name="adj1" fmla="val 62783"/>
              <a:gd name="adj2" fmla="val -20423"/>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TextBox 13"/>
          <p:cNvSpPr txBox="1"/>
          <p:nvPr/>
        </p:nvSpPr>
        <p:spPr>
          <a:xfrm>
            <a:off x="448677" y="2354210"/>
            <a:ext cx="2811848" cy="2308324"/>
          </a:xfrm>
          <a:prstGeom prst="rect">
            <a:avLst/>
          </a:prstGeom>
          <a:noFill/>
        </p:spPr>
        <p:txBody>
          <a:bodyPr wrap="square" rtlCol="0">
            <a:spAutoFit/>
          </a:bodyPr>
          <a:lstStyle/>
          <a:p>
            <a:r>
              <a:rPr lang="id-ID" sz="1600" dirty="0"/>
              <a:t>Biaya langganan internet dengan cara berlangganan maupun prabayar, baik dengan fixed modem maupun dengan mobile modem</a:t>
            </a:r>
            <a:r>
              <a:rPr lang="en-US" sz="1600" dirty="0"/>
              <a:t>, </a:t>
            </a:r>
            <a:r>
              <a:rPr lang="en-US" sz="1600" dirty="0" err="1"/>
              <a:t>termasuk</a:t>
            </a:r>
            <a:r>
              <a:rPr lang="en-US" sz="1600" dirty="0"/>
              <a:t> </a:t>
            </a:r>
            <a:r>
              <a:rPr lang="en-US" sz="1600" dirty="0" err="1"/>
              <a:t>pemasangan</a:t>
            </a:r>
            <a:r>
              <a:rPr lang="en-US" sz="1600" dirty="0"/>
              <a:t> </a:t>
            </a:r>
            <a:r>
              <a:rPr lang="en-US" sz="1600" dirty="0" err="1"/>
              <a:t>baru</a:t>
            </a:r>
            <a:r>
              <a:rPr lang="en-US" sz="1600" dirty="0"/>
              <a:t>. </a:t>
            </a:r>
            <a:r>
              <a:rPr lang="en-US" sz="1600" dirty="0" err="1"/>
              <a:t>batas</a:t>
            </a:r>
            <a:r>
              <a:rPr lang="en-US" sz="1600" dirty="0"/>
              <a:t> </a:t>
            </a:r>
            <a:r>
              <a:rPr lang="en-US" sz="1600" dirty="0" err="1"/>
              <a:t>maksimal</a:t>
            </a:r>
            <a:r>
              <a:rPr lang="en-US" sz="1600" dirty="0"/>
              <a:t> </a:t>
            </a:r>
            <a:r>
              <a:rPr lang="en-US" sz="1600" dirty="0" err="1"/>
              <a:t>pembelian</a:t>
            </a:r>
            <a:r>
              <a:rPr lang="en-US" sz="1600" dirty="0"/>
              <a:t> </a:t>
            </a:r>
            <a:r>
              <a:rPr lang="en-US" sz="1600" dirty="0" err="1"/>
              <a:t>paket</a:t>
            </a:r>
            <a:r>
              <a:rPr lang="en-US" sz="1600" dirty="0"/>
              <a:t>/voucher </a:t>
            </a:r>
            <a:r>
              <a:rPr lang="en-US" sz="1600" dirty="0" err="1"/>
              <a:t>sebesar</a:t>
            </a:r>
            <a:r>
              <a:rPr lang="en-US" sz="1600" dirty="0"/>
              <a:t> Rp250.000,00.</a:t>
            </a:r>
            <a:endParaRPr lang="id-ID" sz="1600" dirty="0"/>
          </a:p>
        </p:txBody>
      </p:sp>
      <p:grpSp>
        <p:nvGrpSpPr>
          <p:cNvPr id="16" name="Group 15"/>
          <p:cNvGrpSpPr/>
          <p:nvPr/>
        </p:nvGrpSpPr>
        <p:grpSpPr>
          <a:xfrm>
            <a:off x="3627589" y="1634838"/>
            <a:ext cx="3997100" cy="3602962"/>
            <a:chOff x="3627589" y="1634838"/>
            <a:chExt cx="3997100" cy="3602962"/>
          </a:xfrm>
        </p:grpSpPr>
        <p:grpSp>
          <p:nvGrpSpPr>
            <p:cNvPr id="18" name="Group 17"/>
            <p:cNvGrpSpPr/>
            <p:nvPr/>
          </p:nvGrpSpPr>
          <p:grpSpPr>
            <a:xfrm>
              <a:off x="3648506" y="1634838"/>
              <a:ext cx="3976183" cy="3602962"/>
              <a:chOff x="2563256" y="750760"/>
              <a:chExt cx="6262444" cy="5786860"/>
            </a:xfrm>
          </p:grpSpPr>
          <p:sp>
            <p:nvSpPr>
              <p:cNvPr id="23" name="Freeform 22"/>
              <p:cNvSpPr/>
              <p:nvPr/>
            </p:nvSpPr>
            <p:spPr>
              <a:xfrm>
                <a:off x="2563256" y="2413032"/>
                <a:ext cx="2734290" cy="4124588"/>
              </a:xfrm>
              <a:custGeom>
                <a:avLst/>
                <a:gdLst>
                  <a:gd name="connsiteX0" fmla="*/ 283348 w 2734290"/>
                  <a:gd name="connsiteY0" fmla="*/ 0 h 4124588"/>
                  <a:gd name="connsiteX1" fmla="*/ 1999701 w 2734290"/>
                  <a:gd name="connsiteY1" fmla="*/ 990937 h 4124588"/>
                  <a:gd name="connsiteX2" fmla="*/ 2042596 w 2734290"/>
                  <a:gd name="connsiteY2" fmla="*/ 916642 h 4124588"/>
                  <a:gd name="connsiteX3" fmla="*/ 2024472 w 2734290"/>
                  <a:gd name="connsiteY3" fmla="*/ 964386 h 4124588"/>
                  <a:gd name="connsiteX4" fmla="*/ 1981864 w 2734290"/>
                  <a:gd name="connsiteY4" fmla="*/ 1236103 h 4124588"/>
                  <a:gd name="connsiteX5" fmla="*/ 2647756 w 2734290"/>
                  <a:gd name="connsiteY5" fmla="*/ 2108759 h 4124588"/>
                  <a:gd name="connsiteX6" fmla="*/ 2734290 w 2734290"/>
                  <a:gd name="connsiteY6" fmla="*/ 2130211 h 4124588"/>
                  <a:gd name="connsiteX7" fmla="*/ 2734290 w 2734290"/>
                  <a:gd name="connsiteY7" fmla="*/ 4124588 h 4124588"/>
                  <a:gd name="connsiteX8" fmla="*/ 2630044 w 2734290"/>
                  <a:gd name="connsiteY8" fmla="*/ 4116753 h 4124588"/>
                  <a:gd name="connsiteX9" fmla="*/ 0 w 2734290"/>
                  <a:gd name="connsiteY9" fmla="*/ 1236103 h 4124588"/>
                  <a:gd name="connsiteX10" fmla="*/ 230221 w 2734290"/>
                  <a:gd name="connsiteY10" fmla="*/ 109005 h 412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4290" h="4124588">
                    <a:moveTo>
                      <a:pt x="283348" y="0"/>
                    </a:moveTo>
                    <a:lnTo>
                      <a:pt x="1999701" y="990937"/>
                    </a:lnTo>
                    <a:lnTo>
                      <a:pt x="2042596" y="916642"/>
                    </a:lnTo>
                    <a:lnTo>
                      <a:pt x="2024472" y="964386"/>
                    </a:lnTo>
                    <a:cubicBezTo>
                      <a:pt x="1996781" y="1050222"/>
                      <a:pt x="1981864" y="1141483"/>
                      <a:pt x="1981864" y="1236103"/>
                    </a:cubicBezTo>
                    <a:cubicBezTo>
                      <a:pt x="1981864" y="1646125"/>
                      <a:pt x="2261972" y="1993069"/>
                      <a:pt x="2647756" y="2108759"/>
                    </a:cubicBezTo>
                    <a:lnTo>
                      <a:pt x="2734290" y="2130211"/>
                    </a:lnTo>
                    <a:lnTo>
                      <a:pt x="2734290" y="4124588"/>
                    </a:lnTo>
                    <a:lnTo>
                      <a:pt x="2630044" y="4116753"/>
                    </a:lnTo>
                    <a:cubicBezTo>
                      <a:pt x="1152788" y="3968469"/>
                      <a:pt x="0" y="2735349"/>
                      <a:pt x="0" y="1236103"/>
                    </a:cubicBezTo>
                    <a:cubicBezTo>
                      <a:pt x="0" y="836304"/>
                      <a:pt x="81976" y="455430"/>
                      <a:pt x="230221" y="109005"/>
                    </a:cubicBezTo>
                    <a:close/>
                  </a:path>
                </a:pathLst>
              </a:custGeom>
              <a:solidFill>
                <a:srgbClr val="11C1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4" name="Freeform 23"/>
              <p:cNvSpPr/>
              <p:nvPr/>
            </p:nvSpPr>
            <p:spPr>
              <a:xfrm rot="14400000">
                <a:off x="5396261" y="2509594"/>
                <a:ext cx="2734290" cy="4124588"/>
              </a:xfrm>
              <a:custGeom>
                <a:avLst/>
                <a:gdLst>
                  <a:gd name="connsiteX0" fmla="*/ 283348 w 2734290"/>
                  <a:gd name="connsiteY0" fmla="*/ 0 h 4124588"/>
                  <a:gd name="connsiteX1" fmla="*/ 1999701 w 2734290"/>
                  <a:gd name="connsiteY1" fmla="*/ 990937 h 4124588"/>
                  <a:gd name="connsiteX2" fmla="*/ 2042596 w 2734290"/>
                  <a:gd name="connsiteY2" fmla="*/ 916642 h 4124588"/>
                  <a:gd name="connsiteX3" fmla="*/ 2024472 w 2734290"/>
                  <a:gd name="connsiteY3" fmla="*/ 964386 h 4124588"/>
                  <a:gd name="connsiteX4" fmla="*/ 1981864 w 2734290"/>
                  <a:gd name="connsiteY4" fmla="*/ 1236103 h 4124588"/>
                  <a:gd name="connsiteX5" fmla="*/ 2647756 w 2734290"/>
                  <a:gd name="connsiteY5" fmla="*/ 2108759 h 4124588"/>
                  <a:gd name="connsiteX6" fmla="*/ 2734290 w 2734290"/>
                  <a:gd name="connsiteY6" fmla="*/ 2130211 h 4124588"/>
                  <a:gd name="connsiteX7" fmla="*/ 2734290 w 2734290"/>
                  <a:gd name="connsiteY7" fmla="*/ 4124588 h 4124588"/>
                  <a:gd name="connsiteX8" fmla="*/ 2630044 w 2734290"/>
                  <a:gd name="connsiteY8" fmla="*/ 4116753 h 4124588"/>
                  <a:gd name="connsiteX9" fmla="*/ 0 w 2734290"/>
                  <a:gd name="connsiteY9" fmla="*/ 1236103 h 4124588"/>
                  <a:gd name="connsiteX10" fmla="*/ 230221 w 2734290"/>
                  <a:gd name="connsiteY10" fmla="*/ 109005 h 412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4290" h="4124588">
                    <a:moveTo>
                      <a:pt x="283348" y="0"/>
                    </a:moveTo>
                    <a:lnTo>
                      <a:pt x="1999701" y="990937"/>
                    </a:lnTo>
                    <a:lnTo>
                      <a:pt x="2042596" y="916642"/>
                    </a:lnTo>
                    <a:lnTo>
                      <a:pt x="2024472" y="964386"/>
                    </a:lnTo>
                    <a:cubicBezTo>
                      <a:pt x="1996781" y="1050222"/>
                      <a:pt x="1981864" y="1141483"/>
                      <a:pt x="1981864" y="1236103"/>
                    </a:cubicBezTo>
                    <a:cubicBezTo>
                      <a:pt x="1981864" y="1646125"/>
                      <a:pt x="2261972" y="1993069"/>
                      <a:pt x="2647756" y="2108759"/>
                    </a:cubicBezTo>
                    <a:lnTo>
                      <a:pt x="2734290" y="2130211"/>
                    </a:lnTo>
                    <a:lnTo>
                      <a:pt x="2734290" y="4124588"/>
                    </a:lnTo>
                    <a:lnTo>
                      <a:pt x="2630044" y="4116753"/>
                    </a:lnTo>
                    <a:cubicBezTo>
                      <a:pt x="1152788" y="3968469"/>
                      <a:pt x="0" y="2735349"/>
                      <a:pt x="0" y="1236103"/>
                    </a:cubicBezTo>
                    <a:cubicBezTo>
                      <a:pt x="0" y="836304"/>
                      <a:pt x="81976" y="455430"/>
                      <a:pt x="230221" y="109005"/>
                    </a:cubicBezTo>
                    <a:close/>
                  </a:path>
                </a:pathLst>
              </a:custGeom>
              <a:solidFill>
                <a:srgbClr val="F19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sp>
            <p:nvSpPr>
              <p:cNvPr id="25" name="Freeform 24"/>
              <p:cNvSpPr/>
              <p:nvPr/>
            </p:nvSpPr>
            <p:spPr>
              <a:xfrm rot="7200000">
                <a:off x="4045609" y="55611"/>
                <a:ext cx="2734290" cy="4124588"/>
              </a:xfrm>
              <a:custGeom>
                <a:avLst/>
                <a:gdLst>
                  <a:gd name="connsiteX0" fmla="*/ 283348 w 2734290"/>
                  <a:gd name="connsiteY0" fmla="*/ 0 h 4124588"/>
                  <a:gd name="connsiteX1" fmla="*/ 1999701 w 2734290"/>
                  <a:gd name="connsiteY1" fmla="*/ 990937 h 4124588"/>
                  <a:gd name="connsiteX2" fmla="*/ 2042596 w 2734290"/>
                  <a:gd name="connsiteY2" fmla="*/ 916642 h 4124588"/>
                  <a:gd name="connsiteX3" fmla="*/ 2024472 w 2734290"/>
                  <a:gd name="connsiteY3" fmla="*/ 964386 h 4124588"/>
                  <a:gd name="connsiteX4" fmla="*/ 1981864 w 2734290"/>
                  <a:gd name="connsiteY4" fmla="*/ 1236103 h 4124588"/>
                  <a:gd name="connsiteX5" fmla="*/ 2647756 w 2734290"/>
                  <a:gd name="connsiteY5" fmla="*/ 2108759 h 4124588"/>
                  <a:gd name="connsiteX6" fmla="*/ 2734290 w 2734290"/>
                  <a:gd name="connsiteY6" fmla="*/ 2130211 h 4124588"/>
                  <a:gd name="connsiteX7" fmla="*/ 2734290 w 2734290"/>
                  <a:gd name="connsiteY7" fmla="*/ 4124588 h 4124588"/>
                  <a:gd name="connsiteX8" fmla="*/ 2630044 w 2734290"/>
                  <a:gd name="connsiteY8" fmla="*/ 4116753 h 4124588"/>
                  <a:gd name="connsiteX9" fmla="*/ 0 w 2734290"/>
                  <a:gd name="connsiteY9" fmla="*/ 1236103 h 4124588"/>
                  <a:gd name="connsiteX10" fmla="*/ 230221 w 2734290"/>
                  <a:gd name="connsiteY10" fmla="*/ 109005 h 4124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34290" h="4124588">
                    <a:moveTo>
                      <a:pt x="283348" y="0"/>
                    </a:moveTo>
                    <a:lnTo>
                      <a:pt x="1999701" y="990937"/>
                    </a:lnTo>
                    <a:lnTo>
                      <a:pt x="2042596" y="916642"/>
                    </a:lnTo>
                    <a:lnTo>
                      <a:pt x="2024472" y="964386"/>
                    </a:lnTo>
                    <a:cubicBezTo>
                      <a:pt x="1996781" y="1050222"/>
                      <a:pt x="1981864" y="1141483"/>
                      <a:pt x="1981864" y="1236103"/>
                    </a:cubicBezTo>
                    <a:cubicBezTo>
                      <a:pt x="1981864" y="1646125"/>
                      <a:pt x="2261972" y="1993069"/>
                      <a:pt x="2647756" y="2108759"/>
                    </a:cubicBezTo>
                    <a:lnTo>
                      <a:pt x="2734290" y="2130211"/>
                    </a:lnTo>
                    <a:lnTo>
                      <a:pt x="2734290" y="4124588"/>
                    </a:lnTo>
                    <a:lnTo>
                      <a:pt x="2630044" y="4116753"/>
                    </a:lnTo>
                    <a:cubicBezTo>
                      <a:pt x="1152788" y="3968469"/>
                      <a:pt x="0" y="2735349"/>
                      <a:pt x="0" y="1236103"/>
                    </a:cubicBezTo>
                    <a:cubicBezTo>
                      <a:pt x="0" y="836304"/>
                      <a:pt x="81976" y="455430"/>
                      <a:pt x="230221" y="109005"/>
                    </a:cubicBezTo>
                    <a:close/>
                  </a:path>
                </a:pathLst>
              </a:custGeom>
              <a:solidFill>
                <a:srgbClr val="B218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tx1"/>
                  </a:solidFill>
                </a:endParaRPr>
              </a:p>
            </p:txBody>
          </p:sp>
        </p:grpSp>
        <p:sp>
          <p:nvSpPr>
            <p:cNvPr id="19" name="TextBox 18"/>
            <p:cNvSpPr txBox="1"/>
            <p:nvPr/>
          </p:nvSpPr>
          <p:spPr>
            <a:xfrm>
              <a:off x="4646515" y="2000463"/>
              <a:ext cx="1898036" cy="923330"/>
            </a:xfrm>
            <a:prstGeom prst="rect">
              <a:avLst/>
            </a:prstGeom>
            <a:noFill/>
          </p:spPr>
          <p:txBody>
            <a:bodyPr wrap="square" rtlCol="0">
              <a:spAutoFit/>
            </a:bodyPr>
            <a:lstStyle/>
            <a:p>
              <a:r>
                <a:rPr lang="es-ES" dirty="0" err="1">
                  <a:solidFill>
                    <a:schemeClr val="bg1"/>
                  </a:solidFill>
                </a:rPr>
                <a:t>membayar</a:t>
              </a:r>
              <a:r>
                <a:rPr lang="es-ES" dirty="0">
                  <a:solidFill>
                    <a:schemeClr val="bg1"/>
                  </a:solidFill>
                </a:rPr>
                <a:t> </a:t>
              </a:r>
              <a:r>
                <a:rPr lang="es-ES" dirty="0" err="1">
                  <a:solidFill>
                    <a:schemeClr val="bg1"/>
                  </a:solidFill>
                </a:rPr>
                <a:t>langganan</a:t>
              </a:r>
              <a:r>
                <a:rPr lang="es-ES" dirty="0">
                  <a:solidFill>
                    <a:schemeClr val="bg1"/>
                  </a:solidFill>
                </a:rPr>
                <a:t> </a:t>
              </a:r>
              <a:r>
                <a:rPr lang="es-ES" dirty="0" err="1">
                  <a:solidFill>
                    <a:schemeClr val="bg1"/>
                  </a:solidFill>
                </a:rPr>
                <a:t>daya</a:t>
              </a:r>
              <a:r>
                <a:rPr lang="es-ES" dirty="0">
                  <a:solidFill>
                    <a:schemeClr val="bg1"/>
                  </a:solidFill>
                </a:rPr>
                <a:t> dan jasa</a:t>
              </a:r>
              <a:endParaRPr lang="id-ID" dirty="0">
                <a:solidFill>
                  <a:schemeClr val="bg1"/>
                </a:solidFill>
              </a:endParaRPr>
            </a:p>
          </p:txBody>
        </p:sp>
        <p:sp>
          <p:nvSpPr>
            <p:cNvPr id="21" name="TextBox 20"/>
            <p:cNvSpPr txBox="1"/>
            <p:nvPr/>
          </p:nvSpPr>
          <p:spPr>
            <a:xfrm>
              <a:off x="5939429" y="3308811"/>
              <a:ext cx="1306793" cy="1077218"/>
            </a:xfrm>
            <a:prstGeom prst="rect">
              <a:avLst/>
            </a:prstGeom>
            <a:noFill/>
          </p:spPr>
          <p:txBody>
            <a:bodyPr wrap="square" rtlCol="0">
              <a:spAutoFit/>
            </a:bodyPr>
            <a:lstStyle/>
            <a:p>
              <a:r>
                <a:rPr lang="en-US" sz="1600" dirty="0"/>
                <a:t>I</a:t>
              </a:r>
              <a:r>
                <a:rPr lang="id-ID" sz="1600" dirty="0"/>
                <a:t>nstalasi baru apabila sudah ada jaringan</a:t>
              </a:r>
            </a:p>
          </p:txBody>
        </p:sp>
        <p:sp>
          <p:nvSpPr>
            <p:cNvPr id="22" name="TextBox 21"/>
            <p:cNvSpPr txBox="1"/>
            <p:nvPr/>
          </p:nvSpPr>
          <p:spPr>
            <a:xfrm>
              <a:off x="3627589" y="3409072"/>
              <a:ext cx="1550772" cy="954107"/>
            </a:xfrm>
            <a:prstGeom prst="rect">
              <a:avLst/>
            </a:prstGeom>
            <a:noFill/>
          </p:spPr>
          <p:txBody>
            <a:bodyPr wrap="square" rtlCol="0">
              <a:spAutoFit/>
            </a:bodyPr>
            <a:lstStyle/>
            <a:p>
              <a:r>
                <a:rPr lang="sv-SE" sz="1400" dirty="0"/>
                <a:t>Langganan/pasang baru internet, fixed modem dan mobile modem</a:t>
              </a:r>
              <a:endParaRPr lang="id-ID" sz="1400" dirty="0"/>
            </a:p>
          </p:txBody>
        </p:sp>
      </p:grpSp>
    </p:spTree>
    <p:extLst>
      <p:ext uri="{BB962C8B-B14F-4D97-AF65-F5344CB8AC3E}">
        <p14:creationId xmlns:p14="http://schemas.microsoft.com/office/powerpoint/2010/main" val="18631808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8. </a:t>
            </a:r>
            <a:r>
              <a:rPr lang="en-US" sz="2800" b="1" dirty="0" err="1" smtClean="0">
                <a:solidFill>
                  <a:srgbClr val="FFFF00"/>
                </a:solidFill>
              </a:rPr>
              <a:t>Pemeliharaan</a:t>
            </a:r>
            <a:r>
              <a:rPr lang="en-US" sz="2800" b="1" dirty="0" smtClean="0">
                <a:solidFill>
                  <a:schemeClr val="bg1"/>
                </a:solidFill>
              </a:rPr>
              <a:t> </a:t>
            </a:r>
            <a:r>
              <a:rPr lang="en-US" sz="2800" b="1" dirty="0" err="1" smtClean="0">
                <a:solidFill>
                  <a:schemeClr val="bg1"/>
                </a:solidFill>
              </a:rPr>
              <a:t>Sarana</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Prasarana</a:t>
            </a:r>
            <a:r>
              <a:rPr lang="en-US" sz="2800" b="1" dirty="0" smtClean="0">
                <a:solidFill>
                  <a:schemeClr val="bg1"/>
                </a:solidFill>
              </a:rPr>
              <a:t> </a:t>
            </a:r>
            <a:r>
              <a:rPr lang="en-US" sz="2800" b="1" dirty="0" err="1" smtClean="0">
                <a:solidFill>
                  <a:schemeClr val="bg1"/>
                </a:solidFill>
              </a:rPr>
              <a:t>Sekolah</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41564" y="501404"/>
            <a:ext cx="12278367" cy="5866575"/>
            <a:chOff x="-41564" y="-1"/>
            <a:chExt cx="12278367" cy="6858001"/>
          </a:xfrm>
        </p:grpSpPr>
        <p:pic>
          <p:nvPicPr>
            <p:cNvPr id="6" name="Picture 5"/>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34013" y="0"/>
              <a:ext cx="12270816" cy="6857999"/>
            </a:xfrm>
            <a:prstGeom prst="rect">
              <a:avLst/>
            </a:prstGeom>
          </p:spPr>
        </p:pic>
        <p:sp>
          <p:nvSpPr>
            <p:cNvPr id="7" name="Flowchart: Manual Input 6"/>
            <p:cNvSpPr/>
            <p:nvPr/>
          </p:nvSpPr>
          <p:spPr>
            <a:xfrm rot="16200000" flipV="1">
              <a:off x="1258031" y="-1299596"/>
              <a:ext cx="6857999" cy="9457190"/>
            </a:xfrm>
            <a:prstGeom prst="flowChartManualInput">
              <a:avLst/>
            </a:prstGeom>
            <a:gradFill flip="none" rotWithShape="1">
              <a:gsLst>
                <a:gs pos="0">
                  <a:schemeClr val="bg1">
                    <a:lumMod val="85000"/>
                  </a:schemeClr>
                </a:gs>
                <a:gs pos="46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Flowchart: Manual Input 7"/>
            <p:cNvSpPr/>
            <p:nvPr/>
          </p:nvSpPr>
          <p:spPr>
            <a:xfrm rot="16200000" flipV="1">
              <a:off x="3527304" y="-865908"/>
              <a:ext cx="6857999" cy="8589817"/>
            </a:xfrm>
            <a:prstGeom prst="flowChartManualInput">
              <a:avLst/>
            </a:prstGeom>
            <a:gradFill flip="none" rotWithShape="1">
              <a:gsLst>
                <a:gs pos="33000">
                  <a:schemeClr val="bg1">
                    <a:lumMod val="85000"/>
                    <a:alpha val="54000"/>
                  </a:schemeClr>
                </a:gs>
                <a:gs pos="15000">
                  <a:schemeClr val="bg1">
                    <a:lumMod val="95000"/>
                    <a:alpha val="46000"/>
                  </a:schemeClr>
                </a:gs>
                <a:gs pos="54000">
                  <a:schemeClr val="bg1">
                    <a:lumMod val="95000"/>
                  </a:schemeClr>
                </a:gs>
                <a:gs pos="70000">
                  <a:schemeClr val="bg1">
                    <a:lumMod val="85000"/>
                    <a:alpha val="55000"/>
                  </a:schemeClr>
                </a:gs>
                <a:gs pos="100000">
                  <a:schemeClr val="bg1">
                    <a:alpha val="42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grpSp>
        <p:nvGrpSpPr>
          <p:cNvPr id="9" name="Group 8"/>
          <p:cNvGrpSpPr/>
          <p:nvPr/>
        </p:nvGrpSpPr>
        <p:grpSpPr>
          <a:xfrm>
            <a:off x="95250" y="517856"/>
            <a:ext cx="12000796" cy="2788219"/>
            <a:chOff x="547043" y="1141400"/>
            <a:chExt cx="12000796" cy="2788219"/>
          </a:xfrm>
        </p:grpSpPr>
        <p:grpSp>
          <p:nvGrpSpPr>
            <p:cNvPr id="10" name="Group 9"/>
            <p:cNvGrpSpPr/>
            <p:nvPr/>
          </p:nvGrpSpPr>
          <p:grpSpPr>
            <a:xfrm>
              <a:off x="547043" y="1141400"/>
              <a:ext cx="12000796" cy="2741278"/>
              <a:chOff x="434499" y="1310216"/>
              <a:chExt cx="12000796" cy="2741278"/>
            </a:xfrm>
          </p:grpSpPr>
          <p:grpSp>
            <p:nvGrpSpPr>
              <p:cNvPr id="19" name="Group 18"/>
              <p:cNvGrpSpPr/>
              <p:nvPr/>
            </p:nvGrpSpPr>
            <p:grpSpPr>
              <a:xfrm>
                <a:off x="434499" y="1310216"/>
                <a:ext cx="12000796" cy="2741278"/>
                <a:chOff x="434499" y="1310216"/>
                <a:chExt cx="12000796" cy="2741278"/>
              </a:xfrm>
            </p:grpSpPr>
            <p:sp>
              <p:nvSpPr>
                <p:cNvPr id="24" name="Rectangle 23"/>
                <p:cNvSpPr/>
                <p:nvPr/>
              </p:nvSpPr>
              <p:spPr>
                <a:xfrm>
                  <a:off x="737610" y="1634837"/>
                  <a:ext cx="2638632" cy="2416657"/>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id-ID"/>
                </a:p>
              </p:txBody>
            </p:sp>
            <p:sp>
              <p:nvSpPr>
                <p:cNvPr id="25" name="Rectangle 24"/>
                <p:cNvSpPr/>
                <p:nvPr/>
              </p:nvSpPr>
              <p:spPr>
                <a:xfrm>
                  <a:off x="3433017" y="1634836"/>
                  <a:ext cx="2638632" cy="2416657"/>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endParaRPr lang="id-ID"/>
                </a:p>
              </p:txBody>
            </p:sp>
            <p:sp>
              <p:nvSpPr>
                <p:cNvPr id="26" name="Rectangle 25"/>
                <p:cNvSpPr/>
                <p:nvPr/>
              </p:nvSpPr>
              <p:spPr>
                <a:xfrm>
                  <a:off x="6135976" y="1634835"/>
                  <a:ext cx="2053733" cy="2416657"/>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id-ID" sz="1600"/>
                </a:p>
              </p:txBody>
            </p:sp>
            <p:sp>
              <p:nvSpPr>
                <p:cNvPr id="27" name="Rectangle 26"/>
                <p:cNvSpPr/>
                <p:nvPr/>
              </p:nvSpPr>
              <p:spPr>
                <a:xfrm>
                  <a:off x="8268737" y="1609754"/>
                  <a:ext cx="1582711" cy="2416657"/>
                </a:xfrm>
                <a:prstGeom prst="rect">
                  <a:avLst/>
                </a:prstGeom>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a:p>
              </p:txBody>
            </p:sp>
            <p:sp>
              <p:nvSpPr>
                <p:cNvPr id="28" name="Rectangle 27"/>
                <p:cNvSpPr/>
                <p:nvPr/>
              </p:nvSpPr>
              <p:spPr>
                <a:xfrm>
                  <a:off x="737610" y="1634835"/>
                  <a:ext cx="2638632" cy="5597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Rectangle 28"/>
                <p:cNvSpPr/>
                <p:nvPr/>
              </p:nvSpPr>
              <p:spPr>
                <a:xfrm>
                  <a:off x="3450707" y="1646855"/>
                  <a:ext cx="2638632" cy="55972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30" name="Rectangle 29"/>
                <p:cNvSpPr/>
                <p:nvPr/>
              </p:nvSpPr>
              <p:spPr>
                <a:xfrm>
                  <a:off x="6148853" y="1634834"/>
                  <a:ext cx="2022083" cy="55972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d-ID"/>
                </a:p>
              </p:txBody>
            </p:sp>
            <p:sp>
              <p:nvSpPr>
                <p:cNvPr id="31" name="Rectangle 30"/>
                <p:cNvSpPr/>
                <p:nvPr/>
              </p:nvSpPr>
              <p:spPr>
                <a:xfrm>
                  <a:off x="8277006" y="1631180"/>
                  <a:ext cx="1580552" cy="55972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d-ID"/>
                </a:p>
              </p:txBody>
            </p:sp>
            <p:sp>
              <p:nvSpPr>
                <p:cNvPr id="32" name="Freeform 31"/>
                <p:cNvSpPr/>
                <p:nvPr/>
              </p:nvSpPr>
              <p:spPr>
                <a:xfrm>
                  <a:off x="434499" y="1310216"/>
                  <a:ext cx="12000796" cy="309748"/>
                </a:xfrm>
                <a:custGeom>
                  <a:avLst/>
                  <a:gdLst>
                    <a:gd name="connsiteX0" fmla="*/ 239043 w 11226018"/>
                    <a:gd name="connsiteY0" fmla="*/ 0 h 324622"/>
                    <a:gd name="connsiteX1" fmla="*/ 10986975 w 11226018"/>
                    <a:gd name="connsiteY1" fmla="*/ 0 h 324622"/>
                    <a:gd name="connsiteX2" fmla="*/ 11226018 w 11226018"/>
                    <a:gd name="connsiteY2" fmla="*/ 239043 h 324622"/>
                    <a:gd name="connsiteX3" fmla="*/ 11226018 w 11226018"/>
                    <a:gd name="connsiteY3" fmla="*/ 324622 h 324622"/>
                    <a:gd name="connsiteX4" fmla="*/ 0 w 11226018"/>
                    <a:gd name="connsiteY4" fmla="*/ 324622 h 324622"/>
                    <a:gd name="connsiteX5" fmla="*/ 0 w 11226018"/>
                    <a:gd name="connsiteY5" fmla="*/ 239043 h 324622"/>
                    <a:gd name="connsiteX6" fmla="*/ 239043 w 11226018"/>
                    <a:gd name="connsiteY6" fmla="*/ 0 h 32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018" h="324622">
                      <a:moveTo>
                        <a:pt x="239043" y="0"/>
                      </a:moveTo>
                      <a:lnTo>
                        <a:pt x="10986975" y="0"/>
                      </a:lnTo>
                      <a:cubicBezTo>
                        <a:pt x="11118995" y="0"/>
                        <a:pt x="11226018" y="107023"/>
                        <a:pt x="11226018" y="239043"/>
                      </a:cubicBezTo>
                      <a:lnTo>
                        <a:pt x="11226018" y="324622"/>
                      </a:lnTo>
                      <a:lnTo>
                        <a:pt x="0" y="324622"/>
                      </a:lnTo>
                      <a:lnTo>
                        <a:pt x="0" y="239043"/>
                      </a:lnTo>
                      <a:cubicBezTo>
                        <a:pt x="0" y="107023"/>
                        <a:pt x="107023" y="0"/>
                        <a:pt x="239043" y="0"/>
                      </a:cubicBez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20" name="TextBox 19"/>
              <p:cNvSpPr txBox="1"/>
              <p:nvPr/>
            </p:nvSpPr>
            <p:spPr>
              <a:xfrm>
                <a:off x="736287" y="1716479"/>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01</a:t>
                </a:r>
                <a:endParaRPr lang="id-ID" sz="2400" b="1" dirty="0">
                  <a:solidFill>
                    <a:schemeClr val="bg1"/>
                  </a:solidFill>
                  <a:latin typeface="Century Gothic" panose="020B0502020202020204" pitchFamily="34" charset="0"/>
                </a:endParaRPr>
              </a:p>
            </p:txBody>
          </p:sp>
          <p:sp>
            <p:nvSpPr>
              <p:cNvPr id="21" name="TextBox 20"/>
              <p:cNvSpPr txBox="1"/>
              <p:nvPr/>
            </p:nvSpPr>
            <p:spPr>
              <a:xfrm>
                <a:off x="3435060" y="1728625"/>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02</a:t>
                </a:r>
                <a:endParaRPr lang="id-ID" sz="2400" b="1" dirty="0">
                  <a:solidFill>
                    <a:schemeClr val="bg1"/>
                  </a:solidFill>
                  <a:latin typeface="Century Gothic" panose="020B0502020202020204" pitchFamily="34" charset="0"/>
                </a:endParaRPr>
              </a:p>
            </p:txBody>
          </p:sp>
          <p:sp>
            <p:nvSpPr>
              <p:cNvPr id="22" name="TextBox 21"/>
              <p:cNvSpPr txBox="1"/>
              <p:nvPr/>
            </p:nvSpPr>
            <p:spPr>
              <a:xfrm>
                <a:off x="6109500" y="1728625"/>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03</a:t>
                </a:r>
                <a:endParaRPr lang="id-ID" sz="2400" b="1" dirty="0">
                  <a:solidFill>
                    <a:schemeClr val="bg1"/>
                  </a:solidFill>
                  <a:latin typeface="Century Gothic" panose="020B0502020202020204" pitchFamily="34" charset="0"/>
                </a:endParaRPr>
              </a:p>
            </p:txBody>
          </p:sp>
          <p:sp>
            <p:nvSpPr>
              <p:cNvPr id="23" name="TextBox 22"/>
              <p:cNvSpPr txBox="1"/>
              <p:nvPr/>
            </p:nvSpPr>
            <p:spPr>
              <a:xfrm>
                <a:off x="8305194" y="1713849"/>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04</a:t>
                </a:r>
                <a:endParaRPr lang="id-ID" sz="2400" b="1" dirty="0">
                  <a:solidFill>
                    <a:schemeClr val="bg1"/>
                  </a:solidFill>
                  <a:latin typeface="Century Gothic" panose="020B0502020202020204" pitchFamily="34" charset="0"/>
                </a:endParaRPr>
              </a:p>
            </p:txBody>
          </p:sp>
        </p:grpSp>
        <p:sp>
          <p:nvSpPr>
            <p:cNvPr id="11" name="TextBox 10"/>
            <p:cNvSpPr txBox="1"/>
            <p:nvPr/>
          </p:nvSpPr>
          <p:spPr>
            <a:xfrm>
              <a:off x="1369699" y="1545035"/>
              <a:ext cx="2017713" cy="461665"/>
            </a:xfrm>
            <a:prstGeom prst="rect">
              <a:avLst/>
            </a:prstGeom>
            <a:noFill/>
          </p:spPr>
          <p:txBody>
            <a:bodyPr wrap="square" rtlCol="0">
              <a:spAutoFit/>
            </a:bodyPr>
            <a:lstStyle/>
            <a:p>
              <a:r>
                <a:rPr lang="id-ID" sz="1200" dirty="0">
                  <a:solidFill>
                    <a:schemeClr val="bg1"/>
                  </a:solidFill>
                </a:rPr>
                <a:t>Renovasi ringan bangunan sekolah</a:t>
              </a:r>
            </a:p>
          </p:txBody>
        </p:sp>
        <p:sp>
          <p:nvSpPr>
            <p:cNvPr id="12" name="TextBox 11"/>
            <p:cNvSpPr txBox="1"/>
            <p:nvPr/>
          </p:nvSpPr>
          <p:spPr>
            <a:xfrm>
              <a:off x="4111818" y="1561229"/>
              <a:ext cx="2017713" cy="461665"/>
            </a:xfrm>
            <a:prstGeom prst="rect">
              <a:avLst/>
            </a:prstGeom>
            <a:noFill/>
          </p:spPr>
          <p:txBody>
            <a:bodyPr wrap="square" rtlCol="0">
              <a:spAutoFit/>
            </a:bodyPr>
            <a:lstStyle/>
            <a:p>
              <a:r>
                <a:rPr lang="id-ID" sz="1200" dirty="0">
                  <a:solidFill>
                    <a:schemeClr val="bg1"/>
                  </a:solidFill>
                </a:rPr>
                <a:t>Perbaikan/membeli mebeler kelas</a:t>
              </a:r>
            </a:p>
          </p:txBody>
        </p:sp>
        <p:sp>
          <p:nvSpPr>
            <p:cNvPr id="13" name="TextBox 12"/>
            <p:cNvSpPr txBox="1"/>
            <p:nvPr/>
          </p:nvSpPr>
          <p:spPr>
            <a:xfrm>
              <a:off x="6738796" y="1545034"/>
              <a:ext cx="1577095" cy="461665"/>
            </a:xfrm>
            <a:prstGeom prst="rect">
              <a:avLst/>
            </a:prstGeom>
            <a:noFill/>
          </p:spPr>
          <p:txBody>
            <a:bodyPr wrap="square" rtlCol="0">
              <a:spAutoFit/>
            </a:bodyPr>
            <a:lstStyle/>
            <a:p>
              <a:r>
                <a:rPr lang="id-ID" sz="1200" dirty="0">
                  <a:solidFill>
                    <a:schemeClr val="bg1"/>
                  </a:solidFill>
                </a:rPr>
                <a:t>Perbaikan sanitasi sekolah</a:t>
              </a:r>
            </a:p>
          </p:txBody>
        </p:sp>
        <p:sp>
          <p:nvSpPr>
            <p:cNvPr id="14" name="TextBox 13"/>
            <p:cNvSpPr txBox="1"/>
            <p:nvPr/>
          </p:nvSpPr>
          <p:spPr>
            <a:xfrm>
              <a:off x="8889266" y="1683624"/>
              <a:ext cx="1099880" cy="276999"/>
            </a:xfrm>
            <a:prstGeom prst="rect">
              <a:avLst/>
            </a:prstGeom>
            <a:noFill/>
          </p:spPr>
          <p:txBody>
            <a:bodyPr wrap="square" rtlCol="0">
              <a:spAutoFit/>
            </a:bodyPr>
            <a:lstStyle/>
            <a:p>
              <a:r>
                <a:rPr lang="id-ID" sz="1200" dirty="0">
                  <a:solidFill>
                    <a:schemeClr val="bg1"/>
                  </a:solidFill>
                </a:rPr>
                <a:t>sekolah hijau</a:t>
              </a:r>
            </a:p>
          </p:txBody>
        </p:sp>
        <p:sp>
          <p:nvSpPr>
            <p:cNvPr id="15" name="TextBox 14"/>
            <p:cNvSpPr txBox="1"/>
            <p:nvPr/>
          </p:nvSpPr>
          <p:spPr>
            <a:xfrm>
              <a:off x="892356" y="2113737"/>
              <a:ext cx="2588877" cy="1815882"/>
            </a:xfrm>
            <a:prstGeom prst="rect">
              <a:avLst/>
            </a:prstGeom>
            <a:noFill/>
          </p:spPr>
          <p:txBody>
            <a:bodyPr wrap="square" rtlCol="0">
              <a:spAutoFit/>
            </a:bodyPr>
            <a:lstStyle/>
            <a:p>
              <a:pPr algn="just"/>
              <a:r>
                <a:rPr lang="id-ID" sz="1400" dirty="0"/>
                <a:t>pengecatan, perbaikan atap bocor, perbaikan pintu/jendela, perbaikan penutup lantai, perbaikan plafond, penggantian lampu/bohlam dan/atau perbaikan fasilitas sekolah lainnya yang tidak lebih dari renovasi ringan</a:t>
              </a:r>
              <a:r>
                <a:rPr lang="en-US" sz="1400" dirty="0"/>
                <a:t>;</a:t>
              </a:r>
              <a:endParaRPr lang="id-ID" sz="1400" dirty="0"/>
            </a:p>
          </p:txBody>
        </p:sp>
        <p:sp>
          <p:nvSpPr>
            <p:cNvPr id="16" name="TextBox 15"/>
            <p:cNvSpPr txBox="1"/>
            <p:nvPr/>
          </p:nvSpPr>
          <p:spPr>
            <a:xfrm>
              <a:off x="3532681" y="2085964"/>
              <a:ext cx="2588877" cy="1384995"/>
            </a:xfrm>
            <a:prstGeom prst="rect">
              <a:avLst/>
            </a:prstGeom>
            <a:noFill/>
          </p:spPr>
          <p:txBody>
            <a:bodyPr wrap="square" rtlCol="0">
              <a:spAutoFit/>
            </a:bodyPr>
            <a:lstStyle/>
            <a:p>
              <a:pPr algn="just"/>
              <a:r>
                <a:rPr lang="id-ID" sz="1400" dirty="0"/>
                <a:t>perbaikan mebeler, pembelian meja dan/atau kursi peserta didik/guru jika meja dan/atau kursi yang ada sudah tidak berfungsi dan/atau jumlahnya kurang mencukupi kebutuhan</a:t>
              </a:r>
              <a:r>
                <a:rPr lang="en-US" sz="1400" dirty="0"/>
                <a:t>;</a:t>
              </a:r>
              <a:endParaRPr lang="id-ID" sz="1400" dirty="0"/>
            </a:p>
          </p:txBody>
        </p:sp>
        <p:sp>
          <p:nvSpPr>
            <p:cNvPr id="17" name="TextBox 16"/>
            <p:cNvSpPr txBox="1"/>
            <p:nvPr/>
          </p:nvSpPr>
          <p:spPr>
            <a:xfrm>
              <a:off x="6273397" y="2112153"/>
              <a:ext cx="2156833" cy="1384995"/>
            </a:xfrm>
            <a:prstGeom prst="rect">
              <a:avLst/>
            </a:prstGeom>
            <a:noFill/>
          </p:spPr>
          <p:txBody>
            <a:bodyPr wrap="square" rtlCol="0">
              <a:spAutoFit/>
            </a:bodyPr>
            <a:lstStyle/>
            <a:p>
              <a:r>
                <a:rPr lang="id-ID" sz="1400" dirty="0"/>
                <a:t>pemeliharaan dan perbaikan sanitasi sekolah (kamar mandi, WC dan saluran air kotor) agar tetap berfungsi dengan baik</a:t>
              </a:r>
              <a:r>
                <a:rPr lang="en-US" sz="1400" dirty="0"/>
                <a:t>;</a:t>
              </a:r>
              <a:endParaRPr lang="id-ID" sz="1400" dirty="0"/>
            </a:p>
          </p:txBody>
        </p:sp>
        <p:sp>
          <p:nvSpPr>
            <p:cNvPr id="18" name="TextBox 17"/>
            <p:cNvSpPr txBox="1"/>
            <p:nvPr/>
          </p:nvSpPr>
          <p:spPr>
            <a:xfrm>
              <a:off x="8419614" y="2194252"/>
              <a:ext cx="2060097" cy="646331"/>
            </a:xfrm>
            <a:prstGeom prst="rect">
              <a:avLst/>
            </a:prstGeom>
            <a:noFill/>
          </p:spPr>
          <p:txBody>
            <a:bodyPr wrap="square" rtlCol="0">
              <a:spAutoFit/>
            </a:bodyPr>
            <a:lstStyle/>
            <a:p>
              <a:pPr algn="just"/>
              <a:r>
                <a:rPr lang="id-ID" dirty="0"/>
                <a:t>Pelaksanaan sekolah hijau</a:t>
              </a:r>
              <a:r>
                <a:rPr lang="en-US" dirty="0"/>
                <a:t>;</a:t>
              </a:r>
              <a:endParaRPr lang="id-ID" dirty="0"/>
            </a:p>
          </p:txBody>
        </p:sp>
      </p:grpSp>
      <p:sp>
        <p:nvSpPr>
          <p:cNvPr id="33" name="Rectangle 32"/>
          <p:cNvSpPr/>
          <p:nvPr/>
        </p:nvSpPr>
        <p:spPr>
          <a:xfrm>
            <a:off x="9589904" y="852396"/>
            <a:ext cx="2358861" cy="2416657"/>
          </a:xfrm>
          <a:prstGeom prst="rect">
            <a:avLst/>
          </a:prstGeom>
          <a:ln>
            <a:solidFill>
              <a:schemeClr val="accent6">
                <a:lumMod val="40000"/>
                <a:lumOff val="6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d-ID"/>
          </a:p>
        </p:txBody>
      </p:sp>
      <p:sp>
        <p:nvSpPr>
          <p:cNvPr id="34" name="Rectangle 33"/>
          <p:cNvSpPr/>
          <p:nvPr/>
        </p:nvSpPr>
        <p:spPr>
          <a:xfrm>
            <a:off x="9609471" y="854494"/>
            <a:ext cx="2339294" cy="559725"/>
          </a:xfrm>
          <a:prstGeom prst="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5" name="TextBox 34"/>
          <p:cNvSpPr txBox="1"/>
          <p:nvPr/>
        </p:nvSpPr>
        <p:spPr>
          <a:xfrm>
            <a:off x="9605341" y="930287"/>
            <a:ext cx="577404" cy="461665"/>
          </a:xfrm>
          <a:prstGeom prst="rect">
            <a:avLst/>
          </a:prstGeom>
          <a:noFill/>
        </p:spPr>
        <p:txBody>
          <a:bodyPr wrap="square" rtlCol="0">
            <a:spAutoFit/>
          </a:bodyPr>
          <a:lstStyle/>
          <a:p>
            <a:r>
              <a:rPr lang="en-US" sz="2400" b="1" dirty="0">
                <a:solidFill>
                  <a:sysClr val="windowText" lastClr="000000"/>
                </a:solidFill>
                <a:latin typeface="Century Gothic" panose="020B0502020202020204" pitchFamily="34" charset="0"/>
              </a:rPr>
              <a:t>05</a:t>
            </a:r>
            <a:endParaRPr lang="id-ID" sz="2400" b="1" dirty="0">
              <a:solidFill>
                <a:sysClr val="windowText" lastClr="000000"/>
              </a:solidFill>
              <a:latin typeface="Century Gothic" panose="020B0502020202020204" pitchFamily="34" charset="0"/>
            </a:endParaRPr>
          </a:p>
        </p:txBody>
      </p:sp>
      <p:sp>
        <p:nvSpPr>
          <p:cNvPr id="36" name="TextBox 35"/>
          <p:cNvSpPr txBox="1"/>
          <p:nvPr/>
        </p:nvSpPr>
        <p:spPr>
          <a:xfrm>
            <a:off x="10090773" y="961397"/>
            <a:ext cx="1816696" cy="523220"/>
          </a:xfrm>
          <a:prstGeom prst="rect">
            <a:avLst/>
          </a:prstGeom>
          <a:noFill/>
        </p:spPr>
        <p:txBody>
          <a:bodyPr wrap="square" rtlCol="0">
            <a:spAutoFit/>
          </a:bodyPr>
          <a:lstStyle/>
          <a:p>
            <a:r>
              <a:rPr lang="id-ID" sz="1400" dirty="0">
                <a:solidFill>
                  <a:sysClr val="windowText" lastClr="000000"/>
                </a:solidFill>
              </a:rPr>
              <a:t>Penyediaan sumber air bersih </a:t>
            </a:r>
          </a:p>
        </p:txBody>
      </p:sp>
      <p:sp>
        <p:nvSpPr>
          <p:cNvPr id="37" name="TextBox 36"/>
          <p:cNvSpPr txBox="1"/>
          <p:nvPr/>
        </p:nvSpPr>
        <p:spPr>
          <a:xfrm>
            <a:off x="9567300" y="1485507"/>
            <a:ext cx="2282721" cy="1569660"/>
          </a:xfrm>
          <a:prstGeom prst="rect">
            <a:avLst/>
          </a:prstGeom>
          <a:noFill/>
        </p:spPr>
        <p:txBody>
          <a:bodyPr wrap="square" rtlCol="0">
            <a:spAutoFit/>
          </a:bodyPr>
          <a:lstStyle/>
          <a:p>
            <a:pPr algn="just"/>
            <a:r>
              <a:rPr lang="id-ID" sz="1600" dirty="0"/>
              <a:t>Penyediaan sumber air bersih termasuk pompa dan instalasinya bagi satuan pendidikan yang belum memiliki air bersih</a:t>
            </a:r>
            <a:r>
              <a:rPr lang="en-US" sz="1600" dirty="0"/>
              <a:t>;</a:t>
            </a:r>
            <a:endParaRPr lang="id-ID" sz="1600" dirty="0"/>
          </a:p>
        </p:txBody>
      </p:sp>
      <p:grpSp>
        <p:nvGrpSpPr>
          <p:cNvPr id="38" name="Group 37"/>
          <p:cNvGrpSpPr/>
          <p:nvPr/>
        </p:nvGrpSpPr>
        <p:grpSpPr>
          <a:xfrm>
            <a:off x="-20321" y="3319252"/>
            <a:ext cx="12231937" cy="2722036"/>
            <a:chOff x="4866" y="4135963"/>
            <a:chExt cx="12231937" cy="2722036"/>
          </a:xfrm>
        </p:grpSpPr>
        <p:grpSp>
          <p:nvGrpSpPr>
            <p:cNvPr id="39" name="Group 38"/>
            <p:cNvGrpSpPr/>
            <p:nvPr/>
          </p:nvGrpSpPr>
          <p:grpSpPr>
            <a:xfrm flipV="1">
              <a:off x="4866" y="4152058"/>
              <a:ext cx="12187133" cy="2705941"/>
              <a:chOff x="434498" y="1345554"/>
              <a:chExt cx="12187133" cy="2705941"/>
            </a:xfrm>
          </p:grpSpPr>
          <p:sp>
            <p:nvSpPr>
              <p:cNvPr id="59" name="Rectangle 58"/>
              <p:cNvSpPr/>
              <p:nvPr/>
            </p:nvSpPr>
            <p:spPr>
              <a:xfrm>
                <a:off x="737610" y="1634837"/>
                <a:ext cx="2638632" cy="2416657"/>
              </a:xfrm>
              <a:prstGeom prst="rect">
                <a:avLst/>
              </a:prstGeom>
              <a:ln>
                <a:solidFill>
                  <a:srgbClr val="92D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id-ID"/>
              </a:p>
            </p:txBody>
          </p:sp>
          <p:sp>
            <p:nvSpPr>
              <p:cNvPr id="60" name="Rectangle 59"/>
              <p:cNvSpPr/>
              <p:nvPr/>
            </p:nvSpPr>
            <p:spPr>
              <a:xfrm>
                <a:off x="3433017" y="1634836"/>
                <a:ext cx="2638632" cy="2416657"/>
              </a:xfrm>
              <a:prstGeom prst="rect">
                <a:avLst/>
              </a:prstGeom>
              <a:ln>
                <a:solidFill>
                  <a:srgbClr val="F765E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id-ID"/>
              </a:p>
            </p:txBody>
          </p:sp>
          <p:sp>
            <p:nvSpPr>
              <p:cNvPr id="61" name="Rectangle 60"/>
              <p:cNvSpPr/>
              <p:nvPr/>
            </p:nvSpPr>
            <p:spPr>
              <a:xfrm>
                <a:off x="6135976" y="1634836"/>
                <a:ext cx="2327500" cy="2416657"/>
              </a:xfrm>
              <a:prstGeom prst="rect">
                <a:avLst/>
              </a:prstGeom>
              <a:ln>
                <a:solidFill>
                  <a:srgbClr val="4FD1FF"/>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id-ID"/>
              </a:p>
            </p:txBody>
          </p:sp>
          <p:sp>
            <p:nvSpPr>
              <p:cNvPr id="62" name="Rectangle 61"/>
              <p:cNvSpPr/>
              <p:nvPr/>
            </p:nvSpPr>
            <p:spPr>
              <a:xfrm>
                <a:off x="8525942" y="1634838"/>
                <a:ext cx="1998410" cy="2416657"/>
              </a:xfrm>
              <a:prstGeom prst="rect">
                <a:avLst/>
              </a:prstGeom>
              <a:ln>
                <a:solidFill>
                  <a:srgbClr val="B218E2"/>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a:p>
            </p:txBody>
          </p:sp>
          <p:sp>
            <p:nvSpPr>
              <p:cNvPr id="63" name="Rectangle 62"/>
              <p:cNvSpPr/>
              <p:nvPr/>
            </p:nvSpPr>
            <p:spPr>
              <a:xfrm>
                <a:off x="737610" y="1634835"/>
                <a:ext cx="2638632" cy="5597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4" name="Rectangle 63"/>
              <p:cNvSpPr/>
              <p:nvPr/>
            </p:nvSpPr>
            <p:spPr>
              <a:xfrm>
                <a:off x="3450707" y="1646855"/>
                <a:ext cx="2638632" cy="559725"/>
              </a:xfrm>
              <a:prstGeom prst="rect">
                <a:avLst/>
              </a:prstGeom>
              <a:solidFill>
                <a:srgbClr val="F765ED"/>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id-ID"/>
              </a:p>
            </p:txBody>
          </p:sp>
          <p:sp>
            <p:nvSpPr>
              <p:cNvPr id="65" name="Rectangle 64"/>
              <p:cNvSpPr/>
              <p:nvPr/>
            </p:nvSpPr>
            <p:spPr>
              <a:xfrm>
                <a:off x="6148853" y="1634835"/>
                <a:ext cx="2332313" cy="559725"/>
              </a:xfrm>
              <a:prstGeom prst="rect">
                <a:avLst/>
              </a:prstGeom>
              <a:solidFill>
                <a:srgbClr val="00B0F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d-ID"/>
              </a:p>
            </p:txBody>
          </p:sp>
          <p:sp>
            <p:nvSpPr>
              <p:cNvPr id="66" name="Rectangle 65"/>
              <p:cNvSpPr/>
              <p:nvPr/>
            </p:nvSpPr>
            <p:spPr>
              <a:xfrm>
                <a:off x="8528763" y="1647623"/>
                <a:ext cx="2003141" cy="559725"/>
              </a:xfrm>
              <a:prstGeom prst="rect">
                <a:avLst/>
              </a:prstGeom>
              <a:solidFill>
                <a:srgbClr val="B218E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d-ID"/>
              </a:p>
            </p:txBody>
          </p:sp>
          <p:sp>
            <p:nvSpPr>
              <p:cNvPr id="67" name="Freeform 66"/>
              <p:cNvSpPr/>
              <p:nvPr/>
            </p:nvSpPr>
            <p:spPr>
              <a:xfrm>
                <a:off x="434498" y="1345554"/>
                <a:ext cx="12187133" cy="289284"/>
              </a:xfrm>
              <a:custGeom>
                <a:avLst/>
                <a:gdLst>
                  <a:gd name="connsiteX0" fmla="*/ 239043 w 11226018"/>
                  <a:gd name="connsiteY0" fmla="*/ 0 h 324622"/>
                  <a:gd name="connsiteX1" fmla="*/ 10986975 w 11226018"/>
                  <a:gd name="connsiteY1" fmla="*/ 0 h 324622"/>
                  <a:gd name="connsiteX2" fmla="*/ 11226018 w 11226018"/>
                  <a:gd name="connsiteY2" fmla="*/ 239043 h 324622"/>
                  <a:gd name="connsiteX3" fmla="*/ 11226018 w 11226018"/>
                  <a:gd name="connsiteY3" fmla="*/ 324622 h 324622"/>
                  <a:gd name="connsiteX4" fmla="*/ 0 w 11226018"/>
                  <a:gd name="connsiteY4" fmla="*/ 324622 h 324622"/>
                  <a:gd name="connsiteX5" fmla="*/ 0 w 11226018"/>
                  <a:gd name="connsiteY5" fmla="*/ 239043 h 324622"/>
                  <a:gd name="connsiteX6" fmla="*/ 239043 w 11226018"/>
                  <a:gd name="connsiteY6" fmla="*/ 0 h 324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6018" h="324622">
                    <a:moveTo>
                      <a:pt x="239043" y="0"/>
                    </a:moveTo>
                    <a:lnTo>
                      <a:pt x="10986975" y="0"/>
                    </a:lnTo>
                    <a:cubicBezTo>
                      <a:pt x="11118995" y="0"/>
                      <a:pt x="11226018" y="107023"/>
                      <a:pt x="11226018" y="239043"/>
                    </a:cubicBezTo>
                    <a:lnTo>
                      <a:pt x="11226018" y="324622"/>
                    </a:lnTo>
                    <a:lnTo>
                      <a:pt x="0" y="324622"/>
                    </a:lnTo>
                    <a:lnTo>
                      <a:pt x="0" y="239043"/>
                    </a:lnTo>
                    <a:cubicBezTo>
                      <a:pt x="0" y="107023"/>
                      <a:pt x="107023" y="0"/>
                      <a:pt x="239043" y="0"/>
                    </a:cubicBezTo>
                    <a:close/>
                  </a:path>
                </a:pathLst>
              </a:cu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54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0" name="TextBox 39"/>
            <p:cNvSpPr txBox="1"/>
            <p:nvPr/>
          </p:nvSpPr>
          <p:spPr>
            <a:xfrm>
              <a:off x="321948" y="6061047"/>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06</a:t>
              </a:r>
              <a:endParaRPr lang="id-ID" sz="2400" b="1" dirty="0">
                <a:solidFill>
                  <a:schemeClr val="bg1"/>
                </a:solidFill>
                <a:latin typeface="Century Gothic" panose="020B0502020202020204" pitchFamily="34" charset="0"/>
              </a:endParaRPr>
            </a:p>
          </p:txBody>
        </p:sp>
        <p:sp>
          <p:nvSpPr>
            <p:cNvPr id="41" name="TextBox 40"/>
            <p:cNvSpPr txBox="1"/>
            <p:nvPr/>
          </p:nvSpPr>
          <p:spPr>
            <a:xfrm>
              <a:off x="817753" y="6147208"/>
              <a:ext cx="2017713" cy="276999"/>
            </a:xfrm>
            <a:prstGeom prst="rect">
              <a:avLst/>
            </a:prstGeom>
            <a:noFill/>
          </p:spPr>
          <p:txBody>
            <a:bodyPr wrap="square" rtlCol="0">
              <a:spAutoFit/>
            </a:bodyPr>
            <a:lstStyle/>
            <a:p>
              <a:r>
                <a:rPr lang="id-ID" sz="1200" dirty="0">
                  <a:solidFill>
                    <a:schemeClr val="bg1"/>
                  </a:solidFill>
                </a:rPr>
                <a:t>Perbaikan instalasi listrik</a:t>
              </a:r>
            </a:p>
          </p:txBody>
        </p:sp>
        <p:sp>
          <p:nvSpPr>
            <p:cNvPr id="42" name="TextBox 41"/>
            <p:cNvSpPr txBox="1"/>
            <p:nvPr/>
          </p:nvSpPr>
          <p:spPr>
            <a:xfrm>
              <a:off x="3490785" y="6094598"/>
              <a:ext cx="2017713" cy="461665"/>
            </a:xfrm>
            <a:prstGeom prst="rect">
              <a:avLst/>
            </a:prstGeom>
            <a:noFill/>
          </p:spPr>
          <p:txBody>
            <a:bodyPr wrap="square" rtlCol="0">
              <a:spAutoFit/>
            </a:bodyPr>
            <a:lstStyle/>
            <a:p>
              <a:r>
                <a:rPr lang="id-ID" sz="1200" dirty="0">
                  <a:solidFill>
                    <a:schemeClr val="bg1"/>
                  </a:solidFill>
                </a:rPr>
                <a:t>Perbaikan saluran buangan &amp;  air hujan</a:t>
              </a:r>
            </a:p>
          </p:txBody>
        </p:sp>
        <p:sp>
          <p:nvSpPr>
            <p:cNvPr id="43" name="TextBox 42"/>
            <p:cNvSpPr txBox="1"/>
            <p:nvPr/>
          </p:nvSpPr>
          <p:spPr>
            <a:xfrm>
              <a:off x="3035564" y="6044641"/>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07</a:t>
              </a:r>
              <a:endParaRPr lang="id-ID" sz="2400" b="1" dirty="0">
                <a:solidFill>
                  <a:schemeClr val="bg1"/>
                </a:solidFill>
                <a:latin typeface="Century Gothic" panose="020B0502020202020204" pitchFamily="34" charset="0"/>
              </a:endParaRPr>
            </a:p>
          </p:txBody>
        </p:sp>
        <p:sp>
          <p:nvSpPr>
            <p:cNvPr id="44" name="TextBox 43"/>
            <p:cNvSpPr txBox="1"/>
            <p:nvPr/>
          </p:nvSpPr>
          <p:spPr>
            <a:xfrm>
              <a:off x="5752270" y="6043631"/>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08</a:t>
              </a:r>
              <a:endParaRPr lang="id-ID" sz="2400" b="1" dirty="0">
                <a:solidFill>
                  <a:schemeClr val="bg1"/>
                </a:solidFill>
                <a:latin typeface="Century Gothic" panose="020B0502020202020204" pitchFamily="34" charset="0"/>
              </a:endParaRPr>
            </a:p>
          </p:txBody>
        </p:sp>
        <p:sp>
          <p:nvSpPr>
            <p:cNvPr id="45" name="TextBox 44"/>
            <p:cNvSpPr txBox="1"/>
            <p:nvPr/>
          </p:nvSpPr>
          <p:spPr>
            <a:xfrm>
              <a:off x="8091716" y="6043631"/>
              <a:ext cx="577404" cy="461665"/>
            </a:xfrm>
            <a:prstGeom prst="rect">
              <a:avLst/>
            </a:prstGeom>
            <a:noFill/>
          </p:spPr>
          <p:txBody>
            <a:bodyPr wrap="square" rtlCol="0">
              <a:spAutoFit/>
            </a:bodyPr>
            <a:lstStyle/>
            <a:p>
              <a:r>
                <a:rPr lang="en-US" sz="2400" b="1" dirty="0">
                  <a:solidFill>
                    <a:schemeClr val="bg1"/>
                  </a:solidFill>
                  <a:latin typeface="Century Gothic" panose="020B0502020202020204" pitchFamily="34" charset="0"/>
                </a:rPr>
                <a:t>09</a:t>
              </a:r>
              <a:endParaRPr lang="id-ID" sz="2400" b="1" dirty="0">
                <a:solidFill>
                  <a:schemeClr val="bg1"/>
                </a:solidFill>
                <a:latin typeface="Century Gothic" panose="020B0502020202020204" pitchFamily="34" charset="0"/>
              </a:endParaRPr>
            </a:p>
          </p:txBody>
        </p:sp>
        <p:sp>
          <p:nvSpPr>
            <p:cNvPr id="47" name="TextBox 46"/>
            <p:cNvSpPr txBox="1"/>
            <p:nvPr/>
          </p:nvSpPr>
          <p:spPr>
            <a:xfrm>
              <a:off x="6285998" y="6049956"/>
              <a:ext cx="1450439" cy="461665"/>
            </a:xfrm>
            <a:prstGeom prst="rect">
              <a:avLst/>
            </a:prstGeom>
            <a:noFill/>
          </p:spPr>
          <p:txBody>
            <a:bodyPr wrap="square" rtlCol="0">
              <a:spAutoFit/>
            </a:bodyPr>
            <a:lstStyle/>
            <a:p>
              <a:r>
                <a:rPr lang="id-ID" sz="1200" dirty="0">
                  <a:solidFill>
                    <a:schemeClr val="bg1"/>
                  </a:solidFill>
                </a:rPr>
                <a:t>Perawatan/perbaikan komputer praktek</a:t>
              </a:r>
            </a:p>
          </p:txBody>
        </p:sp>
        <p:sp>
          <p:nvSpPr>
            <p:cNvPr id="50" name="TextBox 49"/>
            <p:cNvSpPr txBox="1"/>
            <p:nvPr/>
          </p:nvSpPr>
          <p:spPr>
            <a:xfrm>
              <a:off x="8534242" y="6075340"/>
              <a:ext cx="2017713" cy="461665"/>
            </a:xfrm>
            <a:prstGeom prst="rect">
              <a:avLst/>
            </a:prstGeom>
            <a:noFill/>
          </p:spPr>
          <p:txBody>
            <a:bodyPr wrap="square" rtlCol="0">
              <a:spAutoFit/>
            </a:bodyPr>
            <a:lstStyle/>
            <a:p>
              <a:r>
                <a:rPr lang="id-ID" sz="1200" dirty="0">
                  <a:solidFill>
                    <a:schemeClr val="bg1"/>
                  </a:solidFill>
                </a:rPr>
                <a:t>Perawatan/perbaikan peralatan praktikum</a:t>
              </a:r>
            </a:p>
          </p:txBody>
        </p:sp>
        <p:sp>
          <p:nvSpPr>
            <p:cNvPr id="51" name="TextBox 50"/>
            <p:cNvSpPr txBox="1"/>
            <p:nvPr/>
          </p:nvSpPr>
          <p:spPr>
            <a:xfrm>
              <a:off x="309458" y="4260501"/>
              <a:ext cx="2588877" cy="923330"/>
            </a:xfrm>
            <a:prstGeom prst="rect">
              <a:avLst/>
            </a:prstGeom>
            <a:noFill/>
          </p:spPr>
          <p:txBody>
            <a:bodyPr wrap="square" rtlCol="0">
              <a:spAutoFit/>
            </a:bodyPr>
            <a:lstStyle/>
            <a:p>
              <a:pPr algn="just"/>
              <a:r>
                <a:rPr lang="id-ID" dirty="0"/>
                <a:t>pemeliharaan dan perbaikan instalasi listrik sekolah</a:t>
              </a:r>
              <a:r>
                <a:rPr lang="en-US" dirty="0"/>
                <a:t>;</a:t>
              </a:r>
              <a:endParaRPr lang="id-ID" dirty="0"/>
            </a:p>
          </p:txBody>
        </p:sp>
        <p:sp>
          <p:nvSpPr>
            <p:cNvPr id="52" name="TextBox 51"/>
            <p:cNvSpPr txBox="1"/>
            <p:nvPr/>
          </p:nvSpPr>
          <p:spPr>
            <a:xfrm>
              <a:off x="3023395" y="4201478"/>
              <a:ext cx="2588877" cy="1200329"/>
            </a:xfrm>
            <a:prstGeom prst="rect">
              <a:avLst/>
            </a:prstGeom>
            <a:noFill/>
          </p:spPr>
          <p:txBody>
            <a:bodyPr wrap="square" rtlCol="0">
              <a:spAutoFit/>
            </a:bodyPr>
            <a:lstStyle/>
            <a:p>
              <a:r>
                <a:rPr lang="id-ID" dirty="0"/>
                <a:t>pemeliharaan dan perbaikan saluran pembuangan dan saluran air hujan</a:t>
              </a:r>
              <a:r>
                <a:rPr lang="en-US" dirty="0"/>
                <a:t>;</a:t>
              </a:r>
              <a:endParaRPr lang="id-ID" dirty="0"/>
            </a:p>
          </p:txBody>
        </p:sp>
        <p:sp>
          <p:nvSpPr>
            <p:cNvPr id="53" name="TextBox 52"/>
            <p:cNvSpPr txBox="1"/>
            <p:nvPr/>
          </p:nvSpPr>
          <p:spPr>
            <a:xfrm>
              <a:off x="5763652" y="4181737"/>
              <a:ext cx="2255212" cy="1077218"/>
            </a:xfrm>
            <a:prstGeom prst="rect">
              <a:avLst/>
            </a:prstGeom>
            <a:noFill/>
          </p:spPr>
          <p:txBody>
            <a:bodyPr wrap="square" rtlCol="0">
              <a:spAutoFit/>
            </a:bodyPr>
            <a:lstStyle/>
            <a:p>
              <a:pPr algn="just"/>
              <a:r>
                <a:rPr lang="id-ID" sz="1600" dirty="0"/>
                <a:t>pemeliharaan dan/atau perbaikan komputer, printer, laptop sekolah, LCD, dan/atau AC;</a:t>
              </a:r>
            </a:p>
          </p:txBody>
        </p:sp>
        <p:sp>
          <p:nvSpPr>
            <p:cNvPr id="54" name="TextBox 53"/>
            <p:cNvSpPr txBox="1"/>
            <p:nvPr/>
          </p:nvSpPr>
          <p:spPr>
            <a:xfrm>
              <a:off x="8102118" y="4221552"/>
              <a:ext cx="1893405" cy="1323439"/>
            </a:xfrm>
            <a:prstGeom prst="rect">
              <a:avLst/>
            </a:prstGeom>
            <a:noFill/>
          </p:spPr>
          <p:txBody>
            <a:bodyPr wrap="square" rtlCol="0">
              <a:spAutoFit/>
            </a:bodyPr>
            <a:lstStyle/>
            <a:p>
              <a:pPr algn="just"/>
              <a:r>
                <a:rPr lang="id-ID" sz="1600" dirty="0"/>
                <a:t>pemeliharaan dan/atau perbaikan peralatan praktikum; dan/atau;</a:t>
              </a:r>
            </a:p>
          </p:txBody>
        </p:sp>
        <p:sp>
          <p:nvSpPr>
            <p:cNvPr id="55" name="Rectangle 54"/>
            <p:cNvSpPr/>
            <p:nvPr/>
          </p:nvSpPr>
          <p:spPr>
            <a:xfrm flipV="1">
              <a:off x="10139496" y="4135963"/>
              <a:ext cx="1998410" cy="2416657"/>
            </a:xfrm>
            <a:prstGeom prst="rect">
              <a:avLst/>
            </a:prstGeom>
            <a:ln>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id-ID"/>
            </a:p>
          </p:txBody>
        </p:sp>
        <p:sp>
          <p:nvSpPr>
            <p:cNvPr id="56" name="Rectangle 55"/>
            <p:cNvSpPr/>
            <p:nvPr/>
          </p:nvSpPr>
          <p:spPr>
            <a:xfrm flipV="1">
              <a:off x="10134747" y="5977279"/>
              <a:ext cx="2003159" cy="559725"/>
            </a:xfrm>
            <a:prstGeom prst="rect">
              <a:avLst/>
            </a:prstGeom>
            <a:solidFill>
              <a:srgbClr val="FFFF00"/>
            </a:solidFill>
            <a:ln>
              <a:solidFill>
                <a:srgbClr val="FFFF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id-ID"/>
            </a:p>
          </p:txBody>
        </p:sp>
        <p:sp>
          <p:nvSpPr>
            <p:cNvPr id="57" name="TextBox 56"/>
            <p:cNvSpPr txBox="1"/>
            <p:nvPr/>
          </p:nvSpPr>
          <p:spPr>
            <a:xfrm>
              <a:off x="10114375" y="6043630"/>
              <a:ext cx="577404" cy="461665"/>
            </a:xfrm>
            <a:prstGeom prst="rect">
              <a:avLst/>
            </a:prstGeom>
            <a:noFill/>
          </p:spPr>
          <p:txBody>
            <a:bodyPr wrap="square" rtlCol="0">
              <a:spAutoFit/>
            </a:bodyPr>
            <a:lstStyle/>
            <a:p>
              <a:r>
                <a:rPr lang="en-US" sz="2400" b="1" dirty="0">
                  <a:solidFill>
                    <a:sysClr val="windowText" lastClr="000000"/>
                  </a:solidFill>
                  <a:latin typeface="Century Gothic" panose="020B0502020202020204" pitchFamily="34" charset="0"/>
                </a:rPr>
                <a:t>10</a:t>
              </a:r>
              <a:endParaRPr lang="id-ID" sz="2400" b="1" dirty="0">
                <a:solidFill>
                  <a:sysClr val="windowText" lastClr="000000"/>
                </a:solidFill>
                <a:latin typeface="Century Gothic" panose="020B0502020202020204" pitchFamily="34" charset="0"/>
              </a:endParaRPr>
            </a:p>
          </p:txBody>
        </p:sp>
        <p:sp>
          <p:nvSpPr>
            <p:cNvPr id="58" name="TextBox 57"/>
            <p:cNvSpPr txBox="1"/>
            <p:nvPr/>
          </p:nvSpPr>
          <p:spPr>
            <a:xfrm>
              <a:off x="10219090" y="4203508"/>
              <a:ext cx="2017713" cy="1323439"/>
            </a:xfrm>
            <a:prstGeom prst="rect">
              <a:avLst/>
            </a:prstGeom>
            <a:noFill/>
          </p:spPr>
          <p:txBody>
            <a:bodyPr wrap="square" rtlCol="0">
              <a:spAutoFit/>
            </a:bodyPr>
            <a:lstStyle/>
            <a:p>
              <a:r>
                <a:rPr lang="id-ID" sz="2000" dirty="0"/>
                <a:t>pemeliharaan dan perbaikan fasilitas sekolah lainnya</a:t>
              </a:r>
            </a:p>
          </p:txBody>
        </p:sp>
      </p:grpSp>
    </p:spTree>
    <p:extLst>
      <p:ext uri="{BB962C8B-B14F-4D97-AF65-F5344CB8AC3E}">
        <p14:creationId xmlns:p14="http://schemas.microsoft.com/office/powerpoint/2010/main" val="417168405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9. </a:t>
            </a:r>
            <a:r>
              <a:rPr lang="en-US" sz="2800" b="1" dirty="0" err="1" smtClean="0">
                <a:solidFill>
                  <a:schemeClr val="bg1"/>
                </a:solidFill>
              </a:rPr>
              <a:t>Pembayaran</a:t>
            </a:r>
            <a:r>
              <a:rPr lang="en-US" sz="2800" b="1" dirty="0" smtClean="0">
                <a:solidFill>
                  <a:schemeClr val="bg1"/>
                </a:solidFill>
              </a:rPr>
              <a:t> </a:t>
            </a:r>
            <a:r>
              <a:rPr lang="en-US" sz="2800" b="1" dirty="0" smtClean="0">
                <a:solidFill>
                  <a:srgbClr val="FFFF00"/>
                </a:solidFill>
              </a:rPr>
              <a:t>Honor</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85335" y1="11304" x2="97504" y2="41739"/>
                        <a14:foregroundMark x1="92512" y1="44348" x2="86427" y2="61739"/>
                      </a14:backgroundRemoval>
                    </a14:imgEffect>
                  </a14:imgLayer>
                </a14:imgProps>
              </a:ext>
              <a:ext uri="{28A0092B-C50C-407E-A947-70E740481C1C}">
                <a14:useLocalDpi xmlns:a14="http://schemas.microsoft.com/office/drawing/2010/main"/>
              </a:ext>
            </a:extLst>
          </a:blip>
          <a:srcRect/>
          <a:stretch>
            <a:fillRect/>
          </a:stretch>
        </p:blipFill>
        <p:spPr bwMode="auto">
          <a:xfrm>
            <a:off x="237329" y="3887723"/>
            <a:ext cx="11664191" cy="2716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email">
            <a:extLst>
              <a:ext uri="{BEBA8EAE-BF5A-486C-A8C5-ECC9F3942E4B}">
                <a14:imgProps xmlns:a14="http://schemas.microsoft.com/office/drawing/2010/main">
                  <a14:imgLayer r:embed="rId6">
                    <a14:imgEffect>
                      <a14:backgroundRemoval t="0" b="100000" l="0" r="100000">
                        <a14:foregroundMark x1="87612" y1="12500" x2="93359" y2="32870"/>
                      </a14:backgroundRemoval>
                    </a14:imgEffect>
                  </a14:imgLayer>
                </a14:imgProps>
              </a:ext>
              <a:ext uri="{28A0092B-C50C-407E-A947-70E740481C1C}">
                <a14:useLocalDpi xmlns:a14="http://schemas.microsoft.com/office/drawing/2010/main"/>
              </a:ext>
            </a:extLst>
          </a:blip>
          <a:srcRect/>
          <a:stretch>
            <a:fillRect/>
          </a:stretch>
        </p:blipFill>
        <p:spPr bwMode="auto">
          <a:xfrm>
            <a:off x="354411" y="2209108"/>
            <a:ext cx="9217321" cy="254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7703" y1="7143" x2="92703" y2="36190"/>
                      </a14:backgroundRemoval>
                    </a14:imgEffect>
                  </a14:imgLayer>
                </a14:imgProps>
              </a:ext>
              <a:ext uri="{28A0092B-C50C-407E-A947-70E740481C1C}">
                <a14:useLocalDpi xmlns:a14="http://schemas.microsoft.com/office/drawing/2010/main"/>
              </a:ext>
            </a:extLst>
          </a:blip>
          <a:srcRect/>
          <a:stretch>
            <a:fillRect/>
          </a:stretch>
        </p:blipFill>
        <p:spPr bwMode="auto">
          <a:xfrm>
            <a:off x="269445" y="529657"/>
            <a:ext cx="9398000" cy="249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834463" y="559091"/>
            <a:ext cx="6096000" cy="1569660"/>
          </a:xfrm>
          <a:prstGeom prst="rect">
            <a:avLst/>
          </a:prstGeom>
        </p:spPr>
        <p:txBody>
          <a:bodyPr>
            <a:spAutoFit/>
          </a:bodyPr>
          <a:lstStyle/>
          <a:p>
            <a:r>
              <a:rPr lang="id-ID" sz="2400" dirty="0">
                <a:solidFill>
                  <a:schemeClr val="bg1"/>
                </a:solidFill>
                <a:effectLst>
                  <a:outerShdw blurRad="50800" dist="38100" dir="2700000" algn="tl" rotWithShape="0">
                    <a:prstClr val="black">
                      <a:alpha val="40000"/>
                    </a:prstClr>
                  </a:outerShdw>
                </a:effectLst>
              </a:rPr>
              <a:t>Dana BOS untuk membayar honor guru pada sekolah yang diselenggarakan oleh pemerintah daerah paling banyak 15% dari total BOS yang diterima. </a:t>
            </a:r>
          </a:p>
        </p:txBody>
      </p:sp>
      <p:sp>
        <p:nvSpPr>
          <p:cNvPr id="9" name="Rectangle 8"/>
          <p:cNvSpPr/>
          <p:nvPr/>
        </p:nvSpPr>
        <p:spPr>
          <a:xfrm>
            <a:off x="738453" y="2560604"/>
            <a:ext cx="6912768" cy="1200329"/>
          </a:xfrm>
          <a:prstGeom prst="rect">
            <a:avLst/>
          </a:prstGeom>
        </p:spPr>
        <p:txBody>
          <a:bodyPr wrap="square">
            <a:spAutoFit/>
          </a:bodyPr>
          <a:lstStyle/>
          <a:p>
            <a:r>
              <a:rPr lang="id-ID" sz="2400" dirty="0">
                <a:effectLst>
                  <a:outerShdw blurRad="50800" dist="38100" dir="2700000" algn="tl" rotWithShape="0">
                    <a:prstClr val="black">
                      <a:alpha val="40000"/>
                    </a:prstClr>
                  </a:outerShdw>
                </a:effectLst>
              </a:rPr>
              <a:t>Dana BOS untuk membayar honor guru pada sekolah yang diselenggarakan oleh masyarakat paling banyak 30% dari total BOS yang diterima</a:t>
            </a:r>
          </a:p>
        </p:txBody>
      </p:sp>
      <p:sp>
        <p:nvSpPr>
          <p:cNvPr id="10" name="Rectangle 9"/>
          <p:cNvSpPr/>
          <p:nvPr/>
        </p:nvSpPr>
        <p:spPr>
          <a:xfrm>
            <a:off x="834463" y="4112429"/>
            <a:ext cx="8609145" cy="1816266"/>
          </a:xfrm>
          <a:prstGeom prst="rect">
            <a:avLst/>
          </a:prstGeom>
        </p:spPr>
        <p:txBody>
          <a:bodyPr wrap="square">
            <a:spAutoFit/>
          </a:bodyPr>
          <a:lstStyle/>
          <a:p>
            <a:pPr algn="ctr"/>
            <a:r>
              <a:rPr lang="id-ID" sz="1867" dirty="0">
                <a:effectLst>
                  <a:outerShdw blurRad="50800" dist="38100" dir="2700000" algn="tl" rotWithShape="0">
                    <a:prstClr val="black">
                      <a:alpha val="40000"/>
                    </a:prstClr>
                  </a:outerShdw>
                </a:effectLst>
              </a:rPr>
              <a:t>Guru yang mendapat pembayaran honor merupakan guru honorer yang wajib: </a:t>
            </a:r>
          </a:p>
          <a:p>
            <a:r>
              <a:rPr lang="id-ID" sz="1867" dirty="0">
                <a:effectLst>
                  <a:outerShdw blurRad="50800" dist="38100" dir="2700000" algn="tl" rotWithShape="0">
                    <a:prstClr val="black">
                      <a:alpha val="40000"/>
                    </a:prstClr>
                  </a:outerShdw>
                </a:effectLst>
              </a:rPr>
              <a:t>1) memiliki kualifikasi akademik S-1/D-IV; dan </a:t>
            </a:r>
          </a:p>
          <a:p>
            <a:r>
              <a:rPr lang="sv-SE" sz="1867" dirty="0">
                <a:effectLst>
                  <a:outerShdw blurRad="50800" dist="38100" dir="2700000" algn="tl" rotWithShape="0">
                    <a:prstClr val="black">
                      <a:alpha val="40000"/>
                    </a:prstClr>
                  </a:outerShdw>
                </a:effectLst>
              </a:rPr>
              <a:t>2) mendapatkan penugasan dari pemerintah daerah dengan</a:t>
            </a:r>
            <a:r>
              <a:rPr lang="id-ID" sz="1867" dirty="0">
                <a:effectLst>
                  <a:outerShdw blurRad="50800" dist="38100" dir="2700000" algn="tl" rotWithShape="0">
                    <a:prstClr val="black">
                      <a:alpha val="40000"/>
                    </a:prstClr>
                  </a:outerShdw>
                </a:effectLst>
              </a:rPr>
              <a:t> </a:t>
            </a:r>
            <a:r>
              <a:rPr lang="sv-SE" sz="1867" dirty="0">
                <a:effectLst>
                  <a:outerShdw blurRad="50800" dist="38100" dir="2700000" algn="tl" rotWithShape="0">
                    <a:prstClr val="black">
                      <a:alpha val="40000"/>
                    </a:prstClr>
                  </a:outerShdw>
                </a:effectLst>
              </a:rPr>
              <a:t>memperhatikan analisis kebutuhan guru</a:t>
            </a:r>
            <a:r>
              <a:rPr lang="id-ID" sz="1867" dirty="0">
                <a:effectLst>
                  <a:outerShdw blurRad="50800" dist="38100" dir="2700000" algn="tl" rotWithShape="0">
                    <a:prstClr val="black">
                      <a:alpha val="40000"/>
                    </a:prstClr>
                  </a:outerShdw>
                </a:effectLst>
              </a:rPr>
              <a:t> dan menyampaikan tembusan penugasan dimaksud kepada Ditjen GTK Kemdikbud bagi satuan pendidikan yang diselenggarakan oleh pemerintah daerah </a:t>
            </a:r>
          </a:p>
          <a:p>
            <a:endParaRPr lang="sv-SE" sz="1867" dirty="0">
              <a:effectLst>
                <a:outerShdw blurRad="50800" dist="38100" dir="2700000" algn="tl" rotWithShape="0">
                  <a:prstClr val="black">
                    <a:alpha val="40000"/>
                  </a:prstClr>
                </a:outerShdw>
              </a:effectLst>
            </a:endParaRPr>
          </a:p>
        </p:txBody>
      </p:sp>
      <p:pic>
        <p:nvPicPr>
          <p:cNvPr id="11" name="Picture 2" descr="Hasil gambar untuk logo uang"/>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9571732" y="1343921"/>
            <a:ext cx="2024150" cy="187222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23170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10. </a:t>
            </a:r>
            <a:r>
              <a:rPr lang="en-US" sz="2800" b="1" dirty="0" err="1" smtClean="0">
                <a:solidFill>
                  <a:schemeClr val="bg1"/>
                </a:solidFill>
              </a:rPr>
              <a:t>Pembelian</a:t>
            </a:r>
            <a:r>
              <a:rPr lang="en-US" sz="2800" b="1" dirty="0" smtClean="0">
                <a:solidFill>
                  <a:schemeClr val="bg1"/>
                </a:solidFill>
              </a:rPr>
              <a:t> </a:t>
            </a:r>
            <a:r>
              <a:rPr lang="en-US" sz="2800" b="1" dirty="0" err="1" smtClean="0">
                <a:solidFill>
                  <a:schemeClr val="bg1"/>
                </a:solidFill>
              </a:rPr>
              <a:t>Alat</a:t>
            </a:r>
            <a:r>
              <a:rPr lang="en-US" sz="2800" b="1" dirty="0" smtClean="0">
                <a:solidFill>
                  <a:schemeClr val="bg1"/>
                </a:solidFill>
              </a:rPr>
              <a:t> </a:t>
            </a:r>
            <a:r>
              <a:rPr lang="en-US" sz="2800" b="1" dirty="0" smtClean="0">
                <a:solidFill>
                  <a:srgbClr val="FFFF00"/>
                </a:solidFill>
              </a:rPr>
              <a:t>Multi Media</a:t>
            </a:r>
            <a:r>
              <a:rPr lang="en-US" sz="2800" b="1" dirty="0" smtClean="0">
                <a:solidFill>
                  <a:schemeClr val="bg1"/>
                </a:solidFill>
              </a:rPr>
              <a:t> </a:t>
            </a:r>
            <a:r>
              <a:rPr lang="en-US" sz="2800" b="1" dirty="0" err="1" smtClean="0">
                <a:solidFill>
                  <a:schemeClr val="bg1"/>
                </a:solidFill>
              </a:rPr>
              <a:t>Pembelajaran</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793" y="757920"/>
            <a:ext cx="12192000" cy="1769344"/>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429578" y="2237173"/>
            <a:ext cx="10273141" cy="1728716"/>
          </a:xfrm>
          <a:prstGeom prst="rect">
            <a:avLst/>
          </a:prstGeom>
        </p:spPr>
      </p:pic>
      <p:sp>
        <p:nvSpPr>
          <p:cNvPr id="7" name="TextBox 6"/>
          <p:cNvSpPr txBox="1"/>
          <p:nvPr/>
        </p:nvSpPr>
        <p:spPr>
          <a:xfrm>
            <a:off x="464047" y="679961"/>
            <a:ext cx="7206224" cy="1733488"/>
          </a:xfrm>
          <a:prstGeom prst="rect">
            <a:avLst/>
          </a:prstGeom>
          <a:noFill/>
        </p:spPr>
        <p:txBody>
          <a:bodyPr wrap="square" rtlCol="0">
            <a:spAutoFit/>
          </a:bodyPr>
          <a:lstStyle/>
          <a:p>
            <a:r>
              <a:rPr lang="id-ID" sz="2133" b="1" dirty="0"/>
              <a:t>a. Membeli komputer </a:t>
            </a:r>
            <a:r>
              <a:rPr lang="id-ID" sz="2133" b="1" i="1" dirty="0"/>
              <a:t>desktop/work station </a:t>
            </a:r>
            <a:r>
              <a:rPr lang="id-ID" sz="2133" b="1" dirty="0"/>
              <a:t>berupa PC/</a:t>
            </a:r>
            <a:r>
              <a:rPr lang="id-ID" sz="2133" b="1" i="1" dirty="0"/>
              <a:t>All in One Computer </a:t>
            </a:r>
            <a:r>
              <a:rPr lang="id-ID" sz="2133" b="1" dirty="0"/>
              <a:t>untuk digunakan dalam proses pembelajaran, maks. 5 unit/tahun. Untuk pembelian komputer tidak boleh lebih dari Rp10.000.000 per unit, dapat  digunakan untuk perbaikan dan/atau </a:t>
            </a:r>
            <a:r>
              <a:rPr lang="id-ID" sz="2133" b="1" i="1" dirty="0"/>
              <a:t>upgrade</a:t>
            </a:r>
            <a:endParaRPr lang="id-ID" sz="2133" b="1" dirty="0"/>
          </a:p>
        </p:txBody>
      </p:sp>
      <p:pic>
        <p:nvPicPr>
          <p:cNvPr id="8" name="Picture 5"/>
          <p:cNvPicPr>
            <a:picLocks noChangeAspect="1" noChangeArrowheads="1"/>
          </p:cNvPicPr>
          <p:nvPr/>
        </p:nvPicPr>
        <p:blipFill rotWithShape="1">
          <a:blip r:embed="rId5" cstate="email">
            <a:extLst>
              <a:ext uri="{BEBA8EAE-BF5A-486C-A8C5-ECC9F3942E4B}">
                <a14:imgProps xmlns:a14="http://schemas.microsoft.com/office/drawing/2010/main">
                  <a14:imgLayer r:embed="rId6">
                    <a14:imgEffect>
                      <a14:backgroundRemoval t="0" b="97872" l="0" r="100000">
                        <a14:foregroundMark x1="15046" y1="73759" x2="5093" y2="78487"/>
                        <a14:foregroundMark x1="75000" y1="63357" x2="83102" y2="66194"/>
                      </a14:backgroundRemoval>
                    </a14:imgEffect>
                  </a14:imgLayer>
                </a14:imgProps>
              </a:ext>
              <a:ext uri="{28A0092B-C50C-407E-A947-70E740481C1C}">
                <a14:useLocalDpi xmlns:a14="http://schemas.microsoft.com/office/drawing/2010/main"/>
              </a:ext>
            </a:extLst>
          </a:blip>
          <a:srcRect/>
          <a:stretch/>
        </p:blipFill>
        <p:spPr bwMode="auto">
          <a:xfrm>
            <a:off x="9686495" y="869284"/>
            <a:ext cx="2208245" cy="2162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035741" y="4935172"/>
            <a:ext cx="11329259" cy="1457719"/>
          </a:xfrm>
          <a:prstGeom prst="rect">
            <a:avLst/>
          </a:prstGeom>
        </p:spPr>
      </p:pic>
      <p:pic>
        <p:nvPicPr>
          <p:cNvPr id="10" name="Pictur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389684" y="3636292"/>
            <a:ext cx="9697077" cy="1557007"/>
          </a:xfrm>
          <a:prstGeom prst="rect">
            <a:avLst/>
          </a:prstGeom>
        </p:spPr>
      </p:pic>
      <p:sp>
        <p:nvSpPr>
          <p:cNvPr id="11" name="TextBox 10"/>
          <p:cNvSpPr txBox="1"/>
          <p:nvPr/>
        </p:nvSpPr>
        <p:spPr>
          <a:xfrm>
            <a:off x="1717609" y="2360443"/>
            <a:ext cx="7206224" cy="1077026"/>
          </a:xfrm>
          <a:prstGeom prst="rect">
            <a:avLst/>
          </a:prstGeom>
          <a:noFill/>
        </p:spPr>
        <p:txBody>
          <a:bodyPr wrap="square" rtlCol="0">
            <a:spAutoFit/>
          </a:bodyPr>
          <a:lstStyle/>
          <a:p>
            <a:r>
              <a:rPr lang="sv-SE" sz="2133" b="1" dirty="0"/>
              <a:t>b. Membeli </a:t>
            </a:r>
            <a:r>
              <a:rPr lang="sv-SE" sz="2133" b="1" i="1" dirty="0"/>
              <a:t>printer </a:t>
            </a:r>
            <a:r>
              <a:rPr lang="sv-SE" sz="2133" b="1" dirty="0"/>
              <a:t>atau </a:t>
            </a:r>
            <a:r>
              <a:rPr lang="sv-SE" sz="2133" b="1" i="1" dirty="0"/>
              <a:t>printer plus scanner </a:t>
            </a:r>
            <a:r>
              <a:rPr lang="sv-SE" sz="2133" b="1" dirty="0"/>
              <a:t>maksimal 1 (satu) unit per tahun per satuan pendidikan. Selain untuk membeli, BOS </a:t>
            </a:r>
            <a:r>
              <a:rPr lang="id-ID" sz="2133" b="1" dirty="0"/>
              <a:t>dapat</a:t>
            </a:r>
            <a:r>
              <a:rPr lang="sv-SE" sz="2133" b="1" dirty="0"/>
              <a:t> digunakan untuk perbaikan </a:t>
            </a:r>
            <a:r>
              <a:rPr lang="sv-SE" sz="2133" b="1" i="1" dirty="0"/>
              <a:t>printer </a:t>
            </a:r>
            <a:r>
              <a:rPr lang="sv-SE" sz="2133" b="1" dirty="0"/>
              <a:t>milik sekolah</a:t>
            </a:r>
            <a:endParaRPr lang="id-ID" sz="2133" b="1" dirty="0"/>
          </a:p>
        </p:txBody>
      </p:sp>
      <p:sp>
        <p:nvSpPr>
          <p:cNvPr id="12" name="TextBox 11"/>
          <p:cNvSpPr txBox="1"/>
          <p:nvPr/>
        </p:nvSpPr>
        <p:spPr>
          <a:xfrm>
            <a:off x="2581705" y="3704592"/>
            <a:ext cx="7584843" cy="1405256"/>
          </a:xfrm>
          <a:prstGeom prst="rect">
            <a:avLst/>
          </a:prstGeom>
          <a:noFill/>
        </p:spPr>
        <p:txBody>
          <a:bodyPr wrap="square" rtlCol="0">
            <a:spAutoFit/>
          </a:bodyPr>
          <a:lstStyle/>
          <a:p>
            <a:r>
              <a:rPr lang="id-ID" sz="2133" b="1" dirty="0"/>
              <a:t>c. Membeli </a:t>
            </a:r>
            <a:r>
              <a:rPr lang="id-ID" sz="2133" b="1" i="1" dirty="0"/>
              <a:t>laptop </a:t>
            </a:r>
            <a:r>
              <a:rPr lang="id-ID" sz="2133" b="1" dirty="0"/>
              <a:t>maksimal 1 (satu) unit per tahun per satuan pendidikan. Harga tidak boleh melebihi dari Rp10.000.000 per unit, dapat digunakan untuk perbaikan atau </a:t>
            </a:r>
            <a:r>
              <a:rPr lang="id-ID" sz="2133" b="1" i="1" dirty="0"/>
              <a:t>upgrade laptop </a:t>
            </a:r>
            <a:r>
              <a:rPr lang="id-ID" sz="2133" b="1" dirty="0"/>
              <a:t>milik sekolah </a:t>
            </a:r>
          </a:p>
        </p:txBody>
      </p:sp>
      <p:sp>
        <p:nvSpPr>
          <p:cNvPr id="13" name="TextBox 12"/>
          <p:cNvSpPr txBox="1"/>
          <p:nvPr/>
        </p:nvSpPr>
        <p:spPr>
          <a:xfrm>
            <a:off x="1323773" y="5048741"/>
            <a:ext cx="7206224" cy="1405256"/>
          </a:xfrm>
          <a:prstGeom prst="rect">
            <a:avLst/>
          </a:prstGeom>
          <a:noFill/>
        </p:spPr>
        <p:txBody>
          <a:bodyPr wrap="square" rtlCol="0">
            <a:spAutoFit/>
          </a:bodyPr>
          <a:lstStyle/>
          <a:p>
            <a:r>
              <a:rPr lang="id-ID" sz="2133" b="1" dirty="0"/>
              <a:t>d. Membeli proyektor maks. 5 (lima) unit per tahun per satuan pendidikan. Harga tidak boleh melebihi dari Rp7.000.000, dapat digunakan untuk perbaikan proyektor milik sekolah. </a:t>
            </a:r>
          </a:p>
        </p:txBody>
      </p:sp>
      <p:pic>
        <p:nvPicPr>
          <p:cNvPr id="14" name="Picture 6"/>
          <p:cNvPicPr>
            <a:picLocks noChangeAspect="1" noChangeArrowheads="1"/>
          </p:cNvPicPr>
          <p:nvPr/>
        </p:nvPicPr>
        <p:blipFill>
          <a:blip r:embed="rId9" cstate="email">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333701" y="2955027"/>
            <a:ext cx="1980145" cy="1980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19799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01.e</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BOS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Pembukuan</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dan</a:t>
            </a:r>
            <a:r>
              <a:rPr kumimoji="0" lang="en-US" sz="3810" b="1" i="0" u="none" strike="noStrike" kern="1200" cap="none" spc="0" normalizeH="0" baseline="0" noProof="0" dirty="0" smtClean="0">
                <a:ln>
                  <a:noFill/>
                </a:ln>
                <a:solidFill>
                  <a:prstClr val="black">
                    <a:lumMod val="75000"/>
                    <a:lumOff val="25000"/>
                  </a:prstClr>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prstClr val="black">
                    <a:lumMod val="75000"/>
                    <a:lumOff val="25000"/>
                  </a:prstClr>
                </a:solidFill>
                <a:effectLst/>
                <a:uLnTx/>
                <a:uFillTx/>
                <a:latin typeface="Century Gothic" panose="020B0502020202020204" pitchFamily="34" charset="0"/>
                <a:ea typeface="+mj-ea"/>
                <a:cs typeface="+mj-cs"/>
              </a:rPr>
              <a:t>Pelaporan</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3964458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Perubahan</a:t>
            </a:r>
            <a:r>
              <a:rPr lang="en-US" sz="2800" b="1" dirty="0" smtClean="0">
                <a:solidFill>
                  <a:schemeClr val="bg1"/>
                </a:solidFill>
              </a:rPr>
              <a:t> </a:t>
            </a:r>
            <a:r>
              <a:rPr lang="en-US" sz="2800" b="1" dirty="0" err="1" smtClean="0">
                <a:solidFill>
                  <a:schemeClr val="bg1"/>
                </a:solidFill>
              </a:rPr>
              <a:t>Mekanisme</a:t>
            </a:r>
            <a:r>
              <a:rPr lang="en-US" sz="2800" b="1" dirty="0" smtClean="0">
                <a:solidFill>
                  <a:schemeClr val="bg1"/>
                </a:solidFill>
              </a:rPr>
              <a:t> </a:t>
            </a:r>
            <a:r>
              <a:rPr lang="en-US" sz="2800" b="1" dirty="0" err="1" smtClean="0">
                <a:solidFill>
                  <a:srgbClr val="FFFF00"/>
                </a:solidFill>
              </a:rPr>
              <a:t>Penganggaran</a:t>
            </a:r>
            <a:r>
              <a:rPr lang="en-US" sz="2800" b="1" dirty="0" smtClean="0">
                <a:solidFill>
                  <a:schemeClr val="bg1"/>
                </a:solidFill>
              </a:rPr>
              <a:t> Dana BOS</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0" y="655576"/>
            <a:ext cx="12260072" cy="5815569"/>
            <a:chOff x="0" y="368969"/>
            <a:chExt cx="12260072" cy="5815569"/>
          </a:xfrm>
        </p:grpSpPr>
        <p:grpSp>
          <p:nvGrpSpPr>
            <p:cNvPr id="8" name="Group 7"/>
            <p:cNvGrpSpPr/>
            <p:nvPr/>
          </p:nvGrpSpPr>
          <p:grpSpPr>
            <a:xfrm>
              <a:off x="0" y="5026298"/>
              <a:ext cx="12192000" cy="1158240"/>
              <a:chOff x="0" y="2828544"/>
              <a:chExt cx="12192000" cy="1158240"/>
            </a:xfrm>
          </p:grpSpPr>
          <p:sp>
            <p:nvSpPr>
              <p:cNvPr id="30" name="Rectangle 29"/>
              <p:cNvSpPr/>
              <p:nvPr/>
            </p:nvSpPr>
            <p:spPr>
              <a:xfrm>
                <a:off x="0" y="2828544"/>
                <a:ext cx="12192000" cy="115824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3108960"/>
                <a:ext cx="12192000" cy="597408"/>
              </a:xfrm>
              <a:prstGeom prst="rect">
                <a:avLst/>
              </a:prstGeom>
              <a:ln w="38100">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32" name="Straight Connector 31"/>
              <p:cNvCxnSpPr>
                <a:stCxn id="31" idx="1"/>
                <a:endCxn id="31" idx="3"/>
              </p:cNvCxnSpPr>
              <p:nvPr/>
            </p:nvCxnSpPr>
            <p:spPr>
              <a:xfrm>
                <a:off x="0" y="3407664"/>
                <a:ext cx="12192000" cy="0"/>
              </a:xfrm>
              <a:prstGeom prst="line">
                <a:avLst/>
              </a:prstGeom>
              <a:ln w="635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9" name="Oval Callout 8"/>
            <p:cNvSpPr/>
            <p:nvPr/>
          </p:nvSpPr>
          <p:spPr>
            <a:xfrm>
              <a:off x="780288" y="3697370"/>
              <a:ext cx="1353312" cy="1328928"/>
            </a:xfrm>
            <a:prstGeom prst="wedgeEllipseCallout">
              <a:avLst>
                <a:gd name="adj1" fmla="val -1968"/>
                <a:gd name="adj2" fmla="val 92395"/>
              </a:avLst>
            </a:prstGeom>
            <a:solidFill>
              <a:srgbClr val="2AA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2005 </a:t>
              </a:r>
              <a:r>
                <a:rPr lang="en-US" b="1" dirty="0" err="1" smtClean="0">
                  <a:solidFill>
                    <a:schemeClr val="tx1"/>
                  </a:solidFill>
                </a:rPr>
                <a:t>s.d</a:t>
              </a:r>
              <a:r>
                <a:rPr lang="en-US" b="1" dirty="0" smtClean="0">
                  <a:solidFill>
                    <a:schemeClr val="tx1"/>
                  </a:solidFill>
                </a:rPr>
                <a:t> 2009</a:t>
              </a:r>
              <a:endParaRPr lang="en-US" b="1" dirty="0">
                <a:solidFill>
                  <a:schemeClr val="tx1"/>
                </a:solidFill>
              </a:endParaRPr>
            </a:p>
          </p:txBody>
        </p:sp>
        <p:sp>
          <p:nvSpPr>
            <p:cNvPr id="10" name="Oval Callout 9"/>
            <p:cNvSpPr/>
            <p:nvPr/>
          </p:nvSpPr>
          <p:spPr>
            <a:xfrm>
              <a:off x="3584983" y="3697370"/>
              <a:ext cx="1353312" cy="1328928"/>
            </a:xfrm>
            <a:prstGeom prst="wedgeEllipseCallout">
              <a:avLst>
                <a:gd name="adj1" fmla="val -1968"/>
                <a:gd name="adj2" fmla="val 92395"/>
              </a:avLst>
            </a:prstGeom>
            <a:solidFill>
              <a:srgbClr val="D96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2011</a:t>
              </a:r>
              <a:endParaRPr lang="en-US" b="1" dirty="0">
                <a:solidFill>
                  <a:schemeClr val="tx1"/>
                </a:solidFill>
              </a:endParaRPr>
            </a:p>
          </p:txBody>
        </p:sp>
        <p:sp>
          <p:nvSpPr>
            <p:cNvPr id="11" name="Oval Callout 10"/>
            <p:cNvSpPr/>
            <p:nvPr/>
          </p:nvSpPr>
          <p:spPr>
            <a:xfrm>
              <a:off x="6582182" y="3697370"/>
              <a:ext cx="1353312" cy="1328928"/>
            </a:xfrm>
            <a:prstGeom prst="wedgeEllipseCallout">
              <a:avLst>
                <a:gd name="adj1" fmla="val -1968"/>
                <a:gd name="adj2" fmla="val 9239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2012 </a:t>
              </a:r>
              <a:r>
                <a:rPr lang="en-US" b="1" dirty="0" err="1" smtClean="0">
                  <a:solidFill>
                    <a:schemeClr val="tx1"/>
                  </a:solidFill>
                </a:rPr>
                <a:t>s.d</a:t>
              </a:r>
              <a:r>
                <a:rPr lang="en-US" b="1" dirty="0" smtClean="0">
                  <a:solidFill>
                    <a:schemeClr val="tx1"/>
                  </a:solidFill>
                </a:rPr>
                <a:t> 2015</a:t>
              </a:r>
              <a:endParaRPr lang="en-US" b="1" dirty="0">
                <a:solidFill>
                  <a:schemeClr val="tx1"/>
                </a:solidFill>
              </a:endParaRPr>
            </a:p>
          </p:txBody>
        </p:sp>
        <p:sp>
          <p:nvSpPr>
            <p:cNvPr id="12" name="Oval Callout 11"/>
            <p:cNvSpPr/>
            <p:nvPr/>
          </p:nvSpPr>
          <p:spPr>
            <a:xfrm>
              <a:off x="9338751" y="3697370"/>
              <a:ext cx="1505712" cy="1328928"/>
            </a:xfrm>
            <a:prstGeom prst="wedgeEllipseCallout">
              <a:avLst>
                <a:gd name="adj1" fmla="val -1968"/>
                <a:gd name="adj2" fmla="val 92395"/>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2016 </a:t>
              </a:r>
              <a:r>
                <a:rPr lang="en-US" b="1" dirty="0" err="1" smtClean="0">
                  <a:solidFill>
                    <a:schemeClr val="tx1"/>
                  </a:solidFill>
                </a:rPr>
                <a:t>s.d</a:t>
              </a:r>
              <a:r>
                <a:rPr lang="en-US" b="1" dirty="0" smtClean="0">
                  <a:solidFill>
                    <a:schemeClr val="tx1"/>
                  </a:solidFill>
                </a:rPr>
                <a:t> </a:t>
              </a:r>
              <a:r>
                <a:rPr lang="en-US" b="1" dirty="0" err="1" smtClean="0">
                  <a:solidFill>
                    <a:schemeClr val="tx1"/>
                  </a:solidFill>
                </a:rPr>
                <a:t>Sekarang</a:t>
              </a:r>
              <a:endParaRPr lang="en-US" b="1" dirty="0">
                <a:solidFill>
                  <a:schemeClr val="tx1"/>
                </a:solidFill>
              </a:endParaRPr>
            </a:p>
          </p:txBody>
        </p:sp>
        <p:cxnSp>
          <p:nvCxnSpPr>
            <p:cNvPr id="13" name="Elbow Connector 12"/>
            <p:cNvCxnSpPr>
              <a:stCxn id="9" idx="0"/>
            </p:cNvCxnSpPr>
            <p:nvPr/>
          </p:nvCxnSpPr>
          <p:spPr>
            <a:xfrm rot="16200000" flipV="1">
              <a:off x="166890" y="2407315"/>
              <a:ext cx="1652552" cy="927557"/>
            </a:xfrm>
            <a:prstGeom prst="bentConnector3">
              <a:avLst>
                <a:gd name="adj1" fmla="val 99508"/>
              </a:avLst>
            </a:prstGeom>
            <a:ln>
              <a:solidFill>
                <a:srgbClr val="2AACA9"/>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92501" y="1121488"/>
              <a:ext cx="5261813" cy="923330"/>
            </a:xfrm>
            <a:prstGeom prst="rect">
              <a:avLst/>
            </a:prstGeom>
            <a:solidFill>
              <a:srgbClr val="BFEFEE"/>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176213" indent="-176213">
                <a:buFont typeface="Arial" pitchFamily="34" charset="0"/>
                <a:buChar char="•"/>
              </a:pPr>
              <a:r>
                <a:rPr lang="en-US" dirty="0" smtClean="0"/>
                <a:t>BOS </a:t>
              </a:r>
              <a:r>
                <a:rPr lang="en-US" dirty="0" err="1" smtClean="0"/>
                <a:t>untuk</a:t>
              </a:r>
              <a:r>
                <a:rPr lang="en-US" dirty="0" smtClean="0"/>
                <a:t> </a:t>
              </a:r>
              <a:r>
                <a:rPr lang="en-US" dirty="0" err="1" smtClean="0"/>
                <a:t>jenjang</a:t>
              </a:r>
              <a:r>
                <a:rPr lang="en-US" dirty="0" smtClean="0"/>
                <a:t> </a:t>
              </a:r>
              <a:r>
                <a:rPr lang="en-US" dirty="0" err="1" smtClean="0"/>
                <a:t>pendidikan</a:t>
              </a:r>
              <a:r>
                <a:rPr lang="en-US" dirty="0" smtClean="0"/>
                <a:t> </a:t>
              </a:r>
              <a:r>
                <a:rPr lang="en-US" dirty="0" err="1" smtClean="0"/>
                <a:t>dasar</a:t>
              </a:r>
              <a:endParaRPr lang="en-US" dirty="0" smtClean="0"/>
            </a:p>
            <a:p>
              <a:pPr marL="176213" indent="-176213">
                <a:buFont typeface="Arial" pitchFamily="34" charset="0"/>
                <a:buChar char="•"/>
              </a:pPr>
              <a:r>
                <a:rPr lang="en-US" dirty="0" err="1" smtClean="0"/>
                <a:t>Anggaran</a:t>
              </a:r>
              <a:r>
                <a:rPr lang="en-US" dirty="0" smtClean="0"/>
                <a:t> </a:t>
              </a:r>
              <a:r>
                <a:rPr lang="en-US" dirty="0" err="1" smtClean="0"/>
                <a:t>Kementerian</a:t>
              </a:r>
              <a:r>
                <a:rPr lang="en-US" dirty="0" smtClean="0"/>
                <a:t> </a:t>
              </a:r>
              <a:r>
                <a:rPr lang="en-US" dirty="0" err="1" smtClean="0"/>
                <a:t>Pendidikan</a:t>
              </a:r>
              <a:endParaRPr lang="en-US" dirty="0" smtClean="0"/>
            </a:p>
            <a:p>
              <a:pPr marL="176213" indent="-176213">
                <a:buFont typeface="Arial" pitchFamily="34" charset="0"/>
                <a:buChar char="•"/>
              </a:pPr>
              <a:r>
                <a:rPr lang="en-US" dirty="0" err="1" smtClean="0"/>
                <a:t>Dianggarkan</a:t>
              </a:r>
              <a:r>
                <a:rPr lang="en-US" dirty="0" smtClean="0"/>
                <a:t> </a:t>
              </a:r>
              <a:r>
                <a:rPr lang="en-US" dirty="0" err="1" smtClean="0"/>
                <a:t>pada</a:t>
              </a:r>
              <a:r>
                <a:rPr lang="en-US" dirty="0" smtClean="0"/>
                <a:t> </a:t>
              </a:r>
              <a:r>
                <a:rPr lang="en-US" dirty="0" err="1" smtClean="0"/>
                <a:t>dekon</a:t>
              </a:r>
              <a:r>
                <a:rPr lang="en-US" dirty="0" smtClean="0"/>
                <a:t> SKPD </a:t>
              </a:r>
              <a:r>
                <a:rPr lang="en-US" dirty="0" err="1" smtClean="0"/>
                <a:t>Pendidika</a:t>
              </a:r>
              <a:r>
                <a:rPr lang="en-US" dirty="0" smtClean="0"/>
                <a:t> </a:t>
              </a:r>
              <a:r>
                <a:rPr lang="en-US" dirty="0" err="1" smtClean="0"/>
                <a:t>Provinsi</a:t>
              </a:r>
              <a:endParaRPr lang="en-US" dirty="0"/>
            </a:p>
          </p:txBody>
        </p:sp>
        <p:cxnSp>
          <p:nvCxnSpPr>
            <p:cNvPr id="15" name="Elbow Connector 14"/>
            <p:cNvCxnSpPr>
              <a:stCxn id="10" idx="0"/>
            </p:cNvCxnSpPr>
            <p:nvPr/>
          </p:nvCxnSpPr>
          <p:spPr>
            <a:xfrm rot="16200000" flipV="1">
              <a:off x="3434406" y="2870137"/>
              <a:ext cx="360616" cy="1293850"/>
            </a:xfrm>
            <a:prstGeom prst="bentConnector2">
              <a:avLst/>
            </a:prstGeom>
            <a:ln>
              <a:solidFill>
                <a:srgbClr val="D96999"/>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52860" y="2409428"/>
              <a:ext cx="4243140" cy="923330"/>
            </a:xfrm>
            <a:prstGeom prst="rect">
              <a:avLst/>
            </a:prstGeom>
            <a:solidFill>
              <a:srgbClr val="F4D4E2"/>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176213" indent="-176213">
                <a:buFont typeface="Arial" pitchFamily="34" charset="0"/>
                <a:buChar char="•"/>
              </a:pPr>
              <a:r>
                <a:rPr lang="en-US" dirty="0" smtClean="0"/>
                <a:t>BOS </a:t>
              </a:r>
              <a:r>
                <a:rPr lang="en-US" dirty="0" err="1" smtClean="0"/>
                <a:t>untuk</a:t>
              </a:r>
              <a:r>
                <a:rPr lang="en-US" dirty="0" smtClean="0"/>
                <a:t> </a:t>
              </a:r>
              <a:r>
                <a:rPr lang="en-US" dirty="0" err="1" smtClean="0"/>
                <a:t>jenjang</a:t>
              </a:r>
              <a:r>
                <a:rPr lang="en-US" dirty="0" smtClean="0"/>
                <a:t> </a:t>
              </a:r>
              <a:r>
                <a:rPr lang="en-US" dirty="0" err="1" smtClean="0"/>
                <a:t>pendidikan</a:t>
              </a:r>
              <a:r>
                <a:rPr lang="en-US" dirty="0" smtClean="0"/>
                <a:t> </a:t>
              </a:r>
              <a:r>
                <a:rPr lang="en-US" dirty="0" err="1" smtClean="0"/>
                <a:t>dasar</a:t>
              </a:r>
              <a:endParaRPr lang="en-US" dirty="0" smtClean="0"/>
            </a:p>
            <a:p>
              <a:pPr marL="176213" indent="-176213">
                <a:buFont typeface="Arial" pitchFamily="34" charset="0"/>
                <a:buChar char="•"/>
              </a:pPr>
              <a:r>
                <a:rPr lang="en-US" dirty="0" smtClean="0"/>
                <a:t>Transfer Daerah (Dana Transfer </a:t>
              </a:r>
              <a:r>
                <a:rPr lang="en-US" dirty="0" err="1" smtClean="0"/>
                <a:t>Lainnya</a:t>
              </a:r>
              <a:r>
                <a:rPr lang="en-US" dirty="0" smtClean="0"/>
                <a:t>)</a:t>
              </a:r>
            </a:p>
            <a:p>
              <a:pPr marL="176213" indent="-176213">
                <a:buFont typeface="Arial" pitchFamily="34" charset="0"/>
                <a:buChar char="•"/>
              </a:pPr>
              <a:r>
                <a:rPr lang="en-US" dirty="0" err="1" smtClean="0"/>
                <a:t>Dianggarkan</a:t>
              </a:r>
              <a:r>
                <a:rPr lang="en-US" dirty="0" smtClean="0"/>
                <a:t> </a:t>
              </a:r>
              <a:r>
                <a:rPr lang="en-US" dirty="0" err="1" smtClean="0"/>
                <a:t>pada</a:t>
              </a:r>
              <a:r>
                <a:rPr lang="en-US" dirty="0" smtClean="0"/>
                <a:t> APBD </a:t>
              </a:r>
              <a:r>
                <a:rPr lang="en-US" dirty="0" err="1" smtClean="0"/>
                <a:t>Kabupaten</a:t>
              </a:r>
              <a:r>
                <a:rPr lang="en-US" dirty="0" smtClean="0"/>
                <a:t>/Kota</a:t>
              </a:r>
              <a:endParaRPr lang="en-US" dirty="0"/>
            </a:p>
          </p:txBody>
        </p:sp>
        <p:cxnSp>
          <p:nvCxnSpPr>
            <p:cNvPr id="17" name="Elbow Connector 16"/>
            <p:cNvCxnSpPr>
              <a:stCxn id="11" idx="0"/>
            </p:cNvCxnSpPr>
            <p:nvPr/>
          </p:nvCxnSpPr>
          <p:spPr>
            <a:xfrm rot="5400000" flipH="1" flipV="1">
              <a:off x="6982113" y="2321543"/>
              <a:ext cx="1652552" cy="1099103"/>
            </a:xfrm>
            <a:prstGeom prst="bentConnector3">
              <a:avLst>
                <a:gd name="adj1" fmla="val 99508"/>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Elbow Connector 17"/>
            <p:cNvCxnSpPr>
              <a:stCxn id="12" idx="0"/>
            </p:cNvCxnSpPr>
            <p:nvPr/>
          </p:nvCxnSpPr>
          <p:spPr>
            <a:xfrm rot="16200000" flipV="1">
              <a:off x="9384432" y="2990195"/>
              <a:ext cx="226113" cy="1188238"/>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808387" y="2270928"/>
              <a:ext cx="4243140" cy="1200329"/>
            </a:xfrm>
            <a:prstGeom prst="rect">
              <a:avLst/>
            </a:prstGeom>
            <a:solidFill>
              <a:schemeClr val="accent1">
                <a:lumMod val="20000"/>
                <a:lumOff val="80000"/>
              </a:schemeClr>
            </a:solid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marL="176213" indent="-176213">
                <a:buFont typeface="Arial" pitchFamily="34" charset="0"/>
                <a:buChar char="•"/>
              </a:pPr>
              <a:r>
                <a:rPr lang="en-US" dirty="0" smtClean="0"/>
                <a:t>BOS </a:t>
              </a:r>
              <a:r>
                <a:rPr lang="en-US" dirty="0" err="1" smtClean="0"/>
                <a:t>untuk</a:t>
              </a:r>
              <a:r>
                <a:rPr lang="en-US" dirty="0" smtClean="0"/>
                <a:t> </a:t>
              </a:r>
              <a:r>
                <a:rPr lang="en-US" dirty="0" err="1" smtClean="0"/>
                <a:t>jenjang</a:t>
              </a:r>
              <a:r>
                <a:rPr lang="en-US" dirty="0" smtClean="0"/>
                <a:t> </a:t>
              </a:r>
              <a:r>
                <a:rPr lang="en-US" dirty="0" err="1" smtClean="0"/>
                <a:t>pendidikan</a:t>
              </a:r>
              <a:r>
                <a:rPr lang="en-US" dirty="0" smtClean="0"/>
                <a:t> </a:t>
              </a:r>
              <a:r>
                <a:rPr lang="en-US" dirty="0" err="1" smtClean="0"/>
                <a:t>dasar</a:t>
              </a:r>
              <a:r>
                <a:rPr lang="en-US" dirty="0" smtClean="0"/>
                <a:t> </a:t>
              </a:r>
              <a:r>
                <a:rPr lang="en-US" dirty="0" err="1" smtClean="0"/>
                <a:t>dan</a:t>
              </a:r>
              <a:r>
                <a:rPr lang="en-US" dirty="0" smtClean="0"/>
                <a:t> </a:t>
              </a:r>
              <a:r>
                <a:rPr lang="en-US" dirty="0" err="1" smtClean="0"/>
                <a:t>menengah</a:t>
              </a:r>
              <a:endParaRPr lang="en-US" dirty="0" smtClean="0"/>
            </a:p>
            <a:p>
              <a:pPr marL="176213" indent="-176213">
                <a:buFont typeface="Arial" pitchFamily="34" charset="0"/>
                <a:buChar char="•"/>
              </a:pPr>
              <a:r>
                <a:rPr lang="en-US" dirty="0" smtClean="0"/>
                <a:t>Transfer Daerah (DAK Non </a:t>
              </a:r>
              <a:r>
                <a:rPr lang="en-US" dirty="0" err="1" smtClean="0"/>
                <a:t>Fisik</a:t>
              </a:r>
              <a:r>
                <a:rPr lang="en-US" dirty="0" smtClean="0"/>
                <a:t>)</a:t>
              </a:r>
            </a:p>
            <a:p>
              <a:pPr marL="176213" indent="-176213">
                <a:buFont typeface="Arial" pitchFamily="34" charset="0"/>
                <a:buChar char="•"/>
              </a:pPr>
              <a:r>
                <a:rPr lang="en-US" dirty="0" err="1" smtClean="0"/>
                <a:t>Dianggarkan</a:t>
              </a:r>
              <a:r>
                <a:rPr lang="en-US" dirty="0" smtClean="0"/>
                <a:t> </a:t>
              </a:r>
              <a:r>
                <a:rPr lang="en-US" dirty="0" err="1" smtClean="0"/>
                <a:t>pada</a:t>
              </a:r>
              <a:r>
                <a:rPr lang="en-US" dirty="0" smtClean="0"/>
                <a:t> APBD </a:t>
              </a:r>
              <a:r>
                <a:rPr lang="en-US" dirty="0" err="1" smtClean="0"/>
                <a:t>Provinsi</a:t>
              </a:r>
              <a:endParaRPr lang="en-US" dirty="0" smtClean="0"/>
            </a:p>
          </p:txBody>
        </p:sp>
        <p:grpSp>
          <p:nvGrpSpPr>
            <p:cNvPr id="20" name="Group 19"/>
            <p:cNvGrpSpPr/>
            <p:nvPr/>
          </p:nvGrpSpPr>
          <p:grpSpPr>
            <a:xfrm>
              <a:off x="6096000" y="368969"/>
              <a:ext cx="5955527" cy="819008"/>
              <a:chOff x="6096000" y="497305"/>
              <a:chExt cx="5955527" cy="819008"/>
            </a:xfrm>
          </p:grpSpPr>
          <p:sp>
            <p:nvSpPr>
              <p:cNvPr id="26" name="Rounded Rectangle 25"/>
              <p:cNvSpPr/>
              <p:nvPr/>
            </p:nvSpPr>
            <p:spPr>
              <a:xfrm>
                <a:off x="6096000" y="497305"/>
                <a:ext cx="5955527" cy="819008"/>
              </a:xfrm>
              <a:prstGeom prst="roundRect">
                <a:avLst/>
              </a:prstGeom>
              <a:solidFill>
                <a:srgbClr val="FFE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itchFamily="34" charset="0"/>
                  <a:buChar char="•"/>
                </a:pPr>
                <a:r>
                  <a:rPr lang="en-US" sz="1600" dirty="0">
                    <a:solidFill>
                      <a:schemeClr val="tx1"/>
                    </a:solidFill>
                  </a:rPr>
                  <a:t>BOS </a:t>
                </a:r>
                <a:r>
                  <a:rPr lang="en-US" sz="1600" dirty="0" err="1">
                    <a:solidFill>
                      <a:schemeClr val="tx1"/>
                    </a:solidFill>
                  </a:rPr>
                  <a:t>untuk</a:t>
                </a:r>
                <a:r>
                  <a:rPr lang="en-US" sz="1600" dirty="0">
                    <a:solidFill>
                      <a:schemeClr val="tx1"/>
                    </a:solidFill>
                  </a:rPr>
                  <a:t> </a:t>
                </a:r>
                <a:r>
                  <a:rPr lang="en-US" sz="1600" dirty="0" err="1">
                    <a:solidFill>
                      <a:schemeClr val="tx1"/>
                    </a:solidFill>
                  </a:rPr>
                  <a:t>jenjang</a:t>
                </a:r>
                <a:r>
                  <a:rPr lang="en-US" sz="1600" dirty="0">
                    <a:solidFill>
                      <a:schemeClr val="tx1"/>
                    </a:solidFill>
                  </a:rPr>
                  <a:t> </a:t>
                </a:r>
                <a:endParaRPr lang="en-US" sz="1600" dirty="0" smtClean="0">
                  <a:solidFill>
                    <a:schemeClr val="tx1"/>
                  </a:solidFill>
                </a:endParaRPr>
              </a:p>
              <a:p>
                <a:pPr marL="176213"/>
                <a:r>
                  <a:rPr lang="en-US" sz="1600" dirty="0" err="1" smtClean="0">
                    <a:solidFill>
                      <a:schemeClr val="tx1"/>
                    </a:solidFill>
                  </a:rPr>
                  <a:t>pendidikan</a:t>
                </a:r>
                <a:r>
                  <a:rPr lang="en-US" sz="1600" dirty="0" smtClean="0">
                    <a:solidFill>
                      <a:schemeClr val="tx1"/>
                    </a:solidFill>
                  </a:rPr>
                  <a:t> </a:t>
                </a:r>
                <a:r>
                  <a:rPr lang="en-US" sz="1600" dirty="0" err="1" smtClean="0">
                    <a:solidFill>
                      <a:schemeClr val="tx1"/>
                    </a:solidFill>
                  </a:rPr>
                  <a:t>dasar</a:t>
                </a:r>
                <a:endParaRPr lang="en-US" sz="1600" dirty="0">
                  <a:solidFill>
                    <a:schemeClr val="tx1"/>
                  </a:solidFill>
                </a:endParaRPr>
              </a:p>
            </p:txBody>
          </p:sp>
          <p:cxnSp>
            <p:nvCxnSpPr>
              <p:cNvPr id="27" name="Straight Connector 26"/>
              <p:cNvCxnSpPr>
                <a:endCxn id="26" idx="3"/>
              </p:cNvCxnSpPr>
              <p:nvPr/>
            </p:nvCxnSpPr>
            <p:spPr>
              <a:xfrm>
                <a:off x="8582526" y="906809"/>
                <a:ext cx="3469001" cy="0"/>
              </a:xfrm>
              <a:prstGeom prst="line">
                <a:avLst/>
              </a:prstGeom>
              <a:ln>
                <a:solidFill>
                  <a:srgbClr val="F0975A"/>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8582526" y="611386"/>
                <a:ext cx="3283848"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smtClean="0">
                    <a:solidFill>
                      <a:schemeClr val="bg2">
                        <a:lumMod val="50000"/>
                      </a:schemeClr>
                    </a:solidFill>
                  </a:rPr>
                  <a:t>Transfer Daerah (Dana Transfer </a:t>
                </a:r>
                <a:r>
                  <a:rPr lang="en-US" sz="1400" dirty="0" err="1" smtClean="0">
                    <a:solidFill>
                      <a:schemeClr val="bg2">
                        <a:lumMod val="50000"/>
                      </a:schemeClr>
                    </a:solidFill>
                  </a:rPr>
                  <a:t>Lainnya</a:t>
                </a:r>
                <a:r>
                  <a:rPr lang="en-US" sz="1400" dirty="0" smtClean="0">
                    <a:solidFill>
                      <a:schemeClr val="bg2">
                        <a:lumMod val="50000"/>
                      </a:schemeClr>
                    </a:solidFill>
                  </a:rPr>
                  <a:t>);</a:t>
                </a:r>
              </a:p>
            </p:txBody>
          </p:sp>
          <p:sp>
            <p:nvSpPr>
              <p:cNvPr id="29" name="TextBox 28"/>
              <p:cNvSpPr txBox="1"/>
              <p:nvPr/>
            </p:nvSpPr>
            <p:spPr>
              <a:xfrm>
                <a:off x="8590548" y="946500"/>
                <a:ext cx="3283848"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err="1" smtClean="0">
                    <a:solidFill>
                      <a:schemeClr val="bg2">
                        <a:lumMod val="50000"/>
                      </a:schemeClr>
                    </a:solidFill>
                  </a:rPr>
                  <a:t>Dianggarkan</a:t>
                </a:r>
                <a:r>
                  <a:rPr lang="en-US" sz="1400" dirty="0" smtClean="0">
                    <a:solidFill>
                      <a:schemeClr val="bg2">
                        <a:lumMod val="50000"/>
                      </a:schemeClr>
                    </a:solidFill>
                  </a:rPr>
                  <a:t> </a:t>
                </a:r>
                <a:r>
                  <a:rPr lang="en-US" sz="1400" dirty="0" err="1" smtClean="0">
                    <a:solidFill>
                      <a:schemeClr val="bg2">
                        <a:lumMod val="50000"/>
                      </a:schemeClr>
                    </a:solidFill>
                  </a:rPr>
                  <a:t>pada</a:t>
                </a:r>
                <a:r>
                  <a:rPr lang="en-US" sz="1400" dirty="0" smtClean="0">
                    <a:solidFill>
                      <a:schemeClr val="bg2">
                        <a:lumMod val="50000"/>
                      </a:schemeClr>
                    </a:solidFill>
                  </a:rPr>
                  <a:t> APBD </a:t>
                </a:r>
                <a:r>
                  <a:rPr lang="en-US" sz="1400" dirty="0" err="1" smtClean="0">
                    <a:solidFill>
                      <a:schemeClr val="bg2">
                        <a:lumMod val="50000"/>
                      </a:schemeClr>
                    </a:solidFill>
                  </a:rPr>
                  <a:t>Provinsi</a:t>
                </a:r>
                <a:endParaRPr lang="en-US" sz="1400" dirty="0" smtClean="0">
                  <a:solidFill>
                    <a:schemeClr val="bg2">
                      <a:lumMod val="50000"/>
                    </a:schemeClr>
                  </a:solidFill>
                </a:endParaRPr>
              </a:p>
            </p:txBody>
          </p:sp>
        </p:grpSp>
        <p:grpSp>
          <p:nvGrpSpPr>
            <p:cNvPr id="21" name="Group 20"/>
            <p:cNvGrpSpPr/>
            <p:nvPr/>
          </p:nvGrpSpPr>
          <p:grpSpPr>
            <a:xfrm>
              <a:off x="6095999" y="1204019"/>
              <a:ext cx="6164073" cy="819008"/>
              <a:chOff x="6096000" y="513347"/>
              <a:chExt cx="6164073" cy="819008"/>
            </a:xfrm>
          </p:grpSpPr>
          <p:sp>
            <p:nvSpPr>
              <p:cNvPr id="22" name="Rounded Rectangle 21"/>
              <p:cNvSpPr/>
              <p:nvPr/>
            </p:nvSpPr>
            <p:spPr>
              <a:xfrm>
                <a:off x="6096000" y="513347"/>
                <a:ext cx="5955527" cy="819008"/>
              </a:xfrm>
              <a:prstGeom prst="roundRect">
                <a:avLst/>
              </a:prstGeom>
              <a:solidFill>
                <a:srgbClr val="FFE8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indent="-176213">
                  <a:buFont typeface="Arial" pitchFamily="34" charset="0"/>
                  <a:buChar char="•"/>
                </a:pPr>
                <a:r>
                  <a:rPr lang="en-US" sz="1600" dirty="0">
                    <a:solidFill>
                      <a:schemeClr val="tx1"/>
                    </a:solidFill>
                  </a:rPr>
                  <a:t>BOS </a:t>
                </a:r>
                <a:r>
                  <a:rPr lang="en-US" sz="1600" dirty="0" err="1">
                    <a:solidFill>
                      <a:schemeClr val="tx1"/>
                    </a:solidFill>
                  </a:rPr>
                  <a:t>untuk</a:t>
                </a:r>
                <a:r>
                  <a:rPr lang="en-US" sz="1600" dirty="0">
                    <a:solidFill>
                      <a:schemeClr val="tx1"/>
                    </a:solidFill>
                  </a:rPr>
                  <a:t> </a:t>
                </a:r>
                <a:r>
                  <a:rPr lang="en-US" sz="1600" dirty="0" err="1">
                    <a:solidFill>
                      <a:schemeClr val="tx1"/>
                    </a:solidFill>
                  </a:rPr>
                  <a:t>jenjang</a:t>
                </a:r>
                <a:r>
                  <a:rPr lang="en-US" sz="1600" dirty="0">
                    <a:solidFill>
                      <a:schemeClr val="tx1"/>
                    </a:solidFill>
                  </a:rPr>
                  <a:t> </a:t>
                </a:r>
                <a:endParaRPr lang="en-US" sz="1600" dirty="0" smtClean="0">
                  <a:solidFill>
                    <a:schemeClr val="tx1"/>
                  </a:solidFill>
                </a:endParaRPr>
              </a:p>
              <a:p>
                <a:pPr marL="176213"/>
                <a:r>
                  <a:rPr lang="en-US" sz="1600" dirty="0" err="1" smtClean="0">
                    <a:solidFill>
                      <a:schemeClr val="tx1"/>
                    </a:solidFill>
                  </a:rPr>
                  <a:t>Pendidikan</a:t>
                </a:r>
                <a:r>
                  <a:rPr lang="en-US" sz="1600" dirty="0" smtClean="0">
                    <a:solidFill>
                      <a:schemeClr val="tx1"/>
                    </a:solidFill>
                  </a:rPr>
                  <a:t> </a:t>
                </a:r>
                <a:r>
                  <a:rPr lang="en-US" sz="1600" dirty="0" err="1" smtClean="0">
                    <a:solidFill>
                      <a:schemeClr val="tx1"/>
                    </a:solidFill>
                  </a:rPr>
                  <a:t>menengah</a:t>
                </a:r>
                <a:endParaRPr lang="en-US" sz="1600" dirty="0" smtClean="0">
                  <a:solidFill>
                    <a:schemeClr val="tx1"/>
                  </a:solidFill>
                </a:endParaRPr>
              </a:p>
              <a:p>
                <a:pPr marL="176213"/>
                <a:r>
                  <a:rPr lang="en-US" sz="1600" dirty="0" smtClean="0">
                    <a:solidFill>
                      <a:schemeClr val="tx1"/>
                    </a:solidFill>
                  </a:rPr>
                  <a:t>(</a:t>
                </a:r>
                <a:r>
                  <a:rPr lang="en-US" sz="1600" dirty="0" err="1" smtClean="0">
                    <a:solidFill>
                      <a:schemeClr val="tx1"/>
                    </a:solidFill>
                  </a:rPr>
                  <a:t>mulai</a:t>
                </a:r>
                <a:r>
                  <a:rPr lang="en-US" sz="1600" dirty="0" smtClean="0">
                    <a:solidFill>
                      <a:schemeClr val="tx1"/>
                    </a:solidFill>
                  </a:rPr>
                  <a:t> 2013)</a:t>
                </a:r>
                <a:endParaRPr lang="en-US" sz="1600" dirty="0">
                  <a:solidFill>
                    <a:schemeClr val="tx1"/>
                  </a:solidFill>
                </a:endParaRPr>
              </a:p>
            </p:txBody>
          </p:sp>
          <p:cxnSp>
            <p:nvCxnSpPr>
              <p:cNvPr id="23" name="Straight Connector 22"/>
              <p:cNvCxnSpPr>
                <a:endCxn id="22" idx="3"/>
              </p:cNvCxnSpPr>
              <p:nvPr/>
            </p:nvCxnSpPr>
            <p:spPr>
              <a:xfrm>
                <a:off x="8582526" y="922851"/>
                <a:ext cx="3469001" cy="0"/>
              </a:xfrm>
              <a:prstGeom prst="line">
                <a:avLst/>
              </a:prstGeom>
              <a:ln>
                <a:solidFill>
                  <a:srgbClr val="F0975A"/>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582526" y="611386"/>
                <a:ext cx="3283848"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err="1" smtClean="0">
                    <a:solidFill>
                      <a:schemeClr val="bg2">
                        <a:lumMod val="50000"/>
                      </a:schemeClr>
                    </a:solidFill>
                  </a:rPr>
                  <a:t>Anggaran</a:t>
                </a:r>
                <a:r>
                  <a:rPr lang="en-US" sz="1400" dirty="0" smtClean="0">
                    <a:solidFill>
                      <a:schemeClr val="bg2">
                        <a:lumMod val="50000"/>
                      </a:schemeClr>
                    </a:solidFill>
                  </a:rPr>
                  <a:t> </a:t>
                </a:r>
                <a:r>
                  <a:rPr lang="en-US" sz="1400" dirty="0" err="1" smtClean="0">
                    <a:solidFill>
                      <a:schemeClr val="bg2">
                        <a:lumMod val="50000"/>
                      </a:schemeClr>
                    </a:solidFill>
                  </a:rPr>
                  <a:t>Kementerian</a:t>
                </a:r>
                <a:r>
                  <a:rPr lang="en-US" sz="1400" dirty="0" smtClean="0">
                    <a:solidFill>
                      <a:schemeClr val="bg2">
                        <a:lumMod val="50000"/>
                      </a:schemeClr>
                    </a:solidFill>
                  </a:rPr>
                  <a:t> </a:t>
                </a:r>
                <a:r>
                  <a:rPr lang="en-US" sz="1400" dirty="0" err="1" smtClean="0">
                    <a:solidFill>
                      <a:schemeClr val="bg2">
                        <a:lumMod val="50000"/>
                      </a:schemeClr>
                    </a:solidFill>
                  </a:rPr>
                  <a:t>Pendidikan</a:t>
                </a:r>
                <a:r>
                  <a:rPr lang="en-US" sz="1400" dirty="0">
                    <a:solidFill>
                      <a:schemeClr val="bg2">
                        <a:lumMod val="50000"/>
                      </a:schemeClr>
                    </a:solidFill>
                  </a:rPr>
                  <a:t>:</a:t>
                </a:r>
                <a:endParaRPr lang="en-US" sz="1400" dirty="0" smtClean="0">
                  <a:solidFill>
                    <a:schemeClr val="bg2">
                      <a:lumMod val="50000"/>
                    </a:schemeClr>
                  </a:solidFill>
                </a:endParaRPr>
              </a:p>
            </p:txBody>
          </p:sp>
          <p:sp>
            <p:nvSpPr>
              <p:cNvPr id="25" name="TextBox 24"/>
              <p:cNvSpPr txBox="1"/>
              <p:nvPr/>
            </p:nvSpPr>
            <p:spPr>
              <a:xfrm>
                <a:off x="8566486" y="946500"/>
                <a:ext cx="3693587" cy="30777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400" dirty="0" err="1" smtClean="0">
                    <a:solidFill>
                      <a:schemeClr val="bg2">
                        <a:lumMod val="50000"/>
                      </a:schemeClr>
                    </a:solidFill>
                  </a:rPr>
                  <a:t>Dianggarkan</a:t>
                </a:r>
                <a:r>
                  <a:rPr lang="en-US" sz="1400" dirty="0" smtClean="0">
                    <a:solidFill>
                      <a:schemeClr val="bg2">
                        <a:lumMod val="50000"/>
                      </a:schemeClr>
                    </a:solidFill>
                  </a:rPr>
                  <a:t> </a:t>
                </a:r>
                <a:r>
                  <a:rPr lang="en-US" sz="1400" dirty="0" err="1" smtClean="0">
                    <a:solidFill>
                      <a:schemeClr val="bg2">
                        <a:lumMod val="50000"/>
                      </a:schemeClr>
                    </a:solidFill>
                  </a:rPr>
                  <a:t>pada</a:t>
                </a:r>
                <a:r>
                  <a:rPr lang="en-US" sz="1400" dirty="0" smtClean="0">
                    <a:solidFill>
                      <a:schemeClr val="bg2">
                        <a:lumMod val="50000"/>
                      </a:schemeClr>
                    </a:solidFill>
                  </a:rPr>
                  <a:t> RKA </a:t>
                </a:r>
                <a:r>
                  <a:rPr lang="en-US" sz="1400" dirty="0" err="1" smtClean="0">
                    <a:solidFill>
                      <a:schemeClr val="bg2">
                        <a:lumMod val="50000"/>
                      </a:schemeClr>
                    </a:solidFill>
                  </a:rPr>
                  <a:t>Dit</a:t>
                </a:r>
                <a:r>
                  <a:rPr lang="en-US" sz="1400" dirty="0" smtClean="0">
                    <a:solidFill>
                      <a:schemeClr val="bg2">
                        <a:lumMod val="50000"/>
                      </a:schemeClr>
                    </a:solidFill>
                  </a:rPr>
                  <a:t>. PSMA &amp; </a:t>
                </a:r>
                <a:r>
                  <a:rPr lang="en-US" sz="1400" dirty="0" err="1" smtClean="0">
                    <a:solidFill>
                      <a:schemeClr val="bg2">
                        <a:lumMod val="50000"/>
                      </a:schemeClr>
                    </a:solidFill>
                  </a:rPr>
                  <a:t>Dit</a:t>
                </a:r>
                <a:r>
                  <a:rPr lang="en-US" sz="1400" dirty="0" smtClean="0">
                    <a:solidFill>
                      <a:schemeClr val="bg2">
                        <a:lumMod val="50000"/>
                      </a:schemeClr>
                    </a:solidFill>
                  </a:rPr>
                  <a:t>. PSMK</a:t>
                </a:r>
              </a:p>
            </p:txBody>
          </p:sp>
        </p:grpSp>
      </p:grpSp>
    </p:spTree>
    <p:extLst>
      <p:ext uri="{BB962C8B-B14F-4D97-AF65-F5344CB8AC3E}">
        <p14:creationId xmlns:p14="http://schemas.microsoft.com/office/powerpoint/2010/main" val="24713131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479" y="799015"/>
            <a:ext cx="5369342" cy="5409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53979" y="2257199"/>
            <a:ext cx="4588042" cy="3539430"/>
          </a:xfrm>
          <a:prstGeom prst="rect">
            <a:avLst/>
          </a:prstGeom>
        </p:spPr>
        <p:txBody>
          <a:bodyPr wrap="square">
            <a:spAutoFit/>
          </a:bodyPr>
          <a:lstStyle/>
          <a:p>
            <a:pPr algn="ctr"/>
            <a:r>
              <a:rPr lang="en-US" sz="2800" b="1" dirty="0" err="1">
                <a:latin typeface="Century Gothic" panose="020B0502020202020204" pitchFamily="34" charset="0"/>
              </a:rPr>
              <a:t>Aturan</a:t>
            </a:r>
            <a:r>
              <a:rPr lang="en-US" sz="2800" b="1" dirty="0">
                <a:latin typeface="Century Gothic" panose="020B0502020202020204" pitchFamily="34" charset="0"/>
              </a:rPr>
              <a:t> </a:t>
            </a:r>
            <a:r>
              <a:rPr lang="en-US" sz="2800" b="1" dirty="0" err="1">
                <a:latin typeface="Century Gothic" panose="020B0502020202020204" pitchFamily="34" charset="0"/>
              </a:rPr>
              <a:t>dan</a:t>
            </a:r>
            <a:r>
              <a:rPr lang="en-US" sz="2800" b="1" dirty="0">
                <a:latin typeface="Century Gothic" panose="020B0502020202020204" pitchFamily="34" charset="0"/>
              </a:rPr>
              <a:t> format </a:t>
            </a:r>
            <a:r>
              <a:rPr lang="en-US" sz="2800" b="1" dirty="0" err="1">
                <a:latin typeface="Century Gothic" panose="020B0502020202020204" pitchFamily="34" charset="0"/>
              </a:rPr>
              <a:t>terkait</a:t>
            </a:r>
            <a:r>
              <a:rPr lang="en-US" sz="2800" b="1" dirty="0">
                <a:latin typeface="Century Gothic" panose="020B0502020202020204" pitchFamily="34" charset="0"/>
              </a:rPr>
              <a:t> </a:t>
            </a:r>
            <a:r>
              <a:rPr lang="en-US" sz="2800" b="1" dirty="0" err="1">
                <a:latin typeface="Century Gothic" panose="020B0502020202020204" pitchFamily="34" charset="0"/>
              </a:rPr>
              <a:t>administrasi</a:t>
            </a:r>
            <a:r>
              <a:rPr lang="en-US" sz="2800" b="1" dirty="0">
                <a:latin typeface="Century Gothic" panose="020B0502020202020204" pitchFamily="34" charset="0"/>
              </a:rPr>
              <a:t>, </a:t>
            </a:r>
            <a:r>
              <a:rPr lang="en-US" sz="2800" b="1" dirty="0" err="1">
                <a:latin typeface="Century Gothic" panose="020B0502020202020204" pitchFamily="34" charset="0"/>
              </a:rPr>
              <a:t>kewajiban</a:t>
            </a:r>
            <a:r>
              <a:rPr lang="en-US" sz="2800" b="1" dirty="0">
                <a:latin typeface="Century Gothic" panose="020B0502020202020204" pitchFamily="34" charset="0"/>
              </a:rPr>
              <a:t> </a:t>
            </a:r>
            <a:r>
              <a:rPr lang="en-US" sz="2800" b="1" dirty="0" err="1">
                <a:latin typeface="Century Gothic" panose="020B0502020202020204" pitchFamily="34" charset="0"/>
              </a:rPr>
              <a:t>keuangan</a:t>
            </a:r>
            <a:r>
              <a:rPr lang="en-US" sz="2800" b="1" dirty="0">
                <a:latin typeface="Century Gothic" panose="020B0502020202020204" pitchFamily="34" charset="0"/>
              </a:rPr>
              <a:t>, </a:t>
            </a:r>
            <a:r>
              <a:rPr lang="en-US" sz="2800" b="1" dirty="0" err="1">
                <a:latin typeface="Century Gothic" panose="020B0502020202020204" pitchFamily="34" charset="0"/>
              </a:rPr>
              <a:t>pembukuan</a:t>
            </a:r>
            <a:r>
              <a:rPr lang="en-US" sz="2800" b="1" dirty="0">
                <a:latin typeface="Century Gothic" panose="020B0502020202020204" pitchFamily="34" charset="0"/>
              </a:rPr>
              <a:t> </a:t>
            </a:r>
            <a:r>
              <a:rPr lang="en-US" sz="2800" b="1" dirty="0" err="1">
                <a:latin typeface="Century Gothic" panose="020B0502020202020204" pitchFamily="34" charset="0"/>
              </a:rPr>
              <a:t>dan</a:t>
            </a:r>
            <a:r>
              <a:rPr lang="en-US" sz="2800" b="1" dirty="0">
                <a:latin typeface="Century Gothic" panose="020B0502020202020204" pitchFamily="34" charset="0"/>
              </a:rPr>
              <a:t> </a:t>
            </a:r>
            <a:r>
              <a:rPr lang="en-US" sz="2800" b="1" dirty="0" err="1">
                <a:latin typeface="Century Gothic" panose="020B0502020202020204" pitchFamily="34" charset="0"/>
              </a:rPr>
              <a:t>pelaporan</a:t>
            </a:r>
            <a:r>
              <a:rPr lang="en-US" sz="2800" b="1" dirty="0">
                <a:latin typeface="Century Gothic" panose="020B0502020202020204" pitchFamily="34" charset="0"/>
              </a:rPr>
              <a:t> yang </a:t>
            </a:r>
            <a:r>
              <a:rPr lang="en-US" sz="2800" b="1" dirty="0" err="1">
                <a:latin typeface="Century Gothic" panose="020B0502020202020204" pitchFamily="34" charset="0"/>
              </a:rPr>
              <a:t>diatur</a:t>
            </a:r>
            <a:r>
              <a:rPr lang="en-US" sz="2800" b="1" dirty="0">
                <a:latin typeface="Century Gothic" panose="020B0502020202020204" pitchFamily="34" charset="0"/>
              </a:rPr>
              <a:t> </a:t>
            </a:r>
            <a:r>
              <a:rPr lang="en-US" sz="2800" b="1" dirty="0" err="1">
                <a:latin typeface="Century Gothic" panose="020B0502020202020204" pitchFamily="34" charset="0"/>
              </a:rPr>
              <a:t>oleh</a:t>
            </a:r>
            <a:r>
              <a:rPr lang="en-US" sz="2800" b="1" dirty="0">
                <a:latin typeface="Century Gothic" panose="020B0502020202020204" pitchFamily="34" charset="0"/>
              </a:rPr>
              <a:t> </a:t>
            </a:r>
            <a:r>
              <a:rPr lang="en-US" sz="2800" b="1" dirty="0" err="1">
                <a:latin typeface="Century Gothic" panose="020B0502020202020204" pitchFamily="34" charset="0"/>
              </a:rPr>
              <a:t>peraturan</a:t>
            </a:r>
            <a:r>
              <a:rPr lang="en-US" sz="2800" b="1" dirty="0">
                <a:latin typeface="Century Gothic" panose="020B0502020202020204" pitchFamily="34" charset="0"/>
              </a:rPr>
              <a:t> lain</a:t>
            </a:r>
          </a:p>
          <a:p>
            <a:pPr algn="ctr"/>
            <a:r>
              <a:rPr lang="en-US" sz="2800" b="1" dirty="0" err="1">
                <a:latin typeface="Century Gothic" panose="020B0502020202020204" pitchFamily="34" charset="0"/>
              </a:rPr>
              <a:t>tidak</a:t>
            </a:r>
            <a:r>
              <a:rPr lang="en-US" sz="2800" b="1" dirty="0">
                <a:latin typeface="Century Gothic" panose="020B0502020202020204" pitchFamily="34" charset="0"/>
              </a:rPr>
              <a:t> </a:t>
            </a:r>
            <a:r>
              <a:rPr lang="en-US" sz="2800" b="1" dirty="0" err="1">
                <a:latin typeface="Century Gothic" panose="020B0502020202020204" pitchFamily="34" charset="0"/>
              </a:rPr>
              <a:t>dibahas</a:t>
            </a:r>
            <a:r>
              <a:rPr lang="en-US" sz="2800" b="1" dirty="0">
                <a:latin typeface="Century Gothic" panose="020B0502020202020204" pitchFamily="34" charset="0"/>
              </a:rPr>
              <a:t> </a:t>
            </a:r>
            <a:r>
              <a:rPr lang="en-US" sz="2800" b="1" dirty="0" err="1">
                <a:latin typeface="Century Gothic" panose="020B0502020202020204" pitchFamily="34" charset="0"/>
              </a:rPr>
              <a:t>lebih</a:t>
            </a:r>
            <a:r>
              <a:rPr lang="en-US" sz="2800" b="1" dirty="0">
                <a:latin typeface="Century Gothic" panose="020B0502020202020204" pitchFamily="34" charset="0"/>
              </a:rPr>
              <a:t> </a:t>
            </a:r>
            <a:r>
              <a:rPr lang="en-US" sz="2800" b="1" dirty="0" err="1">
                <a:latin typeface="Century Gothic" panose="020B0502020202020204" pitchFamily="34" charset="0"/>
              </a:rPr>
              <a:t>rinci</a:t>
            </a:r>
            <a:r>
              <a:rPr lang="en-US" sz="2800" b="1" dirty="0">
                <a:latin typeface="Century Gothic" panose="020B0502020202020204" pitchFamily="34" charset="0"/>
              </a:rPr>
              <a:t> </a:t>
            </a:r>
            <a:r>
              <a:rPr lang="en-US" sz="2800" b="1" dirty="0" err="1">
                <a:latin typeface="Century Gothic" panose="020B0502020202020204" pitchFamily="34" charset="0"/>
              </a:rPr>
              <a:t>dan</a:t>
            </a:r>
            <a:r>
              <a:rPr lang="en-US" sz="2800" b="1" dirty="0">
                <a:latin typeface="Century Gothic" panose="020B0502020202020204" pitchFamily="34" charset="0"/>
              </a:rPr>
              <a:t> </a:t>
            </a:r>
            <a:r>
              <a:rPr lang="en-US" sz="2800" b="1" dirty="0" err="1">
                <a:latin typeface="Century Gothic" panose="020B0502020202020204" pitchFamily="34" charset="0"/>
              </a:rPr>
              <a:t>dicantumkan</a:t>
            </a:r>
            <a:r>
              <a:rPr lang="en-US" sz="2800" b="1" dirty="0">
                <a:latin typeface="Century Gothic" panose="020B0502020202020204" pitchFamily="34" charset="0"/>
              </a:rPr>
              <a:t> </a:t>
            </a:r>
            <a:r>
              <a:rPr lang="en-US" sz="2800" b="1" dirty="0" err="1">
                <a:latin typeface="Century Gothic" panose="020B0502020202020204" pitchFamily="34" charset="0"/>
              </a:rPr>
              <a:t>dalam</a:t>
            </a:r>
            <a:r>
              <a:rPr lang="en-US" sz="2800" b="1" dirty="0">
                <a:latin typeface="Century Gothic" panose="020B0502020202020204" pitchFamily="34" charset="0"/>
              </a:rPr>
              <a:t> </a:t>
            </a:r>
            <a:r>
              <a:rPr lang="en-US" sz="2800" b="1" dirty="0" err="1">
                <a:latin typeface="Century Gothic" panose="020B0502020202020204" pitchFamily="34" charset="0"/>
              </a:rPr>
              <a:t>Juknis</a:t>
            </a:r>
            <a:r>
              <a:rPr lang="en-US" sz="2800" b="1" dirty="0">
                <a:latin typeface="Century Gothic" panose="020B0502020202020204" pitchFamily="34" charset="0"/>
              </a:rPr>
              <a:t> BOS</a:t>
            </a:r>
          </a:p>
        </p:txBody>
      </p:sp>
      <p:sp>
        <p:nvSpPr>
          <p:cNvPr id="6" name="Title 2"/>
          <p:cNvSpPr>
            <a:spLocks noGrp="1"/>
          </p:cNvSpPr>
          <p:nvPr>
            <p:ph type="title"/>
          </p:nvPr>
        </p:nvSpPr>
        <p:spPr>
          <a:xfrm>
            <a:off x="427626" y="-17631"/>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chemeClr val="bg1"/>
                </a:solidFill>
              </a:rPr>
              <a:t>Umum</a:t>
            </a:r>
            <a:r>
              <a:rPr lang="en-US" sz="2800" b="1" dirty="0" smtClean="0">
                <a:solidFill>
                  <a:schemeClr val="bg1"/>
                </a:solidFill>
              </a:rPr>
              <a:t> </a:t>
            </a:r>
            <a:r>
              <a:rPr lang="en-US" sz="2800" b="1" dirty="0" err="1" smtClean="0">
                <a:solidFill>
                  <a:srgbClr val="FFFF00"/>
                </a:solidFill>
              </a:rPr>
              <a:t>Pelaporan</a:t>
            </a:r>
            <a:endParaRPr lang="en-US" sz="2800" b="1" dirty="0">
              <a:solidFill>
                <a:srgbClr val="FFFF00"/>
              </a:solidFill>
            </a:endParaRPr>
          </a:p>
        </p:txBody>
      </p:sp>
      <p:grpSp>
        <p:nvGrpSpPr>
          <p:cNvPr id="11" name="Group 10"/>
          <p:cNvGrpSpPr/>
          <p:nvPr/>
        </p:nvGrpSpPr>
        <p:grpSpPr>
          <a:xfrm>
            <a:off x="6416842" y="465221"/>
            <a:ext cx="4628145" cy="4024086"/>
            <a:chOff x="6416842" y="465221"/>
            <a:chExt cx="4628145" cy="4024086"/>
          </a:xfrm>
        </p:grpSpPr>
        <p:sp>
          <p:nvSpPr>
            <p:cNvPr id="5" name="Rectangle 4"/>
            <p:cNvSpPr/>
            <p:nvPr/>
          </p:nvSpPr>
          <p:spPr>
            <a:xfrm>
              <a:off x="6416842" y="1934762"/>
              <a:ext cx="4628145" cy="2554545"/>
            </a:xfrm>
            <a:prstGeom prst="rect">
              <a:avLst/>
            </a:prstGeom>
            <a:solidFill>
              <a:schemeClr val="accent6">
                <a:lumMod val="40000"/>
                <a:lumOff val="60000"/>
              </a:schemeClr>
            </a:solidFill>
            <a:effectLst>
              <a:outerShdw blurRad="50800" dist="38100" dir="5400000" algn="t" rotWithShape="0">
                <a:prstClr val="black">
                  <a:alpha val="40000"/>
                </a:prstClr>
              </a:outerShdw>
            </a:effectLst>
          </p:spPr>
          <p:txBody>
            <a:bodyPr wrap="square">
              <a:spAutoFit/>
            </a:bodyPr>
            <a:lstStyle/>
            <a:p>
              <a:pPr algn="ctr"/>
              <a:r>
                <a:rPr lang="en-US" sz="3200" b="1" dirty="0">
                  <a:solidFill>
                    <a:srgbClr val="0070C0"/>
                  </a:solidFill>
                  <a:latin typeface="Century Gothic" panose="020B0502020202020204" pitchFamily="34" charset="0"/>
                </a:rPr>
                <a:t>Hal </a:t>
              </a:r>
              <a:r>
                <a:rPr lang="en-US" sz="3200" b="1" dirty="0" err="1">
                  <a:solidFill>
                    <a:srgbClr val="0070C0"/>
                  </a:solidFill>
                  <a:latin typeface="Century Gothic" panose="020B0502020202020204" pitchFamily="34" charset="0"/>
                </a:rPr>
                <a:t>ini</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tidak</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menggugurkan</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kewajiban</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sekolah</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untuk</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melaksanakan</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ketentuan</a:t>
              </a:r>
              <a:r>
                <a:rPr lang="en-US" sz="3200" b="1" dirty="0">
                  <a:solidFill>
                    <a:srgbClr val="0070C0"/>
                  </a:solidFill>
                  <a:latin typeface="Century Gothic" panose="020B0502020202020204" pitchFamily="34" charset="0"/>
                </a:rPr>
                <a:t> </a:t>
              </a:r>
              <a:r>
                <a:rPr lang="en-US" sz="3200" b="1" dirty="0" err="1">
                  <a:solidFill>
                    <a:srgbClr val="0070C0"/>
                  </a:solidFill>
                  <a:latin typeface="Century Gothic" panose="020B0502020202020204" pitchFamily="34" charset="0"/>
                </a:rPr>
                <a:t>tersebut</a:t>
              </a:r>
              <a:endParaRPr lang="en-US" sz="3200" b="1" dirty="0">
                <a:solidFill>
                  <a:srgbClr val="0070C0"/>
                </a:solidFill>
                <a:latin typeface="Century Gothic" panose="020B0502020202020204" pitchFamily="34" charset="0"/>
              </a:endParaRPr>
            </a:p>
          </p:txBody>
        </p:sp>
        <p:cxnSp>
          <p:nvCxnSpPr>
            <p:cNvPr id="8" name="Straight Connector 7"/>
            <p:cNvCxnSpPr/>
            <p:nvPr/>
          </p:nvCxnSpPr>
          <p:spPr>
            <a:xfrm flipH="1">
              <a:off x="6769768" y="465221"/>
              <a:ext cx="16043" cy="179197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0708105" y="465221"/>
              <a:ext cx="16043" cy="1791978"/>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577263" y="2048653"/>
              <a:ext cx="417095" cy="42183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2" name="Oval 11"/>
            <p:cNvSpPr/>
            <p:nvPr/>
          </p:nvSpPr>
          <p:spPr>
            <a:xfrm>
              <a:off x="10499557" y="2043916"/>
              <a:ext cx="417095" cy="42183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sp>
        <p:nvSpPr>
          <p:cNvPr id="2" name="Rectangle 1"/>
          <p:cNvSpPr/>
          <p:nvPr/>
        </p:nvSpPr>
        <p:spPr>
          <a:xfrm>
            <a:off x="753979" y="1355285"/>
            <a:ext cx="1718740" cy="461665"/>
          </a:xfrm>
          <a:prstGeom prst="rect">
            <a:avLst/>
          </a:prstGeom>
        </p:spPr>
        <p:txBody>
          <a:bodyPr wrap="none">
            <a:spAutoFit/>
          </a:bodyPr>
          <a:lstStyle/>
          <a:p>
            <a:r>
              <a:rPr lang="en-US" sz="2400" b="1" dirty="0" err="1">
                <a:solidFill>
                  <a:srgbClr val="FFFF00"/>
                </a:solidFill>
                <a:latin typeface="Century Gothic" pitchFamily="34" charset="0"/>
              </a:rPr>
              <a:t>Pelaporan</a:t>
            </a:r>
            <a:endParaRPr lang="en-US" sz="2400" dirty="0">
              <a:latin typeface="Century Gothic"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14" name="TextBox 13"/>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50</a:t>
            </a:r>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233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chemeClr val="bg1"/>
                </a:solidFill>
              </a:rPr>
              <a:t>Tata </a:t>
            </a:r>
            <a:r>
              <a:rPr lang="en-US" sz="2800" b="1" dirty="0" err="1" smtClean="0">
                <a:solidFill>
                  <a:schemeClr val="bg1"/>
                </a:solidFill>
              </a:rPr>
              <a:t>Laksana</a:t>
            </a:r>
            <a:r>
              <a:rPr lang="en-US" sz="2800" b="1" dirty="0" smtClean="0">
                <a:solidFill>
                  <a:schemeClr val="bg1"/>
                </a:solidFill>
              </a:rPr>
              <a:t> </a:t>
            </a:r>
            <a:r>
              <a:rPr lang="en-US" sz="2800" b="1" dirty="0" err="1" smtClean="0">
                <a:solidFill>
                  <a:srgbClr val="FFFF00"/>
                </a:solidFill>
              </a:rPr>
              <a:t>Pembukuan</a:t>
            </a:r>
            <a:r>
              <a:rPr lang="en-US" sz="2800" b="1" dirty="0" smtClean="0">
                <a:solidFill>
                  <a:schemeClr val="bg1"/>
                </a:solidFill>
              </a:rPr>
              <a:t> Dana BOS</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079258" y="1743343"/>
            <a:ext cx="1080000" cy="2880000"/>
          </a:xfrm>
          <a:prstGeom prst="rect">
            <a:avLst/>
          </a:prstGeom>
          <a:solidFill>
            <a:srgbClr val="FFC000"/>
          </a:solidFill>
          <a:scene3d>
            <a:camera prst="orthographicFront">
              <a:rot lat="0" lon="0" rev="0"/>
            </a:camera>
            <a:lightRig rig="threePt" dir="t">
              <a:rot lat="0" lon="0" rev="1200000"/>
            </a:lightRig>
          </a:scene3d>
          <a:sp3d>
            <a:bevelT w="190500" h="190500"/>
          </a:sp3d>
        </p:spPr>
        <p:style>
          <a:lnRef idx="0">
            <a:schemeClr val="accent3"/>
          </a:lnRef>
          <a:fillRef idx="3">
            <a:schemeClr val="accent3"/>
          </a:fillRef>
          <a:effectRef idx="3">
            <a:schemeClr val="accent3"/>
          </a:effectRef>
          <a:fontRef idx="minor">
            <a:schemeClr val="lt1"/>
          </a:fontRef>
        </p:style>
        <p:txBody>
          <a:bodyPr rtlCol="0" anchor="ctr"/>
          <a:lstStyle/>
          <a:p>
            <a:pPr algn="ctr" defTabSz="1097280"/>
            <a:r>
              <a:rPr lang="id-ID" sz="2400" b="1" dirty="0">
                <a:solidFill>
                  <a:prstClr val="black"/>
                </a:solidFill>
                <a:latin typeface="Helvetica Light"/>
              </a:rPr>
              <a:t>R</a:t>
            </a:r>
          </a:p>
          <a:p>
            <a:pPr algn="ctr" defTabSz="1097280"/>
            <a:r>
              <a:rPr lang="id-ID" sz="2400" b="1" dirty="0">
                <a:solidFill>
                  <a:prstClr val="black"/>
                </a:solidFill>
                <a:latin typeface="Helvetica Light"/>
              </a:rPr>
              <a:t>K</a:t>
            </a:r>
          </a:p>
          <a:p>
            <a:pPr algn="ctr" defTabSz="1097280"/>
            <a:r>
              <a:rPr lang="id-ID" sz="2400" b="1" dirty="0">
                <a:solidFill>
                  <a:prstClr val="black"/>
                </a:solidFill>
                <a:latin typeface="Helvetica Light"/>
              </a:rPr>
              <a:t>A</a:t>
            </a:r>
          </a:p>
          <a:p>
            <a:pPr algn="ctr" defTabSz="1097280"/>
            <a:r>
              <a:rPr lang="id-ID" sz="2400" b="1" dirty="0">
                <a:solidFill>
                  <a:prstClr val="black"/>
                </a:solidFill>
                <a:latin typeface="Helvetica Light"/>
              </a:rPr>
              <a:t>S</a:t>
            </a:r>
          </a:p>
        </p:txBody>
      </p:sp>
      <p:sp>
        <p:nvSpPr>
          <p:cNvPr id="6" name="Rectangle 5"/>
          <p:cNvSpPr/>
          <p:nvPr/>
        </p:nvSpPr>
        <p:spPr>
          <a:xfrm>
            <a:off x="2893956" y="2373343"/>
            <a:ext cx="1944000" cy="1620000"/>
          </a:xfrm>
          <a:prstGeom prst="rect">
            <a:avLst/>
          </a:prstGeom>
          <a:solidFill>
            <a:srgbClr val="92D050"/>
          </a:solidFill>
          <a:scene3d>
            <a:camera prst="orthographicFront">
              <a:rot lat="0" lon="0" rev="0"/>
            </a:camera>
            <a:lightRig rig="threePt" dir="t">
              <a:rot lat="0" lon="0" rev="1200000"/>
            </a:lightRig>
          </a:scene3d>
          <a:sp3d>
            <a:bevelT w="190500" h="190500"/>
          </a:sp3d>
        </p:spPr>
        <p:style>
          <a:lnRef idx="0">
            <a:schemeClr val="accent3"/>
          </a:lnRef>
          <a:fillRef idx="3">
            <a:schemeClr val="accent3"/>
          </a:fillRef>
          <a:effectRef idx="3">
            <a:schemeClr val="accent3"/>
          </a:effectRef>
          <a:fontRef idx="minor">
            <a:schemeClr val="lt1"/>
          </a:fontRef>
        </p:style>
        <p:txBody>
          <a:bodyPr rtlCol="0" anchor="ctr"/>
          <a:lstStyle/>
          <a:p>
            <a:pPr algn="ctr" defTabSz="1097280"/>
            <a:r>
              <a:rPr lang="id-ID" sz="2400" b="1">
                <a:solidFill>
                  <a:prstClr val="black"/>
                </a:solidFill>
                <a:latin typeface="Helvetica Light"/>
              </a:rPr>
              <a:t>Buku</a:t>
            </a:r>
          </a:p>
          <a:p>
            <a:pPr algn="ctr" defTabSz="1097280"/>
            <a:r>
              <a:rPr lang="id-ID" sz="2400" b="1">
                <a:solidFill>
                  <a:prstClr val="black"/>
                </a:solidFill>
                <a:latin typeface="Helvetica Light"/>
              </a:rPr>
              <a:t>Kas</a:t>
            </a:r>
          </a:p>
          <a:p>
            <a:pPr algn="ctr" defTabSz="1097280"/>
            <a:r>
              <a:rPr lang="id-ID" sz="2400" b="1">
                <a:solidFill>
                  <a:prstClr val="black"/>
                </a:solidFill>
                <a:latin typeface="Helvetica Light"/>
              </a:rPr>
              <a:t>Umum</a:t>
            </a:r>
          </a:p>
        </p:txBody>
      </p:sp>
      <p:sp>
        <p:nvSpPr>
          <p:cNvPr id="7" name="Rectangle 6"/>
          <p:cNvSpPr/>
          <p:nvPr/>
        </p:nvSpPr>
        <p:spPr>
          <a:xfrm>
            <a:off x="5901041" y="3446081"/>
            <a:ext cx="2299594" cy="1620000"/>
          </a:xfrm>
          <a:prstGeom prst="rect">
            <a:avLst/>
          </a:prstGeom>
          <a:solidFill>
            <a:srgbClr val="FFCC99"/>
          </a:solidFill>
          <a:scene3d>
            <a:camera prst="orthographicFront">
              <a:rot lat="0" lon="0" rev="0"/>
            </a:camera>
            <a:lightRig rig="threePt" dir="t">
              <a:rot lat="0" lon="0" rev="1200000"/>
            </a:lightRig>
          </a:scene3d>
          <a:sp3d>
            <a:bevelT w="190500" h="190500"/>
          </a:sp3d>
        </p:spPr>
        <p:style>
          <a:lnRef idx="0">
            <a:schemeClr val="accent3"/>
          </a:lnRef>
          <a:fillRef idx="3">
            <a:schemeClr val="accent3"/>
          </a:fillRef>
          <a:effectRef idx="3">
            <a:schemeClr val="accent3"/>
          </a:effectRef>
          <a:fontRef idx="minor">
            <a:schemeClr val="lt1"/>
          </a:fontRef>
        </p:style>
        <p:txBody>
          <a:bodyPr rtlCol="0" anchor="ctr"/>
          <a:lstStyle/>
          <a:p>
            <a:pPr algn="ctr" defTabSz="1097280"/>
            <a:r>
              <a:rPr lang="id-ID" sz="2400" b="1">
                <a:solidFill>
                  <a:prstClr val="black"/>
                </a:solidFill>
                <a:latin typeface="Helvetica Light"/>
              </a:rPr>
              <a:t>Buku</a:t>
            </a:r>
          </a:p>
          <a:p>
            <a:pPr algn="ctr" defTabSz="1097280"/>
            <a:r>
              <a:rPr lang="id-ID" sz="2400" b="1">
                <a:solidFill>
                  <a:prstClr val="black"/>
                </a:solidFill>
                <a:latin typeface="Helvetica Light"/>
              </a:rPr>
              <a:t>Pembantu</a:t>
            </a:r>
          </a:p>
          <a:p>
            <a:pPr algn="ctr" defTabSz="1097280"/>
            <a:r>
              <a:rPr lang="id-ID" sz="2400" b="1">
                <a:solidFill>
                  <a:prstClr val="black"/>
                </a:solidFill>
                <a:latin typeface="Helvetica Light"/>
              </a:rPr>
              <a:t>Bank</a:t>
            </a:r>
          </a:p>
        </p:txBody>
      </p:sp>
      <p:sp>
        <p:nvSpPr>
          <p:cNvPr id="8" name="Rectangle 7"/>
          <p:cNvSpPr/>
          <p:nvPr/>
        </p:nvSpPr>
        <p:spPr>
          <a:xfrm>
            <a:off x="5824634" y="933183"/>
            <a:ext cx="2299594" cy="1980000"/>
          </a:xfrm>
          <a:prstGeom prst="rect">
            <a:avLst/>
          </a:prstGeom>
          <a:solidFill>
            <a:schemeClr val="accent2">
              <a:lumMod val="40000"/>
              <a:lumOff val="60000"/>
            </a:schemeClr>
          </a:solidFill>
          <a:scene3d>
            <a:camera prst="orthographicFront">
              <a:rot lat="0" lon="0" rev="0"/>
            </a:camera>
            <a:lightRig rig="threePt" dir="t">
              <a:rot lat="0" lon="0" rev="1200000"/>
            </a:lightRig>
          </a:scene3d>
          <a:sp3d>
            <a:bevelT w="190500" h="190500"/>
          </a:sp3d>
        </p:spPr>
        <p:style>
          <a:lnRef idx="0">
            <a:schemeClr val="accent3"/>
          </a:lnRef>
          <a:fillRef idx="3">
            <a:schemeClr val="accent3"/>
          </a:fillRef>
          <a:effectRef idx="3">
            <a:schemeClr val="accent3"/>
          </a:effectRef>
          <a:fontRef idx="minor">
            <a:schemeClr val="lt1"/>
          </a:fontRef>
        </p:style>
        <p:txBody>
          <a:bodyPr rtlCol="0" anchor="ctr"/>
          <a:lstStyle/>
          <a:p>
            <a:pPr algn="ctr" defTabSz="1097280"/>
            <a:r>
              <a:rPr lang="id-ID" sz="2400" b="1" dirty="0">
                <a:solidFill>
                  <a:prstClr val="black"/>
                </a:solidFill>
                <a:latin typeface="Helvetica Light"/>
              </a:rPr>
              <a:t>Buku</a:t>
            </a:r>
          </a:p>
          <a:p>
            <a:pPr algn="ctr" defTabSz="1097280"/>
            <a:r>
              <a:rPr lang="id-ID" sz="2400" b="1" dirty="0">
                <a:solidFill>
                  <a:prstClr val="black"/>
                </a:solidFill>
                <a:latin typeface="Helvetica Light"/>
              </a:rPr>
              <a:t>Pembantu</a:t>
            </a:r>
          </a:p>
          <a:p>
            <a:pPr algn="ctr" defTabSz="1097280"/>
            <a:r>
              <a:rPr lang="id-ID" sz="2400" b="1" dirty="0">
                <a:solidFill>
                  <a:prstClr val="black"/>
                </a:solidFill>
                <a:latin typeface="Helvetica Light"/>
              </a:rPr>
              <a:t>Kas</a:t>
            </a:r>
          </a:p>
          <a:p>
            <a:pPr algn="ctr" defTabSz="1097280"/>
            <a:r>
              <a:rPr lang="id-ID" sz="2400" b="1" dirty="0">
                <a:solidFill>
                  <a:prstClr val="black"/>
                </a:solidFill>
                <a:latin typeface="Helvetica Light"/>
              </a:rPr>
              <a:t>Tunai</a:t>
            </a:r>
          </a:p>
        </p:txBody>
      </p:sp>
      <p:sp>
        <p:nvSpPr>
          <p:cNvPr id="9" name="Rectangle 8"/>
          <p:cNvSpPr/>
          <p:nvPr/>
        </p:nvSpPr>
        <p:spPr>
          <a:xfrm>
            <a:off x="8856266" y="1095111"/>
            <a:ext cx="2376000" cy="1620000"/>
          </a:xfrm>
          <a:prstGeom prst="rect">
            <a:avLst/>
          </a:prstGeom>
          <a:solidFill>
            <a:srgbClr val="CC66FF"/>
          </a:solidFill>
          <a:scene3d>
            <a:camera prst="orthographicFront">
              <a:rot lat="0" lon="0" rev="0"/>
            </a:camera>
            <a:lightRig rig="threePt" dir="t">
              <a:rot lat="0" lon="0" rev="1200000"/>
            </a:lightRig>
          </a:scene3d>
          <a:sp3d>
            <a:bevelT w="190500" h="190500"/>
          </a:sp3d>
        </p:spPr>
        <p:style>
          <a:lnRef idx="0">
            <a:schemeClr val="accent3"/>
          </a:lnRef>
          <a:fillRef idx="3">
            <a:schemeClr val="accent3"/>
          </a:fillRef>
          <a:effectRef idx="3">
            <a:schemeClr val="accent3"/>
          </a:effectRef>
          <a:fontRef idx="minor">
            <a:schemeClr val="lt1"/>
          </a:fontRef>
        </p:style>
        <p:txBody>
          <a:bodyPr rtlCol="0" anchor="ctr"/>
          <a:lstStyle/>
          <a:p>
            <a:pPr algn="ctr" defTabSz="1097280"/>
            <a:r>
              <a:rPr lang="id-ID" sz="2400" b="1">
                <a:solidFill>
                  <a:prstClr val="black"/>
                </a:solidFill>
                <a:latin typeface="Helvetica Light"/>
              </a:rPr>
              <a:t>Buku</a:t>
            </a:r>
          </a:p>
          <a:p>
            <a:pPr algn="ctr" defTabSz="1097280"/>
            <a:r>
              <a:rPr lang="id-ID" sz="2400" b="1">
                <a:solidFill>
                  <a:prstClr val="black"/>
                </a:solidFill>
                <a:latin typeface="Helvetica Light"/>
              </a:rPr>
              <a:t>Pembantu</a:t>
            </a:r>
          </a:p>
          <a:p>
            <a:pPr algn="ctr" defTabSz="1097280"/>
            <a:r>
              <a:rPr lang="id-ID" sz="2400" b="1">
                <a:solidFill>
                  <a:prstClr val="black"/>
                </a:solidFill>
                <a:latin typeface="Helvetica Light"/>
              </a:rPr>
              <a:t>Pajak</a:t>
            </a:r>
          </a:p>
        </p:txBody>
      </p:sp>
      <p:sp>
        <p:nvSpPr>
          <p:cNvPr id="10" name="Right Arrow 9"/>
          <p:cNvSpPr/>
          <p:nvPr/>
        </p:nvSpPr>
        <p:spPr>
          <a:xfrm>
            <a:off x="2245668" y="2391256"/>
            <a:ext cx="518458" cy="158417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097280"/>
            <a:endParaRPr lang="id-ID" sz="2160">
              <a:solidFill>
                <a:prstClr val="white"/>
              </a:solidFill>
              <a:latin typeface="Calibri"/>
            </a:endParaRPr>
          </a:p>
        </p:txBody>
      </p:sp>
      <p:sp>
        <p:nvSpPr>
          <p:cNvPr id="11" name="Right Arrow 10"/>
          <p:cNvSpPr/>
          <p:nvPr/>
        </p:nvSpPr>
        <p:spPr>
          <a:xfrm>
            <a:off x="4967662" y="1599166"/>
            <a:ext cx="820800" cy="3204000"/>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097280"/>
            <a:endParaRPr lang="id-ID" sz="2160">
              <a:solidFill>
                <a:prstClr val="white"/>
              </a:solidFill>
              <a:latin typeface="Calibri"/>
            </a:endParaRPr>
          </a:p>
        </p:txBody>
      </p:sp>
      <p:sp>
        <p:nvSpPr>
          <p:cNvPr id="12" name="Right Arrow 11"/>
          <p:cNvSpPr/>
          <p:nvPr/>
        </p:nvSpPr>
        <p:spPr>
          <a:xfrm>
            <a:off x="8232045" y="1105159"/>
            <a:ext cx="518458" cy="1584176"/>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097280"/>
            <a:endParaRPr lang="id-ID" sz="2160">
              <a:solidFill>
                <a:prstClr val="white"/>
              </a:solidFill>
              <a:latin typeface="Calibri"/>
            </a:endParaRPr>
          </a:p>
        </p:txBody>
      </p:sp>
      <p:sp>
        <p:nvSpPr>
          <p:cNvPr id="13" name="TextBox 12"/>
          <p:cNvSpPr txBox="1"/>
          <p:nvPr/>
        </p:nvSpPr>
        <p:spPr>
          <a:xfrm>
            <a:off x="1035934" y="5260683"/>
            <a:ext cx="8294258" cy="956544"/>
          </a:xfrm>
          <a:prstGeom prst="rect">
            <a:avLst/>
          </a:prstGeom>
          <a:noFill/>
        </p:spPr>
        <p:txBody>
          <a:bodyPr wrap="none" rtlCol="0">
            <a:spAutoFit/>
          </a:bodyPr>
          <a:lstStyle/>
          <a:p>
            <a:pPr defTabSz="1097280">
              <a:lnSpc>
                <a:spcPct val="90000"/>
              </a:lnSpc>
            </a:pPr>
            <a:r>
              <a:rPr lang="id-ID" sz="3120" b="1" dirty="0">
                <a:solidFill>
                  <a:srgbClr val="00B050"/>
                </a:solidFill>
                <a:latin typeface="Century Gothic" panose="020B0502020202020204" pitchFamily="34" charset="0"/>
              </a:rPr>
              <a:t>Hanya ada 1 pembukuan di sekolah</a:t>
            </a:r>
            <a:endParaRPr lang="en-US" sz="3120" b="1" dirty="0">
              <a:solidFill>
                <a:srgbClr val="00B050"/>
              </a:solidFill>
              <a:latin typeface="Century Gothic" panose="020B0502020202020204" pitchFamily="34" charset="0"/>
            </a:endParaRPr>
          </a:p>
          <a:p>
            <a:pPr defTabSz="1097280">
              <a:lnSpc>
                <a:spcPct val="90000"/>
              </a:lnSpc>
            </a:pPr>
            <a:r>
              <a:rPr lang="id-ID" sz="3120" dirty="0">
                <a:solidFill>
                  <a:prstClr val="black"/>
                </a:solidFill>
                <a:latin typeface="Century Gothic" panose="020B0502020202020204" pitchFamily="34" charset="0"/>
              </a:rPr>
              <a:t>untuk seluruh dana yang diterima sekolah</a:t>
            </a:r>
          </a:p>
        </p:txBody>
      </p:sp>
    </p:spTree>
    <p:extLst>
      <p:ext uri="{BB962C8B-B14F-4D97-AF65-F5344CB8AC3E}">
        <p14:creationId xmlns:p14="http://schemas.microsoft.com/office/powerpoint/2010/main" val="9938181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45" y="671252"/>
            <a:ext cx="5693360" cy="607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rgbClr val="FFFF00"/>
                </a:solidFill>
              </a:rPr>
              <a:t>Kewajiban</a:t>
            </a:r>
            <a:r>
              <a:rPr lang="en-US" sz="2800" b="1" dirty="0" smtClean="0">
                <a:solidFill>
                  <a:schemeClr val="bg1"/>
                </a:solidFill>
              </a:rPr>
              <a:t> </a:t>
            </a:r>
            <a:r>
              <a:rPr lang="en-US" sz="2800" b="1" dirty="0" err="1" smtClean="0">
                <a:solidFill>
                  <a:schemeClr val="bg1"/>
                </a:solidFill>
              </a:rPr>
              <a:t>Pelaporan</a:t>
            </a:r>
            <a:r>
              <a:rPr lang="en-US" sz="2800" b="1" dirty="0" smtClean="0">
                <a:solidFill>
                  <a:schemeClr val="bg1"/>
                </a:solidFill>
              </a:rPr>
              <a:t> </a:t>
            </a:r>
            <a:r>
              <a:rPr lang="en-US" sz="2800" b="1" dirty="0" err="1" smtClean="0">
                <a:solidFill>
                  <a:schemeClr val="bg1"/>
                </a:solidFill>
              </a:rPr>
              <a:t>Sekolah</a:t>
            </a:r>
            <a:r>
              <a:rPr lang="en-US" sz="2800" b="1" dirty="0" smtClean="0">
                <a:solidFill>
                  <a:schemeClr val="bg1"/>
                </a:solidFill>
              </a:rPr>
              <a:t> - 1</a:t>
            </a:r>
            <a:endParaRPr lang="en-US" sz="2800" b="1" dirty="0">
              <a:solidFill>
                <a:schemeClr val="bg1"/>
              </a:solidFill>
            </a:endParaRPr>
          </a:p>
        </p:txBody>
      </p: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7" name="Group 6"/>
          <p:cNvGrpSpPr/>
          <p:nvPr/>
        </p:nvGrpSpPr>
        <p:grpSpPr>
          <a:xfrm>
            <a:off x="745957" y="641684"/>
            <a:ext cx="11446043" cy="5820090"/>
            <a:chOff x="745957" y="641684"/>
            <a:chExt cx="11446043" cy="5820090"/>
          </a:xfrm>
        </p:grpSpPr>
        <p:sp>
          <p:nvSpPr>
            <p:cNvPr id="8" name="Rectangle 7"/>
            <p:cNvSpPr/>
            <p:nvPr/>
          </p:nvSpPr>
          <p:spPr>
            <a:xfrm>
              <a:off x="2374231" y="641684"/>
              <a:ext cx="3256548" cy="584775"/>
            </a:xfrm>
            <a:prstGeom prst="rect">
              <a:avLst/>
            </a:prstGeom>
          </p:spPr>
          <p:txBody>
            <a:bodyPr wrap="square">
              <a:spAutoFit/>
            </a:bodyPr>
            <a:lstStyle/>
            <a:p>
              <a:pPr marL="71438" lvl="1">
                <a:spcBef>
                  <a:spcPts val="1200"/>
                </a:spcBef>
              </a:pPr>
              <a:r>
                <a:rPr lang="sv-SE" sz="1600" b="1" dirty="0">
                  <a:latin typeface="Century Gothic" panose="020B0502020202020204" pitchFamily="34" charset="0"/>
                </a:rPr>
                <a:t>Realisasi penggunaan dana </a:t>
              </a:r>
              <a:endParaRPr lang="sv-SE" sz="1600" b="1" dirty="0" smtClean="0">
                <a:latin typeface="Century Gothic" panose="020B0502020202020204" pitchFamily="34" charset="0"/>
              </a:endParaRPr>
            </a:p>
            <a:p>
              <a:pPr marL="0" lvl="1"/>
              <a:r>
                <a:rPr lang="sv-SE" sz="1600" b="1" dirty="0" smtClean="0">
                  <a:latin typeface="Century Gothic" panose="020B0502020202020204" pitchFamily="34" charset="0"/>
                </a:rPr>
                <a:t>tiap </a:t>
              </a:r>
              <a:r>
                <a:rPr lang="sv-SE" sz="1600" b="1" dirty="0">
                  <a:latin typeface="Century Gothic" panose="020B0502020202020204" pitchFamily="34" charset="0"/>
                </a:rPr>
                <a:t>sumber dana</a:t>
              </a:r>
            </a:p>
          </p:txBody>
        </p:sp>
        <p:sp>
          <p:nvSpPr>
            <p:cNvPr id="9" name="Rectangle 8"/>
            <p:cNvSpPr/>
            <p:nvPr/>
          </p:nvSpPr>
          <p:spPr>
            <a:xfrm>
              <a:off x="6657473" y="723418"/>
              <a:ext cx="5534527" cy="584775"/>
            </a:xfrm>
            <a:prstGeom prst="rect">
              <a:avLst/>
            </a:prstGeom>
            <a:solidFill>
              <a:schemeClr val="accent3">
                <a:lumMod val="20000"/>
                <a:lumOff val="80000"/>
              </a:schemeClr>
            </a:solidFill>
          </p:spPr>
          <p:txBody>
            <a:bodyPr wrap="square">
              <a:spAutoFit/>
            </a:bodyPr>
            <a:lstStyle/>
            <a:p>
              <a:r>
                <a:rPr lang="en-US" sz="1600" dirty="0" err="1">
                  <a:latin typeface="Century Gothic" panose="020B0502020202020204" pitchFamily="34" charset="0"/>
                  <a:sym typeface="Wingdings"/>
                </a:rPr>
                <a:t>Laporan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belanja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tiap</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kegiatan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dan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sumber</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dananya</a:t>
              </a:r>
              <a:r>
                <a:rPr lang="en-US" sz="1600" dirty="0">
                  <a:latin typeface="Century Gothic" panose="020B0502020202020204" pitchFamily="34" charset="0"/>
                  <a:sym typeface="Wingdings"/>
                </a:rPr>
                <a:t>  </a:t>
              </a:r>
              <a:r>
                <a:rPr lang="en-US" sz="1600" b="1" dirty="0" smtClean="0">
                  <a:solidFill>
                    <a:srgbClr val="00B050"/>
                  </a:solidFill>
                  <a:latin typeface="Century Gothic" panose="020B0502020202020204" pitchFamily="34" charset="0"/>
                  <a:sym typeface="Wingdings"/>
                </a:rPr>
                <a:t>(</a:t>
              </a:r>
              <a:r>
                <a:rPr lang="en-US" sz="1600" b="1" dirty="0">
                  <a:solidFill>
                    <a:srgbClr val="00B050"/>
                  </a:solidFill>
                  <a:latin typeface="Century Gothic" panose="020B0502020202020204" pitchFamily="34" charset="0"/>
                  <a:sym typeface="Wingdings"/>
                </a:rPr>
                <a:t>f</a:t>
              </a:r>
              <a:r>
                <a:rPr lang="sv-SE" sz="1600" b="1" dirty="0">
                  <a:solidFill>
                    <a:srgbClr val="00B050"/>
                  </a:solidFill>
                  <a:latin typeface="Century Gothic" panose="020B0502020202020204" pitchFamily="34" charset="0"/>
                </a:rPr>
                <a:t>ormat standar pengelolaan sekolah)</a:t>
              </a:r>
              <a:r>
                <a:rPr lang="sv-SE" sz="1600" dirty="0">
                  <a:latin typeface="Century Gothic" panose="020B0502020202020204" pitchFamily="34" charset="0"/>
                </a:rPr>
                <a:t>.</a:t>
              </a:r>
              <a:endParaRPr lang="en-US" sz="1600" dirty="0"/>
            </a:p>
          </p:txBody>
        </p:sp>
        <p:sp>
          <p:nvSpPr>
            <p:cNvPr id="10" name="Rectangle 9"/>
            <p:cNvSpPr/>
            <p:nvPr/>
          </p:nvSpPr>
          <p:spPr>
            <a:xfrm>
              <a:off x="1997241" y="1884947"/>
              <a:ext cx="3256548" cy="584775"/>
            </a:xfrm>
            <a:prstGeom prst="rect">
              <a:avLst/>
            </a:prstGeom>
          </p:spPr>
          <p:txBody>
            <a:bodyPr wrap="square">
              <a:spAutoFit/>
            </a:bodyPr>
            <a:lstStyle/>
            <a:p>
              <a:pPr marL="71438" lvl="1">
                <a:spcBef>
                  <a:spcPts val="1200"/>
                </a:spcBef>
              </a:pPr>
              <a:r>
                <a:rPr lang="sv-SE" sz="1600" b="1" dirty="0">
                  <a:latin typeface="Century Gothic" panose="020B0502020202020204" pitchFamily="34" charset="0"/>
                </a:rPr>
                <a:t>Rekapitulasi realisasi penggunaan BOS</a:t>
              </a:r>
            </a:p>
          </p:txBody>
        </p:sp>
        <p:sp>
          <p:nvSpPr>
            <p:cNvPr id="11" name="Rectangle 10"/>
            <p:cNvSpPr/>
            <p:nvPr/>
          </p:nvSpPr>
          <p:spPr>
            <a:xfrm>
              <a:off x="1508751" y="3209182"/>
              <a:ext cx="3256548" cy="338554"/>
            </a:xfrm>
            <a:prstGeom prst="rect">
              <a:avLst/>
            </a:prstGeom>
          </p:spPr>
          <p:txBody>
            <a:bodyPr wrap="square">
              <a:spAutoFit/>
            </a:bodyPr>
            <a:lstStyle/>
            <a:p>
              <a:pPr marL="71438" lvl="1">
                <a:spcBef>
                  <a:spcPts val="1200"/>
                </a:spcBef>
              </a:pPr>
              <a:r>
                <a:rPr lang="sv-SE" sz="1600" b="1" dirty="0">
                  <a:latin typeface="Century Gothic" panose="020B0502020202020204" pitchFamily="34" charset="0"/>
                </a:rPr>
                <a:t>Pencatatan P3M</a:t>
              </a:r>
            </a:p>
          </p:txBody>
        </p:sp>
        <p:sp>
          <p:nvSpPr>
            <p:cNvPr id="12" name="Rectangle 11"/>
            <p:cNvSpPr/>
            <p:nvPr/>
          </p:nvSpPr>
          <p:spPr>
            <a:xfrm>
              <a:off x="1082841" y="4413248"/>
              <a:ext cx="3256548" cy="338554"/>
            </a:xfrm>
            <a:prstGeom prst="rect">
              <a:avLst/>
            </a:prstGeom>
          </p:spPr>
          <p:txBody>
            <a:bodyPr wrap="square">
              <a:spAutoFit/>
            </a:bodyPr>
            <a:lstStyle/>
            <a:p>
              <a:pPr marL="71438" lvl="1">
                <a:spcBef>
                  <a:spcPts val="1200"/>
                </a:spcBef>
              </a:pPr>
              <a:r>
                <a:rPr lang="sv-SE" sz="1600" b="1" dirty="0">
                  <a:latin typeface="Century Gothic" panose="020B0502020202020204" pitchFamily="34" charset="0"/>
                </a:rPr>
                <a:t>Laporan belanja</a:t>
              </a:r>
            </a:p>
          </p:txBody>
        </p:sp>
        <p:sp>
          <p:nvSpPr>
            <p:cNvPr id="13" name="Rectangle 12"/>
            <p:cNvSpPr/>
            <p:nvPr/>
          </p:nvSpPr>
          <p:spPr>
            <a:xfrm>
              <a:off x="745957" y="5670883"/>
              <a:ext cx="3256548" cy="338554"/>
            </a:xfrm>
            <a:prstGeom prst="rect">
              <a:avLst/>
            </a:prstGeom>
          </p:spPr>
          <p:txBody>
            <a:bodyPr wrap="square">
              <a:spAutoFit/>
            </a:bodyPr>
            <a:lstStyle/>
            <a:p>
              <a:pPr marL="71438" lvl="1">
                <a:spcBef>
                  <a:spcPts val="1200"/>
                </a:spcBef>
              </a:pPr>
              <a:r>
                <a:rPr lang="sv-SE" sz="1600" b="1" dirty="0">
                  <a:latin typeface="Century Gothic" panose="020B0502020202020204" pitchFamily="34" charset="0"/>
                </a:rPr>
                <a:t>Laporan aset</a:t>
              </a:r>
            </a:p>
          </p:txBody>
        </p:sp>
        <p:sp>
          <p:nvSpPr>
            <p:cNvPr id="14" name="Rectangle 13"/>
            <p:cNvSpPr/>
            <p:nvPr/>
          </p:nvSpPr>
          <p:spPr>
            <a:xfrm>
              <a:off x="6657472" y="3070029"/>
              <a:ext cx="5534527" cy="584775"/>
            </a:xfrm>
            <a:prstGeom prst="rect">
              <a:avLst/>
            </a:prstGeom>
            <a:solidFill>
              <a:schemeClr val="accent3">
                <a:lumMod val="20000"/>
                <a:lumOff val="80000"/>
              </a:schemeClr>
            </a:solidFill>
          </p:spPr>
          <p:txBody>
            <a:bodyPr wrap="square">
              <a:spAutoFit/>
            </a:bodyPr>
            <a:lstStyle/>
            <a:p>
              <a:r>
                <a:rPr lang="en-US" sz="1600" dirty="0" err="1">
                  <a:latin typeface="Century Gothic" panose="020B0502020202020204" pitchFamily="34" charset="0"/>
                  <a:sym typeface="Wingdings"/>
                </a:rPr>
                <a:t>Laporan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berupa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pengaduan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masyarakat</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dan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penanganannya</a:t>
              </a:r>
              <a:r>
                <a:rPr lang="en-US" sz="1600" dirty="0">
                  <a:latin typeface="Century Gothic" panose="020B0502020202020204" pitchFamily="34" charset="0"/>
                  <a:sym typeface="Wingdings"/>
                </a:rPr>
                <a:t> </a:t>
              </a:r>
              <a:r>
                <a:rPr lang="en-US" sz="1600" b="1" dirty="0">
                  <a:solidFill>
                    <a:srgbClr val="00B050"/>
                  </a:solidFill>
                  <a:latin typeface="Century Gothic" panose="020B0502020202020204" pitchFamily="34" charset="0"/>
                  <a:sym typeface="Wingdings"/>
                </a:rPr>
                <a:t>(f</a:t>
              </a:r>
              <a:r>
                <a:rPr lang="sv-SE" sz="1600" b="1" dirty="0">
                  <a:solidFill>
                    <a:srgbClr val="00B050"/>
                  </a:solidFill>
                  <a:latin typeface="Century Gothic" panose="020B0502020202020204" pitchFamily="34" charset="0"/>
                </a:rPr>
                <a:t>ormat standar yang ada)</a:t>
              </a:r>
              <a:r>
                <a:rPr lang="sv-SE" sz="1600" dirty="0">
                  <a:solidFill>
                    <a:srgbClr val="00B050"/>
                  </a:solidFill>
                  <a:latin typeface="Century Gothic" panose="020B0502020202020204" pitchFamily="34" charset="0"/>
                </a:rPr>
                <a:t>.</a:t>
              </a:r>
              <a:endParaRPr lang="en-US" sz="1600" dirty="0"/>
            </a:p>
          </p:txBody>
        </p:sp>
        <p:sp>
          <p:nvSpPr>
            <p:cNvPr id="15" name="Rectangle 14"/>
            <p:cNvSpPr/>
            <p:nvPr/>
          </p:nvSpPr>
          <p:spPr>
            <a:xfrm>
              <a:off x="6657471" y="4141295"/>
              <a:ext cx="5534527" cy="1323439"/>
            </a:xfrm>
            <a:prstGeom prst="rect">
              <a:avLst/>
            </a:prstGeom>
            <a:solidFill>
              <a:schemeClr val="accent3">
                <a:lumMod val="20000"/>
                <a:lumOff val="80000"/>
              </a:schemeClr>
            </a:solidFill>
          </p:spPr>
          <p:txBody>
            <a:bodyPr wrap="square">
              <a:spAutoFit/>
            </a:bodyPr>
            <a:lstStyle/>
            <a:p>
              <a:r>
                <a:rPr lang="en-US" sz="1600" dirty="0" err="1">
                  <a:latin typeface="Century Gothic" panose="020B0502020202020204" pitchFamily="34" charset="0"/>
                  <a:sym typeface="Wingdings"/>
                </a:rPr>
                <a:t>Laporan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berdasarkan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kode</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rekening</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Belanja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Pegawai</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Barang</a:t>
              </a:r>
              <a:r>
                <a:rPr lang="en-US" sz="1600" dirty="0">
                  <a:latin typeface="Century Gothic" panose="020B0502020202020204" pitchFamily="34" charset="0"/>
                  <a:sym typeface="Wingdings"/>
                </a:rPr>
                <a:t>/</a:t>
              </a:r>
              <a:r>
                <a:rPr lang="en-US" sz="1600" dirty="0" err="1">
                  <a:latin typeface="Century Gothic" panose="020B0502020202020204" pitchFamily="34" charset="0"/>
                  <a:sym typeface="Wingdings"/>
                </a:rPr>
                <a:t>Jasa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dan</a:t>
              </a:r>
              <a:r>
                <a:rPr lang="en-US" sz="1600" dirty="0">
                  <a:latin typeface="Century Gothic" panose="020B0502020202020204" pitchFamily="34" charset="0"/>
                  <a:sym typeface="Wingdings"/>
                </a:rPr>
                <a:t> Modal </a:t>
              </a:r>
              <a:r>
                <a:rPr lang="en-US" sz="1600" dirty="0" err="1">
                  <a:latin typeface="Century Gothic" panose="020B0502020202020204" pitchFamily="34" charset="0"/>
                  <a:sym typeface="Wingdings"/>
                </a:rPr>
                <a:t>dilampiri</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dengan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Surat</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Pernyataan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Tanggung</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Jawab</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Kepala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Sekolah</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bagi</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sekolah</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negeri</a:t>
              </a:r>
              <a:r>
                <a:rPr lang="en-US" sz="1600" dirty="0">
                  <a:latin typeface="Century Gothic" panose="020B0502020202020204" pitchFamily="34" charset="0"/>
                  <a:sym typeface="Wingdings"/>
                </a:rPr>
                <a:t> </a:t>
              </a:r>
              <a:r>
                <a:rPr lang="en-US" sz="1600" b="1" dirty="0">
                  <a:solidFill>
                    <a:srgbClr val="00B050"/>
                  </a:solidFill>
                  <a:latin typeface="Century Gothic" panose="020B0502020202020204" pitchFamily="34" charset="0"/>
                  <a:sym typeface="Wingdings"/>
                </a:rPr>
                <a:t>(f</a:t>
              </a:r>
              <a:r>
                <a:rPr lang="sv-SE" sz="1600" b="1" dirty="0">
                  <a:solidFill>
                    <a:srgbClr val="00B050"/>
                  </a:solidFill>
                  <a:latin typeface="Century Gothic" panose="020B0502020202020204" pitchFamily="34" charset="0"/>
                  <a:sym typeface="Wingdings"/>
                </a:rPr>
                <a:t>ormat sesuai peraturan Kemendagri)</a:t>
              </a:r>
              <a:endParaRPr lang="en-US" sz="1600" dirty="0"/>
            </a:p>
          </p:txBody>
        </p:sp>
        <p:sp>
          <p:nvSpPr>
            <p:cNvPr id="16" name="Rectangle 15"/>
            <p:cNvSpPr/>
            <p:nvPr/>
          </p:nvSpPr>
          <p:spPr>
            <a:xfrm>
              <a:off x="6657473" y="5630777"/>
              <a:ext cx="5534527" cy="830997"/>
            </a:xfrm>
            <a:prstGeom prst="rect">
              <a:avLst/>
            </a:prstGeom>
            <a:solidFill>
              <a:schemeClr val="accent3">
                <a:lumMod val="20000"/>
                <a:lumOff val="80000"/>
              </a:schemeClr>
            </a:solidFill>
          </p:spPr>
          <p:txBody>
            <a:bodyPr wrap="square">
              <a:spAutoFit/>
            </a:bodyPr>
            <a:lstStyle/>
            <a:p>
              <a:pPr marL="0" lvl="2">
                <a:spcBef>
                  <a:spcPts val="1200"/>
                </a:spcBef>
                <a:buNone/>
              </a:pPr>
              <a:r>
                <a:rPr lang="en-US" sz="1600" dirty="0" err="1">
                  <a:latin typeface="Century Gothic" panose="020B0502020202020204" pitchFamily="34" charset="0"/>
                  <a:sym typeface="Wingdings"/>
                </a:rPr>
                <a:t>Laporan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penerimaan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barang</a:t>
              </a:r>
              <a:r>
                <a:rPr lang="en-US" sz="1600" dirty="0">
                  <a:latin typeface="Century Gothic" panose="020B0502020202020204" pitchFamily="34" charset="0"/>
                  <a:sym typeface="Wingdings"/>
                </a:rPr>
                <a:t> modal </a:t>
              </a:r>
              <a:r>
                <a:rPr lang="en-US" sz="1600" dirty="0" err="1">
                  <a:latin typeface="Century Gothic" panose="020B0502020202020204" pitchFamily="34" charset="0"/>
                  <a:sym typeface="Wingdings"/>
                </a:rPr>
                <a:t>hasil</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belanja</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bagi</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sekolah</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negeri</a:t>
              </a:r>
              <a:r>
                <a:rPr lang="en-US" sz="1600" dirty="0">
                  <a:latin typeface="Century Gothic" panose="020B0502020202020204" pitchFamily="34" charset="0"/>
                  <a:sym typeface="Wingdings"/>
                </a:rPr>
                <a:t> </a:t>
              </a:r>
              <a:r>
                <a:rPr lang="en-US" sz="1600" b="1" dirty="0">
                  <a:solidFill>
                    <a:srgbClr val="00B050"/>
                  </a:solidFill>
                  <a:latin typeface="Century Gothic" panose="020B0502020202020204" pitchFamily="34" charset="0"/>
                  <a:sym typeface="Wingdings"/>
                </a:rPr>
                <a:t>(f</a:t>
              </a:r>
              <a:r>
                <a:rPr lang="sv-SE" sz="1600" b="1" dirty="0">
                  <a:solidFill>
                    <a:srgbClr val="00B050"/>
                  </a:solidFill>
                  <a:latin typeface="Century Gothic" panose="020B0502020202020204" pitchFamily="34" charset="0"/>
                </a:rPr>
                <a:t>ormat sesuai peraturan Kemendagri).</a:t>
              </a:r>
            </a:p>
          </p:txBody>
        </p:sp>
        <p:sp>
          <p:nvSpPr>
            <p:cNvPr id="17" name="Rectangle 16"/>
            <p:cNvSpPr/>
            <p:nvPr/>
          </p:nvSpPr>
          <p:spPr>
            <a:xfrm>
              <a:off x="6657473" y="1884946"/>
              <a:ext cx="5534527" cy="584775"/>
            </a:xfrm>
            <a:prstGeom prst="rect">
              <a:avLst/>
            </a:prstGeom>
            <a:solidFill>
              <a:schemeClr val="accent3">
                <a:lumMod val="20000"/>
                <a:lumOff val="80000"/>
              </a:schemeClr>
            </a:solidFill>
          </p:spPr>
          <p:txBody>
            <a:bodyPr wrap="square">
              <a:spAutoFit/>
            </a:bodyPr>
            <a:lstStyle/>
            <a:p>
              <a:pPr marL="0" lvl="2">
                <a:spcBef>
                  <a:spcPts val="1200"/>
                </a:spcBef>
                <a:buNone/>
              </a:pPr>
              <a:r>
                <a:rPr lang="en-US" sz="1600" dirty="0" err="1">
                  <a:latin typeface="Century Gothic" panose="020B0502020202020204" pitchFamily="34" charset="0"/>
                  <a:sym typeface="Wingdings"/>
                </a:rPr>
                <a:t>Laporan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berdasar</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komponen</a:t>
              </a:r>
              <a:r>
                <a:rPr lang="en-US" sz="1600" dirty="0">
                  <a:latin typeface="Century Gothic" panose="020B0502020202020204" pitchFamily="34" charset="0"/>
                  <a:sym typeface="Wingdings"/>
                </a:rPr>
                <a:t> </a:t>
              </a:r>
              <a:r>
                <a:rPr lang="en-US" sz="1600" dirty="0" err="1">
                  <a:latin typeface="Century Gothic" panose="020B0502020202020204" pitchFamily="34" charset="0"/>
                  <a:sym typeface="Wingdings"/>
                </a:rPr>
                <a:t>belanja</a:t>
              </a:r>
              <a:r>
                <a:rPr lang="en-US" sz="1600" dirty="0">
                  <a:latin typeface="Century Gothic" panose="020B0502020202020204" pitchFamily="34" charset="0"/>
                  <a:sym typeface="Wingdings"/>
                </a:rPr>
                <a:t> BOS </a:t>
              </a:r>
              <a:r>
                <a:rPr lang="en-US" sz="1600" b="1" dirty="0">
                  <a:solidFill>
                    <a:srgbClr val="00B050"/>
                  </a:solidFill>
                  <a:latin typeface="Century Gothic" panose="020B0502020202020204" pitchFamily="34" charset="0"/>
                  <a:sym typeface="Wingdings"/>
                </a:rPr>
                <a:t>(f</a:t>
              </a:r>
              <a:r>
                <a:rPr lang="fi-FI" sz="1600" b="1" dirty="0">
                  <a:solidFill>
                    <a:srgbClr val="00B050"/>
                  </a:solidFill>
                  <a:latin typeface="Century Gothic" panose="020B0502020202020204" pitchFamily="34" charset="0"/>
                </a:rPr>
                <a:t>ormat dalam Juknis BOS)</a:t>
              </a:r>
              <a:r>
                <a:rPr lang="fi-FI" sz="1600" dirty="0">
                  <a:solidFill>
                    <a:srgbClr val="00B050"/>
                  </a:solidFill>
                  <a:latin typeface="Century Gothic" panose="020B0502020202020204" pitchFamily="34" charset="0"/>
                </a:rPr>
                <a:t>.</a:t>
              </a:r>
            </a:p>
          </p:txBody>
        </p:sp>
        <p:cxnSp>
          <p:nvCxnSpPr>
            <p:cNvPr id="18" name="Straight Arrow Connector 17"/>
            <p:cNvCxnSpPr/>
            <p:nvPr/>
          </p:nvCxnSpPr>
          <p:spPr>
            <a:xfrm>
              <a:off x="5935577" y="1015805"/>
              <a:ext cx="673768" cy="1"/>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935577" y="2177334"/>
              <a:ext cx="673768" cy="1"/>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935577" y="3391632"/>
              <a:ext cx="673768" cy="1"/>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935577" y="4582524"/>
              <a:ext cx="673768" cy="1"/>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5935577" y="5869376"/>
              <a:ext cx="673768" cy="1"/>
            </a:xfrm>
            <a:prstGeom prst="straightConnector1">
              <a:avLst/>
            </a:prstGeom>
            <a:ln w="28575">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123297" y="646474"/>
            <a:ext cx="1873944" cy="923330"/>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a:spAutoFit/>
          </a:bodyPr>
          <a:lstStyle/>
          <a:p>
            <a:r>
              <a:rPr lang="sv-SE" b="1" dirty="0">
                <a:solidFill>
                  <a:srgbClr val="C00000"/>
                </a:solidFill>
                <a:latin typeface="Century Gothic" panose="020B0502020202020204" pitchFamily="34" charset="0"/>
              </a:rPr>
              <a:t>Laporan untuk </a:t>
            </a:r>
            <a:endParaRPr lang="sv-SE" b="1" dirty="0" smtClean="0">
              <a:solidFill>
                <a:srgbClr val="C00000"/>
              </a:solidFill>
              <a:latin typeface="Century Gothic" panose="020B0502020202020204" pitchFamily="34" charset="0"/>
            </a:endParaRPr>
          </a:p>
          <a:p>
            <a:r>
              <a:rPr lang="sv-SE" b="1" dirty="0" smtClean="0">
                <a:solidFill>
                  <a:srgbClr val="C00000"/>
                </a:solidFill>
                <a:latin typeface="Century Gothic" panose="020B0502020202020204" pitchFamily="34" charset="0"/>
              </a:rPr>
              <a:t>disimpan </a:t>
            </a:r>
            <a:r>
              <a:rPr lang="sv-SE" b="1" dirty="0">
                <a:solidFill>
                  <a:srgbClr val="C00000"/>
                </a:solidFill>
                <a:latin typeface="Century Gothic" panose="020B0502020202020204" pitchFamily="34" charset="0"/>
              </a:rPr>
              <a:t>di sekolah</a:t>
            </a:r>
          </a:p>
        </p:txBody>
      </p:sp>
    </p:spTree>
    <p:extLst>
      <p:ext uri="{BB962C8B-B14F-4D97-AF65-F5344CB8AC3E}">
        <p14:creationId xmlns:p14="http://schemas.microsoft.com/office/powerpoint/2010/main" val="28086669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400" b="1" dirty="0" err="1">
                <a:solidFill>
                  <a:srgbClr val="FFFF00"/>
                </a:solidFill>
              </a:rPr>
              <a:t>Kewajiban</a:t>
            </a:r>
            <a:r>
              <a:rPr lang="en-US" sz="2400" b="1" dirty="0">
                <a:solidFill>
                  <a:schemeClr val="bg1"/>
                </a:solidFill>
              </a:rPr>
              <a:t> </a:t>
            </a:r>
            <a:r>
              <a:rPr lang="en-US" sz="2400" b="1" dirty="0" err="1">
                <a:solidFill>
                  <a:schemeClr val="bg1"/>
                </a:solidFill>
              </a:rPr>
              <a:t>Pelaporan</a:t>
            </a:r>
            <a:r>
              <a:rPr lang="en-US" sz="2400" b="1" dirty="0">
                <a:solidFill>
                  <a:schemeClr val="bg1"/>
                </a:solidFill>
              </a:rPr>
              <a:t> </a:t>
            </a:r>
            <a:r>
              <a:rPr lang="en-US" sz="2400" b="1" dirty="0" err="1">
                <a:solidFill>
                  <a:schemeClr val="bg1"/>
                </a:solidFill>
              </a:rPr>
              <a:t>Sekolah</a:t>
            </a:r>
            <a:r>
              <a:rPr lang="en-US" sz="2400" b="1" dirty="0">
                <a:solidFill>
                  <a:schemeClr val="bg1"/>
                </a:solidFill>
              </a:rPr>
              <a:t> - </a:t>
            </a:r>
            <a:r>
              <a:rPr lang="en-US" sz="2400" b="1" dirty="0" smtClean="0">
                <a:solidFill>
                  <a:schemeClr val="bg1"/>
                </a:solidFill>
              </a:rPr>
              <a:t>2</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p:cNvSpPr/>
          <p:nvPr/>
        </p:nvSpPr>
        <p:spPr>
          <a:xfrm>
            <a:off x="123296" y="646474"/>
            <a:ext cx="2619903" cy="769441"/>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a:spAutoFit/>
          </a:bodyPr>
          <a:lstStyle/>
          <a:p>
            <a:r>
              <a:rPr lang="sv-SE" sz="2200" b="1" dirty="0">
                <a:solidFill>
                  <a:srgbClr val="C00000"/>
                </a:solidFill>
                <a:latin typeface="Century Gothic" panose="020B0502020202020204" pitchFamily="34" charset="0"/>
              </a:rPr>
              <a:t>Laporan ke </a:t>
            </a:r>
            <a:endParaRPr lang="sv-SE" sz="2200" b="1" dirty="0" smtClean="0">
              <a:solidFill>
                <a:srgbClr val="C00000"/>
              </a:solidFill>
              <a:latin typeface="Century Gothic" panose="020B0502020202020204" pitchFamily="34" charset="0"/>
            </a:endParaRPr>
          </a:p>
          <a:p>
            <a:r>
              <a:rPr lang="sv-SE" sz="2200" b="1" dirty="0" smtClean="0">
                <a:solidFill>
                  <a:srgbClr val="C00000"/>
                </a:solidFill>
                <a:latin typeface="Century Gothic" panose="020B0502020202020204" pitchFamily="34" charset="0"/>
              </a:rPr>
              <a:t>Disdik </a:t>
            </a:r>
            <a:r>
              <a:rPr lang="sv-SE" sz="2200" b="1" dirty="0">
                <a:solidFill>
                  <a:srgbClr val="C00000"/>
                </a:solidFill>
                <a:latin typeface="Century Gothic" panose="020B0502020202020204" pitchFamily="34" charset="0"/>
              </a:rPr>
              <a:t>Provinsi</a:t>
            </a:r>
          </a:p>
        </p:txBody>
      </p:sp>
      <p:grpSp>
        <p:nvGrpSpPr>
          <p:cNvPr id="8" name="Group 7"/>
          <p:cNvGrpSpPr/>
          <p:nvPr/>
        </p:nvGrpSpPr>
        <p:grpSpPr>
          <a:xfrm>
            <a:off x="1177508" y="1316676"/>
            <a:ext cx="11279188" cy="2774143"/>
            <a:chOff x="1177508" y="1316676"/>
            <a:chExt cx="11279188" cy="2774143"/>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7508" y="1516731"/>
              <a:ext cx="2744787" cy="213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657598" y="1316676"/>
              <a:ext cx="8534401" cy="400110"/>
            </a:xfrm>
            <a:prstGeom prst="rect">
              <a:avLst/>
            </a:prstGeom>
          </p:spPr>
          <p:txBody>
            <a:bodyPr wrap="square">
              <a:spAutoFit/>
            </a:bodyPr>
            <a:lstStyle/>
            <a:p>
              <a:pPr marL="7938" lvl="1"/>
              <a:r>
                <a:rPr lang="en-US" sz="2000" dirty="0">
                  <a:latin typeface="Century Gothic" panose="020B0502020202020204" pitchFamily="34" charset="0"/>
                </a:rPr>
                <a:t>R</a:t>
              </a:r>
              <a:r>
                <a:rPr lang="id-ID" sz="2000" dirty="0">
                  <a:latin typeface="Century Gothic" panose="020B0502020202020204" pitchFamily="34" charset="0"/>
                </a:rPr>
                <a:t>ekapitulasi penggunaan tiap triwulan</a:t>
              </a:r>
              <a:r>
                <a:rPr lang="en-US" sz="2000" dirty="0">
                  <a:latin typeface="Century Gothic" panose="020B0502020202020204" pitchFamily="34" charset="0"/>
                </a:rPr>
                <a:t> </a:t>
              </a:r>
              <a:r>
                <a:rPr lang="en-US" sz="2000" b="1" dirty="0">
                  <a:solidFill>
                    <a:srgbClr val="00B050"/>
                  </a:solidFill>
                  <a:latin typeface="Century Gothic" panose="020B0502020202020204" pitchFamily="34" charset="0"/>
                </a:rPr>
                <a:t>(</a:t>
              </a:r>
              <a:r>
                <a:rPr lang="en-US" sz="2000" b="1" dirty="0" err="1">
                  <a:solidFill>
                    <a:srgbClr val="00B050"/>
                  </a:solidFill>
                  <a:latin typeface="Century Gothic" panose="020B0502020202020204" pitchFamily="34" charset="0"/>
                </a:rPr>
                <a:t>sesuai</a:t>
              </a:r>
              <a:r>
                <a:rPr lang="en-US" sz="2000" b="1" dirty="0">
                  <a:solidFill>
                    <a:srgbClr val="00B050"/>
                  </a:solidFill>
                  <a:latin typeface="Century Gothic" panose="020B0502020202020204" pitchFamily="34" charset="0"/>
                </a:rPr>
                <a:t> format </a:t>
              </a:r>
              <a:r>
                <a:rPr lang="en-US" sz="2000" b="1" dirty="0" err="1">
                  <a:solidFill>
                    <a:srgbClr val="00B050"/>
                  </a:solidFill>
                  <a:latin typeface="Century Gothic" panose="020B0502020202020204" pitchFamily="34" charset="0"/>
                </a:rPr>
                <a:t>juknis</a:t>
              </a:r>
              <a:r>
                <a:rPr lang="en-US" sz="2000" b="1" dirty="0">
                  <a:solidFill>
                    <a:srgbClr val="00B050"/>
                  </a:solidFill>
                  <a:latin typeface="Century Gothic" panose="020B0502020202020204" pitchFamily="34" charset="0"/>
                </a:rPr>
                <a:t> BOS)</a:t>
              </a:r>
            </a:p>
          </p:txBody>
        </p:sp>
        <p:sp>
          <p:nvSpPr>
            <p:cNvPr id="11" name="Rectangle 10"/>
            <p:cNvSpPr/>
            <p:nvPr/>
          </p:nvSpPr>
          <p:spPr>
            <a:xfrm>
              <a:off x="3922295" y="2317720"/>
              <a:ext cx="8534401" cy="707886"/>
            </a:xfrm>
            <a:prstGeom prst="rect">
              <a:avLst/>
            </a:prstGeom>
          </p:spPr>
          <p:txBody>
            <a:bodyPr wrap="square">
              <a:spAutoFit/>
            </a:bodyPr>
            <a:lstStyle/>
            <a:p>
              <a:pPr marL="7938" lvl="1"/>
              <a:r>
                <a:rPr lang="en-US" sz="2000" dirty="0" err="1">
                  <a:latin typeface="Century Gothic" panose="020B0502020202020204" pitchFamily="34" charset="0"/>
                </a:rPr>
                <a:t>Laporan</a:t>
              </a:r>
              <a:r>
                <a:rPr lang="en-US" sz="2000" dirty="0">
                  <a:latin typeface="Century Gothic" panose="020B0502020202020204" pitchFamily="34" charset="0"/>
                </a:rPr>
                <a:t> </a:t>
              </a:r>
              <a:r>
                <a:rPr lang="en-US" sz="2000" dirty="0" err="1">
                  <a:latin typeface="Century Gothic" panose="020B0502020202020204" pitchFamily="34" charset="0"/>
                </a:rPr>
                <a:t>belanja</a:t>
              </a:r>
              <a:r>
                <a:rPr lang="en-US" sz="2000" dirty="0">
                  <a:latin typeface="Century Gothic" panose="020B0502020202020204" pitchFamily="34" charset="0"/>
                </a:rPr>
                <a:t> </a:t>
              </a:r>
              <a:r>
                <a:rPr lang="en-US" sz="2000" dirty="0" err="1">
                  <a:latin typeface="Century Gothic" panose="020B0502020202020204" pitchFamily="34" charset="0"/>
                </a:rPr>
                <a:t>berdasarkan</a:t>
              </a:r>
              <a:r>
                <a:rPr lang="en-US" sz="2000" dirty="0">
                  <a:latin typeface="Century Gothic" panose="020B0502020202020204" pitchFamily="34" charset="0"/>
                </a:rPr>
                <a:t> </a:t>
              </a:r>
              <a:r>
                <a:rPr lang="en-US" sz="2000" dirty="0" err="1">
                  <a:latin typeface="Century Gothic" panose="020B0502020202020204" pitchFamily="34" charset="0"/>
                </a:rPr>
                <a:t>kode</a:t>
              </a:r>
              <a:r>
                <a:rPr lang="en-US" sz="2000" dirty="0">
                  <a:latin typeface="Century Gothic" panose="020B0502020202020204" pitchFamily="34" charset="0"/>
                </a:rPr>
                <a:t> </a:t>
              </a:r>
              <a:r>
                <a:rPr lang="en-US" sz="2000" dirty="0" err="1">
                  <a:latin typeface="Century Gothic" panose="020B0502020202020204" pitchFamily="34" charset="0"/>
                </a:rPr>
                <a:t>belanja</a:t>
              </a:r>
              <a:r>
                <a:rPr lang="en-US" sz="2000" dirty="0">
                  <a:latin typeface="Century Gothic" panose="020B0502020202020204" pitchFamily="34" charset="0"/>
                </a:rPr>
                <a:t> </a:t>
              </a:r>
              <a:r>
                <a:rPr lang="en-US" sz="2000" b="1" dirty="0">
                  <a:solidFill>
                    <a:srgbClr val="00B050"/>
                  </a:solidFill>
                  <a:latin typeface="Century Gothic" panose="020B0502020202020204" pitchFamily="34" charset="0"/>
                </a:rPr>
                <a:t>(</a:t>
              </a:r>
              <a:r>
                <a:rPr lang="en-US" sz="2000" b="1" dirty="0">
                  <a:solidFill>
                    <a:srgbClr val="00B050"/>
                  </a:solidFill>
                  <a:latin typeface="Century Gothic" panose="020B0502020202020204" pitchFamily="34" charset="0"/>
                  <a:sym typeface="Wingdings"/>
                </a:rPr>
                <a:t>f</a:t>
              </a:r>
              <a:r>
                <a:rPr lang="sv-SE" sz="2000" b="1" dirty="0">
                  <a:solidFill>
                    <a:srgbClr val="00B050"/>
                  </a:solidFill>
                  <a:latin typeface="Century Gothic" panose="020B0502020202020204" pitchFamily="34" charset="0"/>
                  <a:sym typeface="Wingdings"/>
                </a:rPr>
                <a:t>ormat sesuai peraturan Kemendagri)</a:t>
              </a:r>
              <a:endParaRPr lang="en-US" sz="2000" b="1" dirty="0">
                <a:solidFill>
                  <a:srgbClr val="00B050"/>
                </a:solidFill>
                <a:latin typeface="Century Gothic" panose="020B0502020202020204" pitchFamily="34" charset="0"/>
              </a:endParaRPr>
            </a:p>
          </p:txBody>
        </p:sp>
        <p:sp>
          <p:nvSpPr>
            <p:cNvPr id="12" name="Rectangle 11"/>
            <p:cNvSpPr/>
            <p:nvPr/>
          </p:nvSpPr>
          <p:spPr>
            <a:xfrm>
              <a:off x="3577387" y="3382933"/>
              <a:ext cx="8534401" cy="707886"/>
            </a:xfrm>
            <a:prstGeom prst="rect">
              <a:avLst/>
            </a:prstGeom>
          </p:spPr>
          <p:txBody>
            <a:bodyPr wrap="square">
              <a:spAutoFit/>
            </a:bodyPr>
            <a:lstStyle/>
            <a:p>
              <a:pPr marL="7938" lvl="1"/>
              <a:r>
                <a:rPr lang="en-US" sz="2000" dirty="0" err="1">
                  <a:latin typeface="Century Gothic" panose="020B0502020202020204" pitchFamily="34" charset="0"/>
                </a:rPr>
                <a:t>Laporan</a:t>
              </a:r>
              <a:r>
                <a:rPr lang="en-US" sz="2000" dirty="0">
                  <a:latin typeface="Century Gothic" panose="020B0502020202020204" pitchFamily="34" charset="0"/>
                </a:rPr>
                <a:t> </a:t>
              </a:r>
              <a:r>
                <a:rPr lang="en-US" sz="2000" dirty="0" err="1">
                  <a:latin typeface="Century Gothic" panose="020B0502020202020204" pitchFamily="34" charset="0"/>
                </a:rPr>
                <a:t>penerimaan</a:t>
              </a:r>
              <a:r>
                <a:rPr lang="en-US" sz="2000" dirty="0">
                  <a:latin typeface="Century Gothic" panose="020B0502020202020204" pitchFamily="34" charset="0"/>
                </a:rPr>
                <a:t> </a:t>
              </a:r>
              <a:r>
                <a:rPr lang="en-US" sz="2000" dirty="0" err="1">
                  <a:latin typeface="Century Gothic" panose="020B0502020202020204" pitchFamily="34" charset="0"/>
                </a:rPr>
                <a:t>barang</a:t>
              </a:r>
              <a:r>
                <a:rPr lang="en-US" sz="2000" dirty="0">
                  <a:latin typeface="Century Gothic" panose="020B0502020202020204" pitchFamily="34" charset="0"/>
                </a:rPr>
                <a:t> modal </a:t>
              </a:r>
              <a:r>
                <a:rPr lang="en-US" sz="2000" dirty="0" err="1">
                  <a:latin typeface="Century Gothic" panose="020B0502020202020204" pitchFamily="34" charset="0"/>
                </a:rPr>
                <a:t>hasil</a:t>
              </a:r>
              <a:r>
                <a:rPr lang="en-US" sz="2000" dirty="0">
                  <a:latin typeface="Century Gothic" panose="020B0502020202020204" pitchFamily="34" charset="0"/>
                </a:rPr>
                <a:t> </a:t>
              </a:r>
              <a:r>
                <a:rPr lang="en-US" sz="2000" dirty="0" err="1">
                  <a:latin typeface="Century Gothic" panose="020B0502020202020204" pitchFamily="34" charset="0"/>
                </a:rPr>
                <a:t>belanja</a:t>
              </a:r>
              <a:r>
                <a:rPr lang="en-US" sz="2000" dirty="0">
                  <a:latin typeface="Century Gothic" panose="020B0502020202020204" pitchFamily="34" charset="0"/>
                </a:rPr>
                <a:t> </a:t>
              </a:r>
              <a:r>
                <a:rPr lang="en-US" sz="2000" b="1" dirty="0">
                  <a:solidFill>
                    <a:srgbClr val="00B050"/>
                  </a:solidFill>
                  <a:latin typeface="Century Gothic" panose="020B0502020202020204" pitchFamily="34" charset="0"/>
                </a:rPr>
                <a:t>(</a:t>
              </a:r>
              <a:r>
                <a:rPr lang="en-US" sz="2000" b="1" dirty="0">
                  <a:solidFill>
                    <a:srgbClr val="00B050"/>
                  </a:solidFill>
                  <a:latin typeface="Century Gothic" panose="020B0502020202020204" pitchFamily="34" charset="0"/>
                  <a:sym typeface="Wingdings"/>
                </a:rPr>
                <a:t>f</a:t>
              </a:r>
              <a:r>
                <a:rPr lang="sv-SE" sz="2000" b="1" dirty="0">
                  <a:solidFill>
                    <a:srgbClr val="00B050"/>
                  </a:solidFill>
                  <a:latin typeface="Century Gothic" panose="020B0502020202020204" pitchFamily="34" charset="0"/>
                  <a:sym typeface="Wingdings"/>
                </a:rPr>
                <a:t>ormat sesuai peraturan Kemendagri)</a:t>
              </a:r>
              <a:r>
                <a:rPr lang="en-US" sz="2000" b="1" dirty="0">
                  <a:latin typeface="Century Gothic" panose="020B0502020202020204" pitchFamily="34" charset="0"/>
                </a:rPr>
                <a:t>.</a:t>
              </a:r>
            </a:p>
          </p:txBody>
        </p:sp>
      </p:grpSp>
      <p:sp>
        <p:nvSpPr>
          <p:cNvPr id="13" name="Rectangle 12"/>
          <p:cNvSpPr/>
          <p:nvPr/>
        </p:nvSpPr>
        <p:spPr>
          <a:xfrm>
            <a:off x="123295" y="4752963"/>
            <a:ext cx="6486051" cy="430887"/>
          </a:xfrm>
          <a:prstGeom prst="rect">
            <a:avLst/>
          </a:prstGeom>
          <a:solidFill>
            <a:schemeClr val="bg1">
              <a:lumMod val="85000"/>
            </a:schemeClr>
          </a:solidFill>
          <a:effectLst>
            <a:outerShdw blurRad="50800" dist="38100" dir="5400000" algn="t" rotWithShape="0">
              <a:prstClr val="black">
                <a:alpha val="40000"/>
              </a:prstClr>
            </a:outerShdw>
          </a:effectLst>
        </p:spPr>
        <p:txBody>
          <a:bodyPr wrap="square">
            <a:spAutoFit/>
          </a:bodyPr>
          <a:lstStyle/>
          <a:p>
            <a:r>
              <a:rPr lang="fi-FI" sz="2200" b="1" dirty="0">
                <a:solidFill>
                  <a:srgbClr val="C00000"/>
                </a:solidFill>
                <a:latin typeface="Century Gothic" panose="020B0502020202020204" pitchFamily="34" charset="0"/>
              </a:rPr>
              <a:t>Laporan online ke laman BOS</a:t>
            </a:r>
            <a:endParaRPr lang="sv-SE" sz="2200" b="1" dirty="0">
              <a:solidFill>
                <a:srgbClr val="C00000"/>
              </a:solidFill>
              <a:latin typeface="Century Gothic" panose="020B0502020202020204" pitchFamily="34" charset="0"/>
            </a:endParaRPr>
          </a:p>
        </p:txBody>
      </p:sp>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958" y="5434932"/>
            <a:ext cx="927100" cy="73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1888846" y="5572399"/>
            <a:ext cx="4720500" cy="461665"/>
          </a:xfrm>
          <a:prstGeom prst="rect">
            <a:avLst/>
          </a:prstGeom>
        </p:spPr>
        <p:txBody>
          <a:bodyPr wrap="square">
            <a:spAutoFit/>
          </a:bodyPr>
          <a:lstStyle/>
          <a:p>
            <a:r>
              <a:rPr lang="sv-SE" sz="2400" b="1" i="1" dirty="0">
                <a:latin typeface="Century Gothic" panose="020B0502020202020204" pitchFamily="34" charset="0"/>
              </a:rPr>
              <a:t>bos.kemdikbud.go.id</a:t>
            </a:r>
            <a:endParaRPr lang="en-US" sz="2400" dirty="0"/>
          </a:p>
        </p:txBody>
      </p:sp>
    </p:spTree>
    <p:extLst>
      <p:ext uri="{BB962C8B-B14F-4D97-AF65-F5344CB8AC3E}">
        <p14:creationId xmlns:p14="http://schemas.microsoft.com/office/powerpoint/2010/main" val="16553311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400" b="1" dirty="0" err="1" smtClean="0">
                <a:solidFill>
                  <a:schemeClr val="bg1"/>
                </a:solidFill>
              </a:rPr>
              <a:t>Pelaporan</a:t>
            </a:r>
            <a:r>
              <a:rPr lang="en-US" sz="2400" b="1" dirty="0" smtClean="0">
                <a:solidFill>
                  <a:schemeClr val="bg1"/>
                </a:solidFill>
              </a:rPr>
              <a:t> </a:t>
            </a:r>
            <a:r>
              <a:rPr lang="en-US" sz="2400" b="1" dirty="0" err="1" smtClean="0">
                <a:solidFill>
                  <a:schemeClr val="bg1"/>
                </a:solidFill>
              </a:rPr>
              <a:t>Sekolah</a:t>
            </a:r>
            <a:r>
              <a:rPr lang="en-US" sz="2400" b="1" dirty="0" smtClean="0">
                <a:solidFill>
                  <a:schemeClr val="bg1"/>
                </a:solidFill>
              </a:rPr>
              <a:t> </a:t>
            </a:r>
            <a:r>
              <a:rPr lang="en-US" sz="2400" b="1" dirty="0" err="1" smtClean="0">
                <a:solidFill>
                  <a:schemeClr val="bg1"/>
                </a:solidFill>
              </a:rPr>
              <a:t>ke</a:t>
            </a:r>
            <a:r>
              <a:rPr lang="en-US" sz="2400" b="1" dirty="0" smtClean="0">
                <a:solidFill>
                  <a:schemeClr val="bg1"/>
                </a:solidFill>
              </a:rPr>
              <a:t> </a:t>
            </a:r>
            <a:r>
              <a:rPr lang="en-US" sz="2400" b="1" dirty="0" err="1" smtClean="0">
                <a:solidFill>
                  <a:schemeClr val="bg1"/>
                </a:solidFill>
              </a:rPr>
              <a:t>Laman</a:t>
            </a:r>
            <a:r>
              <a:rPr lang="en-US" sz="2400" b="1" dirty="0" smtClean="0">
                <a:solidFill>
                  <a:schemeClr val="bg1"/>
                </a:solidFill>
              </a:rPr>
              <a:t> BOS </a:t>
            </a:r>
            <a:r>
              <a:rPr lang="en-US" sz="2400" b="1" dirty="0" smtClean="0">
                <a:solidFill>
                  <a:srgbClr val="FFFF00"/>
                </a:solidFill>
              </a:rPr>
              <a:t>– </a:t>
            </a:r>
            <a:r>
              <a:rPr lang="en-US" sz="2400" b="1" dirty="0" err="1" smtClean="0">
                <a:solidFill>
                  <a:srgbClr val="FFFF00"/>
                </a:solidFill>
              </a:rPr>
              <a:t>Penggunaan</a:t>
            </a:r>
            <a:r>
              <a:rPr lang="en-US" sz="2400" b="1" dirty="0" smtClean="0">
                <a:solidFill>
                  <a:srgbClr val="FFFF00"/>
                </a:solidFill>
              </a:rPr>
              <a:t> 2017</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62000" y="5475337"/>
            <a:ext cx="10488024" cy="830997"/>
          </a:xfrm>
          <a:prstGeom prst="rect">
            <a:avLst/>
          </a:prstGeom>
          <a:noFill/>
          <a:ln w="15875">
            <a:solidFill>
              <a:schemeClr val="accent1"/>
            </a:solidFill>
          </a:ln>
        </p:spPr>
        <p:txBody>
          <a:bodyPr wrap="square" rtlCol="0">
            <a:spAutoFit/>
          </a:bodyPr>
          <a:lstStyle/>
          <a:p>
            <a:r>
              <a:rPr lang="en-US" sz="1600" dirty="0" err="1">
                <a:latin typeface="Century Gothic" panose="020B0502020202020204" pitchFamily="34" charset="0"/>
              </a:rPr>
              <a:t>Catatan</a:t>
            </a:r>
            <a:r>
              <a:rPr lang="en-US" sz="1600" dirty="0">
                <a:latin typeface="Century Gothic" panose="020B0502020202020204" pitchFamily="34" charset="0"/>
              </a:rPr>
              <a:t>:</a:t>
            </a:r>
          </a:p>
          <a:p>
            <a:pPr marL="342900" indent="-342900">
              <a:buAutoNum type="arabicPeriod"/>
            </a:pPr>
            <a:r>
              <a:rPr lang="en-US" sz="1600" dirty="0" err="1">
                <a:latin typeface="Century Gothic" panose="020B0502020202020204" pitchFamily="34" charset="0"/>
              </a:rPr>
              <a:t>Sumber</a:t>
            </a:r>
            <a:r>
              <a:rPr lang="en-US" sz="1600" dirty="0">
                <a:latin typeface="Century Gothic" panose="020B0502020202020204" pitchFamily="34" charset="0"/>
              </a:rPr>
              <a:t> </a:t>
            </a:r>
            <a:r>
              <a:rPr lang="en-US" sz="1600" dirty="0" err="1">
                <a:latin typeface="Century Gothic" panose="020B0502020202020204" pitchFamily="34" charset="0"/>
              </a:rPr>
              <a:t>dari</a:t>
            </a:r>
            <a:r>
              <a:rPr lang="en-US" sz="1600" dirty="0">
                <a:latin typeface="Century Gothic" panose="020B0502020202020204" pitchFamily="34" charset="0"/>
              </a:rPr>
              <a:t> </a:t>
            </a:r>
            <a:r>
              <a:rPr lang="en-US" sz="1600" dirty="0" err="1">
                <a:latin typeface="Century Gothic" panose="020B0502020202020204" pitchFamily="34" charset="0"/>
              </a:rPr>
              <a:t>laman</a:t>
            </a:r>
            <a:r>
              <a:rPr lang="en-US" sz="1600" dirty="0">
                <a:latin typeface="Century Gothic" panose="020B0502020202020204" pitchFamily="34" charset="0"/>
              </a:rPr>
              <a:t> bos.kemdikbud.go.id per </a:t>
            </a:r>
            <a:r>
              <a:rPr lang="en-US" sz="1600" b="1" dirty="0" smtClean="0">
                <a:latin typeface="Century Gothic" panose="020B0502020202020204" pitchFamily="34" charset="0"/>
              </a:rPr>
              <a:t>24 April 2018</a:t>
            </a:r>
            <a:endParaRPr lang="en-US" sz="1600" b="1" dirty="0">
              <a:latin typeface="Century Gothic" panose="020B0502020202020204" pitchFamily="34" charset="0"/>
            </a:endParaRPr>
          </a:p>
          <a:p>
            <a:pPr marL="342900" indent="-342900">
              <a:buAutoNum type="arabicPeriod"/>
            </a:pPr>
            <a:r>
              <a:rPr lang="en-US" sz="1600" dirty="0" err="1">
                <a:latin typeface="Century Gothic" panose="020B0502020202020204" pitchFamily="34" charset="0"/>
              </a:rPr>
              <a:t>Baru</a:t>
            </a:r>
            <a:r>
              <a:rPr lang="en-US" sz="1600" dirty="0">
                <a:latin typeface="Century Gothic" panose="020B0502020202020204" pitchFamily="34" charset="0"/>
              </a:rPr>
              <a:t> </a:t>
            </a:r>
            <a:r>
              <a:rPr lang="en-US" sz="1600" dirty="0" err="1">
                <a:latin typeface="Century Gothic" panose="020B0502020202020204" pitchFamily="34" charset="0"/>
              </a:rPr>
              <a:t>sejumlah</a:t>
            </a:r>
            <a:r>
              <a:rPr lang="en-US" sz="1600" dirty="0">
                <a:latin typeface="Century Gothic" panose="020B0502020202020204" pitchFamily="34" charset="0"/>
              </a:rPr>
              <a:t> </a:t>
            </a:r>
            <a:r>
              <a:rPr lang="en-US" sz="1600" b="1" dirty="0" smtClean="0">
                <a:latin typeface="Century Gothic" panose="020B0502020202020204" pitchFamily="34" charset="0"/>
              </a:rPr>
              <a:t>20,14 </a:t>
            </a:r>
            <a:r>
              <a:rPr lang="en-US" sz="1600" b="1" dirty="0">
                <a:latin typeface="Century Gothic" panose="020B0502020202020204" pitchFamily="34" charset="0"/>
              </a:rPr>
              <a:t>%</a:t>
            </a:r>
            <a:r>
              <a:rPr lang="en-US" sz="1600" dirty="0">
                <a:latin typeface="Century Gothic" panose="020B0502020202020204" pitchFamily="34" charset="0"/>
              </a:rPr>
              <a:t> </a:t>
            </a:r>
            <a:r>
              <a:rPr lang="en-US" sz="1600" dirty="0" err="1">
                <a:latin typeface="Century Gothic" panose="020B0502020202020204" pitchFamily="34" charset="0"/>
              </a:rPr>
              <a:t>dari</a:t>
            </a:r>
            <a:r>
              <a:rPr lang="en-US" sz="1600" dirty="0">
                <a:latin typeface="Century Gothic" panose="020B0502020202020204" pitchFamily="34" charset="0"/>
              </a:rPr>
              <a:t> total dana BOS yang </a:t>
            </a:r>
            <a:r>
              <a:rPr lang="en-US" sz="1600" dirty="0" err="1">
                <a:latin typeface="Century Gothic" panose="020B0502020202020204" pitchFamily="34" charset="0"/>
              </a:rPr>
              <a:t>dilaporkan</a:t>
            </a:r>
            <a:r>
              <a:rPr lang="en-US" sz="1600" dirty="0">
                <a:latin typeface="Century Gothic" panose="020B0502020202020204" pitchFamily="34" charset="0"/>
              </a:rPr>
              <a:t> </a:t>
            </a:r>
            <a:r>
              <a:rPr lang="en-US" sz="1600" dirty="0" err="1">
                <a:latin typeface="Century Gothic" panose="020B0502020202020204" pitchFamily="34" charset="0"/>
              </a:rPr>
              <a:t>oleh</a:t>
            </a:r>
            <a:r>
              <a:rPr lang="en-US" sz="1600" dirty="0">
                <a:latin typeface="Century Gothic" panose="020B0502020202020204" pitchFamily="34" charset="0"/>
              </a:rPr>
              <a:t> </a:t>
            </a:r>
            <a:r>
              <a:rPr lang="en-US" sz="1600" dirty="0" err="1">
                <a:latin typeface="Century Gothic" panose="020B0502020202020204" pitchFamily="34" charset="0"/>
              </a:rPr>
              <a:t>sekolah</a:t>
            </a:r>
            <a:endParaRPr lang="en-US" sz="16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762000" y="685800"/>
            <a:ext cx="10401300" cy="4629150"/>
          </a:xfrm>
          <a:prstGeom prst="rect">
            <a:avLst/>
          </a:prstGeom>
          <a:ln w="12700">
            <a:solidFill>
              <a:schemeClr val="tx1"/>
            </a:solidFill>
          </a:ln>
        </p:spPr>
      </p:pic>
    </p:spTree>
    <p:extLst>
      <p:ext uri="{BB962C8B-B14F-4D97-AF65-F5344CB8AC3E}">
        <p14:creationId xmlns:p14="http://schemas.microsoft.com/office/powerpoint/2010/main" val="374680803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rgbClr val="FFFF00"/>
                </a:solidFill>
              </a:rPr>
              <a:t>Pajak</a:t>
            </a:r>
            <a:r>
              <a:rPr lang="en-US" sz="2800" b="1" dirty="0" smtClean="0">
                <a:solidFill>
                  <a:schemeClr val="bg1"/>
                </a:solidFill>
              </a:rPr>
              <a:t> </a:t>
            </a:r>
            <a:r>
              <a:rPr lang="en-US" sz="2800" b="1" dirty="0" err="1" smtClean="0">
                <a:solidFill>
                  <a:schemeClr val="bg1"/>
                </a:solidFill>
              </a:rPr>
              <a:t>dalam</a:t>
            </a:r>
            <a:r>
              <a:rPr lang="en-US" sz="2800" b="1" dirty="0" smtClean="0">
                <a:solidFill>
                  <a:schemeClr val="bg1"/>
                </a:solidFill>
              </a:rPr>
              <a:t> BOS</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808" y="3432175"/>
            <a:ext cx="6683375" cy="304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a:spLocks noGrp="1"/>
          </p:cNvSpPr>
          <p:nvPr>
            <p:ph idx="1"/>
          </p:nvPr>
        </p:nvSpPr>
        <p:spPr>
          <a:xfrm>
            <a:off x="433137" y="965992"/>
            <a:ext cx="11421979" cy="2418891"/>
          </a:xfrm>
        </p:spPr>
        <p:txBody>
          <a:bodyPr>
            <a:normAutofit/>
          </a:bodyPr>
          <a:lstStyle/>
          <a:p>
            <a:pPr marL="0" indent="0" algn="ctr">
              <a:buNone/>
            </a:pPr>
            <a:r>
              <a:rPr lang="id-ID" sz="3600" b="1" dirty="0">
                <a:latin typeface="Century Gothic" panose="020B0502020202020204" pitchFamily="34" charset="0"/>
              </a:rPr>
              <a:t>Ketentuan pajak</a:t>
            </a:r>
            <a:r>
              <a:rPr lang="en-US" sz="3600" b="1" dirty="0">
                <a:latin typeface="Century Gothic" panose="020B0502020202020204" pitchFamily="34" charset="0"/>
              </a:rPr>
              <a:t> </a:t>
            </a:r>
            <a:r>
              <a:rPr lang="id-ID" sz="3600" dirty="0">
                <a:latin typeface="Century Gothic" panose="020B0502020202020204" pitchFamily="34" charset="0"/>
              </a:rPr>
              <a:t>terkait penggunaan BOS di sekolah</a:t>
            </a:r>
            <a:r>
              <a:rPr lang="en-US" sz="3600" dirty="0">
                <a:latin typeface="Century Gothic" panose="020B0502020202020204" pitchFamily="34" charset="0"/>
              </a:rPr>
              <a:t> </a:t>
            </a:r>
            <a:r>
              <a:rPr lang="id-ID" sz="3600" dirty="0">
                <a:latin typeface="Century Gothic" panose="020B0502020202020204" pitchFamily="34" charset="0"/>
              </a:rPr>
              <a:t>harus </a:t>
            </a:r>
            <a:r>
              <a:rPr lang="id-ID" sz="3600" dirty="0" smtClean="0">
                <a:latin typeface="Century Gothic" panose="020B0502020202020204" pitchFamily="34" charset="0"/>
              </a:rPr>
              <a:t>mengikuti</a:t>
            </a:r>
            <a:r>
              <a:rPr lang="en-US" sz="3600" dirty="0">
                <a:latin typeface="Century Gothic" panose="020B0502020202020204" pitchFamily="34" charset="0"/>
              </a:rPr>
              <a:t> </a:t>
            </a:r>
            <a:r>
              <a:rPr lang="id-ID" sz="3600" b="1" dirty="0" smtClean="0">
                <a:latin typeface="Century Gothic" panose="020B0502020202020204" pitchFamily="34" charset="0"/>
              </a:rPr>
              <a:t>ketentuan </a:t>
            </a:r>
            <a:r>
              <a:rPr lang="id-ID" sz="3600" b="1" dirty="0">
                <a:latin typeface="Century Gothic" panose="020B0502020202020204" pitchFamily="34" charset="0"/>
              </a:rPr>
              <a:t>peraturan</a:t>
            </a:r>
            <a:r>
              <a:rPr lang="en-US" sz="3600" b="1" dirty="0">
                <a:latin typeface="Century Gothic" panose="020B0502020202020204" pitchFamily="34" charset="0"/>
              </a:rPr>
              <a:t>/per</a:t>
            </a:r>
            <a:r>
              <a:rPr lang="id-ID" sz="3600" b="1" dirty="0">
                <a:latin typeface="Century Gothic" panose="020B0502020202020204" pitchFamily="34" charset="0"/>
              </a:rPr>
              <a:t>undangan</a:t>
            </a:r>
            <a:r>
              <a:rPr lang="id-ID" sz="3600" dirty="0">
                <a:latin typeface="Century Gothic" panose="020B0502020202020204" pitchFamily="34" charset="0"/>
              </a:rPr>
              <a:t> mengenai pajak</a:t>
            </a:r>
            <a:r>
              <a:rPr lang="en-US" sz="3600" dirty="0">
                <a:latin typeface="Century Gothic" panose="020B0502020202020204" pitchFamily="34" charset="0"/>
              </a:rPr>
              <a:t> yang </a:t>
            </a:r>
            <a:r>
              <a:rPr lang="en-US" sz="3600" dirty="0" err="1">
                <a:latin typeface="Century Gothic" panose="020B0502020202020204" pitchFamily="34" charset="0"/>
              </a:rPr>
              <a:t>berlaku</a:t>
            </a:r>
            <a:r>
              <a:rPr lang="en-US" sz="3600" dirty="0">
                <a:latin typeface="Century Gothic" panose="020B0502020202020204" pitchFamily="34" charset="0"/>
              </a:rPr>
              <a:t> </a:t>
            </a:r>
            <a:r>
              <a:rPr lang="en-US" sz="3600" dirty="0" err="1">
                <a:latin typeface="Century Gothic" panose="020B0502020202020204" pitchFamily="34" charset="0"/>
              </a:rPr>
              <a:t>secara</a:t>
            </a:r>
            <a:r>
              <a:rPr lang="id-ID" sz="3600" dirty="0">
                <a:latin typeface="Century Gothic" panose="020B0502020202020204" pitchFamily="34" charset="0"/>
              </a:rPr>
              <a:t> nasional dan pajak daerah</a:t>
            </a:r>
          </a:p>
        </p:txBody>
      </p:sp>
    </p:spTree>
    <p:extLst>
      <p:ext uri="{BB962C8B-B14F-4D97-AF65-F5344CB8AC3E}">
        <p14:creationId xmlns:p14="http://schemas.microsoft.com/office/powerpoint/2010/main" val="287071849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800" b="1" dirty="0" smtClean="0">
                <a:solidFill>
                  <a:srgbClr val="FFFF00"/>
                </a:solidFill>
              </a:rPr>
              <a:t>P3M </a:t>
            </a:r>
            <a:r>
              <a:rPr lang="en-US" sz="2800" b="1" dirty="0" smtClean="0">
                <a:solidFill>
                  <a:schemeClr val="bg1"/>
                </a:solidFill>
              </a:rPr>
              <a:t>BOS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0410" y="859383"/>
            <a:ext cx="10382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678634" y="849838"/>
            <a:ext cx="4582931" cy="954107"/>
          </a:xfrm>
          <a:prstGeom prst="rect">
            <a:avLst/>
          </a:prstGeom>
        </p:spPr>
        <p:txBody>
          <a:bodyPr wrap="square">
            <a:spAutoFit/>
          </a:bodyPr>
          <a:lstStyle/>
          <a:p>
            <a:pPr marL="804863" lvl="2" indent="-449263">
              <a:tabLst>
                <a:tab pos="2238375" algn="l"/>
                <a:tab pos="3138488" algn="l"/>
                <a:tab pos="3494088" algn="l"/>
              </a:tabLst>
            </a:pPr>
            <a:r>
              <a:rPr lang="id-ID" sz="2800" dirty="0">
                <a:latin typeface="Century Gothic" panose="020B0502020202020204" pitchFamily="34" charset="0"/>
              </a:rPr>
              <a:t>Alamat </a:t>
            </a:r>
            <a:r>
              <a:rPr lang="id-ID" sz="2800" dirty="0" smtClean="0">
                <a:latin typeface="Century Gothic" panose="020B0502020202020204" pitchFamily="34" charset="0"/>
              </a:rPr>
              <a:t>web</a:t>
            </a:r>
            <a:r>
              <a:rPr lang="en-US" sz="2800" dirty="0" smtClean="0">
                <a:latin typeface="Century Gothic" panose="020B0502020202020204" pitchFamily="34" charset="0"/>
              </a:rPr>
              <a:t>   </a:t>
            </a:r>
            <a:r>
              <a:rPr lang="id-ID" sz="2800" dirty="0" smtClean="0">
                <a:latin typeface="Century Gothic" panose="020B0502020202020204" pitchFamily="34" charset="0"/>
              </a:rPr>
              <a:t>:</a:t>
            </a:r>
            <a:r>
              <a:rPr lang="id-ID" sz="2800" dirty="0">
                <a:latin typeface="Century Gothic" panose="020B0502020202020204" pitchFamily="34" charset="0"/>
              </a:rPr>
              <a:t>	</a:t>
            </a:r>
            <a:endParaRPr lang="en-US" sz="2800" dirty="0" smtClean="0">
              <a:latin typeface="Century Gothic" panose="020B0502020202020204" pitchFamily="34" charset="0"/>
            </a:endParaRPr>
          </a:p>
          <a:p>
            <a:pPr marL="804863" lvl="2" indent="-449263">
              <a:tabLst>
                <a:tab pos="2238375" algn="l"/>
                <a:tab pos="3138488" algn="l"/>
                <a:tab pos="3494088" algn="l"/>
              </a:tabLst>
            </a:pPr>
            <a:r>
              <a:rPr lang="id-ID" sz="2800" dirty="0" smtClean="0">
                <a:solidFill>
                  <a:srgbClr val="0070C0"/>
                </a:solidFill>
                <a:latin typeface="Century Gothic" panose="020B0502020202020204" pitchFamily="34" charset="0"/>
              </a:rPr>
              <a:t>bos.kemdikbud.go.id</a:t>
            </a:r>
            <a:endParaRPr lang="id-ID" sz="2800" dirty="0">
              <a:solidFill>
                <a:srgbClr val="0070C0"/>
              </a:solidFill>
              <a:latin typeface="Century Gothic" panose="020B0502020202020204" pitchFamily="34" charset="0"/>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841" y="2033724"/>
            <a:ext cx="894270" cy="892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Content Placeholder 2"/>
          <p:cNvSpPr>
            <a:spLocks noGrp="1"/>
          </p:cNvSpPr>
          <p:nvPr>
            <p:ph idx="1"/>
          </p:nvPr>
        </p:nvSpPr>
        <p:spPr>
          <a:xfrm>
            <a:off x="5012687" y="2033724"/>
            <a:ext cx="6378124" cy="2655842"/>
          </a:xfrm>
        </p:spPr>
        <p:txBody>
          <a:bodyPr>
            <a:noAutofit/>
          </a:bodyPr>
          <a:lstStyle/>
          <a:p>
            <a:pPr marL="3175" lvl="2" indent="0">
              <a:buNone/>
              <a:tabLst>
                <a:tab pos="2455863" algn="l"/>
                <a:tab pos="3138488" algn="l"/>
                <a:tab pos="3494088" algn="l"/>
              </a:tabLst>
            </a:pPr>
            <a:r>
              <a:rPr lang="id-ID" sz="2800" dirty="0" smtClean="0">
                <a:latin typeface="Century Gothic" panose="020B0502020202020204" pitchFamily="34" charset="0"/>
              </a:rPr>
              <a:t>Telepon  </a:t>
            </a:r>
            <a:r>
              <a:rPr lang="id-ID" sz="2800" dirty="0" smtClean="0">
                <a:solidFill>
                  <a:srgbClr val="00B050"/>
                </a:solidFill>
                <a:latin typeface="Century Gothic" panose="020B0502020202020204" pitchFamily="34" charset="0"/>
              </a:rPr>
              <a:t>PIH</a:t>
            </a:r>
            <a:r>
              <a:rPr lang="id-ID" sz="2800" dirty="0" smtClean="0">
                <a:latin typeface="Century Gothic" panose="020B0502020202020204" pitchFamily="34" charset="0"/>
              </a:rPr>
              <a:t>	:	177</a:t>
            </a:r>
          </a:p>
          <a:p>
            <a:pPr marL="0" indent="15875">
              <a:buNone/>
              <a:tabLst>
                <a:tab pos="2238375" algn="l"/>
                <a:tab pos="3148013" algn="l"/>
              </a:tabLst>
            </a:pPr>
            <a:r>
              <a:rPr lang="en-US" dirty="0">
                <a:latin typeface="Century Gothic" panose="020B0502020202020204" pitchFamily="34" charset="0"/>
              </a:rPr>
              <a:t> </a:t>
            </a:r>
            <a:r>
              <a:rPr lang="en-US" dirty="0" smtClean="0">
                <a:latin typeface="Century Gothic" panose="020B0502020202020204" pitchFamily="34" charset="0"/>
              </a:rPr>
              <a:t>               </a:t>
            </a:r>
            <a:r>
              <a:rPr lang="id-ID" dirty="0" smtClean="0">
                <a:latin typeface="Century Gothic" panose="020B0502020202020204" pitchFamily="34" charset="0"/>
              </a:rPr>
              <a:t>SMA</a:t>
            </a:r>
            <a:r>
              <a:rPr lang="en-US" dirty="0">
                <a:latin typeface="Century Gothic" panose="020B0502020202020204" pitchFamily="34" charset="0"/>
              </a:rPr>
              <a:t> </a:t>
            </a:r>
            <a:r>
              <a:rPr lang="id-ID" dirty="0" smtClean="0">
                <a:latin typeface="Century Gothic" panose="020B0502020202020204" pitchFamily="34" charset="0"/>
              </a:rPr>
              <a:t>:	021-75911532</a:t>
            </a:r>
            <a:endParaRPr lang="id-ID" dirty="0">
              <a:latin typeface="Century Gothic" panose="020B0502020202020204" pitchFamily="34" charset="0"/>
            </a:endParaRPr>
          </a:p>
          <a:p>
            <a:pPr marL="804863" indent="-449263">
              <a:buNone/>
              <a:tabLst>
                <a:tab pos="2238375" algn="l"/>
                <a:tab pos="3138488" algn="l"/>
                <a:tab pos="3494088" algn="l"/>
              </a:tabLst>
            </a:pPr>
            <a:r>
              <a:rPr lang="id-ID" dirty="0">
                <a:latin typeface="Century Gothic" panose="020B0502020202020204" pitchFamily="34" charset="0"/>
              </a:rPr>
              <a:t>		         </a:t>
            </a:r>
            <a:r>
              <a:rPr lang="id-ID" dirty="0" smtClean="0">
                <a:latin typeface="Century Gothic" panose="020B0502020202020204" pitchFamily="34" charset="0"/>
              </a:rPr>
              <a:t>081210805805</a:t>
            </a:r>
            <a:endParaRPr lang="id-ID" dirty="0">
              <a:latin typeface="Century Gothic" panose="020B0502020202020204" pitchFamily="34" charset="0"/>
            </a:endParaRPr>
          </a:p>
          <a:p>
            <a:pPr marL="804863" indent="-449263">
              <a:buNone/>
              <a:tabLst>
                <a:tab pos="2238375" algn="l"/>
                <a:tab pos="3138488" algn="l"/>
                <a:tab pos="3494088" algn="l"/>
              </a:tabLst>
            </a:pPr>
            <a:r>
              <a:rPr lang="id-ID" dirty="0">
                <a:latin typeface="Century Gothic" panose="020B0502020202020204" pitchFamily="34" charset="0"/>
              </a:rPr>
              <a:t>		         </a:t>
            </a:r>
            <a:r>
              <a:rPr lang="id-ID" dirty="0" smtClean="0">
                <a:latin typeface="Century Gothic" panose="020B0502020202020204" pitchFamily="34" charset="0"/>
              </a:rPr>
              <a:t>081574805805</a:t>
            </a:r>
            <a:endParaRPr lang="en-US" dirty="0" smtClean="0">
              <a:latin typeface="Century Gothic" panose="020B0502020202020204" pitchFamily="34" charset="0"/>
            </a:endParaRPr>
          </a:p>
          <a:p>
            <a:pPr marL="804863" lvl="2" indent="-449263">
              <a:spcBef>
                <a:spcPts val="1000"/>
              </a:spcBef>
              <a:buNone/>
              <a:tabLst>
                <a:tab pos="2238375" algn="l"/>
                <a:tab pos="3138488" algn="l"/>
                <a:tab pos="3494088" algn="l"/>
              </a:tabLst>
            </a:pPr>
            <a:r>
              <a:rPr lang="id-ID" sz="2800" dirty="0">
                <a:latin typeface="Century Gothic" panose="020B0502020202020204" pitchFamily="34" charset="0"/>
              </a:rPr>
              <a:t>Faks	</a:t>
            </a:r>
            <a:r>
              <a:rPr lang="en-US" sz="2800" dirty="0" smtClean="0">
                <a:latin typeface="Century Gothic" panose="020B0502020202020204" pitchFamily="34" charset="0"/>
              </a:rPr>
              <a:t>  </a:t>
            </a:r>
            <a:r>
              <a:rPr lang="id-ID" sz="2800" dirty="0" smtClean="0">
                <a:latin typeface="Century Gothic" panose="020B0502020202020204" pitchFamily="34" charset="0"/>
              </a:rPr>
              <a:t>:</a:t>
            </a:r>
            <a:r>
              <a:rPr lang="id-ID" sz="2800" dirty="0">
                <a:latin typeface="Century Gothic" panose="020B0502020202020204" pitchFamily="34" charset="0"/>
              </a:rPr>
              <a:t>	021-75912221 </a:t>
            </a:r>
          </a:p>
          <a:p>
            <a:pPr marL="804863" indent="-449263">
              <a:buNone/>
              <a:tabLst>
                <a:tab pos="2238375" algn="l"/>
                <a:tab pos="3138488" algn="l"/>
                <a:tab pos="3494088" algn="l"/>
              </a:tabLst>
            </a:pPr>
            <a:endParaRPr lang="id-ID" dirty="0">
              <a:latin typeface="Century Gothic" panose="020B0502020202020204" pitchFamily="34" charset="0"/>
            </a:endParaRP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8841" y="5033014"/>
            <a:ext cx="889793" cy="979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4876800" y="5096725"/>
            <a:ext cx="6096000" cy="954107"/>
          </a:xfrm>
          <a:prstGeom prst="rect">
            <a:avLst/>
          </a:prstGeom>
        </p:spPr>
        <p:txBody>
          <a:bodyPr>
            <a:spAutoFit/>
          </a:bodyPr>
          <a:lstStyle/>
          <a:p>
            <a:pPr marL="0" lvl="2" indent="15875">
              <a:tabLst>
                <a:tab pos="2238375" algn="l"/>
                <a:tab pos="3138488" algn="l"/>
                <a:tab pos="3494088" algn="l"/>
              </a:tabLst>
            </a:pPr>
            <a:r>
              <a:rPr lang="id-ID" sz="2800" dirty="0">
                <a:latin typeface="Century Gothic" panose="020B0502020202020204" pitchFamily="34" charset="0"/>
              </a:rPr>
              <a:t>Email	</a:t>
            </a:r>
            <a:r>
              <a:rPr lang="en-US" sz="2800" dirty="0">
                <a:latin typeface="Century Gothic" panose="020B0502020202020204" pitchFamily="34" charset="0"/>
              </a:rPr>
              <a:t>   </a:t>
            </a:r>
            <a:r>
              <a:rPr lang="id-ID" sz="2800" dirty="0" smtClean="0">
                <a:latin typeface="Century Gothic" panose="020B0502020202020204" pitchFamily="34" charset="0"/>
              </a:rPr>
              <a:t>:</a:t>
            </a:r>
            <a:r>
              <a:rPr lang="en-US" sz="2800" dirty="0" smtClean="0">
                <a:latin typeface="Century Gothic" panose="020B0502020202020204" pitchFamily="34" charset="0"/>
              </a:rPr>
              <a:t> </a:t>
            </a:r>
            <a:r>
              <a:rPr lang="id-ID" sz="2800" dirty="0" smtClean="0">
                <a:solidFill>
                  <a:srgbClr val="00B050"/>
                </a:solidFill>
                <a:latin typeface="Century Gothic" panose="020B0502020202020204" pitchFamily="34" charset="0"/>
              </a:rPr>
              <a:t>bos.sma@kemdikbud.go.id</a:t>
            </a:r>
            <a:endParaRPr lang="id-ID" sz="2800" dirty="0">
              <a:solidFill>
                <a:srgbClr val="00B050"/>
              </a:solidFill>
              <a:latin typeface="Century Gothic" panose="020B0502020202020204" pitchFamily="34" charset="0"/>
            </a:endParaRPr>
          </a:p>
        </p:txBody>
      </p:sp>
      <p:cxnSp>
        <p:nvCxnSpPr>
          <p:cNvPr id="13" name="Straight Connector 12"/>
          <p:cNvCxnSpPr/>
          <p:nvPr/>
        </p:nvCxnSpPr>
        <p:spPr>
          <a:xfrm flipV="1">
            <a:off x="2299063" y="1580606"/>
            <a:ext cx="1489778" cy="1084217"/>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390503" y="2664823"/>
            <a:ext cx="1398338" cy="457200"/>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390503" y="3775166"/>
            <a:ext cx="1249907" cy="1321559"/>
          </a:xfrm>
          <a:prstGeom prst="line">
            <a:avLst/>
          </a:prstGeom>
          <a:ln>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285" y="2240280"/>
            <a:ext cx="2411757" cy="2407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846045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13143" b="1" dirty="0" smtClean="0">
                <a:solidFill>
                  <a:srgbClr val="0070C0"/>
                </a:solidFill>
                <a:latin typeface="Century Gothic" panose="020B0502020202020204" pitchFamily="34" charset="0"/>
                <a:ea typeface="Adobe Fan Heiti Std B" panose="020B0700000000000000" pitchFamily="34" charset="-128"/>
              </a:rPr>
              <a:t>02</a:t>
            </a:r>
            <a:endParaRPr lang="en-US" sz="13143"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a:t>
            </a:r>
            <a:r>
              <a:rPr kumimoji="0" lang="en-US" sz="3810" b="1" i="0" u="none" strike="noStrike" kern="1200" cap="none" spc="0" normalizeH="0" noProof="0" dirty="0" smtClean="0">
                <a:ln>
                  <a:noFill/>
                </a:ln>
                <a:solidFill>
                  <a:srgbClr val="00B05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SMA</a:t>
            </a: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27371885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02.a</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Kebijakan</a:t>
            </a:r>
            <a:r>
              <a:rPr lang="en-US" sz="3810" b="1" dirty="0" smtClean="0">
                <a:solidFill>
                  <a:prstClr val="black">
                    <a:lumMod val="75000"/>
                    <a:lumOff val="25000"/>
                  </a:prstClr>
                </a:solidFill>
                <a:latin typeface="Century Gothic" panose="020B0502020202020204" pitchFamily="34" charset="0"/>
              </a:rPr>
              <a:t> Program</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70141785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400" b="1" dirty="0" err="1" smtClean="0">
                <a:solidFill>
                  <a:schemeClr val="bg1"/>
                </a:solidFill>
              </a:rPr>
              <a:t>Postur</a:t>
            </a:r>
            <a:r>
              <a:rPr lang="en-US" sz="2400" b="1" dirty="0" smtClean="0">
                <a:solidFill>
                  <a:schemeClr val="bg1"/>
                </a:solidFill>
              </a:rPr>
              <a:t> </a:t>
            </a:r>
            <a:r>
              <a:rPr lang="en-US" sz="2400" b="1" dirty="0" err="1" smtClean="0">
                <a:solidFill>
                  <a:srgbClr val="FFFF00"/>
                </a:solidFill>
              </a:rPr>
              <a:t>Anggaran</a:t>
            </a:r>
            <a:r>
              <a:rPr lang="en-US" sz="2400" b="1" dirty="0" smtClean="0">
                <a:solidFill>
                  <a:srgbClr val="FFFF00"/>
                </a:solidFill>
              </a:rPr>
              <a:t> </a:t>
            </a:r>
            <a:r>
              <a:rPr lang="en-US" sz="2400" b="1" dirty="0" err="1" smtClean="0">
                <a:solidFill>
                  <a:srgbClr val="FFFF00"/>
                </a:solidFill>
              </a:rPr>
              <a:t>Fungsi</a:t>
            </a:r>
            <a:r>
              <a:rPr lang="en-US" sz="2400" b="1" dirty="0" smtClean="0">
                <a:solidFill>
                  <a:srgbClr val="FFFF00"/>
                </a:solidFill>
              </a:rPr>
              <a:t> </a:t>
            </a:r>
            <a:r>
              <a:rPr lang="en-US" sz="2400" b="1" dirty="0" err="1" smtClean="0">
                <a:solidFill>
                  <a:srgbClr val="FFFF00"/>
                </a:solidFill>
              </a:rPr>
              <a:t>Pendidikan</a:t>
            </a:r>
            <a:r>
              <a:rPr lang="en-US" sz="2400" b="1" dirty="0" smtClean="0">
                <a:solidFill>
                  <a:srgbClr val="FFFF00"/>
                </a:solidFill>
              </a:rPr>
              <a:t> </a:t>
            </a:r>
            <a:r>
              <a:rPr lang="en-US" sz="2400" b="1" dirty="0" err="1">
                <a:solidFill>
                  <a:schemeClr val="bg1"/>
                </a:solidFill>
              </a:rPr>
              <a:t>T</a:t>
            </a:r>
            <a:r>
              <a:rPr lang="en-US" sz="2400" b="1" dirty="0" err="1" smtClean="0">
                <a:solidFill>
                  <a:schemeClr val="bg1"/>
                </a:solidFill>
              </a:rPr>
              <a:t>ahun</a:t>
            </a:r>
            <a:r>
              <a:rPr lang="en-US" sz="2400" b="1" dirty="0" smtClean="0">
                <a:solidFill>
                  <a:schemeClr val="bg1"/>
                </a:solidFill>
              </a:rPr>
              <a:t> 2018</a:t>
            </a:r>
            <a:endParaRPr lang="en-US" sz="20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00AB208D-FBB8-4612-8B7F-DA8016D20488}"/>
              </a:ext>
            </a:extLst>
          </p:cNvPr>
          <p:cNvSpPr txBox="1"/>
          <p:nvPr/>
        </p:nvSpPr>
        <p:spPr>
          <a:xfrm>
            <a:off x="3186196" y="3614722"/>
            <a:ext cx="664028" cy="219291"/>
          </a:xfrm>
          <a:prstGeom prst="rect">
            <a:avLst/>
          </a:prstGeom>
          <a:noFill/>
        </p:spPr>
        <p:txBody>
          <a:bodyPr wrap="square" rtlCol="0">
            <a:spAutoFit/>
          </a:bodyPr>
          <a:lstStyle/>
          <a:p>
            <a:pPr defTabSz="685800">
              <a:defRPr/>
            </a:pPr>
            <a:endParaRPr lang="en-US" sz="825" kern="0" dirty="0">
              <a:solidFill>
                <a:prstClr val="black"/>
              </a:solidFill>
            </a:endParaRPr>
          </a:p>
        </p:txBody>
      </p:sp>
      <p:graphicFrame>
        <p:nvGraphicFramePr>
          <p:cNvPr id="41" name="Chart 40">
            <a:extLst>
              <a:ext uri="{FF2B5EF4-FFF2-40B4-BE49-F238E27FC236}">
                <a16:creationId xmlns:a16="http://schemas.microsoft.com/office/drawing/2014/main" id="{F48E31FA-7104-4464-850A-2280F8959FE8}"/>
              </a:ext>
            </a:extLst>
          </p:cNvPr>
          <p:cNvGraphicFramePr>
            <a:graphicFrameLocks/>
          </p:cNvGraphicFramePr>
          <p:nvPr>
            <p:extLst/>
          </p:nvPr>
        </p:nvGraphicFramePr>
        <p:xfrm>
          <a:off x="4868611" y="1491622"/>
          <a:ext cx="5661806" cy="3067637"/>
        </p:xfrm>
        <a:graphic>
          <a:graphicData uri="http://schemas.openxmlformats.org/drawingml/2006/chart">
            <c:chart xmlns:c="http://schemas.openxmlformats.org/drawingml/2006/chart" xmlns:r="http://schemas.openxmlformats.org/officeDocument/2006/relationships" r:id="rId3"/>
          </a:graphicData>
        </a:graphic>
      </p:graphicFrame>
      <p:sp>
        <p:nvSpPr>
          <p:cNvPr id="42" name="TextBox 41">
            <a:extLst>
              <a:ext uri="{FF2B5EF4-FFF2-40B4-BE49-F238E27FC236}">
                <a16:creationId xmlns:a16="http://schemas.microsoft.com/office/drawing/2014/main" id="{4E10CF12-53DD-4412-A0B2-5BEB4858BD0A}"/>
              </a:ext>
            </a:extLst>
          </p:cNvPr>
          <p:cNvSpPr txBox="1"/>
          <p:nvPr/>
        </p:nvSpPr>
        <p:spPr>
          <a:xfrm>
            <a:off x="3313894" y="2891375"/>
            <a:ext cx="1072661" cy="230832"/>
          </a:xfrm>
          <a:prstGeom prst="rect">
            <a:avLst/>
          </a:prstGeom>
          <a:noFill/>
        </p:spPr>
        <p:txBody>
          <a:bodyPr wrap="square" rtlCol="0">
            <a:spAutoFit/>
          </a:bodyPr>
          <a:lstStyle/>
          <a:p>
            <a:pPr defTabSz="685800">
              <a:defRPr/>
            </a:pPr>
            <a:r>
              <a:rPr lang="en-US" sz="900" b="1" kern="0" dirty="0">
                <a:solidFill>
                  <a:srgbClr val="00B0F0"/>
                </a:solidFill>
              </a:rPr>
              <a:t>APBN 2018</a:t>
            </a:r>
          </a:p>
        </p:txBody>
      </p:sp>
      <p:cxnSp>
        <p:nvCxnSpPr>
          <p:cNvPr id="43" name="Connector: Elbow 57">
            <a:extLst>
              <a:ext uri="{FF2B5EF4-FFF2-40B4-BE49-F238E27FC236}">
                <a16:creationId xmlns:a16="http://schemas.microsoft.com/office/drawing/2014/main" id="{33D4F703-99CE-4C86-91DC-CE125BB51C57}"/>
              </a:ext>
            </a:extLst>
          </p:cNvPr>
          <p:cNvCxnSpPr>
            <a:cxnSpLocks/>
          </p:cNvCxnSpPr>
          <p:nvPr/>
        </p:nvCxnSpPr>
        <p:spPr>
          <a:xfrm flipV="1">
            <a:off x="8731754" y="3163860"/>
            <a:ext cx="601592" cy="231582"/>
          </a:xfrm>
          <a:prstGeom prst="bentConnector3">
            <a:avLst>
              <a:gd name="adj1" fmla="val 50000"/>
            </a:avLst>
          </a:prstGeom>
          <a:noFill/>
          <a:ln w="6350" cap="flat" cmpd="sng" algn="ctr">
            <a:solidFill>
              <a:srgbClr val="5B9BD5"/>
            </a:solidFill>
            <a:prstDash val="solid"/>
            <a:miter lim="800000"/>
            <a:tailEnd type="triangle"/>
          </a:ln>
          <a:effectLst/>
        </p:spPr>
      </p:cxnSp>
      <p:sp>
        <p:nvSpPr>
          <p:cNvPr id="44" name="TextBox 43">
            <a:extLst>
              <a:ext uri="{FF2B5EF4-FFF2-40B4-BE49-F238E27FC236}">
                <a16:creationId xmlns:a16="http://schemas.microsoft.com/office/drawing/2014/main" id="{3D660303-45EC-4C40-95C2-9A9253358C92}"/>
              </a:ext>
            </a:extLst>
          </p:cNvPr>
          <p:cNvSpPr txBox="1"/>
          <p:nvPr/>
        </p:nvSpPr>
        <p:spPr>
          <a:xfrm>
            <a:off x="9333347" y="2875178"/>
            <a:ext cx="1197071" cy="507831"/>
          </a:xfrm>
          <a:prstGeom prst="rect">
            <a:avLst/>
          </a:prstGeom>
          <a:noFill/>
        </p:spPr>
        <p:txBody>
          <a:bodyPr wrap="square" rtlCol="0">
            <a:spAutoFit/>
          </a:bodyPr>
          <a:lstStyle/>
          <a:p>
            <a:pPr defTabSz="685800">
              <a:defRPr/>
            </a:pPr>
            <a:r>
              <a:rPr lang="en-US" sz="1350" b="1" kern="0" dirty="0" err="1">
                <a:solidFill>
                  <a:prstClr val="black"/>
                </a:solidFill>
              </a:rPr>
              <a:t>Kemendikbud</a:t>
            </a:r>
            <a:r>
              <a:rPr lang="en-US" sz="1350" b="1" kern="0" dirty="0">
                <a:solidFill>
                  <a:prstClr val="black"/>
                </a:solidFill>
              </a:rPr>
              <a:t> 40,1 T</a:t>
            </a:r>
          </a:p>
        </p:txBody>
      </p:sp>
      <p:cxnSp>
        <p:nvCxnSpPr>
          <p:cNvPr id="45" name="Connector: Elbow 59">
            <a:extLst>
              <a:ext uri="{FF2B5EF4-FFF2-40B4-BE49-F238E27FC236}">
                <a16:creationId xmlns:a16="http://schemas.microsoft.com/office/drawing/2014/main" id="{D2D4F84E-98D9-4C33-B12D-BFD95DF0D343}"/>
              </a:ext>
            </a:extLst>
          </p:cNvPr>
          <p:cNvCxnSpPr>
            <a:cxnSpLocks/>
          </p:cNvCxnSpPr>
          <p:nvPr/>
        </p:nvCxnSpPr>
        <p:spPr>
          <a:xfrm rot="5400000">
            <a:off x="8059003" y="4505302"/>
            <a:ext cx="682916" cy="94415"/>
          </a:xfrm>
          <a:prstGeom prst="bentConnector3">
            <a:avLst>
              <a:gd name="adj1" fmla="val 50000"/>
            </a:avLst>
          </a:prstGeom>
          <a:noFill/>
          <a:ln w="6350" cap="flat" cmpd="sng" algn="ctr">
            <a:solidFill>
              <a:srgbClr val="5B9BD5"/>
            </a:solidFill>
            <a:prstDash val="solid"/>
            <a:miter lim="800000"/>
            <a:tailEnd type="triangle"/>
          </a:ln>
          <a:effectLst/>
        </p:spPr>
      </p:cxnSp>
      <p:sp>
        <p:nvSpPr>
          <p:cNvPr id="47" name="TextBox 46">
            <a:extLst>
              <a:ext uri="{FF2B5EF4-FFF2-40B4-BE49-F238E27FC236}">
                <a16:creationId xmlns:a16="http://schemas.microsoft.com/office/drawing/2014/main" id="{E42DE516-E786-483C-928B-96DD82863271}"/>
              </a:ext>
            </a:extLst>
          </p:cNvPr>
          <p:cNvSpPr txBox="1"/>
          <p:nvPr/>
        </p:nvSpPr>
        <p:spPr>
          <a:xfrm>
            <a:off x="7797059" y="4802877"/>
            <a:ext cx="1651557" cy="507831"/>
          </a:xfrm>
          <a:prstGeom prst="rect">
            <a:avLst/>
          </a:prstGeom>
          <a:noFill/>
        </p:spPr>
        <p:txBody>
          <a:bodyPr wrap="square" rtlCol="0">
            <a:spAutoFit/>
          </a:bodyPr>
          <a:lstStyle/>
          <a:p>
            <a:pPr defTabSz="685800">
              <a:defRPr/>
            </a:pPr>
            <a:r>
              <a:rPr lang="en-US" sz="1350" b="1" kern="0" dirty="0" err="1">
                <a:solidFill>
                  <a:prstClr val="black"/>
                </a:solidFill>
              </a:rPr>
              <a:t>Pengeluaran</a:t>
            </a:r>
            <a:r>
              <a:rPr lang="en-US" sz="1350" b="1" kern="0" dirty="0">
                <a:solidFill>
                  <a:prstClr val="black"/>
                </a:solidFill>
              </a:rPr>
              <a:t> </a:t>
            </a:r>
            <a:r>
              <a:rPr lang="en-US" sz="1350" b="1" kern="0" dirty="0" err="1">
                <a:solidFill>
                  <a:prstClr val="black"/>
                </a:solidFill>
              </a:rPr>
              <a:t>pembiayaan</a:t>
            </a:r>
            <a:r>
              <a:rPr lang="en-US" sz="1350" b="1" kern="0" dirty="0">
                <a:solidFill>
                  <a:prstClr val="black"/>
                </a:solidFill>
              </a:rPr>
              <a:t> 15 T</a:t>
            </a:r>
          </a:p>
        </p:txBody>
      </p:sp>
      <p:cxnSp>
        <p:nvCxnSpPr>
          <p:cNvPr id="50" name="Connector: Elbow 61">
            <a:extLst>
              <a:ext uri="{FF2B5EF4-FFF2-40B4-BE49-F238E27FC236}">
                <a16:creationId xmlns:a16="http://schemas.microsoft.com/office/drawing/2014/main" id="{E7A5F1F3-BD86-43BB-AE3E-0D18ED94ADE2}"/>
              </a:ext>
            </a:extLst>
          </p:cNvPr>
          <p:cNvCxnSpPr>
            <a:cxnSpLocks/>
            <a:endCxn id="51" idx="1"/>
          </p:cNvCxnSpPr>
          <p:nvPr/>
        </p:nvCxnSpPr>
        <p:spPr>
          <a:xfrm rot="16200000" flipH="1">
            <a:off x="8699006" y="3934595"/>
            <a:ext cx="878537" cy="842947"/>
          </a:xfrm>
          <a:prstGeom prst="bentConnector2">
            <a:avLst/>
          </a:prstGeom>
          <a:noFill/>
          <a:ln w="6350" cap="flat" cmpd="sng" algn="ctr">
            <a:solidFill>
              <a:srgbClr val="5B9BD5"/>
            </a:solidFill>
            <a:prstDash val="solid"/>
            <a:miter lim="800000"/>
            <a:tailEnd type="triangle"/>
          </a:ln>
          <a:effectLst/>
        </p:spPr>
      </p:cxnSp>
      <p:sp>
        <p:nvSpPr>
          <p:cNvPr id="51" name="TextBox 50">
            <a:extLst>
              <a:ext uri="{FF2B5EF4-FFF2-40B4-BE49-F238E27FC236}">
                <a16:creationId xmlns:a16="http://schemas.microsoft.com/office/drawing/2014/main" id="{CF5607ED-434B-4032-BE14-BADAAC2D968E}"/>
              </a:ext>
            </a:extLst>
          </p:cNvPr>
          <p:cNvSpPr txBox="1"/>
          <p:nvPr/>
        </p:nvSpPr>
        <p:spPr>
          <a:xfrm>
            <a:off x="9559747" y="4437547"/>
            <a:ext cx="970670" cy="715581"/>
          </a:xfrm>
          <a:prstGeom prst="rect">
            <a:avLst/>
          </a:prstGeom>
          <a:noFill/>
        </p:spPr>
        <p:txBody>
          <a:bodyPr wrap="square" rtlCol="0">
            <a:spAutoFit/>
          </a:bodyPr>
          <a:lstStyle/>
          <a:p>
            <a:pPr defTabSz="685800">
              <a:defRPr/>
            </a:pPr>
            <a:r>
              <a:rPr lang="en-US" sz="1350" b="1" kern="0" dirty="0">
                <a:solidFill>
                  <a:prstClr val="black"/>
                </a:solidFill>
              </a:rPr>
              <a:t>K/L lain </a:t>
            </a:r>
            <a:r>
              <a:rPr lang="en-US" sz="1350" b="1" kern="0" dirty="0" err="1">
                <a:solidFill>
                  <a:prstClr val="black"/>
                </a:solidFill>
              </a:rPr>
              <a:t>dan</a:t>
            </a:r>
            <a:r>
              <a:rPr lang="en-US" sz="1350" b="1" kern="0" dirty="0">
                <a:solidFill>
                  <a:prstClr val="black"/>
                </a:solidFill>
              </a:rPr>
              <a:t> BUN 16,5 T</a:t>
            </a:r>
          </a:p>
        </p:txBody>
      </p:sp>
      <p:cxnSp>
        <p:nvCxnSpPr>
          <p:cNvPr id="52" name="Connector: Elbow 63">
            <a:extLst>
              <a:ext uri="{FF2B5EF4-FFF2-40B4-BE49-F238E27FC236}">
                <a16:creationId xmlns:a16="http://schemas.microsoft.com/office/drawing/2014/main" id="{E562BDE9-DAE3-47F0-A3A3-86021A505F97}"/>
              </a:ext>
            </a:extLst>
          </p:cNvPr>
          <p:cNvCxnSpPr>
            <a:cxnSpLocks/>
          </p:cNvCxnSpPr>
          <p:nvPr/>
        </p:nvCxnSpPr>
        <p:spPr>
          <a:xfrm flipV="1">
            <a:off x="8768055" y="2293454"/>
            <a:ext cx="538090" cy="385658"/>
          </a:xfrm>
          <a:prstGeom prst="bentConnector3">
            <a:avLst>
              <a:gd name="adj1" fmla="val 50000"/>
            </a:avLst>
          </a:prstGeom>
          <a:noFill/>
          <a:ln w="6350" cap="flat" cmpd="sng" algn="ctr">
            <a:solidFill>
              <a:srgbClr val="5B9BD5"/>
            </a:solidFill>
            <a:prstDash val="solid"/>
            <a:miter lim="800000"/>
            <a:tailEnd type="triangle"/>
          </a:ln>
          <a:effectLst/>
        </p:spPr>
      </p:cxnSp>
      <p:cxnSp>
        <p:nvCxnSpPr>
          <p:cNvPr id="53" name="Connector: Elbow 64">
            <a:extLst>
              <a:ext uri="{FF2B5EF4-FFF2-40B4-BE49-F238E27FC236}">
                <a16:creationId xmlns:a16="http://schemas.microsoft.com/office/drawing/2014/main" id="{56170B60-8A37-41AD-AE11-EC70B1C5E18B}"/>
              </a:ext>
            </a:extLst>
          </p:cNvPr>
          <p:cNvCxnSpPr/>
          <p:nvPr/>
        </p:nvCxnSpPr>
        <p:spPr>
          <a:xfrm rot="5400000" flipH="1" flipV="1">
            <a:off x="8209333" y="1668784"/>
            <a:ext cx="476666" cy="260950"/>
          </a:xfrm>
          <a:prstGeom prst="bentConnector3">
            <a:avLst/>
          </a:prstGeom>
          <a:noFill/>
          <a:ln w="6350" cap="flat" cmpd="sng" algn="ctr">
            <a:solidFill>
              <a:srgbClr val="5B9BD5"/>
            </a:solidFill>
            <a:prstDash val="solid"/>
            <a:miter lim="800000"/>
            <a:tailEnd type="triangle"/>
          </a:ln>
          <a:effectLst/>
        </p:spPr>
      </p:cxnSp>
      <p:sp>
        <p:nvSpPr>
          <p:cNvPr id="54" name="TextBox 53">
            <a:extLst>
              <a:ext uri="{FF2B5EF4-FFF2-40B4-BE49-F238E27FC236}">
                <a16:creationId xmlns:a16="http://schemas.microsoft.com/office/drawing/2014/main" id="{B04A67F8-D74C-4A76-ACAB-AC79F1561872}"/>
              </a:ext>
            </a:extLst>
          </p:cNvPr>
          <p:cNvSpPr txBox="1"/>
          <p:nvPr/>
        </p:nvSpPr>
        <p:spPr>
          <a:xfrm>
            <a:off x="8075585" y="1351767"/>
            <a:ext cx="1442636" cy="300082"/>
          </a:xfrm>
          <a:prstGeom prst="rect">
            <a:avLst/>
          </a:prstGeom>
          <a:noFill/>
        </p:spPr>
        <p:txBody>
          <a:bodyPr wrap="square" rtlCol="0">
            <a:spAutoFit/>
          </a:bodyPr>
          <a:lstStyle/>
          <a:p>
            <a:pPr defTabSz="685800">
              <a:defRPr/>
            </a:pPr>
            <a:r>
              <a:rPr lang="en-US" sz="1350" kern="0" dirty="0" err="1">
                <a:solidFill>
                  <a:prstClr val="black"/>
                </a:solidFill>
              </a:rPr>
              <a:t>Kemenag</a:t>
            </a:r>
            <a:r>
              <a:rPr lang="en-US" sz="1350" kern="0" dirty="0">
                <a:solidFill>
                  <a:prstClr val="black"/>
                </a:solidFill>
              </a:rPr>
              <a:t> 50,7 T</a:t>
            </a:r>
          </a:p>
        </p:txBody>
      </p:sp>
      <p:cxnSp>
        <p:nvCxnSpPr>
          <p:cNvPr id="55" name="Connector: Elbow 66">
            <a:extLst>
              <a:ext uri="{FF2B5EF4-FFF2-40B4-BE49-F238E27FC236}">
                <a16:creationId xmlns:a16="http://schemas.microsoft.com/office/drawing/2014/main" id="{99C2021E-F135-439C-889D-5B9F6F6B44D8}"/>
              </a:ext>
            </a:extLst>
          </p:cNvPr>
          <p:cNvCxnSpPr/>
          <p:nvPr/>
        </p:nvCxnSpPr>
        <p:spPr>
          <a:xfrm rot="16200000" flipV="1">
            <a:off x="6156742" y="2011214"/>
            <a:ext cx="643597" cy="358726"/>
          </a:xfrm>
          <a:prstGeom prst="bentConnector3">
            <a:avLst/>
          </a:prstGeom>
          <a:noFill/>
          <a:ln w="6350" cap="flat" cmpd="sng" algn="ctr">
            <a:solidFill>
              <a:srgbClr val="5B9BD5"/>
            </a:solidFill>
            <a:prstDash val="solid"/>
            <a:miter lim="800000"/>
            <a:tailEnd type="triangle"/>
          </a:ln>
          <a:effectLst/>
        </p:spPr>
      </p:cxnSp>
      <p:sp>
        <p:nvSpPr>
          <p:cNvPr id="56" name="TextBox 55">
            <a:extLst>
              <a:ext uri="{FF2B5EF4-FFF2-40B4-BE49-F238E27FC236}">
                <a16:creationId xmlns:a16="http://schemas.microsoft.com/office/drawing/2014/main" id="{3AC461E6-6DBF-49CF-B638-B5D045A809F5}"/>
              </a:ext>
            </a:extLst>
          </p:cNvPr>
          <p:cNvSpPr txBox="1"/>
          <p:nvPr/>
        </p:nvSpPr>
        <p:spPr>
          <a:xfrm>
            <a:off x="5626751" y="1419611"/>
            <a:ext cx="1703574" cy="507831"/>
          </a:xfrm>
          <a:prstGeom prst="rect">
            <a:avLst/>
          </a:prstGeom>
          <a:noFill/>
        </p:spPr>
        <p:txBody>
          <a:bodyPr wrap="square" rtlCol="0">
            <a:spAutoFit/>
          </a:bodyPr>
          <a:lstStyle/>
          <a:p>
            <a:pPr defTabSz="685800">
              <a:defRPr/>
            </a:pPr>
            <a:r>
              <a:rPr lang="en-US" sz="1350" kern="0" dirty="0">
                <a:solidFill>
                  <a:prstClr val="black"/>
                </a:solidFill>
              </a:rPr>
              <a:t>Transfer </a:t>
            </a:r>
            <a:r>
              <a:rPr lang="en-US" sz="1350" kern="0" dirty="0" err="1">
                <a:solidFill>
                  <a:prstClr val="black"/>
                </a:solidFill>
              </a:rPr>
              <a:t>daerah</a:t>
            </a:r>
            <a:r>
              <a:rPr lang="en-US" sz="1350" kern="0" dirty="0">
                <a:solidFill>
                  <a:prstClr val="black"/>
                </a:solidFill>
              </a:rPr>
              <a:t> </a:t>
            </a:r>
            <a:r>
              <a:rPr lang="en-US" sz="1350" kern="0" dirty="0" err="1">
                <a:solidFill>
                  <a:prstClr val="black"/>
                </a:solidFill>
              </a:rPr>
              <a:t>dan</a:t>
            </a:r>
            <a:r>
              <a:rPr lang="en-US" sz="1350" kern="0" dirty="0">
                <a:solidFill>
                  <a:prstClr val="black"/>
                </a:solidFill>
              </a:rPr>
              <a:t> dana </a:t>
            </a:r>
            <a:r>
              <a:rPr lang="en-US" sz="1350" kern="0" dirty="0" err="1">
                <a:solidFill>
                  <a:prstClr val="black"/>
                </a:solidFill>
              </a:rPr>
              <a:t>desa</a:t>
            </a:r>
            <a:r>
              <a:rPr lang="en-US" sz="1350" kern="0" dirty="0">
                <a:solidFill>
                  <a:prstClr val="black"/>
                </a:solidFill>
              </a:rPr>
              <a:t> 279,4 T</a:t>
            </a:r>
          </a:p>
        </p:txBody>
      </p:sp>
      <p:sp>
        <p:nvSpPr>
          <p:cNvPr id="57" name="TextBox 56">
            <a:extLst>
              <a:ext uri="{FF2B5EF4-FFF2-40B4-BE49-F238E27FC236}">
                <a16:creationId xmlns:a16="http://schemas.microsoft.com/office/drawing/2014/main" id="{06A854A7-F01D-466D-9248-441E17512049}"/>
              </a:ext>
            </a:extLst>
          </p:cNvPr>
          <p:cNvSpPr txBox="1"/>
          <p:nvPr/>
        </p:nvSpPr>
        <p:spPr>
          <a:xfrm>
            <a:off x="3367919" y="3163861"/>
            <a:ext cx="1231561" cy="276999"/>
          </a:xfrm>
          <a:prstGeom prst="rect">
            <a:avLst/>
          </a:prstGeom>
          <a:noFill/>
        </p:spPr>
        <p:txBody>
          <a:bodyPr wrap="square" rtlCol="0">
            <a:spAutoFit/>
          </a:bodyPr>
          <a:lstStyle/>
          <a:p>
            <a:pPr defTabSz="685800">
              <a:defRPr/>
            </a:pPr>
            <a:r>
              <a:rPr lang="en-US" sz="1200" b="1" kern="0" dirty="0">
                <a:solidFill>
                  <a:srgbClr val="5B9BD5">
                    <a:lumMod val="75000"/>
                  </a:srgbClr>
                </a:solidFill>
              </a:rPr>
              <a:t>2.220,1 T</a:t>
            </a:r>
          </a:p>
        </p:txBody>
      </p:sp>
      <p:graphicFrame>
        <p:nvGraphicFramePr>
          <p:cNvPr id="58" name="Chart 57">
            <a:extLst>
              <a:ext uri="{FF2B5EF4-FFF2-40B4-BE49-F238E27FC236}">
                <a16:creationId xmlns:a16="http://schemas.microsoft.com/office/drawing/2014/main" id="{7DFCD5C5-C550-449E-BBBC-3A7EBAF8332E}"/>
              </a:ext>
            </a:extLst>
          </p:cNvPr>
          <p:cNvGraphicFramePr>
            <a:graphicFrameLocks/>
          </p:cNvGraphicFramePr>
          <p:nvPr>
            <p:extLst/>
          </p:nvPr>
        </p:nvGraphicFramePr>
        <p:xfrm>
          <a:off x="5446012" y="904707"/>
          <a:ext cx="3891470" cy="36619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9" name="Chart 58">
            <a:extLst>
              <a:ext uri="{FF2B5EF4-FFF2-40B4-BE49-F238E27FC236}">
                <a16:creationId xmlns:a16="http://schemas.microsoft.com/office/drawing/2014/main" id="{A5ACBCFE-764C-4CF0-8BA4-EAD01367A88E}"/>
              </a:ext>
            </a:extLst>
          </p:cNvPr>
          <p:cNvGraphicFramePr>
            <a:graphicFrameLocks/>
          </p:cNvGraphicFramePr>
          <p:nvPr>
            <p:extLst/>
          </p:nvPr>
        </p:nvGraphicFramePr>
        <p:xfrm>
          <a:off x="1335119" y="2293453"/>
          <a:ext cx="3580152" cy="2144092"/>
        </p:xfrm>
        <a:graphic>
          <a:graphicData uri="http://schemas.openxmlformats.org/drawingml/2006/chart">
            <c:chart xmlns:c="http://schemas.openxmlformats.org/drawingml/2006/chart" xmlns:r="http://schemas.openxmlformats.org/officeDocument/2006/relationships" r:id="rId5"/>
          </a:graphicData>
        </a:graphic>
      </p:graphicFrame>
      <p:sp>
        <p:nvSpPr>
          <p:cNvPr id="60" name="TextBox 59">
            <a:extLst>
              <a:ext uri="{FF2B5EF4-FFF2-40B4-BE49-F238E27FC236}">
                <a16:creationId xmlns:a16="http://schemas.microsoft.com/office/drawing/2014/main" id="{2CC5D82D-4EC7-413A-AA2E-2098C41E9379}"/>
              </a:ext>
            </a:extLst>
          </p:cNvPr>
          <p:cNvSpPr txBox="1"/>
          <p:nvPr/>
        </p:nvSpPr>
        <p:spPr>
          <a:xfrm>
            <a:off x="1109319" y="5562085"/>
            <a:ext cx="4031751" cy="646331"/>
          </a:xfrm>
          <a:prstGeom prst="rect">
            <a:avLst/>
          </a:prstGeom>
          <a:noFill/>
        </p:spPr>
        <p:txBody>
          <a:bodyPr wrap="square" rtlCol="0">
            <a:spAutoFit/>
          </a:bodyPr>
          <a:lstStyle/>
          <a:p>
            <a:pPr defTabSz="685800">
              <a:defRPr/>
            </a:pPr>
            <a:r>
              <a:rPr lang="en-US" sz="1200" b="1" i="1" kern="0" dirty="0" err="1">
                <a:solidFill>
                  <a:srgbClr val="265A9A"/>
                </a:solidFill>
              </a:rPr>
              <a:t>Sumber</a:t>
            </a:r>
            <a:r>
              <a:rPr lang="en-US" sz="1200" b="1" i="1" kern="0" dirty="0">
                <a:solidFill>
                  <a:srgbClr val="265A9A"/>
                </a:solidFill>
              </a:rPr>
              <a:t> : UU APBN no.15 </a:t>
            </a:r>
            <a:r>
              <a:rPr lang="en-US" sz="1200" b="1" i="1" kern="0" dirty="0" err="1">
                <a:solidFill>
                  <a:srgbClr val="265A9A"/>
                </a:solidFill>
              </a:rPr>
              <a:t>tahun</a:t>
            </a:r>
            <a:r>
              <a:rPr lang="en-US" sz="1200" b="1" i="1" kern="0" dirty="0">
                <a:solidFill>
                  <a:srgbClr val="265A9A"/>
                </a:solidFill>
              </a:rPr>
              <a:t> 2017 </a:t>
            </a:r>
            <a:r>
              <a:rPr lang="en-US" sz="1200" b="1" i="1" kern="0" dirty="0" err="1">
                <a:solidFill>
                  <a:srgbClr val="265A9A"/>
                </a:solidFill>
              </a:rPr>
              <a:t>tentang</a:t>
            </a:r>
            <a:r>
              <a:rPr lang="en-US" sz="1200" b="1" i="1" kern="0" dirty="0">
                <a:solidFill>
                  <a:srgbClr val="265A9A"/>
                </a:solidFill>
              </a:rPr>
              <a:t> APBN  TA 2018 &amp; PERPRES NO.107 </a:t>
            </a:r>
            <a:r>
              <a:rPr lang="en-US" sz="1200" b="1" i="1" kern="0" dirty="0" err="1">
                <a:solidFill>
                  <a:srgbClr val="265A9A"/>
                </a:solidFill>
              </a:rPr>
              <a:t>tahu</a:t>
            </a:r>
            <a:r>
              <a:rPr lang="en-US" sz="1200" b="1" i="1" kern="0" dirty="0">
                <a:solidFill>
                  <a:srgbClr val="265A9A"/>
                </a:solidFill>
              </a:rPr>
              <a:t>  2017 </a:t>
            </a:r>
            <a:r>
              <a:rPr lang="en-US" sz="1200" b="1" i="1" kern="0" dirty="0" err="1">
                <a:solidFill>
                  <a:srgbClr val="265A9A"/>
                </a:solidFill>
              </a:rPr>
              <a:t>tentang</a:t>
            </a:r>
            <a:r>
              <a:rPr lang="en-US" sz="1200" b="1" i="1" kern="0" dirty="0">
                <a:solidFill>
                  <a:srgbClr val="265A9A"/>
                </a:solidFill>
              </a:rPr>
              <a:t> RAPBN TA 2018</a:t>
            </a:r>
          </a:p>
        </p:txBody>
      </p:sp>
      <p:sp>
        <p:nvSpPr>
          <p:cNvPr id="61" name="TextBox 60">
            <a:extLst>
              <a:ext uri="{FF2B5EF4-FFF2-40B4-BE49-F238E27FC236}">
                <a16:creationId xmlns:a16="http://schemas.microsoft.com/office/drawing/2014/main" id="{7BB9A99A-C204-42D7-8528-08B3D2A3D019}"/>
              </a:ext>
            </a:extLst>
          </p:cNvPr>
          <p:cNvSpPr txBox="1"/>
          <p:nvPr/>
        </p:nvSpPr>
        <p:spPr>
          <a:xfrm>
            <a:off x="6985941" y="2606970"/>
            <a:ext cx="1197071" cy="646331"/>
          </a:xfrm>
          <a:prstGeom prst="rect">
            <a:avLst/>
          </a:prstGeom>
          <a:noFill/>
        </p:spPr>
        <p:txBody>
          <a:bodyPr wrap="square" rtlCol="0">
            <a:spAutoFit/>
          </a:bodyPr>
          <a:lstStyle/>
          <a:p>
            <a:pPr algn="ctr" defTabSz="685800">
              <a:defRPr/>
            </a:pPr>
            <a:r>
              <a:rPr lang="en-US" sz="1200" b="1" kern="0" dirty="0" err="1">
                <a:solidFill>
                  <a:prstClr val="black">
                    <a:lumMod val="95000"/>
                    <a:lumOff val="5000"/>
                  </a:prstClr>
                </a:solidFill>
              </a:rPr>
              <a:t>Anggaran</a:t>
            </a:r>
            <a:r>
              <a:rPr lang="en-US" sz="1200" b="1" kern="0" dirty="0">
                <a:solidFill>
                  <a:prstClr val="black">
                    <a:lumMod val="95000"/>
                    <a:lumOff val="5000"/>
                  </a:prstClr>
                </a:solidFill>
              </a:rPr>
              <a:t> </a:t>
            </a:r>
            <a:r>
              <a:rPr lang="en-US" sz="1200" b="1" kern="0" dirty="0" err="1">
                <a:solidFill>
                  <a:prstClr val="black">
                    <a:lumMod val="95000"/>
                    <a:lumOff val="5000"/>
                  </a:prstClr>
                </a:solidFill>
              </a:rPr>
              <a:t>Fungsi</a:t>
            </a:r>
            <a:r>
              <a:rPr lang="en-US" sz="1200" b="1" kern="0" dirty="0">
                <a:solidFill>
                  <a:prstClr val="black">
                    <a:lumMod val="95000"/>
                    <a:lumOff val="5000"/>
                  </a:prstClr>
                </a:solidFill>
              </a:rPr>
              <a:t> Pendidikan</a:t>
            </a:r>
          </a:p>
        </p:txBody>
      </p:sp>
      <p:cxnSp>
        <p:nvCxnSpPr>
          <p:cNvPr id="62" name="Straight Connector 61">
            <a:extLst>
              <a:ext uri="{FF2B5EF4-FFF2-40B4-BE49-F238E27FC236}">
                <a16:creationId xmlns:a16="http://schemas.microsoft.com/office/drawing/2014/main" id="{D46B3197-6A40-426F-A6D7-870E45630AE7}"/>
              </a:ext>
            </a:extLst>
          </p:cNvPr>
          <p:cNvCxnSpPr>
            <a:cxnSpLocks/>
          </p:cNvCxnSpPr>
          <p:nvPr/>
        </p:nvCxnSpPr>
        <p:spPr>
          <a:xfrm flipV="1">
            <a:off x="4183766" y="1833409"/>
            <a:ext cx="3207983" cy="809108"/>
          </a:xfrm>
          <a:prstGeom prst="line">
            <a:avLst/>
          </a:prstGeom>
          <a:noFill/>
          <a:ln w="6350" cap="flat" cmpd="sng" algn="ctr">
            <a:solidFill>
              <a:srgbClr val="4472C4"/>
            </a:solidFill>
            <a:prstDash val="solid"/>
            <a:miter lim="800000"/>
          </a:ln>
          <a:effectLst/>
        </p:spPr>
      </p:cxnSp>
      <p:cxnSp>
        <p:nvCxnSpPr>
          <p:cNvPr id="63" name="Straight Connector 62">
            <a:extLst>
              <a:ext uri="{FF2B5EF4-FFF2-40B4-BE49-F238E27FC236}">
                <a16:creationId xmlns:a16="http://schemas.microsoft.com/office/drawing/2014/main" id="{ED4FAC30-535F-400C-9FEE-54B4C798718A}"/>
              </a:ext>
            </a:extLst>
          </p:cNvPr>
          <p:cNvCxnSpPr>
            <a:cxnSpLocks/>
            <a:endCxn id="58" idx="2"/>
          </p:cNvCxnSpPr>
          <p:nvPr/>
        </p:nvCxnSpPr>
        <p:spPr>
          <a:xfrm>
            <a:off x="4332284" y="3614721"/>
            <a:ext cx="3059465" cy="951952"/>
          </a:xfrm>
          <a:prstGeom prst="line">
            <a:avLst/>
          </a:prstGeom>
          <a:noFill/>
          <a:ln w="6350" cap="flat" cmpd="sng" algn="ctr">
            <a:solidFill>
              <a:srgbClr val="5B9BD5"/>
            </a:solidFill>
            <a:prstDash val="solid"/>
            <a:miter lim="800000"/>
          </a:ln>
          <a:effectLst/>
        </p:spPr>
      </p:cxnSp>
      <p:cxnSp>
        <p:nvCxnSpPr>
          <p:cNvPr id="64" name="Straight Connector 63">
            <a:extLst>
              <a:ext uri="{FF2B5EF4-FFF2-40B4-BE49-F238E27FC236}">
                <a16:creationId xmlns:a16="http://schemas.microsoft.com/office/drawing/2014/main" id="{1E312D3A-9473-48CB-B6AD-6D66B0095F79}"/>
              </a:ext>
            </a:extLst>
          </p:cNvPr>
          <p:cNvCxnSpPr/>
          <p:nvPr/>
        </p:nvCxnSpPr>
        <p:spPr>
          <a:xfrm flipV="1">
            <a:off x="5219612" y="2433475"/>
            <a:ext cx="22670" cy="8777"/>
          </a:xfrm>
          <a:prstGeom prst="line">
            <a:avLst/>
          </a:prstGeom>
          <a:noFill/>
          <a:ln w="6350" cap="flat" cmpd="sng" algn="ctr">
            <a:solidFill>
              <a:srgbClr val="5B9BD5"/>
            </a:solidFill>
            <a:prstDash val="solid"/>
            <a:miter lim="800000"/>
          </a:ln>
          <a:effectLst/>
        </p:spPr>
      </p:cxnSp>
    </p:spTree>
    <p:extLst>
      <p:ext uri="{BB962C8B-B14F-4D97-AF65-F5344CB8AC3E}">
        <p14:creationId xmlns:p14="http://schemas.microsoft.com/office/powerpoint/2010/main" val="962647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rgbClr val="FFFF00"/>
                </a:solidFill>
              </a:rPr>
              <a:t>Mekanisme</a:t>
            </a:r>
            <a:r>
              <a:rPr lang="en-US" sz="2800" b="1" dirty="0" smtClean="0">
                <a:solidFill>
                  <a:schemeClr val="bg1"/>
                </a:solidFill>
              </a:rPr>
              <a:t> </a:t>
            </a:r>
            <a:r>
              <a:rPr lang="en-US" sz="2800" b="1" dirty="0" err="1" smtClean="0">
                <a:solidFill>
                  <a:schemeClr val="bg1"/>
                </a:solidFill>
              </a:rPr>
              <a:t>Penganggaran</a:t>
            </a:r>
            <a:r>
              <a:rPr lang="en-US" sz="2800" b="1" dirty="0" smtClean="0">
                <a:solidFill>
                  <a:schemeClr val="bg1"/>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Penyaluran</a:t>
            </a:r>
            <a:r>
              <a:rPr lang="en-US" sz="2800" b="1" dirty="0" smtClean="0">
                <a:solidFill>
                  <a:schemeClr val="bg1"/>
                </a:solidFill>
              </a:rPr>
              <a:t> BOS</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Arrow Connector 6"/>
          <p:cNvCxnSpPr>
            <a:stCxn id="10" idx="2"/>
            <a:endCxn id="11" idx="0"/>
          </p:cNvCxnSpPr>
          <p:nvPr/>
        </p:nvCxnSpPr>
        <p:spPr>
          <a:xfrm>
            <a:off x="2990685" y="1475700"/>
            <a:ext cx="0" cy="1303561"/>
          </a:xfrm>
          <a:prstGeom prst="straightConnector1">
            <a:avLst/>
          </a:prstGeom>
          <a:ln w="76200">
            <a:solidFill>
              <a:srgbClr val="C00000"/>
            </a:solidFill>
            <a:headEnd w="sm" len="sm"/>
            <a:tailEnd type="arrow" w="med" len="med"/>
          </a:ln>
          <a:effectLst>
            <a:outerShdw blurRad="76200" dist="114300" dir="8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8" name="Straight Arrow Connector 7"/>
          <p:cNvCxnSpPr>
            <a:stCxn id="11" idx="2"/>
            <a:endCxn id="20" idx="0"/>
          </p:cNvCxnSpPr>
          <p:nvPr/>
        </p:nvCxnSpPr>
        <p:spPr>
          <a:xfrm>
            <a:off x="2990685" y="3583542"/>
            <a:ext cx="0" cy="1505438"/>
          </a:xfrm>
          <a:prstGeom prst="straightConnector1">
            <a:avLst/>
          </a:prstGeom>
          <a:ln w="76200">
            <a:solidFill>
              <a:srgbClr val="C00000"/>
            </a:solidFill>
            <a:headEnd w="sm" len="sm"/>
            <a:tailEnd type="arrow" w="med" len="med"/>
          </a:ln>
          <a:effectLst>
            <a:outerShdw blurRad="76200" dist="114300" dir="8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a:stCxn id="11" idx="3"/>
            <a:endCxn id="15" idx="1"/>
          </p:cNvCxnSpPr>
          <p:nvPr/>
        </p:nvCxnSpPr>
        <p:spPr>
          <a:xfrm>
            <a:off x="4589085" y="3181402"/>
            <a:ext cx="2549439" cy="36249"/>
          </a:xfrm>
          <a:prstGeom prst="straightConnector1">
            <a:avLst/>
          </a:prstGeom>
          <a:ln w="76200">
            <a:solidFill>
              <a:srgbClr val="C00000"/>
            </a:solidFill>
            <a:headEnd w="sm" len="sm"/>
            <a:tailEnd type="arrow" w="med" len="med"/>
          </a:ln>
          <a:effectLst>
            <a:outerShdw blurRad="76200" dist="114300" dir="8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0" name="Rounded Rectangle 9"/>
          <p:cNvSpPr/>
          <p:nvPr/>
        </p:nvSpPr>
        <p:spPr>
          <a:xfrm>
            <a:off x="1392285" y="630512"/>
            <a:ext cx="3196800" cy="845188"/>
          </a:xfrm>
          <a:prstGeom prst="roundRect">
            <a:avLst/>
          </a:prstGeom>
          <a:solidFill>
            <a:srgbClr val="00CC00">
              <a:alpha val="69804"/>
            </a:srgbClr>
          </a:solidFill>
          <a:ln>
            <a:noFill/>
          </a:ln>
          <a:effectLst>
            <a:outerShdw blurRad="149987" dist="114300" dir="8460000" algn="ctr">
              <a:srgbClr val="000000">
                <a:alpha val="28000"/>
              </a:srgbClr>
            </a:outerShdw>
          </a:effectLst>
          <a:scene3d>
            <a:camera prst="orthographicFront">
              <a:rot lat="0" lon="0" rev="0"/>
            </a:camera>
            <a:lightRig rig="contrasting" dir="t">
              <a:rot lat="0" lon="0" rev="15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400" b="1" dirty="0" err="1">
                <a:solidFill>
                  <a:schemeClr val="bg1"/>
                </a:solidFill>
                <a:latin typeface="Helvetica Light"/>
              </a:rPr>
              <a:t>Usulan</a:t>
            </a:r>
            <a:r>
              <a:rPr lang="en-US" sz="2400" b="1" dirty="0">
                <a:solidFill>
                  <a:schemeClr val="bg1"/>
                </a:solidFill>
                <a:latin typeface="Helvetica Light"/>
              </a:rPr>
              <a:t> </a:t>
            </a:r>
            <a:r>
              <a:rPr lang="en-US" sz="2400" b="1" dirty="0" err="1">
                <a:solidFill>
                  <a:schemeClr val="bg1"/>
                </a:solidFill>
                <a:latin typeface="Helvetica Light"/>
              </a:rPr>
              <a:t>Alokasi</a:t>
            </a:r>
            <a:r>
              <a:rPr lang="en-US" sz="2400" b="1" dirty="0">
                <a:solidFill>
                  <a:schemeClr val="bg1"/>
                </a:solidFill>
                <a:latin typeface="Helvetica Light"/>
              </a:rPr>
              <a:t> BOS</a:t>
            </a:r>
            <a:endParaRPr lang="id-ID" sz="2400" b="1" dirty="0">
              <a:solidFill>
                <a:schemeClr val="bg1"/>
              </a:solidFill>
              <a:latin typeface="Helvetica Light"/>
            </a:endParaRPr>
          </a:p>
        </p:txBody>
      </p:sp>
      <p:sp>
        <p:nvSpPr>
          <p:cNvPr id="11" name="Rounded Rectangle 10"/>
          <p:cNvSpPr/>
          <p:nvPr/>
        </p:nvSpPr>
        <p:spPr>
          <a:xfrm>
            <a:off x="1392285" y="2779261"/>
            <a:ext cx="3196800" cy="804281"/>
          </a:xfrm>
          <a:prstGeom prst="roundRect">
            <a:avLst/>
          </a:prstGeom>
          <a:solidFill>
            <a:srgbClr val="00CC00">
              <a:alpha val="69804"/>
            </a:srgbClr>
          </a:solidFill>
          <a:ln>
            <a:noFill/>
          </a:ln>
          <a:effectLst>
            <a:outerShdw blurRad="149987" dist="114300" dir="8460000" algn="ctr">
              <a:srgbClr val="000000">
                <a:alpha val="28000"/>
              </a:srgbClr>
            </a:outerShdw>
          </a:effectLst>
          <a:scene3d>
            <a:camera prst="orthographicFront">
              <a:rot lat="0" lon="0" rev="0"/>
            </a:camera>
            <a:lightRig rig="contrasting" dir="t">
              <a:rot lat="0" lon="0" rev="15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400" b="1" dirty="0" err="1">
                <a:solidFill>
                  <a:schemeClr val="bg1"/>
                </a:solidFill>
                <a:latin typeface="Helvetica Light"/>
              </a:rPr>
              <a:t>Perpres</a:t>
            </a:r>
            <a:r>
              <a:rPr lang="en-US" sz="2400" b="1" dirty="0">
                <a:solidFill>
                  <a:schemeClr val="bg1"/>
                </a:solidFill>
                <a:latin typeface="Helvetica Light"/>
              </a:rPr>
              <a:t> </a:t>
            </a:r>
            <a:r>
              <a:rPr lang="en-US" sz="2400" b="1" dirty="0" err="1">
                <a:solidFill>
                  <a:schemeClr val="bg1"/>
                </a:solidFill>
                <a:latin typeface="Helvetica Light"/>
              </a:rPr>
              <a:t>Alokasi</a:t>
            </a:r>
            <a:r>
              <a:rPr lang="en-US" sz="2400" b="1" dirty="0">
                <a:solidFill>
                  <a:schemeClr val="bg1"/>
                </a:solidFill>
                <a:latin typeface="Helvetica Light"/>
              </a:rPr>
              <a:t> BOS</a:t>
            </a:r>
            <a:endParaRPr lang="id-ID" sz="2400" b="1" dirty="0">
              <a:solidFill>
                <a:schemeClr val="bg1"/>
              </a:solidFill>
              <a:latin typeface="Helvetica Light"/>
            </a:endParaRPr>
          </a:p>
        </p:txBody>
      </p:sp>
      <p:sp>
        <p:nvSpPr>
          <p:cNvPr id="12" name="TextBox 11"/>
          <p:cNvSpPr txBox="1"/>
          <p:nvPr/>
        </p:nvSpPr>
        <p:spPr>
          <a:xfrm>
            <a:off x="3122654" y="1920237"/>
            <a:ext cx="3991477" cy="590931"/>
          </a:xfrm>
          <a:prstGeom prst="rect">
            <a:avLst/>
          </a:prstGeom>
          <a:noFill/>
        </p:spPr>
        <p:txBody>
          <a:bodyPr wrap="none" lIns="0" tIns="0" rIns="0" bIns="0" rtlCol="0" anchor="ctr" anchorCtr="1">
            <a:spAutoFit/>
          </a:bodyPr>
          <a:lstStyle/>
          <a:p>
            <a:pPr>
              <a:lnSpc>
                <a:spcPct val="80000"/>
              </a:lnSpc>
            </a:pPr>
            <a:r>
              <a:rPr lang="en-US" sz="2400">
                <a:latin typeface="Helvetica Light"/>
              </a:rPr>
              <a:t>1. Diusulkan oleh Kemdikbud</a:t>
            </a:r>
          </a:p>
          <a:p>
            <a:pPr>
              <a:lnSpc>
                <a:spcPct val="80000"/>
              </a:lnSpc>
            </a:pPr>
            <a:r>
              <a:rPr lang="en-US" sz="2400">
                <a:latin typeface="Helvetica Light"/>
              </a:rPr>
              <a:t>2. Diproses oleh Kemenkeu</a:t>
            </a:r>
            <a:endParaRPr lang="id-ID" sz="2400">
              <a:latin typeface="Helvetica Light"/>
            </a:endParaRPr>
          </a:p>
        </p:txBody>
      </p:sp>
      <p:sp>
        <p:nvSpPr>
          <p:cNvPr id="13" name="TextBox 12"/>
          <p:cNvSpPr txBox="1"/>
          <p:nvPr/>
        </p:nvSpPr>
        <p:spPr>
          <a:xfrm>
            <a:off x="1089853" y="3724758"/>
            <a:ext cx="1769221" cy="1181862"/>
          </a:xfrm>
          <a:prstGeom prst="rect">
            <a:avLst/>
          </a:prstGeom>
          <a:noFill/>
        </p:spPr>
        <p:txBody>
          <a:bodyPr wrap="square" lIns="0" tIns="0" rIns="0" bIns="0" rtlCol="0" anchor="ctr" anchorCtr="1">
            <a:spAutoFit/>
          </a:bodyPr>
          <a:lstStyle/>
          <a:p>
            <a:pPr marL="432436" indent="-432436" algn="r">
              <a:lnSpc>
                <a:spcPct val="80000"/>
              </a:lnSpc>
            </a:pPr>
            <a:r>
              <a:rPr lang="en-US" sz="2400" dirty="0">
                <a:latin typeface="Helvetica Light"/>
              </a:rPr>
              <a:t>3. </a:t>
            </a:r>
            <a:r>
              <a:rPr lang="en-US" sz="2400" dirty="0" err="1">
                <a:latin typeface="Helvetica Light"/>
              </a:rPr>
              <a:t>Diproses</a:t>
            </a:r>
            <a:r>
              <a:rPr lang="en-US" sz="2400" dirty="0">
                <a:latin typeface="Helvetica Light"/>
              </a:rPr>
              <a:t> </a:t>
            </a:r>
            <a:r>
              <a:rPr lang="en-US" sz="2400" dirty="0" err="1">
                <a:latin typeface="Helvetica Light"/>
              </a:rPr>
              <a:t>oleh</a:t>
            </a:r>
            <a:r>
              <a:rPr lang="en-US" sz="2400" dirty="0">
                <a:latin typeface="Helvetica Light"/>
              </a:rPr>
              <a:t> </a:t>
            </a:r>
            <a:r>
              <a:rPr lang="en-US" sz="2400" dirty="0" err="1">
                <a:latin typeface="Helvetica Light"/>
              </a:rPr>
              <a:t>Pemda</a:t>
            </a:r>
            <a:r>
              <a:rPr lang="en-US" sz="2400" dirty="0">
                <a:latin typeface="Helvetica Light"/>
              </a:rPr>
              <a:t> </a:t>
            </a:r>
            <a:r>
              <a:rPr lang="en-US" sz="2400" dirty="0" err="1">
                <a:latin typeface="Helvetica Light"/>
              </a:rPr>
              <a:t>Provinsi</a:t>
            </a:r>
            <a:endParaRPr lang="id-ID" sz="2400" dirty="0">
              <a:latin typeface="Helvetica Light"/>
            </a:endParaRPr>
          </a:p>
        </p:txBody>
      </p:sp>
      <p:cxnSp>
        <p:nvCxnSpPr>
          <p:cNvPr id="14" name="Straight Arrow Connector 13"/>
          <p:cNvCxnSpPr>
            <a:stCxn id="15" idx="2"/>
            <a:endCxn id="16" idx="0"/>
          </p:cNvCxnSpPr>
          <p:nvPr/>
        </p:nvCxnSpPr>
        <p:spPr>
          <a:xfrm>
            <a:off x="8736924" y="3734742"/>
            <a:ext cx="0" cy="1592556"/>
          </a:xfrm>
          <a:prstGeom prst="straightConnector1">
            <a:avLst/>
          </a:prstGeom>
          <a:ln w="76200">
            <a:solidFill>
              <a:srgbClr val="C00000"/>
            </a:solidFill>
            <a:headEnd w="sm" len="sm"/>
            <a:tailEnd type="arrow" w="med" len="med"/>
          </a:ln>
          <a:effectLst>
            <a:outerShdw blurRad="76200" dist="114300" dir="8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15" name="Rounded Rectangle 14"/>
          <p:cNvSpPr/>
          <p:nvPr/>
        </p:nvSpPr>
        <p:spPr>
          <a:xfrm>
            <a:off x="7138524" y="2700559"/>
            <a:ext cx="3196800" cy="1034183"/>
          </a:xfrm>
          <a:prstGeom prst="roundRect">
            <a:avLst/>
          </a:prstGeom>
          <a:solidFill>
            <a:schemeClr val="bg1">
              <a:lumMod val="85000"/>
              <a:alpha val="70000"/>
            </a:schemeClr>
          </a:solidFill>
          <a:ln>
            <a:noFill/>
          </a:ln>
          <a:effectLst>
            <a:outerShdw blurRad="149987" dist="114300" dir="8460000" algn="ctr">
              <a:srgbClr val="000000">
                <a:alpha val="28000"/>
              </a:srgbClr>
            </a:outerShdw>
          </a:effectLst>
          <a:scene3d>
            <a:camera prst="orthographicFront">
              <a:rot lat="0" lon="0" rev="0"/>
            </a:camera>
            <a:lightRig rig="contrasting" dir="t">
              <a:rot lat="0" lon="0" rev="15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400" b="1" dirty="0" err="1">
                <a:solidFill>
                  <a:schemeClr val="tx1"/>
                </a:solidFill>
                <a:latin typeface="Helvetica Light"/>
              </a:rPr>
              <a:t>Pencairan</a:t>
            </a:r>
            <a:endParaRPr lang="en-US" sz="2400" b="1" dirty="0">
              <a:solidFill>
                <a:schemeClr val="tx1"/>
              </a:solidFill>
              <a:latin typeface="Helvetica Light"/>
            </a:endParaRPr>
          </a:p>
          <a:p>
            <a:pPr algn="ctr">
              <a:lnSpc>
                <a:spcPct val="80000"/>
              </a:lnSpc>
              <a:defRPr/>
            </a:pPr>
            <a:r>
              <a:rPr lang="en-US" sz="2400" b="1" dirty="0">
                <a:solidFill>
                  <a:schemeClr val="tx1"/>
                </a:solidFill>
                <a:latin typeface="Helvetica Light"/>
              </a:rPr>
              <a:t>RKUN </a:t>
            </a:r>
            <a:r>
              <a:rPr lang="en-US" sz="2400" b="1" dirty="0" err="1">
                <a:solidFill>
                  <a:schemeClr val="tx1"/>
                </a:solidFill>
                <a:latin typeface="Helvetica Light"/>
              </a:rPr>
              <a:t>ke</a:t>
            </a:r>
            <a:r>
              <a:rPr lang="en-US" sz="2400" b="1" dirty="0">
                <a:solidFill>
                  <a:schemeClr val="tx1"/>
                </a:solidFill>
                <a:latin typeface="Helvetica Light"/>
              </a:rPr>
              <a:t> RKUD</a:t>
            </a:r>
            <a:endParaRPr lang="id-ID" sz="2400" b="1" dirty="0">
              <a:solidFill>
                <a:schemeClr val="tx1"/>
              </a:solidFill>
              <a:latin typeface="Helvetica Light"/>
            </a:endParaRPr>
          </a:p>
        </p:txBody>
      </p:sp>
      <p:sp>
        <p:nvSpPr>
          <p:cNvPr id="16" name="Rounded Rectangle 15"/>
          <p:cNvSpPr/>
          <p:nvPr/>
        </p:nvSpPr>
        <p:spPr>
          <a:xfrm>
            <a:off x="7138524" y="5327298"/>
            <a:ext cx="3196800" cy="864000"/>
          </a:xfrm>
          <a:prstGeom prst="roundRect">
            <a:avLst/>
          </a:prstGeom>
          <a:solidFill>
            <a:schemeClr val="bg1">
              <a:lumMod val="85000"/>
              <a:alpha val="70000"/>
            </a:schemeClr>
          </a:solidFill>
          <a:ln>
            <a:noFill/>
          </a:ln>
          <a:effectLst>
            <a:outerShdw blurRad="149987" dist="114300" dir="8460000" algn="ctr">
              <a:srgbClr val="000000">
                <a:alpha val="28000"/>
              </a:srgbClr>
            </a:outerShdw>
          </a:effectLst>
          <a:scene3d>
            <a:camera prst="orthographicFront">
              <a:rot lat="0" lon="0" rev="0"/>
            </a:camera>
            <a:lightRig rig="contrasting" dir="t">
              <a:rot lat="0" lon="0" rev="15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400" b="1">
                <a:solidFill>
                  <a:schemeClr val="tx1"/>
                </a:solidFill>
                <a:latin typeface="Helvetica Light"/>
              </a:rPr>
              <a:t>Pencairan</a:t>
            </a:r>
          </a:p>
          <a:p>
            <a:pPr algn="ctr">
              <a:lnSpc>
                <a:spcPct val="80000"/>
              </a:lnSpc>
              <a:defRPr/>
            </a:pPr>
            <a:r>
              <a:rPr lang="en-US" sz="2400" b="1">
                <a:solidFill>
                  <a:schemeClr val="tx1"/>
                </a:solidFill>
                <a:latin typeface="Helvetica Light"/>
              </a:rPr>
              <a:t>RKUD ke Sekolah</a:t>
            </a:r>
            <a:endParaRPr lang="id-ID" sz="2400" b="1">
              <a:solidFill>
                <a:schemeClr val="tx1"/>
              </a:solidFill>
              <a:latin typeface="Helvetica Light"/>
            </a:endParaRPr>
          </a:p>
        </p:txBody>
      </p:sp>
      <p:sp>
        <p:nvSpPr>
          <p:cNvPr id="17" name="Rectangle 16"/>
          <p:cNvSpPr/>
          <p:nvPr/>
        </p:nvSpPr>
        <p:spPr>
          <a:xfrm>
            <a:off x="4632646" y="3475609"/>
            <a:ext cx="2333059" cy="978729"/>
          </a:xfrm>
          <a:prstGeom prst="rect">
            <a:avLst/>
          </a:prstGeom>
        </p:spPr>
        <p:txBody>
          <a:bodyPr wrap="square">
            <a:spAutoFit/>
          </a:bodyPr>
          <a:lstStyle/>
          <a:p>
            <a:pPr marL="321946" indent="-321946">
              <a:lnSpc>
                <a:spcPct val="80000"/>
              </a:lnSpc>
            </a:pPr>
            <a:r>
              <a:rPr lang="en-US" sz="2400">
                <a:latin typeface="Helvetica Light"/>
              </a:rPr>
              <a:t>4. Disalurkan oleh Kemenkeu</a:t>
            </a:r>
            <a:endParaRPr lang="id-ID" sz="2400">
              <a:latin typeface="Helvetica Light"/>
            </a:endParaRPr>
          </a:p>
        </p:txBody>
      </p:sp>
      <p:sp>
        <p:nvSpPr>
          <p:cNvPr id="18" name="TextBox 17"/>
          <p:cNvSpPr txBox="1"/>
          <p:nvPr/>
        </p:nvSpPr>
        <p:spPr>
          <a:xfrm>
            <a:off x="8953126" y="3907118"/>
            <a:ext cx="2505878" cy="1181862"/>
          </a:xfrm>
          <a:prstGeom prst="rect">
            <a:avLst/>
          </a:prstGeom>
          <a:noFill/>
        </p:spPr>
        <p:txBody>
          <a:bodyPr wrap="square" lIns="0" tIns="0" rIns="0" bIns="0" rtlCol="0" anchor="ctr" anchorCtr="1">
            <a:spAutoFit/>
          </a:bodyPr>
          <a:lstStyle/>
          <a:p>
            <a:pPr marL="321946" indent="-321946">
              <a:lnSpc>
                <a:spcPct val="80000"/>
              </a:lnSpc>
            </a:pPr>
            <a:r>
              <a:rPr lang="en-US" sz="2400">
                <a:latin typeface="Helvetica Light"/>
              </a:rPr>
              <a:t>5. Diusulkan oleh Disdik Prov</a:t>
            </a:r>
          </a:p>
          <a:p>
            <a:pPr marL="321946" indent="-321946">
              <a:lnSpc>
                <a:spcPct val="80000"/>
              </a:lnSpc>
            </a:pPr>
            <a:r>
              <a:rPr lang="en-US" sz="2400">
                <a:latin typeface="Helvetica Light"/>
              </a:rPr>
              <a:t>6. Disalurkan oleh Keuangan Prov</a:t>
            </a:r>
            <a:endParaRPr lang="id-ID" sz="2400">
              <a:latin typeface="Helvetica Light"/>
            </a:endParaRPr>
          </a:p>
        </p:txBody>
      </p:sp>
      <p:cxnSp>
        <p:nvCxnSpPr>
          <p:cNvPr id="19" name="Elbow Connector 18"/>
          <p:cNvCxnSpPr>
            <a:stCxn id="20" idx="3"/>
          </p:cNvCxnSpPr>
          <p:nvPr/>
        </p:nvCxnSpPr>
        <p:spPr>
          <a:xfrm flipV="1">
            <a:off x="4589085" y="4722433"/>
            <a:ext cx="4018402" cy="917706"/>
          </a:xfrm>
          <a:prstGeom prst="bentConnector3">
            <a:avLst>
              <a:gd name="adj1" fmla="val 50000"/>
            </a:avLst>
          </a:prstGeom>
          <a:ln w="76200">
            <a:solidFill>
              <a:srgbClr val="C00000"/>
            </a:solidFill>
            <a:headEnd w="sm" len="sm"/>
            <a:tailEnd type="arrow" w="med" len="med"/>
          </a:ln>
          <a:effectLst>
            <a:outerShdw blurRad="76200" dist="114300" dir="8400000" rotWithShape="0">
              <a:srgbClr val="000000">
                <a:alpha val="45000"/>
              </a:srgbClr>
            </a:outerShdw>
          </a:effectLst>
        </p:spPr>
        <p:style>
          <a:lnRef idx="3">
            <a:schemeClr val="accent6"/>
          </a:lnRef>
          <a:fillRef idx="0">
            <a:schemeClr val="accent6"/>
          </a:fillRef>
          <a:effectRef idx="2">
            <a:schemeClr val="accent6"/>
          </a:effectRef>
          <a:fontRef idx="minor">
            <a:schemeClr val="tx1"/>
          </a:fontRef>
        </p:style>
      </p:cxnSp>
      <p:sp>
        <p:nvSpPr>
          <p:cNvPr id="20" name="Rounded Rectangle 19"/>
          <p:cNvSpPr/>
          <p:nvPr/>
        </p:nvSpPr>
        <p:spPr>
          <a:xfrm>
            <a:off x="1392285" y="5088980"/>
            <a:ext cx="3196800" cy="1102318"/>
          </a:xfrm>
          <a:prstGeom prst="roundRect">
            <a:avLst/>
          </a:prstGeom>
          <a:solidFill>
            <a:srgbClr val="00CC00">
              <a:alpha val="69804"/>
            </a:srgbClr>
          </a:solidFill>
          <a:ln>
            <a:noFill/>
          </a:ln>
          <a:effectLst>
            <a:outerShdw blurRad="149987" dist="114300" dir="8460000" algn="ctr">
              <a:srgbClr val="000000">
                <a:alpha val="28000"/>
              </a:srgbClr>
            </a:outerShdw>
          </a:effectLst>
          <a:scene3d>
            <a:camera prst="orthographicFront">
              <a:rot lat="0" lon="0" rev="0"/>
            </a:camera>
            <a:lightRig rig="contrasting" dir="t">
              <a:rot lat="0" lon="0" rev="1500000"/>
            </a:lightRig>
          </a:scene3d>
          <a:sp3d prstMaterial="metal">
            <a:bevelT w="139700" h="1397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en-US" sz="2400" b="1" dirty="0" err="1">
                <a:solidFill>
                  <a:schemeClr val="bg1"/>
                </a:solidFill>
                <a:latin typeface="Helvetica Light"/>
              </a:rPr>
              <a:t>Penganggaran</a:t>
            </a:r>
            <a:r>
              <a:rPr lang="en-US" sz="2400" b="1" dirty="0">
                <a:solidFill>
                  <a:schemeClr val="bg1"/>
                </a:solidFill>
                <a:latin typeface="Helvetica Light"/>
              </a:rPr>
              <a:t> BOS</a:t>
            </a:r>
          </a:p>
          <a:p>
            <a:pPr algn="ctr">
              <a:lnSpc>
                <a:spcPct val="80000"/>
              </a:lnSpc>
              <a:defRPr/>
            </a:pPr>
            <a:r>
              <a:rPr lang="en-US" sz="2400" b="1" dirty="0" err="1">
                <a:solidFill>
                  <a:schemeClr val="bg1"/>
                </a:solidFill>
                <a:latin typeface="Helvetica Light"/>
              </a:rPr>
              <a:t>Pada</a:t>
            </a:r>
            <a:r>
              <a:rPr lang="en-US" sz="2400" b="1" dirty="0">
                <a:solidFill>
                  <a:schemeClr val="bg1"/>
                </a:solidFill>
                <a:latin typeface="Helvetica Light"/>
              </a:rPr>
              <a:t> APBD </a:t>
            </a:r>
            <a:r>
              <a:rPr lang="en-US" sz="2400" b="1" dirty="0" err="1">
                <a:solidFill>
                  <a:schemeClr val="bg1"/>
                </a:solidFill>
                <a:latin typeface="Helvetica Light"/>
              </a:rPr>
              <a:t>Provinsi</a:t>
            </a:r>
            <a:endParaRPr lang="id-ID" sz="2400" b="1" dirty="0">
              <a:solidFill>
                <a:schemeClr val="bg1"/>
              </a:solidFill>
              <a:latin typeface="Helvetica Light"/>
            </a:endParaRPr>
          </a:p>
        </p:txBody>
      </p:sp>
      <p:sp>
        <p:nvSpPr>
          <p:cNvPr id="21" name="Rectangle 20"/>
          <p:cNvSpPr/>
          <p:nvPr/>
        </p:nvSpPr>
        <p:spPr>
          <a:xfrm>
            <a:off x="4470594" y="5800184"/>
            <a:ext cx="2230904" cy="683264"/>
          </a:xfrm>
          <a:prstGeom prst="rect">
            <a:avLst/>
          </a:prstGeom>
        </p:spPr>
        <p:txBody>
          <a:bodyPr wrap="square">
            <a:spAutoFit/>
          </a:bodyPr>
          <a:lstStyle/>
          <a:p>
            <a:pPr algn="ctr">
              <a:lnSpc>
                <a:spcPct val="80000"/>
              </a:lnSpc>
            </a:pPr>
            <a:r>
              <a:rPr lang="en-US" sz="2400">
                <a:latin typeface="Helvetica Light"/>
              </a:rPr>
              <a:t>Dasar</a:t>
            </a:r>
            <a:endParaRPr lang="en-US" sz="2400" dirty="0">
              <a:latin typeface="Helvetica Light"/>
            </a:endParaRPr>
          </a:p>
          <a:p>
            <a:pPr algn="ctr">
              <a:lnSpc>
                <a:spcPct val="80000"/>
              </a:lnSpc>
            </a:pPr>
            <a:r>
              <a:rPr lang="en-US" sz="2400" dirty="0" err="1">
                <a:latin typeface="Helvetica Light"/>
              </a:rPr>
              <a:t>Pencairan</a:t>
            </a:r>
            <a:endParaRPr lang="id-ID" sz="2400" dirty="0">
              <a:latin typeface="Helvetica Light"/>
            </a:endParaRPr>
          </a:p>
        </p:txBody>
      </p:sp>
    </p:spTree>
    <p:extLst>
      <p:ext uri="{BB962C8B-B14F-4D97-AF65-F5344CB8AC3E}">
        <p14:creationId xmlns:p14="http://schemas.microsoft.com/office/powerpoint/2010/main" val="16251462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fontScale="90000"/>
          </a:bodyPr>
          <a:lstStyle/>
          <a:p>
            <a:r>
              <a:rPr lang="en-US" sz="2800" b="1" dirty="0" smtClean="0">
                <a:solidFill>
                  <a:srgbClr val="FFFF00"/>
                </a:solidFill>
              </a:rPr>
              <a:t>Proses </a:t>
            </a:r>
            <a:r>
              <a:rPr lang="en-US" sz="2800" b="1" dirty="0" err="1" smtClean="0">
                <a:solidFill>
                  <a:srgbClr val="FFFF00"/>
                </a:solidFill>
              </a:rPr>
              <a:t>Penganggaran</a:t>
            </a:r>
            <a:r>
              <a:rPr lang="en-US" sz="2800" b="1" dirty="0" smtClean="0">
                <a:solidFill>
                  <a:srgbClr val="FFFF00"/>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Pengalokasian</a:t>
            </a:r>
            <a:r>
              <a:rPr lang="en-US" sz="2800" b="1" dirty="0" smtClean="0">
                <a:solidFill>
                  <a:schemeClr val="bg1"/>
                </a:solidFill>
              </a:rPr>
              <a:t> DAK </a:t>
            </a:r>
            <a:r>
              <a:rPr lang="en-US" sz="2800" b="1" dirty="0" err="1" smtClean="0">
                <a:solidFill>
                  <a:schemeClr val="bg1"/>
                </a:solidFill>
              </a:rPr>
              <a:t>Fisik</a:t>
            </a:r>
            <a:r>
              <a:rPr lang="en-US" sz="2800" b="1" dirty="0" smtClean="0">
                <a:solidFill>
                  <a:schemeClr val="bg1"/>
                </a:solidFill>
              </a:rPr>
              <a:t> 2018</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bwMode="auto">
          <a:xfrm>
            <a:off x="1143000" y="5357826"/>
            <a:ext cx="9906000" cy="150017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fontAlgn="base">
              <a:spcBef>
                <a:spcPct val="0"/>
              </a:spcBef>
              <a:spcAft>
                <a:spcPct val="0"/>
              </a:spcAft>
            </a:pPr>
            <a:endParaRPr lang="id-ID" sz="1200" b="1" dirty="0">
              <a:latin typeface="Arial" charset="0"/>
            </a:endParaRPr>
          </a:p>
        </p:txBody>
      </p:sp>
      <p:grpSp>
        <p:nvGrpSpPr>
          <p:cNvPr id="75" name="Group 12"/>
          <p:cNvGrpSpPr/>
          <p:nvPr/>
        </p:nvGrpSpPr>
        <p:grpSpPr>
          <a:xfrm>
            <a:off x="86416" y="518614"/>
            <a:ext cx="12013365" cy="5848063"/>
            <a:chOff x="64812" y="1500480"/>
            <a:chExt cx="9010024" cy="4568278"/>
          </a:xfrm>
        </p:grpSpPr>
        <p:cxnSp>
          <p:nvCxnSpPr>
            <p:cNvPr id="76" name="Straight Connector 75"/>
            <p:cNvCxnSpPr>
              <a:stCxn id="95" idx="3"/>
              <a:endCxn id="98" idx="1"/>
            </p:cNvCxnSpPr>
            <p:nvPr/>
          </p:nvCxnSpPr>
          <p:spPr>
            <a:xfrm flipV="1">
              <a:off x="1706365" y="3377560"/>
              <a:ext cx="3732596" cy="6101"/>
            </a:xfrm>
            <a:prstGeom prst="line">
              <a:avLst/>
            </a:prstGeom>
            <a:ln w="57150">
              <a:solidFill>
                <a:srgbClr val="A5A5A5"/>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stCxn id="85" idx="3"/>
              <a:endCxn id="88" idx="1"/>
            </p:cNvCxnSpPr>
            <p:nvPr/>
          </p:nvCxnSpPr>
          <p:spPr>
            <a:xfrm>
              <a:off x="1720320" y="1598316"/>
              <a:ext cx="3718642" cy="2592"/>
            </a:xfrm>
            <a:prstGeom prst="line">
              <a:avLst/>
            </a:prstGeom>
            <a:ln w="57150">
              <a:solidFill>
                <a:srgbClr val="A5A5A5"/>
              </a:solidFill>
            </a:ln>
          </p:spPr>
          <p:style>
            <a:lnRef idx="1">
              <a:schemeClr val="accent1"/>
            </a:lnRef>
            <a:fillRef idx="0">
              <a:schemeClr val="accent1"/>
            </a:fillRef>
            <a:effectRef idx="0">
              <a:schemeClr val="accent1"/>
            </a:effectRef>
            <a:fontRef idx="minor">
              <a:schemeClr val="tx1"/>
            </a:fontRef>
          </p:style>
        </p:cxnSp>
        <p:sp>
          <p:nvSpPr>
            <p:cNvPr id="78" name="Rounded Rectangle 77"/>
            <p:cNvSpPr/>
            <p:nvPr/>
          </p:nvSpPr>
          <p:spPr>
            <a:xfrm>
              <a:off x="397576" y="1740341"/>
              <a:ext cx="1422029" cy="666465"/>
            </a:xfrm>
            <a:prstGeom prst="roundRect">
              <a:avLst/>
            </a:prstGeom>
            <a:solidFill>
              <a:schemeClr val="accent6">
                <a:lumMod val="20000"/>
                <a:lumOff val="80000"/>
              </a:schemeClr>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26" indent="-70226">
                <a:buFont typeface="Arial" panose="020B0604020202020204" pitchFamily="34" charset="0"/>
                <a:buChar char="•"/>
              </a:pPr>
              <a:r>
                <a:rPr lang="id-ID" sz="900" b="1" dirty="0">
                  <a:solidFill>
                    <a:schemeClr val="tx1">
                      <a:lumMod val="95000"/>
                      <a:lumOff val="5000"/>
                    </a:schemeClr>
                  </a:solidFill>
                  <a:latin typeface="Century Gothic" panose="020B0502020202020204" pitchFamily="34" charset="0"/>
                </a:rPr>
                <a:t>Pembahasan eveluasi pelaksanaan DAK tahun sebelumnya (reviu </a:t>
              </a:r>
              <a:r>
                <a:rPr lang="id-ID" sz="900" b="1" i="1" dirty="0">
                  <a:solidFill>
                    <a:schemeClr val="tx1">
                      <a:lumMod val="95000"/>
                      <a:lumOff val="5000"/>
                    </a:schemeClr>
                  </a:solidFill>
                  <a:latin typeface="Century Gothic" panose="020B0502020202020204" pitchFamily="34" charset="0"/>
                </a:rPr>
                <a:t>baseline</a:t>
              </a:r>
              <a:r>
                <a:rPr lang="id-ID" sz="900" b="1" dirty="0">
                  <a:solidFill>
                    <a:schemeClr val="tx1">
                      <a:lumMod val="95000"/>
                      <a:lumOff val="5000"/>
                    </a:schemeClr>
                  </a:solidFill>
                  <a:latin typeface="Century Gothic" panose="020B0502020202020204" pitchFamily="34" charset="0"/>
                </a:rPr>
                <a:t> DAK) </a:t>
              </a:r>
            </a:p>
            <a:p>
              <a:pPr marL="70226" indent="-70226">
                <a:buFont typeface="Arial" panose="020B0604020202020204" pitchFamily="34" charset="0"/>
                <a:buChar char="•"/>
              </a:pPr>
              <a:r>
                <a:rPr lang="id-ID" sz="900" b="1" dirty="0">
                  <a:solidFill>
                    <a:schemeClr val="tx1">
                      <a:lumMod val="95000"/>
                      <a:lumOff val="5000"/>
                    </a:schemeClr>
                  </a:solidFill>
                  <a:latin typeface="Century Gothic" panose="020B0502020202020204" pitchFamily="34" charset="0"/>
                </a:rPr>
                <a:t>Penyusunan rancanan prioritas</a:t>
              </a:r>
            </a:p>
          </p:txBody>
        </p:sp>
        <p:sp>
          <p:nvSpPr>
            <p:cNvPr id="79" name="Rounded Rectangle 78"/>
            <p:cNvSpPr/>
            <p:nvPr/>
          </p:nvSpPr>
          <p:spPr>
            <a:xfrm>
              <a:off x="1895785" y="1748384"/>
              <a:ext cx="1758197" cy="655109"/>
            </a:xfrm>
            <a:prstGeom prst="roundRect">
              <a:avLst/>
            </a:prstGeom>
            <a:solidFill>
              <a:schemeClr val="accent6">
                <a:lumMod val="20000"/>
                <a:lumOff val="80000"/>
              </a:schemeClr>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Penentuan Bidang/ Subbidang/menu kegiatan &amp; target output/outcome</a:t>
              </a:r>
            </a:p>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Sinkronisasi dengan rencana belanja K/L</a:t>
              </a:r>
            </a:p>
          </p:txBody>
        </p:sp>
        <p:sp>
          <p:nvSpPr>
            <p:cNvPr id="80" name="Rounded Rectangle 79"/>
            <p:cNvSpPr/>
            <p:nvPr/>
          </p:nvSpPr>
          <p:spPr>
            <a:xfrm>
              <a:off x="3728023" y="1748383"/>
              <a:ext cx="1422029" cy="666466"/>
            </a:xfrm>
            <a:prstGeom prst="roundRect">
              <a:avLst/>
            </a:prstGeom>
            <a:solidFill>
              <a:schemeClr val="accent6">
                <a:lumMod val="20000"/>
                <a:lumOff val="80000"/>
              </a:schemeClr>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tx1">
                      <a:lumMod val="95000"/>
                      <a:lumOff val="5000"/>
                    </a:schemeClr>
                  </a:solidFill>
                  <a:latin typeface="Century Gothic" panose="020B0502020202020204" pitchFamily="34" charset="0"/>
                </a:rPr>
                <a:t>Penyampaian usulan </a:t>
              </a:r>
            </a:p>
            <a:p>
              <a:pPr algn="ctr"/>
              <a:r>
                <a:rPr lang="id-ID" sz="1050" b="1" dirty="0">
                  <a:solidFill>
                    <a:schemeClr val="tx1">
                      <a:lumMod val="95000"/>
                      <a:lumOff val="5000"/>
                    </a:schemeClr>
                  </a:solidFill>
                  <a:latin typeface="Century Gothic" panose="020B0502020202020204" pitchFamily="34" charset="0"/>
                </a:rPr>
                <a:t>DAK Fisik</a:t>
              </a:r>
            </a:p>
          </p:txBody>
        </p:sp>
        <p:sp>
          <p:nvSpPr>
            <p:cNvPr id="81" name="Rounded Rectangle 80"/>
            <p:cNvSpPr/>
            <p:nvPr/>
          </p:nvSpPr>
          <p:spPr>
            <a:xfrm>
              <a:off x="381631" y="2451256"/>
              <a:ext cx="1422029" cy="702845"/>
            </a:xfrm>
            <a:prstGeom prst="roundRect">
              <a:avLst/>
            </a:prstGeom>
            <a:solidFill>
              <a:srgbClr val="BFE7DD"/>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Pembahasan evaluasi pelaksanaan DAK tahun sebelumnya</a:t>
              </a:r>
            </a:p>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Inventarisasi kebutuhan daerah</a:t>
              </a:r>
            </a:p>
          </p:txBody>
        </p:sp>
        <p:sp>
          <p:nvSpPr>
            <p:cNvPr id="82" name="Rounded Rectangle 81"/>
            <p:cNvSpPr/>
            <p:nvPr/>
          </p:nvSpPr>
          <p:spPr>
            <a:xfrm>
              <a:off x="1895784" y="2436501"/>
              <a:ext cx="1758197" cy="819824"/>
            </a:xfrm>
            <a:prstGeom prst="roundRect">
              <a:avLst/>
            </a:prstGeom>
            <a:solidFill>
              <a:srgbClr val="BFE7DD"/>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26" indent="-70226">
                <a:buFont typeface="Arial" panose="020B0604020202020204" pitchFamily="34" charset="0"/>
                <a:buChar char="•"/>
              </a:pPr>
              <a:r>
                <a:rPr lang="id-ID" sz="1000" b="1" dirty="0">
                  <a:solidFill>
                    <a:schemeClr val="tx1">
                      <a:lumMod val="95000"/>
                      <a:lumOff val="5000"/>
                    </a:schemeClr>
                  </a:solidFill>
                  <a:latin typeface="Century Gothic" panose="020B0502020202020204" pitchFamily="34" charset="0"/>
                </a:rPr>
                <a:t>Koordinasi penyusunan rencana kerja &amp; prioritas pembangunan daerah</a:t>
              </a:r>
            </a:p>
            <a:p>
              <a:pPr marL="70226" indent="-70226">
                <a:buFont typeface="Arial" panose="020B0604020202020204" pitchFamily="34" charset="0"/>
                <a:buChar char="•"/>
              </a:pPr>
              <a:r>
                <a:rPr lang="id-ID" sz="800" b="1" dirty="0">
                  <a:solidFill>
                    <a:schemeClr val="tx1">
                      <a:lumMod val="95000"/>
                      <a:lumOff val="5000"/>
                    </a:schemeClr>
                  </a:solidFill>
                  <a:latin typeface="Century Gothic" panose="020B0502020202020204" pitchFamily="34" charset="0"/>
                </a:rPr>
                <a:t>Koordinasi</a:t>
              </a:r>
              <a:r>
                <a:rPr lang="id-ID" sz="1000" b="1" dirty="0">
                  <a:solidFill>
                    <a:schemeClr val="tx1">
                      <a:lumMod val="95000"/>
                      <a:lumOff val="5000"/>
                    </a:schemeClr>
                  </a:solidFill>
                  <a:latin typeface="Century Gothic" panose="020B0502020202020204" pitchFamily="34" charset="0"/>
                </a:rPr>
                <a:t> penyusunan DAK Fisik</a:t>
              </a:r>
            </a:p>
            <a:p>
              <a:pPr marL="70226" indent="-70226">
                <a:buFont typeface="Arial" panose="020B0604020202020204" pitchFamily="34" charset="0"/>
                <a:buChar char="•"/>
              </a:pPr>
              <a:r>
                <a:rPr lang="id-ID" sz="1000" b="1" dirty="0">
                  <a:solidFill>
                    <a:schemeClr val="tx1">
                      <a:lumMod val="95000"/>
                      <a:lumOff val="5000"/>
                    </a:schemeClr>
                  </a:solidFill>
                  <a:latin typeface="Century Gothic" panose="020B0502020202020204" pitchFamily="34" charset="0"/>
                </a:rPr>
                <a:t>Sinkronisasi kegiatan SKPD</a:t>
              </a:r>
            </a:p>
            <a:p>
              <a:pPr marL="70226" indent="-70226">
                <a:buFont typeface="Arial" panose="020B0604020202020204" pitchFamily="34" charset="0"/>
                <a:buChar char="•"/>
              </a:pPr>
              <a:r>
                <a:rPr lang="id-ID" sz="1000" b="1" dirty="0">
                  <a:solidFill>
                    <a:schemeClr val="tx1">
                      <a:lumMod val="95000"/>
                      <a:lumOff val="5000"/>
                    </a:schemeClr>
                  </a:solidFill>
                  <a:latin typeface="Century Gothic" panose="020B0502020202020204" pitchFamily="34" charset="0"/>
                </a:rPr>
                <a:t>Penentuan target output dan lokus</a:t>
              </a:r>
            </a:p>
          </p:txBody>
        </p:sp>
        <p:sp>
          <p:nvSpPr>
            <p:cNvPr id="83" name="Rounded Rectangle 82"/>
            <p:cNvSpPr/>
            <p:nvPr/>
          </p:nvSpPr>
          <p:spPr>
            <a:xfrm>
              <a:off x="3727321" y="2442046"/>
              <a:ext cx="1422029" cy="712055"/>
            </a:xfrm>
            <a:prstGeom prst="roundRect">
              <a:avLst/>
            </a:prstGeom>
            <a:solidFill>
              <a:srgbClr val="BFE7DD"/>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49" indent="-128549">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Penyampaian usulan DAK Fisik</a:t>
              </a:r>
            </a:p>
            <a:p>
              <a:pPr marL="128549" indent="-128549">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Perbaikan usulan DAK Fisik</a:t>
              </a:r>
            </a:p>
          </p:txBody>
        </p:sp>
        <p:sp>
          <p:nvSpPr>
            <p:cNvPr id="84" name="Rounded Rectangle 83"/>
            <p:cNvSpPr/>
            <p:nvPr/>
          </p:nvSpPr>
          <p:spPr>
            <a:xfrm>
              <a:off x="5224090" y="1756427"/>
              <a:ext cx="1653205" cy="658422"/>
            </a:xfrm>
            <a:prstGeom prst="roundRect">
              <a:avLst/>
            </a:prstGeom>
            <a:solidFill>
              <a:schemeClr val="accent6">
                <a:lumMod val="20000"/>
                <a:lumOff val="80000"/>
              </a:schemeClr>
            </a:solid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tx1">
                      <a:lumMod val="95000"/>
                      <a:lumOff val="5000"/>
                    </a:schemeClr>
                  </a:solidFill>
                  <a:latin typeface="Century Gothic" panose="020B0502020202020204" pitchFamily="34" charset="0"/>
                </a:rPr>
                <a:t>Verifikasi dan Penilaian usulan DAK dilakukan dengan pendekatan spasial (antarbidang &amp; antardaerah)</a:t>
              </a:r>
            </a:p>
          </p:txBody>
        </p:sp>
        <p:sp>
          <p:nvSpPr>
            <p:cNvPr id="85" name="Rectangle 84"/>
            <p:cNvSpPr/>
            <p:nvPr/>
          </p:nvSpPr>
          <p:spPr>
            <a:xfrm>
              <a:off x="496861" y="1503904"/>
              <a:ext cx="1223459" cy="188825"/>
            </a:xfrm>
            <a:prstGeom prst="rect">
              <a:avLst/>
            </a:prstGeom>
            <a:solidFill>
              <a:srgbClr val="2E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Jan - Feb</a:t>
              </a:r>
            </a:p>
          </p:txBody>
        </p:sp>
        <p:sp>
          <p:nvSpPr>
            <p:cNvPr id="86" name="Rectangle 85"/>
            <p:cNvSpPr/>
            <p:nvPr/>
          </p:nvSpPr>
          <p:spPr>
            <a:xfrm>
              <a:off x="2163155" y="1500480"/>
              <a:ext cx="1223459" cy="188825"/>
            </a:xfrm>
            <a:prstGeom prst="rect">
              <a:avLst/>
            </a:prstGeom>
            <a:solidFill>
              <a:srgbClr val="2E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Feb - Maret</a:t>
              </a:r>
            </a:p>
          </p:txBody>
        </p:sp>
        <p:sp>
          <p:nvSpPr>
            <p:cNvPr id="87" name="Rectangle 86"/>
            <p:cNvSpPr/>
            <p:nvPr/>
          </p:nvSpPr>
          <p:spPr>
            <a:xfrm>
              <a:off x="3827307" y="1500480"/>
              <a:ext cx="1223459" cy="188825"/>
            </a:xfrm>
            <a:prstGeom prst="rect">
              <a:avLst/>
            </a:prstGeom>
            <a:solidFill>
              <a:srgbClr val="2E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April </a:t>
              </a:r>
              <a:r>
                <a:rPr lang="id-ID" sz="1600" b="1" dirty="0" smtClean="0">
                  <a:solidFill>
                    <a:schemeClr val="bg1"/>
                  </a:solidFill>
                  <a:latin typeface="Century Gothic" panose="020B0502020202020204" pitchFamily="34" charset="0"/>
                </a:rPr>
                <a:t>– Mei</a:t>
              </a:r>
              <a:r>
                <a:rPr lang="en-US" sz="1600" b="1" dirty="0" smtClean="0">
                  <a:solidFill>
                    <a:schemeClr val="bg1"/>
                  </a:solidFill>
                  <a:latin typeface="Century Gothic" panose="020B0502020202020204" pitchFamily="34" charset="0"/>
                </a:rPr>
                <a:t> 17</a:t>
              </a:r>
              <a:endParaRPr lang="id-ID" sz="1600" b="1" dirty="0">
                <a:solidFill>
                  <a:schemeClr val="bg1"/>
                </a:solidFill>
                <a:latin typeface="Century Gothic" panose="020B0502020202020204" pitchFamily="34" charset="0"/>
              </a:endParaRPr>
            </a:p>
          </p:txBody>
        </p:sp>
        <p:sp>
          <p:nvSpPr>
            <p:cNvPr id="88" name="Rectangle 87"/>
            <p:cNvSpPr/>
            <p:nvPr/>
          </p:nvSpPr>
          <p:spPr>
            <a:xfrm>
              <a:off x="5438962" y="1506496"/>
              <a:ext cx="1223459" cy="188825"/>
            </a:xfrm>
            <a:prstGeom prst="rect">
              <a:avLst/>
            </a:prstGeom>
            <a:solidFill>
              <a:srgbClr val="2E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Juni</a:t>
              </a:r>
            </a:p>
          </p:txBody>
        </p:sp>
        <p:sp>
          <p:nvSpPr>
            <p:cNvPr id="89" name="TextBox 88"/>
            <p:cNvSpPr txBox="1"/>
            <p:nvPr/>
          </p:nvSpPr>
          <p:spPr>
            <a:xfrm rot="16200000">
              <a:off x="-108075" y="2657162"/>
              <a:ext cx="748633" cy="253916"/>
            </a:xfrm>
            <a:prstGeom prst="rect">
              <a:avLst/>
            </a:prstGeom>
            <a:noFill/>
          </p:spPr>
          <p:txBody>
            <a:bodyPr wrap="none" rtlCol="0">
              <a:spAutoFit/>
            </a:bodyPr>
            <a:lstStyle/>
            <a:p>
              <a:r>
                <a:rPr lang="id-ID" sz="1600" b="1" dirty="0">
                  <a:solidFill>
                    <a:srgbClr val="C00000"/>
                  </a:solidFill>
                  <a:latin typeface="Century Gothic" panose="020B0502020202020204" pitchFamily="34" charset="0"/>
                </a:rPr>
                <a:t>DAERAH</a:t>
              </a:r>
            </a:p>
          </p:txBody>
        </p:sp>
        <p:sp>
          <p:nvSpPr>
            <p:cNvPr id="90" name="TextBox 89"/>
            <p:cNvSpPr txBox="1"/>
            <p:nvPr/>
          </p:nvSpPr>
          <p:spPr>
            <a:xfrm rot="16200000">
              <a:off x="-47330" y="2016504"/>
              <a:ext cx="582858" cy="253916"/>
            </a:xfrm>
            <a:prstGeom prst="rect">
              <a:avLst/>
            </a:prstGeom>
            <a:noFill/>
          </p:spPr>
          <p:txBody>
            <a:bodyPr wrap="none" rtlCol="0">
              <a:spAutoFit/>
            </a:bodyPr>
            <a:lstStyle/>
            <a:p>
              <a:r>
                <a:rPr lang="id-ID" sz="1600" b="1" dirty="0">
                  <a:solidFill>
                    <a:schemeClr val="accent5">
                      <a:lumMod val="75000"/>
                    </a:schemeClr>
                  </a:solidFill>
                  <a:latin typeface="Century Gothic" panose="020B0502020202020204" pitchFamily="34" charset="0"/>
                </a:rPr>
                <a:t>PUSAT</a:t>
              </a:r>
            </a:p>
          </p:txBody>
        </p:sp>
        <p:sp>
          <p:nvSpPr>
            <p:cNvPr id="91" name="Rounded Rectangle 90"/>
            <p:cNvSpPr/>
            <p:nvPr/>
          </p:nvSpPr>
          <p:spPr>
            <a:xfrm>
              <a:off x="383623" y="3525685"/>
              <a:ext cx="1422029" cy="600896"/>
            </a:xfrm>
            <a:prstGeom prst="roundRect">
              <a:avLst/>
            </a:prstGeom>
            <a:solidFill>
              <a:srgbClr val="8A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Penetapan Alokasi DAK per daerah (perpres rincian APBN)</a:t>
              </a:r>
            </a:p>
            <a:p>
              <a:pPr marL="70226" indent="-70226">
                <a:buFont typeface="Arial" panose="020B0604020202020204" pitchFamily="34" charset="0"/>
                <a:buChar char="•"/>
              </a:pPr>
              <a:r>
                <a:rPr lang="id-ID" sz="1050" b="1" dirty="0">
                  <a:solidFill>
                    <a:schemeClr val="tx1">
                      <a:lumMod val="95000"/>
                      <a:lumOff val="5000"/>
                    </a:schemeClr>
                  </a:solidFill>
                  <a:latin typeface="Century Gothic" panose="020B0502020202020204" pitchFamily="34" charset="0"/>
                </a:rPr>
                <a:t>Penetapan Juknis DAK (Perpres)</a:t>
              </a:r>
            </a:p>
          </p:txBody>
        </p:sp>
        <p:sp>
          <p:nvSpPr>
            <p:cNvPr id="92" name="Rounded Rectangle 91"/>
            <p:cNvSpPr/>
            <p:nvPr/>
          </p:nvSpPr>
          <p:spPr>
            <a:xfrm>
              <a:off x="1881834" y="3533728"/>
              <a:ext cx="1756204" cy="592853"/>
            </a:xfrm>
            <a:prstGeom prst="roundRect">
              <a:avLst/>
            </a:prstGeom>
            <a:solidFill>
              <a:srgbClr val="8A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050" b="1" dirty="0">
                  <a:solidFill>
                    <a:schemeClr val="tx1">
                      <a:lumMod val="95000"/>
                      <a:lumOff val="5000"/>
                    </a:schemeClr>
                  </a:solidFill>
                  <a:latin typeface="Century Gothic" panose="020B0502020202020204" pitchFamily="34" charset="0"/>
                </a:rPr>
                <a:t>Pembahasan kebijakan alokasi DAK dalam rangka RUU APBN bersama DPR</a:t>
              </a:r>
            </a:p>
          </p:txBody>
        </p:sp>
        <p:sp>
          <p:nvSpPr>
            <p:cNvPr id="93" name="Rounded Rectangle 92"/>
            <p:cNvSpPr/>
            <p:nvPr/>
          </p:nvSpPr>
          <p:spPr>
            <a:xfrm>
              <a:off x="3714218" y="3533728"/>
              <a:ext cx="1422029" cy="592853"/>
            </a:xfrm>
            <a:prstGeom prst="roundRect">
              <a:avLst/>
            </a:prstGeom>
            <a:solidFill>
              <a:srgbClr val="8A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solidFill>
                    <a:schemeClr val="tx1">
                      <a:lumMod val="95000"/>
                      <a:lumOff val="5000"/>
                    </a:schemeClr>
                  </a:solidFill>
                  <a:latin typeface="Century Gothic" panose="020B0502020202020204" pitchFamily="34" charset="0"/>
                </a:rPr>
                <a:t>Pertimbangan DPD atas arah kebijakan DAK</a:t>
              </a:r>
            </a:p>
          </p:txBody>
        </p:sp>
        <p:sp>
          <p:nvSpPr>
            <p:cNvPr id="94" name="Rounded Rectangle 93"/>
            <p:cNvSpPr/>
            <p:nvPr/>
          </p:nvSpPr>
          <p:spPr>
            <a:xfrm>
              <a:off x="5212426" y="3524851"/>
              <a:ext cx="1664867" cy="601730"/>
            </a:xfrm>
            <a:prstGeom prst="roundRect">
              <a:avLst/>
            </a:prstGeom>
            <a:solidFill>
              <a:srgbClr val="8AD2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100" b="1" dirty="0">
                  <a:solidFill>
                    <a:schemeClr val="tx1">
                      <a:lumMod val="95000"/>
                      <a:lumOff val="5000"/>
                    </a:schemeClr>
                  </a:solidFill>
                  <a:latin typeface="Century Gothic" panose="020B0502020202020204" pitchFamily="34" charset="0"/>
                </a:rPr>
                <a:t>Penghitungan alokasi sementara DAK</a:t>
              </a:r>
            </a:p>
          </p:txBody>
        </p:sp>
        <p:sp>
          <p:nvSpPr>
            <p:cNvPr id="95" name="Rectangle 94"/>
            <p:cNvSpPr/>
            <p:nvPr/>
          </p:nvSpPr>
          <p:spPr>
            <a:xfrm>
              <a:off x="482908" y="3289249"/>
              <a:ext cx="1223459" cy="188825"/>
            </a:xfrm>
            <a:prstGeom prst="rect">
              <a:avLst/>
            </a:prstGeom>
            <a:solidFill>
              <a:srgbClr val="22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Okt - Nov</a:t>
              </a:r>
            </a:p>
          </p:txBody>
        </p:sp>
        <p:sp>
          <p:nvSpPr>
            <p:cNvPr id="96" name="Rectangle 95"/>
            <p:cNvSpPr/>
            <p:nvPr/>
          </p:nvSpPr>
          <p:spPr>
            <a:xfrm>
              <a:off x="2156200" y="3304930"/>
              <a:ext cx="1223459" cy="188825"/>
            </a:xfrm>
            <a:prstGeom prst="rect">
              <a:avLst/>
            </a:prstGeom>
            <a:solidFill>
              <a:srgbClr val="22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Sep - Okt</a:t>
              </a:r>
            </a:p>
          </p:txBody>
        </p:sp>
        <p:sp>
          <p:nvSpPr>
            <p:cNvPr id="97" name="Rectangle 96"/>
            <p:cNvSpPr/>
            <p:nvPr/>
          </p:nvSpPr>
          <p:spPr>
            <a:xfrm>
              <a:off x="3827307" y="3287764"/>
              <a:ext cx="1223459" cy="188825"/>
            </a:xfrm>
            <a:prstGeom prst="rect">
              <a:avLst/>
            </a:prstGeom>
            <a:solidFill>
              <a:srgbClr val="22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Agustus</a:t>
              </a:r>
            </a:p>
          </p:txBody>
        </p:sp>
        <p:sp>
          <p:nvSpPr>
            <p:cNvPr id="98" name="Rectangle 97"/>
            <p:cNvSpPr/>
            <p:nvPr/>
          </p:nvSpPr>
          <p:spPr>
            <a:xfrm>
              <a:off x="5438962" y="3283147"/>
              <a:ext cx="1223459" cy="188825"/>
            </a:xfrm>
            <a:prstGeom prst="rect">
              <a:avLst/>
            </a:prstGeom>
            <a:solidFill>
              <a:srgbClr val="2280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Agustus</a:t>
              </a:r>
            </a:p>
          </p:txBody>
        </p:sp>
        <p:sp>
          <p:nvSpPr>
            <p:cNvPr id="99" name="Rounded Rectangle 98"/>
            <p:cNvSpPr/>
            <p:nvPr/>
          </p:nvSpPr>
          <p:spPr>
            <a:xfrm>
              <a:off x="7121744" y="2242282"/>
              <a:ext cx="1872201" cy="658422"/>
            </a:xfrm>
            <a:prstGeom prst="round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d-ID" sz="1050" b="1" dirty="0">
                  <a:latin typeface="Century Gothic" panose="020B0502020202020204" pitchFamily="34" charset="0"/>
                </a:rPr>
                <a:t>Sinkronisasi dan harmonisasi rencana kegiatan DAK antarbidang, antardaerah, antara DAK dengan Non DAK</a:t>
              </a:r>
            </a:p>
          </p:txBody>
        </p:sp>
        <p:sp>
          <p:nvSpPr>
            <p:cNvPr id="100" name="Rounded Rectangle 99"/>
            <p:cNvSpPr/>
            <p:nvPr/>
          </p:nvSpPr>
          <p:spPr>
            <a:xfrm>
              <a:off x="7139188" y="2920031"/>
              <a:ext cx="1854758" cy="958120"/>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8549" indent="-128549">
                <a:buFont typeface="Arial" panose="020B0604020202020204" pitchFamily="34" charset="0"/>
                <a:buChar char="•"/>
              </a:pPr>
              <a:r>
                <a:rPr lang="id-ID" sz="1050" b="1" dirty="0">
                  <a:latin typeface="Century Gothic" panose="020B0502020202020204" pitchFamily="34" charset="0"/>
                </a:rPr>
                <a:t>Penetapan pagu per jenis / bidang / subbidang</a:t>
              </a:r>
            </a:p>
            <a:p>
              <a:pPr marL="128549" indent="-128549">
                <a:buFont typeface="Arial" panose="020B0604020202020204" pitchFamily="34" charset="0"/>
                <a:buChar char="•"/>
              </a:pPr>
              <a:r>
                <a:rPr lang="id-ID" sz="1050" b="1" dirty="0">
                  <a:latin typeface="Century Gothic" panose="020B0502020202020204" pitchFamily="34" charset="0"/>
                </a:rPr>
                <a:t>Pagu per bidang / subbidang, kebijakan alokasi, sasaran / target output dan prioritasnya dituangkan dalam NK dan RAPBN</a:t>
              </a:r>
            </a:p>
          </p:txBody>
        </p:sp>
        <p:sp>
          <p:nvSpPr>
            <p:cNvPr id="101" name="Chevron 100"/>
            <p:cNvSpPr/>
            <p:nvPr/>
          </p:nvSpPr>
          <p:spPr>
            <a:xfrm>
              <a:off x="1830313" y="1506495"/>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2" name="Chevron 101"/>
            <p:cNvSpPr/>
            <p:nvPr/>
          </p:nvSpPr>
          <p:spPr>
            <a:xfrm>
              <a:off x="3538527" y="1506495"/>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3" name="Chevron 102"/>
            <p:cNvSpPr/>
            <p:nvPr/>
          </p:nvSpPr>
          <p:spPr>
            <a:xfrm>
              <a:off x="5178030" y="1506495"/>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cxnSp>
          <p:nvCxnSpPr>
            <p:cNvPr id="104" name="Curved Connector 103"/>
            <p:cNvCxnSpPr>
              <a:stCxn id="88" idx="3"/>
              <a:endCxn id="110" idx="0"/>
            </p:cNvCxnSpPr>
            <p:nvPr/>
          </p:nvCxnSpPr>
          <p:spPr>
            <a:xfrm>
              <a:off x="6662420" y="1600909"/>
              <a:ext cx="1328207" cy="335290"/>
            </a:xfrm>
            <a:prstGeom prst="curvedConnector2">
              <a:avLst/>
            </a:prstGeom>
            <a:ln w="38100">
              <a:solidFill>
                <a:srgbClr val="A5A5A5"/>
              </a:solidFill>
            </a:ln>
          </p:spPr>
          <p:style>
            <a:lnRef idx="1">
              <a:schemeClr val="accent1"/>
            </a:lnRef>
            <a:fillRef idx="0">
              <a:schemeClr val="accent1"/>
            </a:fillRef>
            <a:effectRef idx="0">
              <a:schemeClr val="accent1"/>
            </a:effectRef>
            <a:fontRef idx="minor">
              <a:schemeClr val="tx1"/>
            </a:fontRef>
          </p:style>
        </p:cxnSp>
        <p:sp>
          <p:nvSpPr>
            <p:cNvPr id="105" name="Chevron 104"/>
            <p:cNvSpPr/>
            <p:nvPr/>
          </p:nvSpPr>
          <p:spPr>
            <a:xfrm>
              <a:off x="7177882" y="1561948"/>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6" name="Chevron 105"/>
            <p:cNvSpPr/>
            <p:nvPr/>
          </p:nvSpPr>
          <p:spPr>
            <a:xfrm rot="11153595">
              <a:off x="5221384" y="3293187"/>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7" name="Chevron 106"/>
            <p:cNvSpPr/>
            <p:nvPr/>
          </p:nvSpPr>
          <p:spPr>
            <a:xfrm rot="11153595">
              <a:off x="3561940" y="3303980"/>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8" name="Chevron 107"/>
            <p:cNvSpPr/>
            <p:nvPr/>
          </p:nvSpPr>
          <p:spPr>
            <a:xfrm rot="11153595">
              <a:off x="1875532" y="3297399"/>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09" name="Rounded Rectangle 108"/>
            <p:cNvSpPr/>
            <p:nvPr/>
          </p:nvSpPr>
          <p:spPr>
            <a:xfrm>
              <a:off x="7083654" y="2051409"/>
              <a:ext cx="1932466" cy="1879961"/>
            </a:xfrm>
            <a:prstGeom prst="roundRect">
              <a:avLst/>
            </a:prstGeom>
            <a:noFill/>
            <a:ln>
              <a:solidFill>
                <a:srgbClr val="22807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p>
          </p:txBody>
        </p:sp>
        <p:sp>
          <p:nvSpPr>
            <p:cNvPr id="110" name="Rectangle 109"/>
            <p:cNvSpPr/>
            <p:nvPr/>
          </p:nvSpPr>
          <p:spPr>
            <a:xfrm>
              <a:off x="7378898" y="1936199"/>
              <a:ext cx="1223459" cy="188825"/>
            </a:xfrm>
            <a:prstGeom prst="rect">
              <a:avLst/>
            </a:prstGeom>
            <a:solidFill>
              <a:srgbClr val="2E86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dirty="0">
                  <a:solidFill>
                    <a:schemeClr val="bg1"/>
                  </a:solidFill>
                  <a:latin typeface="Century Gothic" panose="020B0502020202020204" pitchFamily="34" charset="0"/>
                </a:rPr>
                <a:t>Juli - Agustus</a:t>
              </a:r>
            </a:p>
          </p:txBody>
        </p:sp>
        <p:cxnSp>
          <p:nvCxnSpPr>
            <p:cNvPr id="111" name="Curved Connector 110"/>
            <p:cNvCxnSpPr>
              <a:stCxn id="109" idx="1"/>
              <a:endCxn id="98" idx="3"/>
            </p:cNvCxnSpPr>
            <p:nvPr/>
          </p:nvCxnSpPr>
          <p:spPr>
            <a:xfrm rot="10800000" flipV="1">
              <a:off x="6662422" y="2991389"/>
              <a:ext cx="421233" cy="386170"/>
            </a:xfrm>
            <a:prstGeom prst="curvedConnector3">
              <a:avLst>
                <a:gd name="adj1" fmla="val 50000"/>
              </a:avLst>
            </a:prstGeom>
            <a:ln w="38100">
              <a:solidFill>
                <a:srgbClr val="A5A5A5"/>
              </a:solidFill>
            </a:ln>
          </p:spPr>
          <p:style>
            <a:lnRef idx="1">
              <a:schemeClr val="accent1"/>
            </a:lnRef>
            <a:fillRef idx="0">
              <a:schemeClr val="accent1"/>
            </a:fillRef>
            <a:effectRef idx="0">
              <a:schemeClr val="accent1"/>
            </a:effectRef>
            <a:fontRef idx="minor">
              <a:schemeClr val="tx1"/>
            </a:fontRef>
          </p:style>
        </p:cxnSp>
        <p:sp>
          <p:nvSpPr>
            <p:cNvPr id="112" name="Chevron 111"/>
            <p:cNvSpPr/>
            <p:nvPr/>
          </p:nvSpPr>
          <p:spPr>
            <a:xfrm rot="7313217">
              <a:off x="6765612" y="3101911"/>
              <a:ext cx="161513" cy="182809"/>
            </a:xfrm>
            <a:prstGeom prst="chevron">
              <a:avLst/>
            </a:prstGeom>
            <a:solidFill>
              <a:srgbClr val="2E8671"/>
            </a:solidFill>
            <a:ln>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chemeClr val="tx1"/>
                </a:solidFill>
              </a:endParaRPr>
            </a:p>
          </p:txBody>
        </p:sp>
        <p:sp>
          <p:nvSpPr>
            <p:cNvPr id="113" name="Rounded Rectangle 112"/>
            <p:cNvSpPr/>
            <p:nvPr/>
          </p:nvSpPr>
          <p:spPr>
            <a:xfrm>
              <a:off x="397576" y="4240933"/>
              <a:ext cx="8613812" cy="1827825"/>
            </a:xfrm>
            <a:prstGeom prst="roundRect">
              <a:avLst/>
            </a:prstGeom>
            <a:solidFill>
              <a:schemeClr val="tx1"/>
            </a:solidFill>
            <a:ln>
              <a:solidFill>
                <a:srgbClr val="75D1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rgbClr val="FFC000"/>
                </a:solidFill>
              </a:endParaRPr>
            </a:p>
          </p:txBody>
        </p:sp>
        <p:sp>
          <p:nvSpPr>
            <p:cNvPr id="114" name="Rectangle 113"/>
            <p:cNvSpPr/>
            <p:nvPr/>
          </p:nvSpPr>
          <p:spPr>
            <a:xfrm>
              <a:off x="1706365" y="4268026"/>
              <a:ext cx="4962195" cy="484354"/>
            </a:xfrm>
            <a:prstGeom prst="rect">
              <a:avLst/>
            </a:prstGeom>
          </p:spPr>
          <p:txBody>
            <a:bodyPr wrap="square">
              <a:spAutoFit/>
            </a:bodyPr>
            <a:lstStyle/>
            <a:p>
              <a:pPr algn="ctr" defTabSz="557045">
                <a:lnSpc>
                  <a:spcPct val="90000"/>
                </a:lnSpc>
              </a:pPr>
              <a:r>
                <a:rPr lang="en-US" sz="2000" b="1" u="sng" dirty="0">
                  <a:solidFill>
                    <a:srgbClr val="FFC000"/>
                  </a:solidFill>
                  <a:latin typeface="Century Gothic" panose="020B0502020202020204" pitchFamily="34" charset="0"/>
                  <a:ea typeface="ＭＳ Ｐゴシック" pitchFamily="-109" charset="-128"/>
                </a:rPr>
                <a:t>PENILAIAN DAN HASIL PENILAIAN USULAN DAK DI PUSAT</a:t>
              </a:r>
              <a:endParaRPr lang="id-ID" sz="2000" b="1" u="sng" dirty="0">
                <a:solidFill>
                  <a:srgbClr val="FFC000"/>
                </a:solidFill>
                <a:latin typeface="Century Gothic" panose="020B0502020202020204" pitchFamily="34" charset="0"/>
                <a:ea typeface="ＭＳ Ｐゴシック" pitchFamily="-109" charset="-128"/>
              </a:endParaRPr>
            </a:p>
          </p:txBody>
        </p:sp>
        <p:cxnSp>
          <p:nvCxnSpPr>
            <p:cNvPr id="115" name="Straight Connector 114"/>
            <p:cNvCxnSpPr/>
            <p:nvPr/>
          </p:nvCxnSpPr>
          <p:spPr>
            <a:xfrm flipH="1">
              <a:off x="2511101" y="4579732"/>
              <a:ext cx="1967" cy="1273809"/>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566294" y="4691504"/>
              <a:ext cx="1930968" cy="1210884"/>
            </a:xfrm>
            <a:prstGeom prst="rect">
              <a:avLst/>
            </a:prstGeom>
          </p:spPr>
          <p:txBody>
            <a:bodyPr wrap="square">
              <a:spAutoFit/>
            </a:bodyPr>
            <a:lstStyle/>
            <a:p>
              <a:pPr defTabSz="557045"/>
              <a:r>
                <a:rPr lang="en-US" sz="1100" b="1" dirty="0" err="1">
                  <a:solidFill>
                    <a:srgbClr val="FFC000"/>
                  </a:solidFill>
                  <a:latin typeface="Century Gothic" panose="020B0502020202020204" pitchFamily="34" charset="0"/>
                  <a:ea typeface="ＭＳ Ｐゴシック" pitchFamily="-109" charset="-128"/>
                </a:rPr>
                <a:t>Penilaian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mengacu</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pada</a:t>
              </a:r>
              <a:r>
                <a:rPr lang="en-US" sz="1100" b="1" dirty="0">
                  <a:solidFill>
                    <a:srgbClr val="FFC000"/>
                  </a:solidFill>
                  <a:latin typeface="Century Gothic" panose="020B0502020202020204" pitchFamily="34" charset="0"/>
                  <a:ea typeface="ＭＳ Ｐゴシック" pitchFamily="-109" charset="-128"/>
                </a:rPr>
                <a:t>:</a:t>
              </a:r>
            </a:p>
            <a:p>
              <a:pPr marL="133310" indent="-133310" defTabSz="557045">
                <a:buFont typeface="Calibri Light" pitchFamily="34" charset="0"/>
                <a:buAutoNum type="alphaLcPeriod"/>
              </a:pPr>
              <a:r>
                <a:rPr lang="en-US" sz="1100" b="1" dirty="0">
                  <a:solidFill>
                    <a:srgbClr val="FFC000"/>
                  </a:solidFill>
                  <a:latin typeface="Century Gothic" panose="020B0502020202020204" pitchFamily="34" charset="0"/>
                  <a:ea typeface="Calibri" pitchFamily="34" charset="0"/>
                </a:rPr>
                <a:t>data </a:t>
              </a:r>
              <a:r>
                <a:rPr lang="en-US" sz="1100" b="1" dirty="0" err="1">
                  <a:solidFill>
                    <a:srgbClr val="FFC000"/>
                  </a:solidFill>
                  <a:latin typeface="Century Gothic" panose="020B0502020202020204" pitchFamily="34" charset="0"/>
                  <a:ea typeface="Calibri" pitchFamily="34" charset="0"/>
                </a:rPr>
                <a:t>teknis</a:t>
              </a:r>
              <a:r>
                <a:rPr lang="en-US" sz="1100" b="1" dirty="0">
                  <a:solidFill>
                    <a:srgbClr val="FFC000"/>
                  </a:solidFill>
                  <a:latin typeface="Century Gothic" panose="020B0502020202020204" pitchFamily="34" charset="0"/>
                  <a:ea typeface="Calibri" pitchFamily="34" charset="0"/>
                </a:rPr>
                <a:t> </a:t>
              </a:r>
              <a:r>
                <a:rPr lang="id-ID" sz="1100" b="1" dirty="0">
                  <a:solidFill>
                    <a:srgbClr val="FFC000"/>
                  </a:solidFill>
                  <a:latin typeface="Century Gothic" panose="020B0502020202020204" pitchFamily="34" charset="0"/>
                  <a:ea typeface="Calibri" pitchFamily="34" charset="0"/>
                </a:rPr>
                <a:t>u</a:t>
              </a:r>
              <a:r>
                <a:rPr lang="en-US" sz="1100" b="1" dirty="0" err="1">
                  <a:solidFill>
                    <a:srgbClr val="FFC000"/>
                  </a:solidFill>
                  <a:latin typeface="Century Gothic" panose="020B0502020202020204" pitchFamily="34" charset="0"/>
                  <a:ea typeface="Calibri" pitchFamily="34" charset="0"/>
                </a:rPr>
                <a:t>sulan</a:t>
              </a:r>
              <a:r>
                <a:rPr lang="en-US" sz="1100" b="1" dirty="0">
                  <a:solidFill>
                    <a:srgbClr val="FFC000"/>
                  </a:solidFill>
                  <a:latin typeface="Century Gothic" panose="020B0502020202020204" pitchFamily="34" charset="0"/>
                  <a:ea typeface="Calibri" pitchFamily="34" charset="0"/>
                </a:rPr>
                <a:t> DAK</a:t>
              </a:r>
              <a:r>
                <a:rPr lang="en-US" sz="1100" b="1" dirty="0">
                  <a:solidFill>
                    <a:srgbClr val="FFC000"/>
                  </a:solidFill>
                  <a:latin typeface="Century Gothic" panose="020B0502020202020204" pitchFamily="34" charset="0"/>
                  <a:ea typeface="ＭＳ Ｐゴシック" pitchFamily="-109" charset="-128"/>
                </a:rPr>
                <a:t>;</a:t>
              </a:r>
            </a:p>
            <a:p>
              <a:pPr marL="133310" indent="-133310" defTabSz="557045">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perbandingan</a:t>
              </a:r>
              <a:r>
                <a:rPr lang="en-US" sz="1100" b="1" dirty="0">
                  <a:solidFill>
                    <a:srgbClr val="FFC000"/>
                  </a:solidFill>
                  <a:latin typeface="Century Gothic" panose="020B0502020202020204" pitchFamily="34" charset="0"/>
                  <a:ea typeface="ＭＳ Ｐゴシック" pitchFamily="-109" charset="-128"/>
                </a:rPr>
                <a:t> data </a:t>
              </a:r>
              <a:r>
                <a:rPr lang="en-US" sz="1100" b="1" dirty="0" err="1">
                  <a:solidFill>
                    <a:srgbClr val="FFC000"/>
                  </a:solidFill>
                  <a:latin typeface="Century Gothic" panose="020B0502020202020204" pitchFamily="34" charset="0"/>
                  <a:ea typeface="ＭＳ Ｐゴシック" pitchFamily="-109" charset="-128"/>
                </a:rPr>
                <a:t>teknis</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usulan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daerah</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dengan</a:t>
              </a:r>
              <a:r>
                <a:rPr lang="en-US" sz="1100" b="1" dirty="0">
                  <a:solidFill>
                    <a:srgbClr val="FFC000"/>
                  </a:solidFill>
                  <a:latin typeface="Century Gothic" panose="020B0502020202020204" pitchFamily="34" charset="0"/>
                  <a:ea typeface="ＭＳ Ｐゴシック" pitchFamily="-109" charset="-128"/>
                </a:rPr>
                <a:t> data </a:t>
              </a:r>
              <a:r>
                <a:rPr lang="en-US" sz="1100" b="1" dirty="0" err="1">
                  <a:solidFill>
                    <a:srgbClr val="FFC000"/>
                  </a:solidFill>
                  <a:latin typeface="Century Gothic" panose="020B0502020202020204" pitchFamily="34" charset="0"/>
                  <a:ea typeface="ＭＳ Ｐゴシック" pitchFamily="-109" charset="-128"/>
                </a:rPr>
                <a:t>teknis</a:t>
              </a:r>
              <a:r>
                <a:rPr lang="en-US" sz="1100" b="1" dirty="0">
                  <a:solidFill>
                    <a:srgbClr val="FFC000"/>
                  </a:solidFill>
                  <a:latin typeface="Century Gothic" panose="020B0502020202020204" pitchFamily="34" charset="0"/>
                  <a:ea typeface="ＭＳ Ｐゴシック" pitchFamily="-109" charset="-128"/>
                </a:rPr>
                <a:t> K/L; </a:t>
              </a:r>
            </a:p>
            <a:p>
              <a:pPr marL="133310" indent="-133310" defTabSz="557045">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tingkat</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pencapaian</a:t>
              </a:r>
              <a:r>
                <a:rPr lang="en-US" sz="1100" b="1" dirty="0">
                  <a:solidFill>
                    <a:srgbClr val="FFC000"/>
                  </a:solidFill>
                  <a:latin typeface="Century Gothic" panose="020B0502020202020204" pitchFamily="34" charset="0"/>
                  <a:ea typeface="ＭＳ Ｐゴシック" pitchFamily="-109" charset="-128"/>
                </a:rPr>
                <a:t> SPM;</a:t>
              </a:r>
            </a:p>
            <a:p>
              <a:pPr marL="133310" indent="-133310" defTabSz="557045">
                <a:buFont typeface="Calibri Light" pitchFamily="34" charset="0"/>
                <a:buAutoNum type="alphaLcPeriod"/>
              </a:pPr>
              <a:r>
                <a:rPr lang="en-US" sz="1100" b="1" dirty="0">
                  <a:solidFill>
                    <a:srgbClr val="FFC000"/>
                  </a:solidFill>
                  <a:latin typeface="Century Gothic" panose="020B0502020202020204" pitchFamily="34" charset="0"/>
                  <a:ea typeface="ＭＳ Ｐゴシック" pitchFamily="-109" charset="-128"/>
                </a:rPr>
                <a:t>target output  </a:t>
              </a:r>
              <a:r>
                <a:rPr lang="en-US" sz="1100" b="1" dirty="0" err="1">
                  <a:solidFill>
                    <a:srgbClr val="FFC000"/>
                  </a:solidFill>
                  <a:latin typeface="Century Gothic" panose="020B0502020202020204" pitchFamily="34" charset="0"/>
                  <a:ea typeface="ＭＳ Ｐゴシック" pitchFamily="-109" charset="-128"/>
                </a:rPr>
                <a:t>dan</a:t>
              </a:r>
              <a:r>
                <a:rPr lang="en-US" sz="1100" b="1" dirty="0">
                  <a:solidFill>
                    <a:srgbClr val="FFC000"/>
                  </a:solidFill>
                  <a:latin typeface="Century Gothic" panose="020B0502020202020204" pitchFamily="34" charset="0"/>
                  <a:ea typeface="ＭＳ Ｐゴシック" pitchFamily="-109" charset="-128"/>
                </a:rPr>
                <a:t> outcome</a:t>
              </a:r>
              <a:r>
                <a:rPr lang="id-ID" sz="1100" b="1" dirty="0">
                  <a:solidFill>
                    <a:srgbClr val="FFC000"/>
                  </a:solidFill>
                  <a:latin typeface="Century Gothic" panose="020B0502020202020204" pitchFamily="34" charset="0"/>
                  <a:ea typeface="ＭＳ Ｐゴシック" pitchFamily="-109" charset="-128"/>
                </a:rPr>
                <a:t>:</a:t>
              </a:r>
            </a:p>
            <a:p>
              <a:pPr marL="203537" indent="-65465" defTabSz="557045">
                <a:buFont typeface="Arial" panose="020B0604020202020204" pitchFamily="34" charset="0"/>
                <a:buChar char="•"/>
              </a:pPr>
              <a:r>
                <a:rPr lang="en-US" sz="1100" b="1" dirty="0" err="1">
                  <a:solidFill>
                    <a:srgbClr val="FFC000"/>
                  </a:solidFill>
                  <a:latin typeface="Century Gothic" panose="020B0502020202020204" pitchFamily="34" charset="0"/>
                  <a:ea typeface="ＭＳ Ｐゴシック" pitchFamily="-109" charset="-128"/>
                </a:rPr>
                <a:t>jangka</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menengah</a:t>
              </a:r>
              <a:r>
                <a:rPr lang="en-US" sz="1100" b="1" dirty="0">
                  <a:solidFill>
                    <a:srgbClr val="FFC000"/>
                  </a:solidFill>
                  <a:latin typeface="Century Gothic" panose="020B0502020202020204" pitchFamily="34" charset="0"/>
                  <a:ea typeface="ＭＳ Ｐゴシック" pitchFamily="-109" charset="-128"/>
                </a:rPr>
                <a:t>;</a:t>
              </a:r>
            </a:p>
            <a:p>
              <a:pPr marL="203537" indent="-65465" defTabSz="557045">
                <a:buFont typeface="Arial" panose="020B0604020202020204" pitchFamily="34" charset="0"/>
                <a:buChar char="•"/>
              </a:pPr>
              <a:r>
                <a:rPr lang="en-US" sz="1100" b="1" dirty="0">
                  <a:solidFill>
                    <a:srgbClr val="FFC000"/>
                  </a:solidFill>
                  <a:latin typeface="Century Gothic" panose="020B0502020202020204" pitchFamily="34" charset="0"/>
                  <a:ea typeface="ＭＳ Ｐゴシック" pitchFamily="-109" charset="-128"/>
                </a:rPr>
                <a:t>per </a:t>
              </a:r>
              <a:r>
                <a:rPr lang="en-US" sz="1100" b="1" dirty="0" err="1">
                  <a:solidFill>
                    <a:srgbClr val="FFC000"/>
                  </a:solidFill>
                  <a:latin typeface="Century Gothic" panose="020B0502020202020204" pitchFamily="34" charset="0"/>
                  <a:ea typeface="ＭＳ Ｐゴシック" pitchFamily="-109" charset="-128"/>
                </a:rPr>
                <a:t>tahun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secara</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nasional</a:t>
              </a:r>
              <a:r>
                <a:rPr lang="en-US" sz="1100" b="1" dirty="0">
                  <a:solidFill>
                    <a:srgbClr val="FFC000"/>
                  </a:solidFill>
                  <a:latin typeface="Century Gothic" panose="020B0502020202020204" pitchFamily="34" charset="0"/>
                  <a:ea typeface="ＭＳ Ｐゴシック" pitchFamily="-109" charset="-128"/>
                </a:rPr>
                <a:t>;</a:t>
              </a:r>
            </a:p>
            <a:p>
              <a:pPr marL="203537" indent="-65465" defTabSz="557045">
                <a:buFont typeface="Arial" panose="020B0604020202020204" pitchFamily="34" charset="0"/>
                <a:buChar char="•"/>
              </a:pPr>
              <a:r>
                <a:rPr lang="en-US" sz="1100" b="1" dirty="0" err="1">
                  <a:solidFill>
                    <a:srgbClr val="FFC000"/>
                  </a:solidFill>
                  <a:latin typeface="Century Gothic" panose="020B0502020202020204" pitchFamily="34" charset="0"/>
                  <a:ea typeface="ＭＳ Ｐゴシック" pitchFamily="-109" charset="-128"/>
                </a:rPr>
                <a:t>dari</a:t>
              </a:r>
              <a:r>
                <a:rPr lang="en-US" sz="1100" b="1" dirty="0">
                  <a:solidFill>
                    <a:srgbClr val="FFC000"/>
                  </a:solidFill>
                  <a:latin typeface="Century Gothic" panose="020B0502020202020204" pitchFamily="34" charset="0"/>
                  <a:ea typeface="ＭＳ Ｐゴシック" pitchFamily="-109" charset="-128"/>
                </a:rPr>
                <a:t> dana TP </a:t>
              </a:r>
              <a:r>
                <a:rPr lang="en-US" sz="1100" b="1" dirty="0" err="1">
                  <a:solidFill>
                    <a:srgbClr val="FFC000"/>
                  </a:solidFill>
                  <a:latin typeface="Century Gothic" panose="020B0502020202020204" pitchFamily="34" charset="0"/>
                  <a:ea typeface="ＭＳ Ｐゴシック" pitchFamily="-109" charset="-128"/>
                </a:rPr>
                <a:t>dan</a:t>
              </a:r>
              <a:r>
                <a:rPr lang="en-US" sz="1100" b="1" dirty="0">
                  <a:solidFill>
                    <a:srgbClr val="FFC000"/>
                  </a:solidFill>
                  <a:latin typeface="Century Gothic" panose="020B0502020202020204" pitchFamily="34" charset="0"/>
                  <a:ea typeface="ＭＳ Ｐゴシック" pitchFamily="-109" charset="-128"/>
                </a:rPr>
                <a:t> KP</a:t>
              </a:r>
              <a:r>
                <a:rPr lang="id-ID" sz="1100" b="1" dirty="0">
                  <a:solidFill>
                    <a:srgbClr val="FFC000"/>
                  </a:solidFill>
                  <a:latin typeface="Century Gothic" panose="020B0502020202020204" pitchFamily="34" charset="0"/>
                  <a:ea typeface="ＭＳ Ｐゴシック" pitchFamily="-109" charset="-128"/>
                </a:rPr>
                <a:t>.</a:t>
              </a:r>
              <a:endParaRPr lang="en-US" sz="1100" b="1" dirty="0">
                <a:solidFill>
                  <a:srgbClr val="FFC000"/>
                </a:solidFill>
                <a:latin typeface="Century Gothic" panose="020B0502020202020204" pitchFamily="34" charset="0"/>
                <a:ea typeface="ＭＳ Ｐゴシック" pitchFamily="-109" charset="-128"/>
              </a:endParaRPr>
            </a:p>
          </p:txBody>
        </p:sp>
        <p:sp>
          <p:nvSpPr>
            <p:cNvPr id="117" name="Rectangle 116"/>
            <p:cNvSpPr/>
            <p:nvPr/>
          </p:nvSpPr>
          <p:spPr>
            <a:xfrm>
              <a:off x="877482" y="4492620"/>
              <a:ext cx="1044998" cy="276773"/>
            </a:xfrm>
            <a:prstGeom prst="rect">
              <a:avLst/>
            </a:prstGeom>
          </p:spPr>
          <p:txBody>
            <a:bodyPr wrap="none">
              <a:spAutoFit/>
            </a:bodyPr>
            <a:lstStyle/>
            <a:p>
              <a:pPr algn="ctr" defTabSz="557045">
                <a:lnSpc>
                  <a:spcPct val="90000"/>
                </a:lnSpc>
              </a:pPr>
              <a:r>
                <a:rPr lang="en-US" sz="2000" b="1" dirty="0">
                  <a:solidFill>
                    <a:srgbClr val="FFC000"/>
                  </a:solidFill>
                  <a:latin typeface="Century Gothic" panose="020B0502020202020204" pitchFamily="34" charset="0"/>
                  <a:ea typeface="ＭＳ Ｐゴシック" pitchFamily="-109" charset="-128"/>
                </a:rPr>
                <a:t>K/L </a:t>
              </a:r>
              <a:r>
                <a:rPr lang="en-US" sz="2000" b="1" dirty="0" err="1">
                  <a:solidFill>
                    <a:srgbClr val="FFC000"/>
                  </a:solidFill>
                  <a:latin typeface="Century Gothic" panose="020B0502020202020204" pitchFamily="34" charset="0"/>
                  <a:ea typeface="ＭＳ Ｐゴシック" pitchFamily="-109" charset="-128"/>
                </a:rPr>
                <a:t>Teknis</a:t>
              </a:r>
              <a:endParaRPr lang="id-ID" sz="2000" b="1" dirty="0">
                <a:solidFill>
                  <a:srgbClr val="FFC000"/>
                </a:solidFill>
                <a:latin typeface="Century Gothic" panose="020B0502020202020204" pitchFamily="34" charset="0"/>
                <a:ea typeface="ＭＳ Ｐゴシック" pitchFamily="-109" charset="-128"/>
              </a:endParaRPr>
            </a:p>
          </p:txBody>
        </p:sp>
        <p:sp>
          <p:nvSpPr>
            <p:cNvPr id="118" name="Rectangle 117"/>
            <p:cNvSpPr/>
            <p:nvPr/>
          </p:nvSpPr>
          <p:spPr>
            <a:xfrm>
              <a:off x="2580640" y="4710434"/>
              <a:ext cx="2062463" cy="995616"/>
            </a:xfrm>
            <a:prstGeom prst="rect">
              <a:avLst/>
            </a:prstGeom>
          </p:spPr>
          <p:txBody>
            <a:bodyPr wrap="square">
              <a:spAutoFit/>
            </a:bodyPr>
            <a:lstStyle/>
            <a:p>
              <a:pPr defTabSz="557045"/>
              <a:r>
                <a:rPr lang="en-US" sz="1100" b="1" dirty="0" err="1">
                  <a:solidFill>
                    <a:srgbClr val="FFC000"/>
                  </a:solidFill>
                  <a:latin typeface="Century Gothic" panose="020B0502020202020204" pitchFamily="34" charset="0"/>
                  <a:ea typeface="ＭＳ Ｐゴシック" pitchFamily="-109" charset="-128"/>
                </a:rPr>
                <a:t>Menilai</a:t>
              </a:r>
              <a:r>
                <a:rPr lang="en-US" sz="1100" b="1" dirty="0">
                  <a:solidFill>
                    <a:srgbClr val="FFC000"/>
                  </a:solidFill>
                  <a:latin typeface="Century Gothic" panose="020B0502020202020204" pitchFamily="34" charset="0"/>
                  <a:ea typeface="ＭＳ Ｐゴシック" pitchFamily="-109" charset="-128"/>
                </a:rPr>
                <a:t> </a:t>
              </a:r>
              <a:r>
                <a:rPr lang="id-ID" sz="1100" b="1" dirty="0">
                  <a:solidFill>
                    <a:srgbClr val="FFC000"/>
                  </a:solidFill>
                  <a:latin typeface="Century Gothic" panose="020B0502020202020204" pitchFamily="34" charset="0"/>
                  <a:ea typeface="ＭＳ Ｐゴシック" pitchFamily="-109" charset="-128"/>
                </a:rPr>
                <a:t>usulan </a:t>
              </a:r>
              <a:r>
                <a:rPr lang="en-US" sz="1100" b="1" dirty="0" err="1">
                  <a:solidFill>
                    <a:srgbClr val="FFC000"/>
                  </a:solidFill>
                  <a:latin typeface="Century Gothic" panose="020B0502020202020204" pitchFamily="34" charset="0"/>
                  <a:ea typeface="ＭＳ Ｐゴシック" pitchFamily="-109" charset="-128"/>
                </a:rPr>
                <a:t>skala</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prioritas</a:t>
              </a:r>
              <a:r>
                <a:rPr lang="en-US" sz="1100" b="1" dirty="0">
                  <a:solidFill>
                    <a:srgbClr val="FFC000"/>
                  </a:solidFill>
                  <a:latin typeface="Century Gothic" panose="020B0502020202020204" pitchFamily="34" charset="0"/>
                  <a:ea typeface="ＭＳ Ｐゴシック" pitchFamily="-109" charset="-128"/>
                </a:rPr>
                <a:t> per </a:t>
              </a:r>
              <a:r>
                <a:rPr lang="en-US" sz="1100" b="1" dirty="0" err="1">
                  <a:solidFill>
                    <a:srgbClr val="FFC000"/>
                  </a:solidFill>
                  <a:latin typeface="Century Gothic" panose="020B0502020202020204" pitchFamily="34" charset="0"/>
                  <a:ea typeface="ＭＳ Ｐゴシック" pitchFamily="-109" charset="-128"/>
                </a:rPr>
                <a:t>bidang</a:t>
              </a:r>
              <a:r>
                <a:rPr lang="en-US" sz="1100" b="1" dirty="0">
                  <a:solidFill>
                    <a:srgbClr val="FFC000"/>
                  </a:solidFill>
                  <a:latin typeface="Century Gothic" panose="020B0502020202020204" pitchFamily="34" charset="0"/>
                  <a:ea typeface="ＭＳ Ｐゴシック" pitchFamily="-109" charset="-128"/>
                </a:rPr>
                <a:t>/</a:t>
              </a:r>
              <a:r>
                <a:rPr lang="en-US" sz="1100" b="1" dirty="0" err="1">
                  <a:solidFill>
                    <a:srgbClr val="FFC000"/>
                  </a:solidFill>
                  <a:latin typeface="Century Gothic" panose="020B0502020202020204" pitchFamily="34" charset="0"/>
                  <a:ea typeface="ＭＳ Ｐゴシック" pitchFamily="-109" charset="-128"/>
                </a:rPr>
                <a:t>subbidang</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mengacu</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pada</a:t>
              </a:r>
              <a:r>
                <a:rPr lang="id-ID" sz="1100" b="1" dirty="0">
                  <a:solidFill>
                    <a:srgbClr val="FFC000"/>
                  </a:solidFill>
                  <a:latin typeface="Century Gothic" panose="020B0502020202020204" pitchFamily="34" charset="0"/>
                  <a:ea typeface="ＭＳ Ｐゴシック" pitchFamily="-109" charset="-128"/>
                </a:rPr>
                <a:t>:</a:t>
              </a:r>
            </a:p>
            <a:p>
              <a:pPr marL="133310" indent="-133310" defTabSz="557045">
                <a:spcAft>
                  <a:spcPts val="225"/>
                </a:spcAft>
                <a:buFont typeface="Calibri Light" pitchFamily="34" charset="0"/>
                <a:buAutoNum type="alphaLcPeriod"/>
              </a:pPr>
              <a:r>
                <a:rPr lang="en-US" sz="1100" b="1" dirty="0">
                  <a:solidFill>
                    <a:srgbClr val="FFC000"/>
                  </a:solidFill>
                  <a:latin typeface="Century Gothic" panose="020B0502020202020204" pitchFamily="34" charset="0"/>
                  <a:ea typeface="ＭＳ Ｐゴシック" pitchFamily="-109" charset="-128"/>
                </a:rPr>
                <a:t>Data </a:t>
              </a:r>
              <a:r>
                <a:rPr lang="en-US" sz="1100" b="1" dirty="0" err="1">
                  <a:solidFill>
                    <a:srgbClr val="FFC000"/>
                  </a:solidFill>
                  <a:latin typeface="Century Gothic" panose="020B0502020202020204" pitchFamily="34" charset="0"/>
                  <a:ea typeface="ＭＳ Ｐゴシック" pitchFamily="-109" charset="-128"/>
                </a:rPr>
                <a:t>teknis</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Usulan</a:t>
              </a:r>
              <a:r>
                <a:rPr lang="en-US" sz="1100" b="1" dirty="0">
                  <a:solidFill>
                    <a:srgbClr val="FFC000"/>
                  </a:solidFill>
                  <a:latin typeface="Century Gothic" panose="020B0502020202020204" pitchFamily="34" charset="0"/>
                  <a:ea typeface="ＭＳ Ｐゴシック" pitchFamily="-109" charset="-128"/>
                </a:rPr>
                <a:t> DAK;</a:t>
              </a:r>
              <a:endParaRPr lang="id-ID" sz="1100" b="1" dirty="0">
                <a:solidFill>
                  <a:srgbClr val="FFC000"/>
                </a:solidFill>
                <a:latin typeface="Century Gothic" panose="020B0502020202020204" pitchFamily="34" charset="0"/>
                <a:ea typeface="ＭＳ Ｐゴシック" pitchFamily="-109" charset="-128"/>
              </a:endParaRPr>
            </a:p>
            <a:p>
              <a:pPr marL="133310" indent="-133310" defTabSz="557045">
                <a:spcAft>
                  <a:spcPts val="225"/>
                </a:spcAft>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lokasi</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prioritas</a:t>
              </a:r>
              <a:r>
                <a:rPr lang="id-ID" sz="1100" b="1" dirty="0">
                  <a:solidFill>
                    <a:srgbClr val="FFC000"/>
                  </a:solidFill>
                  <a:latin typeface="Century Gothic" panose="020B0502020202020204" pitchFamily="34" charset="0"/>
                  <a:ea typeface="ＭＳ Ｐゴシック" pitchFamily="-109" charset="-128"/>
                </a:rPr>
                <a:t>;</a:t>
              </a:r>
            </a:p>
            <a:p>
              <a:pPr marL="133310" indent="-133310" defTabSz="557045">
                <a:spcAft>
                  <a:spcPts val="225"/>
                </a:spcAft>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Sinkronisasi</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kegiatan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sesuai</a:t>
              </a:r>
              <a:r>
                <a:rPr lang="en-US" sz="1100" b="1" dirty="0">
                  <a:solidFill>
                    <a:srgbClr val="FFC000"/>
                  </a:solidFill>
                  <a:latin typeface="Century Gothic" panose="020B0502020202020204" pitchFamily="34" charset="0"/>
                  <a:ea typeface="ＭＳ Ｐゴシック" pitchFamily="-109" charset="-128"/>
                </a:rPr>
                <a:t> RKPD </a:t>
              </a:r>
              <a:r>
                <a:rPr lang="en-US" sz="1100" b="1" dirty="0" err="1">
                  <a:solidFill>
                    <a:srgbClr val="FFC000"/>
                  </a:solidFill>
                  <a:latin typeface="Century Gothic" panose="020B0502020202020204" pitchFamily="34" charset="0"/>
                  <a:ea typeface="ＭＳ Ｐゴシック" pitchFamily="-109" charset="-128"/>
                </a:rPr>
                <a:t>dan</a:t>
              </a:r>
              <a:r>
                <a:rPr lang="en-US" sz="1100" b="1" dirty="0">
                  <a:solidFill>
                    <a:srgbClr val="FFC000"/>
                  </a:solidFill>
                  <a:latin typeface="Century Gothic" panose="020B0502020202020204" pitchFamily="34" charset="0"/>
                  <a:ea typeface="ＭＳ Ｐゴシック" pitchFamily="-109" charset="-128"/>
                </a:rPr>
                <a:t> RPJMD </a:t>
              </a:r>
              <a:r>
                <a:rPr lang="en-US" sz="1100" b="1" dirty="0" err="1">
                  <a:solidFill>
                    <a:srgbClr val="FFC000"/>
                  </a:solidFill>
                  <a:latin typeface="Century Gothic" panose="020B0502020202020204" pitchFamily="34" charset="0"/>
                  <a:ea typeface="ＭＳ Ｐゴシック" pitchFamily="-109" charset="-128"/>
                </a:rPr>
                <a:t>dengan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prioritas</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nasional</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dalam</a:t>
              </a:r>
              <a:r>
                <a:rPr lang="en-US" sz="1100" b="1" dirty="0">
                  <a:solidFill>
                    <a:srgbClr val="FFC000"/>
                  </a:solidFill>
                  <a:latin typeface="Century Gothic" panose="020B0502020202020204" pitchFamily="34" charset="0"/>
                  <a:ea typeface="ＭＳ Ｐゴシック" pitchFamily="-109" charset="-128"/>
                </a:rPr>
                <a:t> RKP </a:t>
              </a:r>
              <a:r>
                <a:rPr lang="en-US" sz="1100" b="1" dirty="0" err="1">
                  <a:solidFill>
                    <a:srgbClr val="FFC000"/>
                  </a:solidFill>
                  <a:latin typeface="Century Gothic" panose="020B0502020202020204" pitchFamily="34" charset="0"/>
                  <a:ea typeface="ＭＳ Ｐゴシック" pitchFamily="-109" charset="-128"/>
                </a:rPr>
                <a:t>dan</a:t>
              </a:r>
              <a:r>
                <a:rPr lang="en-US" sz="1100" b="1" dirty="0">
                  <a:solidFill>
                    <a:srgbClr val="FFC000"/>
                  </a:solidFill>
                  <a:latin typeface="Century Gothic" panose="020B0502020202020204" pitchFamily="34" charset="0"/>
                  <a:ea typeface="ＭＳ Ｐゴシック" pitchFamily="-109" charset="-128"/>
                </a:rPr>
                <a:t> RPJMN.</a:t>
              </a:r>
            </a:p>
          </p:txBody>
        </p:sp>
        <p:sp>
          <p:nvSpPr>
            <p:cNvPr id="119" name="Rectangle 118"/>
            <p:cNvSpPr/>
            <p:nvPr/>
          </p:nvSpPr>
          <p:spPr>
            <a:xfrm>
              <a:off x="2719100" y="4504810"/>
              <a:ext cx="1082268" cy="276773"/>
            </a:xfrm>
            <a:prstGeom prst="rect">
              <a:avLst/>
            </a:prstGeom>
          </p:spPr>
          <p:txBody>
            <a:bodyPr wrap="none">
              <a:spAutoFit/>
            </a:bodyPr>
            <a:lstStyle/>
            <a:p>
              <a:pPr algn="ctr" defTabSz="557045">
                <a:lnSpc>
                  <a:spcPct val="90000"/>
                </a:lnSpc>
              </a:pPr>
              <a:r>
                <a:rPr lang="en-US" sz="2000" b="1" dirty="0" err="1">
                  <a:solidFill>
                    <a:srgbClr val="FFC000"/>
                  </a:solidFill>
                  <a:latin typeface="Century Gothic" panose="020B0502020202020204" pitchFamily="34" charset="0"/>
                  <a:ea typeface="ＭＳ Ｐゴシック" pitchFamily="-109" charset="-128"/>
                </a:rPr>
                <a:t>Bappenas</a:t>
              </a:r>
              <a:endParaRPr lang="id-ID" sz="2000" b="1" dirty="0">
                <a:solidFill>
                  <a:srgbClr val="FFC000"/>
                </a:solidFill>
                <a:latin typeface="Century Gothic" panose="020B0502020202020204" pitchFamily="34" charset="0"/>
                <a:ea typeface="ＭＳ Ｐゴシック" pitchFamily="-109" charset="-128"/>
              </a:endParaRPr>
            </a:p>
          </p:txBody>
        </p:sp>
        <p:sp>
          <p:nvSpPr>
            <p:cNvPr id="120" name="Rectangle 119"/>
            <p:cNvSpPr/>
            <p:nvPr/>
          </p:nvSpPr>
          <p:spPr>
            <a:xfrm>
              <a:off x="4704481" y="4809288"/>
              <a:ext cx="2130201" cy="830320"/>
            </a:xfrm>
            <a:prstGeom prst="rect">
              <a:avLst/>
            </a:prstGeom>
          </p:spPr>
          <p:txBody>
            <a:bodyPr wrap="square">
              <a:spAutoFit/>
            </a:bodyPr>
            <a:lstStyle/>
            <a:p>
              <a:pPr defTabSz="557045"/>
              <a:r>
                <a:rPr lang="en-US" sz="1100" b="1" dirty="0" err="1">
                  <a:solidFill>
                    <a:srgbClr val="FFC000"/>
                  </a:solidFill>
                  <a:latin typeface="Century Gothic" panose="020B0502020202020204" pitchFamily="34" charset="0"/>
                  <a:ea typeface="ＭＳ Ｐゴシック" pitchFamily="-109" charset="-128"/>
                </a:rPr>
                <a:t>Menilai</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satuan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biaya</a:t>
              </a:r>
              <a:r>
                <a:rPr lang="id-ID" sz="1100" b="1" dirty="0">
                  <a:solidFill>
                    <a:srgbClr val="FFC000"/>
                  </a:solidFill>
                  <a:latin typeface="Century Gothic" panose="020B0502020202020204" pitchFamily="34" charset="0"/>
                  <a:ea typeface="ＭＳ Ｐゴシック" pitchFamily="-109" charset="-128"/>
                </a:rPr>
                <a:t>:</a:t>
              </a:r>
              <a:r>
                <a:rPr lang="en-US" sz="1100" b="1" dirty="0">
                  <a:solidFill>
                    <a:srgbClr val="FFC000"/>
                  </a:solidFill>
                  <a:latin typeface="Century Gothic" panose="020B0502020202020204" pitchFamily="34" charset="0"/>
                  <a:ea typeface="ＭＳ Ｐゴシック" pitchFamily="-109" charset="-128"/>
                </a:rPr>
                <a:t> </a:t>
              </a:r>
              <a:endParaRPr lang="id-ID" sz="1100" b="1" dirty="0">
                <a:solidFill>
                  <a:srgbClr val="FFC000"/>
                </a:solidFill>
                <a:latin typeface="Century Gothic" panose="020B0502020202020204" pitchFamily="34" charset="0"/>
                <a:ea typeface="ＭＳ Ｐゴシック" pitchFamily="-109" charset="-128"/>
              </a:endParaRPr>
            </a:p>
            <a:p>
              <a:pPr marL="204726" indent="-204726" defTabSz="557045">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Standar</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Biaya</a:t>
              </a:r>
              <a:r>
                <a:rPr lang="id-ID" sz="1100" b="1" dirty="0">
                  <a:solidFill>
                    <a:srgbClr val="FFC000"/>
                  </a:solidFill>
                  <a:latin typeface="Century Gothic" panose="020B0502020202020204" pitchFamily="34" charset="0"/>
                  <a:ea typeface="ＭＳ Ｐゴシック" pitchFamily="-109" charset="-128"/>
                </a:rPr>
                <a:t>;</a:t>
              </a:r>
            </a:p>
            <a:p>
              <a:pPr marL="204726" indent="-204726" defTabSz="557045">
                <a:buFont typeface="Calibri Light" pitchFamily="34" charset="0"/>
                <a:buAutoNum type="alphaLcPeriod"/>
              </a:pPr>
              <a:r>
                <a:rPr lang="en-US" sz="1100" b="1" dirty="0" err="1">
                  <a:solidFill>
                    <a:srgbClr val="FFC000"/>
                  </a:solidFill>
                  <a:latin typeface="Century Gothic" panose="020B0502020202020204" pitchFamily="34" charset="0"/>
                  <a:ea typeface="ＭＳ Ｐゴシック" pitchFamily="-109" charset="-128"/>
                </a:rPr>
                <a:t>Indeks</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kemahalan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konstruksi</a:t>
              </a:r>
              <a:r>
                <a:rPr lang="id-ID" sz="1100" b="1" dirty="0">
                  <a:solidFill>
                    <a:srgbClr val="FFC000"/>
                  </a:solidFill>
                  <a:latin typeface="Century Gothic" panose="020B0502020202020204" pitchFamily="34" charset="0"/>
                  <a:ea typeface="ＭＳ Ｐゴシック" pitchFamily="-109" charset="-128"/>
                </a:rPr>
                <a:t>.</a:t>
              </a:r>
              <a:endParaRPr lang="en-US" sz="1100" b="1" dirty="0">
                <a:solidFill>
                  <a:srgbClr val="FFC000"/>
                </a:solidFill>
                <a:latin typeface="Century Gothic" panose="020B0502020202020204" pitchFamily="34" charset="0"/>
                <a:ea typeface="ＭＳ Ｐゴシック" pitchFamily="-109" charset="-128"/>
              </a:endParaRPr>
            </a:p>
            <a:p>
              <a:pPr marL="204726" indent="-204726" defTabSz="557045">
                <a:buFont typeface="Calibri Light" pitchFamily="34" charset="0"/>
                <a:buAutoNum type="alphaLcPeriod"/>
                <a:defRPr/>
              </a:pPr>
              <a:r>
                <a:rPr lang="en-US" sz="1100" b="1" dirty="0" err="1">
                  <a:solidFill>
                    <a:srgbClr val="FFC000"/>
                  </a:solidFill>
                  <a:latin typeface="Century Gothic" panose="020B0502020202020204" pitchFamily="34" charset="0"/>
                  <a:ea typeface="ＭＳ Ｐゴシック" pitchFamily="-109" charset="-128"/>
                </a:rPr>
                <a:t>kinerja</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penyerapan</a:t>
              </a:r>
              <a:r>
                <a:rPr lang="en-US" sz="1100" b="1" dirty="0">
                  <a:solidFill>
                    <a:srgbClr val="FFC000"/>
                  </a:solidFill>
                  <a:latin typeface="Century Gothic" panose="020B0502020202020204" pitchFamily="34" charset="0"/>
                  <a:ea typeface="ＭＳ Ｐゴシック" pitchFamily="-109" charset="-128"/>
                </a:rPr>
                <a:t> DAK </a:t>
              </a:r>
              <a:r>
                <a:rPr lang="en-US" sz="1100" b="1" dirty="0" err="1">
                  <a:solidFill>
                    <a:srgbClr val="FFC000"/>
                  </a:solidFill>
                  <a:latin typeface="Century Gothic" panose="020B0502020202020204" pitchFamily="34" charset="0"/>
                  <a:ea typeface="ＭＳ Ｐゴシック" pitchFamily="-109" charset="-128"/>
                </a:rPr>
                <a:t>dan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tingkat</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capaian</a:t>
              </a:r>
              <a:r>
                <a:rPr lang="en-US" sz="1100" b="1" dirty="0">
                  <a:solidFill>
                    <a:srgbClr val="FFC000"/>
                  </a:solidFill>
                  <a:latin typeface="Century Gothic" panose="020B0502020202020204" pitchFamily="34" charset="0"/>
                  <a:ea typeface="ＭＳ Ｐゴシック" pitchFamily="-109" charset="-128"/>
                </a:rPr>
                <a:t> output </a:t>
              </a:r>
              <a:r>
                <a:rPr lang="en-US" sz="1100" b="1" dirty="0" err="1">
                  <a:solidFill>
                    <a:srgbClr val="FFC000"/>
                  </a:solidFill>
                  <a:latin typeface="Century Gothic" panose="020B0502020202020204" pitchFamily="34" charset="0"/>
                  <a:ea typeface="ＭＳ Ｐゴシック" pitchFamily="-109" charset="-128"/>
                </a:rPr>
                <a:t>fisik</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tahun</a:t>
              </a:r>
              <a:r>
                <a:rPr lang="en-US" sz="1100" b="1" dirty="0">
                  <a:solidFill>
                    <a:srgbClr val="FFC000"/>
                  </a:solidFill>
                  <a:latin typeface="Century Gothic" panose="020B0502020202020204" pitchFamily="34" charset="0"/>
                  <a:ea typeface="ＭＳ Ｐゴシック" pitchFamily="-109" charset="-128"/>
                </a:rPr>
                <a:t> </a:t>
              </a:r>
              <a:r>
                <a:rPr lang="en-US" sz="1100" b="1" dirty="0" err="1">
                  <a:solidFill>
                    <a:srgbClr val="FFC000"/>
                  </a:solidFill>
                  <a:latin typeface="Century Gothic" panose="020B0502020202020204" pitchFamily="34" charset="0"/>
                  <a:ea typeface="ＭＳ Ｐゴシック" pitchFamily="-109" charset="-128"/>
                </a:rPr>
                <a:t>sebelumnya</a:t>
              </a:r>
              <a:r>
                <a:rPr lang="en-US" sz="1100" b="1" dirty="0">
                  <a:solidFill>
                    <a:srgbClr val="FFC000"/>
                  </a:solidFill>
                  <a:latin typeface="Century Gothic" panose="020B0502020202020204" pitchFamily="34" charset="0"/>
                  <a:ea typeface="ＭＳ Ｐゴシック" pitchFamily="-109" charset="-128"/>
                </a:rPr>
                <a:t>.</a:t>
              </a:r>
              <a:endParaRPr lang="en-US" sz="1100" b="1" dirty="0">
                <a:solidFill>
                  <a:srgbClr val="FFC000"/>
                </a:solidFill>
                <a:latin typeface="Century Gothic" panose="020B0502020202020204" pitchFamily="34" charset="0"/>
              </a:endParaRPr>
            </a:p>
          </p:txBody>
        </p:sp>
        <p:sp>
          <p:nvSpPr>
            <p:cNvPr id="121" name="Rectangle 120"/>
            <p:cNvSpPr/>
            <p:nvPr/>
          </p:nvSpPr>
          <p:spPr>
            <a:xfrm>
              <a:off x="4864766" y="4553132"/>
              <a:ext cx="1148391" cy="276773"/>
            </a:xfrm>
            <a:prstGeom prst="rect">
              <a:avLst/>
            </a:prstGeom>
          </p:spPr>
          <p:txBody>
            <a:bodyPr wrap="none">
              <a:spAutoFit/>
            </a:bodyPr>
            <a:lstStyle/>
            <a:p>
              <a:pPr algn="ctr" defTabSz="557045">
                <a:lnSpc>
                  <a:spcPct val="90000"/>
                </a:lnSpc>
              </a:pPr>
              <a:r>
                <a:rPr lang="en-US" sz="2000" b="1" dirty="0" err="1">
                  <a:solidFill>
                    <a:srgbClr val="FFC000"/>
                  </a:solidFill>
                  <a:latin typeface="Century Gothic" panose="020B0502020202020204" pitchFamily="34" charset="0"/>
                  <a:ea typeface="ＭＳ Ｐゴシック" pitchFamily="-109" charset="-128"/>
                </a:rPr>
                <a:t>Kemenkeu</a:t>
              </a:r>
              <a:endParaRPr lang="id-ID" sz="2000" b="1" dirty="0">
                <a:solidFill>
                  <a:srgbClr val="FFC000"/>
                </a:solidFill>
                <a:latin typeface="Century Gothic" panose="020B0502020202020204" pitchFamily="34" charset="0"/>
                <a:ea typeface="ＭＳ Ｐゴシック" pitchFamily="-109" charset="-128"/>
              </a:endParaRPr>
            </a:p>
          </p:txBody>
        </p:sp>
        <p:sp>
          <p:nvSpPr>
            <p:cNvPr id="122" name="Rounded Rectangle 121"/>
            <p:cNvSpPr/>
            <p:nvPr/>
          </p:nvSpPr>
          <p:spPr>
            <a:xfrm>
              <a:off x="6947530" y="4429113"/>
              <a:ext cx="1861067" cy="1525438"/>
            </a:xfrm>
            <a:prstGeom prst="roundRect">
              <a:avLst/>
            </a:prstGeom>
            <a:solidFill>
              <a:srgbClr val="C00000"/>
            </a:solidFill>
            <a:ln w="38100">
              <a:solidFill>
                <a:srgbClr val="C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rgbClr val="FFC000"/>
                </a:solidFill>
                <a:latin typeface="Century Gothic" panose="020B0502020202020204" pitchFamily="34" charset="0"/>
              </a:endParaRPr>
            </a:p>
          </p:txBody>
        </p:sp>
        <p:cxnSp>
          <p:nvCxnSpPr>
            <p:cNvPr id="123" name="Straight Connector 122"/>
            <p:cNvCxnSpPr/>
            <p:nvPr/>
          </p:nvCxnSpPr>
          <p:spPr>
            <a:xfrm flipH="1">
              <a:off x="4641963" y="4579732"/>
              <a:ext cx="1967" cy="1273809"/>
            </a:xfrm>
            <a:prstGeom prst="line">
              <a:avLst/>
            </a:prstGeom>
            <a:ln w="19050">
              <a:solidFill>
                <a:schemeClr val="accent6">
                  <a:lumMod val="7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7034194" y="4812482"/>
              <a:ext cx="1834588" cy="1085951"/>
            </a:xfrm>
            <a:prstGeom prst="rect">
              <a:avLst/>
            </a:prstGeom>
          </p:spPr>
          <p:txBody>
            <a:bodyPr wrap="square">
              <a:spAutoFit/>
            </a:bodyPr>
            <a:lstStyle/>
            <a:p>
              <a:pPr marL="133310" indent="-133310" defTabSz="557045">
                <a:spcBef>
                  <a:spcPts val="450"/>
                </a:spcBef>
                <a:buFont typeface="Calibri Light" pitchFamily="34" charset="0"/>
                <a:buAutoNum type="alphaLcPeriod"/>
              </a:pPr>
              <a:r>
                <a:rPr lang="en-US" sz="1200" b="1" dirty="0">
                  <a:solidFill>
                    <a:schemeClr val="bg1"/>
                  </a:solidFill>
                  <a:latin typeface="Century Gothic" panose="020B0502020202020204" pitchFamily="34" charset="0"/>
                  <a:ea typeface="ＭＳ Ｐゴシック" pitchFamily="-109" charset="-128"/>
                </a:rPr>
                <a:t>R</a:t>
              </a:r>
              <a:r>
                <a:rPr lang="id-ID" sz="1200" b="1" dirty="0">
                  <a:solidFill>
                    <a:schemeClr val="bg1"/>
                  </a:solidFill>
                  <a:latin typeface="Century Gothic" panose="020B0502020202020204" pitchFamily="34" charset="0"/>
                  <a:ea typeface="ＭＳ Ｐゴシック" pitchFamily="-109" charset="-128"/>
                </a:rPr>
                <a:t>ekomendasi atas kegiatan dari usulan DAK Fisik Kabupaten/Kota</a:t>
              </a:r>
            </a:p>
            <a:p>
              <a:pPr marL="133310" indent="-133310" defTabSz="557045">
                <a:spcBef>
                  <a:spcPts val="450"/>
                </a:spcBef>
                <a:buFont typeface="Calibri Light" pitchFamily="34" charset="0"/>
                <a:buAutoNum type="alphaLcPeriod"/>
              </a:pPr>
              <a:r>
                <a:rPr lang="en-US" sz="1200" b="1" dirty="0">
                  <a:solidFill>
                    <a:schemeClr val="bg1"/>
                  </a:solidFill>
                  <a:latin typeface="Century Gothic" panose="020B0502020202020204" pitchFamily="34" charset="0"/>
                  <a:ea typeface="ＭＳ Ｐゴシック" pitchFamily="-109" charset="-128"/>
                </a:rPr>
                <a:t>S</a:t>
              </a:r>
              <a:r>
                <a:rPr lang="id-ID" sz="1200" b="1" dirty="0">
                  <a:solidFill>
                    <a:schemeClr val="bg1"/>
                  </a:solidFill>
                  <a:latin typeface="Century Gothic" panose="020B0502020202020204" pitchFamily="34" charset="0"/>
                  <a:ea typeface="ＭＳ Ｐゴシック" pitchFamily="-109" charset="-128"/>
                </a:rPr>
                <a:t>inkronisasi kegiatan antara Kab./Kota dengan Provinsi dan antar Kab./Kota dalam lingkup Provinsi</a:t>
              </a:r>
            </a:p>
          </p:txBody>
        </p:sp>
        <p:sp>
          <p:nvSpPr>
            <p:cNvPr id="125" name="Rectangle 124"/>
            <p:cNvSpPr/>
            <p:nvPr/>
          </p:nvSpPr>
          <p:spPr>
            <a:xfrm>
              <a:off x="7414992" y="4496112"/>
              <a:ext cx="829795" cy="276773"/>
            </a:xfrm>
            <a:prstGeom prst="rect">
              <a:avLst/>
            </a:prstGeom>
          </p:spPr>
          <p:txBody>
            <a:bodyPr wrap="none">
              <a:spAutoFit/>
            </a:bodyPr>
            <a:lstStyle/>
            <a:p>
              <a:pPr algn="ctr" defTabSz="557045">
                <a:lnSpc>
                  <a:spcPct val="90000"/>
                </a:lnSpc>
              </a:pPr>
              <a:r>
                <a:rPr lang="id-ID" sz="2000" b="1" dirty="0">
                  <a:solidFill>
                    <a:schemeClr val="bg1"/>
                  </a:solidFill>
                  <a:latin typeface="Century Gothic" panose="020B0502020202020204" pitchFamily="34" charset="0"/>
                  <a:ea typeface="ＭＳ Ｐゴシック" pitchFamily="-109" charset="-128"/>
                </a:rPr>
                <a:t>Provinsi</a:t>
              </a:r>
            </a:p>
          </p:txBody>
        </p:sp>
        <p:sp>
          <p:nvSpPr>
            <p:cNvPr id="126" name="Striped Right Arrow 125"/>
            <p:cNvSpPr/>
            <p:nvPr/>
          </p:nvSpPr>
          <p:spPr>
            <a:xfrm rot="6990396">
              <a:off x="8563510" y="3930019"/>
              <a:ext cx="584048" cy="438605"/>
            </a:xfrm>
            <a:prstGeom prst="strip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000" b="1">
                <a:solidFill>
                  <a:srgbClr val="C00000"/>
                </a:solidFill>
              </a:endParaRPr>
            </a:p>
          </p:txBody>
        </p:sp>
        <p:sp>
          <p:nvSpPr>
            <p:cNvPr id="127" name="10-Point Star 126"/>
            <p:cNvSpPr/>
            <p:nvPr/>
          </p:nvSpPr>
          <p:spPr>
            <a:xfrm>
              <a:off x="64812" y="3533728"/>
              <a:ext cx="432050" cy="483747"/>
            </a:xfrm>
            <a:prstGeom prst="star1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050" b="1" dirty="0"/>
                <a:t>RKA</a:t>
              </a:r>
            </a:p>
          </p:txBody>
        </p:sp>
      </p:grpSp>
    </p:spTree>
    <p:extLst>
      <p:ext uri="{BB962C8B-B14F-4D97-AF65-F5344CB8AC3E}">
        <p14:creationId xmlns:p14="http://schemas.microsoft.com/office/powerpoint/2010/main" val="312254866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smtClean="0">
                <a:solidFill>
                  <a:schemeClr val="bg1"/>
                </a:solidFill>
              </a:rPr>
              <a:t>DAK </a:t>
            </a:r>
            <a:r>
              <a:rPr lang="en-US" sz="2800" b="1" dirty="0" err="1" smtClean="0">
                <a:solidFill>
                  <a:srgbClr val="FFFF00"/>
                </a:solidFill>
              </a:rPr>
              <a:t>Fisik</a:t>
            </a:r>
            <a:r>
              <a:rPr lang="en-US" sz="2800" b="1" dirty="0" smtClean="0">
                <a:solidFill>
                  <a:schemeClr val="bg1"/>
                </a:solidFill>
              </a:rPr>
              <a:t> ?</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Content Placeholder 2"/>
          <p:cNvSpPr>
            <a:spLocks noGrp="1"/>
          </p:cNvSpPr>
          <p:nvPr>
            <p:ph idx="1"/>
          </p:nvPr>
        </p:nvSpPr>
        <p:spPr>
          <a:xfrm>
            <a:off x="701723" y="1115941"/>
            <a:ext cx="10515600" cy="4351338"/>
          </a:xfrm>
        </p:spPr>
        <p:txBody>
          <a:bodyPr>
            <a:normAutofit/>
          </a:bodyPr>
          <a:lstStyle/>
          <a:p>
            <a:pPr marL="0" indent="0" algn="just">
              <a:buNone/>
            </a:pPr>
            <a:r>
              <a:rPr lang="en-US" sz="3600" dirty="0" smtClean="0"/>
              <a:t>“Dana </a:t>
            </a:r>
            <a:r>
              <a:rPr lang="en-US" sz="3600" dirty="0" err="1" smtClean="0"/>
              <a:t>Alokasi</a:t>
            </a:r>
            <a:r>
              <a:rPr lang="en-US" sz="3600" dirty="0" smtClean="0"/>
              <a:t> </a:t>
            </a:r>
            <a:r>
              <a:rPr lang="en-US" sz="3600" dirty="0" err="1" smtClean="0"/>
              <a:t>Khusus</a:t>
            </a:r>
            <a:r>
              <a:rPr lang="en-US" sz="3600" dirty="0" smtClean="0"/>
              <a:t> </a:t>
            </a:r>
            <a:r>
              <a:rPr lang="en-US" sz="3600" dirty="0" err="1" smtClean="0"/>
              <a:t>Fisik</a:t>
            </a:r>
            <a:r>
              <a:rPr lang="en-US" sz="3600" dirty="0" smtClean="0"/>
              <a:t> (DAK </a:t>
            </a:r>
            <a:r>
              <a:rPr lang="en-US" sz="3600" dirty="0" err="1" smtClean="0"/>
              <a:t>Fisik</a:t>
            </a:r>
            <a:r>
              <a:rPr lang="en-US" sz="3600" dirty="0" smtClean="0"/>
              <a:t>) </a:t>
            </a:r>
            <a:r>
              <a:rPr lang="en-US" sz="3600" dirty="0" err="1" smtClean="0"/>
              <a:t>adalah</a:t>
            </a:r>
            <a:r>
              <a:rPr lang="en-US" sz="3600" dirty="0" smtClean="0"/>
              <a:t> dana yang </a:t>
            </a:r>
            <a:r>
              <a:rPr lang="en-US" sz="3600" dirty="0" err="1" smtClean="0"/>
              <a:t>dialokasikan</a:t>
            </a:r>
            <a:r>
              <a:rPr lang="en-US" sz="3600" dirty="0" smtClean="0"/>
              <a:t> </a:t>
            </a:r>
            <a:r>
              <a:rPr lang="en-US" sz="3600" dirty="0" err="1" smtClean="0"/>
              <a:t>dalam</a:t>
            </a:r>
            <a:r>
              <a:rPr lang="en-US" sz="3600" dirty="0" smtClean="0"/>
              <a:t> APBN </a:t>
            </a:r>
            <a:r>
              <a:rPr lang="en-US" sz="3600" dirty="0" err="1" smtClean="0"/>
              <a:t>kepada</a:t>
            </a:r>
            <a:r>
              <a:rPr lang="en-US" sz="3600" dirty="0" smtClean="0"/>
              <a:t> </a:t>
            </a:r>
            <a:r>
              <a:rPr lang="en-US" sz="3600" dirty="0" err="1" smtClean="0">
                <a:solidFill>
                  <a:srgbClr val="0070C0"/>
                </a:solidFill>
              </a:rPr>
              <a:t>daerah</a:t>
            </a:r>
            <a:r>
              <a:rPr lang="en-US" sz="3600" dirty="0" smtClean="0">
                <a:solidFill>
                  <a:srgbClr val="0070C0"/>
                </a:solidFill>
              </a:rPr>
              <a:t> </a:t>
            </a:r>
            <a:r>
              <a:rPr lang="en-US" sz="3600" dirty="0" err="1" smtClean="0">
                <a:solidFill>
                  <a:srgbClr val="0070C0"/>
                </a:solidFill>
              </a:rPr>
              <a:t>tertentu</a:t>
            </a:r>
            <a:r>
              <a:rPr lang="en-US" sz="3600" dirty="0" smtClean="0">
                <a:solidFill>
                  <a:srgbClr val="0070C0"/>
                </a:solidFill>
              </a:rPr>
              <a:t> </a:t>
            </a:r>
            <a:r>
              <a:rPr lang="en-US" sz="3600" dirty="0" err="1" smtClean="0"/>
              <a:t>dengan</a:t>
            </a:r>
            <a:r>
              <a:rPr lang="en-US" sz="3600" dirty="0" smtClean="0"/>
              <a:t> </a:t>
            </a:r>
            <a:r>
              <a:rPr lang="en-US" sz="3600" dirty="0" err="1" smtClean="0"/>
              <a:t>tujuan</a:t>
            </a:r>
            <a:r>
              <a:rPr lang="en-US" sz="3600" dirty="0" smtClean="0"/>
              <a:t> </a:t>
            </a:r>
            <a:r>
              <a:rPr lang="en-US" sz="3600" dirty="0" err="1" smtClean="0"/>
              <a:t>untuk</a:t>
            </a:r>
            <a:r>
              <a:rPr lang="en-US" sz="3600" dirty="0" smtClean="0"/>
              <a:t> </a:t>
            </a:r>
            <a:r>
              <a:rPr lang="en-US" sz="3600" dirty="0" err="1" smtClean="0"/>
              <a:t>membantu</a:t>
            </a:r>
            <a:r>
              <a:rPr lang="en-US" sz="3600" dirty="0" smtClean="0"/>
              <a:t> </a:t>
            </a:r>
            <a:r>
              <a:rPr lang="en-US" sz="3600" dirty="0" err="1" smtClean="0"/>
              <a:t>mendanai</a:t>
            </a:r>
            <a:r>
              <a:rPr lang="en-US" sz="3600" dirty="0" smtClean="0"/>
              <a:t> </a:t>
            </a:r>
            <a:r>
              <a:rPr lang="en-US" sz="3600" dirty="0" err="1" smtClean="0">
                <a:solidFill>
                  <a:srgbClr val="0070C0"/>
                </a:solidFill>
              </a:rPr>
              <a:t>kegiatan</a:t>
            </a:r>
            <a:r>
              <a:rPr lang="en-US" sz="3600" dirty="0" smtClean="0">
                <a:solidFill>
                  <a:srgbClr val="0070C0"/>
                </a:solidFill>
              </a:rPr>
              <a:t> </a:t>
            </a:r>
            <a:r>
              <a:rPr lang="en-US" sz="3600" dirty="0" err="1" smtClean="0">
                <a:solidFill>
                  <a:srgbClr val="0070C0"/>
                </a:solidFill>
              </a:rPr>
              <a:t>khusus</a:t>
            </a:r>
            <a:r>
              <a:rPr lang="en-US" sz="3600" dirty="0" smtClean="0">
                <a:solidFill>
                  <a:srgbClr val="0070C0"/>
                </a:solidFill>
              </a:rPr>
              <a:t> </a:t>
            </a:r>
            <a:r>
              <a:rPr lang="en-US" sz="3600" dirty="0" err="1" smtClean="0">
                <a:solidFill>
                  <a:srgbClr val="0070C0"/>
                </a:solidFill>
              </a:rPr>
              <a:t>fisik</a:t>
            </a:r>
            <a:r>
              <a:rPr lang="en-US" sz="3600" dirty="0" smtClean="0">
                <a:solidFill>
                  <a:srgbClr val="0070C0"/>
                </a:solidFill>
              </a:rPr>
              <a:t> </a:t>
            </a:r>
            <a:r>
              <a:rPr lang="en-US" sz="3600" dirty="0" smtClean="0"/>
              <a:t>yang </a:t>
            </a:r>
            <a:r>
              <a:rPr lang="en-US" sz="3600" dirty="0" err="1" smtClean="0"/>
              <a:t>merupakan</a:t>
            </a:r>
            <a:r>
              <a:rPr lang="en-US" sz="3600" dirty="0" smtClean="0"/>
              <a:t> </a:t>
            </a:r>
            <a:r>
              <a:rPr lang="en-US" sz="3600" dirty="0" err="1" smtClean="0">
                <a:solidFill>
                  <a:srgbClr val="0070C0"/>
                </a:solidFill>
              </a:rPr>
              <a:t>urusan</a:t>
            </a:r>
            <a:r>
              <a:rPr lang="en-US" sz="3600" dirty="0" smtClean="0">
                <a:solidFill>
                  <a:srgbClr val="0070C0"/>
                </a:solidFill>
              </a:rPr>
              <a:t> </a:t>
            </a:r>
            <a:r>
              <a:rPr lang="en-US" sz="3600" dirty="0" err="1" smtClean="0">
                <a:solidFill>
                  <a:srgbClr val="0070C0"/>
                </a:solidFill>
              </a:rPr>
              <a:t>daerah</a:t>
            </a:r>
            <a:r>
              <a:rPr lang="en-US" sz="3600" dirty="0" smtClean="0">
                <a:solidFill>
                  <a:srgbClr val="0070C0"/>
                </a:solidFill>
              </a:rPr>
              <a:t> </a:t>
            </a:r>
            <a:r>
              <a:rPr lang="en-US" sz="3600" dirty="0" err="1" smtClean="0"/>
              <a:t>dan</a:t>
            </a:r>
            <a:r>
              <a:rPr lang="en-US" sz="3600" dirty="0" smtClean="0"/>
              <a:t> </a:t>
            </a:r>
            <a:r>
              <a:rPr lang="en-US" sz="3600" dirty="0" err="1" smtClean="0"/>
              <a:t>sesuai</a:t>
            </a:r>
            <a:r>
              <a:rPr lang="en-US" sz="3600" dirty="0" smtClean="0"/>
              <a:t> </a:t>
            </a:r>
            <a:r>
              <a:rPr lang="en-US" sz="3600" dirty="0" err="1" smtClean="0"/>
              <a:t>dengan</a:t>
            </a:r>
            <a:r>
              <a:rPr lang="en-US" sz="3600" dirty="0" smtClean="0"/>
              <a:t> </a:t>
            </a:r>
            <a:r>
              <a:rPr lang="en-US" sz="3600" dirty="0" err="1" smtClean="0">
                <a:solidFill>
                  <a:srgbClr val="0070C0"/>
                </a:solidFill>
              </a:rPr>
              <a:t>prioritas</a:t>
            </a:r>
            <a:r>
              <a:rPr lang="en-US" sz="3600" dirty="0" smtClean="0">
                <a:solidFill>
                  <a:srgbClr val="0070C0"/>
                </a:solidFill>
              </a:rPr>
              <a:t> </a:t>
            </a:r>
            <a:r>
              <a:rPr lang="en-US" sz="3600" dirty="0" err="1" smtClean="0">
                <a:solidFill>
                  <a:srgbClr val="0070C0"/>
                </a:solidFill>
              </a:rPr>
              <a:t>nasional</a:t>
            </a:r>
            <a:r>
              <a:rPr lang="en-US" sz="3600" dirty="0" smtClean="0"/>
              <a:t>.”</a:t>
            </a:r>
          </a:p>
          <a:p>
            <a:pPr marL="0" indent="0" algn="just">
              <a:buNone/>
            </a:pPr>
            <a:endParaRPr lang="en-US" sz="1600" dirty="0" smtClean="0"/>
          </a:p>
          <a:p>
            <a:pPr marL="0" indent="0" algn="just">
              <a:buNone/>
            </a:pPr>
            <a:r>
              <a:rPr lang="en-US" sz="2400" i="1" dirty="0" smtClean="0"/>
              <a:t>(</a:t>
            </a:r>
            <a:r>
              <a:rPr lang="en-US" sz="2400" i="1" dirty="0" err="1" smtClean="0"/>
              <a:t>Perpres</a:t>
            </a:r>
            <a:r>
              <a:rPr lang="en-US" sz="2400" i="1" dirty="0" smtClean="0"/>
              <a:t> 123 </a:t>
            </a:r>
            <a:r>
              <a:rPr lang="en-US" sz="2400" i="1" dirty="0" err="1" smtClean="0"/>
              <a:t>Tahun</a:t>
            </a:r>
            <a:r>
              <a:rPr lang="en-US" sz="2400" i="1" dirty="0" smtClean="0"/>
              <a:t> 2016 </a:t>
            </a:r>
            <a:r>
              <a:rPr lang="en-US" sz="2400" i="1" dirty="0" err="1" smtClean="0"/>
              <a:t>Tentang</a:t>
            </a:r>
            <a:r>
              <a:rPr lang="en-US" sz="2400" i="1" dirty="0" smtClean="0"/>
              <a:t> </a:t>
            </a:r>
            <a:r>
              <a:rPr lang="en-US" sz="2400" i="1" dirty="0" err="1" smtClean="0"/>
              <a:t>Petunjuk</a:t>
            </a:r>
            <a:r>
              <a:rPr lang="en-US" sz="2400" i="1" dirty="0" smtClean="0"/>
              <a:t> </a:t>
            </a:r>
            <a:r>
              <a:rPr lang="en-US" sz="2400" i="1" dirty="0" err="1" smtClean="0"/>
              <a:t>Teknis</a:t>
            </a:r>
            <a:r>
              <a:rPr lang="en-US" sz="2400" i="1" dirty="0" smtClean="0"/>
              <a:t> Dana </a:t>
            </a:r>
            <a:r>
              <a:rPr lang="en-US" sz="2400" i="1" dirty="0" err="1" smtClean="0"/>
              <a:t>Alokasi</a:t>
            </a:r>
            <a:r>
              <a:rPr lang="en-US" sz="2400" i="1" dirty="0" smtClean="0"/>
              <a:t> </a:t>
            </a:r>
            <a:r>
              <a:rPr lang="en-US" sz="2400" i="1" dirty="0" err="1" smtClean="0"/>
              <a:t>Khusus</a:t>
            </a:r>
            <a:r>
              <a:rPr lang="en-US" sz="2400" i="1" dirty="0" smtClean="0"/>
              <a:t> </a:t>
            </a:r>
            <a:r>
              <a:rPr lang="en-US" sz="2400" i="1" dirty="0" err="1" smtClean="0"/>
              <a:t>Fisik</a:t>
            </a:r>
            <a:r>
              <a:rPr lang="en-US" sz="2400" i="1" dirty="0" smtClean="0"/>
              <a:t>)</a:t>
            </a:r>
            <a:endParaRPr lang="en-US" sz="2400" i="1" dirty="0"/>
          </a:p>
          <a:p>
            <a:pPr marL="0" indent="0" algn="just">
              <a:buNone/>
            </a:pPr>
            <a:endParaRPr lang="en-US" sz="3600" dirty="0"/>
          </a:p>
        </p:txBody>
      </p:sp>
    </p:spTree>
    <p:extLst>
      <p:ext uri="{BB962C8B-B14F-4D97-AF65-F5344CB8AC3E}">
        <p14:creationId xmlns:p14="http://schemas.microsoft.com/office/powerpoint/2010/main" val="40804463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rgbClr val="FFFF00"/>
                </a:solidFill>
              </a:rPr>
              <a:t>Tujuan</a:t>
            </a:r>
            <a:r>
              <a:rPr lang="en-US" sz="2800" b="1" dirty="0" smtClean="0">
                <a:solidFill>
                  <a:srgbClr val="FFFF00"/>
                </a:solidFill>
              </a:rPr>
              <a:t> </a:t>
            </a:r>
            <a:r>
              <a:rPr lang="en-US" sz="2800" b="1" dirty="0" smtClean="0">
                <a:solidFill>
                  <a:schemeClr val="bg1"/>
                </a:solidFill>
              </a:rPr>
              <a:t>DAK </a:t>
            </a:r>
            <a:r>
              <a:rPr lang="en-US" sz="2800" b="1" dirty="0" err="1" smtClean="0">
                <a:solidFill>
                  <a:schemeClr val="bg1"/>
                </a:solidFill>
              </a:rPr>
              <a:t>Fisik</a:t>
            </a:r>
            <a:r>
              <a:rPr lang="en-US" sz="2800" b="1" dirty="0" smtClean="0">
                <a:solidFill>
                  <a:schemeClr val="bg1"/>
                </a:solidFill>
              </a:rPr>
              <a:t> </a:t>
            </a:r>
            <a:r>
              <a:rPr lang="en-US" sz="2800" b="1" dirty="0" err="1" smtClean="0">
                <a:solidFill>
                  <a:schemeClr val="bg1"/>
                </a:solidFill>
              </a:rPr>
              <a:t>Pendidikan</a:t>
            </a:r>
            <a:r>
              <a:rPr lang="en-US" sz="2800" b="1" dirty="0" smtClean="0">
                <a:solidFill>
                  <a:schemeClr val="bg1"/>
                </a:solidFill>
              </a:rPr>
              <a:t>?</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p:cNvSpPr>
            <a:spLocks noGrp="1"/>
          </p:cNvSpPr>
          <p:nvPr>
            <p:ph idx="1"/>
          </p:nvPr>
        </p:nvSpPr>
        <p:spPr>
          <a:xfrm>
            <a:off x="742667" y="1143237"/>
            <a:ext cx="10515600" cy="4351338"/>
          </a:xfrm>
        </p:spPr>
        <p:txBody>
          <a:bodyPr>
            <a:normAutofit/>
          </a:bodyPr>
          <a:lstStyle/>
          <a:p>
            <a:pPr marL="0" indent="0" algn="just">
              <a:buNone/>
            </a:pPr>
            <a:r>
              <a:rPr lang="en-US" sz="3600" dirty="0" smtClean="0"/>
              <a:t>“DAK </a:t>
            </a:r>
            <a:r>
              <a:rPr lang="en-US" sz="3600" dirty="0" err="1" smtClean="0"/>
              <a:t>Fisik</a:t>
            </a:r>
            <a:r>
              <a:rPr lang="en-US" sz="3600" dirty="0" smtClean="0"/>
              <a:t> </a:t>
            </a:r>
            <a:r>
              <a:rPr lang="en-US" sz="3600" dirty="0" err="1" smtClean="0"/>
              <a:t>Bidang</a:t>
            </a:r>
            <a:r>
              <a:rPr lang="en-US" sz="3600" dirty="0" smtClean="0"/>
              <a:t> </a:t>
            </a:r>
            <a:r>
              <a:rPr lang="en-US" sz="3600" dirty="0" err="1" smtClean="0"/>
              <a:t>Pendidikan</a:t>
            </a:r>
            <a:r>
              <a:rPr lang="en-US" sz="3600" dirty="0" smtClean="0"/>
              <a:t> </a:t>
            </a:r>
            <a:r>
              <a:rPr lang="en-US" sz="3600" dirty="0" err="1" smtClean="0"/>
              <a:t>digunakan</a:t>
            </a:r>
            <a:r>
              <a:rPr lang="en-US" sz="3600" dirty="0" smtClean="0"/>
              <a:t> </a:t>
            </a:r>
            <a:r>
              <a:rPr lang="en-US" sz="3600" dirty="0" err="1" smtClean="0"/>
              <a:t>untuk</a:t>
            </a:r>
            <a:r>
              <a:rPr lang="en-US" sz="3600" dirty="0" smtClean="0"/>
              <a:t> </a:t>
            </a:r>
            <a:r>
              <a:rPr lang="en-US" sz="3600" dirty="0" err="1" smtClean="0"/>
              <a:t>mendanai</a:t>
            </a:r>
            <a:r>
              <a:rPr lang="en-US" sz="3600" dirty="0" smtClean="0"/>
              <a:t> </a:t>
            </a:r>
            <a:r>
              <a:rPr lang="en-US" sz="3600" dirty="0" err="1" smtClean="0"/>
              <a:t>kegiatan</a:t>
            </a:r>
            <a:r>
              <a:rPr lang="en-US" sz="3600" dirty="0" smtClean="0"/>
              <a:t> </a:t>
            </a:r>
            <a:r>
              <a:rPr lang="en-US" sz="3600" dirty="0" err="1" smtClean="0"/>
              <a:t>pendidikan</a:t>
            </a:r>
            <a:r>
              <a:rPr lang="en-US" sz="3600" dirty="0" smtClean="0"/>
              <a:t> yang </a:t>
            </a:r>
            <a:r>
              <a:rPr lang="en-US" sz="3600" dirty="0" err="1" smtClean="0"/>
              <a:t>merupakan</a:t>
            </a:r>
            <a:r>
              <a:rPr lang="en-US" sz="3600" dirty="0" smtClean="0"/>
              <a:t> </a:t>
            </a:r>
            <a:r>
              <a:rPr lang="en-US" sz="3600" dirty="0" err="1" smtClean="0"/>
              <a:t>urusan</a:t>
            </a:r>
            <a:r>
              <a:rPr lang="en-US" sz="3600" dirty="0" smtClean="0"/>
              <a:t> </a:t>
            </a:r>
            <a:r>
              <a:rPr lang="en-US" sz="3600" dirty="0" err="1" smtClean="0"/>
              <a:t>wajib</a:t>
            </a:r>
            <a:r>
              <a:rPr lang="en-US" sz="3600" dirty="0" smtClean="0"/>
              <a:t> Daerah </a:t>
            </a:r>
            <a:r>
              <a:rPr lang="en-US" sz="3600" dirty="0" err="1" smtClean="0"/>
              <a:t>sesuai</a:t>
            </a:r>
            <a:r>
              <a:rPr lang="en-US" sz="3600" dirty="0" smtClean="0"/>
              <a:t> </a:t>
            </a:r>
            <a:r>
              <a:rPr lang="en-US" sz="3600" dirty="0" err="1" smtClean="0"/>
              <a:t>prioritas</a:t>
            </a:r>
            <a:r>
              <a:rPr lang="en-US" sz="3600" dirty="0" smtClean="0"/>
              <a:t> </a:t>
            </a:r>
            <a:r>
              <a:rPr lang="en-US" sz="3600" dirty="0" err="1" smtClean="0"/>
              <a:t>nasional</a:t>
            </a:r>
            <a:r>
              <a:rPr lang="en-US" sz="3600" dirty="0" smtClean="0"/>
              <a:t> </a:t>
            </a:r>
            <a:r>
              <a:rPr lang="en-US" sz="3600" dirty="0" err="1" smtClean="0"/>
              <a:t>sebagai</a:t>
            </a:r>
            <a:r>
              <a:rPr lang="en-US" sz="3600" dirty="0" smtClean="0"/>
              <a:t> </a:t>
            </a:r>
            <a:r>
              <a:rPr lang="en-US" sz="3600" dirty="0" err="1" smtClean="0"/>
              <a:t>upaya</a:t>
            </a:r>
            <a:r>
              <a:rPr lang="en-US" sz="3600" dirty="0" smtClean="0"/>
              <a:t> </a:t>
            </a:r>
            <a:r>
              <a:rPr lang="en-US" sz="3600" dirty="0" err="1" smtClean="0"/>
              <a:t>pemenuhan</a:t>
            </a:r>
            <a:r>
              <a:rPr lang="en-US" sz="3600" dirty="0" smtClean="0"/>
              <a:t> </a:t>
            </a:r>
            <a:r>
              <a:rPr lang="en-US" sz="3600" dirty="0" err="1" smtClean="0"/>
              <a:t>standar</a:t>
            </a:r>
            <a:r>
              <a:rPr lang="en-US" sz="3600" dirty="0" smtClean="0"/>
              <a:t> </a:t>
            </a:r>
            <a:r>
              <a:rPr lang="en-US" sz="3600" dirty="0" err="1" smtClean="0"/>
              <a:t>sarana</a:t>
            </a:r>
            <a:r>
              <a:rPr lang="en-US" sz="3600" dirty="0" smtClean="0"/>
              <a:t> </a:t>
            </a:r>
            <a:r>
              <a:rPr lang="en-US" sz="3600" dirty="0" err="1" smtClean="0"/>
              <a:t>dan</a:t>
            </a:r>
            <a:r>
              <a:rPr lang="en-US" sz="3600" dirty="0" smtClean="0"/>
              <a:t> </a:t>
            </a:r>
            <a:r>
              <a:rPr lang="en-US" sz="3600" dirty="0" err="1" smtClean="0"/>
              <a:t>prasarana</a:t>
            </a:r>
            <a:r>
              <a:rPr lang="en-US" sz="3600" dirty="0" smtClean="0"/>
              <a:t> </a:t>
            </a:r>
            <a:r>
              <a:rPr lang="en-US" sz="3600" dirty="0" err="1" smtClean="0"/>
              <a:t>pendidikan</a:t>
            </a:r>
            <a:r>
              <a:rPr lang="en-US" sz="3600" dirty="0" smtClean="0"/>
              <a:t> </a:t>
            </a:r>
            <a:r>
              <a:rPr lang="en-US" sz="3600" dirty="0" err="1" smtClean="0"/>
              <a:t>untuk</a:t>
            </a:r>
            <a:r>
              <a:rPr lang="en-US" sz="3600" dirty="0" smtClean="0"/>
              <a:t> </a:t>
            </a:r>
            <a:r>
              <a:rPr lang="en-US" sz="3600" dirty="0" err="1" smtClean="0"/>
              <a:t>mencapai</a:t>
            </a:r>
            <a:r>
              <a:rPr lang="en-US" sz="3600" dirty="0" smtClean="0"/>
              <a:t> </a:t>
            </a:r>
            <a:r>
              <a:rPr lang="en-US" sz="3600" dirty="0" err="1" smtClean="0"/>
              <a:t>standar</a:t>
            </a:r>
            <a:r>
              <a:rPr lang="en-US" sz="3600" dirty="0" smtClean="0"/>
              <a:t> </a:t>
            </a:r>
            <a:r>
              <a:rPr lang="en-US" sz="3600" dirty="0" err="1" smtClean="0"/>
              <a:t>nasional</a:t>
            </a:r>
            <a:r>
              <a:rPr lang="en-US" sz="3600" dirty="0" smtClean="0"/>
              <a:t> </a:t>
            </a:r>
            <a:r>
              <a:rPr lang="en-US" sz="3600" dirty="0" err="1" smtClean="0"/>
              <a:t>pendidikan</a:t>
            </a:r>
            <a:r>
              <a:rPr lang="en-US" sz="3600" dirty="0" smtClean="0"/>
              <a:t>.”</a:t>
            </a:r>
          </a:p>
          <a:p>
            <a:pPr marL="0" indent="0" algn="just">
              <a:buNone/>
            </a:pPr>
            <a:r>
              <a:rPr lang="en-US" sz="2600" i="1" dirty="0" smtClean="0"/>
              <a:t>(</a:t>
            </a:r>
            <a:r>
              <a:rPr lang="en-US" sz="2600" i="1" dirty="0" err="1" smtClean="0"/>
              <a:t>Lampiran</a:t>
            </a:r>
            <a:r>
              <a:rPr lang="en-US" sz="2600" i="1" dirty="0" smtClean="0"/>
              <a:t> I </a:t>
            </a:r>
            <a:r>
              <a:rPr lang="en-US" sz="2600" i="1" dirty="0" err="1" smtClean="0"/>
              <a:t>Perpres</a:t>
            </a:r>
            <a:r>
              <a:rPr lang="en-US" sz="2600" i="1" dirty="0" smtClean="0"/>
              <a:t> 5 </a:t>
            </a:r>
            <a:r>
              <a:rPr lang="en-US" sz="2600" i="1" dirty="0" err="1" smtClean="0"/>
              <a:t>Tahun</a:t>
            </a:r>
            <a:r>
              <a:rPr lang="en-US" sz="2600" i="1" dirty="0" smtClean="0"/>
              <a:t> 2018 </a:t>
            </a:r>
            <a:r>
              <a:rPr lang="en-US" sz="2600" i="1" dirty="0" err="1" smtClean="0"/>
              <a:t>tentang</a:t>
            </a:r>
            <a:r>
              <a:rPr lang="en-US" sz="2600" i="1" dirty="0" smtClean="0"/>
              <a:t> </a:t>
            </a:r>
            <a:r>
              <a:rPr lang="en-US" sz="2600" i="1" dirty="0" err="1" smtClean="0"/>
              <a:t>Perubahan</a:t>
            </a:r>
            <a:r>
              <a:rPr lang="en-US" sz="2600" i="1" dirty="0" smtClean="0"/>
              <a:t> </a:t>
            </a:r>
            <a:r>
              <a:rPr lang="en-US" sz="2600" i="1" dirty="0" err="1" smtClean="0"/>
              <a:t>atas</a:t>
            </a:r>
            <a:r>
              <a:rPr lang="en-US" sz="2600" i="1" dirty="0" smtClean="0"/>
              <a:t> </a:t>
            </a:r>
            <a:r>
              <a:rPr lang="en-US" sz="2600" i="1" dirty="0" err="1" smtClean="0"/>
              <a:t>Perpres</a:t>
            </a:r>
            <a:r>
              <a:rPr lang="en-US" sz="2600" i="1" dirty="0" smtClean="0"/>
              <a:t> 123 </a:t>
            </a:r>
            <a:r>
              <a:rPr lang="en-US" sz="2600" i="1" dirty="0" err="1" smtClean="0"/>
              <a:t>Tahun</a:t>
            </a:r>
            <a:r>
              <a:rPr lang="en-US" sz="2600" i="1" dirty="0" smtClean="0"/>
              <a:t> 2016 </a:t>
            </a:r>
            <a:r>
              <a:rPr lang="en-US" sz="2600" i="1" dirty="0" err="1" smtClean="0"/>
              <a:t>tentang</a:t>
            </a:r>
            <a:r>
              <a:rPr lang="en-US" sz="2600" i="1" dirty="0" smtClean="0"/>
              <a:t> </a:t>
            </a:r>
            <a:r>
              <a:rPr lang="en-US" sz="2600" i="1" dirty="0" err="1" smtClean="0"/>
              <a:t>Petunjuk</a:t>
            </a:r>
            <a:r>
              <a:rPr lang="en-US" sz="2600" i="1" dirty="0" smtClean="0"/>
              <a:t> </a:t>
            </a:r>
            <a:r>
              <a:rPr lang="en-US" sz="2600" i="1" dirty="0" err="1" smtClean="0"/>
              <a:t>Teknis</a:t>
            </a:r>
            <a:r>
              <a:rPr lang="en-US" sz="2600" i="1" dirty="0" smtClean="0"/>
              <a:t> DAK </a:t>
            </a:r>
            <a:r>
              <a:rPr lang="en-US" sz="2600" i="1" dirty="0" err="1" smtClean="0"/>
              <a:t>Fisik</a:t>
            </a:r>
            <a:r>
              <a:rPr lang="en-US" sz="2600" i="1" dirty="0" smtClean="0"/>
              <a:t> )</a:t>
            </a:r>
            <a:endParaRPr lang="en-US" sz="2600" i="1" dirty="0"/>
          </a:p>
        </p:txBody>
      </p:sp>
    </p:spTree>
    <p:extLst>
      <p:ext uri="{BB962C8B-B14F-4D97-AF65-F5344CB8AC3E}">
        <p14:creationId xmlns:p14="http://schemas.microsoft.com/office/powerpoint/2010/main" val="121650615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rgbClr val="FFFF00"/>
                </a:solidFill>
              </a:rPr>
              <a:t>Dasar</a:t>
            </a:r>
            <a:r>
              <a:rPr lang="en-US" sz="2800" b="1" dirty="0" smtClean="0">
                <a:solidFill>
                  <a:srgbClr val="FFFF00"/>
                </a:solidFill>
              </a:rPr>
              <a:t> </a:t>
            </a:r>
            <a:r>
              <a:rPr lang="en-US" sz="2800" b="1" dirty="0" err="1" smtClean="0">
                <a:solidFill>
                  <a:srgbClr val="FFFF00"/>
                </a:solidFill>
              </a:rPr>
              <a:t>Hukum</a:t>
            </a:r>
            <a:r>
              <a:rPr lang="en-US" sz="2800" b="1" dirty="0" smtClean="0">
                <a:solidFill>
                  <a:srgbClr val="FFFF00"/>
                </a:solidFill>
              </a:rPr>
              <a:t> </a:t>
            </a:r>
            <a:r>
              <a:rPr lang="en-US" sz="2800" b="1" dirty="0" err="1" smtClean="0">
                <a:solidFill>
                  <a:schemeClr val="bg1"/>
                </a:solidFill>
              </a:rPr>
              <a:t>Pelaksanaan</a:t>
            </a:r>
            <a:r>
              <a:rPr lang="en-US" sz="2800" b="1" dirty="0" smtClean="0">
                <a:solidFill>
                  <a:schemeClr val="bg1"/>
                </a:solidFill>
              </a:rPr>
              <a:t> DAK </a:t>
            </a:r>
            <a:r>
              <a:rPr lang="en-US" sz="2800" b="1" dirty="0" err="1" smtClean="0">
                <a:solidFill>
                  <a:schemeClr val="bg1"/>
                </a:solidFill>
              </a:rPr>
              <a:t>Fisik</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1"/>
          <p:cNvSpPr>
            <a:spLocks/>
          </p:cNvSpPr>
          <p:nvPr/>
        </p:nvSpPr>
        <p:spPr bwMode="auto">
          <a:xfrm>
            <a:off x="849680" y="712148"/>
            <a:ext cx="10806982" cy="54373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25400" tIns="25400" rIns="25400" bIns="25400">
            <a:spAutoFit/>
          </a:bodyPr>
          <a:lstStyle>
            <a:lvl1pPr marL="889000" indent="-889000">
              <a:defRPr sz="5000">
                <a:solidFill>
                  <a:srgbClr val="000000"/>
                </a:solidFill>
                <a:latin typeface="Helvetica Light" charset="0"/>
                <a:ea typeface="Helvetica Light" charset="0"/>
                <a:cs typeface="Helvetica Light" charset="0"/>
                <a:sym typeface="Helvetica Light" charset="0"/>
              </a:defRPr>
            </a:lvl1pPr>
            <a:lvl2pPr>
              <a:defRPr sz="5000">
                <a:solidFill>
                  <a:srgbClr val="000000"/>
                </a:solidFill>
                <a:latin typeface="Helvetica Light" charset="0"/>
                <a:ea typeface="Helvetica Light" charset="0"/>
                <a:cs typeface="Helvetica Light" charset="0"/>
                <a:sym typeface="Helvetica Light" charset="0"/>
              </a:defRPr>
            </a:lvl2pPr>
            <a:lvl3pPr>
              <a:defRPr sz="5000">
                <a:solidFill>
                  <a:srgbClr val="000000"/>
                </a:solidFill>
                <a:latin typeface="Helvetica Light" charset="0"/>
                <a:ea typeface="Helvetica Light" charset="0"/>
                <a:cs typeface="Helvetica Light" charset="0"/>
                <a:sym typeface="Helvetica Light" charset="0"/>
              </a:defRPr>
            </a:lvl3pPr>
            <a:lvl4pPr>
              <a:defRPr sz="5000">
                <a:solidFill>
                  <a:srgbClr val="000000"/>
                </a:solidFill>
                <a:latin typeface="Helvetica Light" charset="0"/>
                <a:ea typeface="Helvetica Light" charset="0"/>
                <a:cs typeface="Helvetica Light" charset="0"/>
                <a:sym typeface="Helvetica Light" charset="0"/>
              </a:defRPr>
            </a:lvl4pPr>
            <a:lvl5pPr>
              <a:defRPr sz="5000">
                <a:solidFill>
                  <a:srgbClr val="000000"/>
                </a:solidFill>
                <a:latin typeface="Helvetica Light" charset="0"/>
                <a:ea typeface="Helvetica Light" charset="0"/>
                <a:cs typeface="Helvetica Light" charset="0"/>
                <a:sym typeface="Helvetica Light" charset="0"/>
              </a:defRPr>
            </a:lvl5pPr>
            <a:lvl6pPr marL="457200" indent="914400" algn="ctr" defTabSz="82550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6pPr>
            <a:lvl7pPr marL="914400" indent="914400" algn="ctr" defTabSz="82550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7pPr>
            <a:lvl8pPr marL="1371600" indent="914400" algn="ctr" defTabSz="82550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8pPr>
            <a:lvl9pPr marL="1828800" indent="914400" algn="ctr" defTabSz="825500" fontAlgn="base" hangingPunct="0">
              <a:spcBef>
                <a:spcPct val="0"/>
              </a:spcBef>
              <a:spcAft>
                <a:spcPct val="0"/>
              </a:spcAft>
              <a:defRPr sz="5000">
                <a:solidFill>
                  <a:srgbClr val="000000"/>
                </a:solidFill>
                <a:latin typeface="Helvetica Light" charset="0"/>
                <a:ea typeface="Helvetica Light" charset="0"/>
                <a:cs typeface="Helvetica Light" charset="0"/>
                <a:sym typeface="Helvetica Light" charset="0"/>
              </a:defRPr>
            </a:lvl9pPr>
          </a:lstStyle>
          <a:p>
            <a:pPr marL="444500" indent="-444500" defTabSz="412750" fontAlgn="base" hangingPunct="0">
              <a:spcBef>
                <a:spcPts val="600"/>
              </a:spcBef>
              <a:spcAft>
                <a:spcPct val="0"/>
              </a:spcAft>
              <a:buSzPct val="100000"/>
              <a:buBlip>
                <a:blip r:embed="rId3"/>
              </a:buBlip>
            </a:pPr>
            <a:r>
              <a:rPr lang="en-US" altLang="en-US" sz="2000" dirty="0" err="1" smtClean="0">
                <a:latin typeface="Century Gothic" panose="020B0502020202020204" pitchFamily="34" charset="0"/>
              </a:rPr>
              <a:t>Perpres</a:t>
            </a:r>
            <a:r>
              <a:rPr lang="en-US" altLang="en-US" sz="2000" dirty="0" smtClean="0">
                <a:latin typeface="Century Gothic" panose="020B0502020202020204" pitchFamily="34" charset="0"/>
              </a:rPr>
              <a:t> No.107 </a:t>
            </a:r>
            <a:r>
              <a:rPr lang="en-US" altLang="en-US" sz="2000" dirty="0" err="1" smtClean="0">
                <a:latin typeface="Century Gothic" panose="020B0502020202020204" pitchFamily="34" charset="0"/>
              </a:rPr>
              <a:t>Tahun</a:t>
            </a:r>
            <a:r>
              <a:rPr lang="en-US" altLang="en-US" sz="2000" dirty="0" smtClean="0">
                <a:latin typeface="Century Gothic" panose="020B0502020202020204" pitchFamily="34" charset="0"/>
              </a:rPr>
              <a:t> 2017 </a:t>
            </a:r>
            <a:r>
              <a:rPr lang="en-US" altLang="en-US" sz="2000" dirty="0" err="1">
                <a:latin typeface="Century Gothic" panose="020B0502020202020204" pitchFamily="34" charset="0"/>
              </a:rPr>
              <a:t>tentang</a:t>
            </a:r>
            <a:r>
              <a:rPr lang="en-US" altLang="en-US" sz="2000" dirty="0">
                <a:latin typeface="Century Gothic" panose="020B0502020202020204" pitchFamily="34" charset="0"/>
              </a:rPr>
              <a:t> </a:t>
            </a:r>
            <a:r>
              <a:rPr lang="en-US" altLang="en-US" sz="2000" dirty="0" err="1">
                <a:latin typeface="Century Gothic" panose="020B0502020202020204" pitchFamily="34" charset="0"/>
              </a:rPr>
              <a:t>Rincian</a:t>
            </a:r>
            <a:r>
              <a:rPr lang="en-US" altLang="en-US" sz="2000" dirty="0">
                <a:latin typeface="Century Gothic" panose="020B0502020202020204" pitchFamily="34" charset="0"/>
              </a:rPr>
              <a:t> APBN TA </a:t>
            </a:r>
            <a:r>
              <a:rPr lang="en-US" altLang="en-US" sz="2000" dirty="0" smtClean="0">
                <a:latin typeface="Century Gothic" panose="020B0502020202020204" pitchFamily="34" charset="0"/>
              </a:rPr>
              <a:t>2018;</a:t>
            </a:r>
            <a:endParaRPr lang="en-US" altLang="en-US" sz="2000" b="1" dirty="0">
              <a:latin typeface="Century Gothic" panose="020B0502020202020204" pitchFamily="34" charset="0"/>
            </a:endParaRPr>
          </a:p>
          <a:p>
            <a:pPr marL="444500" indent="-444500" defTabSz="412750" fontAlgn="base" hangingPunct="0">
              <a:spcBef>
                <a:spcPts val="600"/>
              </a:spcBef>
              <a:spcAft>
                <a:spcPct val="0"/>
              </a:spcAft>
              <a:buSzPct val="100000"/>
              <a:buBlip>
                <a:blip r:embed="rId3"/>
              </a:buBlip>
            </a:pPr>
            <a:r>
              <a:rPr lang="en-US" altLang="en-US" sz="2000" dirty="0" err="1" smtClean="0">
                <a:latin typeface="Century Gothic" panose="020B0502020202020204" pitchFamily="34" charset="0"/>
              </a:rPr>
              <a:t>Perpres</a:t>
            </a:r>
            <a:r>
              <a:rPr lang="en-US" altLang="en-US" sz="2000" dirty="0" smtClean="0">
                <a:latin typeface="Century Gothic" panose="020B0502020202020204" pitchFamily="34" charset="0"/>
              </a:rPr>
              <a:t> </a:t>
            </a:r>
            <a:r>
              <a:rPr lang="en-US" altLang="en-US" sz="2000" dirty="0">
                <a:latin typeface="Century Gothic" panose="020B0502020202020204" pitchFamily="34" charset="0"/>
              </a:rPr>
              <a:t>No. 123 </a:t>
            </a:r>
            <a:r>
              <a:rPr lang="en-US" altLang="en-US" sz="2000" dirty="0" err="1">
                <a:latin typeface="Century Gothic" panose="020B0502020202020204" pitchFamily="34" charset="0"/>
              </a:rPr>
              <a:t>Tahun</a:t>
            </a:r>
            <a:r>
              <a:rPr lang="en-US" altLang="en-US" sz="2000" dirty="0">
                <a:latin typeface="Century Gothic" panose="020B0502020202020204" pitchFamily="34" charset="0"/>
              </a:rPr>
              <a:t> 2016, </a:t>
            </a:r>
            <a:r>
              <a:rPr lang="en-US" altLang="en-US" sz="2000" dirty="0" err="1">
                <a:latin typeface="Century Gothic" panose="020B0502020202020204" pitchFamily="34" charset="0"/>
              </a:rPr>
              <a:t>Petunjuk</a:t>
            </a:r>
            <a:r>
              <a:rPr lang="en-US" altLang="en-US" sz="2000" dirty="0">
                <a:latin typeface="Century Gothic" panose="020B0502020202020204" pitchFamily="34" charset="0"/>
              </a:rPr>
              <a:t> </a:t>
            </a:r>
            <a:r>
              <a:rPr lang="en-US" altLang="en-US" sz="2000" dirty="0" err="1">
                <a:latin typeface="Century Gothic" panose="020B0502020202020204" pitchFamily="34" charset="0"/>
              </a:rPr>
              <a:t>Teknis</a:t>
            </a:r>
            <a:r>
              <a:rPr lang="en-US" altLang="en-US" sz="2000" dirty="0">
                <a:latin typeface="Century Gothic" panose="020B0502020202020204" pitchFamily="34" charset="0"/>
              </a:rPr>
              <a:t> DAK </a:t>
            </a:r>
            <a:r>
              <a:rPr lang="en-US" altLang="en-US" sz="2000" dirty="0" err="1">
                <a:latin typeface="Century Gothic" panose="020B0502020202020204" pitchFamily="34" charset="0"/>
              </a:rPr>
              <a:t>Fisik</a:t>
            </a:r>
            <a:r>
              <a:rPr lang="en-US" altLang="en-US" sz="2000" dirty="0">
                <a:latin typeface="Century Gothic" panose="020B0502020202020204" pitchFamily="34" charset="0"/>
              </a:rPr>
              <a:t> </a:t>
            </a:r>
            <a:r>
              <a:rPr lang="en-US" altLang="en-US" sz="2000" dirty="0" err="1">
                <a:latin typeface="Century Gothic" panose="020B0502020202020204" pitchFamily="34" charset="0"/>
              </a:rPr>
              <a:t>sebagaimana</a:t>
            </a:r>
            <a:r>
              <a:rPr lang="en-US" altLang="en-US" sz="2000" dirty="0">
                <a:latin typeface="Century Gothic" panose="020B0502020202020204" pitchFamily="34" charset="0"/>
              </a:rPr>
              <a:t> </a:t>
            </a:r>
            <a:r>
              <a:rPr lang="en-US" altLang="en-US" sz="2000" dirty="0" err="1">
                <a:latin typeface="Century Gothic" panose="020B0502020202020204" pitchFamily="34" charset="0"/>
              </a:rPr>
              <a:t>telah</a:t>
            </a:r>
            <a:r>
              <a:rPr lang="en-US" altLang="en-US" sz="2000" dirty="0">
                <a:latin typeface="Century Gothic" panose="020B0502020202020204" pitchFamily="34" charset="0"/>
              </a:rPr>
              <a:t> </a:t>
            </a:r>
            <a:r>
              <a:rPr lang="en-US" altLang="en-US" sz="2000" dirty="0" err="1">
                <a:latin typeface="Century Gothic" panose="020B0502020202020204" pitchFamily="34" charset="0"/>
              </a:rPr>
              <a:t>diubah</a:t>
            </a:r>
            <a:r>
              <a:rPr lang="en-US" altLang="en-US" sz="2000" dirty="0">
                <a:latin typeface="Century Gothic" panose="020B0502020202020204" pitchFamily="34" charset="0"/>
              </a:rPr>
              <a:t> </a:t>
            </a:r>
            <a:r>
              <a:rPr lang="en-US" altLang="en-US" sz="2000" dirty="0" err="1">
                <a:latin typeface="Century Gothic" panose="020B0502020202020204" pitchFamily="34" charset="0"/>
              </a:rPr>
              <a:t>dengan</a:t>
            </a:r>
            <a:r>
              <a:rPr lang="en-US" altLang="en-US" sz="2000" dirty="0">
                <a:latin typeface="Century Gothic" panose="020B0502020202020204" pitchFamily="34" charset="0"/>
              </a:rPr>
              <a:t> </a:t>
            </a:r>
            <a:r>
              <a:rPr lang="en-US" altLang="en-US" sz="2000" dirty="0" err="1">
                <a:latin typeface="Century Gothic" panose="020B0502020202020204" pitchFamily="34" charset="0"/>
              </a:rPr>
              <a:t>Perpres</a:t>
            </a:r>
            <a:r>
              <a:rPr lang="en-US" altLang="en-US" sz="2000" dirty="0">
                <a:latin typeface="Century Gothic" panose="020B0502020202020204" pitchFamily="34" charset="0"/>
              </a:rPr>
              <a:t> No. 5 </a:t>
            </a:r>
            <a:r>
              <a:rPr lang="en-US" altLang="en-US" sz="2000" dirty="0" err="1">
                <a:latin typeface="Century Gothic" panose="020B0502020202020204" pitchFamily="34" charset="0"/>
              </a:rPr>
              <a:t>Tahun</a:t>
            </a:r>
            <a:r>
              <a:rPr lang="en-US" altLang="en-US" sz="2000" dirty="0">
                <a:latin typeface="Century Gothic" panose="020B0502020202020204" pitchFamily="34" charset="0"/>
              </a:rPr>
              <a:t> </a:t>
            </a:r>
            <a:r>
              <a:rPr lang="en-US" altLang="en-US" sz="2000" dirty="0" smtClean="0">
                <a:latin typeface="Century Gothic" panose="020B0502020202020204" pitchFamily="34" charset="0"/>
              </a:rPr>
              <a:t>2018;</a:t>
            </a:r>
          </a:p>
          <a:p>
            <a:pPr marL="444500" indent="-444500" defTabSz="412750" fontAlgn="base" hangingPunct="0">
              <a:spcBef>
                <a:spcPts val="600"/>
              </a:spcBef>
              <a:spcAft>
                <a:spcPct val="0"/>
              </a:spcAft>
              <a:buSzPct val="100000"/>
              <a:buBlip>
                <a:blip r:embed="rId3"/>
              </a:buBlip>
            </a:pPr>
            <a:r>
              <a:rPr lang="en-US" sz="2000" dirty="0" err="1" smtClean="0">
                <a:latin typeface="Century Gothic" panose="020B0502020202020204" pitchFamily="34" charset="0"/>
              </a:rPr>
              <a:t>Peraturan</a:t>
            </a:r>
            <a:r>
              <a:rPr lang="en-US" sz="2000" dirty="0" smtClean="0">
                <a:latin typeface="Century Gothic" panose="020B0502020202020204" pitchFamily="34" charset="0"/>
              </a:rPr>
              <a:t> </a:t>
            </a:r>
            <a:r>
              <a:rPr lang="en-US" sz="2000" dirty="0" err="1">
                <a:latin typeface="Century Gothic" panose="020B0502020202020204" pitchFamily="34" charset="0"/>
              </a:rPr>
              <a:t>Presiden</a:t>
            </a:r>
            <a:r>
              <a:rPr lang="en-US" sz="2000" dirty="0">
                <a:latin typeface="Century Gothic" panose="020B0502020202020204" pitchFamily="34" charset="0"/>
              </a:rPr>
              <a:t> </a:t>
            </a:r>
            <a:r>
              <a:rPr lang="en-US" sz="2000" dirty="0" err="1">
                <a:latin typeface="Century Gothic" panose="020B0502020202020204" pitchFamily="34" charset="0"/>
              </a:rPr>
              <a:t>Nomor</a:t>
            </a:r>
            <a:r>
              <a:rPr lang="en-US" sz="2000" dirty="0">
                <a:latin typeface="Century Gothic" panose="020B0502020202020204" pitchFamily="34" charset="0"/>
              </a:rPr>
              <a:t> 54 </a:t>
            </a:r>
            <a:r>
              <a:rPr lang="en-US" sz="2000" dirty="0" err="1">
                <a:latin typeface="Century Gothic" panose="020B0502020202020204" pitchFamily="34" charset="0"/>
              </a:rPr>
              <a:t>Tahun</a:t>
            </a:r>
            <a:r>
              <a:rPr lang="en-US" sz="2000" dirty="0">
                <a:latin typeface="Century Gothic" panose="020B0502020202020204" pitchFamily="34" charset="0"/>
              </a:rPr>
              <a:t> 2010 </a:t>
            </a:r>
            <a:r>
              <a:rPr lang="en-US" sz="2000" dirty="0" err="1">
                <a:latin typeface="Century Gothic" panose="020B0502020202020204" pitchFamily="34" charset="0"/>
              </a:rPr>
              <a:t>tentang</a:t>
            </a:r>
            <a:r>
              <a:rPr lang="en-US" sz="2000" dirty="0">
                <a:latin typeface="Century Gothic" panose="020B0502020202020204" pitchFamily="34" charset="0"/>
              </a:rPr>
              <a:t> </a:t>
            </a:r>
            <a:r>
              <a:rPr lang="en-US" sz="2000" dirty="0" err="1">
                <a:latin typeface="Century Gothic" panose="020B0502020202020204" pitchFamily="34" charset="0"/>
              </a:rPr>
              <a:t>Pengadaan</a:t>
            </a:r>
            <a:r>
              <a:rPr lang="en-US" sz="2000" dirty="0">
                <a:latin typeface="Century Gothic" panose="020B0502020202020204" pitchFamily="34" charset="0"/>
              </a:rPr>
              <a:t> </a:t>
            </a:r>
            <a:r>
              <a:rPr lang="en-US" sz="2000" dirty="0" err="1">
                <a:latin typeface="Century Gothic" panose="020B0502020202020204" pitchFamily="34" charset="0"/>
              </a:rPr>
              <a:t>Barang</a:t>
            </a:r>
            <a:r>
              <a:rPr lang="en-US" sz="2000" dirty="0">
                <a:latin typeface="Century Gothic" panose="020B0502020202020204" pitchFamily="34" charset="0"/>
              </a:rPr>
              <a:t>/</a:t>
            </a:r>
            <a:r>
              <a:rPr lang="en-US" sz="2000" dirty="0" err="1">
                <a:latin typeface="Century Gothic" panose="020B0502020202020204" pitchFamily="34" charset="0"/>
              </a:rPr>
              <a:t>Jasa</a:t>
            </a:r>
            <a:r>
              <a:rPr lang="en-US" sz="2000" dirty="0">
                <a:latin typeface="Century Gothic" panose="020B0502020202020204" pitchFamily="34" charset="0"/>
              </a:rPr>
              <a:t> </a:t>
            </a:r>
            <a:r>
              <a:rPr lang="en-US" sz="2000" dirty="0" err="1">
                <a:latin typeface="Century Gothic" panose="020B0502020202020204" pitchFamily="34" charset="0"/>
              </a:rPr>
              <a:t>Pemerintah</a:t>
            </a:r>
            <a:r>
              <a:rPr lang="en-US" sz="2000" dirty="0">
                <a:latin typeface="Century Gothic" panose="020B0502020202020204" pitchFamily="34" charset="0"/>
              </a:rPr>
              <a:t> </a:t>
            </a:r>
            <a:r>
              <a:rPr lang="en-US" sz="2000" dirty="0" err="1">
                <a:latin typeface="Century Gothic" panose="020B0502020202020204" pitchFamily="34" charset="0"/>
              </a:rPr>
              <a:t>sebagaimana</a:t>
            </a:r>
            <a:r>
              <a:rPr lang="en-US" sz="2000" dirty="0">
                <a:latin typeface="Century Gothic" panose="020B0502020202020204" pitchFamily="34" charset="0"/>
              </a:rPr>
              <a:t> </a:t>
            </a:r>
            <a:r>
              <a:rPr lang="en-US" sz="2000" dirty="0" err="1">
                <a:latin typeface="Century Gothic" panose="020B0502020202020204" pitchFamily="34" charset="0"/>
              </a:rPr>
              <a:t>telah</a:t>
            </a:r>
            <a:r>
              <a:rPr lang="en-US" sz="2000" dirty="0">
                <a:latin typeface="Century Gothic" panose="020B0502020202020204" pitchFamily="34" charset="0"/>
              </a:rPr>
              <a:t> </a:t>
            </a:r>
            <a:r>
              <a:rPr lang="en-US" sz="2000" dirty="0" err="1">
                <a:latin typeface="Century Gothic" panose="020B0502020202020204" pitchFamily="34" charset="0"/>
              </a:rPr>
              <a:t>beberapa</a:t>
            </a:r>
            <a:r>
              <a:rPr lang="en-US" sz="2000" dirty="0">
                <a:latin typeface="Century Gothic" panose="020B0502020202020204" pitchFamily="34" charset="0"/>
              </a:rPr>
              <a:t> kali </a:t>
            </a:r>
            <a:r>
              <a:rPr lang="en-US" sz="2000" dirty="0" err="1">
                <a:latin typeface="Century Gothic" panose="020B0502020202020204" pitchFamily="34" charset="0"/>
              </a:rPr>
              <a:t>diubah</a:t>
            </a:r>
            <a:r>
              <a:rPr lang="en-US" sz="2000" dirty="0">
                <a:latin typeface="Century Gothic" panose="020B0502020202020204" pitchFamily="34" charset="0"/>
              </a:rPr>
              <a:t>, </a:t>
            </a:r>
            <a:r>
              <a:rPr lang="en-US" sz="2000" dirty="0" err="1">
                <a:latin typeface="Century Gothic" panose="020B0502020202020204" pitchFamily="34" charset="0"/>
              </a:rPr>
              <a:t>terakhir</a:t>
            </a:r>
            <a:r>
              <a:rPr lang="en-US" sz="2000" dirty="0">
                <a:latin typeface="Century Gothic" panose="020B0502020202020204" pitchFamily="34" charset="0"/>
              </a:rPr>
              <a:t> </a:t>
            </a:r>
            <a:r>
              <a:rPr lang="en-US" sz="2000" dirty="0" err="1">
                <a:latin typeface="Century Gothic" panose="020B0502020202020204" pitchFamily="34" charset="0"/>
              </a:rPr>
              <a:t>dengan</a:t>
            </a:r>
            <a:r>
              <a:rPr lang="en-US" sz="2000" dirty="0">
                <a:latin typeface="Century Gothic" panose="020B0502020202020204" pitchFamily="34" charset="0"/>
              </a:rPr>
              <a:t> </a:t>
            </a:r>
            <a:r>
              <a:rPr lang="en-US" sz="2000" dirty="0" err="1">
                <a:latin typeface="Century Gothic" panose="020B0502020202020204" pitchFamily="34" charset="0"/>
              </a:rPr>
              <a:t>Peraturan</a:t>
            </a:r>
            <a:r>
              <a:rPr lang="en-US" sz="2000" dirty="0">
                <a:latin typeface="Century Gothic" panose="020B0502020202020204" pitchFamily="34" charset="0"/>
              </a:rPr>
              <a:t> </a:t>
            </a:r>
            <a:r>
              <a:rPr lang="en-US" sz="2000" dirty="0" err="1">
                <a:latin typeface="Century Gothic" panose="020B0502020202020204" pitchFamily="34" charset="0"/>
              </a:rPr>
              <a:t>Presiden</a:t>
            </a:r>
            <a:r>
              <a:rPr lang="en-US" sz="2000" dirty="0">
                <a:latin typeface="Century Gothic" panose="020B0502020202020204" pitchFamily="34" charset="0"/>
              </a:rPr>
              <a:t> </a:t>
            </a:r>
            <a:r>
              <a:rPr lang="en-US" sz="2000" dirty="0" err="1">
                <a:latin typeface="Century Gothic" panose="020B0502020202020204" pitchFamily="34" charset="0"/>
              </a:rPr>
              <a:t>Nomor</a:t>
            </a:r>
            <a:r>
              <a:rPr lang="en-US" sz="2000" dirty="0">
                <a:latin typeface="Century Gothic" panose="020B0502020202020204" pitchFamily="34" charset="0"/>
              </a:rPr>
              <a:t> 4 </a:t>
            </a:r>
            <a:r>
              <a:rPr lang="en-US" sz="2000" dirty="0" err="1">
                <a:latin typeface="Century Gothic" panose="020B0502020202020204" pitchFamily="34" charset="0"/>
              </a:rPr>
              <a:t>Tahun</a:t>
            </a:r>
            <a:r>
              <a:rPr lang="en-US" sz="2000" dirty="0">
                <a:latin typeface="Century Gothic" panose="020B0502020202020204" pitchFamily="34" charset="0"/>
              </a:rPr>
              <a:t> 2015 </a:t>
            </a:r>
            <a:r>
              <a:rPr lang="en-US" sz="2000" dirty="0" err="1">
                <a:latin typeface="Century Gothic" panose="020B0502020202020204" pitchFamily="34" charset="0"/>
              </a:rPr>
              <a:t>tentang</a:t>
            </a:r>
            <a:r>
              <a:rPr lang="en-US" sz="2000" dirty="0">
                <a:latin typeface="Century Gothic" panose="020B0502020202020204" pitchFamily="34" charset="0"/>
              </a:rPr>
              <a:t> </a:t>
            </a:r>
            <a:r>
              <a:rPr lang="en-US" sz="2000" dirty="0" err="1">
                <a:latin typeface="Century Gothic" panose="020B0502020202020204" pitchFamily="34" charset="0"/>
              </a:rPr>
              <a:t>Perubahan</a:t>
            </a:r>
            <a:r>
              <a:rPr lang="en-US" sz="2000" dirty="0">
                <a:latin typeface="Century Gothic" panose="020B0502020202020204" pitchFamily="34" charset="0"/>
              </a:rPr>
              <a:t> </a:t>
            </a:r>
            <a:r>
              <a:rPr lang="en-US" sz="2000" dirty="0" err="1">
                <a:latin typeface="Century Gothic" panose="020B0502020202020204" pitchFamily="34" charset="0"/>
              </a:rPr>
              <a:t>Keempat</a:t>
            </a:r>
            <a:r>
              <a:rPr lang="en-US" sz="2000" dirty="0">
                <a:latin typeface="Century Gothic" panose="020B0502020202020204" pitchFamily="34" charset="0"/>
              </a:rPr>
              <a:t> </a:t>
            </a:r>
            <a:r>
              <a:rPr lang="en-US" sz="2000" dirty="0" err="1">
                <a:latin typeface="Century Gothic" panose="020B0502020202020204" pitchFamily="34" charset="0"/>
              </a:rPr>
              <a:t>atas</a:t>
            </a:r>
            <a:r>
              <a:rPr lang="en-US" sz="2000" dirty="0">
                <a:latin typeface="Century Gothic" panose="020B0502020202020204" pitchFamily="34" charset="0"/>
              </a:rPr>
              <a:t> </a:t>
            </a:r>
            <a:r>
              <a:rPr lang="en-US" sz="2000" dirty="0" err="1">
                <a:latin typeface="Century Gothic" panose="020B0502020202020204" pitchFamily="34" charset="0"/>
              </a:rPr>
              <a:t>Peraturan</a:t>
            </a:r>
            <a:r>
              <a:rPr lang="en-US" sz="2000" dirty="0">
                <a:latin typeface="Century Gothic" panose="020B0502020202020204" pitchFamily="34" charset="0"/>
              </a:rPr>
              <a:t> </a:t>
            </a:r>
            <a:r>
              <a:rPr lang="en-US" sz="2000" dirty="0" err="1">
                <a:latin typeface="Century Gothic" panose="020B0502020202020204" pitchFamily="34" charset="0"/>
              </a:rPr>
              <a:t>Presiden</a:t>
            </a:r>
            <a:r>
              <a:rPr lang="en-US" sz="2000" dirty="0">
                <a:latin typeface="Century Gothic" panose="020B0502020202020204" pitchFamily="34" charset="0"/>
              </a:rPr>
              <a:t> </a:t>
            </a:r>
            <a:r>
              <a:rPr lang="en-US" sz="2000" dirty="0" err="1">
                <a:latin typeface="Century Gothic" panose="020B0502020202020204" pitchFamily="34" charset="0"/>
              </a:rPr>
              <a:t>Nomor</a:t>
            </a:r>
            <a:r>
              <a:rPr lang="en-US" sz="2000" dirty="0">
                <a:latin typeface="Century Gothic" panose="020B0502020202020204" pitchFamily="34" charset="0"/>
              </a:rPr>
              <a:t> 54 </a:t>
            </a:r>
            <a:r>
              <a:rPr lang="en-US" sz="2000" dirty="0" err="1">
                <a:latin typeface="Century Gothic" panose="020B0502020202020204" pitchFamily="34" charset="0"/>
              </a:rPr>
              <a:t>Tahun</a:t>
            </a:r>
            <a:r>
              <a:rPr lang="en-US" sz="2000" dirty="0">
                <a:latin typeface="Century Gothic" panose="020B0502020202020204" pitchFamily="34" charset="0"/>
              </a:rPr>
              <a:t> 2010 </a:t>
            </a:r>
            <a:r>
              <a:rPr lang="en-US" sz="2000" dirty="0" err="1">
                <a:latin typeface="Century Gothic" panose="020B0502020202020204" pitchFamily="34" charset="0"/>
              </a:rPr>
              <a:t>tentang</a:t>
            </a:r>
            <a:r>
              <a:rPr lang="en-US" sz="2000" dirty="0">
                <a:latin typeface="Century Gothic" panose="020B0502020202020204" pitchFamily="34" charset="0"/>
              </a:rPr>
              <a:t> </a:t>
            </a:r>
            <a:r>
              <a:rPr lang="en-US" sz="2000" dirty="0" err="1">
                <a:latin typeface="Century Gothic" panose="020B0502020202020204" pitchFamily="34" charset="0"/>
              </a:rPr>
              <a:t>Pengadaan</a:t>
            </a:r>
            <a:r>
              <a:rPr lang="en-US" sz="2000" dirty="0">
                <a:latin typeface="Century Gothic" panose="020B0502020202020204" pitchFamily="34" charset="0"/>
              </a:rPr>
              <a:t> </a:t>
            </a:r>
            <a:r>
              <a:rPr lang="en-US" sz="2000" dirty="0" err="1">
                <a:latin typeface="Century Gothic" panose="020B0502020202020204" pitchFamily="34" charset="0"/>
              </a:rPr>
              <a:t>Barang</a:t>
            </a:r>
            <a:r>
              <a:rPr lang="en-US" sz="2000" dirty="0">
                <a:latin typeface="Century Gothic" panose="020B0502020202020204" pitchFamily="34" charset="0"/>
              </a:rPr>
              <a:t>/</a:t>
            </a:r>
            <a:r>
              <a:rPr lang="en-US" sz="2000" dirty="0" err="1">
                <a:latin typeface="Century Gothic" panose="020B0502020202020204" pitchFamily="34" charset="0"/>
              </a:rPr>
              <a:t>Jasa</a:t>
            </a:r>
            <a:r>
              <a:rPr lang="en-US" sz="2000" dirty="0">
                <a:latin typeface="Century Gothic" panose="020B0502020202020204" pitchFamily="34" charset="0"/>
              </a:rPr>
              <a:t> </a:t>
            </a:r>
            <a:r>
              <a:rPr lang="en-US" sz="2000" dirty="0" err="1" smtClean="0">
                <a:latin typeface="Century Gothic" panose="020B0502020202020204" pitchFamily="34" charset="0"/>
              </a:rPr>
              <a:t>Pemerintah</a:t>
            </a:r>
            <a:r>
              <a:rPr lang="en-US" sz="2000" dirty="0" smtClean="0">
                <a:latin typeface="Century Gothic" panose="020B0502020202020204" pitchFamily="34" charset="0"/>
              </a:rPr>
              <a:t>;</a:t>
            </a:r>
            <a:endParaRPr lang="en-US" sz="2000" dirty="0">
              <a:latin typeface="Century Gothic" panose="020B0502020202020204" pitchFamily="34" charset="0"/>
            </a:endParaRPr>
          </a:p>
          <a:p>
            <a:pPr marL="444500" indent="-444500" defTabSz="412750" fontAlgn="base" hangingPunct="0">
              <a:spcBef>
                <a:spcPts val="600"/>
              </a:spcBef>
              <a:spcAft>
                <a:spcPct val="0"/>
              </a:spcAft>
              <a:buSzPct val="100000"/>
              <a:buBlip>
                <a:blip r:embed="rId3"/>
              </a:buBlip>
            </a:pPr>
            <a:r>
              <a:rPr lang="en-US" sz="2000" dirty="0" err="1" smtClean="0">
                <a:latin typeface="Century Gothic" panose="020B0502020202020204" pitchFamily="34" charset="0"/>
              </a:rPr>
              <a:t>Peraturan</a:t>
            </a:r>
            <a:r>
              <a:rPr lang="en-US" sz="2000" dirty="0" smtClean="0">
                <a:latin typeface="Century Gothic" panose="020B0502020202020204" pitchFamily="34" charset="0"/>
              </a:rPr>
              <a:t> </a:t>
            </a:r>
            <a:r>
              <a:rPr lang="en-US" sz="2000" dirty="0" err="1">
                <a:latin typeface="Century Gothic" panose="020B0502020202020204" pitchFamily="34" charset="0"/>
              </a:rPr>
              <a:t>Presiden</a:t>
            </a:r>
            <a:r>
              <a:rPr lang="en-US" sz="2000" dirty="0">
                <a:latin typeface="Century Gothic" panose="020B0502020202020204" pitchFamily="34" charset="0"/>
              </a:rPr>
              <a:t> </a:t>
            </a:r>
            <a:r>
              <a:rPr lang="en-US" sz="2000" dirty="0" err="1">
                <a:latin typeface="Century Gothic" panose="020B0502020202020204" pitchFamily="34" charset="0"/>
              </a:rPr>
              <a:t>Nomor</a:t>
            </a:r>
            <a:r>
              <a:rPr lang="en-US" sz="2000" dirty="0">
                <a:latin typeface="Century Gothic" panose="020B0502020202020204" pitchFamily="34" charset="0"/>
              </a:rPr>
              <a:t> 84 </a:t>
            </a:r>
            <a:r>
              <a:rPr lang="en-US" sz="2000" dirty="0" err="1">
                <a:latin typeface="Century Gothic" panose="020B0502020202020204" pitchFamily="34" charset="0"/>
              </a:rPr>
              <a:t>Tahun</a:t>
            </a:r>
            <a:r>
              <a:rPr lang="en-US" sz="2000" dirty="0">
                <a:latin typeface="Century Gothic" panose="020B0502020202020204" pitchFamily="34" charset="0"/>
              </a:rPr>
              <a:t> 2012 </a:t>
            </a:r>
            <a:r>
              <a:rPr lang="en-US" sz="2000" dirty="0" err="1">
                <a:latin typeface="Century Gothic" panose="020B0502020202020204" pitchFamily="34" charset="0"/>
              </a:rPr>
              <a:t>tentang</a:t>
            </a:r>
            <a:r>
              <a:rPr lang="en-US" sz="2000" dirty="0">
                <a:latin typeface="Century Gothic" panose="020B0502020202020204" pitchFamily="34" charset="0"/>
              </a:rPr>
              <a:t> </a:t>
            </a:r>
            <a:r>
              <a:rPr lang="en-US" sz="2000" dirty="0" err="1">
                <a:latin typeface="Century Gothic" panose="020B0502020202020204" pitchFamily="34" charset="0"/>
              </a:rPr>
              <a:t>Pengadaan</a:t>
            </a:r>
            <a:r>
              <a:rPr lang="en-US" sz="2000" dirty="0">
                <a:latin typeface="Century Gothic" panose="020B0502020202020204" pitchFamily="34" charset="0"/>
              </a:rPr>
              <a:t> </a:t>
            </a:r>
            <a:r>
              <a:rPr lang="en-US" sz="2000" dirty="0" err="1">
                <a:latin typeface="Century Gothic" panose="020B0502020202020204" pitchFamily="34" charset="0"/>
              </a:rPr>
              <a:t>Barang</a:t>
            </a:r>
            <a:r>
              <a:rPr lang="en-US" sz="2000" dirty="0">
                <a:latin typeface="Century Gothic" panose="020B0502020202020204" pitchFamily="34" charset="0"/>
              </a:rPr>
              <a:t>/</a:t>
            </a:r>
            <a:r>
              <a:rPr lang="en-US" sz="2000" dirty="0" err="1">
                <a:latin typeface="Century Gothic" panose="020B0502020202020204" pitchFamily="34" charset="0"/>
              </a:rPr>
              <a:t>Jasa</a:t>
            </a:r>
            <a:r>
              <a:rPr lang="en-US" sz="2000" dirty="0">
                <a:latin typeface="Century Gothic" panose="020B0502020202020204" pitchFamily="34" charset="0"/>
              </a:rPr>
              <a:t> </a:t>
            </a:r>
            <a:r>
              <a:rPr lang="en-US" sz="2000" dirty="0" err="1">
                <a:latin typeface="Century Gothic" panose="020B0502020202020204" pitchFamily="34" charset="0"/>
              </a:rPr>
              <a:t>Pemerintah</a:t>
            </a:r>
            <a:r>
              <a:rPr lang="en-US" sz="2000" dirty="0">
                <a:latin typeface="Century Gothic" panose="020B0502020202020204" pitchFamily="34" charset="0"/>
              </a:rPr>
              <a:t> </a:t>
            </a:r>
            <a:r>
              <a:rPr lang="en-US" sz="2000" dirty="0" err="1">
                <a:latin typeface="Century Gothic" panose="020B0502020202020204" pitchFamily="34" charset="0"/>
              </a:rPr>
              <a:t>Dalam</a:t>
            </a:r>
            <a:r>
              <a:rPr lang="en-US" sz="2000" dirty="0">
                <a:latin typeface="Century Gothic" panose="020B0502020202020204" pitchFamily="34" charset="0"/>
              </a:rPr>
              <a:t> </a:t>
            </a:r>
            <a:r>
              <a:rPr lang="en-US" sz="2000" dirty="0" err="1">
                <a:latin typeface="Century Gothic" panose="020B0502020202020204" pitchFamily="34" charset="0"/>
              </a:rPr>
              <a:t>Rangka</a:t>
            </a:r>
            <a:r>
              <a:rPr lang="en-US" sz="2000" dirty="0">
                <a:latin typeface="Century Gothic" panose="020B0502020202020204" pitchFamily="34" charset="0"/>
              </a:rPr>
              <a:t> </a:t>
            </a:r>
            <a:r>
              <a:rPr lang="en-US" sz="2000" dirty="0" err="1">
                <a:latin typeface="Century Gothic" panose="020B0502020202020204" pitchFamily="34" charset="0"/>
              </a:rPr>
              <a:t>Percepatan</a:t>
            </a:r>
            <a:r>
              <a:rPr lang="en-US" sz="2000" dirty="0">
                <a:latin typeface="Century Gothic" panose="020B0502020202020204" pitchFamily="34" charset="0"/>
              </a:rPr>
              <a:t> Pembangunan </a:t>
            </a:r>
            <a:r>
              <a:rPr lang="en-US" sz="2000" dirty="0" err="1">
                <a:latin typeface="Century Gothic" panose="020B0502020202020204" pitchFamily="34" charset="0"/>
              </a:rPr>
              <a:t>Provinsi</a:t>
            </a:r>
            <a:r>
              <a:rPr lang="en-US" sz="2000" dirty="0">
                <a:latin typeface="Century Gothic" panose="020B0502020202020204" pitchFamily="34" charset="0"/>
              </a:rPr>
              <a:t> Papua </a:t>
            </a:r>
            <a:r>
              <a:rPr lang="en-US" sz="2000" dirty="0" err="1">
                <a:latin typeface="Century Gothic" panose="020B0502020202020204" pitchFamily="34" charset="0"/>
              </a:rPr>
              <a:t>dan</a:t>
            </a:r>
            <a:r>
              <a:rPr lang="en-US" sz="2000" dirty="0">
                <a:latin typeface="Century Gothic" panose="020B0502020202020204" pitchFamily="34" charset="0"/>
              </a:rPr>
              <a:t> </a:t>
            </a:r>
            <a:r>
              <a:rPr lang="en-US" sz="2000" dirty="0" err="1">
                <a:latin typeface="Century Gothic" panose="020B0502020202020204" pitchFamily="34" charset="0"/>
              </a:rPr>
              <a:t>Provinsi</a:t>
            </a:r>
            <a:r>
              <a:rPr lang="en-US" sz="2000" dirty="0">
                <a:latin typeface="Century Gothic" panose="020B0502020202020204" pitchFamily="34" charset="0"/>
              </a:rPr>
              <a:t> Papua </a:t>
            </a:r>
            <a:r>
              <a:rPr lang="en-US" sz="2000" dirty="0" smtClean="0">
                <a:latin typeface="Century Gothic" panose="020B0502020202020204" pitchFamily="34" charset="0"/>
              </a:rPr>
              <a:t>Barat;</a:t>
            </a:r>
          </a:p>
          <a:p>
            <a:pPr marL="444500" indent="-444500" defTabSz="412750" fontAlgn="base" hangingPunct="0">
              <a:spcBef>
                <a:spcPts val="600"/>
              </a:spcBef>
              <a:spcAft>
                <a:spcPct val="0"/>
              </a:spcAft>
              <a:buSzPct val="100000"/>
              <a:buBlip>
                <a:blip r:embed="rId3"/>
              </a:buBlip>
            </a:pPr>
            <a:r>
              <a:rPr lang="en-US" altLang="en-US" sz="2000" dirty="0" err="1" smtClean="0">
                <a:latin typeface="Century Gothic" panose="020B0502020202020204" pitchFamily="34" charset="0"/>
              </a:rPr>
              <a:t>Peraturan</a:t>
            </a:r>
            <a:r>
              <a:rPr lang="en-US" altLang="en-US" sz="2000" dirty="0" smtClean="0">
                <a:latin typeface="Century Gothic" panose="020B0502020202020204" pitchFamily="34" charset="0"/>
              </a:rPr>
              <a:t> </a:t>
            </a:r>
            <a:r>
              <a:rPr lang="en-US" altLang="en-US" sz="2000" dirty="0" err="1">
                <a:latin typeface="Century Gothic" panose="020B0502020202020204" pitchFamily="34" charset="0"/>
              </a:rPr>
              <a:t>Menteri</a:t>
            </a:r>
            <a:r>
              <a:rPr lang="en-US" altLang="en-US" sz="2000" dirty="0">
                <a:latin typeface="Century Gothic" panose="020B0502020202020204" pitchFamily="34" charset="0"/>
              </a:rPr>
              <a:t> </a:t>
            </a:r>
            <a:r>
              <a:rPr lang="en-US" altLang="en-US" sz="2000" dirty="0" err="1">
                <a:latin typeface="Century Gothic" panose="020B0502020202020204" pitchFamily="34" charset="0"/>
              </a:rPr>
              <a:t>Keuangan</a:t>
            </a:r>
            <a:r>
              <a:rPr lang="en-US" altLang="en-US" sz="2000" dirty="0">
                <a:latin typeface="Century Gothic" panose="020B0502020202020204" pitchFamily="34" charset="0"/>
              </a:rPr>
              <a:t> No. 50/PMK.07/2017 </a:t>
            </a:r>
            <a:r>
              <a:rPr lang="en-US" altLang="en-US" sz="2000" dirty="0" err="1">
                <a:latin typeface="Century Gothic" panose="020B0502020202020204" pitchFamily="34" charset="0"/>
              </a:rPr>
              <a:t>tentang</a:t>
            </a:r>
            <a:r>
              <a:rPr lang="en-US" altLang="en-US" sz="2000" dirty="0">
                <a:latin typeface="Century Gothic" panose="020B0502020202020204" pitchFamily="34" charset="0"/>
              </a:rPr>
              <a:t> </a:t>
            </a:r>
            <a:r>
              <a:rPr lang="en-US" altLang="en-US" sz="2000" dirty="0" err="1">
                <a:latin typeface="Century Gothic" panose="020B0502020202020204" pitchFamily="34" charset="0"/>
              </a:rPr>
              <a:t>Pengelolaan</a:t>
            </a:r>
            <a:r>
              <a:rPr lang="en-US" altLang="en-US" sz="2000" dirty="0">
                <a:latin typeface="Century Gothic" panose="020B0502020202020204" pitchFamily="34" charset="0"/>
              </a:rPr>
              <a:t> Transfer </a:t>
            </a:r>
            <a:r>
              <a:rPr lang="en-US" altLang="en-US" sz="2000" dirty="0" err="1">
                <a:latin typeface="Century Gothic" panose="020B0502020202020204" pitchFamily="34" charset="0"/>
              </a:rPr>
              <a:t>ke</a:t>
            </a:r>
            <a:r>
              <a:rPr lang="en-US" altLang="en-US" sz="2000" dirty="0">
                <a:latin typeface="Century Gothic" panose="020B0502020202020204" pitchFamily="34" charset="0"/>
              </a:rPr>
              <a:t> Daerah </a:t>
            </a:r>
            <a:r>
              <a:rPr lang="en-US" altLang="en-US" sz="2000" dirty="0" err="1">
                <a:latin typeface="Century Gothic" panose="020B0502020202020204" pitchFamily="34" charset="0"/>
              </a:rPr>
              <a:t>dan</a:t>
            </a:r>
            <a:r>
              <a:rPr lang="en-US" altLang="en-US" sz="2000" dirty="0">
                <a:latin typeface="Century Gothic" panose="020B0502020202020204" pitchFamily="34" charset="0"/>
              </a:rPr>
              <a:t> Dana </a:t>
            </a:r>
            <a:r>
              <a:rPr lang="en-US" altLang="en-US" sz="2000" dirty="0" err="1" smtClean="0">
                <a:latin typeface="Century Gothic" panose="020B0502020202020204" pitchFamily="34" charset="0"/>
              </a:rPr>
              <a:t>Desa</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sebagaimana</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telah</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diubah</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dengan</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Peraturan</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Menteri</a:t>
            </a:r>
            <a:r>
              <a:rPr lang="en-US" altLang="en-US" sz="2000" dirty="0" smtClean="0">
                <a:latin typeface="Century Gothic" panose="020B0502020202020204" pitchFamily="34" charset="0"/>
              </a:rPr>
              <a:t> </a:t>
            </a:r>
            <a:r>
              <a:rPr lang="en-US" altLang="en-US" sz="2000" dirty="0" err="1" smtClean="0">
                <a:latin typeface="Century Gothic" panose="020B0502020202020204" pitchFamily="34" charset="0"/>
              </a:rPr>
              <a:t>Keuangan</a:t>
            </a:r>
            <a:r>
              <a:rPr lang="en-US" altLang="en-US" sz="2000" dirty="0" smtClean="0">
                <a:latin typeface="Century Gothic" panose="020B0502020202020204" pitchFamily="34" charset="0"/>
              </a:rPr>
              <a:t> No. 112/PMK.07/2017;</a:t>
            </a:r>
          </a:p>
          <a:p>
            <a:pPr marL="444500" indent="-444500" defTabSz="412750" fontAlgn="base" hangingPunct="0">
              <a:spcBef>
                <a:spcPts val="600"/>
              </a:spcBef>
              <a:spcAft>
                <a:spcPct val="0"/>
              </a:spcAft>
              <a:buSzPct val="100000"/>
              <a:buBlip>
                <a:blip r:embed="rId3"/>
              </a:buBlip>
            </a:pPr>
            <a:r>
              <a:rPr lang="en-US" sz="2000" dirty="0" err="1" smtClean="0">
                <a:latin typeface="Century Gothic" panose="020B0502020202020204" pitchFamily="34" charset="0"/>
              </a:rPr>
              <a:t>Peraturan</a:t>
            </a:r>
            <a:r>
              <a:rPr lang="en-US" sz="2000" dirty="0" smtClean="0">
                <a:latin typeface="Century Gothic" panose="020B0502020202020204" pitchFamily="34" charset="0"/>
              </a:rPr>
              <a:t> </a:t>
            </a:r>
            <a:r>
              <a:rPr lang="en-US" sz="2000" dirty="0" err="1" smtClean="0">
                <a:latin typeface="Century Gothic" panose="020B0502020202020204" pitchFamily="34" charset="0"/>
              </a:rPr>
              <a:t>Menteri</a:t>
            </a:r>
            <a:r>
              <a:rPr lang="en-US" sz="2000" dirty="0" smtClean="0">
                <a:latin typeface="Century Gothic" panose="020B0502020202020204" pitchFamily="34" charset="0"/>
              </a:rPr>
              <a:t> </a:t>
            </a:r>
            <a:r>
              <a:rPr lang="en-US" sz="2000" dirty="0" err="1" smtClean="0">
                <a:latin typeface="Century Gothic" panose="020B0502020202020204" pitchFamily="34" charset="0"/>
              </a:rPr>
              <a:t>Pendidikan</a:t>
            </a:r>
            <a:r>
              <a:rPr lang="en-US" sz="2000" dirty="0" smtClean="0">
                <a:latin typeface="Century Gothic" panose="020B0502020202020204" pitchFamily="34" charset="0"/>
              </a:rPr>
              <a:t> </a:t>
            </a:r>
            <a:r>
              <a:rPr lang="en-US" sz="2000" dirty="0" err="1" smtClean="0">
                <a:latin typeface="Century Gothic" panose="020B0502020202020204" pitchFamily="34" charset="0"/>
              </a:rPr>
              <a:t>dan</a:t>
            </a:r>
            <a:r>
              <a:rPr lang="en-US" sz="2000" dirty="0" smtClean="0">
                <a:latin typeface="Century Gothic" panose="020B0502020202020204" pitchFamily="34" charset="0"/>
              </a:rPr>
              <a:t> </a:t>
            </a:r>
            <a:r>
              <a:rPr lang="en-US" sz="2000" dirty="0" err="1" smtClean="0">
                <a:latin typeface="Century Gothic" panose="020B0502020202020204" pitchFamily="34" charset="0"/>
              </a:rPr>
              <a:t>Kebudayaan</a:t>
            </a:r>
            <a:r>
              <a:rPr lang="en-US" sz="2000" dirty="0" smtClean="0">
                <a:latin typeface="Century Gothic" panose="020B0502020202020204" pitchFamily="34" charset="0"/>
              </a:rPr>
              <a:t> No. </a:t>
            </a:r>
            <a:r>
              <a:rPr lang="en-US" sz="2000" dirty="0">
                <a:latin typeface="Century Gothic" panose="020B0502020202020204" pitchFamily="34" charset="0"/>
              </a:rPr>
              <a:t>8 </a:t>
            </a:r>
            <a:r>
              <a:rPr lang="en-US" sz="2000" dirty="0" err="1">
                <a:latin typeface="Century Gothic" panose="020B0502020202020204" pitchFamily="34" charset="0"/>
              </a:rPr>
              <a:t>Tahun</a:t>
            </a:r>
            <a:r>
              <a:rPr lang="en-US" sz="2000" dirty="0">
                <a:latin typeface="Century Gothic" panose="020B0502020202020204" pitchFamily="34" charset="0"/>
              </a:rPr>
              <a:t> 2018 </a:t>
            </a:r>
            <a:r>
              <a:rPr lang="en-US" sz="2000" dirty="0" err="1">
                <a:latin typeface="Century Gothic" panose="020B0502020202020204" pitchFamily="34" charset="0"/>
              </a:rPr>
              <a:t>Tentang</a:t>
            </a:r>
            <a:r>
              <a:rPr lang="en-US" sz="2000" dirty="0">
                <a:latin typeface="Century Gothic" panose="020B0502020202020204" pitchFamily="34" charset="0"/>
              </a:rPr>
              <a:t> </a:t>
            </a:r>
            <a:r>
              <a:rPr lang="en-US" sz="2000" dirty="0" err="1">
                <a:latin typeface="Century Gothic" panose="020B0502020202020204" pitchFamily="34" charset="0"/>
              </a:rPr>
              <a:t>Petunjuk</a:t>
            </a:r>
            <a:r>
              <a:rPr lang="en-US" sz="2000" dirty="0">
                <a:latin typeface="Century Gothic" panose="020B0502020202020204" pitchFamily="34" charset="0"/>
              </a:rPr>
              <a:t> </a:t>
            </a:r>
            <a:r>
              <a:rPr lang="en-US" sz="2000" dirty="0" err="1" smtClean="0">
                <a:latin typeface="Century Gothic" panose="020B0502020202020204" pitchFamily="34" charset="0"/>
              </a:rPr>
              <a:t>Operasional</a:t>
            </a:r>
            <a:r>
              <a:rPr lang="en-US" sz="2000" dirty="0" smtClean="0">
                <a:latin typeface="Century Gothic" panose="020B0502020202020204" pitchFamily="34" charset="0"/>
              </a:rPr>
              <a:t> </a:t>
            </a:r>
            <a:r>
              <a:rPr lang="en-US" sz="2000" dirty="0">
                <a:latin typeface="Century Gothic" panose="020B0502020202020204" pitchFamily="34" charset="0"/>
              </a:rPr>
              <a:t>Dana </a:t>
            </a:r>
            <a:r>
              <a:rPr lang="en-US" sz="2000" dirty="0" err="1">
                <a:latin typeface="Century Gothic" panose="020B0502020202020204" pitchFamily="34" charset="0"/>
              </a:rPr>
              <a:t>Alokasi</a:t>
            </a:r>
            <a:r>
              <a:rPr lang="en-US" sz="2000" dirty="0">
                <a:latin typeface="Century Gothic" panose="020B0502020202020204" pitchFamily="34" charset="0"/>
              </a:rPr>
              <a:t> </a:t>
            </a:r>
            <a:r>
              <a:rPr lang="en-US" sz="2000" dirty="0" err="1">
                <a:latin typeface="Century Gothic" panose="020B0502020202020204" pitchFamily="34" charset="0"/>
              </a:rPr>
              <a:t>Khusus</a:t>
            </a:r>
            <a:r>
              <a:rPr lang="en-US" sz="2000" dirty="0">
                <a:latin typeface="Century Gothic" panose="020B0502020202020204" pitchFamily="34" charset="0"/>
              </a:rPr>
              <a:t> </a:t>
            </a:r>
            <a:r>
              <a:rPr lang="en-US" sz="2000" dirty="0" err="1">
                <a:latin typeface="Century Gothic" panose="020B0502020202020204" pitchFamily="34" charset="0"/>
              </a:rPr>
              <a:t>Fisik</a:t>
            </a:r>
            <a:r>
              <a:rPr lang="en-US" sz="2000" dirty="0">
                <a:latin typeface="Century Gothic" panose="020B0502020202020204" pitchFamily="34" charset="0"/>
              </a:rPr>
              <a:t> </a:t>
            </a:r>
            <a:r>
              <a:rPr lang="en-US" sz="2000" dirty="0" err="1">
                <a:latin typeface="Century Gothic" panose="020B0502020202020204" pitchFamily="34" charset="0"/>
              </a:rPr>
              <a:t>Bidang</a:t>
            </a:r>
            <a:r>
              <a:rPr lang="en-US" sz="2000" dirty="0">
                <a:latin typeface="Century Gothic" panose="020B0502020202020204" pitchFamily="34" charset="0"/>
              </a:rPr>
              <a:t> </a:t>
            </a:r>
            <a:r>
              <a:rPr lang="en-US" sz="2000" dirty="0" err="1" smtClean="0">
                <a:latin typeface="Century Gothic" panose="020B0502020202020204" pitchFamily="34" charset="0"/>
              </a:rPr>
              <a:t>Pendidikan</a:t>
            </a:r>
            <a:r>
              <a:rPr lang="en-US" sz="2000" dirty="0" smtClean="0">
                <a:latin typeface="Century Gothic" panose="020B0502020202020204" pitchFamily="34" charset="0"/>
              </a:rPr>
              <a:t>;</a:t>
            </a:r>
          </a:p>
          <a:p>
            <a:pPr marL="444500" indent="-444500" defTabSz="412750" fontAlgn="base" hangingPunct="0">
              <a:spcBef>
                <a:spcPts val="600"/>
              </a:spcBef>
              <a:spcAft>
                <a:spcPct val="0"/>
              </a:spcAft>
              <a:buSzPct val="100000"/>
              <a:buBlip>
                <a:blip r:embed="rId3"/>
              </a:buBlip>
            </a:pPr>
            <a:r>
              <a:rPr lang="en-US" sz="2000" dirty="0" err="1" smtClean="0">
                <a:latin typeface="Century Gothic" panose="020B0502020202020204" pitchFamily="34" charset="0"/>
              </a:rPr>
              <a:t>Peraturan</a:t>
            </a:r>
            <a:r>
              <a:rPr lang="en-US" sz="2000" dirty="0" smtClean="0">
                <a:latin typeface="Century Gothic" panose="020B0502020202020204" pitchFamily="34" charset="0"/>
              </a:rPr>
              <a:t> lain </a:t>
            </a:r>
            <a:r>
              <a:rPr lang="en-US" sz="2000" dirty="0" err="1" smtClean="0">
                <a:latin typeface="Century Gothic" panose="020B0502020202020204" pitchFamily="34" charset="0"/>
              </a:rPr>
              <a:t>terkait</a:t>
            </a:r>
            <a:r>
              <a:rPr lang="en-US" sz="2000" dirty="0" smtClean="0">
                <a:latin typeface="Century Gothic" panose="020B0502020202020204" pitchFamily="34" charset="0"/>
              </a:rPr>
              <a:t>.</a:t>
            </a:r>
            <a:endParaRPr lang="en-US" sz="2000" dirty="0">
              <a:latin typeface="Century Gothic" panose="020B0502020202020204" pitchFamily="34" charset="0"/>
            </a:endParaRPr>
          </a:p>
        </p:txBody>
      </p:sp>
    </p:spTree>
    <p:extLst>
      <p:ext uri="{BB962C8B-B14F-4D97-AF65-F5344CB8AC3E}">
        <p14:creationId xmlns:p14="http://schemas.microsoft.com/office/powerpoint/2010/main" val="193869597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rgbClr val="FFFF00"/>
                </a:solidFill>
              </a:rPr>
              <a:t>Kewenangan</a:t>
            </a:r>
            <a:r>
              <a:rPr lang="en-US" sz="2800" b="1" dirty="0" smtClean="0">
                <a:solidFill>
                  <a:schemeClr val="bg1"/>
                </a:solidFill>
              </a:rPr>
              <a:t> </a:t>
            </a:r>
            <a:r>
              <a:rPr lang="en-US" sz="2800" b="1" dirty="0" err="1" smtClean="0">
                <a:solidFill>
                  <a:schemeClr val="bg1"/>
                </a:solidFill>
              </a:rPr>
              <a:t>Pengelolaan</a:t>
            </a:r>
            <a:r>
              <a:rPr lang="en-US" sz="2800" b="1" dirty="0" smtClean="0">
                <a:solidFill>
                  <a:schemeClr val="bg1"/>
                </a:solidFill>
              </a:rPr>
              <a:t> DAK </a:t>
            </a:r>
            <a:r>
              <a:rPr lang="en-US" sz="2800" b="1" dirty="0" err="1" smtClean="0">
                <a:solidFill>
                  <a:schemeClr val="bg1"/>
                </a:solidFill>
              </a:rPr>
              <a:t>Fisik</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p:cNvSpPr/>
          <p:nvPr/>
        </p:nvSpPr>
        <p:spPr>
          <a:xfrm>
            <a:off x="1686897" y="807961"/>
            <a:ext cx="2907976" cy="430887"/>
          </a:xfrm>
          <a:prstGeom prst="rect">
            <a:avLst/>
          </a:prstGeom>
        </p:spPr>
        <p:txBody>
          <a:bodyPr wrap="none">
            <a:spAutoFit/>
          </a:bodyPr>
          <a:lstStyle/>
          <a:p>
            <a:r>
              <a:rPr lang="id-ID" sz="2200" b="1" dirty="0">
                <a:solidFill>
                  <a:srgbClr val="C00000"/>
                </a:solidFill>
                <a:effectLst>
                  <a:outerShdw blurRad="38100" dist="38100" dir="2700000" algn="tl">
                    <a:srgbClr val="000000">
                      <a:alpha val="43137"/>
                    </a:srgbClr>
                  </a:outerShdw>
                </a:effectLst>
              </a:rPr>
              <a:t>Kementerian Keuangan</a:t>
            </a:r>
          </a:p>
        </p:txBody>
      </p:sp>
      <p:sp>
        <p:nvSpPr>
          <p:cNvPr id="22" name="Rectangle 21"/>
          <p:cNvSpPr/>
          <p:nvPr/>
        </p:nvSpPr>
        <p:spPr>
          <a:xfrm>
            <a:off x="1686898" y="1372278"/>
            <a:ext cx="4003321" cy="1015663"/>
          </a:xfrm>
          <a:prstGeom prst="rect">
            <a:avLst/>
          </a:prstGeom>
        </p:spPr>
        <p:txBody>
          <a:bodyPr wrap="square">
            <a:spAutoFit/>
          </a:bodyPr>
          <a:lstStyle/>
          <a:p>
            <a:r>
              <a:rPr lang="id-ID" sz="2000" dirty="0"/>
              <a:t>Mengatur mekanisme penyaluran dana </a:t>
            </a:r>
            <a:r>
              <a:rPr lang="en-US" sz="2000" dirty="0" smtClean="0"/>
              <a:t>DAK </a:t>
            </a:r>
            <a:r>
              <a:rPr lang="en-US" sz="2000" dirty="0" err="1" smtClean="0"/>
              <a:t>Fisik</a:t>
            </a:r>
            <a:r>
              <a:rPr lang="en-US" sz="2000" dirty="0" smtClean="0"/>
              <a:t> </a:t>
            </a:r>
            <a:r>
              <a:rPr lang="id-ID" sz="2000" dirty="0" smtClean="0"/>
              <a:t>dari </a:t>
            </a:r>
            <a:r>
              <a:rPr lang="id-ID" sz="2000" dirty="0"/>
              <a:t>pusat ke provinsi dan pelaporannya</a:t>
            </a:r>
            <a:endParaRPr lang="en-US" sz="2000" dirty="0"/>
          </a:p>
        </p:txBody>
      </p:sp>
      <p:cxnSp>
        <p:nvCxnSpPr>
          <p:cNvPr id="23" name="Straight Connector 22"/>
          <p:cNvCxnSpPr/>
          <p:nvPr/>
        </p:nvCxnSpPr>
        <p:spPr>
          <a:xfrm>
            <a:off x="5953661" y="909877"/>
            <a:ext cx="0" cy="5507809"/>
          </a:xfrm>
          <a:prstGeom prst="line">
            <a:avLst/>
          </a:prstGeom>
          <a:ln/>
        </p:spPr>
        <p:style>
          <a:lnRef idx="1">
            <a:schemeClr val="accent2"/>
          </a:lnRef>
          <a:fillRef idx="0">
            <a:schemeClr val="accent2"/>
          </a:fillRef>
          <a:effectRef idx="0">
            <a:schemeClr val="accent2"/>
          </a:effectRef>
          <a:fontRef idx="minor">
            <a:schemeClr val="tx1"/>
          </a:fontRef>
        </p:style>
      </p:cxnSp>
      <p:sp>
        <p:nvSpPr>
          <p:cNvPr id="24" name="Rectangle 23"/>
          <p:cNvSpPr/>
          <p:nvPr/>
        </p:nvSpPr>
        <p:spPr>
          <a:xfrm>
            <a:off x="6477840" y="776111"/>
            <a:ext cx="5121519" cy="430887"/>
          </a:xfrm>
          <a:prstGeom prst="rect">
            <a:avLst/>
          </a:prstGeom>
        </p:spPr>
        <p:txBody>
          <a:bodyPr wrap="square">
            <a:spAutoFit/>
          </a:bodyPr>
          <a:lstStyle/>
          <a:p>
            <a:pPr>
              <a:spcBef>
                <a:spcPts val="600"/>
              </a:spcBef>
            </a:pPr>
            <a:r>
              <a:rPr lang="id-ID" sz="2200" b="1" dirty="0">
                <a:solidFill>
                  <a:srgbClr val="009900"/>
                </a:solidFill>
                <a:effectLst>
                  <a:outerShdw blurRad="38100" dist="38100" dir="2700000" algn="tl">
                    <a:srgbClr val="000000">
                      <a:alpha val="43137"/>
                    </a:srgbClr>
                  </a:outerShdw>
                </a:effectLst>
              </a:rPr>
              <a:t>Kementerian Dalam Negeri</a:t>
            </a:r>
          </a:p>
        </p:txBody>
      </p:sp>
      <p:sp>
        <p:nvSpPr>
          <p:cNvPr id="25" name="Rectangle 24"/>
          <p:cNvSpPr/>
          <p:nvPr/>
        </p:nvSpPr>
        <p:spPr>
          <a:xfrm>
            <a:off x="6423545" y="1455586"/>
            <a:ext cx="4712733" cy="1323439"/>
          </a:xfrm>
          <a:prstGeom prst="rect">
            <a:avLst/>
          </a:prstGeom>
        </p:spPr>
        <p:txBody>
          <a:bodyPr wrap="square">
            <a:spAutoFit/>
          </a:bodyPr>
          <a:lstStyle/>
          <a:p>
            <a:pPr marL="57150" lvl="1"/>
            <a:r>
              <a:rPr lang="id-ID" sz="2000" dirty="0" smtClean="0"/>
              <a:t>Mengatur </a:t>
            </a:r>
            <a:r>
              <a:rPr lang="id-ID" sz="2000" dirty="0"/>
              <a:t>mekanisme pengelolaan dana </a:t>
            </a:r>
            <a:r>
              <a:rPr lang="en-US" sz="2000" dirty="0" smtClean="0"/>
              <a:t>DAK </a:t>
            </a:r>
            <a:r>
              <a:rPr lang="en-US" sz="2000" dirty="0" err="1" smtClean="0"/>
              <a:t>Fisik</a:t>
            </a:r>
            <a:r>
              <a:rPr lang="id-ID" sz="2000" dirty="0" smtClean="0"/>
              <a:t> </a:t>
            </a:r>
            <a:r>
              <a:rPr lang="id-ID" sz="2000" dirty="0"/>
              <a:t>di daerah</a:t>
            </a:r>
            <a:r>
              <a:rPr lang="en-US" sz="2000" dirty="0"/>
              <a:t>, </a:t>
            </a:r>
            <a:r>
              <a:rPr lang="en-US" sz="2000" dirty="0" err="1"/>
              <a:t>pertanggungjawaban</a:t>
            </a:r>
            <a:r>
              <a:rPr lang="en-US" sz="2000" dirty="0"/>
              <a:t> </a:t>
            </a:r>
            <a:r>
              <a:rPr lang="en-US" sz="2000" dirty="0" err="1"/>
              <a:t>keuangan</a:t>
            </a:r>
            <a:r>
              <a:rPr lang="id-ID" sz="2000" dirty="0"/>
              <a:t> dan penyaluran dari kas daerah ke sekolah.</a:t>
            </a:r>
          </a:p>
        </p:txBody>
      </p:sp>
      <p:sp>
        <p:nvSpPr>
          <p:cNvPr id="26" name="Rectangle 25"/>
          <p:cNvSpPr/>
          <p:nvPr/>
        </p:nvSpPr>
        <p:spPr>
          <a:xfrm>
            <a:off x="1686897" y="4001090"/>
            <a:ext cx="4377599" cy="738664"/>
          </a:xfrm>
          <a:prstGeom prst="rect">
            <a:avLst/>
          </a:prstGeom>
        </p:spPr>
        <p:txBody>
          <a:bodyPr wrap="square">
            <a:spAutoFit/>
          </a:bodyPr>
          <a:lstStyle/>
          <a:p>
            <a:r>
              <a:rPr lang="id-ID" sz="2100" b="1" dirty="0">
                <a:solidFill>
                  <a:srgbClr val="0000FF"/>
                </a:solidFill>
                <a:effectLst>
                  <a:outerShdw blurRad="38100" dist="38100" dir="2700000" algn="tl">
                    <a:srgbClr val="000000">
                      <a:alpha val="43137"/>
                    </a:srgbClr>
                  </a:outerShdw>
                </a:effectLst>
              </a:rPr>
              <a:t>Kementerian Pendidikan</a:t>
            </a:r>
            <a:endParaRPr lang="en-US" sz="2100" b="1" dirty="0">
              <a:solidFill>
                <a:srgbClr val="0000FF"/>
              </a:solidFill>
              <a:effectLst>
                <a:outerShdw blurRad="38100" dist="38100" dir="2700000" algn="tl">
                  <a:srgbClr val="000000">
                    <a:alpha val="43137"/>
                  </a:srgbClr>
                </a:outerShdw>
              </a:effectLst>
            </a:endParaRPr>
          </a:p>
          <a:p>
            <a:r>
              <a:rPr lang="id-ID" sz="2100" b="1" dirty="0">
                <a:solidFill>
                  <a:srgbClr val="0000FF"/>
                </a:solidFill>
                <a:effectLst>
                  <a:outerShdw blurRad="38100" dist="38100" dir="2700000" algn="tl">
                    <a:srgbClr val="000000">
                      <a:alpha val="43137"/>
                    </a:srgbClr>
                  </a:outerShdw>
                </a:effectLst>
              </a:rPr>
              <a:t> dan Kebudayaan</a:t>
            </a:r>
          </a:p>
        </p:txBody>
      </p:sp>
      <p:sp>
        <p:nvSpPr>
          <p:cNvPr id="27" name="Rectangle 26"/>
          <p:cNvSpPr/>
          <p:nvPr/>
        </p:nvSpPr>
        <p:spPr>
          <a:xfrm>
            <a:off x="1812228" y="5077062"/>
            <a:ext cx="3657947" cy="707886"/>
          </a:xfrm>
          <a:prstGeom prst="rect">
            <a:avLst/>
          </a:prstGeom>
        </p:spPr>
        <p:txBody>
          <a:bodyPr wrap="square">
            <a:spAutoFit/>
          </a:bodyPr>
          <a:lstStyle/>
          <a:p>
            <a:pPr marL="0" lvl="1"/>
            <a:r>
              <a:rPr lang="id-ID" sz="2000" dirty="0"/>
              <a:t>Petunjuk </a:t>
            </a:r>
            <a:r>
              <a:rPr lang="en-US" sz="2000" dirty="0" err="1" smtClean="0"/>
              <a:t>operasional</a:t>
            </a:r>
            <a:r>
              <a:rPr lang="en-US" sz="2000" dirty="0" smtClean="0"/>
              <a:t> /</a:t>
            </a:r>
            <a:r>
              <a:rPr lang="en-US" sz="2000" dirty="0" err="1" smtClean="0"/>
              <a:t>Spesifikasi</a:t>
            </a:r>
            <a:r>
              <a:rPr lang="en-US" sz="2000" dirty="0" smtClean="0"/>
              <a:t> </a:t>
            </a:r>
            <a:r>
              <a:rPr lang="en-US" sz="2000" dirty="0" err="1" smtClean="0"/>
              <a:t>Teknis</a:t>
            </a:r>
            <a:r>
              <a:rPr lang="en-US" sz="2000" dirty="0" smtClean="0"/>
              <a:t> DAK </a:t>
            </a:r>
            <a:r>
              <a:rPr lang="en-US" sz="2000" dirty="0" err="1" smtClean="0"/>
              <a:t>Bidang</a:t>
            </a:r>
            <a:r>
              <a:rPr lang="en-US" sz="2000" dirty="0" smtClean="0"/>
              <a:t> </a:t>
            </a:r>
            <a:r>
              <a:rPr lang="en-US" sz="2000" dirty="0" err="1" smtClean="0"/>
              <a:t>Pendidikan</a:t>
            </a:r>
            <a:endParaRPr lang="id-ID" sz="2000" dirty="0"/>
          </a:p>
        </p:txBody>
      </p:sp>
      <p:cxnSp>
        <p:nvCxnSpPr>
          <p:cNvPr id="28" name="Straight Connector 27"/>
          <p:cNvCxnSpPr/>
          <p:nvPr/>
        </p:nvCxnSpPr>
        <p:spPr>
          <a:xfrm>
            <a:off x="473404" y="3588330"/>
            <a:ext cx="11494554" cy="33887"/>
          </a:xfrm>
          <a:prstGeom prst="line">
            <a:avLst/>
          </a:prstGeom>
        </p:spPr>
        <p:style>
          <a:lnRef idx="1">
            <a:schemeClr val="accent2"/>
          </a:lnRef>
          <a:fillRef idx="0">
            <a:schemeClr val="accent2"/>
          </a:fillRef>
          <a:effectRef idx="0">
            <a:schemeClr val="accent2"/>
          </a:effectRef>
          <a:fontRef idx="minor">
            <a:schemeClr val="tx1"/>
          </a:fontRef>
        </p:style>
      </p:cxnSp>
      <p:pic>
        <p:nvPicPr>
          <p:cNvPr id="29" name="Picture 2" descr="Image result for logo  kemenke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626" y="1360967"/>
            <a:ext cx="1101213" cy="10269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Image result for logo kemendagr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67366" y="1374179"/>
            <a:ext cx="1075970" cy="107597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Image result for logo kemendikbu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506" y="4397941"/>
            <a:ext cx="1021333" cy="10376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Image result for logo bappena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14586" y="4370422"/>
            <a:ext cx="1428750" cy="1219200"/>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6477840" y="4080561"/>
            <a:ext cx="5309140" cy="430887"/>
          </a:xfrm>
          <a:prstGeom prst="rect">
            <a:avLst/>
          </a:prstGeom>
        </p:spPr>
        <p:txBody>
          <a:bodyPr wrap="square">
            <a:spAutoFit/>
          </a:bodyPr>
          <a:lstStyle/>
          <a:p>
            <a:pPr>
              <a:spcBef>
                <a:spcPts val="600"/>
              </a:spcBef>
            </a:pPr>
            <a:r>
              <a:rPr lang="id-ID" sz="2200" b="1" dirty="0">
                <a:solidFill>
                  <a:schemeClr val="accent4"/>
                </a:solidFill>
                <a:effectLst>
                  <a:outerShdw blurRad="38100" dist="38100" dir="2700000" algn="tl">
                    <a:srgbClr val="000000">
                      <a:alpha val="43137"/>
                    </a:srgbClr>
                  </a:outerShdw>
                </a:effectLst>
              </a:rPr>
              <a:t>Kementerian </a:t>
            </a:r>
            <a:r>
              <a:rPr lang="en-US" sz="2200" b="1" dirty="0" smtClean="0">
                <a:solidFill>
                  <a:schemeClr val="accent4"/>
                </a:solidFill>
                <a:effectLst>
                  <a:outerShdw blurRad="38100" dist="38100" dir="2700000" algn="tl">
                    <a:srgbClr val="000000">
                      <a:alpha val="43137"/>
                    </a:srgbClr>
                  </a:outerShdw>
                </a:effectLst>
              </a:rPr>
              <a:t>PPN/</a:t>
            </a:r>
            <a:r>
              <a:rPr lang="en-US" sz="2200" b="1" dirty="0" err="1" smtClean="0">
                <a:solidFill>
                  <a:schemeClr val="accent4"/>
                </a:solidFill>
                <a:effectLst>
                  <a:outerShdw blurRad="38100" dist="38100" dir="2700000" algn="tl">
                    <a:srgbClr val="000000">
                      <a:alpha val="43137"/>
                    </a:srgbClr>
                  </a:outerShdw>
                </a:effectLst>
              </a:rPr>
              <a:t>Bappenas</a:t>
            </a:r>
            <a:endParaRPr lang="id-ID" sz="2200" b="1" dirty="0">
              <a:solidFill>
                <a:schemeClr val="accent4"/>
              </a:solidFill>
              <a:effectLst>
                <a:outerShdw blurRad="38100" dist="38100" dir="2700000" algn="tl">
                  <a:srgbClr val="000000">
                    <a:alpha val="43137"/>
                  </a:srgbClr>
                </a:outerShdw>
              </a:effectLst>
            </a:endParaRPr>
          </a:p>
        </p:txBody>
      </p:sp>
      <p:sp>
        <p:nvSpPr>
          <p:cNvPr id="34" name="Rectangle 33"/>
          <p:cNvSpPr/>
          <p:nvPr/>
        </p:nvSpPr>
        <p:spPr>
          <a:xfrm>
            <a:off x="6477840" y="5083360"/>
            <a:ext cx="4712733" cy="400110"/>
          </a:xfrm>
          <a:prstGeom prst="rect">
            <a:avLst/>
          </a:prstGeom>
        </p:spPr>
        <p:txBody>
          <a:bodyPr wrap="square">
            <a:spAutoFit/>
          </a:bodyPr>
          <a:lstStyle/>
          <a:p>
            <a:pPr marL="57150" lvl="1"/>
            <a:r>
              <a:rPr lang="en-US" sz="2000" dirty="0" smtClean="0"/>
              <a:t>Proses </a:t>
            </a:r>
            <a:r>
              <a:rPr lang="en-US" sz="2000" dirty="0" err="1" smtClean="0"/>
              <a:t>Perencanaan</a:t>
            </a:r>
            <a:r>
              <a:rPr lang="en-US" sz="2000" dirty="0" smtClean="0"/>
              <a:t> DAK </a:t>
            </a:r>
            <a:r>
              <a:rPr lang="en-US" sz="2000" dirty="0" err="1" smtClean="0"/>
              <a:t>Fisik</a:t>
            </a:r>
            <a:endParaRPr lang="id-ID" sz="2000" dirty="0"/>
          </a:p>
        </p:txBody>
      </p:sp>
      <p:sp>
        <p:nvSpPr>
          <p:cNvPr id="35" name="Curved Left Arrow 34"/>
          <p:cNvSpPr/>
          <p:nvPr/>
        </p:nvSpPr>
        <p:spPr>
          <a:xfrm>
            <a:off x="6064496" y="2951018"/>
            <a:ext cx="594323" cy="1391944"/>
          </a:xfrm>
          <a:prstGeom prst="curvedLeftArrow">
            <a:avLst>
              <a:gd name="adj1" fmla="val 25000"/>
              <a:gd name="adj2" fmla="val 429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urved Left Arrow 35"/>
          <p:cNvSpPr/>
          <p:nvPr/>
        </p:nvSpPr>
        <p:spPr>
          <a:xfrm rot="11026946">
            <a:off x="5254494" y="2910743"/>
            <a:ext cx="594323" cy="1391944"/>
          </a:xfrm>
          <a:prstGeom prst="curvedLeftArrow">
            <a:avLst>
              <a:gd name="adj1" fmla="val 25000"/>
              <a:gd name="adj2" fmla="val 429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58647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Mekanisme</a:t>
            </a:r>
            <a:r>
              <a:rPr lang="en-US" sz="2800" b="1" dirty="0" smtClean="0">
                <a:solidFill>
                  <a:schemeClr val="bg1"/>
                </a:solidFill>
              </a:rPr>
              <a:t> </a:t>
            </a:r>
            <a:r>
              <a:rPr lang="en-US" sz="2800" b="1" dirty="0" err="1" smtClean="0">
                <a:solidFill>
                  <a:srgbClr val="FFFF00"/>
                </a:solidFill>
              </a:rPr>
              <a:t>Penyaluran</a:t>
            </a:r>
            <a:r>
              <a:rPr lang="en-US" sz="2800" b="1" dirty="0" smtClean="0">
                <a:solidFill>
                  <a:schemeClr val="bg1"/>
                </a:solidFill>
              </a:rPr>
              <a:t> - </a:t>
            </a:r>
            <a:r>
              <a:rPr lang="id-ID" altLang="en-US" sz="2800" b="1" dirty="0">
                <a:solidFill>
                  <a:schemeClr val="bg1"/>
                </a:solidFill>
                <a:cs typeface="Arial"/>
              </a:rPr>
              <a:t>PMK 112/PMK.07/2017</a:t>
            </a:r>
            <a:r>
              <a:rPr lang="en-US" sz="2800" b="1" dirty="0" smtClean="0">
                <a:solidFill>
                  <a:schemeClr val="bg1"/>
                </a:solidFill>
              </a:rPr>
              <a:t> </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1"/>
          <p:cNvSpPr txBox="1">
            <a:spLocks/>
          </p:cNvSpPr>
          <p:nvPr/>
        </p:nvSpPr>
        <p:spPr>
          <a:xfrm>
            <a:off x="2757533" y="536906"/>
            <a:ext cx="6375842" cy="642924"/>
          </a:xfrm>
          <a:prstGeom prst="rect">
            <a:avLst/>
          </a:prstGeom>
        </p:spPr>
        <p:txBody>
          <a:bodyPr vert="horz" lIns="68580" tIns="34290" rIns="68580" bIns="34290" rtlCol="0">
            <a:normAutofit/>
          </a:bodyPr>
          <a:lstStyle/>
          <a:p>
            <a:pPr marL="139304" marR="0" lvl="0" indent="-139304" algn="l" defTabSz="557213" rtl="0" eaLnBrk="1" fontAlgn="auto" latinLnBrk="0" hangingPunct="1">
              <a:lnSpc>
                <a:spcPct val="90000"/>
              </a:lnSpc>
              <a:spcBef>
                <a:spcPts val="610"/>
              </a:spcBef>
              <a:spcAft>
                <a:spcPts val="0"/>
              </a:spcAft>
              <a:buClrTx/>
              <a:buSzTx/>
              <a:buFont typeface="Arial" panose="020B0604020202020204" pitchFamily="34" charset="0"/>
              <a:buChar char="•"/>
              <a:tabLst/>
              <a:defRPr/>
            </a:pPr>
            <a:endParaRPr kumimoji="0" lang="id-ID" sz="1706"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6" name="object 2"/>
          <p:cNvSpPr txBox="1"/>
          <p:nvPr/>
        </p:nvSpPr>
        <p:spPr>
          <a:xfrm>
            <a:off x="441068" y="1723806"/>
            <a:ext cx="2436589" cy="305372"/>
          </a:xfrm>
          <a:prstGeom prst="rect">
            <a:avLst/>
          </a:prstGeom>
          <a:ln w="12192">
            <a:solidFill>
              <a:srgbClr val="1F3863"/>
            </a:solidFill>
          </a:ln>
        </p:spPr>
        <p:txBody>
          <a:bodyPr vert="horz" wrap="square" lIns="0" tIns="58579" rIns="0" bIns="0" rtlCol="0">
            <a:spAutoFit/>
          </a:bodyPr>
          <a:lstStyle/>
          <a:p>
            <a:pPr marL="481489" marR="0" lvl="0" indent="0" algn="l" defTabSz="914400" rtl="0" eaLnBrk="0" fontAlgn="base" latinLnBrk="0" hangingPunct="0">
              <a:lnSpc>
                <a:spcPct val="100000"/>
              </a:lnSpc>
              <a:spcBef>
                <a:spcPts val="461"/>
              </a:spcBef>
              <a:spcAft>
                <a:spcPct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Calibri"/>
                <a:ea typeface="+mn-ea"/>
                <a:cs typeface="Century Gothic"/>
              </a:rPr>
              <a:t>Besaran</a:t>
            </a:r>
            <a:r>
              <a:rPr kumimoji="0" sz="1600" b="0" i="0" u="none" strike="noStrike" kern="1200" cap="none" spc="-64" normalizeH="0" baseline="0" noProof="0" dirty="0">
                <a:ln>
                  <a:noFill/>
                </a:ln>
                <a:solidFill>
                  <a:prstClr val="black"/>
                </a:solidFill>
                <a:effectLst/>
                <a:uLnTx/>
                <a:uFillTx/>
                <a:latin typeface="Calibri"/>
                <a:ea typeface="+mn-ea"/>
                <a:cs typeface="Century Gothic"/>
              </a:rPr>
              <a:t> </a:t>
            </a:r>
            <a:r>
              <a:rPr kumimoji="0" sz="1600" b="0" i="0" u="none" strike="noStrike" kern="1200" cap="none" spc="-4" normalizeH="0" baseline="0" noProof="0" dirty="0">
                <a:ln>
                  <a:noFill/>
                </a:ln>
                <a:solidFill>
                  <a:prstClr val="black"/>
                </a:solidFill>
                <a:effectLst/>
                <a:uLnTx/>
                <a:uFillTx/>
                <a:latin typeface="Calibri"/>
                <a:ea typeface="+mn-ea"/>
                <a:cs typeface="Century Gothic"/>
              </a:rPr>
              <a:t>Penyaluran</a:t>
            </a:r>
            <a:endParaRPr kumimoji="0" sz="1600" b="0" i="0" u="none" strike="noStrike" kern="1200" cap="none" spc="0" normalizeH="0" baseline="0" noProof="0">
              <a:ln>
                <a:noFill/>
              </a:ln>
              <a:solidFill>
                <a:prstClr val="black"/>
              </a:solidFill>
              <a:effectLst/>
              <a:uLnTx/>
              <a:uFillTx/>
              <a:latin typeface="Calibri"/>
              <a:ea typeface="+mn-ea"/>
              <a:cs typeface="Century Gothic"/>
            </a:endParaRPr>
          </a:p>
        </p:txBody>
      </p:sp>
      <p:sp>
        <p:nvSpPr>
          <p:cNvPr id="7" name="object 3"/>
          <p:cNvSpPr txBox="1"/>
          <p:nvPr/>
        </p:nvSpPr>
        <p:spPr>
          <a:xfrm>
            <a:off x="427626" y="2194255"/>
            <a:ext cx="2438400" cy="2156520"/>
          </a:xfrm>
          <a:prstGeom prst="rect">
            <a:avLst/>
          </a:prstGeom>
          <a:ln w="9144">
            <a:solidFill>
              <a:srgbClr val="1F3863"/>
            </a:solidFill>
          </a:ln>
        </p:spPr>
        <p:txBody>
          <a:bodyPr vert="horz" wrap="square" lIns="0" tIns="30004" rIns="0" bIns="0" rtlCol="0">
            <a:spAutoFit/>
          </a:bodyPr>
          <a:lstStyle/>
          <a:p>
            <a:pPr marL="65246" marR="0" lvl="0" indent="0" algn="l" defTabSz="914400" rtl="0" eaLnBrk="0" fontAlgn="base" latinLnBrk="0" hangingPunct="0">
              <a:lnSpc>
                <a:spcPct val="100000"/>
              </a:lnSpc>
              <a:spcBef>
                <a:spcPts val="236"/>
              </a:spcBef>
              <a:spcAft>
                <a:spcPts val="200"/>
              </a:spcAft>
              <a:buClrTx/>
              <a:buSzTx/>
              <a:buFontTx/>
              <a:buNone/>
              <a:tabLst/>
              <a:defRPr/>
            </a:pPr>
            <a:r>
              <a:rPr kumimoji="0" sz="1200" b="0" i="0" u="none" strike="noStrike" kern="1200" cap="none" spc="-4" normalizeH="0" baseline="0" noProof="0" dirty="0">
                <a:ln>
                  <a:noFill/>
                </a:ln>
                <a:solidFill>
                  <a:prstClr val="black"/>
                </a:solidFill>
                <a:effectLst/>
                <a:uLnTx/>
                <a:uFillTx/>
                <a:latin typeface="Calibri"/>
                <a:ea typeface="+mn-ea"/>
                <a:cs typeface="Century Gothic"/>
              </a:rPr>
              <a:t>Syarat:</a:t>
            </a: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280035" marR="0" lvl="0" indent="-214789" algn="l" defTabSz="914400" rtl="0" eaLnBrk="0" fontAlgn="base" latinLnBrk="0" hangingPunct="0">
              <a:lnSpc>
                <a:spcPct val="100000"/>
              </a:lnSpc>
              <a:spcBef>
                <a:spcPts val="8"/>
              </a:spcBef>
              <a:spcAft>
                <a:spcPts val="200"/>
              </a:spcAft>
              <a:buClrTx/>
              <a:buSzTx/>
              <a:buFont typeface="Arial"/>
              <a:buChar char="•"/>
              <a:tabLst>
                <a:tab pos="280035" algn="l"/>
                <a:tab pos="280511" algn="l"/>
              </a:tabLst>
              <a:defRPr/>
            </a:pPr>
            <a:r>
              <a:rPr kumimoji="0" sz="1200" b="0" i="0" u="none" strike="noStrike" kern="1200" cap="none" spc="-4" normalizeH="0" baseline="0" noProof="0" dirty="0">
                <a:ln>
                  <a:noFill/>
                </a:ln>
                <a:solidFill>
                  <a:prstClr val="black"/>
                </a:solidFill>
                <a:effectLst/>
                <a:uLnTx/>
                <a:uFillTx/>
                <a:latin typeface="Calibri"/>
                <a:ea typeface="+mn-ea"/>
                <a:cs typeface="Century Gothic"/>
              </a:rPr>
              <a:t>Perda</a:t>
            </a:r>
            <a:r>
              <a:rPr kumimoji="0" sz="1200" b="0" i="0" u="none" strike="noStrike" kern="1200" cap="none" spc="-64" normalizeH="0" baseline="0" noProof="0" dirty="0">
                <a:ln>
                  <a:noFill/>
                </a:ln>
                <a:solidFill>
                  <a:prstClr val="black"/>
                </a:solidFill>
                <a:effectLst/>
                <a:uLnTx/>
                <a:uFillTx/>
                <a:latin typeface="Calibri"/>
                <a:ea typeface="+mn-ea"/>
                <a:cs typeface="Century Gothic"/>
              </a:rPr>
              <a:t> </a:t>
            </a:r>
            <a:r>
              <a:rPr kumimoji="0" sz="1200" b="0" i="0" u="none" strike="noStrike" kern="1200" cap="none" spc="0" normalizeH="0" baseline="0" noProof="0" dirty="0">
                <a:ln>
                  <a:noFill/>
                </a:ln>
                <a:solidFill>
                  <a:prstClr val="black"/>
                </a:solidFill>
                <a:effectLst/>
                <a:uLnTx/>
                <a:uFillTx/>
                <a:latin typeface="Calibri"/>
                <a:ea typeface="+mn-ea"/>
                <a:cs typeface="Century Gothic"/>
              </a:rPr>
              <a:t>APBD</a:t>
            </a:r>
          </a:p>
          <a:p>
            <a:pPr marL="280035" marR="0" lvl="0" indent="-214789" algn="l" defTabSz="914400" rtl="0" eaLnBrk="0" fontAlgn="base" latinLnBrk="0" hangingPunct="0">
              <a:lnSpc>
                <a:spcPct val="100000"/>
              </a:lnSpc>
              <a:spcBef>
                <a:spcPts val="90"/>
              </a:spcBef>
              <a:spcAft>
                <a:spcPts val="200"/>
              </a:spcAft>
              <a:buClrTx/>
              <a:buSzTx/>
              <a:buFont typeface="Arial"/>
              <a:buChar char="•"/>
              <a:tabLst>
                <a:tab pos="280035" algn="l"/>
                <a:tab pos="280511" algn="l"/>
              </a:tabLst>
              <a:defRPr/>
            </a:pPr>
            <a:r>
              <a:rPr kumimoji="0" sz="1200" b="0" i="0" u="none" strike="noStrike" kern="1200" cap="none" spc="-4" normalizeH="0" baseline="0" noProof="0" dirty="0">
                <a:ln>
                  <a:noFill/>
                </a:ln>
                <a:solidFill>
                  <a:prstClr val="black"/>
                </a:solidFill>
                <a:effectLst/>
                <a:uLnTx/>
                <a:uFillTx/>
                <a:latin typeface="Calibri"/>
                <a:ea typeface="+mn-ea"/>
                <a:cs typeface="Century Gothic"/>
              </a:rPr>
              <a:t>Laporan  Realisasi  Output </a:t>
            </a:r>
            <a:r>
              <a:rPr kumimoji="0" sz="1200" b="0" i="0" u="none" strike="noStrike" kern="1200" cap="none" spc="68" normalizeH="0" baseline="0" noProof="0" dirty="0">
                <a:ln>
                  <a:noFill/>
                </a:ln>
                <a:solidFill>
                  <a:prstClr val="black"/>
                </a:solidFill>
                <a:effectLst/>
                <a:uLnTx/>
                <a:uFillTx/>
                <a:latin typeface="Calibri"/>
                <a:ea typeface="+mn-ea"/>
                <a:cs typeface="Century Gothic"/>
              </a:rPr>
              <a:t> </a:t>
            </a:r>
            <a:r>
              <a:rPr kumimoji="0" sz="1200" b="0" i="0" u="none" strike="noStrike" kern="1200" cap="none" spc="0" normalizeH="0" baseline="0" noProof="0" dirty="0">
                <a:ln>
                  <a:noFill/>
                </a:ln>
                <a:solidFill>
                  <a:prstClr val="black"/>
                </a:solidFill>
                <a:effectLst/>
                <a:uLnTx/>
                <a:uFillTx/>
                <a:latin typeface="Calibri"/>
                <a:ea typeface="+mn-ea"/>
                <a:cs typeface="Century Gothic"/>
              </a:rPr>
              <a:t>TA/TW</a:t>
            </a:r>
          </a:p>
          <a:p>
            <a:pPr marL="280035" marR="0" lvl="0" indent="0" algn="l" defTabSz="914400" rtl="0" eaLnBrk="0" fontAlgn="base" latinLnBrk="0" hangingPunct="0">
              <a:lnSpc>
                <a:spcPct val="100000"/>
              </a:lnSpc>
              <a:spcBef>
                <a:spcPts val="101"/>
              </a:spcBef>
              <a:spcAft>
                <a:spcPts val="2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sebelumnya</a:t>
            </a:r>
          </a:p>
          <a:p>
            <a:pPr marL="280035" marR="0" lvl="0" indent="-214789" algn="l" defTabSz="914400" rtl="0" eaLnBrk="0" fontAlgn="base" latinLnBrk="0" hangingPunct="0">
              <a:lnSpc>
                <a:spcPct val="100000"/>
              </a:lnSpc>
              <a:spcBef>
                <a:spcPts val="90"/>
              </a:spcBef>
              <a:spcAft>
                <a:spcPts val="200"/>
              </a:spcAft>
              <a:buClrTx/>
              <a:buSzTx/>
              <a:buFont typeface="Arial"/>
              <a:buChar char="•"/>
              <a:tabLst>
                <a:tab pos="280035" algn="l"/>
                <a:tab pos="280511" algn="l"/>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Minimal</a:t>
            </a:r>
            <a:r>
              <a:rPr kumimoji="0" sz="1200" b="0" i="0" u="none" strike="noStrike" kern="1200" cap="none" spc="-64" normalizeH="0" baseline="0" noProof="0" dirty="0">
                <a:ln>
                  <a:noFill/>
                </a:ln>
                <a:solidFill>
                  <a:prstClr val="black"/>
                </a:solidFill>
                <a:effectLst/>
                <a:uLnTx/>
                <a:uFillTx/>
                <a:latin typeface="Calibri"/>
                <a:ea typeface="+mn-ea"/>
                <a:cs typeface="Century Gothic"/>
              </a:rPr>
              <a:t> </a:t>
            </a:r>
            <a:r>
              <a:rPr kumimoji="0" sz="1200" b="0" i="0" u="none" strike="noStrike" kern="1200" cap="none" spc="-4" normalizeH="0" baseline="0" noProof="0" dirty="0">
                <a:ln>
                  <a:noFill/>
                </a:ln>
                <a:solidFill>
                  <a:prstClr val="black"/>
                </a:solidFill>
                <a:effectLst/>
                <a:uLnTx/>
                <a:uFillTx/>
                <a:latin typeface="Calibri"/>
                <a:ea typeface="+mn-ea"/>
                <a:cs typeface="Century Gothic"/>
              </a:rPr>
              <a:t>Penyerapan</a:t>
            </a: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280035" marR="0" lvl="0" indent="-214789" algn="l" defTabSz="914400" rtl="0" eaLnBrk="0" fontAlgn="base" latinLnBrk="0" hangingPunct="0">
              <a:lnSpc>
                <a:spcPct val="100000"/>
              </a:lnSpc>
              <a:spcBef>
                <a:spcPts val="98"/>
              </a:spcBef>
              <a:spcAft>
                <a:spcPts val="200"/>
              </a:spcAft>
              <a:buClrTx/>
              <a:buSzTx/>
              <a:buFont typeface="Arial"/>
              <a:buChar char="•"/>
              <a:tabLst>
                <a:tab pos="280035" algn="l"/>
                <a:tab pos="280511" algn="l"/>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Minimal</a:t>
            </a:r>
            <a:r>
              <a:rPr kumimoji="0" sz="1200" b="0" i="0" u="none" strike="noStrike" kern="1200" cap="none" spc="-86" normalizeH="0" baseline="0" noProof="0" dirty="0">
                <a:ln>
                  <a:noFill/>
                </a:ln>
                <a:solidFill>
                  <a:prstClr val="black"/>
                </a:solidFill>
                <a:effectLst/>
                <a:uLnTx/>
                <a:uFillTx/>
                <a:latin typeface="Calibri"/>
                <a:ea typeface="+mn-ea"/>
                <a:cs typeface="Century Gothic"/>
              </a:rPr>
              <a:t> </a:t>
            </a:r>
            <a:r>
              <a:rPr kumimoji="0" sz="1200" b="0" i="0" u="none" strike="noStrike" kern="1200" cap="none" spc="-4" normalizeH="0" baseline="0" noProof="0" dirty="0">
                <a:ln>
                  <a:noFill/>
                </a:ln>
                <a:solidFill>
                  <a:prstClr val="black"/>
                </a:solidFill>
                <a:effectLst/>
                <a:uLnTx/>
                <a:uFillTx/>
                <a:latin typeface="Calibri"/>
                <a:ea typeface="+mn-ea"/>
                <a:cs typeface="Century Gothic"/>
              </a:rPr>
              <a:t>Output</a:t>
            </a: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280035" marR="0" lvl="0" indent="-214789" algn="l" defTabSz="914400" rtl="0" eaLnBrk="0" fontAlgn="base" latinLnBrk="0" hangingPunct="0">
              <a:lnSpc>
                <a:spcPct val="100000"/>
              </a:lnSpc>
              <a:spcBef>
                <a:spcPts val="90"/>
              </a:spcBef>
              <a:spcAft>
                <a:spcPts val="200"/>
              </a:spcAft>
              <a:buClrTx/>
              <a:buSzTx/>
              <a:buFont typeface="Arial"/>
              <a:buChar char="•"/>
              <a:tabLst>
                <a:tab pos="280035" algn="l"/>
                <a:tab pos="280511" algn="l"/>
              </a:tabLst>
              <a:defRPr/>
            </a:pPr>
            <a:r>
              <a:rPr kumimoji="0" sz="1200" b="0" i="0" u="none" strike="noStrike" kern="1200" cap="none" spc="-4" normalizeH="0" baseline="0" noProof="0" dirty="0" err="1">
                <a:ln>
                  <a:noFill/>
                </a:ln>
                <a:solidFill>
                  <a:prstClr val="black"/>
                </a:solidFill>
                <a:effectLst/>
                <a:uLnTx/>
                <a:uFillTx/>
                <a:latin typeface="Calibri"/>
                <a:ea typeface="+mn-ea"/>
                <a:cs typeface="Century Gothic"/>
              </a:rPr>
              <a:t>Kontrak</a:t>
            </a:r>
            <a:r>
              <a:rPr kumimoji="0" sz="1200" b="0" i="0" u="none" strike="noStrike" kern="1200" cap="none" spc="-56" normalizeH="0" baseline="0" noProof="0" dirty="0">
                <a:ln>
                  <a:noFill/>
                </a:ln>
                <a:solidFill>
                  <a:prstClr val="black"/>
                </a:solidFill>
                <a:effectLst/>
                <a:uLnTx/>
                <a:uFillTx/>
                <a:latin typeface="Calibri"/>
                <a:ea typeface="+mn-ea"/>
                <a:cs typeface="Century Gothic"/>
              </a:rPr>
              <a:t> </a:t>
            </a:r>
            <a:r>
              <a:rPr kumimoji="0" sz="1200" b="0" i="0" u="none" strike="noStrike" kern="1200" cap="none" spc="-4" normalizeH="0" baseline="0" noProof="0" dirty="0" err="1">
                <a:ln>
                  <a:noFill/>
                </a:ln>
                <a:solidFill>
                  <a:prstClr val="black"/>
                </a:solidFill>
                <a:effectLst/>
                <a:uLnTx/>
                <a:uFillTx/>
                <a:latin typeface="Calibri"/>
                <a:ea typeface="+mn-ea"/>
                <a:cs typeface="Century Gothic"/>
              </a:rPr>
              <a:t>Kegiatan</a:t>
            </a:r>
            <a:endParaRPr kumimoji="0" sz="1200" b="0" i="0" u="none" strike="noStrike" kern="1200" cap="none" spc="-4" normalizeH="0" baseline="0" noProof="0" dirty="0">
              <a:ln>
                <a:noFill/>
              </a:ln>
              <a:solidFill>
                <a:prstClr val="black"/>
              </a:solidFill>
              <a:effectLst/>
              <a:uLnTx/>
              <a:uFillTx/>
              <a:latin typeface="Calibri"/>
              <a:ea typeface="+mn-ea"/>
              <a:cs typeface="Century Gothic"/>
            </a:endParaRPr>
          </a:p>
          <a:p>
            <a:pPr marL="280035" marR="0" lvl="0" indent="-214789" algn="l" defTabSz="914400" rtl="0" eaLnBrk="0" fontAlgn="base" latinLnBrk="0" hangingPunct="0">
              <a:lnSpc>
                <a:spcPct val="100000"/>
              </a:lnSpc>
              <a:spcBef>
                <a:spcPts val="90"/>
              </a:spcBef>
              <a:spcAft>
                <a:spcPts val="200"/>
              </a:spcAft>
              <a:buClrTx/>
              <a:buSzTx/>
              <a:buFont typeface="Arial"/>
              <a:buChar char="•"/>
              <a:tabLst>
                <a:tab pos="280035" algn="l"/>
                <a:tab pos="280511" algn="l"/>
              </a:tabLst>
              <a:defRPr/>
            </a:pPr>
            <a:r>
              <a:rPr kumimoji="0" lang="id-ID" sz="1100" b="0" i="0" u="none" strike="noStrike" kern="1200" cap="none" spc="-4" normalizeH="0" baseline="0" noProof="0" dirty="0">
                <a:ln>
                  <a:noFill/>
                </a:ln>
                <a:solidFill>
                  <a:prstClr val="black"/>
                </a:solidFill>
                <a:effectLst/>
                <a:uLnTx/>
                <a:uFillTx/>
                <a:latin typeface="Calibri"/>
                <a:ea typeface="+mn-ea"/>
                <a:cs typeface="Century Gothic"/>
              </a:rPr>
              <a:t>R</a:t>
            </a:r>
            <a:r>
              <a:rPr kumimoji="0" lang="x-none" sz="1100" b="0" i="0" u="none" strike="noStrike" kern="1200" cap="none" spc="-4" normalizeH="0" baseline="0" noProof="0" dirty="0">
                <a:ln>
                  <a:noFill/>
                </a:ln>
                <a:solidFill>
                  <a:prstClr val="black"/>
                </a:solidFill>
                <a:effectLst/>
                <a:uLnTx/>
                <a:uFillTx/>
                <a:latin typeface="Calibri"/>
                <a:ea typeface="+mn-ea"/>
                <a:cs typeface="Century Gothic"/>
              </a:rPr>
              <a:t>encana kegiatan (RK) yg disetujui KL</a:t>
            </a:r>
          </a:p>
          <a:p>
            <a:pPr marL="280035" marR="0" lvl="0" indent="-214789" algn="l" defTabSz="914400" rtl="0" eaLnBrk="0" fontAlgn="base" latinLnBrk="0" hangingPunct="0">
              <a:lnSpc>
                <a:spcPct val="100000"/>
              </a:lnSpc>
              <a:spcBef>
                <a:spcPts val="90"/>
              </a:spcBef>
              <a:spcAft>
                <a:spcPts val="200"/>
              </a:spcAft>
              <a:buClrTx/>
              <a:buSzTx/>
              <a:buFont typeface="Arial"/>
              <a:buChar char="•"/>
              <a:tabLst>
                <a:tab pos="280035" algn="l"/>
                <a:tab pos="280511" algn="l"/>
              </a:tabLst>
              <a:defRPr/>
            </a:pPr>
            <a:r>
              <a:rPr kumimoji="0" lang="id-ID" sz="1200" b="0" i="0" u="none" strike="noStrike" kern="1200" cap="none" spc="-4" normalizeH="0" baseline="0" noProof="0" dirty="0">
                <a:ln>
                  <a:noFill/>
                </a:ln>
                <a:solidFill>
                  <a:prstClr val="black"/>
                </a:solidFill>
                <a:effectLst/>
                <a:uLnTx/>
                <a:uFillTx/>
                <a:latin typeface="Calibri"/>
                <a:ea typeface="+mn-ea"/>
                <a:cs typeface="Century Gothic"/>
              </a:rPr>
              <a:t>L</a:t>
            </a:r>
            <a:r>
              <a:rPr kumimoji="0" lang="x-none" sz="1200" b="0" i="0" u="none" strike="noStrike" kern="1200" cap="none" spc="-4" normalizeH="0" baseline="0" noProof="0" dirty="0">
                <a:ln>
                  <a:noFill/>
                </a:ln>
                <a:solidFill>
                  <a:prstClr val="black"/>
                </a:solidFill>
                <a:effectLst/>
                <a:uLnTx/>
                <a:uFillTx/>
                <a:latin typeface="Calibri"/>
                <a:ea typeface="+mn-ea"/>
                <a:cs typeface="Century Gothic"/>
              </a:rPr>
              <a:t>aporan nilai rencana kebutuhan dana</a:t>
            </a: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p:txBody>
      </p:sp>
      <p:sp>
        <p:nvSpPr>
          <p:cNvPr id="8" name="object 4"/>
          <p:cNvSpPr txBox="1"/>
          <p:nvPr/>
        </p:nvSpPr>
        <p:spPr>
          <a:xfrm>
            <a:off x="462088" y="5166707"/>
            <a:ext cx="2386232" cy="235642"/>
          </a:xfrm>
          <a:prstGeom prst="rect">
            <a:avLst/>
          </a:prstGeom>
          <a:ln w="12192">
            <a:solidFill>
              <a:srgbClr val="1F3863"/>
            </a:solidFill>
          </a:ln>
        </p:spPr>
        <p:txBody>
          <a:bodyPr vert="horz" wrap="square" lIns="0" tIns="65723" rIns="0" bIns="0" rtlCol="0">
            <a:spAutoFit/>
          </a:bodyPr>
          <a:lstStyle/>
          <a:p>
            <a:pPr marL="92075" marR="0" lvl="0" indent="0" algn="l" defTabSz="914400" rtl="0" eaLnBrk="0" fontAlgn="base" latinLnBrk="0" hangingPunct="0">
              <a:lnSpc>
                <a:spcPct val="100000"/>
              </a:lnSpc>
              <a:spcBef>
                <a:spcPts val="518"/>
              </a:spcBef>
              <a:spcAft>
                <a:spcPct val="0"/>
              </a:spcAft>
              <a:buClrTx/>
              <a:buSzTx/>
              <a:buFontTx/>
              <a:buNone/>
              <a:tabLst/>
              <a:defRPr/>
            </a:pPr>
            <a:r>
              <a:rPr kumimoji="0" sz="1100" b="0" i="0" u="none" strike="noStrike" kern="1200" cap="none" spc="0" normalizeH="0" baseline="0" noProof="0" dirty="0">
                <a:ln>
                  <a:noFill/>
                </a:ln>
                <a:solidFill>
                  <a:prstClr val="black"/>
                </a:solidFill>
                <a:effectLst/>
                <a:uLnTx/>
                <a:uFillTx/>
                <a:latin typeface="Calibri"/>
                <a:ea typeface="+mn-ea"/>
                <a:cs typeface="Century Gothic"/>
              </a:rPr>
              <a:t>Penyampaian Dokumen Paling</a:t>
            </a:r>
            <a:r>
              <a:rPr kumimoji="0" sz="1100" b="0" i="0" u="none" strike="noStrike" kern="1200" cap="none" spc="-120" normalizeH="0" baseline="0" noProof="0" dirty="0">
                <a:ln>
                  <a:noFill/>
                </a:ln>
                <a:solidFill>
                  <a:prstClr val="black"/>
                </a:solidFill>
                <a:effectLst/>
                <a:uLnTx/>
                <a:uFillTx/>
                <a:latin typeface="Calibri"/>
                <a:ea typeface="+mn-ea"/>
                <a:cs typeface="Century Gothic"/>
              </a:rPr>
              <a:t> </a:t>
            </a:r>
            <a:r>
              <a:rPr kumimoji="0" sz="1100" b="0" i="0" u="none" strike="noStrike" kern="1200" cap="none" spc="0" normalizeH="0" baseline="0" noProof="0" dirty="0">
                <a:ln>
                  <a:noFill/>
                </a:ln>
                <a:solidFill>
                  <a:prstClr val="black"/>
                </a:solidFill>
                <a:effectLst/>
                <a:uLnTx/>
                <a:uFillTx/>
                <a:latin typeface="Calibri"/>
                <a:ea typeface="+mn-ea"/>
                <a:cs typeface="Century Gothic"/>
              </a:rPr>
              <a:t>Lambat</a:t>
            </a:r>
          </a:p>
        </p:txBody>
      </p:sp>
      <p:sp>
        <p:nvSpPr>
          <p:cNvPr id="9" name="object 7"/>
          <p:cNvSpPr/>
          <p:nvPr/>
        </p:nvSpPr>
        <p:spPr>
          <a:xfrm>
            <a:off x="441067" y="4475286"/>
            <a:ext cx="2401472" cy="592090"/>
          </a:xfrm>
          <a:custGeom>
            <a:avLst/>
            <a:gdLst/>
            <a:ahLst/>
            <a:cxnLst/>
            <a:rect l="l" t="t" r="r" b="b"/>
            <a:pathLst>
              <a:path w="2601595" h="558164">
                <a:moveTo>
                  <a:pt x="0" y="557784"/>
                </a:moveTo>
                <a:lnTo>
                  <a:pt x="2601468" y="557784"/>
                </a:lnTo>
                <a:lnTo>
                  <a:pt x="2601468" y="0"/>
                </a:lnTo>
                <a:lnTo>
                  <a:pt x="0" y="0"/>
                </a:lnTo>
                <a:lnTo>
                  <a:pt x="0" y="557784"/>
                </a:lnTo>
                <a:close/>
              </a:path>
            </a:pathLst>
          </a:custGeom>
          <a:ln w="12192">
            <a:solidFill>
              <a:srgbClr val="1F3863"/>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10" name="object 9"/>
          <p:cNvSpPr txBox="1"/>
          <p:nvPr/>
        </p:nvSpPr>
        <p:spPr>
          <a:xfrm>
            <a:off x="645818" y="4490137"/>
            <a:ext cx="735037" cy="184666"/>
          </a:xfrm>
          <a:prstGeom prst="rect">
            <a:avLst/>
          </a:prstGeom>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P</a:t>
            </a:r>
            <a:r>
              <a:rPr kumimoji="0" sz="1200" b="0" i="0" u="none" strike="noStrike" kern="1200" cap="none" spc="-4" normalizeH="0" baseline="0" noProof="0" dirty="0">
                <a:ln>
                  <a:noFill/>
                </a:ln>
                <a:solidFill>
                  <a:prstClr val="black"/>
                </a:solidFill>
                <a:effectLst/>
                <a:uLnTx/>
                <a:uFillTx/>
                <a:latin typeface="Calibri"/>
                <a:ea typeface="+mn-ea"/>
                <a:cs typeface="Century Gothic"/>
              </a:rPr>
              <a:t>e</a:t>
            </a:r>
            <a:r>
              <a:rPr kumimoji="0" sz="1200" b="0" i="0" u="none" strike="noStrike" kern="1200" cap="none" spc="0" normalizeH="0" baseline="0" noProof="0" dirty="0">
                <a:ln>
                  <a:noFill/>
                </a:ln>
                <a:solidFill>
                  <a:prstClr val="black"/>
                </a:solidFill>
                <a:effectLst/>
                <a:uLnTx/>
                <a:uFillTx/>
                <a:latin typeface="Calibri"/>
                <a:ea typeface="+mn-ea"/>
                <a:cs typeface="Century Gothic"/>
              </a:rPr>
              <a:t>n</a:t>
            </a:r>
            <a:r>
              <a:rPr kumimoji="0" sz="1200" b="0" i="0" u="none" strike="noStrike" kern="1200" cap="none" spc="-11" normalizeH="0" baseline="0" noProof="0" dirty="0">
                <a:ln>
                  <a:noFill/>
                </a:ln>
                <a:solidFill>
                  <a:prstClr val="black"/>
                </a:solidFill>
                <a:effectLst/>
                <a:uLnTx/>
                <a:uFillTx/>
                <a:latin typeface="Calibri"/>
                <a:ea typeface="+mn-ea"/>
                <a:cs typeface="Century Gothic"/>
              </a:rPr>
              <a:t>y</a:t>
            </a:r>
            <a:r>
              <a:rPr kumimoji="0" sz="1200" b="0" i="0" u="none" strike="noStrike" kern="1200" cap="none" spc="-4" normalizeH="0" baseline="0" noProof="0" dirty="0">
                <a:ln>
                  <a:noFill/>
                </a:ln>
                <a:solidFill>
                  <a:prstClr val="black"/>
                </a:solidFill>
                <a:effectLst/>
                <a:uLnTx/>
                <a:uFillTx/>
                <a:latin typeface="Calibri"/>
                <a:ea typeface="+mn-ea"/>
                <a:cs typeface="Century Gothic"/>
              </a:rPr>
              <a:t>a</a:t>
            </a:r>
            <a:r>
              <a:rPr kumimoji="0" sz="1200" b="0" i="0" u="none" strike="noStrike" kern="1200" cap="none" spc="8" normalizeH="0" baseline="0" noProof="0" dirty="0">
                <a:ln>
                  <a:noFill/>
                </a:ln>
                <a:solidFill>
                  <a:prstClr val="black"/>
                </a:solidFill>
                <a:effectLst/>
                <a:uLnTx/>
                <a:uFillTx/>
                <a:latin typeface="Calibri"/>
                <a:ea typeface="+mn-ea"/>
                <a:cs typeface="Century Gothic"/>
              </a:rPr>
              <a:t>l</a:t>
            </a:r>
            <a:r>
              <a:rPr kumimoji="0" sz="1200" b="0" i="0" u="none" strike="noStrike" kern="1200" cap="none" spc="-8" normalizeH="0" baseline="0" noProof="0" dirty="0">
                <a:ln>
                  <a:noFill/>
                </a:ln>
                <a:solidFill>
                  <a:prstClr val="black"/>
                </a:solidFill>
                <a:effectLst/>
                <a:uLnTx/>
                <a:uFillTx/>
                <a:latin typeface="Calibri"/>
                <a:ea typeface="+mn-ea"/>
                <a:cs typeface="Century Gothic"/>
              </a:rPr>
              <a:t>ur</a:t>
            </a:r>
            <a:r>
              <a:rPr kumimoji="0" sz="1200" b="0" i="0" u="none" strike="noStrike" kern="1200" cap="none" spc="-4" normalizeH="0" baseline="0" noProof="0" dirty="0">
                <a:ln>
                  <a:noFill/>
                </a:ln>
                <a:solidFill>
                  <a:prstClr val="black"/>
                </a:solidFill>
                <a:effectLst/>
                <a:uLnTx/>
                <a:uFillTx/>
                <a:latin typeface="Calibri"/>
                <a:ea typeface="+mn-ea"/>
                <a:cs typeface="Century Gothic"/>
              </a:rPr>
              <a:t>a</a:t>
            </a:r>
            <a:r>
              <a:rPr kumimoji="0" sz="1200" b="0" i="0" u="none" strike="noStrike" kern="1200" cap="none" spc="4" normalizeH="0" baseline="0" noProof="0" dirty="0">
                <a:ln>
                  <a:noFill/>
                </a:ln>
                <a:solidFill>
                  <a:prstClr val="black"/>
                </a:solidFill>
                <a:effectLst/>
                <a:uLnTx/>
                <a:uFillTx/>
                <a:latin typeface="Calibri"/>
                <a:ea typeface="+mn-ea"/>
                <a:cs typeface="Century Gothic"/>
              </a:rPr>
              <a:t>n</a:t>
            </a: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11" name="object 10"/>
          <p:cNvSpPr txBox="1"/>
          <p:nvPr/>
        </p:nvSpPr>
        <p:spPr>
          <a:xfrm>
            <a:off x="645817" y="4697663"/>
            <a:ext cx="1155896" cy="369332"/>
          </a:xfrm>
          <a:prstGeom prst="rect">
            <a:avLst/>
          </a:prstGeom>
        </p:spPr>
        <p:txBody>
          <a:bodyPr vert="horz" wrap="square" lIns="0" tIns="0" rIns="0" bIns="0" rtlCol="0">
            <a:spAutoFit/>
          </a:bodyPr>
          <a:lstStyle/>
          <a:p>
            <a:pPr marL="224314" marR="0" lvl="0" indent="-214789" algn="l" defTabSz="914400" rtl="0" eaLnBrk="0" fontAlgn="base" latinLnBrk="0" hangingPunct="0">
              <a:lnSpc>
                <a:spcPct val="100000"/>
              </a:lnSpc>
              <a:spcBef>
                <a:spcPct val="0"/>
              </a:spcBef>
              <a:spcAft>
                <a:spcPct val="0"/>
              </a:spcAft>
              <a:buClrTx/>
              <a:buSzTx/>
              <a:buFont typeface="Arial"/>
              <a:buChar char="•"/>
              <a:tabLst>
                <a:tab pos="224314" algn="l"/>
                <a:tab pos="224790" algn="l"/>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Paling</a:t>
            </a:r>
            <a:r>
              <a:rPr kumimoji="0" sz="1200" b="0" i="0" u="none" strike="noStrike" kern="1200" cap="none" spc="-75" normalizeH="0" baseline="0" noProof="0" dirty="0">
                <a:ln>
                  <a:noFill/>
                </a:ln>
                <a:solidFill>
                  <a:prstClr val="black"/>
                </a:solidFill>
                <a:effectLst/>
                <a:uLnTx/>
                <a:uFillTx/>
                <a:latin typeface="Calibri"/>
                <a:ea typeface="+mn-ea"/>
                <a:cs typeface="Century Gothic"/>
              </a:rPr>
              <a:t> </a:t>
            </a:r>
            <a:r>
              <a:rPr kumimoji="0" sz="1200" b="0" i="0" u="none" strike="noStrike" kern="1200" cap="none" spc="0" normalizeH="0" baseline="0" noProof="0" dirty="0">
                <a:ln>
                  <a:noFill/>
                </a:ln>
                <a:solidFill>
                  <a:prstClr val="black"/>
                </a:solidFill>
                <a:effectLst/>
                <a:uLnTx/>
                <a:uFillTx/>
                <a:latin typeface="Calibri"/>
                <a:ea typeface="+mn-ea"/>
                <a:cs typeface="Century Gothic"/>
              </a:rPr>
              <a:t>Cepat</a:t>
            </a:r>
          </a:p>
          <a:p>
            <a:pPr marL="224314" marR="0" lvl="0" indent="-214789" algn="l" defTabSz="914400" rtl="0" eaLnBrk="0" fontAlgn="base" latinLnBrk="0" hangingPunct="0">
              <a:lnSpc>
                <a:spcPct val="100000"/>
              </a:lnSpc>
              <a:spcBef>
                <a:spcPct val="0"/>
              </a:spcBef>
              <a:spcAft>
                <a:spcPct val="0"/>
              </a:spcAft>
              <a:buClrTx/>
              <a:buSzTx/>
              <a:buFont typeface="Arial"/>
              <a:buChar char="•"/>
              <a:tabLst>
                <a:tab pos="224314" algn="l"/>
                <a:tab pos="224790" algn="l"/>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Paling</a:t>
            </a:r>
            <a:r>
              <a:rPr kumimoji="0" sz="1200" b="0" i="0" u="none" strike="noStrike" kern="1200" cap="none" spc="-79" normalizeH="0" baseline="0" noProof="0" dirty="0">
                <a:ln>
                  <a:noFill/>
                </a:ln>
                <a:solidFill>
                  <a:prstClr val="black"/>
                </a:solidFill>
                <a:effectLst/>
                <a:uLnTx/>
                <a:uFillTx/>
                <a:latin typeface="Calibri"/>
                <a:ea typeface="+mn-ea"/>
                <a:cs typeface="Century Gothic"/>
              </a:rPr>
              <a:t> </a:t>
            </a:r>
            <a:r>
              <a:rPr kumimoji="0" sz="1200" b="0" i="0" u="none" strike="noStrike" kern="1200" cap="none" spc="0" normalizeH="0" baseline="0" noProof="0" dirty="0">
                <a:ln>
                  <a:noFill/>
                </a:ln>
                <a:solidFill>
                  <a:prstClr val="black"/>
                </a:solidFill>
                <a:effectLst/>
                <a:uLnTx/>
                <a:uFillTx/>
                <a:latin typeface="Calibri"/>
                <a:ea typeface="+mn-ea"/>
                <a:cs typeface="Century Gothic"/>
              </a:rPr>
              <a:t>Lambat</a:t>
            </a:r>
          </a:p>
        </p:txBody>
      </p:sp>
      <p:sp>
        <p:nvSpPr>
          <p:cNvPr id="12" name="object 15"/>
          <p:cNvSpPr txBox="1"/>
          <p:nvPr/>
        </p:nvSpPr>
        <p:spPr>
          <a:xfrm>
            <a:off x="5687757" y="1470769"/>
            <a:ext cx="2424118" cy="184666"/>
          </a:xfrm>
          <a:prstGeom prst="rect">
            <a:avLst/>
          </a:prstGeom>
          <a:solidFill>
            <a:schemeClr val="accent1">
              <a:lumMod val="60000"/>
              <a:lumOff val="40000"/>
            </a:schemeClr>
          </a:solidFill>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tab pos="497681" algn="l"/>
                <a:tab pos="1056323" algn="l"/>
              </a:tabLst>
              <a:defRPr/>
            </a:pPr>
            <a:r>
              <a:rPr kumimoji="0" sz="1200" b="1" i="0" u="none" strike="noStrike" kern="1200" cap="none" spc="0" normalizeH="0" baseline="0" noProof="0" dirty="0">
                <a:ln>
                  <a:noFill/>
                </a:ln>
                <a:solidFill>
                  <a:prstClr val="black"/>
                </a:solidFill>
                <a:effectLst/>
                <a:uLnTx/>
                <a:uFillTx/>
                <a:latin typeface="Calibri"/>
                <a:ea typeface="+mn-ea"/>
                <a:cs typeface="Century Gothic"/>
              </a:rPr>
              <a:t>TW I           TW</a:t>
            </a:r>
            <a:r>
              <a:rPr kumimoji="0" sz="1200" b="1" i="0" u="none" strike="noStrike" kern="1200" cap="none" spc="-19" normalizeH="0" baseline="0" noProof="0" dirty="0">
                <a:ln>
                  <a:noFill/>
                </a:ln>
                <a:solidFill>
                  <a:prstClr val="black"/>
                </a:solidFill>
                <a:effectLst/>
                <a:uLnTx/>
                <a:uFillTx/>
                <a:latin typeface="Calibri"/>
                <a:ea typeface="+mn-ea"/>
                <a:cs typeface="Century Gothic"/>
              </a:rPr>
              <a:t> </a:t>
            </a:r>
            <a:r>
              <a:rPr kumimoji="0" sz="1200" b="1" i="0" u="none" strike="noStrike" kern="1200" cap="none" spc="8" normalizeH="0" baseline="0" noProof="0" dirty="0">
                <a:ln>
                  <a:noFill/>
                </a:ln>
                <a:solidFill>
                  <a:prstClr val="black"/>
                </a:solidFill>
                <a:effectLst/>
                <a:uLnTx/>
                <a:uFillTx/>
                <a:latin typeface="Calibri"/>
                <a:ea typeface="+mn-ea"/>
                <a:cs typeface="Century Gothic"/>
              </a:rPr>
              <a:t>II         TW III       </a:t>
            </a:r>
            <a:r>
              <a:rPr kumimoji="0" sz="1200" b="1" i="0" u="none" strike="noStrike" kern="1200" cap="none" spc="0" normalizeH="0" baseline="0" noProof="0" dirty="0">
                <a:ln>
                  <a:noFill/>
                </a:ln>
                <a:solidFill>
                  <a:prstClr val="black"/>
                </a:solidFill>
                <a:effectLst/>
                <a:uLnTx/>
                <a:uFillTx/>
                <a:latin typeface="Calibri"/>
                <a:ea typeface="+mn-ea"/>
                <a:cs typeface="Century Gothic"/>
              </a:rPr>
              <a:t>TW</a:t>
            </a:r>
            <a:r>
              <a:rPr kumimoji="0" sz="1200" b="1" i="0" u="none" strike="noStrike" kern="1200" cap="none" spc="-86" normalizeH="0" baseline="0" noProof="0" dirty="0">
                <a:ln>
                  <a:noFill/>
                </a:ln>
                <a:solidFill>
                  <a:prstClr val="black"/>
                </a:solidFill>
                <a:effectLst/>
                <a:uLnTx/>
                <a:uFillTx/>
                <a:latin typeface="Calibri"/>
                <a:ea typeface="+mn-ea"/>
                <a:cs typeface="Century Gothic"/>
              </a:rPr>
              <a:t> </a:t>
            </a:r>
            <a:r>
              <a:rPr kumimoji="0" sz="1200" b="1" i="0" u="none" strike="noStrike" kern="1200" cap="none" spc="8" normalizeH="0" baseline="0" noProof="0" dirty="0">
                <a:ln>
                  <a:noFill/>
                </a:ln>
                <a:solidFill>
                  <a:prstClr val="black"/>
                </a:solidFill>
                <a:effectLst/>
                <a:uLnTx/>
                <a:uFillTx/>
                <a:latin typeface="Calibri"/>
                <a:ea typeface="+mn-ea"/>
                <a:cs typeface="Century Gothic"/>
              </a:rPr>
              <a:t>IV</a:t>
            </a:r>
            <a:endParaRPr kumimoji="0" sz="1200" b="1" i="0" u="none" strike="noStrike" kern="1200" cap="none" spc="0" normalizeH="0" baseline="0" noProof="0" dirty="0">
              <a:ln>
                <a:noFill/>
              </a:ln>
              <a:solidFill>
                <a:prstClr val="black"/>
              </a:solidFill>
              <a:effectLst/>
              <a:uLnTx/>
              <a:uFillTx/>
              <a:latin typeface="Calibri"/>
              <a:ea typeface="+mn-ea"/>
              <a:cs typeface="Century Gothic"/>
            </a:endParaRPr>
          </a:p>
        </p:txBody>
      </p:sp>
      <p:sp>
        <p:nvSpPr>
          <p:cNvPr id="13" name="object 16"/>
          <p:cNvSpPr txBox="1"/>
          <p:nvPr/>
        </p:nvSpPr>
        <p:spPr>
          <a:xfrm>
            <a:off x="5681411" y="1746264"/>
            <a:ext cx="2459501" cy="277480"/>
          </a:xfrm>
          <a:prstGeom prst="rect">
            <a:avLst/>
          </a:prstGeom>
          <a:solidFill>
            <a:schemeClr val="accent1">
              <a:lumMod val="60000"/>
              <a:lumOff val="40000"/>
            </a:schemeClr>
          </a:solidFill>
          <a:ln w="12192">
            <a:solidFill>
              <a:srgbClr val="2D8570"/>
            </a:solidFill>
          </a:ln>
        </p:spPr>
        <p:txBody>
          <a:bodyPr vert="horz" wrap="square" lIns="0" tIns="30956" rIns="0" bIns="0" rtlCol="0">
            <a:spAutoFit/>
          </a:bodyPr>
          <a:lstStyle/>
          <a:p>
            <a:pPr marL="55245" marR="0" lvl="0" indent="0" algn="l" defTabSz="914400" rtl="0" eaLnBrk="0" fontAlgn="base" latinLnBrk="0" hangingPunct="0">
              <a:lnSpc>
                <a:spcPct val="100000"/>
              </a:lnSpc>
              <a:spcBef>
                <a:spcPts val="244"/>
              </a:spcBef>
              <a:spcAft>
                <a:spcPct val="0"/>
              </a:spcAft>
              <a:buClrTx/>
              <a:buSzTx/>
              <a:buFontTx/>
              <a:buNone/>
              <a:tabLst>
                <a:tab pos="530543" algn="l"/>
                <a:tab pos="1030129" algn="l"/>
                <a:tab pos="1672114" algn="l"/>
              </a:tabLst>
              <a:defRPr/>
            </a:pPr>
            <a:r>
              <a:rPr kumimoji="0" sz="1600" b="1" i="0" u="none" strike="noStrike" kern="1200" cap="none" spc="0" normalizeH="0" baseline="12626" noProof="0" dirty="0">
                <a:ln>
                  <a:noFill/>
                </a:ln>
                <a:solidFill>
                  <a:prstClr val="black"/>
                </a:solidFill>
                <a:effectLst/>
                <a:uLnTx/>
                <a:uFillTx/>
                <a:latin typeface="Calibri"/>
                <a:ea typeface="+mn-ea"/>
                <a:cs typeface="Century Gothic"/>
              </a:rPr>
              <a:t>     30%	       </a:t>
            </a:r>
            <a:r>
              <a:rPr kumimoji="0" sz="1600" b="1" i="0" u="none" strike="noStrike" kern="1200" cap="none" spc="0" normalizeH="0" baseline="7575" noProof="0" dirty="0">
                <a:ln>
                  <a:noFill/>
                </a:ln>
                <a:solidFill>
                  <a:prstClr val="black"/>
                </a:solidFill>
                <a:effectLst/>
                <a:uLnTx/>
                <a:uFillTx/>
                <a:latin typeface="Calibri"/>
                <a:ea typeface="+mn-ea"/>
                <a:cs typeface="Century Gothic"/>
              </a:rPr>
              <a:t>25%	             </a:t>
            </a:r>
            <a:r>
              <a:rPr kumimoji="0" sz="1600" b="1" i="0" u="none" strike="noStrike" kern="1200" cap="none" spc="0" normalizeH="0" baseline="5050" noProof="0" dirty="0">
                <a:ln>
                  <a:noFill/>
                </a:ln>
                <a:solidFill>
                  <a:prstClr val="black"/>
                </a:solidFill>
                <a:effectLst/>
                <a:uLnTx/>
                <a:uFillTx/>
                <a:latin typeface="Calibri"/>
                <a:ea typeface="+mn-ea"/>
                <a:cs typeface="Century Gothic"/>
              </a:rPr>
              <a:t>25%	              </a:t>
            </a:r>
            <a:r>
              <a:rPr kumimoji="0" sz="1600" b="1"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14" name="object 17"/>
          <p:cNvSpPr/>
          <p:nvPr/>
        </p:nvSpPr>
        <p:spPr>
          <a:xfrm>
            <a:off x="5718899" y="4549498"/>
            <a:ext cx="2431431" cy="504538"/>
          </a:xfrm>
          <a:custGeom>
            <a:avLst/>
            <a:gdLst/>
            <a:ahLst/>
            <a:cxnLst/>
            <a:rect l="l" t="t" r="r" b="b"/>
            <a:pathLst>
              <a:path w="2687320" h="548639">
                <a:moveTo>
                  <a:pt x="0" y="548640"/>
                </a:moveTo>
                <a:lnTo>
                  <a:pt x="2686812" y="548640"/>
                </a:lnTo>
                <a:lnTo>
                  <a:pt x="2686812" y="0"/>
                </a:lnTo>
                <a:lnTo>
                  <a:pt x="0" y="0"/>
                </a:lnTo>
                <a:lnTo>
                  <a:pt x="0" y="548640"/>
                </a:lnTo>
                <a:close/>
              </a:path>
            </a:pathLst>
          </a:custGeom>
          <a:solidFill>
            <a:schemeClr val="accent1">
              <a:lumMod val="60000"/>
              <a:lumOff val="40000"/>
            </a:schemeClr>
          </a:solidFill>
          <a:ln w="12192">
            <a:solidFill>
              <a:srgbClr val="2D857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5" name="object 18"/>
          <p:cNvSpPr txBox="1"/>
          <p:nvPr/>
        </p:nvSpPr>
        <p:spPr>
          <a:xfrm>
            <a:off x="5865645" y="4584974"/>
            <a:ext cx="235634" cy="128240"/>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Century Gothic"/>
                <a:ea typeface="+mn-ea"/>
                <a:cs typeface="Century Gothic"/>
              </a:rPr>
              <a:t>Feb</a:t>
            </a:r>
          </a:p>
        </p:txBody>
      </p:sp>
      <p:sp>
        <p:nvSpPr>
          <p:cNvPr id="16" name="object 19"/>
          <p:cNvSpPr txBox="1"/>
          <p:nvPr/>
        </p:nvSpPr>
        <p:spPr>
          <a:xfrm>
            <a:off x="6378177" y="4594136"/>
            <a:ext cx="379172" cy="128240"/>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Century Gothic"/>
                <a:ea typeface="+mn-ea"/>
                <a:cs typeface="Century Gothic"/>
              </a:rPr>
              <a:t>   Mei</a:t>
            </a:r>
          </a:p>
        </p:txBody>
      </p:sp>
      <p:sp>
        <p:nvSpPr>
          <p:cNvPr id="17" name="object 20"/>
          <p:cNvSpPr txBox="1"/>
          <p:nvPr/>
        </p:nvSpPr>
        <p:spPr>
          <a:xfrm>
            <a:off x="5817496" y="4766281"/>
            <a:ext cx="1014212" cy="164148"/>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495776" algn="l"/>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31 </a:t>
            </a:r>
            <a:r>
              <a:rPr kumimoji="0" sz="1000" b="0" i="0" u="none" strike="noStrike" kern="1200" cap="none" spc="-8" normalizeH="0" baseline="0" noProof="0" dirty="0">
                <a:ln>
                  <a:noFill/>
                </a:ln>
                <a:solidFill>
                  <a:prstClr val="black"/>
                </a:solidFill>
                <a:effectLst/>
                <a:uLnTx/>
                <a:uFillTx/>
                <a:latin typeface="Century Gothic"/>
                <a:ea typeface="+mn-ea"/>
                <a:cs typeface="Century Gothic"/>
              </a:rPr>
              <a:t>Mei	    </a:t>
            </a:r>
            <a:r>
              <a:rPr kumimoji="0" sz="1600" b="0" i="0" u="none" strike="noStrike" kern="1200" cap="none" spc="-5" normalizeH="0" baseline="-7575" noProof="0" dirty="0">
                <a:ln>
                  <a:noFill/>
                </a:ln>
                <a:solidFill>
                  <a:prstClr val="black"/>
                </a:solidFill>
                <a:effectLst/>
                <a:uLnTx/>
                <a:uFillTx/>
                <a:latin typeface="Century Gothic"/>
                <a:ea typeface="+mn-ea"/>
                <a:cs typeface="Century Gothic"/>
              </a:rPr>
              <a:t>8</a:t>
            </a:r>
            <a:r>
              <a:rPr kumimoji="0" sz="1600" b="0" i="0" u="none" strike="noStrike" kern="1200" cap="none" spc="-113" normalizeH="0" baseline="-7575" noProof="0" dirty="0">
                <a:ln>
                  <a:noFill/>
                </a:ln>
                <a:solidFill>
                  <a:prstClr val="black"/>
                </a:solidFill>
                <a:effectLst/>
                <a:uLnTx/>
                <a:uFillTx/>
                <a:latin typeface="Century Gothic"/>
                <a:ea typeface="+mn-ea"/>
                <a:cs typeface="Century Gothic"/>
              </a:rPr>
              <a:t> </a:t>
            </a:r>
            <a:r>
              <a:rPr kumimoji="0" sz="1600" b="0" i="0" u="none" strike="noStrike" kern="1200" cap="none" spc="0" normalizeH="0" baseline="-7575" noProof="0" dirty="0">
                <a:ln>
                  <a:noFill/>
                </a:ln>
                <a:solidFill>
                  <a:prstClr val="black"/>
                </a:solidFill>
                <a:effectLst/>
                <a:uLnTx/>
                <a:uFillTx/>
                <a:latin typeface="Century Gothic"/>
                <a:ea typeface="+mn-ea"/>
                <a:cs typeface="Century Gothic"/>
              </a:rPr>
              <a:t>Sep</a:t>
            </a:r>
          </a:p>
        </p:txBody>
      </p:sp>
      <p:sp>
        <p:nvSpPr>
          <p:cNvPr id="18" name="object 21"/>
          <p:cNvSpPr txBox="1"/>
          <p:nvPr/>
        </p:nvSpPr>
        <p:spPr>
          <a:xfrm>
            <a:off x="7091848" y="4573099"/>
            <a:ext cx="400343" cy="371897"/>
          </a:xfrm>
          <a:prstGeom prst="rect">
            <a:avLst/>
          </a:prstGeom>
          <a:solidFill>
            <a:schemeClr val="accent1">
              <a:lumMod val="60000"/>
              <a:lumOff val="40000"/>
            </a:schemeClr>
          </a:solidFill>
        </p:spPr>
        <p:txBody>
          <a:bodyPr vert="horz" wrap="square" lIns="0" tIns="0" rIns="0" bIns="0" rtlCol="0">
            <a:spAutoFit/>
          </a:bodyPr>
          <a:lstStyle/>
          <a:p>
            <a:pPr marL="23336" marR="0" lvl="0" indent="0" algn="l" defTabSz="914400" rtl="0" eaLnBrk="0" fontAlgn="base" latinLnBrk="0" hangingPunct="0">
              <a:lnSpc>
                <a:spcPct val="100000"/>
              </a:lnSpc>
              <a:spcBef>
                <a:spcPct val="0"/>
              </a:spcBef>
              <a:spcAft>
                <a:spcPct val="0"/>
              </a:spcAft>
              <a:buClrTx/>
              <a:buSzTx/>
              <a:buFontTx/>
              <a:buNone/>
              <a:tabLst/>
              <a:defRPr/>
            </a:pPr>
            <a:r>
              <a:rPr kumimoji="0" sz="1000" b="0" i="0" u="none" strike="noStrike" kern="1200" cap="none" spc="0" normalizeH="0" baseline="0" noProof="0" dirty="0">
                <a:ln>
                  <a:noFill/>
                </a:ln>
                <a:solidFill>
                  <a:prstClr val="black"/>
                </a:solidFill>
                <a:effectLst/>
                <a:uLnTx/>
                <a:uFillTx/>
                <a:latin typeface="Century Gothic"/>
                <a:ea typeface="+mn-ea"/>
                <a:cs typeface="Century Gothic"/>
              </a:rPr>
              <a:t>Sep</a:t>
            </a:r>
          </a:p>
          <a:p>
            <a:pPr marL="0" marR="0" lvl="0" indent="0" algn="l" defTabSz="914400" rtl="0" eaLnBrk="0" fontAlgn="base" latinLnBrk="0" hangingPunct="0">
              <a:lnSpc>
                <a:spcPts val="975"/>
              </a:lnSpc>
              <a:spcBef>
                <a:spcPts val="705"/>
              </a:spcBef>
              <a:spcAft>
                <a:spcPct val="0"/>
              </a:spcAft>
              <a:buClrTx/>
              <a:buSzTx/>
              <a:buFontTx/>
              <a:buNone/>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31</a:t>
            </a:r>
            <a:r>
              <a:rPr kumimoji="0" sz="1000" b="0" i="0" u="none" strike="noStrike" kern="1200" cap="none" spc="-68" normalizeH="0" baseline="0" noProof="0" dirty="0">
                <a:ln>
                  <a:noFill/>
                </a:ln>
                <a:solidFill>
                  <a:prstClr val="black"/>
                </a:solidFill>
                <a:effectLst/>
                <a:uLnTx/>
                <a:uFillTx/>
                <a:latin typeface="Century Gothic"/>
                <a:ea typeface="+mn-ea"/>
                <a:cs typeface="Century Gothic"/>
              </a:rPr>
              <a:t> </a:t>
            </a:r>
            <a:r>
              <a:rPr kumimoji="0" sz="1000" b="0" i="0" u="none" strike="noStrike" kern="1200" cap="none" spc="-4" normalizeH="0" baseline="0" noProof="0" dirty="0">
                <a:ln>
                  <a:noFill/>
                </a:ln>
                <a:solidFill>
                  <a:prstClr val="black"/>
                </a:solidFill>
                <a:effectLst/>
                <a:uLnTx/>
                <a:uFillTx/>
                <a:latin typeface="Century Gothic"/>
                <a:ea typeface="+mn-ea"/>
                <a:cs typeface="Century Gothic"/>
              </a:rPr>
              <a:t>Okt</a:t>
            </a:r>
            <a:endParaRPr kumimoji="0" sz="1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19" name="object 22"/>
          <p:cNvSpPr txBox="1"/>
          <p:nvPr/>
        </p:nvSpPr>
        <p:spPr>
          <a:xfrm>
            <a:off x="7705145" y="4566923"/>
            <a:ext cx="409136" cy="371897"/>
          </a:xfrm>
          <a:prstGeom prst="rect">
            <a:avLst/>
          </a:prstGeom>
          <a:solidFill>
            <a:schemeClr val="accent1">
              <a:lumMod val="60000"/>
              <a:lumOff val="40000"/>
            </a:schemeClr>
          </a:solidFill>
        </p:spPr>
        <p:txBody>
          <a:bodyPr vert="horz" wrap="square" lIns="0" tIns="0" rIns="0" bIns="0" rtlCol="0">
            <a:spAutoFit/>
          </a:bodyPr>
          <a:lstStyle/>
          <a:p>
            <a:pPr marL="5239" marR="0" lvl="0" indent="0" algn="l" defTabSz="914400" rtl="0" eaLnBrk="0" fontAlgn="base" latinLnBrk="0" hangingPunct="0">
              <a:lnSpc>
                <a:spcPct val="100000"/>
              </a:lnSpc>
              <a:spcBef>
                <a:spcPct val="0"/>
              </a:spcBef>
              <a:spcAft>
                <a:spcPct val="0"/>
              </a:spcAft>
              <a:buClrTx/>
              <a:buSzTx/>
              <a:buFontTx/>
              <a:buNone/>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Nov</a:t>
            </a:r>
            <a:endParaRPr kumimoji="0" sz="1000" b="0" i="0" u="none" strike="noStrike" kern="1200" cap="none" spc="0" normalizeH="0" baseline="0" noProof="0" dirty="0">
              <a:ln>
                <a:noFill/>
              </a:ln>
              <a:solidFill>
                <a:prstClr val="black"/>
              </a:solidFill>
              <a:effectLst/>
              <a:uLnTx/>
              <a:uFillTx/>
              <a:latin typeface="Century Gothic"/>
              <a:ea typeface="+mn-ea"/>
              <a:cs typeface="Century Gothic"/>
            </a:endParaRPr>
          </a:p>
          <a:p>
            <a:pPr marL="0" marR="0" lvl="0" indent="0" algn="l" defTabSz="914400" rtl="0" eaLnBrk="0" fontAlgn="base" latinLnBrk="0" hangingPunct="0">
              <a:lnSpc>
                <a:spcPts val="975"/>
              </a:lnSpc>
              <a:spcBef>
                <a:spcPts val="705"/>
              </a:spcBef>
              <a:spcAft>
                <a:spcPct val="0"/>
              </a:spcAft>
              <a:buClrTx/>
              <a:buSzTx/>
              <a:buFontTx/>
              <a:buNone/>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31</a:t>
            </a:r>
            <a:r>
              <a:rPr kumimoji="0" sz="1000" b="0" i="0" u="none" strike="noStrike" kern="1200" cap="none" spc="-64" normalizeH="0" baseline="0" noProof="0" dirty="0">
                <a:ln>
                  <a:noFill/>
                </a:ln>
                <a:solidFill>
                  <a:prstClr val="black"/>
                </a:solidFill>
                <a:effectLst/>
                <a:uLnTx/>
                <a:uFillTx/>
                <a:latin typeface="Century Gothic"/>
                <a:ea typeface="+mn-ea"/>
                <a:cs typeface="Century Gothic"/>
              </a:rPr>
              <a:t> </a:t>
            </a:r>
            <a:r>
              <a:rPr kumimoji="0" sz="1000" b="0" i="0" u="none" strike="noStrike" kern="1200" cap="none" spc="-4" normalizeH="0" baseline="0" noProof="0" dirty="0">
                <a:ln>
                  <a:noFill/>
                </a:ln>
                <a:solidFill>
                  <a:prstClr val="black"/>
                </a:solidFill>
                <a:effectLst/>
                <a:uLnTx/>
                <a:uFillTx/>
                <a:latin typeface="Century Gothic"/>
                <a:ea typeface="+mn-ea"/>
                <a:cs typeface="Century Gothic"/>
              </a:rPr>
              <a:t>Des</a:t>
            </a:r>
            <a:endParaRPr kumimoji="0" sz="1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0" name="object 23"/>
          <p:cNvSpPr/>
          <p:nvPr/>
        </p:nvSpPr>
        <p:spPr>
          <a:xfrm>
            <a:off x="5709226" y="5152290"/>
            <a:ext cx="2499947" cy="265271"/>
          </a:xfrm>
          <a:custGeom>
            <a:avLst/>
            <a:gdLst/>
            <a:ahLst/>
            <a:cxnLst/>
            <a:rect l="l" t="t" r="r" b="b"/>
            <a:pathLst>
              <a:path w="2708275" h="353695">
                <a:moveTo>
                  <a:pt x="0" y="353567"/>
                </a:moveTo>
                <a:lnTo>
                  <a:pt x="2708148" y="353567"/>
                </a:lnTo>
                <a:lnTo>
                  <a:pt x="2708148" y="0"/>
                </a:lnTo>
                <a:lnTo>
                  <a:pt x="0" y="0"/>
                </a:lnTo>
                <a:lnTo>
                  <a:pt x="0" y="353567"/>
                </a:lnTo>
                <a:close/>
              </a:path>
            </a:pathLst>
          </a:custGeom>
          <a:solidFill>
            <a:schemeClr val="accent1">
              <a:lumMod val="60000"/>
              <a:lumOff val="40000"/>
            </a:schemeClr>
          </a:solidFill>
          <a:ln w="12192">
            <a:solidFill>
              <a:srgbClr val="2D857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1" name="object 24"/>
          <p:cNvSpPr txBox="1"/>
          <p:nvPr/>
        </p:nvSpPr>
        <p:spPr>
          <a:xfrm>
            <a:off x="5766383" y="5200345"/>
            <a:ext cx="1165441" cy="164148"/>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493395" algn="l"/>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19</a:t>
            </a:r>
            <a:r>
              <a:rPr kumimoji="0" sz="1000" b="0" i="0" u="none" strike="noStrike" kern="1200" cap="none" spc="0" normalizeH="0" baseline="0" noProof="0" dirty="0">
                <a:ln>
                  <a:noFill/>
                </a:ln>
                <a:solidFill>
                  <a:prstClr val="black"/>
                </a:solidFill>
                <a:effectLst/>
                <a:uLnTx/>
                <a:uFillTx/>
                <a:latin typeface="Century Gothic"/>
                <a:ea typeface="+mn-ea"/>
                <a:cs typeface="Century Gothic"/>
              </a:rPr>
              <a:t> </a:t>
            </a:r>
            <a:r>
              <a:rPr kumimoji="0" sz="1000" b="0" i="0" u="none" strike="noStrike" kern="1200" cap="none" spc="-4" normalizeH="0" baseline="0" noProof="0" dirty="0">
                <a:ln>
                  <a:noFill/>
                </a:ln>
                <a:solidFill>
                  <a:prstClr val="black"/>
                </a:solidFill>
                <a:effectLst/>
                <a:uLnTx/>
                <a:uFillTx/>
                <a:latin typeface="Century Gothic"/>
                <a:ea typeface="+mn-ea"/>
                <a:cs typeface="Century Gothic"/>
              </a:rPr>
              <a:t>Mei	     </a:t>
            </a:r>
            <a:r>
              <a:rPr kumimoji="0" sz="1600" b="0" i="0" u="none" strike="noStrike" kern="1200" cap="none" spc="-5" normalizeH="0" baseline="-7575" noProof="0" dirty="0">
                <a:ln>
                  <a:noFill/>
                </a:ln>
                <a:solidFill>
                  <a:prstClr val="black"/>
                </a:solidFill>
                <a:effectLst/>
                <a:uLnTx/>
                <a:uFillTx/>
                <a:latin typeface="Century Gothic"/>
                <a:ea typeface="+mn-ea"/>
                <a:cs typeface="Century Gothic"/>
              </a:rPr>
              <a:t>31</a:t>
            </a:r>
            <a:r>
              <a:rPr kumimoji="0" sz="1600" b="0" i="0" u="none" strike="noStrike" kern="1200" cap="none" spc="-107" normalizeH="0" baseline="-7575" noProof="0" dirty="0">
                <a:ln>
                  <a:noFill/>
                </a:ln>
                <a:solidFill>
                  <a:prstClr val="black"/>
                </a:solidFill>
                <a:effectLst/>
                <a:uLnTx/>
                <a:uFillTx/>
                <a:latin typeface="Century Gothic"/>
                <a:ea typeface="+mn-ea"/>
                <a:cs typeface="Century Gothic"/>
              </a:rPr>
              <a:t> </a:t>
            </a:r>
            <a:r>
              <a:rPr kumimoji="0" sz="1600" b="0" i="0" u="none" strike="noStrike" kern="1200" cap="none" spc="0" normalizeH="0" baseline="-7575" noProof="0" dirty="0">
                <a:ln>
                  <a:noFill/>
                </a:ln>
                <a:solidFill>
                  <a:prstClr val="black"/>
                </a:solidFill>
                <a:effectLst/>
                <a:uLnTx/>
                <a:uFillTx/>
                <a:latin typeface="Century Gothic"/>
                <a:ea typeface="+mn-ea"/>
                <a:cs typeface="Century Gothic"/>
              </a:rPr>
              <a:t>Aug</a:t>
            </a:r>
          </a:p>
        </p:txBody>
      </p:sp>
      <p:sp>
        <p:nvSpPr>
          <p:cNvPr id="22" name="object 25"/>
          <p:cNvSpPr txBox="1"/>
          <p:nvPr/>
        </p:nvSpPr>
        <p:spPr>
          <a:xfrm>
            <a:off x="7041518" y="5208011"/>
            <a:ext cx="526073" cy="128240"/>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  21</a:t>
            </a:r>
            <a:r>
              <a:rPr kumimoji="0" sz="1000" b="0" i="0" u="none" strike="noStrike" kern="1200" cap="none" spc="-60" normalizeH="0" baseline="0" noProof="0" dirty="0">
                <a:ln>
                  <a:noFill/>
                </a:ln>
                <a:solidFill>
                  <a:prstClr val="black"/>
                </a:solidFill>
                <a:effectLst/>
                <a:uLnTx/>
                <a:uFillTx/>
                <a:latin typeface="Century Gothic"/>
                <a:ea typeface="+mn-ea"/>
                <a:cs typeface="Century Gothic"/>
              </a:rPr>
              <a:t> </a:t>
            </a:r>
            <a:r>
              <a:rPr kumimoji="0" sz="1000" b="0" i="0" u="none" strike="noStrike" kern="1200" cap="none" spc="-60" normalizeH="0" baseline="0" noProof="0" dirty="0" err="1">
                <a:ln>
                  <a:noFill/>
                </a:ln>
                <a:solidFill>
                  <a:prstClr val="black"/>
                </a:solidFill>
                <a:effectLst/>
                <a:uLnTx/>
                <a:uFillTx/>
                <a:latin typeface="Century Gothic"/>
                <a:ea typeface="+mn-ea"/>
                <a:cs typeface="Century Gothic"/>
              </a:rPr>
              <a:t>Okt</a:t>
            </a:r>
            <a:endParaRPr kumimoji="0" sz="1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3" name="object 26"/>
          <p:cNvSpPr txBox="1"/>
          <p:nvPr/>
        </p:nvSpPr>
        <p:spPr>
          <a:xfrm>
            <a:off x="7705145" y="5216574"/>
            <a:ext cx="409136" cy="128240"/>
          </a:xfrm>
          <a:prstGeom prst="rect">
            <a:avLst/>
          </a:prstGeom>
          <a:solidFill>
            <a:schemeClr val="accent1">
              <a:lumMod val="60000"/>
              <a:lumOff val="4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15</a:t>
            </a:r>
            <a:r>
              <a:rPr kumimoji="0" sz="1000" b="0" i="0" u="none" strike="noStrike" kern="1200" cap="none" spc="-64" normalizeH="0" baseline="0" noProof="0" dirty="0">
                <a:ln>
                  <a:noFill/>
                </a:ln>
                <a:solidFill>
                  <a:prstClr val="black"/>
                </a:solidFill>
                <a:effectLst/>
                <a:uLnTx/>
                <a:uFillTx/>
                <a:latin typeface="Century Gothic"/>
                <a:ea typeface="+mn-ea"/>
                <a:cs typeface="Century Gothic"/>
              </a:rPr>
              <a:t> </a:t>
            </a:r>
            <a:r>
              <a:rPr kumimoji="0" sz="1000" b="0" i="0" u="none" strike="noStrike" kern="1200" cap="none" spc="-4" normalizeH="0" baseline="0" noProof="0" dirty="0">
                <a:ln>
                  <a:noFill/>
                </a:ln>
                <a:solidFill>
                  <a:prstClr val="black"/>
                </a:solidFill>
                <a:effectLst/>
                <a:uLnTx/>
                <a:uFillTx/>
                <a:latin typeface="Century Gothic"/>
                <a:ea typeface="+mn-ea"/>
                <a:cs typeface="Century Gothic"/>
              </a:rPr>
              <a:t>Des</a:t>
            </a:r>
            <a:endParaRPr kumimoji="0" sz="10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4" name="object 30"/>
          <p:cNvSpPr txBox="1"/>
          <p:nvPr/>
        </p:nvSpPr>
        <p:spPr>
          <a:xfrm>
            <a:off x="631217" y="757103"/>
            <a:ext cx="2066779" cy="401552"/>
          </a:xfrm>
          <a:prstGeom prst="rect">
            <a:avLst/>
          </a:prstGeom>
          <a:solidFill>
            <a:srgbClr val="1F3863"/>
          </a:solidFill>
        </p:spPr>
        <p:txBody>
          <a:bodyPr vert="horz" wrap="square" lIns="0" tIns="31909" rIns="0" bIns="0" rtlCol="0">
            <a:spAutoFit/>
          </a:bodyPr>
          <a:lstStyle/>
          <a:p>
            <a:pPr marL="423863" marR="419100" lvl="0" indent="12383" algn="l" defTabSz="914400" rtl="0" eaLnBrk="0" fontAlgn="base" latinLnBrk="0" hangingPunct="0">
              <a:lnSpc>
                <a:spcPct val="100000"/>
              </a:lnSpc>
              <a:spcBef>
                <a:spcPts val="251"/>
              </a:spcBef>
              <a:spcAft>
                <a:spcPct val="0"/>
              </a:spcAft>
              <a:buClrTx/>
              <a:buSzTx/>
              <a:buFontTx/>
              <a:buNone/>
              <a:tabLst/>
              <a:defRPr/>
            </a:pPr>
            <a:r>
              <a:rPr kumimoji="0" sz="1200" b="1" i="0" u="none" strike="noStrike" kern="1200" cap="none" spc="-8" normalizeH="0" baseline="0" noProof="0" dirty="0">
                <a:ln>
                  <a:noFill/>
                </a:ln>
                <a:solidFill>
                  <a:srgbClr val="FFFFFF"/>
                </a:solidFill>
                <a:effectLst/>
                <a:uLnTx/>
                <a:uFillTx/>
                <a:latin typeface="Century Gothic"/>
                <a:ea typeface="+mn-ea"/>
                <a:cs typeface="Century Gothic"/>
              </a:rPr>
              <a:t>Perubahan  </a:t>
            </a:r>
            <a:r>
              <a:rPr kumimoji="0" sz="1200" b="1" i="0" u="none" strike="noStrike" kern="1200" cap="none" spc="-11" normalizeH="0" baseline="0" noProof="0" dirty="0">
                <a:ln>
                  <a:noFill/>
                </a:ln>
                <a:solidFill>
                  <a:srgbClr val="FFFFFF"/>
                </a:solidFill>
                <a:effectLst/>
                <a:uLnTx/>
                <a:uFillTx/>
                <a:latin typeface="Century Gothic"/>
                <a:ea typeface="+mn-ea"/>
                <a:cs typeface="Century Gothic"/>
              </a:rPr>
              <a:t>P</a:t>
            </a:r>
            <a:r>
              <a:rPr kumimoji="0" sz="1200" b="1" i="0" u="none" strike="noStrike" kern="1200" cap="none" spc="-8" normalizeH="0" baseline="0" noProof="0" dirty="0">
                <a:ln>
                  <a:noFill/>
                </a:ln>
                <a:solidFill>
                  <a:srgbClr val="FFFFFF"/>
                </a:solidFill>
                <a:effectLst/>
                <a:uLnTx/>
                <a:uFillTx/>
                <a:latin typeface="Century Gothic"/>
                <a:ea typeface="+mn-ea"/>
                <a:cs typeface="Century Gothic"/>
              </a:rPr>
              <a:t>enyal</a:t>
            </a:r>
            <a:r>
              <a:rPr kumimoji="0" sz="1200" b="1" i="0" u="none" strike="noStrike" kern="1200" cap="none" spc="-4" normalizeH="0" baseline="0" noProof="0" dirty="0">
                <a:ln>
                  <a:noFill/>
                </a:ln>
                <a:solidFill>
                  <a:srgbClr val="FFFFFF"/>
                </a:solidFill>
                <a:effectLst/>
                <a:uLnTx/>
                <a:uFillTx/>
                <a:latin typeface="Century Gothic"/>
                <a:ea typeface="+mn-ea"/>
                <a:cs typeface="Century Gothic"/>
              </a:rPr>
              <a:t>ur</a:t>
            </a:r>
            <a:r>
              <a:rPr kumimoji="0" sz="1200" b="1" i="0" u="none" strike="noStrike" kern="1200" cap="none" spc="-8" normalizeH="0" baseline="0" noProof="0" dirty="0">
                <a:ln>
                  <a:noFill/>
                </a:ln>
                <a:solidFill>
                  <a:srgbClr val="FFFFFF"/>
                </a:solidFill>
                <a:effectLst/>
                <a:uLnTx/>
                <a:uFillTx/>
                <a:latin typeface="Century Gothic"/>
                <a:ea typeface="+mn-ea"/>
                <a:cs typeface="Century Gothic"/>
              </a:rPr>
              <a:t>an</a:t>
            </a:r>
            <a:endParaRPr kumimoji="0" sz="12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5" name="object 60"/>
          <p:cNvSpPr txBox="1"/>
          <p:nvPr/>
        </p:nvSpPr>
        <p:spPr>
          <a:xfrm>
            <a:off x="5660989" y="733526"/>
            <a:ext cx="2489340" cy="530915"/>
          </a:xfrm>
          <a:prstGeom prst="rect">
            <a:avLst/>
          </a:prstGeom>
          <a:solidFill>
            <a:schemeClr val="accent1">
              <a:lumMod val="75000"/>
            </a:schemeClr>
          </a:solidFill>
        </p:spPr>
        <p:txBody>
          <a:bodyPr vert="horz" wrap="square" lIns="0" tIns="114300" rIns="0" bIns="0" rtlCol="0">
            <a:spAutoFit/>
          </a:bodyPr>
          <a:lstStyle/>
          <a:p>
            <a:pPr marL="76200" marR="0" lvl="0" indent="0" algn="ctr" defTabSz="914400" rtl="0" eaLnBrk="0" fontAlgn="base" latinLnBrk="0" hangingPunct="0">
              <a:lnSpc>
                <a:spcPct val="100000"/>
              </a:lnSpc>
              <a:spcBef>
                <a:spcPts val="900"/>
              </a:spcBef>
              <a:spcAft>
                <a:spcPct val="0"/>
              </a:spcAft>
              <a:buClrTx/>
              <a:buSzTx/>
              <a:buFontTx/>
              <a:buNone/>
              <a:tabLst/>
              <a:defRPr/>
            </a:pPr>
            <a:r>
              <a:rPr kumimoji="0" sz="1350" b="1" i="0" u="none" strike="noStrike" kern="1200" cap="none" spc="-4" normalizeH="0" baseline="0" noProof="0">
                <a:ln>
                  <a:noFill/>
                </a:ln>
                <a:solidFill>
                  <a:srgbClr val="FFFFFF"/>
                </a:solidFill>
                <a:effectLst/>
                <a:uLnTx/>
                <a:uFillTx/>
                <a:latin typeface="Calibri"/>
                <a:ea typeface="+mn-ea"/>
                <a:cs typeface="Century Gothic"/>
              </a:rPr>
              <a:t>2017</a:t>
            </a:r>
          </a:p>
          <a:p>
            <a:pPr marL="76200" marR="0" lvl="0" indent="0" algn="ctr" defTabSz="914400" rtl="0" eaLnBrk="0" fontAlgn="base" latinLnBrk="0" hangingPunct="0">
              <a:lnSpc>
                <a:spcPct val="100000"/>
              </a:lnSpc>
              <a:spcBef>
                <a:spcPts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Century Gothic"/>
            </a:endParaRPr>
          </a:p>
        </p:txBody>
      </p:sp>
      <p:sp>
        <p:nvSpPr>
          <p:cNvPr id="26" name="object 27"/>
          <p:cNvSpPr txBox="1"/>
          <p:nvPr/>
        </p:nvSpPr>
        <p:spPr>
          <a:xfrm>
            <a:off x="519632" y="5673216"/>
            <a:ext cx="2410403" cy="150041"/>
          </a:xfrm>
          <a:prstGeom prst="rect">
            <a:avLst/>
          </a:prstGeom>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defRPr/>
            </a:pPr>
            <a:r>
              <a:rPr kumimoji="0" sz="975" b="1" i="0" u="none" strike="noStrike" kern="1200" cap="none" spc="-8" normalizeH="0" baseline="0" noProof="0" dirty="0">
                <a:ln>
                  <a:noFill/>
                </a:ln>
                <a:solidFill>
                  <a:prstClr val="black"/>
                </a:solidFill>
                <a:effectLst/>
                <a:uLnTx/>
                <a:uFillTx/>
                <a:latin typeface="Century Gothic"/>
                <a:ea typeface="+mn-ea"/>
                <a:cs typeface="Century Gothic"/>
              </a:rPr>
              <a:t>Catatan</a:t>
            </a:r>
            <a:r>
              <a:rPr kumimoji="0" sz="975" b="0" i="0" u="none" strike="noStrike" kern="1200" cap="none" spc="-8" normalizeH="0" baseline="0" noProof="0" dirty="0">
                <a:ln>
                  <a:noFill/>
                </a:ln>
                <a:solidFill>
                  <a:prstClr val="black"/>
                </a:solidFill>
                <a:effectLst/>
                <a:uLnTx/>
                <a:uFillTx/>
                <a:latin typeface="Century Gothic"/>
                <a:ea typeface="+mn-ea"/>
                <a:cs typeface="Century Gothic"/>
              </a:rPr>
              <a:t>:</a:t>
            </a:r>
            <a:endParaRPr kumimoji="0" sz="975"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7" name="object 28"/>
          <p:cNvSpPr txBox="1"/>
          <p:nvPr/>
        </p:nvSpPr>
        <p:spPr>
          <a:xfrm>
            <a:off x="519633" y="5831257"/>
            <a:ext cx="7671666" cy="369332"/>
          </a:xfrm>
          <a:prstGeom prst="rect">
            <a:avLst/>
          </a:prstGeom>
        </p:spPr>
        <p:txBody>
          <a:bodyPr vert="horz" wrap="square" lIns="0" tIns="0" rIns="0" bIns="0" rtlCol="0">
            <a:spAutoFit/>
          </a:bodyPr>
          <a:lstStyle/>
          <a:p>
            <a:pPr marL="180975" marR="3810" lvl="0" indent="-171450" algn="l" defTabSz="914400" rtl="0" eaLnBrk="0" fontAlgn="base" latinLnBrk="0" hangingPunct="0">
              <a:lnSpc>
                <a:spcPct val="100000"/>
              </a:lnSpc>
              <a:spcBef>
                <a:spcPct val="0"/>
              </a:spcBef>
              <a:spcAft>
                <a:spcPct val="0"/>
              </a:spcAft>
              <a:buClrTx/>
              <a:buSzTx/>
              <a:buFontTx/>
              <a:buNone/>
              <a:tabLst>
                <a:tab pos="224314" algn="l"/>
                <a:tab pos="224790" algn="l"/>
              </a:tabLst>
              <a:defRPr/>
            </a:pPr>
            <a:r>
              <a:rPr kumimoji="0" sz="1200" b="0" i="0" u="none" strike="noStrike" kern="1200" cap="none" spc="-8" normalizeH="0" baseline="0" noProof="0" dirty="0" smtClean="0">
                <a:ln>
                  <a:noFill/>
                </a:ln>
                <a:solidFill>
                  <a:prstClr val="black"/>
                </a:solidFill>
                <a:effectLst/>
                <a:uLnTx/>
                <a:uFillTx/>
                <a:latin typeface="Century Gothic"/>
                <a:ea typeface="+mn-ea"/>
                <a:cs typeface="Century Gothic"/>
              </a:rPr>
              <a:t>*  	</a:t>
            </a:r>
            <a:r>
              <a:rPr kumimoji="0" sz="1200" b="0" i="0" u="none" strike="noStrike" kern="1200" cap="none" spc="-8" normalizeH="0" baseline="0" noProof="0" dirty="0" err="1" smtClean="0">
                <a:ln>
                  <a:noFill/>
                </a:ln>
                <a:solidFill>
                  <a:prstClr val="black"/>
                </a:solidFill>
                <a:effectLst/>
                <a:uLnTx/>
                <a:uFillTx/>
                <a:latin typeface="Century Gothic"/>
                <a:ea typeface="+mn-ea"/>
                <a:cs typeface="Century Gothic"/>
              </a:rPr>
              <a:t>sebesar</a:t>
            </a:r>
            <a:r>
              <a:rPr kumimoji="0" sz="1200" b="0" i="0" u="none" strike="noStrike" kern="1200" cap="none" spc="-8" normalizeH="0" baseline="0" noProof="0" dirty="0" smtClean="0">
                <a:ln>
                  <a:noFill/>
                </a:ln>
                <a:solidFill>
                  <a:prstClr val="black"/>
                </a:solidFill>
                <a:effectLst/>
                <a:uLnTx/>
                <a:uFillTx/>
                <a:latin typeface="Century Gothic"/>
                <a:ea typeface="+mn-ea"/>
                <a:cs typeface="Century Gothic"/>
              </a:rPr>
              <a:t> </a:t>
            </a:r>
            <a:r>
              <a:rPr kumimoji="0" sz="1200" b="0" i="0" u="none" strike="noStrike" kern="1200" cap="none" spc="0" normalizeH="0" baseline="0" noProof="0" dirty="0">
                <a:ln>
                  <a:noFill/>
                </a:ln>
                <a:solidFill>
                  <a:prstClr val="black"/>
                </a:solidFill>
                <a:effectLst/>
                <a:uLnTx/>
                <a:uFillTx/>
                <a:latin typeface="Century Gothic"/>
                <a:ea typeface="+mn-ea"/>
                <a:cs typeface="Century Gothic"/>
              </a:rPr>
              <a:t>selisih </a:t>
            </a:r>
            <a:r>
              <a:rPr kumimoji="0" sz="1200" b="0" i="0" u="none" strike="noStrike" kern="1200" cap="none" spc="-8" normalizeH="0" baseline="0" noProof="0" dirty="0">
                <a:ln>
                  <a:noFill/>
                </a:ln>
                <a:solidFill>
                  <a:prstClr val="black"/>
                </a:solidFill>
                <a:effectLst/>
                <a:uLnTx/>
                <a:uFillTx/>
                <a:latin typeface="Century Gothic"/>
                <a:ea typeface="+mn-ea"/>
                <a:cs typeface="Century Gothic"/>
              </a:rPr>
              <a:t>antara  </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dana </a:t>
            </a:r>
            <a:r>
              <a:rPr kumimoji="0" sz="1200" b="0" i="0" u="none" strike="noStrike" kern="1200" cap="none" spc="-8" normalizeH="0" baseline="0" noProof="0" dirty="0">
                <a:ln>
                  <a:noFill/>
                </a:ln>
                <a:solidFill>
                  <a:prstClr val="black"/>
                </a:solidFill>
                <a:effectLst/>
                <a:uLnTx/>
                <a:uFillTx/>
                <a:latin typeface="Century Gothic"/>
                <a:ea typeface="+mn-ea"/>
                <a:cs typeface="Century Gothic"/>
              </a:rPr>
              <a:t>yang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telah</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diterima</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 di RKUD</a:t>
            </a:r>
            <a:r>
              <a:rPr kumimoji="0" sz="1200" b="0" i="0" u="none" strike="noStrike" kern="1200" cap="none" spc="-34" normalizeH="0" baseline="0" noProof="0" dirty="0">
                <a:ln>
                  <a:noFill/>
                </a:ln>
                <a:solidFill>
                  <a:prstClr val="black"/>
                </a:solidFill>
                <a:effectLst/>
                <a:uLnTx/>
                <a:uFillTx/>
                <a:latin typeface="Century Gothic"/>
                <a:ea typeface="+mn-ea"/>
                <a:cs typeface="Century Gothic"/>
              </a:rPr>
              <a:t> </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dengan  </a:t>
            </a:r>
            <a:r>
              <a:rPr kumimoji="0" sz="1200" b="0" i="0" u="none" strike="noStrike" kern="1200" cap="none" spc="0" normalizeH="0" baseline="0" noProof="0" dirty="0">
                <a:ln>
                  <a:noFill/>
                </a:ln>
                <a:solidFill>
                  <a:prstClr val="black"/>
                </a:solidFill>
                <a:effectLst/>
                <a:uLnTx/>
                <a:uFillTx/>
                <a:latin typeface="Century Gothic"/>
                <a:ea typeface="+mn-ea"/>
                <a:cs typeface="Century Gothic"/>
              </a:rPr>
              <a:t>nilai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rencana</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kebutuhan</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 dana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untuk</a:t>
            </a:r>
            <a:r>
              <a:rPr kumimoji="0" sz="1200" b="0" i="0" u="none" strike="noStrike" kern="1200" cap="none" spc="-4" normalizeH="0" baseline="0" noProof="0" dirty="0">
                <a:ln>
                  <a:noFill/>
                </a:ln>
                <a:solidFill>
                  <a:prstClr val="black"/>
                </a:solidFill>
                <a:effectLst/>
                <a:uLnTx/>
                <a:uFillTx/>
                <a:latin typeface="Century Gothic"/>
                <a:ea typeface="+mn-ea"/>
                <a:cs typeface="Century Gothic"/>
              </a:rPr>
              <a:t> </a:t>
            </a:r>
            <a:r>
              <a:rPr kumimoji="0" sz="1200" b="0" i="0" u="none" strike="noStrike" kern="1200" cap="none" spc="-4" normalizeH="0" baseline="0" noProof="0" dirty="0" err="1">
                <a:ln>
                  <a:noFill/>
                </a:ln>
                <a:solidFill>
                  <a:prstClr val="black"/>
                </a:solidFill>
                <a:effectLst/>
                <a:uLnTx/>
                <a:uFillTx/>
                <a:latin typeface="Century Gothic"/>
                <a:ea typeface="+mn-ea"/>
                <a:cs typeface="Century Gothic"/>
              </a:rPr>
              <a:t>penyelesaian</a:t>
            </a:r>
            <a:r>
              <a:rPr kumimoji="0" sz="1200" b="0" i="0" u="none" strike="noStrike" kern="1200" cap="none" spc="-26" normalizeH="0" baseline="0" noProof="0" dirty="0">
                <a:ln>
                  <a:noFill/>
                </a:ln>
                <a:solidFill>
                  <a:prstClr val="black"/>
                </a:solidFill>
                <a:effectLst/>
                <a:uLnTx/>
                <a:uFillTx/>
                <a:latin typeface="Century Gothic"/>
                <a:ea typeface="+mn-ea"/>
                <a:cs typeface="Century Gothic"/>
              </a:rPr>
              <a:t> </a:t>
            </a:r>
            <a:r>
              <a:rPr kumimoji="0" sz="1200" b="0" i="0" u="none" strike="noStrike" kern="1200" cap="none" spc="-4" normalizeH="0" baseline="0" noProof="0" dirty="0" err="1" smtClean="0">
                <a:ln>
                  <a:noFill/>
                </a:ln>
                <a:solidFill>
                  <a:prstClr val="black"/>
                </a:solidFill>
                <a:effectLst/>
                <a:uLnTx/>
                <a:uFillTx/>
                <a:latin typeface="Century Gothic"/>
                <a:ea typeface="+mn-ea"/>
                <a:cs typeface="Century Gothic"/>
              </a:rPr>
              <a:t>kegiatan</a:t>
            </a:r>
            <a:endParaRPr kumimoji="0" sz="120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28" name="object 65"/>
          <p:cNvSpPr/>
          <p:nvPr/>
        </p:nvSpPr>
        <p:spPr>
          <a:xfrm>
            <a:off x="8276796" y="744496"/>
            <a:ext cx="730112" cy="622935"/>
          </a:xfrm>
          <a:prstGeom prst="rect">
            <a:avLst/>
          </a:prstGeom>
          <a:blipFill>
            <a:blip r:embed="rId3" cstate="print"/>
            <a:stretch>
              <a:fillRect/>
            </a:stretch>
          </a:blip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cxnSp>
        <p:nvCxnSpPr>
          <p:cNvPr id="29" name="Straight Connector 28"/>
          <p:cNvCxnSpPr/>
          <p:nvPr/>
        </p:nvCxnSpPr>
        <p:spPr>
          <a:xfrm>
            <a:off x="5587085" y="744496"/>
            <a:ext cx="51153" cy="481353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30" name="object 15"/>
          <p:cNvSpPr txBox="1"/>
          <p:nvPr/>
        </p:nvSpPr>
        <p:spPr>
          <a:xfrm>
            <a:off x="3073639" y="1473505"/>
            <a:ext cx="2450042" cy="184666"/>
          </a:xfrm>
          <a:prstGeom prst="rect">
            <a:avLst/>
          </a:prstGeom>
          <a:solidFill>
            <a:schemeClr val="accent2">
              <a:lumMod val="40000"/>
              <a:lumOff val="60000"/>
            </a:schemeClr>
          </a:solidFill>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tab pos="497681" algn="l"/>
                <a:tab pos="1056323" algn="l"/>
              </a:tabLst>
              <a:defRPr/>
            </a:pPr>
            <a:r>
              <a:rPr kumimoji="0" sz="1200" b="1" i="0" u="none" strike="noStrike" kern="1200" cap="none" spc="0" normalizeH="0" baseline="0" noProof="0" dirty="0" err="1">
                <a:ln>
                  <a:noFill/>
                </a:ln>
                <a:solidFill>
                  <a:prstClr val="black"/>
                </a:solidFill>
                <a:effectLst/>
                <a:uLnTx/>
                <a:uFillTx/>
                <a:latin typeface="Calibri"/>
                <a:ea typeface="+mn-ea"/>
                <a:cs typeface="Century Gothic"/>
              </a:rPr>
              <a:t>Thp</a:t>
            </a:r>
            <a:r>
              <a:rPr kumimoji="0" sz="1200" b="1" i="0" u="none" strike="noStrike" kern="1200" cap="none" spc="0" normalizeH="0" baseline="0" noProof="0" dirty="0">
                <a:ln>
                  <a:noFill/>
                </a:ln>
                <a:solidFill>
                  <a:prstClr val="black"/>
                </a:solidFill>
                <a:effectLst/>
                <a:uLnTx/>
                <a:uFillTx/>
                <a:latin typeface="Calibri"/>
                <a:ea typeface="+mn-ea"/>
                <a:cs typeface="Century Gothic"/>
              </a:rPr>
              <a:t> </a:t>
            </a:r>
            <a:r>
              <a:rPr kumimoji="0" sz="1200" b="1" i="0" u="none" strike="noStrike" kern="1200" cap="none" spc="8" normalizeH="0" baseline="0" noProof="0" dirty="0">
                <a:ln>
                  <a:noFill/>
                </a:ln>
                <a:solidFill>
                  <a:prstClr val="black"/>
                </a:solidFill>
                <a:effectLst/>
                <a:uLnTx/>
                <a:uFillTx/>
                <a:latin typeface="Calibri"/>
                <a:ea typeface="+mn-ea"/>
                <a:cs typeface="Century Gothic"/>
              </a:rPr>
              <a:t>I                </a:t>
            </a:r>
            <a:r>
              <a:rPr kumimoji="0" sz="1200" b="1" i="0" u="none" strike="noStrike" kern="1200" cap="none" spc="8" normalizeH="0" baseline="0" noProof="0" dirty="0" err="1">
                <a:ln>
                  <a:noFill/>
                </a:ln>
                <a:solidFill>
                  <a:prstClr val="black"/>
                </a:solidFill>
                <a:effectLst/>
                <a:uLnTx/>
                <a:uFillTx/>
                <a:latin typeface="Calibri"/>
                <a:ea typeface="+mn-ea"/>
                <a:cs typeface="Century Gothic"/>
              </a:rPr>
              <a:t>Thp</a:t>
            </a:r>
            <a:r>
              <a:rPr kumimoji="0" sz="1200" b="1" i="0" u="none" strike="noStrike" kern="1200" cap="none" spc="8" normalizeH="0" baseline="0" noProof="0" dirty="0">
                <a:ln>
                  <a:noFill/>
                </a:ln>
                <a:solidFill>
                  <a:prstClr val="black"/>
                </a:solidFill>
                <a:effectLst/>
                <a:uLnTx/>
                <a:uFillTx/>
                <a:latin typeface="Calibri"/>
                <a:ea typeface="+mn-ea"/>
                <a:cs typeface="Century Gothic"/>
              </a:rPr>
              <a:t> II              </a:t>
            </a:r>
            <a:r>
              <a:rPr kumimoji="0" sz="1200" b="1" i="0" u="none" strike="noStrike" kern="1200" cap="none" spc="8" normalizeH="0" baseline="0" noProof="0" dirty="0" err="1">
                <a:ln>
                  <a:noFill/>
                </a:ln>
                <a:solidFill>
                  <a:prstClr val="black"/>
                </a:solidFill>
                <a:effectLst/>
                <a:uLnTx/>
                <a:uFillTx/>
                <a:latin typeface="Calibri"/>
                <a:ea typeface="+mn-ea"/>
                <a:cs typeface="Century Gothic"/>
              </a:rPr>
              <a:t>Thp</a:t>
            </a:r>
            <a:r>
              <a:rPr kumimoji="0" sz="1200" b="1" i="0" u="none" strike="noStrike" kern="1200" cap="none" spc="8" normalizeH="0" baseline="0" noProof="0" dirty="0">
                <a:ln>
                  <a:noFill/>
                </a:ln>
                <a:solidFill>
                  <a:prstClr val="black"/>
                </a:solidFill>
                <a:effectLst/>
                <a:uLnTx/>
                <a:uFillTx/>
                <a:latin typeface="Calibri"/>
                <a:ea typeface="+mn-ea"/>
                <a:cs typeface="Century Gothic"/>
              </a:rPr>
              <a:t> III   </a:t>
            </a:r>
            <a:endParaRPr kumimoji="0" sz="1200" b="1" i="0" u="none" strike="noStrike" kern="1200" cap="none" spc="0" normalizeH="0" baseline="0" noProof="0" dirty="0">
              <a:ln>
                <a:noFill/>
              </a:ln>
              <a:solidFill>
                <a:prstClr val="black"/>
              </a:solidFill>
              <a:effectLst/>
              <a:uLnTx/>
              <a:uFillTx/>
              <a:latin typeface="Calibri"/>
              <a:ea typeface="+mn-ea"/>
              <a:cs typeface="Century Gothic"/>
            </a:endParaRPr>
          </a:p>
        </p:txBody>
      </p:sp>
      <p:sp>
        <p:nvSpPr>
          <p:cNvPr id="31" name="object 16"/>
          <p:cNvSpPr txBox="1"/>
          <p:nvPr/>
        </p:nvSpPr>
        <p:spPr>
          <a:xfrm>
            <a:off x="3064181" y="1737240"/>
            <a:ext cx="2459501" cy="277480"/>
          </a:xfrm>
          <a:prstGeom prst="rect">
            <a:avLst/>
          </a:prstGeom>
          <a:solidFill>
            <a:schemeClr val="accent2">
              <a:lumMod val="40000"/>
              <a:lumOff val="60000"/>
            </a:schemeClr>
          </a:solidFill>
          <a:ln w="12192">
            <a:solidFill>
              <a:srgbClr val="2D8570"/>
            </a:solidFill>
          </a:ln>
        </p:spPr>
        <p:txBody>
          <a:bodyPr vert="horz" wrap="square" lIns="0" tIns="30956" rIns="0" bIns="0" rtlCol="0" anchor="ctr">
            <a:spAutoFit/>
          </a:bodyPr>
          <a:lstStyle/>
          <a:p>
            <a:pPr marL="55245" marR="0" lvl="0" indent="0" algn="l" defTabSz="914400" rtl="0" eaLnBrk="0" fontAlgn="base" latinLnBrk="0" hangingPunct="0">
              <a:lnSpc>
                <a:spcPct val="100000"/>
              </a:lnSpc>
              <a:spcBef>
                <a:spcPts val="244"/>
              </a:spcBef>
              <a:spcAft>
                <a:spcPct val="0"/>
              </a:spcAft>
              <a:buClrTx/>
              <a:buSzTx/>
              <a:buFontTx/>
              <a:buNone/>
              <a:tabLst>
                <a:tab pos="530543" algn="l"/>
                <a:tab pos="1030129" algn="l"/>
                <a:tab pos="1672114" algn="l"/>
              </a:tabLst>
              <a:defRPr/>
            </a:pPr>
            <a:r>
              <a:rPr kumimoji="0" sz="1600" b="1" i="0" u="none" strike="noStrike" kern="1200" cap="none" spc="0" normalizeH="0" baseline="12626" noProof="0" dirty="0">
                <a:ln>
                  <a:noFill/>
                </a:ln>
                <a:solidFill>
                  <a:prstClr val="black"/>
                </a:solidFill>
                <a:effectLst/>
                <a:uLnTx/>
                <a:uFillTx/>
                <a:latin typeface="Calibri"/>
                <a:ea typeface="+mn-ea"/>
                <a:cs typeface="Century Gothic"/>
              </a:rPr>
              <a:t> 25%	               </a:t>
            </a:r>
            <a:r>
              <a:rPr kumimoji="0" sz="1600" b="1" i="0" u="none" strike="noStrike" kern="1200" cap="none" spc="0" normalizeH="0" baseline="7575" noProof="0" dirty="0">
                <a:ln>
                  <a:noFill/>
                </a:ln>
                <a:solidFill>
                  <a:prstClr val="black"/>
                </a:solidFill>
                <a:effectLst/>
                <a:uLnTx/>
                <a:uFillTx/>
                <a:latin typeface="Calibri"/>
                <a:ea typeface="+mn-ea"/>
                <a:cs typeface="Century Gothic"/>
              </a:rPr>
              <a:t>45%       </a:t>
            </a:r>
            <a:r>
              <a:rPr kumimoji="0" sz="1600" b="1" i="0" u="none" strike="noStrike" kern="1200" cap="none" spc="0" normalizeH="0" baseline="5050" noProof="0" dirty="0">
                <a:ln>
                  <a:noFill/>
                </a:ln>
                <a:solidFill>
                  <a:prstClr val="black"/>
                </a:solidFill>
                <a:effectLst/>
                <a:uLnTx/>
                <a:uFillTx/>
                <a:latin typeface="Calibri"/>
                <a:ea typeface="+mn-ea"/>
                <a:cs typeface="Century Gothic"/>
              </a:rPr>
              <a:t>	         </a:t>
            </a:r>
            <a:r>
              <a:rPr kumimoji="0" sz="1600" b="1"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32" name="object 17"/>
          <p:cNvSpPr/>
          <p:nvPr/>
        </p:nvSpPr>
        <p:spPr>
          <a:xfrm>
            <a:off x="3057340" y="4556455"/>
            <a:ext cx="2480603" cy="510540"/>
          </a:xfrm>
          <a:custGeom>
            <a:avLst/>
            <a:gdLst/>
            <a:ahLst/>
            <a:cxnLst/>
            <a:rect l="l" t="t" r="r" b="b"/>
            <a:pathLst>
              <a:path w="2687320" h="548639">
                <a:moveTo>
                  <a:pt x="0" y="548640"/>
                </a:moveTo>
                <a:lnTo>
                  <a:pt x="2686812" y="548640"/>
                </a:lnTo>
                <a:lnTo>
                  <a:pt x="2686812" y="0"/>
                </a:lnTo>
                <a:lnTo>
                  <a:pt x="0" y="0"/>
                </a:lnTo>
                <a:lnTo>
                  <a:pt x="0" y="548640"/>
                </a:lnTo>
                <a:close/>
              </a:path>
            </a:pathLst>
          </a:custGeom>
          <a:solidFill>
            <a:schemeClr val="accent2">
              <a:lumMod val="40000"/>
              <a:lumOff val="60000"/>
            </a:schemeClr>
          </a:solidFill>
          <a:ln w="12192">
            <a:solidFill>
              <a:srgbClr val="2D857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object 18"/>
          <p:cNvSpPr txBox="1"/>
          <p:nvPr/>
        </p:nvSpPr>
        <p:spPr>
          <a:xfrm>
            <a:off x="3208618" y="4606050"/>
            <a:ext cx="383478" cy="128240"/>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50" b="0" i="0" u="none" strike="noStrike" kern="1200" cap="none" spc="0" normalizeH="0" baseline="0" noProof="0" dirty="0">
                <a:ln>
                  <a:noFill/>
                </a:ln>
                <a:solidFill>
                  <a:prstClr val="black"/>
                </a:solidFill>
                <a:effectLst/>
                <a:uLnTx/>
                <a:uFillTx/>
                <a:latin typeface="Century Gothic"/>
                <a:ea typeface="+mn-ea"/>
                <a:cs typeface="Century Gothic"/>
              </a:rPr>
              <a:t>Feb</a:t>
            </a:r>
          </a:p>
        </p:txBody>
      </p:sp>
      <p:sp>
        <p:nvSpPr>
          <p:cNvPr id="34" name="object 19"/>
          <p:cNvSpPr txBox="1"/>
          <p:nvPr/>
        </p:nvSpPr>
        <p:spPr>
          <a:xfrm>
            <a:off x="4108491" y="4594136"/>
            <a:ext cx="388832" cy="128240"/>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50" b="0" i="0" u="none" strike="noStrike" kern="1200" cap="none" spc="-23" normalizeH="0" baseline="0" noProof="0" dirty="0">
                <a:ln>
                  <a:noFill/>
                </a:ln>
                <a:solidFill>
                  <a:prstClr val="black"/>
                </a:solidFill>
                <a:effectLst/>
                <a:uLnTx/>
                <a:uFillTx/>
                <a:latin typeface="Century Gothic"/>
                <a:ea typeface="+mn-ea"/>
                <a:cs typeface="Century Gothic"/>
              </a:rPr>
              <a:t>A</a:t>
            </a:r>
            <a:r>
              <a:rPr kumimoji="0" sz="1050" b="0" i="0" u="none" strike="noStrike" kern="1200" cap="none" spc="-4" normalizeH="0" baseline="0" noProof="0" dirty="0">
                <a:ln>
                  <a:noFill/>
                </a:ln>
                <a:solidFill>
                  <a:prstClr val="black"/>
                </a:solidFill>
                <a:effectLst/>
                <a:uLnTx/>
                <a:uFillTx/>
                <a:latin typeface="Century Gothic"/>
                <a:ea typeface="+mn-ea"/>
                <a:cs typeface="Century Gothic"/>
              </a:rPr>
              <a:t>pr</a:t>
            </a:r>
            <a:endParaRPr kumimoji="0" sz="105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35" name="object 20"/>
          <p:cNvSpPr txBox="1"/>
          <p:nvPr/>
        </p:nvSpPr>
        <p:spPr>
          <a:xfrm>
            <a:off x="3221970" y="4706452"/>
            <a:ext cx="1478718" cy="246221"/>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495776" algn="l"/>
              </a:tabLst>
              <a:defRPr/>
            </a:pPr>
            <a:r>
              <a:rPr kumimoji="0" sz="1000" b="0" i="0" u="none" strike="noStrike" kern="1200" cap="none" spc="-4" normalizeH="0" baseline="0" noProof="0" dirty="0" err="1">
                <a:ln>
                  <a:noFill/>
                </a:ln>
                <a:solidFill>
                  <a:prstClr val="black"/>
                </a:solidFill>
                <a:effectLst/>
                <a:uLnTx/>
                <a:uFillTx/>
                <a:latin typeface="Century Gothic"/>
                <a:ea typeface="+mn-ea"/>
                <a:cs typeface="Century Gothic"/>
              </a:rPr>
              <a:t>Juli</a:t>
            </a:r>
            <a:r>
              <a:rPr kumimoji="0" sz="1000" b="0" i="0" u="none" strike="noStrike" kern="1200" cap="none" spc="-8" normalizeH="0" baseline="0" noProof="0" dirty="0">
                <a:ln>
                  <a:noFill/>
                </a:ln>
                <a:solidFill>
                  <a:prstClr val="black"/>
                </a:solidFill>
                <a:effectLst/>
                <a:uLnTx/>
                <a:uFillTx/>
                <a:latin typeface="Century Gothic"/>
                <a:ea typeface="+mn-ea"/>
                <a:cs typeface="Century Gothic"/>
              </a:rPr>
              <a:t>	</a:t>
            </a:r>
            <a:r>
              <a:rPr kumimoji="0" sz="1600" b="0" i="0" u="none" strike="noStrike" kern="1200" cap="none" spc="-113" normalizeH="0" baseline="-7575" noProof="0" dirty="0">
                <a:ln>
                  <a:noFill/>
                </a:ln>
                <a:solidFill>
                  <a:prstClr val="black"/>
                </a:solidFill>
                <a:effectLst/>
                <a:uLnTx/>
                <a:uFillTx/>
                <a:latin typeface="Century Gothic"/>
                <a:ea typeface="+mn-ea"/>
                <a:cs typeface="Century Gothic"/>
              </a:rPr>
              <a:t>           </a:t>
            </a:r>
            <a:r>
              <a:rPr kumimoji="0" sz="1600" b="0" i="0" u="none" strike="noStrike" kern="1200" cap="none" spc="-113" normalizeH="0" baseline="0" noProof="0" dirty="0">
                <a:ln>
                  <a:noFill/>
                </a:ln>
                <a:solidFill>
                  <a:prstClr val="black"/>
                </a:solidFill>
                <a:effectLst/>
                <a:uLnTx/>
                <a:uFillTx/>
                <a:latin typeface="Century Gothic"/>
                <a:ea typeface="+mn-ea"/>
                <a:cs typeface="Century Gothic"/>
              </a:rPr>
              <a:t>  </a:t>
            </a:r>
            <a:r>
              <a:rPr kumimoji="0" sz="1600" b="0" i="0" u="none" strike="noStrike" kern="1200" cap="none" spc="-113" normalizeH="0" baseline="-7575" noProof="0" dirty="0" err="1">
                <a:ln>
                  <a:noFill/>
                </a:ln>
                <a:solidFill>
                  <a:prstClr val="black"/>
                </a:solidFill>
                <a:effectLst/>
                <a:uLnTx/>
                <a:uFillTx/>
                <a:latin typeface="Century Gothic"/>
                <a:ea typeface="+mn-ea"/>
                <a:cs typeface="Century Gothic"/>
              </a:rPr>
              <a:t>Okt</a:t>
            </a:r>
            <a:endParaRPr kumimoji="0" sz="1600" b="0" i="0" u="none" strike="noStrike" kern="1200" cap="none" spc="0" normalizeH="0" baseline="-7575" noProof="0" dirty="0">
              <a:ln>
                <a:noFill/>
              </a:ln>
              <a:solidFill>
                <a:prstClr val="black"/>
              </a:solidFill>
              <a:effectLst/>
              <a:uLnTx/>
              <a:uFillTx/>
              <a:latin typeface="Century Gothic"/>
              <a:ea typeface="+mn-ea"/>
              <a:cs typeface="Century Gothic"/>
            </a:endParaRPr>
          </a:p>
        </p:txBody>
      </p:sp>
      <p:sp>
        <p:nvSpPr>
          <p:cNvPr id="36" name="object 22"/>
          <p:cNvSpPr txBox="1"/>
          <p:nvPr/>
        </p:nvSpPr>
        <p:spPr>
          <a:xfrm>
            <a:off x="5078845" y="4574756"/>
            <a:ext cx="409136" cy="379591"/>
          </a:xfrm>
          <a:prstGeom prst="rect">
            <a:avLst/>
          </a:prstGeom>
          <a:solidFill>
            <a:schemeClr val="accent2">
              <a:lumMod val="40000"/>
              <a:lumOff val="60000"/>
            </a:schemeClr>
          </a:solidFill>
        </p:spPr>
        <p:txBody>
          <a:bodyPr vert="horz" wrap="square" lIns="0" tIns="0" rIns="0" bIns="0" rtlCol="0">
            <a:spAutoFit/>
          </a:bodyPr>
          <a:lstStyle/>
          <a:p>
            <a:pPr marL="5239" marR="0" lvl="0" indent="0" algn="l" defTabSz="914400" rtl="0" eaLnBrk="0" fontAlgn="base" latinLnBrk="0" hangingPunct="0">
              <a:lnSpc>
                <a:spcPct val="100000"/>
              </a:lnSpc>
              <a:spcBef>
                <a:spcPct val="0"/>
              </a:spcBef>
              <a:spcAft>
                <a:spcPct val="0"/>
              </a:spcAft>
              <a:buClrTx/>
              <a:buSzTx/>
              <a:buFontTx/>
              <a:buNone/>
              <a:tabLst/>
              <a:defRPr/>
            </a:pPr>
            <a:r>
              <a:rPr kumimoji="0" sz="1050" b="0" i="0" u="none" strike="noStrike" kern="1200" cap="none" spc="-4" normalizeH="0" baseline="0" noProof="0" dirty="0">
                <a:ln>
                  <a:noFill/>
                </a:ln>
                <a:solidFill>
                  <a:prstClr val="black"/>
                </a:solidFill>
                <a:effectLst/>
                <a:uLnTx/>
                <a:uFillTx/>
                <a:latin typeface="Century Gothic"/>
                <a:ea typeface="+mn-ea"/>
                <a:cs typeface="Century Gothic"/>
              </a:rPr>
              <a:t>Sept</a:t>
            </a:r>
            <a:endParaRPr kumimoji="0" sz="1050" b="0" i="0" u="none" strike="noStrike" kern="1200" cap="none" spc="0" normalizeH="0" baseline="0" noProof="0" dirty="0">
              <a:ln>
                <a:noFill/>
              </a:ln>
              <a:solidFill>
                <a:prstClr val="black"/>
              </a:solidFill>
              <a:effectLst/>
              <a:uLnTx/>
              <a:uFillTx/>
              <a:latin typeface="Century Gothic"/>
              <a:ea typeface="+mn-ea"/>
              <a:cs typeface="Century Gothic"/>
            </a:endParaRPr>
          </a:p>
          <a:p>
            <a:pPr marL="0" marR="0" lvl="0" indent="0" algn="l" defTabSz="914400" rtl="0" eaLnBrk="0" fontAlgn="base" latinLnBrk="0" hangingPunct="0">
              <a:lnSpc>
                <a:spcPts val="975"/>
              </a:lnSpc>
              <a:spcBef>
                <a:spcPts val="705"/>
              </a:spcBef>
              <a:spcAft>
                <a:spcPct val="0"/>
              </a:spcAft>
              <a:buClrTx/>
              <a:buSzTx/>
              <a:buFontTx/>
              <a:buNone/>
              <a:tabLst/>
              <a:defRPr/>
            </a:pPr>
            <a:r>
              <a:rPr kumimoji="0" sz="1050" b="0" i="0" u="none" strike="noStrike" kern="1200" cap="none" spc="-4" normalizeH="0" baseline="0" noProof="0" dirty="0">
                <a:ln>
                  <a:noFill/>
                </a:ln>
                <a:solidFill>
                  <a:prstClr val="black"/>
                </a:solidFill>
                <a:effectLst/>
                <a:uLnTx/>
                <a:uFillTx/>
                <a:latin typeface="Century Gothic"/>
                <a:ea typeface="+mn-ea"/>
                <a:cs typeface="Century Gothic"/>
              </a:rPr>
              <a:t>Des</a:t>
            </a:r>
            <a:endParaRPr kumimoji="0" sz="105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37" name="object 23"/>
          <p:cNvSpPr/>
          <p:nvPr/>
        </p:nvSpPr>
        <p:spPr>
          <a:xfrm>
            <a:off x="3052935" y="5159865"/>
            <a:ext cx="2499947" cy="265271"/>
          </a:xfrm>
          <a:custGeom>
            <a:avLst/>
            <a:gdLst/>
            <a:ahLst/>
            <a:cxnLst/>
            <a:rect l="l" t="t" r="r" b="b"/>
            <a:pathLst>
              <a:path w="2708275" h="353695">
                <a:moveTo>
                  <a:pt x="0" y="353567"/>
                </a:moveTo>
                <a:lnTo>
                  <a:pt x="2708148" y="353567"/>
                </a:lnTo>
                <a:lnTo>
                  <a:pt x="2708148" y="0"/>
                </a:lnTo>
                <a:lnTo>
                  <a:pt x="0" y="0"/>
                </a:lnTo>
                <a:lnTo>
                  <a:pt x="0" y="353567"/>
                </a:lnTo>
                <a:close/>
              </a:path>
            </a:pathLst>
          </a:custGeom>
          <a:solidFill>
            <a:schemeClr val="accent2">
              <a:lumMod val="40000"/>
              <a:lumOff val="60000"/>
            </a:schemeClr>
          </a:solidFill>
          <a:ln w="12192">
            <a:solidFill>
              <a:srgbClr val="2D8570"/>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8" name="object 24"/>
          <p:cNvSpPr txBox="1"/>
          <p:nvPr/>
        </p:nvSpPr>
        <p:spPr>
          <a:xfrm>
            <a:off x="3133404" y="5207647"/>
            <a:ext cx="1363919" cy="164148"/>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493395" algn="l"/>
              </a:tabLst>
              <a:defRPr/>
            </a:pPr>
            <a:r>
              <a:rPr kumimoji="0" sz="1000" b="0" i="0" u="none" strike="noStrike" kern="1200" cap="none" spc="-4" normalizeH="0" baseline="0" noProof="0" dirty="0">
                <a:ln>
                  <a:noFill/>
                </a:ln>
                <a:solidFill>
                  <a:prstClr val="black"/>
                </a:solidFill>
                <a:effectLst/>
                <a:uLnTx/>
                <a:uFillTx/>
                <a:latin typeface="Century Gothic"/>
                <a:ea typeface="+mn-ea"/>
                <a:cs typeface="Century Gothic"/>
              </a:rPr>
              <a:t>21</a:t>
            </a:r>
            <a:r>
              <a:rPr kumimoji="0" sz="1000" b="0" i="0" u="none" strike="noStrike" kern="1200" cap="none" spc="0" normalizeH="0" baseline="0" noProof="0" dirty="0">
                <a:ln>
                  <a:noFill/>
                </a:ln>
                <a:solidFill>
                  <a:prstClr val="black"/>
                </a:solidFill>
                <a:effectLst/>
                <a:uLnTx/>
                <a:uFillTx/>
                <a:latin typeface="Century Gothic"/>
                <a:ea typeface="+mn-ea"/>
                <a:cs typeface="Century Gothic"/>
              </a:rPr>
              <a:t> JULI         </a:t>
            </a:r>
            <a:r>
              <a:rPr kumimoji="0" sz="1000" b="0" i="0" u="none" strike="noStrike" kern="1200" cap="none" spc="-4" normalizeH="0" baseline="0" noProof="0" dirty="0">
                <a:ln>
                  <a:noFill/>
                </a:ln>
                <a:solidFill>
                  <a:prstClr val="black"/>
                </a:solidFill>
                <a:effectLst/>
                <a:uLnTx/>
                <a:uFillTx/>
                <a:latin typeface="Century Gothic"/>
                <a:ea typeface="+mn-ea"/>
                <a:cs typeface="Century Gothic"/>
              </a:rPr>
              <a:t>	21</a:t>
            </a:r>
            <a:r>
              <a:rPr kumimoji="0" sz="1600" b="0" i="0" u="none" strike="noStrike" kern="1200" cap="none" spc="-107" normalizeH="0" baseline="-7575" noProof="0" dirty="0">
                <a:ln>
                  <a:noFill/>
                </a:ln>
                <a:solidFill>
                  <a:prstClr val="black"/>
                </a:solidFill>
                <a:effectLst/>
                <a:uLnTx/>
                <a:uFillTx/>
                <a:latin typeface="Century Gothic"/>
                <a:ea typeface="+mn-ea"/>
                <a:cs typeface="Century Gothic"/>
              </a:rPr>
              <a:t> OKT</a:t>
            </a:r>
            <a:endParaRPr kumimoji="0" sz="1600" b="0" i="0" u="none" strike="noStrike" kern="1200" cap="none" spc="0" normalizeH="0" baseline="-7575" noProof="0" dirty="0">
              <a:ln>
                <a:noFill/>
              </a:ln>
              <a:solidFill>
                <a:prstClr val="black"/>
              </a:solidFill>
              <a:effectLst/>
              <a:uLnTx/>
              <a:uFillTx/>
              <a:latin typeface="Century Gothic"/>
              <a:ea typeface="+mn-ea"/>
              <a:cs typeface="Century Gothic"/>
            </a:endParaRPr>
          </a:p>
        </p:txBody>
      </p:sp>
      <p:sp>
        <p:nvSpPr>
          <p:cNvPr id="39" name="object 26"/>
          <p:cNvSpPr txBox="1"/>
          <p:nvPr/>
        </p:nvSpPr>
        <p:spPr>
          <a:xfrm>
            <a:off x="5024706" y="5257027"/>
            <a:ext cx="496828" cy="128240"/>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050" b="0" i="0" u="none" strike="noStrike" kern="1200" cap="none" spc="-4" normalizeH="0" baseline="0" noProof="0" dirty="0">
                <a:ln>
                  <a:noFill/>
                </a:ln>
                <a:solidFill>
                  <a:prstClr val="black"/>
                </a:solidFill>
                <a:effectLst/>
                <a:uLnTx/>
                <a:uFillTx/>
                <a:latin typeface="Century Gothic"/>
                <a:ea typeface="+mn-ea"/>
                <a:cs typeface="Century Gothic"/>
              </a:rPr>
              <a:t>15</a:t>
            </a:r>
            <a:r>
              <a:rPr kumimoji="0" sz="1050" b="0" i="0" u="none" strike="noStrike" kern="1200" cap="none" spc="-64" normalizeH="0" baseline="0" noProof="0" dirty="0">
                <a:ln>
                  <a:noFill/>
                </a:ln>
                <a:solidFill>
                  <a:prstClr val="black"/>
                </a:solidFill>
                <a:effectLst/>
                <a:uLnTx/>
                <a:uFillTx/>
                <a:latin typeface="Century Gothic"/>
                <a:ea typeface="+mn-ea"/>
                <a:cs typeface="Century Gothic"/>
              </a:rPr>
              <a:t> </a:t>
            </a:r>
            <a:r>
              <a:rPr kumimoji="0" sz="1050" b="0" i="0" u="none" strike="noStrike" kern="1200" cap="none" spc="-4" normalizeH="0" baseline="0" noProof="0" dirty="0">
                <a:ln>
                  <a:noFill/>
                </a:ln>
                <a:solidFill>
                  <a:prstClr val="black"/>
                </a:solidFill>
                <a:effectLst/>
                <a:uLnTx/>
                <a:uFillTx/>
                <a:latin typeface="Century Gothic"/>
                <a:ea typeface="+mn-ea"/>
                <a:cs typeface="Century Gothic"/>
              </a:rPr>
              <a:t>Des</a:t>
            </a:r>
            <a:endParaRPr kumimoji="0" sz="1050" b="0" i="0" u="none" strike="noStrike" kern="1200" cap="none" spc="0" normalizeH="0" baseline="0" noProof="0" dirty="0">
              <a:ln>
                <a:noFill/>
              </a:ln>
              <a:solidFill>
                <a:prstClr val="black"/>
              </a:solidFill>
              <a:effectLst/>
              <a:uLnTx/>
              <a:uFillTx/>
              <a:latin typeface="Century Gothic"/>
              <a:ea typeface="+mn-ea"/>
              <a:cs typeface="Century Gothic"/>
            </a:endParaRPr>
          </a:p>
        </p:txBody>
      </p:sp>
      <p:sp>
        <p:nvSpPr>
          <p:cNvPr id="40" name="object 34"/>
          <p:cNvSpPr/>
          <p:nvPr/>
        </p:nvSpPr>
        <p:spPr>
          <a:xfrm>
            <a:off x="3091036" y="2733607"/>
            <a:ext cx="2461847" cy="969645"/>
          </a:xfrm>
          <a:custGeom>
            <a:avLst/>
            <a:gdLst/>
            <a:ahLst/>
            <a:cxnLst/>
            <a:rect l="l" t="t" r="r" b="b"/>
            <a:pathLst>
              <a:path w="2667000" h="1292860">
                <a:moveTo>
                  <a:pt x="0" y="1292352"/>
                </a:moveTo>
                <a:lnTo>
                  <a:pt x="2667000" y="1292352"/>
                </a:lnTo>
                <a:lnTo>
                  <a:pt x="2667000" y="0"/>
                </a:lnTo>
                <a:lnTo>
                  <a:pt x="0" y="0"/>
                </a:lnTo>
                <a:lnTo>
                  <a:pt x="0" y="1292352"/>
                </a:lnTo>
                <a:close/>
              </a:path>
            </a:pathLst>
          </a:custGeom>
          <a:solidFill>
            <a:schemeClr val="accent2">
              <a:lumMod val="40000"/>
              <a:lumOff val="60000"/>
            </a:schemeClr>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0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1" name="object 35"/>
          <p:cNvSpPr/>
          <p:nvPr/>
        </p:nvSpPr>
        <p:spPr>
          <a:xfrm>
            <a:off x="3029845" y="2187122"/>
            <a:ext cx="2510940" cy="2179043"/>
          </a:xfrm>
          <a:custGeom>
            <a:avLst/>
            <a:gdLst/>
            <a:ahLst/>
            <a:cxnLst/>
            <a:rect l="l" t="t" r="r" b="b"/>
            <a:pathLst>
              <a:path w="2667000" h="1292860">
                <a:moveTo>
                  <a:pt x="0" y="1292352"/>
                </a:moveTo>
                <a:lnTo>
                  <a:pt x="2667000" y="1292352"/>
                </a:lnTo>
                <a:lnTo>
                  <a:pt x="2667000" y="0"/>
                </a:lnTo>
                <a:lnTo>
                  <a:pt x="0" y="0"/>
                </a:lnTo>
                <a:lnTo>
                  <a:pt x="0" y="1292352"/>
                </a:lnTo>
                <a:close/>
              </a:path>
            </a:pathLst>
          </a:custGeom>
          <a:solidFill>
            <a:schemeClr val="accent2">
              <a:lumMod val="40000"/>
              <a:lumOff val="60000"/>
            </a:schemeClr>
          </a:solidFill>
          <a:ln w="12192">
            <a:solidFill>
              <a:srgbClr val="385622"/>
            </a:solidFill>
          </a:ln>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2" name="object 36"/>
          <p:cNvSpPr txBox="1"/>
          <p:nvPr/>
        </p:nvSpPr>
        <p:spPr>
          <a:xfrm>
            <a:off x="3326436" y="2384184"/>
            <a:ext cx="172007" cy="466794"/>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ts val="120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a:ea typeface="+mn-ea"/>
                <a:cs typeface="Century Gothic"/>
              </a:rPr>
              <a:t>√ </a:t>
            </a:r>
          </a:p>
          <a:p>
            <a:pPr marL="0" marR="0" lvl="0" indent="0" algn="l" defTabSz="914400" rtl="0" eaLnBrk="0" fontAlgn="base" latinLnBrk="0" hangingPunct="0">
              <a:lnSpc>
                <a:spcPts val="975"/>
              </a:lnSpc>
              <a:spcBef>
                <a:spcPct val="0"/>
              </a:spcBef>
              <a:spcAft>
                <a:spcPts val="1200"/>
              </a:spcAft>
              <a:buClrTx/>
              <a:buSzTx/>
              <a:buFontTx/>
              <a:buNone/>
              <a:tabLst/>
              <a:defRPr/>
            </a:pPr>
            <a:r>
              <a:rPr kumimoji="0" lang="id-ID"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43" name="object 37"/>
          <p:cNvSpPr txBox="1"/>
          <p:nvPr/>
        </p:nvSpPr>
        <p:spPr>
          <a:xfrm>
            <a:off x="3340089" y="3108655"/>
            <a:ext cx="130953"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44" name="object 38"/>
          <p:cNvSpPr txBox="1"/>
          <p:nvPr/>
        </p:nvSpPr>
        <p:spPr>
          <a:xfrm>
            <a:off x="4139244" y="2383426"/>
            <a:ext cx="188582" cy="466794"/>
          </a:xfrm>
          <a:prstGeom prst="rect">
            <a:avLst/>
          </a:prstGeom>
          <a:solidFill>
            <a:schemeClr val="accent2">
              <a:lumMod val="40000"/>
              <a:lumOff val="60000"/>
            </a:schemeClr>
          </a:solidFill>
        </p:spPr>
        <p:txBody>
          <a:bodyPr vert="horz" wrap="square" lIns="0" tIns="0" rIns="0" bIns="0" rtlCol="0">
            <a:spAutoFit/>
          </a:bodyPr>
          <a:lstStyle/>
          <a:p>
            <a:pPr marL="10953" marR="0" lvl="0" indent="0" algn="l" defTabSz="914400" rtl="0" eaLnBrk="0" fontAlgn="base" latinLnBrk="0" hangingPunct="0">
              <a:lnSpc>
                <a:spcPct val="100000"/>
              </a:lnSpc>
              <a:spcBef>
                <a:spcPct val="0"/>
              </a:spcBef>
              <a:spcAft>
                <a:spcPts val="12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a:p>
            <a:pPr marL="0" marR="0" lvl="0" indent="0" algn="l" defTabSz="914400" rtl="0" eaLnBrk="0" fontAlgn="base" latinLnBrk="0" hangingPunct="0">
              <a:lnSpc>
                <a:spcPts val="975"/>
              </a:lnSpc>
              <a:spcBef>
                <a:spcPct val="0"/>
              </a:spcBef>
              <a:spcAft>
                <a:spcPts val="12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45" name="object 39"/>
          <p:cNvSpPr txBox="1"/>
          <p:nvPr/>
        </p:nvSpPr>
        <p:spPr>
          <a:xfrm>
            <a:off x="4075643" y="3108616"/>
            <a:ext cx="273683" cy="369332"/>
          </a:xfrm>
          <a:prstGeom prst="rect">
            <a:avLst/>
          </a:prstGeom>
          <a:solidFill>
            <a:schemeClr val="accent2">
              <a:lumMod val="40000"/>
              <a:lumOff val="60000"/>
            </a:schemeClr>
          </a:solidFill>
        </p:spPr>
        <p:txBody>
          <a:bodyPr vert="horz"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75%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47" name="object 42"/>
          <p:cNvSpPr txBox="1"/>
          <p:nvPr/>
        </p:nvSpPr>
        <p:spPr>
          <a:xfrm flipH="1">
            <a:off x="5088244" y="2405757"/>
            <a:ext cx="184877" cy="633507"/>
          </a:xfrm>
          <a:prstGeom prst="rect">
            <a:avLst/>
          </a:prstGeom>
          <a:solidFill>
            <a:schemeClr val="accent2">
              <a:lumMod val="40000"/>
              <a:lumOff val="60000"/>
            </a:schemeClr>
          </a:solidFill>
        </p:spPr>
        <p:txBody>
          <a:bodyPr vert="horz" wrap="square" lIns="0" tIns="0" rIns="0" bIns="0" rtlCol="0">
            <a:spAutoFit/>
          </a:bodyPr>
          <a:lstStyle/>
          <a:p>
            <a:pPr marL="11430" marR="0" lvl="0" indent="0" algn="l" defTabSz="914400" rtl="0" eaLnBrk="0" fontAlgn="base" latinLnBrk="0" hangingPunct="0">
              <a:lnSpc>
                <a:spcPct val="100000"/>
              </a:lnSpc>
              <a:spcBef>
                <a:spcPct val="0"/>
              </a:spcBef>
              <a:spcAft>
                <a:spcPts val="12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a:p>
            <a:pPr marL="0" marR="0" lvl="0" indent="0" algn="l" defTabSz="914400" rtl="0" eaLnBrk="0" fontAlgn="base" latinLnBrk="0" hangingPunct="0">
              <a:lnSpc>
                <a:spcPts val="975"/>
              </a:lnSpc>
              <a:spcBef>
                <a:spcPct val="0"/>
              </a:spcBef>
              <a:spcAft>
                <a:spcPts val="3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a:p>
            <a:pPr marL="0" marR="0" lvl="0" indent="0" algn="l" defTabSz="914400" rtl="0" eaLnBrk="0" fontAlgn="base" latinLnBrk="0" hangingPunct="0">
              <a:lnSpc>
                <a:spcPts val="975"/>
              </a:lnSpc>
              <a:spcBef>
                <a:spcPct val="0"/>
              </a:spcBef>
              <a:spcAft>
                <a:spcPts val="30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p:txBody>
      </p:sp>
      <p:sp>
        <p:nvSpPr>
          <p:cNvPr id="50" name="object 43"/>
          <p:cNvSpPr txBox="1"/>
          <p:nvPr/>
        </p:nvSpPr>
        <p:spPr>
          <a:xfrm>
            <a:off x="4928520" y="3074632"/>
            <a:ext cx="465599" cy="587340"/>
          </a:xfrm>
          <a:prstGeom prst="rect">
            <a:avLst/>
          </a:prstGeom>
          <a:solidFill>
            <a:schemeClr val="accent2">
              <a:lumMod val="40000"/>
              <a:lumOff val="60000"/>
            </a:schemeClr>
          </a:solidFill>
        </p:spPr>
        <p:txBody>
          <a:bodyPr vert="horz" wrap="square" lIns="0" tIns="0" rIns="0" bIns="0" rtlCol="0">
            <a:spAutoFit/>
          </a:bodyPr>
          <a:lstStyle/>
          <a:p>
            <a:pPr marL="0" marR="0" lvl="0" indent="0" algn="ctr" defTabSz="914400" rtl="0" eaLnBrk="0" fontAlgn="base" latinLnBrk="0" hangingPunct="0">
              <a:lnSpc>
                <a:spcPct val="100000"/>
              </a:lnSpc>
              <a:spcBef>
                <a:spcPct val="0"/>
              </a:spcBef>
              <a:spcAft>
                <a:spcPts val="1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90%</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sz="1200" b="0" i="0" u="none" strike="noStrike" kern="1200" cap="none" spc="-4" normalizeH="0" baseline="0" noProof="0" dirty="0">
                <a:ln>
                  <a:noFill/>
                </a:ln>
                <a:solidFill>
                  <a:prstClr val="black"/>
                </a:solidFill>
                <a:effectLst/>
                <a:uLnTx/>
                <a:uFillTx/>
                <a:latin typeface="Calibri"/>
                <a:ea typeface="+mn-ea"/>
                <a:cs typeface="Century Gothic"/>
              </a:rPr>
              <a:t> 70</a:t>
            </a:r>
            <a:r>
              <a:rPr kumimoji="0" sz="1200" b="0" i="0" u="none" strike="noStrike" kern="1200" cap="none" spc="-4" normalizeH="0" baseline="0" noProof="0" dirty="0" smtClean="0">
                <a:ln>
                  <a:noFill/>
                </a:ln>
                <a:solidFill>
                  <a:prstClr val="black"/>
                </a:solidFill>
                <a:effectLst/>
                <a:uLnTx/>
                <a:uFillTx/>
                <a:latin typeface="Calibri"/>
                <a:ea typeface="+mn-ea"/>
                <a:cs typeface="Century Gothic"/>
              </a:rPr>
              <a:t>%</a:t>
            </a: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0" marR="0" lvl="0" indent="0" algn="ctr"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1" name="object 60"/>
          <p:cNvSpPr txBox="1"/>
          <p:nvPr/>
        </p:nvSpPr>
        <p:spPr>
          <a:xfrm>
            <a:off x="3053055" y="755469"/>
            <a:ext cx="2499827" cy="530915"/>
          </a:xfrm>
          <a:prstGeom prst="rect">
            <a:avLst/>
          </a:prstGeom>
          <a:solidFill>
            <a:schemeClr val="accent2">
              <a:lumMod val="75000"/>
            </a:schemeClr>
          </a:solidFill>
        </p:spPr>
        <p:txBody>
          <a:bodyPr vert="horz" wrap="square" lIns="0" tIns="114300" rIns="0" bIns="0" rtlCol="0" anchor="t">
            <a:spAutoFit/>
          </a:bodyPr>
          <a:lstStyle/>
          <a:p>
            <a:pPr marL="4763" marR="0" lvl="0" indent="0" algn="ctr" defTabSz="914400" rtl="0" eaLnBrk="0" fontAlgn="base" latinLnBrk="0" hangingPunct="0">
              <a:lnSpc>
                <a:spcPct val="100000"/>
              </a:lnSpc>
              <a:spcBef>
                <a:spcPts val="0"/>
              </a:spcBef>
              <a:spcAft>
                <a:spcPct val="0"/>
              </a:spcAft>
              <a:buClrTx/>
              <a:buSzTx/>
              <a:buFontTx/>
              <a:buNone/>
              <a:tabLst/>
              <a:defRPr/>
            </a:pPr>
            <a:r>
              <a:rPr kumimoji="0" sz="1350" b="1" i="0" u="none" strike="noStrike" kern="1200" cap="none" spc="-4" normalizeH="0" baseline="0" noProof="0">
                <a:ln>
                  <a:noFill/>
                </a:ln>
                <a:solidFill>
                  <a:srgbClr val="FFFFFF"/>
                </a:solidFill>
                <a:effectLst/>
                <a:uLnTx/>
                <a:uFillTx/>
                <a:latin typeface="Calibri"/>
                <a:ea typeface="+mn-ea"/>
                <a:cs typeface="Century Gothic"/>
              </a:rPr>
              <a:t>2018</a:t>
            </a:r>
          </a:p>
          <a:p>
            <a:pPr marL="4763" marR="0" lvl="0" indent="0" algn="ctr" defTabSz="914400" rtl="0" eaLnBrk="0" fontAlgn="base" latinLnBrk="0" hangingPunct="0">
              <a:lnSpc>
                <a:spcPct val="100000"/>
              </a:lnSpc>
              <a:spcBef>
                <a:spcPts val="0"/>
              </a:spcBef>
              <a:spcAft>
                <a:spcPct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Century Gothic"/>
            </a:endParaRPr>
          </a:p>
        </p:txBody>
      </p:sp>
      <p:cxnSp>
        <p:nvCxnSpPr>
          <p:cNvPr id="52" name="Straight Connector 51"/>
          <p:cNvCxnSpPr/>
          <p:nvPr/>
        </p:nvCxnSpPr>
        <p:spPr>
          <a:xfrm flipH="1">
            <a:off x="2968698" y="755469"/>
            <a:ext cx="5959" cy="4791587"/>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53" name="object 36"/>
          <p:cNvSpPr txBox="1"/>
          <p:nvPr/>
        </p:nvSpPr>
        <p:spPr>
          <a:xfrm>
            <a:off x="3331774" y="3410697"/>
            <a:ext cx="321471" cy="31290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0" marR="0" lvl="0" indent="0" algn="l"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4" name="object 37"/>
          <p:cNvSpPr txBox="1"/>
          <p:nvPr/>
        </p:nvSpPr>
        <p:spPr>
          <a:xfrm>
            <a:off x="4199173" y="3526748"/>
            <a:ext cx="132669" cy="364202"/>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ts val="40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a:p>
            <a:pPr marL="0" marR="0" lvl="0" indent="0" algn="l"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5" name="object 38"/>
          <p:cNvSpPr txBox="1"/>
          <p:nvPr/>
        </p:nvSpPr>
        <p:spPr>
          <a:xfrm>
            <a:off x="5123148" y="4080709"/>
            <a:ext cx="285825" cy="128240"/>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6" name="object 37"/>
          <p:cNvSpPr txBox="1"/>
          <p:nvPr/>
        </p:nvSpPr>
        <p:spPr>
          <a:xfrm>
            <a:off x="4200844" y="4032868"/>
            <a:ext cx="589364"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7" name="object 37"/>
          <p:cNvSpPr txBox="1"/>
          <p:nvPr/>
        </p:nvSpPr>
        <p:spPr>
          <a:xfrm>
            <a:off x="3343976" y="4023055"/>
            <a:ext cx="589364"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58" name="object 32"/>
          <p:cNvSpPr txBox="1"/>
          <p:nvPr/>
        </p:nvSpPr>
        <p:spPr>
          <a:xfrm>
            <a:off x="3035585" y="1104775"/>
            <a:ext cx="2481661" cy="200055"/>
          </a:xfrm>
          <a:prstGeom prst="rect">
            <a:avLst/>
          </a:prstGeom>
          <a:solidFill>
            <a:schemeClr val="accent2">
              <a:lumMod val="40000"/>
              <a:lumOff val="60000"/>
            </a:schemeClr>
          </a:solidFill>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defRPr/>
            </a:pPr>
            <a:r>
              <a:rPr kumimoji="0" sz="1300" b="0" i="0" u="none" strike="noStrike" kern="1200" cap="none" spc="0" normalizeH="0" baseline="0" noProof="0" dirty="0">
                <a:ln>
                  <a:noFill/>
                </a:ln>
                <a:solidFill>
                  <a:prstClr val="black"/>
                </a:solidFill>
                <a:effectLst/>
                <a:uLnTx/>
                <a:uFillTx/>
                <a:latin typeface="Calibri"/>
                <a:ea typeface="+mn-ea"/>
                <a:cs typeface="Century Gothic"/>
              </a:rPr>
              <a:t>Penyaluran melalui </a:t>
            </a:r>
            <a:r>
              <a:rPr kumimoji="0" sz="1300" b="0" i="0" u="none" strike="noStrike" kern="1200" cap="none" spc="-4" normalizeH="0" baseline="0" noProof="0" dirty="0">
                <a:ln>
                  <a:noFill/>
                </a:ln>
                <a:solidFill>
                  <a:prstClr val="black"/>
                </a:solidFill>
                <a:effectLst/>
                <a:uLnTx/>
                <a:uFillTx/>
                <a:latin typeface="Calibri"/>
                <a:ea typeface="+mn-ea"/>
                <a:cs typeface="Century Gothic"/>
              </a:rPr>
              <a:t>KPPN</a:t>
            </a:r>
            <a:r>
              <a:rPr kumimoji="0" sz="1300" b="0" i="0" u="none" strike="noStrike" kern="1200" cap="none" spc="-98" normalizeH="0" baseline="0" noProof="0" dirty="0">
                <a:ln>
                  <a:noFill/>
                </a:ln>
                <a:solidFill>
                  <a:prstClr val="black"/>
                </a:solidFill>
                <a:effectLst/>
                <a:uLnTx/>
                <a:uFillTx/>
                <a:latin typeface="Calibri"/>
                <a:ea typeface="+mn-ea"/>
                <a:cs typeface="Century Gothic"/>
              </a:rPr>
              <a:t> </a:t>
            </a:r>
            <a:r>
              <a:rPr kumimoji="0" sz="1300" b="0" i="0" u="none" strike="noStrike" kern="1200" cap="none" spc="0" normalizeH="0" baseline="0" noProof="0" dirty="0">
                <a:ln>
                  <a:noFill/>
                </a:ln>
                <a:solidFill>
                  <a:prstClr val="black"/>
                </a:solidFill>
                <a:effectLst/>
                <a:uLnTx/>
                <a:uFillTx/>
                <a:latin typeface="Calibri"/>
                <a:ea typeface="+mn-ea"/>
                <a:cs typeface="Century Gothic"/>
              </a:rPr>
              <a:t>setempat</a:t>
            </a:r>
          </a:p>
        </p:txBody>
      </p:sp>
      <p:sp>
        <p:nvSpPr>
          <p:cNvPr id="59" name="object 32"/>
          <p:cNvSpPr txBox="1"/>
          <p:nvPr/>
        </p:nvSpPr>
        <p:spPr>
          <a:xfrm>
            <a:off x="5665771" y="1062657"/>
            <a:ext cx="2468093" cy="200055"/>
          </a:xfrm>
          <a:prstGeom prst="rect">
            <a:avLst/>
          </a:prstGeom>
          <a:solidFill>
            <a:schemeClr val="accent1">
              <a:lumMod val="60000"/>
              <a:lumOff val="40000"/>
            </a:schemeClr>
          </a:solidFill>
        </p:spPr>
        <p:txBody>
          <a:bodyPr vert="horz" wrap="square" lIns="0" tIns="0" rIns="0" bIns="0" rtlCol="0">
            <a:spAutoFit/>
          </a:bodyPr>
          <a:lstStyle/>
          <a:p>
            <a:pPr marL="9525" marR="0" lvl="0" indent="0" algn="l" defTabSz="914400" rtl="0" eaLnBrk="0" fontAlgn="base" latinLnBrk="0" hangingPunct="0">
              <a:lnSpc>
                <a:spcPct val="100000"/>
              </a:lnSpc>
              <a:spcBef>
                <a:spcPct val="0"/>
              </a:spcBef>
              <a:spcAft>
                <a:spcPct val="0"/>
              </a:spcAft>
              <a:buClrTx/>
              <a:buSzTx/>
              <a:buFontTx/>
              <a:buNone/>
              <a:tabLst/>
              <a:defRPr/>
            </a:pPr>
            <a:r>
              <a:rPr kumimoji="0" sz="1300" b="0" i="0" u="none" strike="noStrike" kern="1200" cap="none" spc="0" normalizeH="0" baseline="0" noProof="0" dirty="0">
                <a:ln>
                  <a:noFill/>
                </a:ln>
                <a:solidFill>
                  <a:prstClr val="black"/>
                </a:solidFill>
                <a:effectLst/>
                <a:uLnTx/>
                <a:uFillTx/>
                <a:latin typeface="Calibri"/>
                <a:ea typeface="+mn-ea"/>
                <a:cs typeface="Century Gothic"/>
              </a:rPr>
              <a:t>Penyaluran melalui </a:t>
            </a:r>
            <a:r>
              <a:rPr kumimoji="0" sz="1300" b="0" i="0" u="none" strike="noStrike" kern="1200" cap="none" spc="-4" normalizeH="0" baseline="0" noProof="0" dirty="0">
                <a:ln>
                  <a:noFill/>
                </a:ln>
                <a:solidFill>
                  <a:prstClr val="black"/>
                </a:solidFill>
                <a:effectLst/>
                <a:uLnTx/>
                <a:uFillTx/>
                <a:latin typeface="Calibri"/>
                <a:ea typeface="+mn-ea"/>
                <a:cs typeface="Century Gothic"/>
              </a:rPr>
              <a:t>KPPN</a:t>
            </a:r>
            <a:r>
              <a:rPr kumimoji="0" sz="1300" b="0" i="0" u="none" strike="noStrike" kern="1200" cap="none" spc="-98" normalizeH="0" baseline="0" noProof="0" dirty="0">
                <a:ln>
                  <a:noFill/>
                </a:ln>
                <a:solidFill>
                  <a:prstClr val="black"/>
                </a:solidFill>
                <a:effectLst/>
                <a:uLnTx/>
                <a:uFillTx/>
                <a:latin typeface="Calibri"/>
                <a:ea typeface="+mn-ea"/>
                <a:cs typeface="Century Gothic"/>
              </a:rPr>
              <a:t> </a:t>
            </a:r>
            <a:r>
              <a:rPr kumimoji="0" sz="1300" b="0" i="0" u="none" strike="noStrike" kern="1200" cap="none" spc="0" normalizeH="0" baseline="0" noProof="0" dirty="0">
                <a:ln>
                  <a:noFill/>
                </a:ln>
                <a:solidFill>
                  <a:prstClr val="black"/>
                </a:solidFill>
                <a:effectLst/>
                <a:uLnTx/>
                <a:uFillTx/>
                <a:latin typeface="Calibri"/>
                <a:ea typeface="+mn-ea"/>
                <a:cs typeface="Century Gothic"/>
              </a:rPr>
              <a:t>setempat</a:t>
            </a:r>
          </a:p>
        </p:txBody>
      </p:sp>
      <p:sp>
        <p:nvSpPr>
          <p:cNvPr id="60" name="object 36"/>
          <p:cNvSpPr txBox="1"/>
          <p:nvPr/>
        </p:nvSpPr>
        <p:spPr>
          <a:xfrm>
            <a:off x="3331488" y="3633949"/>
            <a:ext cx="268963" cy="31290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0" marR="0" lvl="0" indent="0" algn="l"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61" name="object 37"/>
          <p:cNvSpPr txBox="1"/>
          <p:nvPr/>
        </p:nvSpPr>
        <p:spPr>
          <a:xfrm>
            <a:off x="3357482" y="3342082"/>
            <a:ext cx="130953"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62" name="object 36"/>
          <p:cNvSpPr txBox="1"/>
          <p:nvPr/>
        </p:nvSpPr>
        <p:spPr>
          <a:xfrm>
            <a:off x="3323134" y="3390751"/>
            <a:ext cx="268963" cy="31290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Century Gothic"/>
            </a:endParaRPr>
          </a:p>
          <a:p>
            <a:pPr marL="0" marR="0" lvl="0" indent="0" algn="l" defTabSz="914400" rtl="0" eaLnBrk="0" fontAlgn="base" latinLnBrk="0" hangingPunct="0">
              <a:lnSpc>
                <a:spcPts val="975"/>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63" name="object 37"/>
          <p:cNvSpPr txBox="1"/>
          <p:nvPr/>
        </p:nvSpPr>
        <p:spPr>
          <a:xfrm>
            <a:off x="3335532" y="3306092"/>
            <a:ext cx="130953"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sp>
        <p:nvSpPr>
          <p:cNvPr id="64" name="object 37"/>
          <p:cNvSpPr txBox="1"/>
          <p:nvPr/>
        </p:nvSpPr>
        <p:spPr>
          <a:xfrm>
            <a:off x="5146029" y="3764402"/>
            <a:ext cx="373181" cy="184666"/>
          </a:xfrm>
          <a:prstGeom prst="rect">
            <a:avLst/>
          </a:prstGeom>
          <a:solidFill>
            <a:schemeClr val="accent2">
              <a:lumMod val="40000"/>
              <a:lumOff val="60000"/>
            </a:schemeClr>
          </a:solidFill>
        </p:spPr>
        <p:txBody>
          <a:bodyPr vert="horz"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Calibri"/>
                <a:ea typeface="+mn-ea"/>
                <a:cs typeface="Century Gothic"/>
              </a:rPr>
              <a:t>-</a:t>
            </a:r>
          </a:p>
        </p:txBody>
      </p:sp>
      <p:graphicFrame>
        <p:nvGraphicFramePr>
          <p:cNvPr id="65" name="Table 64"/>
          <p:cNvGraphicFramePr>
            <a:graphicFrameLocks noGrp="1"/>
          </p:cNvGraphicFramePr>
          <p:nvPr>
            <p:extLst>
              <p:ext uri="{D42A27DB-BD31-4B8C-83A1-F6EECF244321}">
                <p14:modId xmlns:p14="http://schemas.microsoft.com/office/powerpoint/2010/main" val="2697559904"/>
              </p:ext>
            </p:extLst>
          </p:nvPr>
        </p:nvGraphicFramePr>
        <p:xfrm>
          <a:off x="5686404" y="2173937"/>
          <a:ext cx="2483148" cy="2211832"/>
        </p:xfrm>
        <a:graphic>
          <a:graphicData uri="http://schemas.openxmlformats.org/drawingml/2006/table">
            <a:tbl>
              <a:tblPr firstRow="1" bandRow="1">
                <a:tableStyleId>{5C22544A-7EE6-4342-B048-85BDC9FD1C3A}</a:tableStyleId>
              </a:tblPr>
              <a:tblGrid>
                <a:gridCol w="620787">
                  <a:extLst>
                    <a:ext uri="{9D8B030D-6E8A-4147-A177-3AD203B41FA5}">
                      <a16:colId xmlns:a16="http://schemas.microsoft.com/office/drawing/2014/main" val="20000"/>
                    </a:ext>
                  </a:extLst>
                </a:gridCol>
                <a:gridCol w="620787">
                  <a:extLst>
                    <a:ext uri="{9D8B030D-6E8A-4147-A177-3AD203B41FA5}">
                      <a16:colId xmlns:a16="http://schemas.microsoft.com/office/drawing/2014/main" val="20001"/>
                    </a:ext>
                  </a:extLst>
                </a:gridCol>
                <a:gridCol w="620787">
                  <a:extLst>
                    <a:ext uri="{9D8B030D-6E8A-4147-A177-3AD203B41FA5}">
                      <a16:colId xmlns:a16="http://schemas.microsoft.com/office/drawing/2014/main" val="20002"/>
                    </a:ext>
                  </a:extLst>
                </a:gridCol>
                <a:gridCol w="620787">
                  <a:extLst>
                    <a:ext uri="{9D8B030D-6E8A-4147-A177-3AD203B41FA5}">
                      <a16:colId xmlns:a16="http://schemas.microsoft.com/office/drawing/2014/main" val="20003"/>
                    </a:ext>
                  </a:extLst>
                </a:gridCol>
              </a:tblGrid>
              <a:tr h="487879">
                <a:tc>
                  <a:txBody>
                    <a:bodyPr/>
                    <a:lstStyle/>
                    <a:p>
                      <a:pPr algn="ctr">
                        <a:lnSpc>
                          <a:spcPct val="250000"/>
                        </a:lnSpc>
                        <a:spcBef>
                          <a:spcPts val="600"/>
                        </a:spcBef>
                        <a:spcAft>
                          <a:spcPts val="600"/>
                        </a:spcAft>
                      </a:pPr>
                      <a:r>
                        <a:rPr lang="id-ID" sz="1100" b="0" dirty="0">
                          <a:solidFill>
                            <a:prstClr val="black"/>
                          </a:solidFill>
                          <a:cs typeface="Century Gothic"/>
                        </a:rPr>
                        <a:t>√</a:t>
                      </a:r>
                      <a:endParaRPr lang="id-ID" sz="1100" b="0" dirty="0"/>
                    </a:p>
                  </a:txBody>
                  <a:tcPr/>
                </a:tc>
                <a:tc>
                  <a:txBody>
                    <a:bodyPr/>
                    <a:lstStyle/>
                    <a:p>
                      <a:pPr algn="ctr">
                        <a:lnSpc>
                          <a:spcPct val="250000"/>
                        </a:lnSpc>
                        <a:spcBef>
                          <a:spcPts val="600"/>
                        </a:spcBef>
                        <a:spcAft>
                          <a:spcPts val="600"/>
                        </a:spcAft>
                      </a:pPr>
                      <a:r>
                        <a:rPr lang="id-ID" sz="1100" b="0" dirty="0">
                          <a:solidFill>
                            <a:prstClr val="black"/>
                          </a:solidFill>
                          <a:cs typeface="Century Gothic"/>
                        </a:rPr>
                        <a:t>-</a:t>
                      </a:r>
                      <a:endParaRPr lang="id-ID" sz="1100" b="0" dirty="0"/>
                    </a:p>
                  </a:txBody>
                  <a:tcPr/>
                </a:tc>
                <a:tc>
                  <a:txBody>
                    <a:bodyPr/>
                    <a:lstStyle/>
                    <a:p>
                      <a:pPr algn="ctr">
                        <a:lnSpc>
                          <a:spcPct val="250000"/>
                        </a:lnSpc>
                        <a:spcBef>
                          <a:spcPts val="600"/>
                        </a:spcBef>
                        <a:spcAft>
                          <a:spcPts val="600"/>
                        </a:spcAft>
                      </a:pPr>
                      <a:r>
                        <a:rPr lang="id-ID" sz="1100" b="0" dirty="0">
                          <a:solidFill>
                            <a:prstClr val="black"/>
                          </a:solidFill>
                          <a:cs typeface="Century Gothic"/>
                        </a:rPr>
                        <a:t>-</a:t>
                      </a:r>
                      <a:endParaRPr lang="id-ID" sz="1100" b="0" dirty="0"/>
                    </a:p>
                  </a:txBody>
                  <a:tcPr/>
                </a:tc>
                <a:tc>
                  <a:txBody>
                    <a:bodyPr/>
                    <a:lstStyle/>
                    <a:p>
                      <a:pPr algn="ctr">
                        <a:lnSpc>
                          <a:spcPct val="250000"/>
                        </a:lnSpc>
                        <a:spcBef>
                          <a:spcPts val="600"/>
                        </a:spcBef>
                        <a:spcAft>
                          <a:spcPts val="600"/>
                        </a:spcAft>
                      </a:pPr>
                      <a:r>
                        <a:rPr lang="id-ID" sz="1100" b="0" dirty="0">
                          <a:solidFill>
                            <a:prstClr val="black"/>
                          </a:solidFill>
                          <a:cs typeface="Century Gothic"/>
                        </a:rPr>
                        <a:t>-</a:t>
                      </a:r>
                      <a:endParaRPr lang="id-ID" sz="1100" b="0" dirty="0"/>
                    </a:p>
                  </a:txBody>
                  <a:tcPr/>
                </a:tc>
                <a:extLst>
                  <a:ext uri="{0D108BD9-81ED-4DB2-BD59-A6C34878D82A}">
                    <a16:rowId xmlns:a16="http://schemas.microsoft.com/office/drawing/2014/main" val="10000"/>
                  </a:ext>
                </a:extLst>
              </a:tr>
              <a:tr h="302020">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a:solidFill>
                            <a:prstClr val="black"/>
                          </a:solidFill>
                          <a:cs typeface="Century Gothic"/>
                        </a:rPr>
                        <a:t>√</a:t>
                      </a:r>
                      <a:endParaRPr lang="id-ID" sz="1100" b="0" dirty="0"/>
                    </a:p>
                  </a:txBody>
                  <a:tcPr>
                    <a:solidFill>
                      <a:schemeClr val="accent1"/>
                    </a:solidFill>
                  </a:tcPr>
                </a:tc>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a:solidFill>
                            <a:prstClr val="black"/>
                          </a:solidFill>
                          <a:cs typeface="Century Gothic"/>
                        </a:rPr>
                        <a:t>√</a:t>
                      </a:r>
                      <a:endParaRPr lang="id-ID" sz="1100" b="0" dirty="0"/>
                    </a:p>
                  </a:txBody>
                  <a:tcPr>
                    <a:solidFill>
                      <a:schemeClr val="accent1"/>
                    </a:solidFill>
                  </a:tcPr>
                </a:tc>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a:solidFill>
                            <a:prstClr val="black"/>
                          </a:solidFill>
                          <a:cs typeface="Century Gothic"/>
                        </a:rPr>
                        <a:t>√</a:t>
                      </a:r>
                      <a:endParaRPr lang="id-ID" sz="1100" b="0" dirty="0"/>
                    </a:p>
                  </a:txBody>
                  <a:tcPr>
                    <a:solidFill>
                      <a:schemeClr val="accent1"/>
                    </a:solidFill>
                  </a:tcPr>
                </a:tc>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a:solidFill>
                            <a:prstClr val="black"/>
                          </a:solidFill>
                          <a:cs typeface="Century Gothic"/>
                        </a:rPr>
                        <a:t>√</a:t>
                      </a:r>
                      <a:endParaRPr lang="id-ID" sz="1100" b="0" dirty="0"/>
                    </a:p>
                  </a:txBody>
                  <a:tcPr>
                    <a:solidFill>
                      <a:schemeClr val="accent1"/>
                    </a:solidFill>
                  </a:tcPr>
                </a:tc>
                <a:extLst>
                  <a:ext uri="{0D108BD9-81ED-4DB2-BD59-A6C34878D82A}">
                    <a16:rowId xmlns:a16="http://schemas.microsoft.com/office/drawing/2014/main" val="10001"/>
                  </a:ext>
                </a:extLst>
              </a:tr>
              <a:tr h="247580">
                <a:tc>
                  <a:txBody>
                    <a:bodyPr/>
                    <a:lstStyle/>
                    <a:p>
                      <a:pPr algn="ctr"/>
                      <a:r>
                        <a:rPr lang="id-ID" sz="1100" b="0" dirty="0"/>
                        <a:t>-</a:t>
                      </a:r>
                    </a:p>
                  </a:txBody>
                  <a:tcPr>
                    <a:solidFill>
                      <a:schemeClr val="accent1"/>
                    </a:solidFill>
                  </a:tcPr>
                </a:tc>
                <a:tc>
                  <a:txBody>
                    <a:bodyPr/>
                    <a:lstStyle/>
                    <a:p>
                      <a:pPr algn="ctr"/>
                      <a:r>
                        <a:rPr lang="id-ID" sz="1100" b="0" dirty="0"/>
                        <a:t>75%</a:t>
                      </a:r>
                    </a:p>
                  </a:txBody>
                  <a:tcPr>
                    <a:solidFill>
                      <a:schemeClr val="accent1"/>
                    </a:solidFill>
                  </a:tcPr>
                </a:tc>
                <a:tc>
                  <a:txBody>
                    <a:bodyPr/>
                    <a:lstStyle/>
                    <a:p>
                      <a:pPr algn="ctr"/>
                      <a:r>
                        <a:rPr lang="id-ID" sz="1100" b="0" dirty="0"/>
                        <a:t>75%</a:t>
                      </a:r>
                    </a:p>
                  </a:txBody>
                  <a:tcPr>
                    <a:solidFill>
                      <a:schemeClr val="accent1"/>
                    </a:solidFill>
                  </a:tcPr>
                </a:tc>
                <a:tc>
                  <a:txBody>
                    <a:bodyPr/>
                    <a:lstStyle/>
                    <a:p>
                      <a:pPr algn="ctr"/>
                      <a:r>
                        <a:rPr lang="id-ID" sz="1100" b="0" dirty="0"/>
                        <a:t>90%</a:t>
                      </a:r>
                    </a:p>
                  </a:txBody>
                  <a:tcPr>
                    <a:solidFill>
                      <a:schemeClr val="accent1"/>
                    </a:solidFill>
                  </a:tcPr>
                </a:tc>
                <a:extLst>
                  <a:ext uri="{0D108BD9-81ED-4DB2-BD59-A6C34878D82A}">
                    <a16:rowId xmlns:a16="http://schemas.microsoft.com/office/drawing/2014/main" val="10002"/>
                  </a:ext>
                </a:extLst>
              </a:tr>
              <a:tr h="247580">
                <a:tc>
                  <a:txBody>
                    <a:bodyPr/>
                    <a:lstStyle/>
                    <a:p>
                      <a:pPr algn="ctr"/>
                      <a:r>
                        <a:rPr lang="id-ID" sz="1100" b="0" dirty="0"/>
                        <a:t>-</a:t>
                      </a:r>
                    </a:p>
                  </a:txBody>
                  <a:tcPr>
                    <a:solidFill>
                      <a:schemeClr val="accent1"/>
                    </a:solidFill>
                  </a:tcPr>
                </a:tc>
                <a:tc>
                  <a:txBody>
                    <a:bodyPr/>
                    <a:lstStyle/>
                    <a:p>
                      <a:pPr algn="ctr"/>
                      <a:r>
                        <a:rPr lang="id-ID" sz="1100" b="0" dirty="0"/>
                        <a:t>-</a:t>
                      </a:r>
                    </a:p>
                  </a:txBody>
                  <a:tcPr>
                    <a:solidFill>
                      <a:schemeClr val="accent1"/>
                    </a:solidFill>
                  </a:tcPr>
                </a:tc>
                <a:tc>
                  <a:txBody>
                    <a:bodyPr/>
                    <a:lstStyle/>
                    <a:p>
                      <a:pPr algn="ctr"/>
                      <a:r>
                        <a:rPr lang="id-ID" sz="1100" b="0" dirty="0"/>
                        <a:t>30%</a:t>
                      </a:r>
                    </a:p>
                  </a:txBody>
                  <a:tcPr>
                    <a:solidFill>
                      <a:schemeClr val="accent1"/>
                    </a:solidFill>
                  </a:tcPr>
                </a:tc>
                <a:tc>
                  <a:txBody>
                    <a:bodyPr/>
                    <a:lstStyle/>
                    <a:p>
                      <a:pPr algn="ctr"/>
                      <a:r>
                        <a:rPr lang="id-ID" sz="1100" b="0"/>
                        <a:t>65</a:t>
                      </a:r>
                      <a:r>
                        <a:rPr lang="id-ID" sz="1100" b="0" smtClean="0"/>
                        <a:t>%*</a:t>
                      </a:r>
                      <a:endParaRPr lang="id-ID" sz="1100" b="0" dirty="0"/>
                    </a:p>
                  </a:txBody>
                  <a:tcPr>
                    <a:solidFill>
                      <a:schemeClr val="accent1"/>
                    </a:solidFill>
                  </a:tcPr>
                </a:tc>
                <a:extLst>
                  <a:ext uri="{0D108BD9-81ED-4DB2-BD59-A6C34878D82A}">
                    <a16:rowId xmlns:a16="http://schemas.microsoft.com/office/drawing/2014/main" val="10003"/>
                  </a:ext>
                </a:extLst>
              </a:tr>
              <a:tr h="247580">
                <a:tc>
                  <a:txBody>
                    <a:bodyPr/>
                    <a:lstStyle/>
                    <a:p>
                      <a:pPr algn="ctr"/>
                      <a:r>
                        <a:rPr lang="id-ID" sz="1100" b="0" dirty="0"/>
                        <a:t>-</a:t>
                      </a:r>
                    </a:p>
                  </a:txBody>
                  <a:tcPr>
                    <a:solidFill>
                      <a:schemeClr val="accent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id-ID" sz="1100" b="0" dirty="0" smtClean="0">
                          <a:solidFill>
                            <a:prstClr val="black"/>
                          </a:solidFill>
                          <a:cs typeface="Century Gothic"/>
                        </a:rPr>
                        <a:t>√</a:t>
                      </a:r>
                      <a:endParaRPr lang="id-ID" sz="1100" b="0" dirty="0" smtClean="0"/>
                    </a:p>
                  </a:txBody>
                  <a:tcPr>
                    <a:solidFill>
                      <a:schemeClr val="accent1"/>
                    </a:solidFill>
                  </a:tcPr>
                </a:tc>
                <a:tc>
                  <a:txBody>
                    <a:bodyPr/>
                    <a:lstStyle/>
                    <a:p>
                      <a:pPr algn="ctr"/>
                      <a:r>
                        <a:rPr lang="id-ID" sz="1100" b="0" dirty="0"/>
                        <a:t>-</a:t>
                      </a:r>
                    </a:p>
                  </a:txBody>
                  <a:tcPr>
                    <a:solidFill>
                      <a:schemeClr val="accent1"/>
                    </a:solidFill>
                  </a:tcPr>
                </a:tc>
                <a:tc>
                  <a:txBody>
                    <a:bodyPr/>
                    <a:lstStyle/>
                    <a:p>
                      <a:pPr algn="ctr"/>
                      <a:r>
                        <a:rPr lang="id-ID" sz="1100" b="0" dirty="0"/>
                        <a:t>-</a:t>
                      </a:r>
                    </a:p>
                  </a:txBody>
                  <a:tcPr>
                    <a:solidFill>
                      <a:schemeClr val="accent1"/>
                    </a:solidFill>
                  </a:tcPr>
                </a:tc>
                <a:extLst>
                  <a:ext uri="{0D108BD9-81ED-4DB2-BD59-A6C34878D82A}">
                    <a16:rowId xmlns:a16="http://schemas.microsoft.com/office/drawing/2014/main" val="10004"/>
                  </a:ext>
                </a:extLst>
              </a:tr>
              <a:tr h="247580">
                <a:tc>
                  <a:txBody>
                    <a:bodyPr/>
                    <a:lstStyle/>
                    <a:p>
                      <a:pPr algn="ctr"/>
                      <a:r>
                        <a:rPr lang="id-ID" sz="1100" b="0" dirty="0"/>
                        <a:t>-</a:t>
                      </a:r>
                    </a:p>
                  </a:txBody>
                  <a:tcPr>
                    <a:solidFill>
                      <a:schemeClr val="accent1"/>
                    </a:solidFill>
                  </a:tcPr>
                </a:tc>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smtClean="0"/>
                        <a:t>-</a:t>
                      </a:r>
                      <a:endParaRPr lang="id-ID" sz="1100" b="0" dirty="0"/>
                    </a:p>
                  </a:txBody>
                  <a:tcPr>
                    <a:solidFill>
                      <a:schemeClr val="accent1"/>
                    </a:solidFill>
                  </a:tcPr>
                </a:tc>
                <a:tc>
                  <a:txBody>
                    <a:bodyPr/>
                    <a:lstStyle/>
                    <a:p>
                      <a:pPr algn="ctr"/>
                      <a:r>
                        <a:rPr lang="id-ID" sz="1100" b="0" dirty="0"/>
                        <a:t>-</a:t>
                      </a:r>
                    </a:p>
                  </a:txBody>
                  <a:tcPr>
                    <a:solidFill>
                      <a:schemeClr val="accent1"/>
                    </a:solidFill>
                  </a:tcPr>
                </a:tc>
                <a:tc>
                  <a:txBody>
                    <a:bodyPr/>
                    <a:lstStyle/>
                    <a:p>
                      <a:pPr algn="ctr"/>
                      <a:r>
                        <a:rPr lang="id-ID" sz="1100" b="0" dirty="0"/>
                        <a:t>-</a:t>
                      </a:r>
                    </a:p>
                  </a:txBody>
                  <a:tcPr>
                    <a:solidFill>
                      <a:schemeClr val="accent1"/>
                    </a:solidFill>
                  </a:tcPr>
                </a:tc>
                <a:extLst>
                  <a:ext uri="{0D108BD9-81ED-4DB2-BD59-A6C34878D82A}">
                    <a16:rowId xmlns:a16="http://schemas.microsoft.com/office/drawing/2014/main" val="10005"/>
                  </a:ext>
                </a:extLst>
              </a:tr>
              <a:tr h="362952">
                <a:tc>
                  <a:txBody>
                    <a:bodyPr/>
                    <a:lstStyle/>
                    <a:p>
                      <a:pPr algn="ctr"/>
                      <a:r>
                        <a:rPr lang="id-ID" sz="1100" b="0" dirty="0"/>
                        <a:t>-</a:t>
                      </a:r>
                    </a:p>
                  </a:txBody>
                  <a:tcPr>
                    <a:solidFill>
                      <a:schemeClr val="accent1"/>
                    </a:solidFill>
                  </a:tcPr>
                </a:tc>
                <a:tc>
                  <a:txBody>
                    <a:bodyPr/>
                    <a:lstStyle/>
                    <a:p>
                      <a:pPr marL="0" marR="0" lvl="0" indent="0" algn="ctr" defTabSz="685595" rtl="0" eaLnBrk="1" fontAlgn="auto" latinLnBrk="0" hangingPunct="1">
                        <a:lnSpc>
                          <a:spcPct val="100000"/>
                        </a:lnSpc>
                        <a:spcBef>
                          <a:spcPts val="0"/>
                        </a:spcBef>
                        <a:spcAft>
                          <a:spcPts val="0"/>
                        </a:spcAft>
                        <a:buClrTx/>
                        <a:buSzTx/>
                        <a:buFontTx/>
                        <a:buNone/>
                        <a:tabLst/>
                        <a:defRPr/>
                      </a:pPr>
                      <a:r>
                        <a:rPr lang="id-ID" sz="1100" b="0" dirty="0" smtClean="0">
                          <a:solidFill>
                            <a:prstClr val="black"/>
                          </a:solidFill>
                        </a:rPr>
                        <a:t>-</a:t>
                      </a:r>
                      <a:endParaRPr lang="id-ID" sz="1100" b="0" dirty="0"/>
                    </a:p>
                  </a:txBody>
                  <a:tcPr>
                    <a:solidFill>
                      <a:schemeClr val="accent1"/>
                    </a:solidFill>
                  </a:tcPr>
                </a:tc>
                <a:tc>
                  <a:txBody>
                    <a:bodyPr/>
                    <a:lstStyle/>
                    <a:p>
                      <a:pPr algn="ctr"/>
                      <a:r>
                        <a:rPr lang="id-ID" sz="1100" b="0" dirty="0"/>
                        <a:t>-</a:t>
                      </a:r>
                    </a:p>
                  </a:txBody>
                  <a:tcPr>
                    <a:solidFill>
                      <a:schemeClr val="accent1"/>
                    </a:solidFill>
                  </a:tcPr>
                </a:tc>
                <a:tc>
                  <a:txBody>
                    <a:bodyPr/>
                    <a:lstStyle/>
                    <a:p>
                      <a:pPr algn="ctr"/>
                      <a:r>
                        <a:rPr lang="id-ID" sz="1100" b="0" dirty="0"/>
                        <a:t>-</a:t>
                      </a:r>
                    </a:p>
                  </a:txBody>
                  <a:tcPr>
                    <a:solidFill>
                      <a:schemeClr val="accent1"/>
                    </a:solidFill>
                  </a:tcPr>
                </a:tc>
                <a:extLst>
                  <a:ext uri="{0D108BD9-81ED-4DB2-BD59-A6C34878D82A}">
                    <a16:rowId xmlns:a16="http://schemas.microsoft.com/office/drawing/2014/main" val="10006"/>
                  </a:ext>
                </a:extLst>
              </a:tr>
            </a:tbl>
          </a:graphicData>
        </a:graphic>
      </p:graphicFrame>
      <p:sp>
        <p:nvSpPr>
          <p:cNvPr id="66" name="Rounded Rectangle 65"/>
          <p:cNvSpPr/>
          <p:nvPr/>
        </p:nvSpPr>
        <p:spPr bwMode="auto">
          <a:xfrm>
            <a:off x="615914" y="3765533"/>
            <a:ext cx="2258467" cy="181323"/>
          </a:xfrm>
          <a:prstGeom prst="roundRect">
            <a:avLst/>
          </a:prstGeom>
          <a:noFill/>
          <a:ln w="19050" cap="flat" cmpd="sng" algn="ctr">
            <a:solidFill>
              <a:srgbClr val="FF0000"/>
            </a:solidFill>
            <a:prstDash val="dash"/>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67" name="Table 66">
            <a:extLst>
              <a:ext uri="{FF2B5EF4-FFF2-40B4-BE49-F238E27FC236}">
                <a16:creationId xmlns:a16="http://schemas.microsoft.com/office/drawing/2014/main" id="{8BE758B0-125D-408A-B0FC-CDF2E5C2D5BC}"/>
              </a:ext>
            </a:extLst>
          </p:cNvPr>
          <p:cNvGraphicFramePr>
            <a:graphicFrameLocks noGrp="1"/>
          </p:cNvGraphicFramePr>
          <p:nvPr>
            <p:extLst>
              <p:ext uri="{D42A27DB-BD31-4B8C-83A1-F6EECF244321}">
                <p14:modId xmlns:p14="http://schemas.microsoft.com/office/powerpoint/2010/main" val="1695221351"/>
              </p:ext>
            </p:extLst>
          </p:nvPr>
        </p:nvGraphicFramePr>
        <p:xfrm>
          <a:off x="8382435" y="1390437"/>
          <a:ext cx="3471727" cy="2080260"/>
        </p:xfrm>
        <a:graphic>
          <a:graphicData uri="http://schemas.openxmlformats.org/drawingml/2006/table">
            <a:tbl>
              <a:tblPr firstRow="1" bandRow="1">
                <a:tableStyleId>{21E4AEA4-8DFA-4A89-87EB-49C32662AFE0}</a:tableStyleId>
              </a:tblPr>
              <a:tblGrid>
                <a:gridCol w="3471727">
                  <a:extLst>
                    <a:ext uri="{9D8B030D-6E8A-4147-A177-3AD203B41FA5}">
                      <a16:colId xmlns:a16="http://schemas.microsoft.com/office/drawing/2014/main" val="20000"/>
                    </a:ext>
                  </a:extLst>
                </a:gridCol>
              </a:tblGrid>
              <a:tr h="1718179">
                <a:tc>
                  <a:txBody>
                    <a:bodyPr/>
                    <a:lstStyle/>
                    <a:p>
                      <a:r>
                        <a:rPr kumimoji="0" lang="id-ID" sz="1200" b="0" kern="1200" dirty="0">
                          <a:solidFill>
                            <a:schemeClr val="bg1"/>
                          </a:solidFill>
                          <a:latin typeface="Century Gothic" pitchFamily="34" charset="0"/>
                        </a:rPr>
                        <a:t>Penyaluran DAK Fisik bidang tertentu</a:t>
                      </a:r>
                      <a:r>
                        <a:rPr kumimoji="0" lang="id-ID" sz="1200" b="0" kern="1200" baseline="0" dirty="0">
                          <a:solidFill>
                            <a:schemeClr val="bg1"/>
                          </a:solidFill>
                          <a:latin typeface="Century Gothic" pitchFamily="34" charset="0"/>
                        </a:rPr>
                        <a:t> </a:t>
                      </a:r>
                      <a:r>
                        <a:rPr kumimoji="0" lang="id-ID" sz="1200" b="0" kern="1200" dirty="0">
                          <a:solidFill>
                            <a:schemeClr val="bg1"/>
                          </a:solidFill>
                          <a:latin typeface="Century Gothic" pitchFamily="34" charset="0"/>
                        </a:rPr>
                        <a:t>s.d </a:t>
                      </a:r>
                      <a:r>
                        <a:rPr kumimoji="0" lang="en-US" sz="1200" b="0" kern="1200" dirty="0" err="1">
                          <a:solidFill>
                            <a:schemeClr val="bg1"/>
                          </a:solidFill>
                          <a:latin typeface="Century Gothic" pitchFamily="34" charset="0"/>
                        </a:rPr>
                        <a:t>Rp</a:t>
                      </a:r>
                      <a:r>
                        <a:rPr kumimoji="0" lang="id-ID" sz="1200" b="0" kern="1200" dirty="0">
                          <a:solidFill>
                            <a:schemeClr val="bg1"/>
                          </a:solidFill>
                          <a:latin typeface="Century Gothic" pitchFamily="34" charset="0"/>
                        </a:rPr>
                        <a:t>1 Milyar:</a:t>
                      </a: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en-US" sz="1200" b="0" kern="1200" dirty="0">
                          <a:solidFill>
                            <a:schemeClr val="bg1"/>
                          </a:solidFill>
                          <a:latin typeface="Century Gothic" pitchFamily="34" charset="0"/>
                        </a:rPr>
                        <a:t>S</a:t>
                      </a:r>
                      <a:r>
                        <a:rPr kumimoji="0" lang="id-ID" sz="1200" b="0" kern="1200" dirty="0">
                          <a:solidFill>
                            <a:schemeClr val="bg1"/>
                          </a:solidFill>
                          <a:latin typeface="Century Gothic" pitchFamily="34" charset="0"/>
                        </a:rPr>
                        <a:t>ekaligus paling cepat April paling lambat Juli</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sebesar</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nilai</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kebutuhan</a:t>
                      </a:r>
                      <a:endParaRPr kumimoji="0" lang="id-ID" sz="1200" b="0" kern="1200" dirty="0">
                        <a:solidFill>
                          <a:schemeClr val="bg1"/>
                        </a:solidFill>
                        <a:latin typeface="Century Gothic"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id-ID" sz="1200" b="0" kern="1200" dirty="0">
                          <a:solidFill>
                            <a:schemeClr val="bg1"/>
                          </a:solidFill>
                          <a:latin typeface="Century Gothic" pitchFamily="34" charset="0"/>
                        </a:rPr>
                        <a:t>Persyaratan:</a:t>
                      </a:r>
                    </a:p>
                    <a:p>
                      <a:pPr marL="552450" lvl="0" indent="-285750">
                        <a:buFont typeface="Wingdings" pitchFamily="2" charset="2"/>
                        <a:buChar char="§"/>
                      </a:pPr>
                      <a:r>
                        <a:rPr kumimoji="0" lang="id-ID" sz="1200" b="0" kern="1200" dirty="0">
                          <a:solidFill>
                            <a:schemeClr val="bg1"/>
                          </a:solidFill>
                          <a:latin typeface="Century Gothic" pitchFamily="34" charset="0"/>
                        </a:rPr>
                        <a:t>perda APBD TA berjalan; </a:t>
                      </a:r>
                    </a:p>
                    <a:p>
                      <a:pPr marL="552450" lvl="0" indent="-285750">
                        <a:buFont typeface="Wingdings" pitchFamily="2" charset="2"/>
                        <a:buChar char="§"/>
                      </a:pPr>
                      <a:r>
                        <a:rPr kumimoji="0" lang="id-ID" sz="1200" b="0" kern="1200" dirty="0">
                          <a:solidFill>
                            <a:schemeClr val="bg1"/>
                          </a:solidFill>
                          <a:latin typeface="Century Gothic" pitchFamily="34" charset="0"/>
                        </a:rPr>
                        <a:t>laporan realisasi TA </a:t>
                      </a:r>
                      <a:r>
                        <a:rPr kumimoji="0" lang="en-US" sz="1200" b="0" kern="1200" dirty="0" err="1">
                          <a:solidFill>
                            <a:schemeClr val="bg1"/>
                          </a:solidFill>
                          <a:latin typeface="Century Gothic" pitchFamily="34" charset="0"/>
                        </a:rPr>
                        <a:t>sebelumnya</a:t>
                      </a:r>
                      <a:endParaRPr kumimoji="0" lang="id-ID" sz="1200" b="0" kern="1200" dirty="0">
                        <a:solidFill>
                          <a:schemeClr val="bg1"/>
                        </a:solidFill>
                        <a:latin typeface="Century Gothic" pitchFamily="34" charset="0"/>
                      </a:endParaRPr>
                    </a:p>
                    <a:p>
                      <a:pPr marL="552450" indent="-285750">
                        <a:buFont typeface="Wingdings" pitchFamily="2" charset="2"/>
                        <a:buChar char="§"/>
                      </a:pPr>
                      <a:r>
                        <a:rPr kumimoji="0" lang="en-US" sz="1200" b="0" kern="1200" dirty="0" err="1">
                          <a:solidFill>
                            <a:schemeClr val="bg1"/>
                          </a:solidFill>
                          <a:latin typeface="Century Gothic" pitchFamily="34" charset="0"/>
                        </a:rPr>
                        <a:t>Daftar</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kontrak</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kegiatan</a:t>
                      </a:r>
                      <a:endParaRPr kumimoji="0" lang="id-ID" sz="1200" b="0" kern="1200" dirty="0">
                        <a:solidFill>
                          <a:schemeClr val="bg1"/>
                        </a:solidFill>
                        <a:latin typeface="Century Gothic" pitchFamily="34" charset="0"/>
                      </a:endParaRPr>
                    </a:p>
                    <a:p>
                      <a:pPr marL="266700" indent="-266700">
                        <a:buFont typeface="Wingdings" pitchFamily="2" charset="2"/>
                        <a:buChar char="ü"/>
                      </a:pPr>
                      <a:r>
                        <a:rPr kumimoji="0" lang="id-ID" sz="1200" b="0" kern="1200" dirty="0">
                          <a:solidFill>
                            <a:schemeClr val="bg1"/>
                          </a:solidFill>
                          <a:latin typeface="Century Gothic" pitchFamily="34" charset="0"/>
                          <a:ea typeface="+mn-ea"/>
                          <a:cs typeface="+mn-cs"/>
                        </a:rPr>
                        <a:t>Batas penyampaian persyaratan 21 </a:t>
                      </a:r>
                      <a:r>
                        <a:rPr kumimoji="0" lang="id-ID" sz="1200" b="0" kern="1200" dirty="0" smtClean="0">
                          <a:solidFill>
                            <a:schemeClr val="bg1"/>
                          </a:solidFill>
                          <a:latin typeface="Century Gothic" pitchFamily="34" charset="0"/>
                          <a:ea typeface="+mn-ea"/>
                          <a:cs typeface="+mn-cs"/>
                        </a:rPr>
                        <a:t>Juli</a:t>
                      </a:r>
                    </a:p>
                    <a:p>
                      <a:pPr marL="266700" indent="-266700">
                        <a:buFont typeface="Wingdings" pitchFamily="2" charset="2"/>
                        <a:buChar char="ü"/>
                      </a:pPr>
                      <a:r>
                        <a:rPr kumimoji="0" lang="id-ID" sz="1200" b="0" kern="1200" dirty="0" smtClean="0">
                          <a:solidFill>
                            <a:schemeClr val="bg1"/>
                          </a:solidFill>
                          <a:latin typeface="Century Gothic" pitchFamily="34" charset="0"/>
                          <a:ea typeface="+mn-ea"/>
                          <a:cs typeface="+mn-cs"/>
                        </a:rPr>
                        <a:t>Laporan realisasi kegiatan T</a:t>
                      </a:r>
                      <a:r>
                        <a:rPr kumimoji="0" lang="en-US" sz="1200" b="0" kern="1200" dirty="0" smtClean="0">
                          <a:solidFill>
                            <a:schemeClr val="bg1"/>
                          </a:solidFill>
                          <a:latin typeface="Century Gothic" pitchFamily="34" charset="0"/>
                          <a:ea typeface="+mn-ea"/>
                          <a:cs typeface="+mn-cs"/>
                        </a:rPr>
                        <a:t>A</a:t>
                      </a:r>
                      <a:r>
                        <a:rPr kumimoji="0" lang="en-US" sz="1200" b="0" kern="1200" baseline="0" dirty="0" smtClean="0">
                          <a:solidFill>
                            <a:schemeClr val="bg1"/>
                          </a:solidFill>
                          <a:latin typeface="Century Gothic" pitchFamily="34" charset="0"/>
                          <a:ea typeface="+mn-ea"/>
                          <a:cs typeface="+mn-cs"/>
                        </a:rPr>
                        <a:t> </a:t>
                      </a:r>
                      <a:r>
                        <a:rPr kumimoji="0" lang="id-ID" sz="1200" b="0" kern="1200" dirty="0" smtClean="0">
                          <a:solidFill>
                            <a:schemeClr val="bg1"/>
                          </a:solidFill>
                          <a:latin typeface="Century Gothic" pitchFamily="34" charset="0"/>
                          <a:ea typeface="+mn-ea"/>
                          <a:cs typeface="+mn-cs"/>
                        </a:rPr>
                        <a:t>berjalan paling lambat November.</a:t>
                      </a:r>
                      <a:endParaRPr kumimoji="0" lang="id-ID" sz="1200" b="0" kern="1200" dirty="0">
                        <a:solidFill>
                          <a:schemeClr val="bg1"/>
                        </a:solidFill>
                        <a:latin typeface="Century Gothic" pitchFamily="34" charset="0"/>
                        <a:ea typeface="+mn-ea"/>
                        <a:cs typeface="+mn-cs"/>
                      </a:endParaRPr>
                    </a:p>
                  </a:txBody>
                  <a:tcPr marL="51435" marR="51435" marT="34290" marB="34290">
                    <a:solidFill>
                      <a:srgbClr val="FF0000"/>
                    </a:solidFill>
                  </a:tcPr>
                </a:tc>
                <a:extLst>
                  <a:ext uri="{0D108BD9-81ED-4DB2-BD59-A6C34878D82A}">
                    <a16:rowId xmlns:a16="http://schemas.microsoft.com/office/drawing/2014/main" val="10000"/>
                  </a:ext>
                </a:extLst>
              </a:tr>
            </a:tbl>
          </a:graphicData>
        </a:graphic>
      </p:graphicFrame>
      <p:graphicFrame>
        <p:nvGraphicFramePr>
          <p:cNvPr id="68" name="Table 67">
            <a:extLst>
              <a:ext uri="{FF2B5EF4-FFF2-40B4-BE49-F238E27FC236}">
                <a16:creationId xmlns:a16="http://schemas.microsoft.com/office/drawing/2014/main" id="{27918579-97A5-4D10-93A9-6D7A0E1A1C08}"/>
              </a:ext>
            </a:extLst>
          </p:cNvPr>
          <p:cNvGraphicFramePr>
            <a:graphicFrameLocks noGrp="1"/>
          </p:cNvGraphicFramePr>
          <p:nvPr>
            <p:extLst>
              <p:ext uri="{D42A27DB-BD31-4B8C-83A1-F6EECF244321}">
                <p14:modId xmlns:p14="http://schemas.microsoft.com/office/powerpoint/2010/main" val="159043004"/>
              </p:ext>
            </p:extLst>
          </p:nvPr>
        </p:nvGraphicFramePr>
        <p:xfrm>
          <a:off x="8420514" y="3540427"/>
          <a:ext cx="3471728" cy="2628900"/>
        </p:xfrm>
        <a:graphic>
          <a:graphicData uri="http://schemas.openxmlformats.org/drawingml/2006/table">
            <a:tbl>
              <a:tblPr firstRow="1" bandRow="1">
                <a:tableStyleId>{21E4AEA4-8DFA-4A89-87EB-49C32662AFE0}</a:tableStyleId>
              </a:tblPr>
              <a:tblGrid>
                <a:gridCol w="3471728">
                  <a:extLst>
                    <a:ext uri="{9D8B030D-6E8A-4147-A177-3AD203B41FA5}">
                      <a16:colId xmlns:a16="http://schemas.microsoft.com/office/drawing/2014/main" val="20000"/>
                    </a:ext>
                  </a:extLst>
                </a:gridCol>
              </a:tblGrid>
              <a:tr h="2451708">
                <a:tc>
                  <a:txBody>
                    <a:bodyPr/>
                    <a:lstStyle/>
                    <a:p>
                      <a:pPr>
                        <a:lnSpc>
                          <a:spcPct val="100000"/>
                        </a:lnSpc>
                      </a:pPr>
                      <a:r>
                        <a:rPr kumimoji="0" lang="id-ID" sz="1200" b="1" kern="1200" dirty="0">
                          <a:solidFill>
                            <a:schemeClr val="bg1"/>
                          </a:solidFill>
                          <a:latin typeface="Century Gothic" pitchFamily="34" charset="0"/>
                        </a:rPr>
                        <a:t>Penyaluran DAK Fisik yang pembayarannya tidak bisa bertahap:</a:t>
                      </a:r>
                    </a:p>
                    <a:p>
                      <a:pPr marL="266700" lvl="1" indent="-266700">
                        <a:lnSpc>
                          <a:spcPct val="100000"/>
                        </a:lnSpc>
                        <a:buFont typeface="Wingdings" pitchFamily="2" charset="2"/>
                        <a:buChar char="ü"/>
                      </a:pPr>
                      <a:r>
                        <a:rPr kumimoji="0" lang="id-ID" sz="1200" b="0" kern="1200" dirty="0">
                          <a:solidFill>
                            <a:schemeClr val="bg1"/>
                          </a:solidFill>
                          <a:latin typeface="Century Gothic" pitchFamily="34" charset="0"/>
                        </a:rPr>
                        <a:t>K/L menyampaikan </a:t>
                      </a:r>
                      <a:r>
                        <a:rPr kumimoji="0" lang="id-ID" sz="1200" b="1" kern="1200" dirty="0">
                          <a:solidFill>
                            <a:schemeClr val="bg1"/>
                          </a:solidFill>
                          <a:latin typeface="Century Gothic" pitchFamily="34" charset="0"/>
                        </a:rPr>
                        <a:t>rekomendasi</a:t>
                      </a:r>
                      <a:r>
                        <a:rPr kumimoji="0" lang="en-US" sz="1200" b="0" kern="1200" baseline="0" dirty="0">
                          <a:solidFill>
                            <a:schemeClr val="bg1"/>
                          </a:solidFill>
                          <a:latin typeface="Century Gothic" pitchFamily="34" charset="0"/>
                        </a:rPr>
                        <a:t> </a:t>
                      </a:r>
                      <a:r>
                        <a:rPr kumimoji="0" lang="id-ID" sz="1200" b="1" kern="1200" dirty="0">
                          <a:solidFill>
                            <a:schemeClr val="bg1"/>
                          </a:solidFill>
                          <a:latin typeface="Century Gothic" pitchFamily="34" charset="0"/>
                        </a:rPr>
                        <a:t>paling lambat Februari</a:t>
                      </a:r>
                      <a:r>
                        <a:rPr kumimoji="0" lang="id-ID" sz="1200" b="0" kern="1200" dirty="0">
                          <a:solidFill>
                            <a:schemeClr val="bg1"/>
                          </a:solidFill>
                          <a:latin typeface="Century Gothic" pitchFamily="34" charset="0"/>
                        </a:rPr>
                        <a:t>;</a:t>
                      </a:r>
                    </a:p>
                    <a:p>
                      <a:pPr marL="266700" lvl="1" indent="-266700">
                        <a:lnSpc>
                          <a:spcPct val="100000"/>
                        </a:lnSpc>
                        <a:buFont typeface="Wingdings" pitchFamily="2" charset="2"/>
                        <a:buChar char="ü"/>
                      </a:pPr>
                      <a:r>
                        <a:rPr kumimoji="0" lang="en-US" sz="1200" b="0" kern="1200" dirty="0" err="1">
                          <a:solidFill>
                            <a:schemeClr val="bg1"/>
                          </a:solidFill>
                          <a:latin typeface="Century Gothic" pitchFamily="34" charset="0"/>
                        </a:rPr>
                        <a:t>Dibahas</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dan</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ditetapkan</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oleh</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Kemenkeu</a:t>
                      </a:r>
                      <a:r>
                        <a:rPr kumimoji="0" lang="en-US" sz="1200" b="0" kern="1200" dirty="0">
                          <a:solidFill>
                            <a:schemeClr val="bg1"/>
                          </a:solidFill>
                          <a:latin typeface="Century Gothic" pitchFamily="34" charset="0"/>
                        </a:rPr>
                        <a:t>; </a:t>
                      </a:r>
                      <a:endParaRPr kumimoji="0" lang="en-US" sz="1200" b="0" kern="1200" baseline="0" dirty="0">
                        <a:solidFill>
                          <a:schemeClr val="bg1"/>
                        </a:solidFill>
                        <a:latin typeface="Century Gothic" pitchFamily="34" charset="0"/>
                      </a:endParaRPr>
                    </a:p>
                    <a:p>
                      <a:pPr marL="266700" lvl="1" indent="-266700">
                        <a:lnSpc>
                          <a:spcPct val="100000"/>
                        </a:lnSpc>
                        <a:buFont typeface="Wingdings" pitchFamily="2" charset="2"/>
                        <a:buChar char="ü"/>
                      </a:pPr>
                      <a:r>
                        <a:rPr kumimoji="0" lang="en-US" sz="1200" b="0" kern="1200" baseline="0" dirty="0" err="1">
                          <a:solidFill>
                            <a:schemeClr val="bg1"/>
                          </a:solidFill>
                          <a:latin typeface="Century Gothic" pitchFamily="34" charset="0"/>
                        </a:rPr>
                        <a:t>Disalurkan</a:t>
                      </a:r>
                      <a:r>
                        <a:rPr kumimoji="0" lang="en-US" sz="1200" b="0" kern="1200" baseline="0" dirty="0">
                          <a:solidFill>
                            <a:schemeClr val="bg1"/>
                          </a:solidFill>
                          <a:latin typeface="Century Gothic" pitchFamily="34" charset="0"/>
                        </a:rPr>
                        <a:t> </a:t>
                      </a:r>
                      <a:r>
                        <a:rPr kumimoji="0" lang="en-US" sz="1200" b="0" kern="1200" baseline="0" dirty="0" err="1">
                          <a:solidFill>
                            <a:schemeClr val="bg1"/>
                          </a:solidFill>
                          <a:latin typeface="Century Gothic" pitchFamily="34" charset="0"/>
                        </a:rPr>
                        <a:t>sekaligus</a:t>
                      </a:r>
                      <a:r>
                        <a:rPr kumimoji="0" lang="en-US" sz="1200" b="0" kern="1200" baseline="0" dirty="0">
                          <a:solidFill>
                            <a:schemeClr val="bg1"/>
                          </a:solidFill>
                          <a:latin typeface="Century Gothic" pitchFamily="34" charset="0"/>
                        </a:rPr>
                        <a:t> </a:t>
                      </a:r>
                      <a:r>
                        <a:rPr kumimoji="0" lang="en-US" sz="1200" b="1" kern="1200" baseline="0" dirty="0">
                          <a:solidFill>
                            <a:schemeClr val="bg1"/>
                          </a:solidFill>
                          <a:latin typeface="Century Gothic" pitchFamily="34" charset="0"/>
                        </a:rPr>
                        <a:t>paling </a:t>
                      </a:r>
                      <a:r>
                        <a:rPr kumimoji="0" lang="en-US" sz="1200" b="1" kern="1200" baseline="0" dirty="0" err="1">
                          <a:solidFill>
                            <a:schemeClr val="bg1"/>
                          </a:solidFill>
                          <a:latin typeface="Century Gothic" pitchFamily="34" charset="0"/>
                        </a:rPr>
                        <a:t>cepat</a:t>
                      </a:r>
                      <a:r>
                        <a:rPr kumimoji="0" lang="en-US" sz="1200" b="1" kern="1200" baseline="0" dirty="0">
                          <a:solidFill>
                            <a:schemeClr val="bg1"/>
                          </a:solidFill>
                          <a:latin typeface="Century Gothic" pitchFamily="34" charset="0"/>
                        </a:rPr>
                        <a:t> </a:t>
                      </a:r>
                      <a:r>
                        <a:rPr kumimoji="0" lang="en-US" sz="1200" b="1" kern="1200" baseline="0" dirty="0" err="1">
                          <a:solidFill>
                            <a:schemeClr val="bg1"/>
                          </a:solidFill>
                          <a:latin typeface="Century Gothic" pitchFamily="34" charset="0"/>
                        </a:rPr>
                        <a:t>Agustus</a:t>
                      </a:r>
                      <a:r>
                        <a:rPr kumimoji="0" lang="en-US" sz="1200" b="1" kern="1200" baseline="0" dirty="0">
                          <a:solidFill>
                            <a:schemeClr val="bg1"/>
                          </a:solidFill>
                          <a:latin typeface="Century Gothic" pitchFamily="34" charset="0"/>
                        </a:rPr>
                        <a:t> </a:t>
                      </a:r>
                      <a:r>
                        <a:rPr kumimoji="0" lang="en-US" sz="1200" b="0" kern="1200" baseline="0" dirty="0" err="1">
                          <a:solidFill>
                            <a:schemeClr val="bg1"/>
                          </a:solidFill>
                          <a:latin typeface="Century Gothic" pitchFamily="34" charset="0"/>
                        </a:rPr>
                        <a:t>dan</a:t>
                      </a:r>
                      <a:r>
                        <a:rPr kumimoji="0" lang="en-US" sz="1200" b="0" kern="1200" baseline="0" dirty="0">
                          <a:solidFill>
                            <a:schemeClr val="bg1"/>
                          </a:solidFill>
                          <a:latin typeface="Century Gothic" pitchFamily="34" charset="0"/>
                        </a:rPr>
                        <a:t> </a:t>
                      </a:r>
                      <a:r>
                        <a:rPr kumimoji="0" lang="en-US" sz="1200" b="1" kern="1200" baseline="0" dirty="0">
                          <a:solidFill>
                            <a:schemeClr val="bg1"/>
                          </a:solidFill>
                          <a:latin typeface="Century Gothic" pitchFamily="34" charset="0"/>
                        </a:rPr>
                        <a:t>paling </a:t>
                      </a:r>
                      <a:r>
                        <a:rPr kumimoji="0" lang="en-US" sz="1200" b="1" kern="1200" baseline="0" dirty="0" err="1">
                          <a:solidFill>
                            <a:schemeClr val="bg1"/>
                          </a:solidFill>
                          <a:latin typeface="Century Gothic" pitchFamily="34" charset="0"/>
                        </a:rPr>
                        <a:t>lambat</a:t>
                      </a:r>
                      <a:r>
                        <a:rPr kumimoji="0" lang="en-US" sz="1200" b="1" kern="1200" baseline="0" dirty="0">
                          <a:solidFill>
                            <a:schemeClr val="bg1"/>
                          </a:solidFill>
                          <a:latin typeface="Century Gothic" pitchFamily="34" charset="0"/>
                        </a:rPr>
                        <a:t> </a:t>
                      </a:r>
                      <a:r>
                        <a:rPr kumimoji="0" lang="en-US" sz="1200" b="1" kern="1200" baseline="0" dirty="0" err="1">
                          <a:solidFill>
                            <a:schemeClr val="bg1"/>
                          </a:solidFill>
                          <a:latin typeface="Century Gothic" pitchFamily="34" charset="0"/>
                        </a:rPr>
                        <a:t>Desember</a:t>
                      </a:r>
                      <a:r>
                        <a:rPr kumimoji="0" lang="en-US" sz="1200" b="0" kern="1200" baseline="0" dirty="0">
                          <a:solidFill>
                            <a:schemeClr val="bg1"/>
                          </a:solidFill>
                          <a:latin typeface="Century Gothic" pitchFamily="34" charset="0"/>
                        </a:rPr>
                        <a:t>;</a:t>
                      </a:r>
                      <a:endParaRPr kumimoji="0" lang="id-ID" sz="1200" b="0" kern="1200" baseline="0" dirty="0">
                        <a:solidFill>
                          <a:schemeClr val="bg1"/>
                        </a:solidFill>
                        <a:latin typeface="Century Gothic"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itchFamily="2" charset="2"/>
                        <a:buChar char="ü"/>
                        <a:tabLst/>
                        <a:defRPr/>
                      </a:pPr>
                      <a:r>
                        <a:rPr kumimoji="0" lang="id-ID" sz="1200" b="0" kern="1200" dirty="0">
                          <a:solidFill>
                            <a:schemeClr val="bg1"/>
                          </a:solidFill>
                          <a:latin typeface="Century Gothic" pitchFamily="34" charset="0"/>
                        </a:rPr>
                        <a:t>Persyaratan:</a:t>
                      </a:r>
                    </a:p>
                    <a:p>
                      <a:pPr marL="552450" lvl="0" indent="-285750">
                        <a:buFont typeface="Wingdings" pitchFamily="2" charset="2"/>
                        <a:buChar char="§"/>
                      </a:pPr>
                      <a:r>
                        <a:rPr kumimoji="0" lang="id-ID" sz="1200" b="0" kern="1200" dirty="0">
                          <a:solidFill>
                            <a:schemeClr val="bg1"/>
                          </a:solidFill>
                          <a:latin typeface="Century Gothic" pitchFamily="34" charset="0"/>
                        </a:rPr>
                        <a:t>perda APBD TA berjalan; </a:t>
                      </a:r>
                    </a:p>
                    <a:p>
                      <a:pPr marL="552450" lvl="0" indent="-285750">
                        <a:buFont typeface="Wingdings" pitchFamily="2" charset="2"/>
                        <a:buChar char="§"/>
                      </a:pPr>
                      <a:r>
                        <a:rPr kumimoji="0" lang="id-ID" sz="1200" b="0" kern="1200" dirty="0">
                          <a:solidFill>
                            <a:schemeClr val="bg1"/>
                          </a:solidFill>
                          <a:latin typeface="Century Gothic" pitchFamily="34" charset="0"/>
                        </a:rPr>
                        <a:t>laporan realisasi TA </a:t>
                      </a:r>
                      <a:r>
                        <a:rPr kumimoji="0" lang="en-US" sz="1200" b="0" kern="1200" dirty="0" err="1">
                          <a:solidFill>
                            <a:schemeClr val="bg1"/>
                          </a:solidFill>
                          <a:latin typeface="Century Gothic" pitchFamily="34" charset="0"/>
                        </a:rPr>
                        <a:t>sebelumnya</a:t>
                      </a:r>
                      <a:endParaRPr kumimoji="0" lang="id-ID" sz="1200" b="0" kern="1200" dirty="0">
                        <a:solidFill>
                          <a:schemeClr val="bg1"/>
                        </a:solidFill>
                        <a:latin typeface="Century Gothic" pitchFamily="34" charset="0"/>
                      </a:endParaRPr>
                    </a:p>
                    <a:p>
                      <a:pPr marL="552450" indent="-285750">
                        <a:buFont typeface="Wingdings" pitchFamily="2" charset="2"/>
                        <a:buChar char="§"/>
                      </a:pPr>
                      <a:r>
                        <a:rPr kumimoji="0" lang="en-US" sz="1200" b="0" kern="1200" dirty="0" err="1">
                          <a:solidFill>
                            <a:schemeClr val="bg1"/>
                          </a:solidFill>
                          <a:latin typeface="Century Gothic" pitchFamily="34" charset="0"/>
                        </a:rPr>
                        <a:t>Daftar</a:t>
                      </a:r>
                      <a:r>
                        <a:rPr kumimoji="0" lang="en-US" sz="1200" b="0" kern="1200" dirty="0">
                          <a:solidFill>
                            <a:schemeClr val="bg1"/>
                          </a:solidFill>
                          <a:latin typeface="Century Gothic" pitchFamily="34" charset="0"/>
                        </a:rPr>
                        <a:t> </a:t>
                      </a:r>
                      <a:r>
                        <a:rPr kumimoji="0" lang="en-US" sz="1200" b="0" kern="1200" dirty="0" err="1">
                          <a:solidFill>
                            <a:schemeClr val="bg1"/>
                          </a:solidFill>
                          <a:latin typeface="Century Gothic" pitchFamily="34" charset="0"/>
                        </a:rPr>
                        <a:t>kontrak</a:t>
                      </a:r>
                      <a:r>
                        <a:rPr kumimoji="0" lang="en-US" sz="1200" b="0" kern="1200" dirty="0">
                          <a:solidFill>
                            <a:schemeClr val="bg1"/>
                          </a:solidFill>
                          <a:latin typeface="Century Gothic" pitchFamily="34" charset="0"/>
                        </a:rPr>
                        <a:t> </a:t>
                      </a:r>
                      <a:r>
                        <a:rPr kumimoji="0" lang="en-US" sz="1200" b="0" kern="1200" dirty="0" err="1" smtClean="0">
                          <a:solidFill>
                            <a:schemeClr val="bg1"/>
                          </a:solidFill>
                          <a:latin typeface="Century Gothic" pitchFamily="34" charset="0"/>
                        </a:rPr>
                        <a:t>kegiatan</a:t>
                      </a:r>
                      <a:endParaRPr kumimoji="0" lang="id-ID" sz="1200" b="0" kern="1200" dirty="0" smtClean="0">
                        <a:solidFill>
                          <a:schemeClr val="bg1"/>
                        </a:solidFill>
                        <a:latin typeface="Century Gothic" pitchFamily="34" charset="0"/>
                      </a:endParaRPr>
                    </a:p>
                    <a:p>
                      <a:pPr marL="552450" indent="-285750">
                        <a:buFont typeface="Wingdings" pitchFamily="2" charset="2"/>
                        <a:buChar char="§"/>
                      </a:pPr>
                      <a:r>
                        <a:rPr kumimoji="0" lang="id-ID" sz="1200" b="0" kern="1200" dirty="0" smtClean="0">
                          <a:solidFill>
                            <a:schemeClr val="bg1"/>
                          </a:solidFill>
                          <a:latin typeface="Century Gothic" pitchFamily="34" charset="0"/>
                        </a:rPr>
                        <a:t>Berita Acara Serah Terima </a:t>
                      </a:r>
                      <a:endParaRPr kumimoji="0" lang="id-ID" sz="1200" b="0" kern="1200" dirty="0">
                        <a:solidFill>
                          <a:schemeClr val="bg1"/>
                        </a:solidFill>
                        <a:latin typeface="Century Gothic" pitchFamily="34" charset="0"/>
                      </a:endParaRPr>
                    </a:p>
                    <a:p>
                      <a:pPr marL="266700" indent="-266700">
                        <a:buFont typeface="Wingdings" pitchFamily="2" charset="2"/>
                        <a:buChar char="ü"/>
                      </a:pPr>
                      <a:r>
                        <a:rPr kumimoji="0" lang="id-ID" sz="1200" b="0" kern="1200" dirty="0">
                          <a:solidFill>
                            <a:schemeClr val="bg1"/>
                          </a:solidFill>
                          <a:latin typeface="Century Gothic" pitchFamily="34" charset="0"/>
                          <a:ea typeface="+mn-ea"/>
                          <a:cs typeface="+mn-cs"/>
                        </a:rPr>
                        <a:t>Batas penyampaian </a:t>
                      </a:r>
                      <a:r>
                        <a:rPr kumimoji="0" lang="id-ID" sz="1200" b="0" kern="1200" dirty="0" smtClean="0">
                          <a:solidFill>
                            <a:schemeClr val="bg1"/>
                          </a:solidFill>
                          <a:latin typeface="Century Gothic" pitchFamily="34" charset="0"/>
                          <a:ea typeface="+mn-ea"/>
                          <a:cs typeface="+mn-cs"/>
                        </a:rPr>
                        <a:t>persyaratan </a:t>
                      </a:r>
                      <a:r>
                        <a:rPr kumimoji="0" lang="id-ID" sz="1200" b="0" kern="1200" dirty="0">
                          <a:solidFill>
                            <a:schemeClr val="bg1"/>
                          </a:solidFill>
                          <a:latin typeface="Century Gothic" pitchFamily="34" charset="0"/>
                          <a:ea typeface="+mn-ea"/>
                          <a:cs typeface="+mn-cs"/>
                        </a:rPr>
                        <a:t>21 </a:t>
                      </a:r>
                      <a:r>
                        <a:rPr kumimoji="0" lang="id-ID" sz="1200" b="0" kern="1200" dirty="0" smtClean="0">
                          <a:solidFill>
                            <a:schemeClr val="bg1"/>
                          </a:solidFill>
                          <a:latin typeface="Century Gothic" pitchFamily="34" charset="0"/>
                          <a:ea typeface="+mn-ea"/>
                          <a:cs typeface="+mn-cs"/>
                        </a:rPr>
                        <a:t>Juli (selain Berita Acara Serah Terima)</a:t>
                      </a:r>
                      <a:endParaRPr kumimoji="0" lang="id-ID" sz="1200" b="0" kern="1200" dirty="0">
                        <a:solidFill>
                          <a:schemeClr val="bg1"/>
                        </a:solidFill>
                        <a:latin typeface="Century Gothic" pitchFamily="34" charset="0"/>
                        <a:ea typeface="+mn-ea"/>
                        <a:cs typeface="+mn-cs"/>
                      </a:endParaRPr>
                    </a:p>
                  </a:txBody>
                  <a:tcPr marL="51435" marR="51435" marT="34290" marB="34290">
                    <a:solidFill>
                      <a:srgbClr val="FF0000"/>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39885741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84726" y="1419"/>
            <a:ext cx="10564224" cy="519035"/>
          </a:xfrm>
        </p:spPr>
        <p:txBody>
          <a:bodyPr>
            <a:noAutofit/>
          </a:bodyPr>
          <a:lstStyle/>
          <a:p>
            <a:r>
              <a:rPr lang="en-US" sz="2800" b="1" dirty="0" err="1" smtClean="0">
                <a:solidFill>
                  <a:srgbClr val="FFFF00"/>
                </a:solidFill>
              </a:rPr>
              <a:t>Perbedaan</a:t>
            </a:r>
            <a:r>
              <a:rPr lang="en-US" sz="2800" b="1" dirty="0" smtClean="0">
                <a:solidFill>
                  <a:schemeClr val="bg1"/>
                </a:solidFill>
              </a:rPr>
              <a:t> Menu DAK </a:t>
            </a:r>
            <a:r>
              <a:rPr lang="en-US" sz="2800" b="1" dirty="0" err="1" smtClean="0">
                <a:solidFill>
                  <a:schemeClr val="bg1"/>
                </a:solidFill>
              </a:rPr>
              <a:t>Fisik</a:t>
            </a:r>
            <a:r>
              <a:rPr lang="en-US" sz="2800" b="1" dirty="0" smtClean="0">
                <a:solidFill>
                  <a:schemeClr val="bg1"/>
                </a:solidFill>
              </a:rPr>
              <a:t> SMA </a:t>
            </a:r>
            <a:r>
              <a:rPr lang="en-US" sz="2800" b="1" dirty="0" err="1" smtClean="0">
                <a:solidFill>
                  <a:schemeClr val="bg1"/>
                </a:solidFill>
              </a:rPr>
              <a:t>Tahun</a:t>
            </a:r>
            <a:r>
              <a:rPr lang="en-US" sz="2800" b="1" dirty="0" smtClean="0">
                <a:solidFill>
                  <a:schemeClr val="bg1"/>
                </a:solidFill>
              </a:rPr>
              <a:t> 2017 vs </a:t>
            </a:r>
            <a:r>
              <a:rPr lang="en-US" sz="2800" b="1" dirty="0" err="1" smtClean="0">
                <a:solidFill>
                  <a:schemeClr val="bg1"/>
                </a:solidFill>
              </a:rPr>
              <a:t>Tahun</a:t>
            </a:r>
            <a:r>
              <a:rPr lang="en-US" sz="2800" b="1" dirty="0" smtClean="0">
                <a:solidFill>
                  <a:schemeClr val="bg1"/>
                </a:solidFill>
              </a:rPr>
              <a:t> 2018</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831075416"/>
              </p:ext>
            </p:extLst>
          </p:nvPr>
        </p:nvGraphicFramePr>
        <p:xfrm>
          <a:off x="427626" y="677952"/>
          <a:ext cx="11377688" cy="5627314"/>
        </p:xfrm>
        <a:graphic>
          <a:graphicData uri="http://schemas.openxmlformats.org/drawingml/2006/table">
            <a:tbl>
              <a:tblPr firstRow="1" firstCol="1" bandRow="1">
                <a:tableStyleId>{5C22544A-7EE6-4342-B048-85BDC9FD1C3A}</a:tableStyleId>
              </a:tblPr>
              <a:tblGrid>
                <a:gridCol w="2397776">
                  <a:extLst>
                    <a:ext uri="{9D8B030D-6E8A-4147-A177-3AD203B41FA5}">
                      <a16:colId xmlns:a16="http://schemas.microsoft.com/office/drawing/2014/main" val="1993358988"/>
                    </a:ext>
                  </a:extLst>
                </a:gridCol>
                <a:gridCol w="3855249">
                  <a:extLst>
                    <a:ext uri="{9D8B030D-6E8A-4147-A177-3AD203B41FA5}">
                      <a16:colId xmlns:a16="http://schemas.microsoft.com/office/drawing/2014/main" val="1438058745"/>
                    </a:ext>
                  </a:extLst>
                </a:gridCol>
                <a:gridCol w="5124663">
                  <a:extLst>
                    <a:ext uri="{9D8B030D-6E8A-4147-A177-3AD203B41FA5}">
                      <a16:colId xmlns:a16="http://schemas.microsoft.com/office/drawing/2014/main" val="3231715983"/>
                    </a:ext>
                  </a:extLst>
                </a:gridCol>
              </a:tblGrid>
              <a:tr h="382439">
                <a:tc>
                  <a:txBody>
                    <a:bodyPr/>
                    <a:lstStyle/>
                    <a:p>
                      <a:pPr marL="0" marR="0" algn="ctr">
                        <a:lnSpc>
                          <a:spcPct val="100000"/>
                        </a:lnSpc>
                        <a:spcBef>
                          <a:spcPts val="0"/>
                        </a:spcBef>
                        <a:spcAft>
                          <a:spcPts val="0"/>
                        </a:spcAft>
                      </a:pPr>
                      <a:r>
                        <a:rPr lang="en-US" sz="2400" dirty="0" err="1">
                          <a:solidFill>
                            <a:srgbClr val="FFFF00"/>
                          </a:solidFill>
                          <a:effectLst/>
                          <a:latin typeface="Helvetica Light"/>
                        </a:rPr>
                        <a:t>Aspek</a:t>
                      </a:r>
                      <a:endParaRPr lang="en-US" sz="2400" dirty="0">
                        <a:solidFill>
                          <a:srgbClr val="FFFF00"/>
                        </a:solidFill>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ctr">
                        <a:lnSpc>
                          <a:spcPct val="100000"/>
                        </a:lnSpc>
                        <a:spcBef>
                          <a:spcPts val="0"/>
                        </a:spcBef>
                        <a:spcAft>
                          <a:spcPts val="0"/>
                        </a:spcAft>
                      </a:pPr>
                      <a:r>
                        <a:rPr lang="en-US" sz="2400" dirty="0" err="1">
                          <a:solidFill>
                            <a:srgbClr val="FFFF00"/>
                          </a:solidFill>
                          <a:effectLst/>
                          <a:latin typeface="Helvetica Light"/>
                        </a:rPr>
                        <a:t>Tahun</a:t>
                      </a:r>
                      <a:r>
                        <a:rPr lang="en-US" sz="2400" dirty="0">
                          <a:solidFill>
                            <a:srgbClr val="FFFF00"/>
                          </a:solidFill>
                          <a:effectLst/>
                          <a:latin typeface="Helvetica Light"/>
                        </a:rPr>
                        <a:t> 2017</a:t>
                      </a:r>
                      <a:endParaRPr lang="en-US" sz="2400" dirty="0">
                        <a:solidFill>
                          <a:srgbClr val="FFFF00"/>
                        </a:solidFill>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ctr">
                        <a:lnSpc>
                          <a:spcPct val="100000"/>
                        </a:lnSpc>
                        <a:spcBef>
                          <a:spcPts val="0"/>
                        </a:spcBef>
                        <a:spcAft>
                          <a:spcPts val="0"/>
                        </a:spcAft>
                      </a:pPr>
                      <a:r>
                        <a:rPr lang="en-US" sz="2400" dirty="0" err="1">
                          <a:solidFill>
                            <a:srgbClr val="FFFF00"/>
                          </a:solidFill>
                          <a:effectLst/>
                          <a:latin typeface="Helvetica Light"/>
                        </a:rPr>
                        <a:t>Tahun</a:t>
                      </a:r>
                      <a:r>
                        <a:rPr lang="en-US" sz="2400" dirty="0">
                          <a:solidFill>
                            <a:srgbClr val="FFFF00"/>
                          </a:solidFill>
                          <a:effectLst/>
                          <a:latin typeface="Helvetica Light"/>
                        </a:rPr>
                        <a:t> 2018</a:t>
                      </a:r>
                      <a:endParaRPr lang="en-US" sz="2400" dirty="0">
                        <a:solidFill>
                          <a:srgbClr val="FFFF00"/>
                        </a:solidFill>
                        <a:effectLst/>
                        <a:latin typeface="Helvetica Light"/>
                        <a:ea typeface="Times New Roman" panose="02020603050405020304" pitchFamily="18" charset="0"/>
                        <a:cs typeface="Times New Roman" panose="02020603050405020304" pitchFamily="18" charset="0"/>
                      </a:endParaRPr>
                    </a:p>
                  </a:txBody>
                  <a:tcPr marL="60960" marR="60960" marT="0" marB="0"/>
                </a:tc>
                <a:extLst>
                  <a:ext uri="{0D108BD9-81ED-4DB2-BD59-A6C34878D82A}">
                    <a16:rowId xmlns:a16="http://schemas.microsoft.com/office/drawing/2014/main" val="2956227815"/>
                  </a:ext>
                </a:extLst>
              </a:tr>
              <a:tr h="655609">
                <a:tc>
                  <a:txBody>
                    <a:bodyPr/>
                    <a:lstStyle/>
                    <a:p>
                      <a:pPr marL="0" marR="0" algn="just">
                        <a:lnSpc>
                          <a:spcPct val="100000"/>
                        </a:lnSpc>
                        <a:spcBef>
                          <a:spcPts val="0"/>
                        </a:spcBef>
                        <a:spcAft>
                          <a:spcPts val="0"/>
                        </a:spcAft>
                      </a:pPr>
                      <a:r>
                        <a:rPr lang="en-US" sz="2000" dirty="0" err="1">
                          <a:effectLst/>
                          <a:latin typeface="Helvetica Light"/>
                        </a:rPr>
                        <a:t>Jenis</a:t>
                      </a:r>
                      <a:r>
                        <a:rPr lang="en-US" sz="2000" dirty="0">
                          <a:effectLst/>
                          <a:latin typeface="Helvetica Light"/>
                        </a:rPr>
                        <a:t> DAK </a:t>
                      </a:r>
                      <a:r>
                        <a:rPr lang="en-US" sz="2000" dirty="0" err="1">
                          <a:effectLst/>
                          <a:latin typeface="Helvetica Light"/>
                        </a:rPr>
                        <a:t>Fisik</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just">
                        <a:lnSpc>
                          <a:spcPct val="100000"/>
                        </a:lnSpc>
                        <a:spcBef>
                          <a:spcPts val="0"/>
                        </a:spcBef>
                        <a:spcAft>
                          <a:spcPts val="0"/>
                        </a:spcAft>
                      </a:pPr>
                      <a:r>
                        <a:rPr lang="en-US" sz="2000" dirty="0" err="1">
                          <a:effectLst/>
                          <a:latin typeface="Helvetica Light"/>
                        </a:rPr>
                        <a:t>Hanya</a:t>
                      </a:r>
                      <a:r>
                        <a:rPr lang="en-US" sz="2000" dirty="0">
                          <a:effectLst/>
                          <a:latin typeface="Helvetica Light"/>
                        </a:rPr>
                        <a:t> DAK </a:t>
                      </a:r>
                      <a:r>
                        <a:rPr lang="en-US" sz="2000" dirty="0" err="1">
                          <a:effectLst/>
                          <a:latin typeface="Helvetica Light"/>
                        </a:rPr>
                        <a:t>Fisik</a:t>
                      </a:r>
                      <a:r>
                        <a:rPr lang="en-US" sz="2000" dirty="0">
                          <a:effectLst/>
                          <a:latin typeface="Helvetica Light"/>
                        </a:rPr>
                        <a:t> </a:t>
                      </a:r>
                      <a:r>
                        <a:rPr lang="en-US" sz="2000" dirty="0" err="1">
                          <a:effectLst/>
                          <a:latin typeface="Helvetica Light"/>
                        </a:rPr>
                        <a:t>R</a:t>
                      </a:r>
                      <a:r>
                        <a:rPr lang="en-US" sz="2000" dirty="0" err="1" smtClean="0">
                          <a:effectLst/>
                          <a:latin typeface="Helvetica Light"/>
                        </a:rPr>
                        <a:t>eguler</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just">
                        <a:lnSpc>
                          <a:spcPct val="100000"/>
                        </a:lnSpc>
                        <a:spcBef>
                          <a:spcPts val="0"/>
                        </a:spcBef>
                        <a:spcAft>
                          <a:spcPts val="0"/>
                        </a:spcAft>
                      </a:pPr>
                      <a:r>
                        <a:rPr lang="en-US" sz="2000" dirty="0">
                          <a:effectLst/>
                          <a:latin typeface="Helvetica Light"/>
                        </a:rPr>
                        <a:t>DAK </a:t>
                      </a:r>
                      <a:r>
                        <a:rPr lang="en-US" sz="2000" dirty="0" err="1">
                          <a:effectLst/>
                          <a:latin typeface="Helvetica Light"/>
                        </a:rPr>
                        <a:t>Fisik</a:t>
                      </a:r>
                      <a:r>
                        <a:rPr lang="en-US" sz="2000" dirty="0">
                          <a:effectLst/>
                          <a:latin typeface="Helvetica Light"/>
                        </a:rPr>
                        <a:t> </a:t>
                      </a:r>
                      <a:r>
                        <a:rPr lang="en-US" sz="2000" dirty="0" err="1">
                          <a:effectLst/>
                          <a:latin typeface="Helvetica Light"/>
                        </a:rPr>
                        <a:t>R</a:t>
                      </a:r>
                      <a:r>
                        <a:rPr lang="en-US" sz="2000" dirty="0" err="1" smtClean="0">
                          <a:effectLst/>
                          <a:latin typeface="Helvetica Light"/>
                        </a:rPr>
                        <a:t>eguler</a:t>
                      </a:r>
                      <a:endParaRPr lang="en-US" sz="2000" dirty="0">
                        <a:effectLst/>
                        <a:latin typeface="Helvetica Light"/>
                      </a:endParaRPr>
                    </a:p>
                    <a:p>
                      <a:pPr marL="0" marR="0" algn="just">
                        <a:lnSpc>
                          <a:spcPct val="100000"/>
                        </a:lnSpc>
                        <a:spcBef>
                          <a:spcPts val="0"/>
                        </a:spcBef>
                        <a:spcAft>
                          <a:spcPts val="0"/>
                        </a:spcAft>
                      </a:pPr>
                      <a:r>
                        <a:rPr lang="en-US" sz="2000" dirty="0">
                          <a:effectLst/>
                          <a:latin typeface="Helvetica Light"/>
                        </a:rPr>
                        <a:t>DAK </a:t>
                      </a:r>
                      <a:r>
                        <a:rPr lang="en-US" sz="2000" dirty="0" err="1">
                          <a:effectLst/>
                          <a:latin typeface="Helvetica Light"/>
                        </a:rPr>
                        <a:t>Fisik</a:t>
                      </a:r>
                      <a:r>
                        <a:rPr lang="en-US" sz="2000" dirty="0">
                          <a:effectLst/>
                          <a:latin typeface="Helvetica Light"/>
                        </a:rPr>
                        <a:t> </a:t>
                      </a:r>
                      <a:r>
                        <a:rPr lang="en-US" sz="2000" dirty="0" err="1">
                          <a:effectLst/>
                          <a:latin typeface="Helvetica Light"/>
                        </a:rPr>
                        <a:t>A</a:t>
                      </a:r>
                      <a:r>
                        <a:rPr lang="en-US" sz="2000" dirty="0" err="1" smtClean="0">
                          <a:effectLst/>
                          <a:latin typeface="Helvetica Light"/>
                        </a:rPr>
                        <a:t>firmasi</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extLst>
                  <a:ext uri="{0D108BD9-81ED-4DB2-BD59-A6C34878D82A}">
                    <a16:rowId xmlns:a16="http://schemas.microsoft.com/office/drawing/2014/main" val="2344121402"/>
                  </a:ext>
                </a:extLst>
              </a:tr>
              <a:tr h="4589266">
                <a:tc>
                  <a:txBody>
                    <a:bodyPr/>
                    <a:lstStyle/>
                    <a:p>
                      <a:pPr marL="0" marR="0" algn="just">
                        <a:lnSpc>
                          <a:spcPct val="100000"/>
                        </a:lnSpc>
                        <a:spcBef>
                          <a:spcPts val="0"/>
                        </a:spcBef>
                        <a:spcAft>
                          <a:spcPts val="0"/>
                        </a:spcAft>
                      </a:pPr>
                      <a:r>
                        <a:rPr lang="en-US" sz="2000" dirty="0">
                          <a:effectLst/>
                          <a:latin typeface="Helvetica Light"/>
                        </a:rPr>
                        <a:t>Menu/</a:t>
                      </a:r>
                      <a:r>
                        <a:rPr lang="en-US" sz="2000" dirty="0" err="1">
                          <a:effectLst/>
                          <a:latin typeface="Helvetica Light"/>
                        </a:rPr>
                        <a:t>Kegiatan</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l">
                        <a:lnSpc>
                          <a:spcPct val="100000"/>
                        </a:lnSpc>
                        <a:spcBef>
                          <a:spcPts val="0"/>
                        </a:spcBef>
                        <a:spcAft>
                          <a:spcPts val="0"/>
                        </a:spcAft>
                      </a:pPr>
                      <a:r>
                        <a:rPr lang="en-US" sz="2000" dirty="0">
                          <a:effectLst/>
                          <a:latin typeface="Helvetica Light"/>
                        </a:rPr>
                        <a:t>Menu </a:t>
                      </a:r>
                      <a:r>
                        <a:rPr lang="en-US" sz="2000" dirty="0" err="1">
                          <a:effectLst/>
                          <a:latin typeface="Helvetica Light"/>
                        </a:rPr>
                        <a:t>pada</a:t>
                      </a:r>
                      <a:r>
                        <a:rPr lang="en-US" sz="2000" dirty="0">
                          <a:effectLst/>
                          <a:latin typeface="Helvetica Light"/>
                        </a:rPr>
                        <a:t> DAK </a:t>
                      </a:r>
                      <a:r>
                        <a:rPr lang="en-US" sz="2000" dirty="0" err="1">
                          <a:effectLst/>
                          <a:latin typeface="Helvetica Light"/>
                        </a:rPr>
                        <a:t>Fisik</a:t>
                      </a:r>
                      <a:r>
                        <a:rPr lang="en-US" sz="2000" dirty="0">
                          <a:effectLst/>
                          <a:latin typeface="Helvetica Light"/>
                        </a:rPr>
                        <a:t> </a:t>
                      </a:r>
                      <a:r>
                        <a:rPr lang="en-US" sz="2000" dirty="0" err="1">
                          <a:effectLst/>
                          <a:latin typeface="Helvetica Light"/>
                        </a:rPr>
                        <a:t>R</a:t>
                      </a:r>
                      <a:r>
                        <a:rPr lang="en-US" sz="2000" dirty="0" err="1" smtClean="0">
                          <a:effectLst/>
                          <a:latin typeface="Helvetica Light"/>
                        </a:rPr>
                        <a:t>eguler</a:t>
                      </a:r>
                      <a:r>
                        <a:rPr lang="en-US" sz="2000" dirty="0" smtClean="0">
                          <a:effectLst/>
                          <a:latin typeface="Helvetica Light"/>
                        </a:rPr>
                        <a:t> </a:t>
                      </a:r>
                      <a:r>
                        <a:rPr lang="en-US" sz="2000" dirty="0" err="1">
                          <a:effectLst/>
                          <a:latin typeface="Helvetica Light"/>
                        </a:rPr>
                        <a:t>yaitu</a:t>
                      </a:r>
                      <a:r>
                        <a:rPr lang="en-US" sz="2000" dirty="0">
                          <a:effectLst/>
                          <a:latin typeface="Helvetica Light"/>
                        </a:rPr>
                        <a:t>:</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Rehabilitasi</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a:effectLst/>
                          <a:latin typeface="Helvetica Light"/>
                        </a:rPr>
                        <a:t>RKB</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Laboratorium</a:t>
                      </a:r>
                      <a:r>
                        <a:rPr lang="en-US" sz="2000" dirty="0">
                          <a:effectLst/>
                          <a:latin typeface="Helvetica Light"/>
                        </a:rPr>
                        <a:t> IPA</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Alat</a:t>
                      </a:r>
                      <a:r>
                        <a:rPr lang="en-US" sz="2000" dirty="0">
                          <a:effectLst/>
                          <a:latin typeface="Helvetica Light"/>
                        </a:rPr>
                        <a:t> </a:t>
                      </a:r>
                      <a:r>
                        <a:rPr lang="en-US" sz="2000" dirty="0" err="1">
                          <a:effectLst/>
                          <a:latin typeface="Helvetica Light"/>
                        </a:rPr>
                        <a:t>Pendidikan</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tc>
                  <a:txBody>
                    <a:bodyPr/>
                    <a:lstStyle/>
                    <a:p>
                      <a:pPr marL="0" marR="0" algn="just">
                        <a:lnSpc>
                          <a:spcPct val="100000"/>
                        </a:lnSpc>
                        <a:spcBef>
                          <a:spcPts val="0"/>
                        </a:spcBef>
                        <a:spcAft>
                          <a:spcPts val="0"/>
                        </a:spcAft>
                      </a:pPr>
                      <a:r>
                        <a:rPr lang="en-US" sz="2000" dirty="0">
                          <a:solidFill>
                            <a:schemeClr val="accent1">
                              <a:lumMod val="50000"/>
                            </a:schemeClr>
                          </a:solidFill>
                          <a:effectLst/>
                          <a:latin typeface="Helvetica Light"/>
                        </a:rPr>
                        <a:t>Menu </a:t>
                      </a:r>
                      <a:r>
                        <a:rPr lang="en-US" sz="2000" dirty="0" err="1">
                          <a:solidFill>
                            <a:schemeClr val="accent1">
                              <a:lumMod val="50000"/>
                            </a:schemeClr>
                          </a:solidFill>
                          <a:effectLst/>
                          <a:latin typeface="Helvetica Light"/>
                        </a:rPr>
                        <a:t>pada</a:t>
                      </a:r>
                      <a:r>
                        <a:rPr lang="en-US" sz="2000" dirty="0">
                          <a:solidFill>
                            <a:schemeClr val="accent1">
                              <a:lumMod val="50000"/>
                            </a:schemeClr>
                          </a:solidFill>
                          <a:effectLst/>
                          <a:latin typeface="Helvetica Light"/>
                        </a:rPr>
                        <a:t> </a:t>
                      </a:r>
                      <a:r>
                        <a:rPr lang="en-US" sz="2000" b="1" dirty="0">
                          <a:solidFill>
                            <a:schemeClr val="accent1">
                              <a:lumMod val="50000"/>
                            </a:schemeClr>
                          </a:solidFill>
                          <a:effectLst/>
                          <a:latin typeface="Helvetica Light"/>
                        </a:rPr>
                        <a:t>DAK </a:t>
                      </a:r>
                      <a:r>
                        <a:rPr lang="en-US" sz="2000" b="1" dirty="0" err="1">
                          <a:solidFill>
                            <a:schemeClr val="accent1">
                              <a:lumMod val="50000"/>
                            </a:schemeClr>
                          </a:solidFill>
                          <a:effectLst/>
                          <a:latin typeface="Helvetica Light"/>
                        </a:rPr>
                        <a:t>Fisik</a:t>
                      </a:r>
                      <a:r>
                        <a:rPr lang="en-US" sz="2000" b="1" dirty="0">
                          <a:solidFill>
                            <a:schemeClr val="accent1">
                              <a:lumMod val="50000"/>
                            </a:schemeClr>
                          </a:solidFill>
                          <a:effectLst/>
                          <a:latin typeface="Helvetica Light"/>
                        </a:rPr>
                        <a:t> </a:t>
                      </a:r>
                      <a:r>
                        <a:rPr lang="en-US" sz="2000" b="1" dirty="0" err="1" smtClean="0">
                          <a:solidFill>
                            <a:schemeClr val="accent1">
                              <a:lumMod val="50000"/>
                            </a:schemeClr>
                          </a:solidFill>
                          <a:effectLst/>
                          <a:latin typeface="Helvetica Light"/>
                        </a:rPr>
                        <a:t>Reguler</a:t>
                      </a:r>
                      <a:r>
                        <a:rPr lang="en-US" sz="2000" b="1" dirty="0" smtClean="0">
                          <a:solidFill>
                            <a:schemeClr val="accent1">
                              <a:lumMod val="50000"/>
                            </a:schemeClr>
                          </a:solidFill>
                          <a:effectLst/>
                          <a:latin typeface="Helvetica Light"/>
                        </a:rPr>
                        <a:t> </a:t>
                      </a:r>
                      <a:r>
                        <a:rPr lang="en-US" sz="2000" dirty="0" err="1">
                          <a:solidFill>
                            <a:schemeClr val="accent1">
                              <a:lumMod val="50000"/>
                            </a:schemeClr>
                          </a:solidFill>
                          <a:effectLst/>
                          <a:latin typeface="Helvetica Light"/>
                        </a:rPr>
                        <a:t>yaitu</a:t>
                      </a:r>
                      <a:r>
                        <a:rPr lang="en-US" sz="2000" dirty="0">
                          <a:solidFill>
                            <a:schemeClr val="accent1">
                              <a:lumMod val="50000"/>
                            </a:schemeClr>
                          </a:solidFill>
                          <a:effectLst/>
                          <a:latin typeface="Helvetica Light"/>
                        </a:rPr>
                        <a:t>:</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Rehabilitasi</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a:effectLst/>
                          <a:latin typeface="Helvetica Light"/>
                        </a:rPr>
                        <a:t>RKB</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Laboratorium</a:t>
                      </a:r>
                      <a:r>
                        <a:rPr lang="en-US" sz="2000" dirty="0">
                          <a:effectLst/>
                          <a:latin typeface="Helvetica Light"/>
                        </a:rPr>
                        <a:t> IPA</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Jamban</a:t>
                      </a:r>
                      <a:r>
                        <a:rPr lang="en-US" sz="2000" dirty="0">
                          <a:effectLst/>
                          <a:latin typeface="Helvetica Light"/>
                        </a:rPr>
                        <a:t> </a:t>
                      </a:r>
                      <a:r>
                        <a:rPr lang="en-US" sz="2000" dirty="0" err="1" smtClean="0">
                          <a:effectLst/>
                          <a:latin typeface="Helvetica Light"/>
                        </a:rPr>
                        <a:t>siswa</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Peralatan</a:t>
                      </a:r>
                      <a:r>
                        <a:rPr lang="en-US" sz="2000" dirty="0">
                          <a:effectLst/>
                          <a:latin typeface="Helvetica Light"/>
                        </a:rPr>
                        <a:t> </a:t>
                      </a:r>
                      <a:r>
                        <a:rPr lang="en-US" sz="2000" dirty="0" err="1">
                          <a:effectLst/>
                          <a:latin typeface="Helvetica Light"/>
                        </a:rPr>
                        <a:t>Pendidikan</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Sarana</a:t>
                      </a:r>
                      <a:r>
                        <a:rPr lang="en-US" sz="2000" dirty="0">
                          <a:effectLst/>
                          <a:latin typeface="Helvetica Light"/>
                        </a:rPr>
                        <a:t> PJOK/</a:t>
                      </a:r>
                      <a:r>
                        <a:rPr lang="en-US" sz="2000" dirty="0" err="1">
                          <a:effectLst/>
                          <a:latin typeface="Helvetica Light"/>
                        </a:rPr>
                        <a:t>Seni</a:t>
                      </a:r>
                      <a:r>
                        <a:rPr lang="en-US" sz="2000" dirty="0">
                          <a:effectLst/>
                          <a:latin typeface="Helvetica Light"/>
                        </a:rPr>
                        <a:t> </a:t>
                      </a:r>
                      <a:r>
                        <a:rPr lang="en-US" sz="2000" dirty="0" err="1">
                          <a:effectLst/>
                          <a:latin typeface="Helvetica Light"/>
                        </a:rPr>
                        <a:t>Budaya</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a:effectLst/>
                          <a:latin typeface="Helvetica Light"/>
                        </a:rPr>
                        <a:t>Media </a:t>
                      </a:r>
                      <a:r>
                        <a:rPr lang="en-US" sz="2000" dirty="0" err="1">
                          <a:effectLst/>
                          <a:latin typeface="Helvetica Light"/>
                        </a:rPr>
                        <a:t>Pembelajaran</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a:effectLst/>
                          <a:latin typeface="Helvetica Light"/>
                        </a:rPr>
                        <a:t>Rehab </a:t>
                      </a:r>
                      <a:r>
                        <a:rPr lang="en-US" sz="2000" dirty="0" err="1">
                          <a:effectLst/>
                          <a:latin typeface="Helvetica Light"/>
                        </a:rPr>
                        <a:t>jamban</a:t>
                      </a:r>
                      <a:r>
                        <a:rPr lang="en-US" sz="2000" dirty="0">
                          <a:effectLst/>
                          <a:latin typeface="Helvetica Light"/>
                        </a:rPr>
                        <a:t> </a:t>
                      </a:r>
                      <a:r>
                        <a:rPr lang="en-US" sz="2000" dirty="0" err="1" smtClean="0">
                          <a:effectLst/>
                          <a:latin typeface="Helvetica Light"/>
                        </a:rPr>
                        <a:t>siswa</a:t>
                      </a:r>
                      <a:endParaRPr lang="en-US" sz="2000" dirty="0">
                        <a:effectLst/>
                        <a:latin typeface="Helvetica Light"/>
                      </a:endParaRPr>
                    </a:p>
                    <a:p>
                      <a:pPr marL="0" marR="0" algn="just">
                        <a:lnSpc>
                          <a:spcPct val="100000"/>
                        </a:lnSpc>
                        <a:spcBef>
                          <a:spcPts val="0"/>
                        </a:spcBef>
                        <a:spcAft>
                          <a:spcPts val="0"/>
                        </a:spcAft>
                      </a:pPr>
                      <a:endParaRPr lang="en-US" sz="2000" dirty="0" smtClean="0">
                        <a:solidFill>
                          <a:schemeClr val="accent1">
                            <a:lumMod val="50000"/>
                          </a:schemeClr>
                        </a:solidFill>
                        <a:effectLst/>
                        <a:latin typeface="Helvetica Light"/>
                      </a:endParaRPr>
                    </a:p>
                    <a:p>
                      <a:pPr marL="0" marR="0" algn="just">
                        <a:lnSpc>
                          <a:spcPct val="100000"/>
                        </a:lnSpc>
                        <a:spcBef>
                          <a:spcPts val="0"/>
                        </a:spcBef>
                        <a:spcAft>
                          <a:spcPts val="0"/>
                        </a:spcAft>
                      </a:pPr>
                      <a:r>
                        <a:rPr lang="en-US" sz="2000" dirty="0" smtClean="0">
                          <a:solidFill>
                            <a:schemeClr val="accent1">
                              <a:lumMod val="50000"/>
                            </a:schemeClr>
                          </a:solidFill>
                          <a:effectLst/>
                          <a:latin typeface="Helvetica Light"/>
                        </a:rPr>
                        <a:t>Menu </a:t>
                      </a:r>
                      <a:r>
                        <a:rPr lang="en-US" sz="2000" dirty="0" err="1">
                          <a:solidFill>
                            <a:schemeClr val="accent1">
                              <a:lumMod val="50000"/>
                            </a:schemeClr>
                          </a:solidFill>
                          <a:effectLst/>
                          <a:latin typeface="Helvetica Light"/>
                        </a:rPr>
                        <a:t>pada</a:t>
                      </a:r>
                      <a:r>
                        <a:rPr lang="en-US" sz="2000" dirty="0">
                          <a:solidFill>
                            <a:schemeClr val="accent1">
                              <a:lumMod val="50000"/>
                            </a:schemeClr>
                          </a:solidFill>
                          <a:effectLst/>
                          <a:latin typeface="Helvetica Light"/>
                        </a:rPr>
                        <a:t> </a:t>
                      </a:r>
                      <a:r>
                        <a:rPr lang="en-US" sz="2000" b="1" dirty="0">
                          <a:solidFill>
                            <a:schemeClr val="accent1">
                              <a:lumMod val="50000"/>
                            </a:schemeClr>
                          </a:solidFill>
                          <a:effectLst/>
                          <a:latin typeface="Helvetica Light"/>
                        </a:rPr>
                        <a:t>DAK </a:t>
                      </a:r>
                      <a:r>
                        <a:rPr lang="en-US" sz="2000" b="1" dirty="0" err="1">
                          <a:solidFill>
                            <a:schemeClr val="accent1">
                              <a:lumMod val="50000"/>
                            </a:schemeClr>
                          </a:solidFill>
                          <a:effectLst/>
                          <a:latin typeface="Helvetica Light"/>
                        </a:rPr>
                        <a:t>Fisik</a:t>
                      </a:r>
                      <a:r>
                        <a:rPr lang="en-US" sz="2000" b="1" dirty="0">
                          <a:solidFill>
                            <a:schemeClr val="accent1">
                              <a:lumMod val="50000"/>
                            </a:schemeClr>
                          </a:solidFill>
                          <a:effectLst/>
                          <a:latin typeface="Helvetica Light"/>
                        </a:rPr>
                        <a:t> </a:t>
                      </a:r>
                      <a:r>
                        <a:rPr lang="en-US" sz="2000" b="1" dirty="0" err="1">
                          <a:solidFill>
                            <a:schemeClr val="accent1">
                              <a:lumMod val="50000"/>
                            </a:schemeClr>
                          </a:solidFill>
                          <a:effectLst/>
                          <a:latin typeface="Helvetica Light"/>
                        </a:rPr>
                        <a:t>afirmasi</a:t>
                      </a:r>
                      <a:r>
                        <a:rPr lang="en-US" sz="2000" b="1" dirty="0">
                          <a:solidFill>
                            <a:schemeClr val="accent1">
                              <a:lumMod val="50000"/>
                            </a:schemeClr>
                          </a:solidFill>
                          <a:effectLst/>
                          <a:latin typeface="Helvetica Light"/>
                        </a:rPr>
                        <a:t> </a:t>
                      </a:r>
                      <a:r>
                        <a:rPr lang="en-US" sz="2000" dirty="0" err="1">
                          <a:solidFill>
                            <a:schemeClr val="accent1">
                              <a:lumMod val="50000"/>
                            </a:schemeClr>
                          </a:solidFill>
                          <a:effectLst/>
                          <a:latin typeface="Helvetica Light"/>
                        </a:rPr>
                        <a:t>yaitu</a:t>
                      </a:r>
                      <a:r>
                        <a:rPr lang="en-US" sz="2000" dirty="0">
                          <a:solidFill>
                            <a:schemeClr val="accent1">
                              <a:lumMod val="50000"/>
                            </a:schemeClr>
                          </a:solidFill>
                          <a:effectLst/>
                          <a:latin typeface="Helvetica Light"/>
                        </a:rPr>
                        <a:t> :</a:t>
                      </a: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Asrama</a:t>
                      </a:r>
                      <a:r>
                        <a:rPr lang="en-US" sz="2000" dirty="0">
                          <a:effectLst/>
                          <a:latin typeface="Helvetica Light"/>
                        </a:rPr>
                        <a:t> </a:t>
                      </a:r>
                      <a:r>
                        <a:rPr lang="en-US" sz="2000" dirty="0" err="1">
                          <a:effectLst/>
                          <a:latin typeface="Helvetica Light"/>
                        </a:rPr>
                        <a:t>Siswa</a:t>
                      </a:r>
                      <a:endParaRPr lang="en-US" sz="2000" dirty="0">
                        <a:effectLst/>
                        <a:latin typeface="Helvetica Light"/>
                      </a:endParaRPr>
                    </a:p>
                    <a:p>
                      <a:pPr marL="342900" marR="0" lvl="0" indent="-342900" algn="just">
                        <a:lnSpc>
                          <a:spcPct val="100000"/>
                        </a:lnSpc>
                        <a:spcBef>
                          <a:spcPts val="0"/>
                        </a:spcBef>
                        <a:spcAft>
                          <a:spcPts val="0"/>
                        </a:spcAft>
                        <a:buFont typeface="+mj-lt"/>
                        <a:buAutoNum type="arabicPeriod"/>
                      </a:pPr>
                      <a:r>
                        <a:rPr lang="en-US" sz="2000" dirty="0" err="1">
                          <a:effectLst/>
                          <a:latin typeface="Helvetica Light"/>
                        </a:rPr>
                        <a:t>Rumah</a:t>
                      </a:r>
                      <a:r>
                        <a:rPr lang="en-US" sz="2000" dirty="0">
                          <a:effectLst/>
                          <a:latin typeface="Helvetica Light"/>
                        </a:rPr>
                        <a:t> </a:t>
                      </a:r>
                      <a:r>
                        <a:rPr lang="en-US" sz="2000" dirty="0" err="1">
                          <a:effectLst/>
                          <a:latin typeface="Helvetica Light"/>
                        </a:rPr>
                        <a:t>dinas</a:t>
                      </a:r>
                      <a:r>
                        <a:rPr lang="en-US" sz="2000" dirty="0">
                          <a:effectLst/>
                          <a:latin typeface="Helvetica Light"/>
                        </a:rPr>
                        <a:t> </a:t>
                      </a:r>
                      <a:r>
                        <a:rPr lang="en-US" sz="2000" dirty="0" smtClean="0">
                          <a:effectLst/>
                          <a:latin typeface="Helvetica Light"/>
                        </a:rPr>
                        <a:t>guru</a:t>
                      </a:r>
                      <a:endParaRPr lang="en-US" sz="2000" dirty="0">
                        <a:effectLst/>
                        <a:latin typeface="Helvetica Light"/>
                        <a:ea typeface="Times New Roman" panose="02020603050405020304" pitchFamily="18" charset="0"/>
                        <a:cs typeface="Times New Roman" panose="02020603050405020304" pitchFamily="18" charset="0"/>
                      </a:endParaRPr>
                    </a:p>
                  </a:txBody>
                  <a:tcPr marL="60960" marR="60960" marT="0" marB="0"/>
                </a:tc>
                <a:extLst>
                  <a:ext uri="{0D108BD9-81ED-4DB2-BD59-A6C34878D82A}">
                    <a16:rowId xmlns:a16="http://schemas.microsoft.com/office/drawing/2014/main" val="1310909360"/>
                  </a:ext>
                </a:extLst>
              </a:tr>
            </a:tbl>
          </a:graphicData>
        </a:graphic>
      </p:graphicFrame>
    </p:spTree>
    <p:extLst>
      <p:ext uri="{BB962C8B-B14F-4D97-AF65-F5344CB8AC3E}">
        <p14:creationId xmlns:p14="http://schemas.microsoft.com/office/powerpoint/2010/main" val="178264144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0078" y="-17689"/>
            <a:ext cx="8909856" cy="519035"/>
          </a:xfrm>
        </p:spPr>
        <p:txBody>
          <a:bodyPr>
            <a:normAutofit/>
          </a:bodyPr>
          <a:lstStyle/>
          <a:p>
            <a:r>
              <a:rPr lang="en-US" sz="2800" b="1" dirty="0" smtClean="0">
                <a:solidFill>
                  <a:srgbClr val="FFFF00"/>
                </a:solidFill>
              </a:rPr>
              <a:t>Menu</a:t>
            </a:r>
            <a:r>
              <a:rPr lang="en-US" sz="2800" b="1" dirty="0" smtClean="0">
                <a:solidFill>
                  <a:schemeClr val="bg1"/>
                </a:solidFill>
              </a:rPr>
              <a:t> DAK </a:t>
            </a:r>
            <a:r>
              <a:rPr lang="en-US" sz="2800" b="1" dirty="0" err="1" smtClean="0">
                <a:solidFill>
                  <a:schemeClr val="bg1"/>
                </a:solidFill>
              </a:rPr>
              <a:t>Fisik</a:t>
            </a:r>
            <a:r>
              <a:rPr lang="en-US" sz="2800" b="1" dirty="0" smtClean="0">
                <a:solidFill>
                  <a:schemeClr val="bg1"/>
                </a:solidFill>
              </a:rPr>
              <a:t> SMA </a:t>
            </a:r>
            <a:r>
              <a:rPr lang="en-US" sz="2800" b="1" dirty="0" err="1" smtClean="0">
                <a:solidFill>
                  <a:schemeClr val="bg1"/>
                </a:solidFill>
              </a:rPr>
              <a:t>Tahun</a:t>
            </a:r>
            <a:r>
              <a:rPr lang="en-US" sz="2800" b="1" dirty="0" smtClean="0">
                <a:solidFill>
                  <a:schemeClr val="bg1"/>
                </a:solidFill>
              </a:rPr>
              <a:t> </a:t>
            </a:r>
            <a:r>
              <a:rPr lang="en-US" sz="2800" b="1" dirty="0" smtClean="0">
                <a:solidFill>
                  <a:srgbClr val="FFFF00"/>
                </a:solidFill>
              </a:rPr>
              <a:t>2018</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3237552" y="1294263"/>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Cube 5"/>
          <p:cNvSpPr/>
          <p:nvPr/>
        </p:nvSpPr>
        <p:spPr>
          <a:xfrm>
            <a:off x="2754952" y="913263"/>
            <a:ext cx="673100" cy="393700"/>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1</a:t>
            </a:r>
          </a:p>
        </p:txBody>
      </p:sp>
      <p:sp>
        <p:nvSpPr>
          <p:cNvPr id="7" name="Rectangle 6"/>
          <p:cNvSpPr/>
          <p:nvPr/>
        </p:nvSpPr>
        <p:spPr>
          <a:xfrm>
            <a:off x="3428052" y="690238"/>
            <a:ext cx="7717051"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err="1">
                <a:solidFill>
                  <a:schemeClr val="tx1"/>
                </a:solidFill>
                <a:latin typeface="Helvetica Light"/>
                <a:sym typeface="Helvetica Light" charset="0"/>
              </a:rPr>
              <a:t>Rehabilitasi</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belajar</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penunjang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lainnya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dan</a:t>
            </a:r>
            <a:r>
              <a:rPr lang="en-US" sz="1600" b="1" dirty="0">
                <a:solidFill>
                  <a:schemeClr val="tx1"/>
                </a:solidFill>
                <a:latin typeface="Helvetica Light"/>
                <a:sym typeface="Helvetica Light" charset="0"/>
              </a:rPr>
              <a:t>/</a:t>
            </a:r>
            <a:r>
              <a:rPr lang="en-US" sz="1600" b="1" dirty="0" err="1">
                <a:solidFill>
                  <a:schemeClr val="tx1"/>
                </a:solidFill>
                <a:latin typeface="Helvetica Light"/>
                <a:sym typeface="Helvetica Light" charset="0"/>
              </a:rPr>
              <a:t>atau</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 guru </a:t>
            </a:r>
            <a:r>
              <a:rPr lang="en-US" sz="1600" b="1" dirty="0" err="1">
                <a:solidFill>
                  <a:schemeClr val="tx1"/>
                </a:solidFill>
                <a:latin typeface="Helvetica Light"/>
                <a:sym typeface="Helvetica Light" charset="0"/>
              </a:rPr>
              <a:t>dengan</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tingkat</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kerusakan</a:t>
            </a:r>
            <a:r>
              <a:rPr lang="en-US" sz="1600" b="1" dirty="0">
                <a:solidFill>
                  <a:schemeClr val="tx1"/>
                </a:solidFill>
                <a:latin typeface="Helvetica Light"/>
                <a:sym typeface="Helvetica Light" charset="0"/>
              </a:rPr>
              <a:t> minimal </a:t>
            </a:r>
            <a:r>
              <a:rPr lang="en-US" sz="1600" b="1" dirty="0" err="1">
                <a:solidFill>
                  <a:schemeClr val="tx1"/>
                </a:solidFill>
                <a:latin typeface="Helvetica Light"/>
                <a:sym typeface="Helvetica Light" charset="0"/>
              </a:rPr>
              <a:t>rusak</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sedang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berikut</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perabotnya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a:t>
            </a:r>
          </a:p>
        </p:txBody>
      </p:sp>
      <p:cxnSp>
        <p:nvCxnSpPr>
          <p:cNvPr id="8" name="Straight Connector 7"/>
          <p:cNvCxnSpPr/>
          <p:nvPr/>
        </p:nvCxnSpPr>
        <p:spPr>
          <a:xfrm>
            <a:off x="3237552" y="1827663"/>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Cube 8"/>
          <p:cNvSpPr/>
          <p:nvPr/>
        </p:nvSpPr>
        <p:spPr>
          <a:xfrm>
            <a:off x="2754952" y="1446663"/>
            <a:ext cx="673100" cy="3937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2</a:t>
            </a:r>
          </a:p>
        </p:txBody>
      </p:sp>
      <p:sp>
        <p:nvSpPr>
          <p:cNvPr id="10" name="Rectangle 9"/>
          <p:cNvSpPr/>
          <p:nvPr/>
        </p:nvSpPr>
        <p:spPr>
          <a:xfrm>
            <a:off x="3428833" y="1489624"/>
            <a:ext cx="671275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Pembangunan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kelas</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baru</a:t>
            </a:r>
            <a:r>
              <a:rPr lang="en-US" sz="1600" b="1" dirty="0">
                <a:solidFill>
                  <a:schemeClr val="tx1"/>
                </a:solidFill>
                <a:latin typeface="Helvetica Light"/>
                <a:sym typeface="Helvetica Light" charset="0"/>
              </a:rPr>
              <a:t> (RKB) </a:t>
            </a:r>
            <a:r>
              <a:rPr lang="en-US" sz="1600" b="1" dirty="0" err="1">
                <a:solidFill>
                  <a:schemeClr val="tx1"/>
                </a:solidFill>
                <a:latin typeface="Helvetica Light"/>
                <a:sym typeface="Helvetica Light" charset="0"/>
              </a:rPr>
              <a:t>berikut</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perabotnya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a:t>
            </a:r>
          </a:p>
        </p:txBody>
      </p:sp>
      <p:cxnSp>
        <p:nvCxnSpPr>
          <p:cNvPr id="11" name="Straight Connector 10"/>
          <p:cNvCxnSpPr/>
          <p:nvPr/>
        </p:nvCxnSpPr>
        <p:spPr>
          <a:xfrm>
            <a:off x="3237552" y="2343501"/>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Cube 11"/>
          <p:cNvSpPr/>
          <p:nvPr/>
        </p:nvSpPr>
        <p:spPr>
          <a:xfrm>
            <a:off x="2754952" y="1962501"/>
            <a:ext cx="673100" cy="393700"/>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3</a:t>
            </a:r>
          </a:p>
        </p:txBody>
      </p:sp>
      <p:sp>
        <p:nvSpPr>
          <p:cNvPr id="13" name="Rectangle 12"/>
          <p:cNvSpPr/>
          <p:nvPr/>
        </p:nvSpPr>
        <p:spPr>
          <a:xfrm>
            <a:off x="3428833" y="2005462"/>
            <a:ext cx="6013145"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Pembangunan </a:t>
            </a:r>
            <a:r>
              <a:rPr lang="en-US" sz="1600" b="1" dirty="0" err="1">
                <a:solidFill>
                  <a:schemeClr val="tx1"/>
                </a:solidFill>
                <a:latin typeface="Helvetica Light"/>
                <a:sym typeface="Helvetica Light" charset="0"/>
              </a:rPr>
              <a:t>ruang</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laboratorium</a:t>
            </a:r>
            <a:r>
              <a:rPr lang="en-US" sz="1600" b="1" dirty="0">
                <a:solidFill>
                  <a:schemeClr val="tx1"/>
                </a:solidFill>
                <a:latin typeface="Helvetica Light"/>
                <a:sym typeface="Helvetica Light" charset="0"/>
              </a:rPr>
              <a:t> IPA </a:t>
            </a:r>
            <a:r>
              <a:rPr lang="en-US" sz="1600" b="1" dirty="0" err="1">
                <a:solidFill>
                  <a:schemeClr val="tx1"/>
                </a:solidFill>
                <a:latin typeface="Helvetica Light"/>
                <a:sym typeface="Helvetica Light" charset="0"/>
              </a:rPr>
              <a:t>beserta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perabotnya</a:t>
            </a:r>
            <a:endParaRPr lang="en-US" sz="1600" b="1" dirty="0">
              <a:solidFill>
                <a:schemeClr val="tx1"/>
              </a:solidFill>
              <a:latin typeface="Helvetica Light"/>
              <a:sym typeface="Helvetica Light" charset="0"/>
            </a:endParaRPr>
          </a:p>
        </p:txBody>
      </p:sp>
      <p:cxnSp>
        <p:nvCxnSpPr>
          <p:cNvPr id="14" name="Straight Connector 13"/>
          <p:cNvCxnSpPr/>
          <p:nvPr/>
        </p:nvCxnSpPr>
        <p:spPr>
          <a:xfrm>
            <a:off x="3237552" y="2876901"/>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Cube 14"/>
          <p:cNvSpPr/>
          <p:nvPr/>
        </p:nvSpPr>
        <p:spPr>
          <a:xfrm>
            <a:off x="2754952" y="2495901"/>
            <a:ext cx="673100" cy="3937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4</a:t>
            </a:r>
          </a:p>
        </p:txBody>
      </p:sp>
      <p:sp>
        <p:nvSpPr>
          <p:cNvPr id="16" name="Rectangle 15"/>
          <p:cNvSpPr/>
          <p:nvPr/>
        </p:nvSpPr>
        <p:spPr>
          <a:xfrm>
            <a:off x="3428833" y="2538862"/>
            <a:ext cx="6285721"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Pembangunan </a:t>
            </a:r>
            <a:r>
              <a:rPr lang="en-US" sz="1600" b="1" dirty="0" err="1">
                <a:solidFill>
                  <a:schemeClr val="tx1"/>
                </a:solidFill>
                <a:latin typeface="Helvetica Light"/>
                <a:sym typeface="Helvetica Light" charset="0"/>
              </a:rPr>
              <a:t>jamban</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siswa</a:t>
            </a:r>
            <a:r>
              <a:rPr lang="en-US" sz="1600" b="1" dirty="0">
                <a:solidFill>
                  <a:schemeClr val="tx1"/>
                </a:solidFill>
                <a:latin typeface="Helvetica Light"/>
                <a:sym typeface="Helvetica Light" charset="0"/>
              </a:rPr>
              <a:t>/guru </a:t>
            </a:r>
            <a:r>
              <a:rPr lang="en-US" sz="1600" b="1" dirty="0" err="1">
                <a:solidFill>
                  <a:schemeClr val="tx1"/>
                </a:solidFill>
                <a:latin typeface="Helvetica Light"/>
                <a:sym typeface="Helvetica Light" charset="0"/>
              </a:rPr>
              <a:t>beserta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sanitasinya</a:t>
            </a:r>
            <a:endParaRPr lang="en-US" sz="1600" b="1" dirty="0">
              <a:solidFill>
                <a:schemeClr val="tx1"/>
              </a:solidFill>
              <a:latin typeface="Helvetica Light"/>
              <a:sym typeface="Helvetica Light" charset="0"/>
            </a:endParaRPr>
          </a:p>
        </p:txBody>
      </p:sp>
      <p:cxnSp>
        <p:nvCxnSpPr>
          <p:cNvPr id="17" name="Straight Connector 16"/>
          <p:cNvCxnSpPr/>
          <p:nvPr/>
        </p:nvCxnSpPr>
        <p:spPr>
          <a:xfrm>
            <a:off x="3237552" y="3427863"/>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Cube 17"/>
          <p:cNvSpPr/>
          <p:nvPr/>
        </p:nvSpPr>
        <p:spPr>
          <a:xfrm>
            <a:off x="2754952" y="3046863"/>
            <a:ext cx="673100" cy="393700"/>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5</a:t>
            </a:r>
          </a:p>
        </p:txBody>
      </p:sp>
      <p:sp>
        <p:nvSpPr>
          <p:cNvPr id="19" name="Rectangle 18"/>
          <p:cNvSpPr/>
          <p:nvPr/>
        </p:nvSpPr>
        <p:spPr>
          <a:xfrm>
            <a:off x="3428833" y="3089825"/>
            <a:ext cx="482918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err="1">
                <a:solidFill>
                  <a:schemeClr val="tx1"/>
                </a:solidFill>
                <a:latin typeface="Helvetica Light"/>
                <a:sym typeface="Helvetica Light" charset="0"/>
              </a:rPr>
              <a:t>Peralatan</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pendidikan</a:t>
            </a:r>
            <a:endParaRPr lang="en-US" sz="1600" b="1" dirty="0">
              <a:solidFill>
                <a:schemeClr val="tx1"/>
              </a:solidFill>
              <a:latin typeface="Helvetica Light"/>
              <a:sym typeface="Helvetica Light" charset="0"/>
            </a:endParaRPr>
          </a:p>
        </p:txBody>
      </p:sp>
      <p:cxnSp>
        <p:nvCxnSpPr>
          <p:cNvPr id="20" name="Straight Connector 19"/>
          <p:cNvCxnSpPr/>
          <p:nvPr/>
        </p:nvCxnSpPr>
        <p:spPr>
          <a:xfrm>
            <a:off x="3237552" y="3961263"/>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Cube 20"/>
          <p:cNvSpPr/>
          <p:nvPr/>
        </p:nvSpPr>
        <p:spPr>
          <a:xfrm>
            <a:off x="2754952" y="3580263"/>
            <a:ext cx="673100" cy="3937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6</a:t>
            </a:r>
          </a:p>
        </p:txBody>
      </p:sp>
      <p:sp>
        <p:nvSpPr>
          <p:cNvPr id="22" name="Rectangle 21"/>
          <p:cNvSpPr/>
          <p:nvPr/>
        </p:nvSpPr>
        <p:spPr>
          <a:xfrm>
            <a:off x="3428833" y="3623224"/>
            <a:ext cx="482918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err="1">
                <a:solidFill>
                  <a:schemeClr val="tx1"/>
                </a:solidFill>
                <a:latin typeface="Helvetica Light"/>
                <a:sym typeface="Helvetica Light" charset="0"/>
              </a:rPr>
              <a:t>Sarana</a:t>
            </a:r>
            <a:r>
              <a:rPr lang="en-US" sz="1600" b="1" dirty="0">
                <a:solidFill>
                  <a:schemeClr val="tx1"/>
                </a:solidFill>
                <a:latin typeface="Helvetica Light"/>
                <a:sym typeface="Helvetica Light" charset="0"/>
              </a:rPr>
              <a:t> PJOK </a:t>
            </a:r>
            <a:r>
              <a:rPr lang="en-US" sz="1600" b="1" dirty="0" err="1">
                <a:solidFill>
                  <a:schemeClr val="tx1"/>
                </a:solidFill>
                <a:latin typeface="Helvetica Light"/>
                <a:sym typeface="Helvetica Light" charset="0"/>
              </a:rPr>
              <a:t>dan</a:t>
            </a:r>
            <a:r>
              <a:rPr lang="en-US" sz="1600" b="1" dirty="0">
                <a:solidFill>
                  <a:schemeClr val="tx1"/>
                </a:solidFill>
                <a:latin typeface="Helvetica Light"/>
                <a:sym typeface="Helvetica Light" charset="0"/>
              </a:rPr>
              <a:t>/</a:t>
            </a:r>
            <a:r>
              <a:rPr lang="en-US" sz="1600" b="1" dirty="0" err="1">
                <a:solidFill>
                  <a:schemeClr val="tx1"/>
                </a:solidFill>
                <a:latin typeface="Helvetica Light"/>
                <a:sym typeface="Helvetica Light" charset="0"/>
              </a:rPr>
              <a:t>atau</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seni</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budaya</a:t>
            </a:r>
            <a:endParaRPr lang="en-US" sz="1600" b="1" dirty="0">
              <a:solidFill>
                <a:schemeClr val="tx1"/>
              </a:solidFill>
              <a:latin typeface="Helvetica Light"/>
              <a:sym typeface="Helvetica Light" charset="0"/>
            </a:endParaRPr>
          </a:p>
        </p:txBody>
      </p:sp>
      <p:cxnSp>
        <p:nvCxnSpPr>
          <p:cNvPr id="23" name="Straight Connector 22"/>
          <p:cNvCxnSpPr/>
          <p:nvPr/>
        </p:nvCxnSpPr>
        <p:spPr>
          <a:xfrm>
            <a:off x="3237552" y="4477101"/>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Cube 23"/>
          <p:cNvSpPr/>
          <p:nvPr/>
        </p:nvSpPr>
        <p:spPr>
          <a:xfrm>
            <a:off x="2754952" y="4096101"/>
            <a:ext cx="673100" cy="393700"/>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7</a:t>
            </a:r>
          </a:p>
        </p:txBody>
      </p:sp>
      <p:sp>
        <p:nvSpPr>
          <p:cNvPr id="25" name="Rectangle 24"/>
          <p:cNvSpPr/>
          <p:nvPr/>
        </p:nvSpPr>
        <p:spPr>
          <a:xfrm>
            <a:off x="3428833" y="4139063"/>
            <a:ext cx="482918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Media </a:t>
            </a:r>
            <a:r>
              <a:rPr lang="en-US" sz="1600" b="1" dirty="0" err="1">
                <a:solidFill>
                  <a:schemeClr val="tx1"/>
                </a:solidFill>
                <a:latin typeface="Helvetica Light"/>
                <a:sym typeface="Helvetica Light" charset="0"/>
              </a:rPr>
              <a:t>pembelajaran</a:t>
            </a:r>
            <a:endParaRPr lang="en-US" sz="1600" b="1" dirty="0">
              <a:solidFill>
                <a:schemeClr val="tx1"/>
              </a:solidFill>
              <a:latin typeface="Helvetica Light"/>
              <a:sym typeface="Helvetica Light" charset="0"/>
            </a:endParaRPr>
          </a:p>
        </p:txBody>
      </p:sp>
      <p:cxnSp>
        <p:nvCxnSpPr>
          <p:cNvPr id="26" name="Straight Connector 25"/>
          <p:cNvCxnSpPr/>
          <p:nvPr/>
        </p:nvCxnSpPr>
        <p:spPr>
          <a:xfrm>
            <a:off x="3237552" y="5162901"/>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Cube 26"/>
          <p:cNvSpPr/>
          <p:nvPr/>
        </p:nvSpPr>
        <p:spPr>
          <a:xfrm>
            <a:off x="2754952" y="4781901"/>
            <a:ext cx="673100" cy="3937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8</a:t>
            </a:r>
          </a:p>
        </p:txBody>
      </p:sp>
      <p:sp>
        <p:nvSpPr>
          <p:cNvPr id="28" name="Rectangle 27"/>
          <p:cNvSpPr/>
          <p:nvPr/>
        </p:nvSpPr>
        <p:spPr>
          <a:xfrm>
            <a:off x="3428832" y="4558163"/>
            <a:ext cx="6844520" cy="584775"/>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sv-SE" sz="1600" b="1" dirty="0">
                <a:solidFill>
                  <a:schemeClr val="tx1"/>
                </a:solidFill>
                <a:latin typeface="Helvetica Light"/>
                <a:sym typeface="Helvetica Light" charset="0"/>
              </a:rPr>
              <a:t>Rehabilitasi jamban siswa/guru dengan tingkat kerusakan sedang atau berat, baik beserta sanitasinya atau tanpa sanitasinya</a:t>
            </a:r>
            <a:endParaRPr lang="en-US" sz="1600" b="1" dirty="0">
              <a:solidFill>
                <a:schemeClr val="tx1"/>
              </a:solidFill>
              <a:latin typeface="Helvetica Light"/>
              <a:sym typeface="Helvetica Light" charset="0"/>
            </a:endParaRPr>
          </a:p>
        </p:txBody>
      </p:sp>
      <p:cxnSp>
        <p:nvCxnSpPr>
          <p:cNvPr id="29" name="Straight Connector 28"/>
          <p:cNvCxnSpPr/>
          <p:nvPr/>
        </p:nvCxnSpPr>
        <p:spPr>
          <a:xfrm>
            <a:off x="3237552" y="5671991"/>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Cube 29"/>
          <p:cNvSpPr/>
          <p:nvPr/>
        </p:nvSpPr>
        <p:spPr>
          <a:xfrm>
            <a:off x="2754952" y="5305577"/>
            <a:ext cx="673100" cy="393700"/>
          </a:xfrm>
          <a:prstGeom prst="cub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9</a:t>
            </a:r>
          </a:p>
        </p:txBody>
      </p:sp>
      <p:sp>
        <p:nvSpPr>
          <p:cNvPr id="31" name="Rectangle 30"/>
          <p:cNvSpPr/>
          <p:nvPr/>
        </p:nvSpPr>
        <p:spPr>
          <a:xfrm>
            <a:off x="3428833" y="5310438"/>
            <a:ext cx="482918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Pembangunan </a:t>
            </a:r>
            <a:r>
              <a:rPr lang="en-US" sz="1600" b="1" dirty="0" err="1">
                <a:solidFill>
                  <a:schemeClr val="tx1"/>
                </a:solidFill>
                <a:latin typeface="Helvetica Light"/>
                <a:sym typeface="Helvetica Light" charset="0"/>
              </a:rPr>
              <a:t>asrama</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siswa</a:t>
            </a:r>
            <a:endParaRPr lang="en-US" sz="1600" b="1" dirty="0">
              <a:solidFill>
                <a:schemeClr val="tx1"/>
              </a:solidFill>
              <a:latin typeface="Helvetica Light"/>
              <a:sym typeface="Helvetica Light" charset="0"/>
            </a:endParaRPr>
          </a:p>
        </p:txBody>
      </p:sp>
      <p:cxnSp>
        <p:nvCxnSpPr>
          <p:cNvPr id="32" name="Straight Connector 31"/>
          <p:cNvCxnSpPr/>
          <p:nvPr/>
        </p:nvCxnSpPr>
        <p:spPr>
          <a:xfrm>
            <a:off x="3237552" y="6219977"/>
            <a:ext cx="7213600"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Cube 32"/>
          <p:cNvSpPr/>
          <p:nvPr/>
        </p:nvSpPr>
        <p:spPr>
          <a:xfrm>
            <a:off x="2754952" y="5838977"/>
            <a:ext cx="673100" cy="393700"/>
          </a:xfrm>
          <a:prstGeom prst="cub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Calibri"/>
                <a:sym typeface="Helvetica Light" charset="0"/>
              </a:rPr>
              <a:t>10</a:t>
            </a:r>
          </a:p>
        </p:txBody>
      </p:sp>
      <p:sp>
        <p:nvSpPr>
          <p:cNvPr id="34" name="Rectangle 33"/>
          <p:cNvSpPr/>
          <p:nvPr/>
        </p:nvSpPr>
        <p:spPr>
          <a:xfrm>
            <a:off x="3428833" y="5881938"/>
            <a:ext cx="4829187" cy="33855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chemeClr val="tx1"/>
                </a:solidFill>
                <a:latin typeface="Helvetica Light"/>
                <a:sym typeface="Helvetica Light" charset="0"/>
              </a:rPr>
              <a:t>Pembangunan </a:t>
            </a:r>
            <a:r>
              <a:rPr lang="en-US" sz="1600" b="1" dirty="0" err="1">
                <a:solidFill>
                  <a:schemeClr val="tx1"/>
                </a:solidFill>
                <a:latin typeface="Helvetica Light"/>
                <a:sym typeface="Helvetica Light" charset="0"/>
              </a:rPr>
              <a:t>rumah</a:t>
            </a:r>
            <a:r>
              <a:rPr lang="en-US" sz="1600" b="1" dirty="0">
                <a:solidFill>
                  <a:schemeClr val="tx1"/>
                </a:solidFill>
                <a:latin typeface="Helvetica Light"/>
                <a:sym typeface="Helvetica Light" charset="0"/>
              </a:rPr>
              <a:t> </a:t>
            </a:r>
            <a:r>
              <a:rPr lang="en-US" sz="1600" b="1" dirty="0" err="1">
                <a:solidFill>
                  <a:schemeClr val="tx1"/>
                </a:solidFill>
                <a:latin typeface="Helvetica Light"/>
                <a:sym typeface="Helvetica Light" charset="0"/>
              </a:rPr>
              <a:t>dinas</a:t>
            </a:r>
            <a:r>
              <a:rPr lang="en-US" sz="1600" b="1" dirty="0">
                <a:solidFill>
                  <a:schemeClr val="tx1"/>
                </a:solidFill>
                <a:latin typeface="Helvetica Light"/>
                <a:sym typeface="Helvetica Light" charset="0"/>
              </a:rPr>
              <a:t>/mess guru</a:t>
            </a:r>
          </a:p>
        </p:txBody>
      </p:sp>
      <p:sp>
        <p:nvSpPr>
          <p:cNvPr id="35" name="Left Brace 34"/>
          <p:cNvSpPr/>
          <p:nvPr/>
        </p:nvSpPr>
        <p:spPr>
          <a:xfrm>
            <a:off x="1915192" y="1110113"/>
            <a:ext cx="725460" cy="3868638"/>
          </a:xfrm>
          <a:prstGeom prst="leftBrac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sym typeface="Helvetica Light" charset="0"/>
            </a:endParaRPr>
          </a:p>
        </p:txBody>
      </p:sp>
      <p:sp>
        <p:nvSpPr>
          <p:cNvPr id="36" name="Left Brace 35"/>
          <p:cNvSpPr/>
          <p:nvPr/>
        </p:nvSpPr>
        <p:spPr>
          <a:xfrm>
            <a:off x="1978183" y="5464327"/>
            <a:ext cx="662469" cy="571500"/>
          </a:xfrm>
          <a:prstGeom prst="leftBrac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latin typeface="Calibri"/>
              <a:sym typeface="Helvetica Light" charset="0"/>
            </a:endParaRPr>
          </a:p>
        </p:txBody>
      </p:sp>
      <p:sp>
        <p:nvSpPr>
          <p:cNvPr id="37" name="Rectangle 36"/>
          <p:cNvSpPr/>
          <p:nvPr/>
        </p:nvSpPr>
        <p:spPr>
          <a:xfrm>
            <a:off x="1555845" y="2061572"/>
            <a:ext cx="359347" cy="2246769"/>
          </a:xfrm>
          <a:prstGeom prst="rect">
            <a:avLst/>
          </a:prstGeom>
          <a:noFill/>
        </p:spPr>
        <p:txBody>
          <a:bodyPr wrap="square" lIns="91440" tIns="45720" rIns="91440" bIns="45720">
            <a:spAutoFit/>
          </a:bodyPr>
          <a:lstStyle/>
          <a:p>
            <a:pPr algn="ctr"/>
            <a:r>
              <a:rPr lang="en-US" sz="2000" b="1" dirty="0">
                <a:ln w="10541" cmpd="sng">
                  <a:solidFill>
                    <a:srgbClr val="7D7D7D">
                      <a:tint val="100000"/>
                      <a:shade val="100000"/>
                      <a:satMod val="110000"/>
                    </a:srgbClr>
                  </a:solidFill>
                  <a:prstDash val="solid"/>
                </a:ln>
                <a:solidFill>
                  <a:srgbClr val="2BF509"/>
                </a:solidFill>
                <a:latin typeface="Calibri"/>
                <a:sym typeface="Helvetica Light" charset="0"/>
              </a:rPr>
              <a:t>REGULER</a:t>
            </a:r>
          </a:p>
        </p:txBody>
      </p:sp>
      <p:sp>
        <p:nvSpPr>
          <p:cNvPr id="38" name="TextBox 37"/>
          <p:cNvSpPr txBox="1"/>
          <p:nvPr/>
        </p:nvSpPr>
        <p:spPr>
          <a:xfrm>
            <a:off x="796753" y="5547381"/>
            <a:ext cx="1227151" cy="369332"/>
          </a:xfrm>
          <a:prstGeom prst="rect">
            <a:avLst/>
          </a:prstGeom>
          <a:noFill/>
        </p:spPr>
        <p:txBody>
          <a:bodyPr wrap="square" rtlCol="0">
            <a:spAutoFit/>
          </a:bodyPr>
          <a:lstStyle/>
          <a:p>
            <a:pPr algn="ctr"/>
            <a:r>
              <a:rPr lang="en-US" b="1" dirty="0" smtClean="0">
                <a:solidFill>
                  <a:schemeClr val="accent5">
                    <a:lumMod val="75000"/>
                  </a:schemeClr>
                </a:solidFill>
                <a:latin typeface="Calibri"/>
                <a:sym typeface="Helvetica Light" charset="0"/>
              </a:rPr>
              <a:t>AFIRMASI</a:t>
            </a:r>
            <a:endParaRPr lang="en-US" b="1" dirty="0">
              <a:solidFill>
                <a:schemeClr val="accent5">
                  <a:lumMod val="75000"/>
                </a:schemeClr>
              </a:solidFill>
              <a:latin typeface="Calibri"/>
              <a:sym typeface="Helvetica Light" charset="0"/>
            </a:endParaRPr>
          </a:p>
        </p:txBody>
      </p:sp>
    </p:spTree>
    <p:extLst>
      <p:ext uri="{BB962C8B-B14F-4D97-AF65-F5344CB8AC3E}">
        <p14:creationId xmlns:p14="http://schemas.microsoft.com/office/powerpoint/2010/main" val="178853483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smtClean="0">
                <a:solidFill>
                  <a:schemeClr val="bg1"/>
                </a:solidFill>
              </a:rPr>
              <a:t>Target Output DAK </a:t>
            </a:r>
            <a:r>
              <a:rPr lang="en-US" sz="2800" b="1" dirty="0" err="1" smtClean="0">
                <a:solidFill>
                  <a:schemeClr val="bg1"/>
                </a:solidFill>
              </a:rPr>
              <a:t>Fisik</a:t>
            </a:r>
            <a:r>
              <a:rPr lang="en-US" sz="2800" b="1" dirty="0" smtClean="0">
                <a:solidFill>
                  <a:schemeClr val="bg1"/>
                </a:solidFill>
              </a:rPr>
              <a:t> SMA - </a:t>
            </a:r>
            <a:r>
              <a:rPr lang="en-US" sz="2800" b="1" dirty="0" err="1" smtClean="0">
                <a:solidFill>
                  <a:srgbClr val="FFFF00"/>
                </a:solidFill>
              </a:rPr>
              <a:t>Reguler</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787400" y="584384"/>
            <a:ext cx="10181005" cy="5967846"/>
            <a:chOff x="787400" y="584384"/>
            <a:chExt cx="10181005" cy="5967846"/>
          </a:xfrm>
        </p:grpSpPr>
        <p:grpSp>
          <p:nvGrpSpPr>
            <p:cNvPr id="6" name="Group 5"/>
            <p:cNvGrpSpPr/>
            <p:nvPr/>
          </p:nvGrpSpPr>
          <p:grpSpPr>
            <a:xfrm>
              <a:off x="787400" y="584384"/>
              <a:ext cx="10181005" cy="5967846"/>
              <a:chOff x="603991" y="423231"/>
              <a:chExt cx="10300322" cy="5754840"/>
            </a:xfrm>
          </p:grpSpPr>
          <p:grpSp>
            <p:nvGrpSpPr>
              <p:cNvPr id="8" name="Group 7"/>
              <p:cNvGrpSpPr/>
              <p:nvPr/>
            </p:nvGrpSpPr>
            <p:grpSpPr>
              <a:xfrm>
                <a:off x="603991" y="423231"/>
                <a:ext cx="10279071" cy="5484652"/>
                <a:chOff x="808149" y="385928"/>
                <a:chExt cx="10279071" cy="5484652"/>
              </a:xfrm>
            </p:grpSpPr>
            <p:sp>
              <p:nvSpPr>
                <p:cNvPr id="17" name="Rectangle 16"/>
                <p:cNvSpPr/>
                <p:nvPr/>
              </p:nvSpPr>
              <p:spPr>
                <a:xfrm>
                  <a:off x="5669423" y="385928"/>
                  <a:ext cx="5390578" cy="892552"/>
                </a:xfrm>
                <a:prstGeom prst="rect">
                  <a:avLst/>
                </a:prstGeom>
                <a:ln>
                  <a:noFill/>
                  <a:prstDash val="sysDash"/>
                </a:ln>
              </p:spPr>
              <p:txBody>
                <a:bodyPr wrap="square">
                  <a:spAutoFit/>
                </a:bodyPr>
                <a:lstStyle/>
                <a:p>
                  <a:pPr marL="509588" indent="-509588"/>
                  <a:r>
                    <a:rPr lang="en-US" sz="2400" b="1" dirty="0" smtClean="0">
                      <a:solidFill>
                        <a:srgbClr val="0070C0"/>
                      </a:solidFill>
                    </a:rPr>
                    <a:t>01. </a:t>
                  </a:r>
                  <a:r>
                    <a:rPr lang="en-US" sz="1400" dirty="0" err="1" smtClean="0">
                      <a:solidFill>
                        <a:schemeClr val="bg2">
                          <a:lumMod val="25000"/>
                        </a:schemeClr>
                      </a:solidFill>
                    </a:rPr>
                    <a:t>Rehabilitasi</a:t>
                  </a:r>
                  <a:r>
                    <a:rPr lang="en-US" sz="1400" dirty="0" smtClean="0">
                      <a:solidFill>
                        <a:schemeClr val="bg2">
                          <a:lumMod val="25000"/>
                        </a:schemeClr>
                      </a:solidFill>
                    </a:rPr>
                    <a:t> </a:t>
                  </a:r>
                  <a:r>
                    <a:rPr lang="en-US" sz="1400" dirty="0" err="1">
                      <a:solidFill>
                        <a:schemeClr val="bg2">
                          <a:lumMod val="25000"/>
                        </a:schemeClr>
                      </a:solidFill>
                    </a:rPr>
                    <a:t>ruang</a:t>
                  </a:r>
                  <a:r>
                    <a:rPr lang="en-US" sz="1400" dirty="0">
                      <a:solidFill>
                        <a:schemeClr val="bg2">
                          <a:lumMod val="25000"/>
                        </a:schemeClr>
                      </a:solidFill>
                    </a:rPr>
                    <a:t> </a:t>
                  </a:r>
                  <a:r>
                    <a:rPr lang="en-US" sz="1400" dirty="0" err="1">
                      <a:solidFill>
                        <a:schemeClr val="bg2">
                          <a:lumMod val="25000"/>
                        </a:schemeClr>
                      </a:solidFill>
                    </a:rPr>
                    <a:t>belajar</a:t>
                  </a:r>
                  <a:r>
                    <a:rPr lang="en-US" sz="1400" dirty="0">
                      <a:solidFill>
                        <a:schemeClr val="bg2">
                          <a:lumMod val="25000"/>
                        </a:schemeClr>
                      </a:solidFill>
                    </a:rPr>
                    <a:t>, </a:t>
                  </a:r>
                  <a:r>
                    <a:rPr lang="en-US" sz="1400" dirty="0" err="1">
                      <a:solidFill>
                        <a:schemeClr val="bg2">
                          <a:lumMod val="25000"/>
                        </a:schemeClr>
                      </a:solidFill>
                    </a:rPr>
                    <a:t>ruang</a:t>
                  </a:r>
                  <a:r>
                    <a:rPr lang="en-US" sz="1400" dirty="0">
                      <a:solidFill>
                        <a:schemeClr val="bg2">
                          <a:lumMod val="25000"/>
                        </a:schemeClr>
                      </a:solidFill>
                    </a:rPr>
                    <a:t> </a:t>
                  </a:r>
                  <a:r>
                    <a:rPr lang="en-US" sz="1400" dirty="0" err="1">
                      <a:solidFill>
                        <a:schemeClr val="bg2">
                          <a:lumMod val="25000"/>
                        </a:schemeClr>
                      </a:solidFill>
                    </a:rPr>
                    <a:t>penunjang</a:t>
                  </a:r>
                  <a:r>
                    <a:rPr lang="en-US" sz="1400" dirty="0">
                      <a:solidFill>
                        <a:schemeClr val="bg2">
                          <a:lumMod val="25000"/>
                        </a:schemeClr>
                      </a:solidFill>
                    </a:rPr>
                    <a:t> </a:t>
                  </a:r>
                  <a:r>
                    <a:rPr lang="en-US" sz="1400" dirty="0" err="1">
                      <a:solidFill>
                        <a:schemeClr val="bg2">
                          <a:lumMod val="25000"/>
                        </a:schemeClr>
                      </a:solidFill>
                    </a:rPr>
                    <a:t>lainnya</a:t>
                  </a:r>
                  <a:r>
                    <a:rPr lang="en-US" sz="1400" dirty="0">
                      <a:solidFill>
                        <a:schemeClr val="bg2">
                          <a:lumMod val="25000"/>
                        </a:schemeClr>
                      </a:solidFill>
                    </a:rPr>
                    <a:t>, </a:t>
                  </a:r>
                  <a:r>
                    <a:rPr lang="en-US" sz="1400" dirty="0" err="1">
                      <a:solidFill>
                        <a:schemeClr val="bg2">
                          <a:lumMod val="25000"/>
                        </a:schemeClr>
                      </a:solidFill>
                    </a:rPr>
                    <a:t>dan</a:t>
                  </a:r>
                  <a:r>
                    <a:rPr lang="en-US" sz="1400" dirty="0">
                      <a:solidFill>
                        <a:schemeClr val="bg2">
                          <a:lumMod val="25000"/>
                        </a:schemeClr>
                      </a:solidFill>
                    </a:rPr>
                    <a:t>/</a:t>
                  </a:r>
                  <a:r>
                    <a:rPr lang="en-US" sz="1400" dirty="0" err="1">
                      <a:solidFill>
                        <a:schemeClr val="bg2">
                          <a:lumMod val="25000"/>
                        </a:schemeClr>
                      </a:solidFill>
                    </a:rPr>
                    <a:t>atau</a:t>
                  </a:r>
                  <a:r>
                    <a:rPr lang="en-US" sz="1400" dirty="0">
                      <a:solidFill>
                        <a:schemeClr val="bg2">
                          <a:lumMod val="25000"/>
                        </a:schemeClr>
                      </a:solidFill>
                    </a:rPr>
                    <a:t> </a:t>
                  </a:r>
                  <a:r>
                    <a:rPr lang="en-US" sz="1400" dirty="0" err="1">
                      <a:solidFill>
                        <a:schemeClr val="bg2">
                          <a:lumMod val="25000"/>
                        </a:schemeClr>
                      </a:solidFill>
                    </a:rPr>
                    <a:t>ruang</a:t>
                  </a:r>
                  <a:r>
                    <a:rPr lang="en-US" sz="1400" dirty="0">
                      <a:solidFill>
                        <a:schemeClr val="bg2">
                          <a:lumMod val="25000"/>
                        </a:schemeClr>
                      </a:solidFill>
                    </a:rPr>
                    <a:t> guru </a:t>
                  </a:r>
                  <a:r>
                    <a:rPr lang="en-US" sz="1400" dirty="0" err="1">
                      <a:solidFill>
                        <a:schemeClr val="bg2">
                          <a:lumMod val="25000"/>
                        </a:schemeClr>
                      </a:solidFill>
                    </a:rPr>
                    <a:t>dengan</a:t>
                  </a:r>
                  <a:r>
                    <a:rPr lang="en-US" sz="1400" dirty="0">
                      <a:solidFill>
                        <a:schemeClr val="bg2">
                          <a:lumMod val="25000"/>
                        </a:schemeClr>
                      </a:solidFill>
                    </a:rPr>
                    <a:t> </a:t>
                  </a:r>
                  <a:r>
                    <a:rPr lang="en-US" sz="1400" dirty="0" err="1">
                      <a:solidFill>
                        <a:schemeClr val="bg2">
                          <a:lumMod val="25000"/>
                        </a:schemeClr>
                      </a:solidFill>
                    </a:rPr>
                    <a:t>tingkat</a:t>
                  </a:r>
                  <a:r>
                    <a:rPr lang="en-US" sz="1400" dirty="0">
                      <a:solidFill>
                        <a:schemeClr val="bg2">
                          <a:lumMod val="25000"/>
                        </a:schemeClr>
                      </a:solidFill>
                    </a:rPr>
                    <a:t> </a:t>
                  </a:r>
                  <a:r>
                    <a:rPr lang="en-US" sz="1400" dirty="0" err="1">
                      <a:solidFill>
                        <a:schemeClr val="bg2">
                          <a:lumMod val="25000"/>
                        </a:schemeClr>
                      </a:solidFill>
                    </a:rPr>
                    <a:t>kerusakan</a:t>
                  </a:r>
                  <a:r>
                    <a:rPr lang="en-US" sz="1400" dirty="0">
                      <a:solidFill>
                        <a:schemeClr val="bg2">
                          <a:lumMod val="25000"/>
                        </a:schemeClr>
                      </a:solidFill>
                    </a:rPr>
                    <a:t> minimal </a:t>
                  </a:r>
                  <a:r>
                    <a:rPr lang="en-US" sz="1400" dirty="0" err="1">
                      <a:solidFill>
                        <a:schemeClr val="bg2">
                          <a:lumMod val="25000"/>
                        </a:schemeClr>
                      </a:solidFill>
                    </a:rPr>
                    <a:t>rusak</a:t>
                  </a:r>
                  <a:r>
                    <a:rPr lang="en-US" sz="1400" dirty="0">
                      <a:solidFill>
                        <a:schemeClr val="bg2">
                          <a:lumMod val="25000"/>
                        </a:schemeClr>
                      </a:solidFill>
                    </a:rPr>
                    <a:t> </a:t>
                  </a:r>
                  <a:r>
                    <a:rPr lang="en-US" sz="1400" dirty="0" err="1">
                      <a:solidFill>
                        <a:schemeClr val="bg2">
                          <a:lumMod val="25000"/>
                        </a:schemeClr>
                      </a:solidFill>
                    </a:rPr>
                    <a:t>sedang</a:t>
                  </a:r>
                  <a:r>
                    <a:rPr lang="en-US" sz="1400" dirty="0">
                      <a:solidFill>
                        <a:schemeClr val="bg2">
                          <a:lumMod val="25000"/>
                        </a:schemeClr>
                      </a:solidFill>
                    </a:rPr>
                    <a:t>, </a:t>
                  </a:r>
                  <a:r>
                    <a:rPr lang="en-US" sz="1400" dirty="0" err="1">
                      <a:solidFill>
                        <a:schemeClr val="bg2">
                          <a:lumMod val="25000"/>
                        </a:schemeClr>
                      </a:solidFill>
                    </a:rPr>
                    <a:t>berikut</a:t>
                  </a:r>
                  <a:r>
                    <a:rPr lang="en-US" sz="1400" dirty="0">
                      <a:solidFill>
                        <a:schemeClr val="bg2">
                          <a:lumMod val="25000"/>
                        </a:schemeClr>
                      </a:solidFill>
                    </a:rPr>
                    <a:t> </a:t>
                  </a:r>
                  <a:r>
                    <a:rPr lang="en-US" sz="1400" dirty="0" err="1" smtClean="0">
                      <a:solidFill>
                        <a:schemeClr val="bg2">
                          <a:lumMod val="25000"/>
                        </a:schemeClr>
                      </a:solidFill>
                    </a:rPr>
                    <a:t>perabotnya</a:t>
                  </a:r>
                  <a:r>
                    <a:rPr lang="en-US" sz="1400" dirty="0" smtClean="0">
                      <a:solidFill>
                        <a:schemeClr val="bg2">
                          <a:lumMod val="25000"/>
                        </a:schemeClr>
                      </a:solidFill>
                    </a:rPr>
                    <a:t> (</a:t>
                  </a:r>
                  <a:r>
                    <a:rPr lang="en-US" sz="1400" dirty="0" err="1" smtClean="0">
                      <a:solidFill>
                        <a:schemeClr val="bg2">
                          <a:lumMod val="25000"/>
                        </a:schemeClr>
                      </a:solidFill>
                    </a:rPr>
                    <a:t>ruang</a:t>
                  </a:r>
                  <a:r>
                    <a:rPr lang="en-US" sz="1400" dirty="0" smtClean="0">
                      <a:solidFill>
                        <a:schemeClr val="bg2">
                          <a:lumMod val="25000"/>
                        </a:schemeClr>
                      </a:solidFill>
                    </a:rPr>
                    <a:t>)</a:t>
                  </a:r>
                  <a:endParaRPr lang="en-US" sz="1400" dirty="0">
                    <a:solidFill>
                      <a:schemeClr val="bg2">
                        <a:lumMod val="25000"/>
                      </a:schemeClr>
                    </a:solidFill>
                  </a:endParaRPr>
                </a:p>
              </p:txBody>
            </p:sp>
            <p:sp>
              <p:nvSpPr>
                <p:cNvPr id="18" name="Rectangle 17"/>
                <p:cNvSpPr/>
                <p:nvPr/>
              </p:nvSpPr>
              <p:spPr>
                <a:xfrm>
                  <a:off x="7361553" y="1650466"/>
                  <a:ext cx="3332919" cy="677108"/>
                </a:xfrm>
                <a:prstGeom prst="rect">
                  <a:avLst/>
                </a:prstGeom>
                <a:ln>
                  <a:noFill/>
                  <a:prstDash val="sysDash"/>
                </a:ln>
              </p:spPr>
              <p:txBody>
                <a:bodyPr wrap="square">
                  <a:spAutoFit/>
                </a:bodyPr>
                <a:lstStyle/>
                <a:p>
                  <a:pPr marL="457200" indent="-457200"/>
                  <a:r>
                    <a:rPr lang="en-US" sz="2400" b="1" dirty="0" smtClean="0">
                      <a:solidFill>
                        <a:srgbClr val="0070C0"/>
                      </a:solidFill>
                    </a:rPr>
                    <a:t>02.</a:t>
                  </a:r>
                  <a:r>
                    <a:rPr lang="en-US" sz="1400" b="1" dirty="0" smtClean="0">
                      <a:solidFill>
                        <a:srgbClr val="0070C0"/>
                      </a:solidFill>
                    </a:rPr>
                    <a:t> </a:t>
                  </a:r>
                  <a:r>
                    <a:rPr lang="en-US" sz="1400" dirty="0" smtClean="0">
                      <a:solidFill>
                        <a:schemeClr val="bg2">
                          <a:lumMod val="25000"/>
                        </a:schemeClr>
                      </a:solidFill>
                    </a:rPr>
                    <a:t>Pembangunan RKB </a:t>
                  </a:r>
                  <a:r>
                    <a:rPr lang="en-US" sz="1400" dirty="0" err="1">
                      <a:solidFill>
                        <a:schemeClr val="bg2">
                          <a:lumMod val="25000"/>
                        </a:schemeClr>
                      </a:solidFill>
                    </a:rPr>
                    <a:t>berikut</a:t>
                  </a:r>
                  <a:r>
                    <a:rPr lang="en-US" sz="1400" dirty="0">
                      <a:solidFill>
                        <a:schemeClr val="bg2">
                          <a:lumMod val="25000"/>
                        </a:schemeClr>
                      </a:solidFill>
                    </a:rPr>
                    <a:t> </a:t>
                  </a:r>
                  <a:r>
                    <a:rPr lang="en-US" sz="1400" dirty="0" err="1" smtClean="0">
                      <a:solidFill>
                        <a:schemeClr val="bg2">
                          <a:lumMod val="25000"/>
                        </a:schemeClr>
                      </a:solidFill>
                    </a:rPr>
                    <a:t>perabotnya</a:t>
                  </a:r>
                  <a:r>
                    <a:rPr lang="en-US" sz="1400" dirty="0" smtClean="0">
                      <a:solidFill>
                        <a:schemeClr val="bg2">
                          <a:lumMod val="25000"/>
                        </a:schemeClr>
                      </a:solidFill>
                    </a:rPr>
                    <a:t> (</a:t>
                  </a:r>
                  <a:r>
                    <a:rPr lang="en-US" sz="1400" dirty="0" err="1" smtClean="0">
                      <a:solidFill>
                        <a:schemeClr val="bg2">
                          <a:lumMod val="25000"/>
                        </a:schemeClr>
                      </a:solidFill>
                    </a:rPr>
                    <a:t>ruang</a:t>
                  </a:r>
                  <a:r>
                    <a:rPr lang="en-US" sz="1400" dirty="0" smtClean="0">
                      <a:solidFill>
                        <a:schemeClr val="bg2">
                          <a:lumMod val="25000"/>
                        </a:schemeClr>
                      </a:solidFill>
                    </a:rPr>
                    <a:t>)</a:t>
                  </a:r>
                  <a:endParaRPr lang="en-US" sz="1400" dirty="0">
                    <a:solidFill>
                      <a:schemeClr val="bg2">
                        <a:lumMod val="25000"/>
                      </a:schemeClr>
                    </a:solidFill>
                  </a:endParaRPr>
                </a:p>
              </p:txBody>
            </p:sp>
            <p:sp>
              <p:nvSpPr>
                <p:cNvPr id="19" name="Rectangle 18"/>
                <p:cNvSpPr/>
                <p:nvPr/>
              </p:nvSpPr>
              <p:spPr>
                <a:xfrm>
                  <a:off x="7955280" y="3050133"/>
                  <a:ext cx="3131940" cy="677108"/>
                </a:xfrm>
                <a:prstGeom prst="rect">
                  <a:avLst/>
                </a:prstGeom>
                <a:ln>
                  <a:noFill/>
                  <a:prstDash val="sysDash"/>
                </a:ln>
              </p:spPr>
              <p:txBody>
                <a:bodyPr wrap="square">
                  <a:spAutoFit/>
                </a:bodyPr>
                <a:lstStyle/>
                <a:p>
                  <a:pPr marL="457200" indent="-457200"/>
                  <a:r>
                    <a:rPr lang="en-US" sz="2400" b="1" dirty="0" smtClean="0">
                      <a:solidFill>
                        <a:srgbClr val="0070C0"/>
                      </a:solidFill>
                    </a:rPr>
                    <a:t>03. </a:t>
                  </a:r>
                  <a:r>
                    <a:rPr lang="en-US" sz="1400" dirty="0" smtClean="0">
                      <a:solidFill>
                        <a:schemeClr val="bg2">
                          <a:lumMod val="25000"/>
                        </a:schemeClr>
                      </a:solidFill>
                    </a:rPr>
                    <a:t>Pembangunan </a:t>
                  </a:r>
                  <a:r>
                    <a:rPr lang="en-US" sz="1400" dirty="0" err="1" smtClean="0">
                      <a:solidFill>
                        <a:schemeClr val="bg2">
                          <a:lumMod val="25000"/>
                        </a:schemeClr>
                      </a:solidFill>
                    </a:rPr>
                    <a:t>laboratorium</a:t>
                  </a:r>
                  <a:r>
                    <a:rPr lang="en-US" sz="1400" dirty="0" smtClean="0">
                      <a:solidFill>
                        <a:schemeClr val="bg2">
                          <a:lumMod val="25000"/>
                        </a:schemeClr>
                      </a:solidFill>
                    </a:rPr>
                    <a:t> </a:t>
                  </a:r>
                  <a:r>
                    <a:rPr lang="en-US" sz="1400" dirty="0">
                      <a:solidFill>
                        <a:schemeClr val="bg2">
                          <a:lumMod val="25000"/>
                        </a:schemeClr>
                      </a:solidFill>
                    </a:rPr>
                    <a:t>IPA </a:t>
                  </a:r>
                  <a:r>
                    <a:rPr lang="en-US" sz="1400" dirty="0" err="1">
                      <a:solidFill>
                        <a:schemeClr val="bg2">
                          <a:lumMod val="25000"/>
                        </a:schemeClr>
                      </a:solidFill>
                    </a:rPr>
                    <a:t>beserta</a:t>
                  </a:r>
                  <a:r>
                    <a:rPr lang="en-US" sz="1400" dirty="0">
                      <a:solidFill>
                        <a:schemeClr val="bg2">
                          <a:lumMod val="25000"/>
                        </a:schemeClr>
                      </a:solidFill>
                    </a:rPr>
                    <a:t> </a:t>
                  </a:r>
                  <a:r>
                    <a:rPr lang="en-US" sz="1400" dirty="0" err="1">
                      <a:solidFill>
                        <a:schemeClr val="bg2">
                          <a:lumMod val="25000"/>
                        </a:schemeClr>
                      </a:solidFill>
                    </a:rPr>
                    <a:t>perabotnya</a:t>
                  </a:r>
                  <a:endParaRPr lang="en-US" sz="1400" dirty="0">
                    <a:solidFill>
                      <a:schemeClr val="bg2">
                        <a:lumMod val="25000"/>
                      </a:schemeClr>
                    </a:solidFill>
                  </a:endParaRPr>
                </a:p>
              </p:txBody>
            </p:sp>
            <p:sp>
              <p:nvSpPr>
                <p:cNvPr id="20" name="Rectangle 19"/>
                <p:cNvSpPr/>
                <p:nvPr/>
              </p:nvSpPr>
              <p:spPr>
                <a:xfrm>
                  <a:off x="7314703" y="4699577"/>
                  <a:ext cx="3379769" cy="690800"/>
                </a:xfrm>
                <a:prstGeom prst="rect">
                  <a:avLst/>
                </a:prstGeom>
                <a:ln>
                  <a:noFill/>
                  <a:prstDash val="sysDash"/>
                </a:ln>
              </p:spPr>
              <p:txBody>
                <a:bodyPr wrap="square">
                  <a:spAutoFit/>
                </a:bodyPr>
                <a:lstStyle/>
                <a:p>
                  <a:pPr marL="404813" indent="-404813"/>
                  <a:r>
                    <a:rPr lang="en-US" sz="2400" b="1" dirty="0" smtClean="0">
                      <a:solidFill>
                        <a:srgbClr val="0070C0"/>
                      </a:solidFill>
                    </a:rPr>
                    <a:t>04.</a:t>
                  </a:r>
                  <a:r>
                    <a:rPr lang="en-US" sz="1000" b="1" dirty="0" smtClean="0">
                      <a:solidFill>
                        <a:srgbClr val="0070C0"/>
                      </a:solidFill>
                    </a:rPr>
                    <a:t> </a:t>
                  </a:r>
                  <a:r>
                    <a:rPr lang="en-US" sz="1400" dirty="0" smtClean="0">
                      <a:solidFill>
                        <a:schemeClr val="bg2">
                          <a:lumMod val="25000"/>
                        </a:schemeClr>
                      </a:solidFill>
                    </a:rPr>
                    <a:t>Pembangunan </a:t>
                  </a:r>
                  <a:r>
                    <a:rPr lang="en-US" sz="1400" dirty="0" err="1">
                      <a:solidFill>
                        <a:schemeClr val="bg2">
                          <a:lumMod val="25000"/>
                        </a:schemeClr>
                      </a:solidFill>
                    </a:rPr>
                    <a:t>jamban</a:t>
                  </a:r>
                  <a:r>
                    <a:rPr lang="en-US" sz="1400" dirty="0">
                      <a:solidFill>
                        <a:schemeClr val="bg2">
                          <a:lumMod val="25000"/>
                        </a:schemeClr>
                      </a:solidFill>
                    </a:rPr>
                    <a:t> </a:t>
                  </a:r>
                  <a:r>
                    <a:rPr lang="en-US" sz="1400" dirty="0" err="1">
                      <a:solidFill>
                        <a:schemeClr val="bg2">
                          <a:lumMod val="25000"/>
                        </a:schemeClr>
                      </a:solidFill>
                    </a:rPr>
                    <a:t>siswa</a:t>
                  </a:r>
                  <a:r>
                    <a:rPr lang="en-US" sz="1400" dirty="0">
                      <a:solidFill>
                        <a:schemeClr val="bg2">
                          <a:lumMod val="25000"/>
                        </a:schemeClr>
                      </a:solidFill>
                    </a:rPr>
                    <a:t>/guru </a:t>
                  </a:r>
                  <a:r>
                    <a:rPr lang="en-US" sz="1400" dirty="0" err="1">
                      <a:solidFill>
                        <a:schemeClr val="bg2">
                          <a:lumMod val="25000"/>
                        </a:schemeClr>
                      </a:solidFill>
                    </a:rPr>
                    <a:t>beserta</a:t>
                  </a:r>
                  <a:r>
                    <a:rPr lang="en-US" sz="1400" dirty="0">
                      <a:solidFill>
                        <a:schemeClr val="bg2">
                          <a:lumMod val="25000"/>
                        </a:schemeClr>
                      </a:solidFill>
                    </a:rPr>
                    <a:t> </a:t>
                  </a:r>
                  <a:r>
                    <a:rPr lang="en-US" sz="1400" dirty="0" err="1">
                      <a:solidFill>
                        <a:schemeClr val="bg2">
                          <a:lumMod val="25000"/>
                        </a:schemeClr>
                      </a:solidFill>
                    </a:rPr>
                    <a:t>sanitasinya</a:t>
                  </a:r>
                  <a:endParaRPr lang="en-US" sz="1400" dirty="0">
                    <a:solidFill>
                      <a:schemeClr val="bg2">
                        <a:lumMod val="25000"/>
                      </a:schemeClr>
                    </a:solidFill>
                  </a:endParaRPr>
                </a:p>
              </p:txBody>
            </p:sp>
            <p:sp>
              <p:nvSpPr>
                <p:cNvPr id="21" name="Rectangle 20"/>
                <p:cNvSpPr/>
                <p:nvPr/>
              </p:nvSpPr>
              <p:spPr>
                <a:xfrm>
                  <a:off x="5570205" y="5408915"/>
                  <a:ext cx="2177456" cy="461665"/>
                </a:xfrm>
                <a:prstGeom prst="rect">
                  <a:avLst/>
                </a:prstGeom>
                <a:ln>
                  <a:noFill/>
                  <a:prstDash val="sysDash"/>
                </a:ln>
              </p:spPr>
              <p:txBody>
                <a:bodyPr wrap="none">
                  <a:spAutoFit/>
                </a:bodyPr>
                <a:lstStyle/>
                <a:p>
                  <a:r>
                    <a:rPr lang="en-US" sz="2400" b="1" dirty="0" smtClean="0">
                      <a:solidFill>
                        <a:srgbClr val="0070C0"/>
                      </a:solidFill>
                    </a:rPr>
                    <a:t>05</a:t>
                  </a:r>
                  <a:r>
                    <a:rPr lang="en-US" sz="2400" b="1" dirty="0" smtClean="0">
                      <a:solidFill>
                        <a:schemeClr val="bg2">
                          <a:lumMod val="25000"/>
                        </a:schemeClr>
                      </a:solidFill>
                    </a:rPr>
                    <a:t>.</a:t>
                  </a:r>
                  <a:r>
                    <a:rPr lang="en-US" sz="1000" b="1" dirty="0" smtClean="0">
                      <a:solidFill>
                        <a:schemeClr val="bg2">
                          <a:lumMod val="25000"/>
                        </a:schemeClr>
                      </a:solidFill>
                    </a:rPr>
                    <a:t>  </a:t>
                  </a:r>
                  <a:r>
                    <a:rPr lang="en-US" sz="1400" dirty="0" err="1" smtClean="0">
                      <a:solidFill>
                        <a:schemeClr val="bg2">
                          <a:lumMod val="25000"/>
                        </a:schemeClr>
                      </a:solidFill>
                    </a:rPr>
                    <a:t>Peralatan</a:t>
                  </a:r>
                  <a:r>
                    <a:rPr lang="en-US" sz="1400" dirty="0" smtClean="0">
                      <a:solidFill>
                        <a:schemeClr val="bg2">
                          <a:lumMod val="25000"/>
                        </a:schemeClr>
                      </a:solidFill>
                    </a:rPr>
                    <a:t> </a:t>
                  </a:r>
                  <a:r>
                    <a:rPr lang="en-US" sz="1400" dirty="0" err="1">
                      <a:solidFill>
                        <a:schemeClr val="bg2">
                          <a:lumMod val="25000"/>
                        </a:schemeClr>
                      </a:solidFill>
                    </a:rPr>
                    <a:t>pendidikan</a:t>
                  </a:r>
                  <a:endParaRPr lang="en-US" sz="1400" dirty="0">
                    <a:solidFill>
                      <a:schemeClr val="bg2">
                        <a:lumMod val="25000"/>
                      </a:schemeClr>
                    </a:solidFill>
                  </a:endParaRPr>
                </a:p>
              </p:txBody>
            </p:sp>
            <p:sp>
              <p:nvSpPr>
                <p:cNvPr id="22" name="Rectangle 21"/>
                <p:cNvSpPr/>
                <p:nvPr/>
              </p:nvSpPr>
              <p:spPr>
                <a:xfrm>
                  <a:off x="1797511" y="4443065"/>
                  <a:ext cx="2565790" cy="677108"/>
                </a:xfrm>
                <a:prstGeom prst="rect">
                  <a:avLst/>
                </a:prstGeom>
                <a:ln>
                  <a:noFill/>
                  <a:prstDash val="sysDash"/>
                </a:ln>
              </p:spPr>
              <p:txBody>
                <a:bodyPr wrap="square">
                  <a:spAutoFit/>
                </a:bodyPr>
                <a:lstStyle/>
                <a:p>
                  <a:pPr marL="404813" indent="-404813"/>
                  <a:r>
                    <a:rPr lang="en-US" sz="2400" b="1" dirty="0" smtClean="0">
                      <a:solidFill>
                        <a:srgbClr val="0070C0"/>
                      </a:solidFill>
                    </a:rPr>
                    <a:t>06.</a:t>
                  </a:r>
                  <a:r>
                    <a:rPr lang="en-US" sz="1000" b="1" dirty="0" smtClean="0">
                      <a:solidFill>
                        <a:srgbClr val="0070C0"/>
                      </a:solidFill>
                    </a:rPr>
                    <a:t> </a:t>
                  </a:r>
                  <a:r>
                    <a:rPr lang="en-US" sz="1400" dirty="0" err="1" smtClean="0">
                      <a:solidFill>
                        <a:schemeClr val="bg2">
                          <a:lumMod val="25000"/>
                        </a:schemeClr>
                      </a:solidFill>
                    </a:rPr>
                    <a:t>Sarana</a:t>
                  </a:r>
                  <a:r>
                    <a:rPr lang="en-US" sz="1400" dirty="0" smtClean="0">
                      <a:solidFill>
                        <a:schemeClr val="bg2">
                          <a:lumMod val="25000"/>
                        </a:schemeClr>
                      </a:solidFill>
                    </a:rPr>
                    <a:t> </a:t>
                  </a:r>
                  <a:r>
                    <a:rPr lang="en-US" sz="1400" dirty="0">
                      <a:solidFill>
                        <a:schemeClr val="bg2">
                          <a:lumMod val="25000"/>
                        </a:schemeClr>
                      </a:solidFill>
                    </a:rPr>
                    <a:t>PJOK </a:t>
                  </a:r>
                  <a:r>
                    <a:rPr lang="en-US" sz="1400" dirty="0" err="1">
                      <a:solidFill>
                        <a:schemeClr val="bg2">
                          <a:lumMod val="25000"/>
                        </a:schemeClr>
                      </a:solidFill>
                    </a:rPr>
                    <a:t>dan</a:t>
                  </a:r>
                  <a:r>
                    <a:rPr lang="en-US" sz="1400" dirty="0" smtClean="0">
                      <a:solidFill>
                        <a:schemeClr val="bg2">
                          <a:lumMod val="25000"/>
                        </a:schemeClr>
                      </a:solidFill>
                    </a:rPr>
                    <a:t>/ </a:t>
                  </a:r>
                  <a:r>
                    <a:rPr lang="en-US" sz="1400" dirty="0" err="1" smtClean="0">
                      <a:solidFill>
                        <a:schemeClr val="bg2">
                          <a:lumMod val="25000"/>
                        </a:schemeClr>
                      </a:solidFill>
                    </a:rPr>
                    <a:t>atau</a:t>
                  </a:r>
                  <a:r>
                    <a:rPr lang="en-US" sz="1400" dirty="0" smtClean="0">
                      <a:solidFill>
                        <a:schemeClr val="bg2">
                          <a:lumMod val="25000"/>
                        </a:schemeClr>
                      </a:solidFill>
                    </a:rPr>
                    <a:t> </a:t>
                  </a:r>
                  <a:r>
                    <a:rPr lang="en-US" sz="1400" dirty="0" err="1">
                      <a:solidFill>
                        <a:schemeClr val="bg2">
                          <a:lumMod val="25000"/>
                        </a:schemeClr>
                      </a:solidFill>
                    </a:rPr>
                    <a:t>seni</a:t>
                  </a:r>
                  <a:r>
                    <a:rPr lang="en-US" sz="1400" dirty="0">
                      <a:solidFill>
                        <a:schemeClr val="bg2">
                          <a:lumMod val="25000"/>
                        </a:schemeClr>
                      </a:solidFill>
                    </a:rPr>
                    <a:t> </a:t>
                  </a:r>
                  <a:r>
                    <a:rPr lang="en-US" sz="1400" dirty="0" err="1">
                      <a:solidFill>
                        <a:schemeClr val="bg2">
                          <a:lumMod val="25000"/>
                        </a:schemeClr>
                      </a:solidFill>
                    </a:rPr>
                    <a:t>budaya</a:t>
                  </a:r>
                  <a:endParaRPr lang="en-US" sz="1400" dirty="0">
                    <a:solidFill>
                      <a:schemeClr val="bg2">
                        <a:lumMod val="25000"/>
                      </a:schemeClr>
                    </a:solidFill>
                  </a:endParaRPr>
                </a:p>
              </p:txBody>
            </p:sp>
            <p:sp>
              <p:nvSpPr>
                <p:cNvPr id="23" name="Rectangle 22"/>
                <p:cNvSpPr/>
                <p:nvPr/>
              </p:nvSpPr>
              <p:spPr>
                <a:xfrm>
                  <a:off x="1404961" y="3026199"/>
                  <a:ext cx="2122248" cy="461665"/>
                </a:xfrm>
                <a:prstGeom prst="rect">
                  <a:avLst/>
                </a:prstGeom>
                <a:ln>
                  <a:noFill/>
                  <a:prstDash val="sysDash"/>
                </a:ln>
              </p:spPr>
              <p:txBody>
                <a:bodyPr wrap="none">
                  <a:spAutoFit/>
                </a:bodyPr>
                <a:lstStyle/>
                <a:p>
                  <a:r>
                    <a:rPr lang="en-US" sz="2400" b="1" dirty="0" smtClean="0">
                      <a:solidFill>
                        <a:srgbClr val="0070C0"/>
                      </a:solidFill>
                    </a:rPr>
                    <a:t>07.</a:t>
                  </a:r>
                  <a:r>
                    <a:rPr lang="en-US" sz="1000" b="1" dirty="0" smtClean="0">
                      <a:solidFill>
                        <a:srgbClr val="0070C0"/>
                      </a:solidFill>
                    </a:rPr>
                    <a:t> </a:t>
                  </a:r>
                  <a:r>
                    <a:rPr lang="en-US" sz="1400" dirty="0" smtClean="0">
                      <a:solidFill>
                        <a:schemeClr val="bg2">
                          <a:lumMod val="25000"/>
                        </a:schemeClr>
                      </a:solidFill>
                    </a:rPr>
                    <a:t>Media </a:t>
                  </a:r>
                  <a:r>
                    <a:rPr lang="en-US" sz="1400" dirty="0" err="1">
                      <a:solidFill>
                        <a:schemeClr val="bg2">
                          <a:lumMod val="25000"/>
                        </a:schemeClr>
                      </a:solidFill>
                    </a:rPr>
                    <a:t>pembelajaran</a:t>
                  </a:r>
                  <a:endParaRPr lang="en-US" sz="1400" dirty="0">
                    <a:solidFill>
                      <a:schemeClr val="bg2">
                        <a:lumMod val="25000"/>
                      </a:schemeClr>
                    </a:solidFill>
                  </a:endParaRPr>
                </a:p>
              </p:txBody>
            </p:sp>
            <p:sp>
              <p:nvSpPr>
                <p:cNvPr id="24" name="Rectangle 23"/>
                <p:cNvSpPr/>
                <p:nvPr/>
              </p:nvSpPr>
              <p:spPr>
                <a:xfrm>
                  <a:off x="808149" y="978797"/>
                  <a:ext cx="3644140" cy="892552"/>
                </a:xfrm>
                <a:prstGeom prst="rect">
                  <a:avLst/>
                </a:prstGeom>
                <a:ln>
                  <a:noFill/>
                  <a:prstDash val="sysDash"/>
                </a:ln>
              </p:spPr>
              <p:txBody>
                <a:bodyPr wrap="square">
                  <a:spAutoFit/>
                </a:bodyPr>
                <a:lstStyle/>
                <a:p>
                  <a:pPr marL="404813" indent="-404813" algn="just"/>
                  <a:r>
                    <a:rPr lang="en-US" sz="2400" b="1" dirty="0" smtClean="0">
                      <a:solidFill>
                        <a:srgbClr val="0070C0"/>
                      </a:solidFill>
                    </a:rPr>
                    <a:t>08.</a:t>
                  </a:r>
                  <a:r>
                    <a:rPr lang="en-US" sz="1000" b="1" dirty="0" smtClean="0">
                      <a:solidFill>
                        <a:srgbClr val="0070C0"/>
                      </a:solidFill>
                    </a:rPr>
                    <a:t> </a:t>
                  </a:r>
                  <a:r>
                    <a:rPr lang="sv-SE" sz="1400" dirty="0" smtClean="0">
                      <a:solidFill>
                        <a:schemeClr val="bg2">
                          <a:lumMod val="25000"/>
                        </a:schemeClr>
                      </a:solidFill>
                    </a:rPr>
                    <a:t>Rehabilitasi </a:t>
                  </a:r>
                  <a:r>
                    <a:rPr lang="sv-SE" sz="1400" dirty="0">
                      <a:solidFill>
                        <a:schemeClr val="bg2">
                          <a:lumMod val="25000"/>
                        </a:schemeClr>
                      </a:solidFill>
                    </a:rPr>
                    <a:t>jamban siswa/guru dengan tingkat kerusakan sedang atau berat, baik beserta sanitasinya atau tanpa sanitasinya</a:t>
                  </a:r>
                </a:p>
              </p:txBody>
            </p:sp>
            <p:grpSp>
              <p:nvGrpSpPr>
                <p:cNvPr id="25" name="Group 24"/>
                <p:cNvGrpSpPr/>
                <p:nvPr/>
              </p:nvGrpSpPr>
              <p:grpSpPr>
                <a:xfrm>
                  <a:off x="3979158" y="1477616"/>
                  <a:ext cx="3754530" cy="3603827"/>
                  <a:chOff x="4178187" y="1559417"/>
                  <a:chExt cx="3754530" cy="3603827"/>
                </a:xfrm>
              </p:grpSpPr>
              <p:grpSp>
                <p:nvGrpSpPr>
                  <p:cNvPr id="35" name="Group 34"/>
                  <p:cNvGrpSpPr/>
                  <p:nvPr/>
                </p:nvGrpSpPr>
                <p:grpSpPr>
                  <a:xfrm>
                    <a:off x="5450142" y="2767963"/>
                    <a:ext cx="1230058" cy="1203399"/>
                    <a:chOff x="1409702" y="1240972"/>
                    <a:chExt cx="1524000" cy="1523999"/>
                  </a:xfrm>
                  <a:solidFill>
                    <a:schemeClr val="accent1">
                      <a:lumMod val="20000"/>
                      <a:lumOff val="80000"/>
                    </a:schemeClr>
                  </a:solidFill>
                  <a:effectLst>
                    <a:outerShdw blurRad="50800" dist="38100" dir="5400000" algn="t" rotWithShape="0">
                      <a:prstClr val="black">
                        <a:alpha val="40000"/>
                      </a:prstClr>
                    </a:outerShdw>
                  </a:effectLst>
                </p:grpSpPr>
                <p:sp>
                  <p:nvSpPr>
                    <p:cNvPr id="79" name="Oval 78"/>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Oval 35"/>
                  <p:cNvSpPr/>
                  <p:nvPr/>
                </p:nvSpPr>
                <p:spPr>
                  <a:xfrm>
                    <a:off x="5338459" y="2672971"/>
                    <a:ext cx="1451775" cy="139881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p:nvPr/>
                </p:nvGrpSpPr>
                <p:grpSpPr>
                  <a:xfrm>
                    <a:off x="7164435" y="2980829"/>
                    <a:ext cx="768282" cy="779155"/>
                    <a:chOff x="5698739" y="1103923"/>
                    <a:chExt cx="768282" cy="779155"/>
                  </a:xfrm>
                </p:grpSpPr>
                <p:sp>
                  <p:nvSpPr>
                    <p:cNvPr id="77" name="Oval 76"/>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 name="Group 37"/>
                  <p:cNvGrpSpPr/>
                  <p:nvPr/>
                </p:nvGrpSpPr>
                <p:grpSpPr>
                  <a:xfrm>
                    <a:off x="5675876" y="4384089"/>
                    <a:ext cx="768282" cy="779155"/>
                    <a:chOff x="5698739" y="1103923"/>
                    <a:chExt cx="768282" cy="779155"/>
                  </a:xfrm>
                </p:grpSpPr>
                <p:sp>
                  <p:nvSpPr>
                    <p:cNvPr id="75" name="Oval 74"/>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5680205" y="1559417"/>
                    <a:ext cx="768282" cy="779155"/>
                    <a:chOff x="5698739" y="1103923"/>
                    <a:chExt cx="768282" cy="779155"/>
                  </a:xfrm>
                </p:grpSpPr>
                <p:sp>
                  <p:nvSpPr>
                    <p:cNvPr id="73" name="Oval 72"/>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4178187" y="3029887"/>
                    <a:ext cx="768282" cy="779155"/>
                    <a:chOff x="5698739" y="1103923"/>
                    <a:chExt cx="768282" cy="779155"/>
                  </a:xfrm>
                </p:grpSpPr>
                <p:sp>
                  <p:nvSpPr>
                    <p:cNvPr id="71" name="Oval 70"/>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6691807" y="1988808"/>
                    <a:ext cx="768282" cy="779155"/>
                    <a:chOff x="5698739" y="1103923"/>
                    <a:chExt cx="768282" cy="779155"/>
                  </a:xfrm>
                </p:grpSpPr>
                <p:sp>
                  <p:nvSpPr>
                    <p:cNvPr id="69" name="Oval 68"/>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6745450" y="4019896"/>
                    <a:ext cx="768282" cy="779155"/>
                    <a:chOff x="5698739" y="1103923"/>
                    <a:chExt cx="768282" cy="779155"/>
                  </a:xfrm>
                </p:grpSpPr>
                <p:sp>
                  <p:nvSpPr>
                    <p:cNvPr id="67" name="Oval 66"/>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4573007" y="2034207"/>
                    <a:ext cx="768282" cy="779155"/>
                    <a:chOff x="5698739" y="1103923"/>
                    <a:chExt cx="768282" cy="779155"/>
                  </a:xfrm>
                </p:grpSpPr>
                <p:sp>
                  <p:nvSpPr>
                    <p:cNvPr id="65" name="Oval 64"/>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p:cNvGrpSpPr/>
                  <p:nvPr/>
                </p:nvGrpSpPr>
                <p:grpSpPr>
                  <a:xfrm>
                    <a:off x="4593327" y="4014966"/>
                    <a:ext cx="768282" cy="779155"/>
                    <a:chOff x="5698739" y="1103923"/>
                    <a:chExt cx="768282" cy="779155"/>
                  </a:xfrm>
                </p:grpSpPr>
                <p:sp>
                  <p:nvSpPr>
                    <p:cNvPr id="63" name="Oval 62"/>
                    <p:cNvSpPr/>
                    <p:nvPr/>
                  </p:nvSpPr>
                  <p:spPr>
                    <a:xfrm>
                      <a:off x="5756730" y="1159102"/>
                      <a:ext cx="656648" cy="671906"/>
                    </a:xfrm>
                    <a:prstGeom prst="ellipse">
                      <a:avLst/>
                    </a:pr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698739" y="1103923"/>
                      <a:ext cx="768282" cy="779155"/>
                    </a:xfrm>
                    <a:prstGeom prst="ellipse">
                      <a:avLst/>
                    </a:prstGeom>
                    <a:noFill/>
                    <a:ln w="2857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5" name="Straight Connector 44"/>
                  <p:cNvCxnSpPr>
                    <a:stCxn id="74" idx="4"/>
                    <a:endCxn id="36" idx="0"/>
                  </p:cNvCxnSpPr>
                  <p:nvPr/>
                </p:nvCxnSpPr>
                <p:spPr>
                  <a:xfrm>
                    <a:off x="6064346" y="2338572"/>
                    <a:ext cx="1" cy="3343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a:stCxn id="36" idx="6"/>
                    <a:endCxn id="78" idx="2"/>
                  </p:cNvCxnSpPr>
                  <p:nvPr/>
                </p:nvCxnSpPr>
                <p:spPr>
                  <a:xfrm flipV="1">
                    <a:off x="6790234" y="3370407"/>
                    <a:ext cx="374201" cy="197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36" idx="2"/>
                  </p:cNvCxnSpPr>
                  <p:nvPr/>
                </p:nvCxnSpPr>
                <p:spPr>
                  <a:xfrm flipH="1">
                    <a:off x="4945272" y="3372377"/>
                    <a:ext cx="39318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36" idx="4"/>
                    <a:endCxn id="76" idx="0"/>
                  </p:cNvCxnSpPr>
                  <p:nvPr/>
                </p:nvCxnSpPr>
                <p:spPr>
                  <a:xfrm flipH="1">
                    <a:off x="6060017" y="4071783"/>
                    <a:ext cx="4330" cy="31230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a:stCxn id="36" idx="1"/>
                  </p:cNvCxnSpPr>
                  <p:nvPr/>
                </p:nvCxnSpPr>
                <p:spPr>
                  <a:xfrm flipH="1" flipV="1">
                    <a:off x="5275770" y="2672971"/>
                    <a:ext cx="275297" cy="204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36" idx="7"/>
                    <a:endCxn id="70" idx="3"/>
                  </p:cNvCxnSpPr>
                  <p:nvPr/>
                </p:nvCxnSpPr>
                <p:spPr>
                  <a:xfrm flipV="1">
                    <a:off x="6577626" y="2653858"/>
                    <a:ext cx="226693" cy="2239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a:stCxn id="36" idx="5"/>
                    <a:endCxn id="68" idx="1"/>
                  </p:cNvCxnSpPr>
                  <p:nvPr/>
                </p:nvCxnSpPr>
                <p:spPr>
                  <a:xfrm>
                    <a:off x="6577626" y="3866932"/>
                    <a:ext cx="280336" cy="267069"/>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a:stCxn id="64" idx="7"/>
                    <a:endCxn id="36" idx="3"/>
                  </p:cNvCxnSpPr>
                  <p:nvPr/>
                </p:nvCxnSpPr>
                <p:spPr>
                  <a:xfrm flipV="1">
                    <a:off x="5249097" y="3866932"/>
                    <a:ext cx="301970" cy="262139"/>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43" r="84425" b="53900"/>
                  <a:stretch/>
                </p:blipFill>
                <p:spPr bwMode="auto">
                  <a:xfrm>
                    <a:off x="5867820" y="1755721"/>
                    <a:ext cx="384394" cy="38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139" t="54952" r="3813" b="19590"/>
                  <a:stretch/>
                </p:blipFill>
                <p:spPr bwMode="auto">
                  <a:xfrm>
                    <a:off x="7312471" y="3151098"/>
                    <a:ext cx="496222" cy="44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3110" t="47879" r="16505" b="26120"/>
                  <a:stretch/>
                </p:blipFill>
                <p:spPr bwMode="auto">
                  <a:xfrm>
                    <a:off x="6933063" y="4204813"/>
                    <a:ext cx="382137" cy="468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6"/>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461" t="25197" r="41788" b="50000"/>
                  <a:stretch/>
                </p:blipFill>
                <p:spPr bwMode="auto">
                  <a:xfrm>
                    <a:off x="4774996" y="2145779"/>
                    <a:ext cx="368651" cy="527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10"/>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159" t="28562" r="34000" b="23881"/>
                  <a:stretch/>
                </p:blipFill>
                <p:spPr bwMode="auto">
                  <a:xfrm>
                    <a:off x="4760257" y="4232831"/>
                    <a:ext cx="438769" cy="37695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 name="Picture 11"/>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9090" t="33325" r="72623" b="50874"/>
                  <a:stretch/>
                </p:blipFill>
                <p:spPr bwMode="auto">
                  <a:xfrm>
                    <a:off x="5867820" y="4584518"/>
                    <a:ext cx="400210" cy="42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2" name="Picture 12"/>
                  <p:cNvPicPr>
                    <a:picLocks noChangeAspect="1" noChangeArrowheads="1"/>
                  </p:cNvPicPr>
                  <p:nvPr/>
                </p:nvPicPr>
                <p:blipFill rotWithShape="1">
                  <a:blip r:embed="rId9">
                    <a:extLst>
                      <a:ext uri="{28A0092B-C50C-407E-A947-70E740481C1C}">
                        <a14:useLocalDpi xmlns:a14="http://schemas.microsoft.com/office/drawing/2010/main" val="0"/>
                      </a:ext>
                    </a:extLst>
                  </a:blip>
                  <a:srcRect l="21398" t="42390" r="74301" b="50000"/>
                  <a:stretch/>
                </p:blipFill>
                <p:spPr bwMode="auto">
                  <a:xfrm>
                    <a:off x="4362501" y="3199992"/>
                    <a:ext cx="461652" cy="459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26" name="Straight Connector 25"/>
                <p:cNvCxnSpPr>
                  <a:stCxn id="74" idx="0"/>
                </p:cNvCxnSpPr>
                <p:nvPr/>
              </p:nvCxnSpPr>
              <p:spPr>
                <a:xfrm flipV="1">
                  <a:off x="5865317" y="923618"/>
                  <a:ext cx="3579" cy="5539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70" idx="7"/>
                </p:cNvCxnSpPr>
                <p:nvPr/>
              </p:nvCxnSpPr>
              <p:spPr>
                <a:xfrm flipV="1">
                  <a:off x="7148548" y="1858853"/>
                  <a:ext cx="166155" cy="1622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78" idx="6"/>
                </p:cNvCxnSpPr>
                <p:nvPr/>
              </p:nvCxnSpPr>
              <p:spPr>
                <a:xfrm flipV="1">
                  <a:off x="7733688" y="3287861"/>
                  <a:ext cx="221592" cy="7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a:stCxn id="68" idx="5"/>
                </p:cNvCxnSpPr>
                <p:nvPr/>
              </p:nvCxnSpPr>
              <p:spPr>
                <a:xfrm>
                  <a:off x="7202191" y="4603145"/>
                  <a:ext cx="159362" cy="170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76" idx="4"/>
                </p:cNvCxnSpPr>
                <p:nvPr/>
              </p:nvCxnSpPr>
              <p:spPr>
                <a:xfrm>
                  <a:off x="5860988" y="5081443"/>
                  <a:ext cx="7908" cy="305199"/>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163472" y="4486417"/>
                  <a:ext cx="230826" cy="17383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72" idx="2"/>
                </p:cNvCxnSpPr>
                <p:nvPr/>
              </p:nvCxnSpPr>
              <p:spPr>
                <a:xfrm flipH="1">
                  <a:off x="3644537" y="3337664"/>
                  <a:ext cx="334621" cy="10163"/>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66" idx="1"/>
                </p:cNvCxnSpPr>
                <p:nvPr/>
              </p:nvCxnSpPr>
              <p:spPr>
                <a:xfrm flipH="1" flipV="1">
                  <a:off x="4278885" y="1907007"/>
                  <a:ext cx="207605" cy="159504"/>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5407690" y="3146722"/>
                  <a:ext cx="906595" cy="307777"/>
                </a:xfrm>
                <a:prstGeom prst="rect">
                  <a:avLst/>
                </a:prstGeom>
              </p:spPr>
              <p:txBody>
                <a:bodyPr wrap="none">
                  <a:spAutoFit/>
                </a:bodyPr>
                <a:lstStyle/>
                <a:p>
                  <a:r>
                    <a:rPr lang="en-US" sz="1400" b="1" dirty="0" smtClean="0"/>
                    <a:t>REGULER </a:t>
                  </a:r>
                  <a:endParaRPr lang="en-US" sz="1400" dirty="0"/>
                </a:p>
              </p:txBody>
            </p:sp>
          </p:grpSp>
          <p:sp>
            <p:nvSpPr>
              <p:cNvPr id="9" name="Rectangle 8"/>
              <p:cNvSpPr/>
              <p:nvPr/>
            </p:nvSpPr>
            <p:spPr>
              <a:xfrm>
                <a:off x="5995953" y="1258897"/>
                <a:ext cx="2184875" cy="356150"/>
              </a:xfrm>
              <a:prstGeom prst="rect">
                <a:avLst/>
              </a:prstGeom>
            </p:spPr>
            <p:txBody>
              <a:bodyPr wrap="none">
                <a:spAutoFit/>
              </a:bodyPr>
              <a:lstStyle/>
              <a:p>
                <a:r>
                  <a:rPr lang="en-US" b="1" dirty="0" smtClean="0">
                    <a:solidFill>
                      <a:srgbClr val="C00000"/>
                    </a:solidFill>
                  </a:rPr>
                  <a:t>SMA 1 = 3.333 </a:t>
                </a:r>
                <a:r>
                  <a:rPr lang="en-US" b="1" dirty="0" err="1" smtClean="0">
                    <a:solidFill>
                      <a:srgbClr val="C00000"/>
                    </a:solidFill>
                  </a:rPr>
                  <a:t>ruang</a:t>
                </a:r>
                <a:endParaRPr lang="en-US" b="1" dirty="0">
                  <a:solidFill>
                    <a:srgbClr val="C00000"/>
                  </a:solidFill>
                </a:endParaRPr>
              </a:p>
            </p:txBody>
          </p:sp>
          <p:sp>
            <p:nvSpPr>
              <p:cNvPr id="10" name="Rectangle 9"/>
              <p:cNvSpPr/>
              <p:nvPr/>
            </p:nvSpPr>
            <p:spPr>
              <a:xfrm>
                <a:off x="7655575" y="2279036"/>
                <a:ext cx="2578618" cy="356150"/>
              </a:xfrm>
              <a:prstGeom prst="rect">
                <a:avLst/>
              </a:prstGeom>
            </p:spPr>
            <p:txBody>
              <a:bodyPr wrap="square">
                <a:spAutoFit/>
              </a:bodyPr>
              <a:lstStyle/>
              <a:p>
                <a:r>
                  <a:rPr lang="en-US" b="1" dirty="0" smtClean="0">
                    <a:solidFill>
                      <a:srgbClr val="C00000"/>
                    </a:solidFill>
                  </a:rPr>
                  <a:t>SMA 2 </a:t>
                </a:r>
                <a:r>
                  <a:rPr lang="en-US" b="1" dirty="0">
                    <a:solidFill>
                      <a:srgbClr val="C00000"/>
                    </a:solidFill>
                  </a:rPr>
                  <a:t>= </a:t>
                </a:r>
                <a:r>
                  <a:rPr lang="en-US" b="1" dirty="0" smtClean="0">
                    <a:solidFill>
                      <a:srgbClr val="C00000"/>
                    </a:solidFill>
                  </a:rPr>
                  <a:t>1.558 </a:t>
                </a:r>
                <a:r>
                  <a:rPr lang="en-US" b="1" dirty="0" err="1" smtClean="0">
                    <a:solidFill>
                      <a:srgbClr val="C00000"/>
                    </a:solidFill>
                  </a:rPr>
                  <a:t>ruang</a:t>
                </a:r>
                <a:endParaRPr lang="en-US" b="1" dirty="0">
                  <a:solidFill>
                    <a:srgbClr val="C00000"/>
                  </a:solidFill>
                </a:endParaRPr>
              </a:p>
            </p:txBody>
          </p:sp>
          <p:sp>
            <p:nvSpPr>
              <p:cNvPr id="11" name="Rectangle 10"/>
              <p:cNvSpPr/>
              <p:nvPr/>
            </p:nvSpPr>
            <p:spPr>
              <a:xfrm>
                <a:off x="8252560" y="3650139"/>
                <a:ext cx="2004857" cy="356150"/>
              </a:xfrm>
              <a:prstGeom prst="rect">
                <a:avLst/>
              </a:prstGeom>
            </p:spPr>
            <p:txBody>
              <a:bodyPr wrap="none">
                <a:spAutoFit/>
              </a:bodyPr>
              <a:lstStyle/>
              <a:p>
                <a:r>
                  <a:rPr lang="en-US" b="1" dirty="0" smtClean="0">
                    <a:solidFill>
                      <a:srgbClr val="C00000"/>
                    </a:solidFill>
                  </a:rPr>
                  <a:t>SMA 3 = 937 </a:t>
                </a:r>
                <a:r>
                  <a:rPr lang="en-US" b="1" dirty="0" err="1" smtClean="0">
                    <a:solidFill>
                      <a:srgbClr val="C00000"/>
                    </a:solidFill>
                  </a:rPr>
                  <a:t>ruang</a:t>
                </a:r>
                <a:endParaRPr lang="en-US" b="1" dirty="0">
                  <a:solidFill>
                    <a:srgbClr val="C00000"/>
                  </a:solidFill>
                </a:endParaRPr>
              </a:p>
            </p:txBody>
          </p:sp>
          <p:sp>
            <p:nvSpPr>
              <p:cNvPr id="12" name="Rectangle 11"/>
              <p:cNvSpPr/>
              <p:nvPr/>
            </p:nvSpPr>
            <p:spPr>
              <a:xfrm>
                <a:off x="9069745" y="5111709"/>
                <a:ext cx="1834568" cy="356150"/>
              </a:xfrm>
              <a:prstGeom prst="rect">
                <a:avLst/>
              </a:prstGeom>
            </p:spPr>
            <p:txBody>
              <a:bodyPr wrap="none">
                <a:spAutoFit/>
              </a:bodyPr>
              <a:lstStyle/>
              <a:p>
                <a:r>
                  <a:rPr lang="en-US" b="1" dirty="0" smtClean="0">
                    <a:solidFill>
                      <a:srgbClr val="C00000"/>
                    </a:solidFill>
                  </a:rPr>
                  <a:t>SMA 4 </a:t>
                </a:r>
                <a:r>
                  <a:rPr lang="en-US" b="1" dirty="0">
                    <a:solidFill>
                      <a:srgbClr val="C00000"/>
                    </a:solidFill>
                  </a:rPr>
                  <a:t>= </a:t>
                </a:r>
                <a:r>
                  <a:rPr lang="en-US" b="1" dirty="0" smtClean="0">
                    <a:solidFill>
                      <a:srgbClr val="C00000"/>
                    </a:solidFill>
                  </a:rPr>
                  <a:t>410 unit</a:t>
                </a:r>
                <a:endParaRPr lang="en-US" b="1" dirty="0">
                  <a:solidFill>
                    <a:srgbClr val="C00000"/>
                  </a:solidFill>
                </a:endParaRPr>
              </a:p>
            </p:txBody>
          </p:sp>
          <p:sp>
            <p:nvSpPr>
              <p:cNvPr id="13" name="Rectangle 12"/>
              <p:cNvSpPr/>
              <p:nvPr/>
            </p:nvSpPr>
            <p:spPr>
              <a:xfrm>
                <a:off x="5411489" y="5821921"/>
                <a:ext cx="1988769" cy="356150"/>
              </a:xfrm>
              <a:prstGeom prst="rect">
                <a:avLst/>
              </a:prstGeom>
            </p:spPr>
            <p:txBody>
              <a:bodyPr wrap="none">
                <a:spAutoFit/>
              </a:bodyPr>
              <a:lstStyle/>
              <a:p>
                <a:r>
                  <a:rPr lang="en-US" b="1" dirty="0" smtClean="0">
                    <a:solidFill>
                      <a:srgbClr val="C00000"/>
                    </a:solidFill>
                  </a:rPr>
                  <a:t>SMA 5 </a:t>
                </a:r>
                <a:r>
                  <a:rPr lang="en-US" b="1" dirty="0">
                    <a:solidFill>
                      <a:srgbClr val="C00000"/>
                    </a:solidFill>
                  </a:rPr>
                  <a:t>= </a:t>
                </a:r>
                <a:r>
                  <a:rPr lang="en-US" b="1" dirty="0" smtClean="0">
                    <a:solidFill>
                      <a:srgbClr val="C00000"/>
                    </a:solidFill>
                  </a:rPr>
                  <a:t>741 </a:t>
                </a:r>
                <a:r>
                  <a:rPr lang="en-US" b="1" dirty="0" err="1" smtClean="0">
                    <a:solidFill>
                      <a:srgbClr val="C00000"/>
                    </a:solidFill>
                  </a:rPr>
                  <a:t>paket</a:t>
                </a:r>
                <a:endParaRPr lang="en-US" b="1" dirty="0">
                  <a:solidFill>
                    <a:srgbClr val="C00000"/>
                  </a:solidFill>
                </a:endParaRPr>
              </a:p>
            </p:txBody>
          </p:sp>
          <p:sp>
            <p:nvSpPr>
              <p:cNvPr id="14" name="Rectangle 13"/>
              <p:cNvSpPr/>
              <p:nvPr/>
            </p:nvSpPr>
            <p:spPr>
              <a:xfrm>
                <a:off x="2042765" y="5064736"/>
                <a:ext cx="1988769" cy="356150"/>
              </a:xfrm>
              <a:prstGeom prst="rect">
                <a:avLst/>
              </a:prstGeom>
            </p:spPr>
            <p:txBody>
              <a:bodyPr wrap="none">
                <a:spAutoFit/>
              </a:bodyPr>
              <a:lstStyle/>
              <a:p>
                <a:r>
                  <a:rPr lang="en-US" b="1" dirty="0" smtClean="0">
                    <a:solidFill>
                      <a:srgbClr val="C00000"/>
                    </a:solidFill>
                  </a:rPr>
                  <a:t>SMA 6 = 265 </a:t>
                </a:r>
                <a:r>
                  <a:rPr lang="en-US" b="1" dirty="0" err="1" smtClean="0">
                    <a:solidFill>
                      <a:srgbClr val="C00000"/>
                    </a:solidFill>
                  </a:rPr>
                  <a:t>paket</a:t>
                </a:r>
                <a:endParaRPr lang="en-US" b="1" dirty="0">
                  <a:solidFill>
                    <a:srgbClr val="C00000"/>
                  </a:solidFill>
                </a:endParaRPr>
              </a:p>
            </p:txBody>
          </p:sp>
          <p:sp>
            <p:nvSpPr>
              <p:cNvPr id="15" name="Rectangle 14"/>
              <p:cNvSpPr/>
              <p:nvPr/>
            </p:nvSpPr>
            <p:spPr>
              <a:xfrm>
                <a:off x="1357320" y="3369992"/>
                <a:ext cx="1988769" cy="356150"/>
              </a:xfrm>
              <a:prstGeom prst="rect">
                <a:avLst/>
              </a:prstGeom>
            </p:spPr>
            <p:txBody>
              <a:bodyPr wrap="none">
                <a:spAutoFit/>
              </a:bodyPr>
              <a:lstStyle/>
              <a:p>
                <a:r>
                  <a:rPr lang="en-US" b="1" dirty="0" smtClean="0">
                    <a:solidFill>
                      <a:srgbClr val="C00000"/>
                    </a:solidFill>
                  </a:rPr>
                  <a:t>SMA 7 = 257 </a:t>
                </a:r>
                <a:r>
                  <a:rPr lang="en-US" b="1" dirty="0" err="1" smtClean="0">
                    <a:solidFill>
                      <a:srgbClr val="C00000"/>
                    </a:solidFill>
                  </a:rPr>
                  <a:t>paket</a:t>
                </a:r>
                <a:endParaRPr lang="en-US" b="1" dirty="0">
                  <a:solidFill>
                    <a:srgbClr val="C00000"/>
                  </a:solidFill>
                </a:endParaRPr>
              </a:p>
            </p:txBody>
          </p:sp>
          <p:sp>
            <p:nvSpPr>
              <p:cNvPr id="16" name="Rectangle 15"/>
              <p:cNvSpPr/>
              <p:nvPr/>
            </p:nvSpPr>
            <p:spPr>
              <a:xfrm>
                <a:off x="1023465" y="2011508"/>
                <a:ext cx="1834568" cy="356150"/>
              </a:xfrm>
              <a:prstGeom prst="rect">
                <a:avLst/>
              </a:prstGeom>
            </p:spPr>
            <p:txBody>
              <a:bodyPr wrap="none">
                <a:spAutoFit/>
              </a:bodyPr>
              <a:lstStyle/>
              <a:p>
                <a:r>
                  <a:rPr lang="en-US" b="1" dirty="0" smtClean="0">
                    <a:solidFill>
                      <a:srgbClr val="C00000"/>
                    </a:solidFill>
                  </a:rPr>
                  <a:t>SMA 8 = 951 unit</a:t>
                </a:r>
                <a:endParaRPr lang="en-US" b="1" dirty="0">
                  <a:solidFill>
                    <a:srgbClr val="C00000"/>
                  </a:solidFill>
                </a:endParaRPr>
              </a:p>
            </p:txBody>
          </p:sp>
        </p:grpSp>
        <p:pic>
          <p:nvPicPr>
            <p:cNvPr id="7" name="Picture 4"/>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6705" t="48864" r="64820" b="37045"/>
            <a:stretch/>
          </p:blipFill>
          <p:spPr bwMode="auto">
            <a:xfrm>
              <a:off x="6510689" y="2347932"/>
              <a:ext cx="466047" cy="43565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73461465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a:solidFill>
                  <a:schemeClr val="bg1"/>
                </a:solidFill>
              </a:rPr>
              <a:t>Target Output DAK </a:t>
            </a:r>
            <a:r>
              <a:rPr lang="en-US" sz="2800" b="1" dirty="0" err="1">
                <a:solidFill>
                  <a:schemeClr val="bg1"/>
                </a:solidFill>
              </a:rPr>
              <a:t>Fisik</a:t>
            </a:r>
            <a:r>
              <a:rPr lang="en-US" sz="2800" b="1" dirty="0">
                <a:solidFill>
                  <a:schemeClr val="bg1"/>
                </a:solidFill>
              </a:rPr>
              <a:t> SMA - </a:t>
            </a:r>
            <a:r>
              <a:rPr lang="en-US" sz="2800" b="1" dirty="0" err="1" smtClean="0">
                <a:solidFill>
                  <a:srgbClr val="FFFF00"/>
                </a:solidFill>
              </a:rPr>
              <a:t>Affirmasi</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950060" y="1448780"/>
            <a:ext cx="8850581" cy="3271408"/>
            <a:chOff x="667170" y="1489723"/>
            <a:chExt cx="8850581" cy="3271408"/>
          </a:xfrm>
        </p:grpSpPr>
        <p:grpSp>
          <p:nvGrpSpPr>
            <p:cNvPr id="6" name="Group 5"/>
            <p:cNvGrpSpPr/>
            <p:nvPr/>
          </p:nvGrpSpPr>
          <p:grpSpPr>
            <a:xfrm>
              <a:off x="667170" y="1832693"/>
              <a:ext cx="2741992" cy="2476831"/>
              <a:chOff x="814009" y="2351955"/>
              <a:chExt cx="2741992" cy="2476831"/>
            </a:xfrm>
          </p:grpSpPr>
          <p:grpSp>
            <p:nvGrpSpPr>
              <p:cNvPr id="15" name="Group 14"/>
              <p:cNvGrpSpPr/>
              <p:nvPr/>
            </p:nvGrpSpPr>
            <p:grpSpPr>
              <a:xfrm>
                <a:off x="814009" y="2871249"/>
                <a:ext cx="1434958" cy="1450587"/>
                <a:chOff x="420309" y="1420662"/>
                <a:chExt cx="1434958" cy="1450587"/>
              </a:xfrm>
            </p:grpSpPr>
            <p:sp>
              <p:nvSpPr>
                <p:cNvPr id="18" name="Oval 17"/>
                <p:cNvSpPr/>
                <p:nvPr/>
              </p:nvSpPr>
              <p:spPr>
                <a:xfrm>
                  <a:off x="530698" y="1519170"/>
                  <a:ext cx="1215809" cy="1247941"/>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32741" y="1621680"/>
                  <a:ext cx="1011725" cy="1042922"/>
                </a:xfrm>
                <a:prstGeom prst="ellipse">
                  <a:avLst/>
                </a:prstGeom>
                <a:solidFill>
                  <a:schemeClr val="accent1">
                    <a:lumMod val="20000"/>
                    <a:lumOff val="80000"/>
                  </a:schemeClr>
                </a:solid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420309" y="1420662"/>
                  <a:ext cx="1434958" cy="145058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5461" y="1996778"/>
                  <a:ext cx="963725" cy="307777"/>
                </a:xfrm>
                <a:prstGeom prst="rect">
                  <a:avLst/>
                </a:prstGeom>
              </p:spPr>
              <p:txBody>
                <a:bodyPr wrap="none">
                  <a:spAutoFit/>
                </a:bodyPr>
                <a:lstStyle/>
                <a:p>
                  <a:r>
                    <a:rPr lang="en-US" sz="1400" b="1" dirty="0" smtClean="0"/>
                    <a:t>AFIRMASI </a:t>
                  </a:r>
                  <a:endParaRPr lang="en-US" sz="1400" dirty="0"/>
                </a:p>
              </p:txBody>
            </p:sp>
          </p:grpSp>
          <p:cxnSp>
            <p:nvCxnSpPr>
              <p:cNvPr id="16" name="Elbow Connector 15"/>
              <p:cNvCxnSpPr>
                <a:stCxn id="20" idx="4"/>
              </p:cNvCxnSpPr>
              <p:nvPr/>
            </p:nvCxnSpPr>
            <p:spPr>
              <a:xfrm rot="16200000" flipH="1">
                <a:off x="2290269" y="3563055"/>
                <a:ext cx="506951" cy="20245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5400000" flipH="1" flipV="1">
                <a:off x="2290267" y="1593175"/>
                <a:ext cx="506951" cy="2024512"/>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860" t="47092" r="60773" b="44863"/>
            <a:stretch/>
          </p:blipFill>
          <p:spPr bwMode="auto">
            <a:xfrm>
              <a:off x="3530366" y="1603381"/>
              <a:ext cx="538045" cy="4534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89" t="58254" r="73700" b="33344"/>
            <a:stretch/>
          </p:blipFill>
          <p:spPr bwMode="auto">
            <a:xfrm>
              <a:off x="3574947" y="4204904"/>
              <a:ext cx="482138" cy="307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3409163" y="1489723"/>
              <a:ext cx="747202" cy="726976"/>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442415" y="3995061"/>
              <a:ext cx="747202" cy="726976"/>
            </a:xfrm>
            <a:prstGeom prst="ellipse">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89617" y="1564354"/>
              <a:ext cx="5328134" cy="461665"/>
            </a:xfrm>
            <a:prstGeom prst="rect">
              <a:avLst/>
            </a:prstGeom>
            <a:ln>
              <a:noFill/>
              <a:prstDash val="sysDash"/>
            </a:ln>
          </p:spPr>
          <p:txBody>
            <a:bodyPr wrap="square">
              <a:spAutoFit/>
            </a:bodyPr>
            <a:lstStyle/>
            <a:p>
              <a:pPr marL="509588" indent="-509588"/>
              <a:r>
                <a:rPr lang="en-US" sz="2400" b="1" dirty="0" smtClean="0">
                  <a:solidFill>
                    <a:srgbClr val="0070C0"/>
                  </a:solidFill>
                </a:rPr>
                <a:t>09. </a:t>
              </a:r>
              <a:r>
                <a:rPr lang="en-US" dirty="0">
                  <a:solidFill>
                    <a:schemeClr val="bg2">
                      <a:lumMod val="25000"/>
                    </a:schemeClr>
                  </a:solidFill>
                </a:rPr>
                <a:t>Pembangunan </a:t>
              </a:r>
              <a:r>
                <a:rPr lang="en-US" dirty="0" err="1">
                  <a:solidFill>
                    <a:schemeClr val="bg2">
                      <a:lumMod val="25000"/>
                    </a:schemeClr>
                  </a:solidFill>
                </a:rPr>
                <a:t>asrama</a:t>
              </a:r>
              <a:r>
                <a:rPr lang="en-US" dirty="0">
                  <a:solidFill>
                    <a:schemeClr val="bg2">
                      <a:lumMod val="25000"/>
                    </a:schemeClr>
                  </a:solidFill>
                </a:rPr>
                <a:t> </a:t>
              </a:r>
              <a:r>
                <a:rPr lang="en-US" dirty="0" err="1">
                  <a:solidFill>
                    <a:schemeClr val="bg2">
                      <a:lumMod val="25000"/>
                    </a:schemeClr>
                  </a:solidFill>
                </a:rPr>
                <a:t>siswa</a:t>
              </a:r>
              <a:endParaRPr lang="en-US" dirty="0" smtClean="0">
                <a:solidFill>
                  <a:schemeClr val="bg2">
                    <a:lumMod val="25000"/>
                  </a:schemeClr>
                </a:solidFill>
              </a:endParaRPr>
            </a:p>
          </p:txBody>
        </p:sp>
        <p:sp>
          <p:nvSpPr>
            <p:cNvPr id="12" name="Rectangle 11"/>
            <p:cNvSpPr/>
            <p:nvPr/>
          </p:nvSpPr>
          <p:spPr>
            <a:xfrm>
              <a:off x="4189617" y="4078692"/>
              <a:ext cx="5328134" cy="461665"/>
            </a:xfrm>
            <a:prstGeom prst="rect">
              <a:avLst/>
            </a:prstGeom>
            <a:ln>
              <a:noFill/>
              <a:prstDash val="sysDash"/>
            </a:ln>
          </p:spPr>
          <p:txBody>
            <a:bodyPr wrap="square">
              <a:spAutoFit/>
            </a:bodyPr>
            <a:lstStyle/>
            <a:p>
              <a:pPr marL="509588" indent="-509588"/>
              <a:r>
                <a:rPr lang="en-US" sz="2400" b="1" dirty="0" smtClean="0">
                  <a:solidFill>
                    <a:srgbClr val="0070C0"/>
                  </a:solidFill>
                </a:rPr>
                <a:t>10. </a:t>
              </a:r>
              <a:r>
                <a:rPr lang="en-US" dirty="0">
                  <a:solidFill>
                    <a:schemeClr val="bg2">
                      <a:lumMod val="25000"/>
                    </a:schemeClr>
                  </a:solidFill>
                </a:rPr>
                <a:t>Pembangunan </a:t>
              </a:r>
              <a:r>
                <a:rPr lang="en-US" dirty="0" err="1">
                  <a:solidFill>
                    <a:schemeClr val="bg2">
                      <a:lumMod val="25000"/>
                    </a:schemeClr>
                  </a:solidFill>
                </a:rPr>
                <a:t>rumah</a:t>
              </a:r>
              <a:r>
                <a:rPr lang="en-US" dirty="0">
                  <a:solidFill>
                    <a:schemeClr val="bg2">
                      <a:lumMod val="25000"/>
                    </a:schemeClr>
                  </a:solidFill>
                </a:rPr>
                <a:t> </a:t>
              </a:r>
              <a:r>
                <a:rPr lang="en-US" dirty="0" err="1">
                  <a:solidFill>
                    <a:schemeClr val="bg2">
                      <a:lumMod val="25000"/>
                    </a:schemeClr>
                  </a:solidFill>
                </a:rPr>
                <a:t>dinas</a:t>
              </a:r>
              <a:r>
                <a:rPr lang="en-US" dirty="0">
                  <a:solidFill>
                    <a:schemeClr val="bg2">
                      <a:lumMod val="25000"/>
                    </a:schemeClr>
                  </a:solidFill>
                </a:rPr>
                <a:t>/mess guru</a:t>
              </a:r>
            </a:p>
          </p:txBody>
        </p:sp>
        <p:sp>
          <p:nvSpPr>
            <p:cNvPr id="13" name="Rectangle 12"/>
            <p:cNvSpPr/>
            <p:nvPr/>
          </p:nvSpPr>
          <p:spPr>
            <a:xfrm>
              <a:off x="4679572" y="1908786"/>
              <a:ext cx="2635630" cy="369332"/>
            </a:xfrm>
            <a:prstGeom prst="rect">
              <a:avLst/>
            </a:prstGeom>
          </p:spPr>
          <p:txBody>
            <a:bodyPr wrap="square">
              <a:spAutoFit/>
            </a:bodyPr>
            <a:lstStyle/>
            <a:p>
              <a:r>
                <a:rPr lang="en-US" b="1" dirty="0" smtClean="0">
                  <a:solidFill>
                    <a:srgbClr val="C00000"/>
                  </a:solidFill>
                </a:rPr>
                <a:t>SMA 9 </a:t>
              </a:r>
              <a:r>
                <a:rPr lang="en-US" b="1" dirty="0">
                  <a:solidFill>
                    <a:srgbClr val="C00000"/>
                  </a:solidFill>
                </a:rPr>
                <a:t>= </a:t>
              </a:r>
              <a:r>
                <a:rPr lang="en-US" b="1" dirty="0" smtClean="0">
                  <a:solidFill>
                    <a:srgbClr val="C00000"/>
                  </a:solidFill>
                </a:rPr>
                <a:t>106 unit</a:t>
              </a:r>
              <a:endParaRPr lang="en-US" b="1" dirty="0">
                <a:solidFill>
                  <a:srgbClr val="C00000"/>
                </a:solidFill>
              </a:endParaRPr>
            </a:p>
          </p:txBody>
        </p:sp>
        <p:sp>
          <p:nvSpPr>
            <p:cNvPr id="14" name="Rectangle 13"/>
            <p:cNvSpPr/>
            <p:nvPr/>
          </p:nvSpPr>
          <p:spPr>
            <a:xfrm>
              <a:off x="4696197" y="4391799"/>
              <a:ext cx="1930337" cy="369332"/>
            </a:xfrm>
            <a:prstGeom prst="rect">
              <a:avLst/>
            </a:prstGeom>
          </p:spPr>
          <p:txBody>
            <a:bodyPr wrap="none">
              <a:spAutoFit/>
            </a:bodyPr>
            <a:lstStyle/>
            <a:p>
              <a:r>
                <a:rPr lang="en-US" b="1" dirty="0" smtClean="0">
                  <a:solidFill>
                    <a:srgbClr val="C00000"/>
                  </a:solidFill>
                </a:rPr>
                <a:t>SMA 10 </a:t>
              </a:r>
              <a:r>
                <a:rPr lang="en-US" b="1" dirty="0">
                  <a:solidFill>
                    <a:srgbClr val="C00000"/>
                  </a:solidFill>
                </a:rPr>
                <a:t>= </a:t>
              </a:r>
              <a:r>
                <a:rPr lang="en-US" b="1" dirty="0" smtClean="0">
                  <a:solidFill>
                    <a:srgbClr val="C00000"/>
                  </a:solidFill>
                </a:rPr>
                <a:t>396 unit</a:t>
              </a:r>
              <a:endParaRPr lang="en-US" b="1" dirty="0">
                <a:solidFill>
                  <a:srgbClr val="C00000"/>
                </a:solidFill>
              </a:endParaRPr>
            </a:p>
          </p:txBody>
        </p:sp>
      </p:grpSp>
    </p:spTree>
    <p:extLst>
      <p:ext uri="{BB962C8B-B14F-4D97-AF65-F5344CB8AC3E}">
        <p14:creationId xmlns:p14="http://schemas.microsoft.com/office/powerpoint/2010/main" val="41924151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chemeClr val="bg1"/>
                </a:solidFill>
              </a:rPr>
              <a:t>Mekanisme</a:t>
            </a:r>
            <a:r>
              <a:rPr lang="en-US" sz="2800" b="1" dirty="0" smtClean="0">
                <a:solidFill>
                  <a:schemeClr val="bg1"/>
                </a:solidFill>
              </a:rPr>
              <a:t> </a:t>
            </a:r>
            <a:r>
              <a:rPr lang="en-US" sz="2800" b="1" dirty="0" err="1" smtClean="0">
                <a:solidFill>
                  <a:schemeClr val="bg1"/>
                </a:solidFill>
              </a:rPr>
              <a:t>Penyaluran</a:t>
            </a:r>
            <a:r>
              <a:rPr lang="en-US" sz="2800" b="1" dirty="0" smtClean="0">
                <a:solidFill>
                  <a:schemeClr val="bg1"/>
                </a:solidFill>
              </a:rPr>
              <a:t> Dana BOS </a:t>
            </a:r>
            <a:r>
              <a:rPr lang="en-US" sz="2800" b="1" dirty="0" err="1" smtClean="0">
                <a:solidFill>
                  <a:srgbClr val="FFFF00"/>
                </a:solidFill>
              </a:rPr>
              <a:t>ke</a:t>
            </a:r>
            <a:r>
              <a:rPr lang="en-US" sz="2800" b="1" dirty="0" smtClean="0">
                <a:solidFill>
                  <a:srgbClr val="FFFF00"/>
                </a:solidFill>
              </a:rPr>
              <a:t> </a:t>
            </a:r>
            <a:r>
              <a:rPr lang="en-US" sz="2800" b="1" dirty="0" err="1" smtClean="0">
                <a:solidFill>
                  <a:srgbClr val="FFFF00"/>
                </a:solidFill>
              </a:rPr>
              <a:t>Sekolah</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524000" y="627797"/>
            <a:ext cx="9144000" cy="5663822"/>
            <a:chOff x="1524000" y="0"/>
            <a:chExt cx="9144000" cy="6858000"/>
          </a:xfrm>
        </p:grpSpPr>
        <p:sp>
          <p:nvSpPr>
            <p:cNvPr id="6" name="Rectangle 5"/>
            <p:cNvSpPr/>
            <p:nvPr/>
          </p:nvSpPr>
          <p:spPr>
            <a:xfrm>
              <a:off x="1524000" y="0"/>
              <a:ext cx="9144000" cy="6858000"/>
            </a:xfrm>
            <a:prstGeom prst="rect">
              <a:avLst/>
            </a:prstGeom>
            <a:solidFill>
              <a:srgbClr val="E7F0F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9775" y="1181885"/>
              <a:ext cx="3998644" cy="330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12693"/>
            <a:stretch/>
          </p:blipFill>
          <p:spPr bwMode="auto">
            <a:xfrm>
              <a:off x="3076711" y="4490115"/>
              <a:ext cx="5696376" cy="226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8015" y="992759"/>
              <a:ext cx="4115167" cy="3497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789102" y="1181885"/>
              <a:ext cx="1610865" cy="1083647"/>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498008" y="2199614"/>
              <a:ext cx="1945173" cy="1229389"/>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p:cNvCxnSpPr/>
            <p:nvPr/>
          </p:nvCxnSpPr>
          <p:spPr>
            <a:xfrm>
              <a:off x="5986412" y="992759"/>
              <a:ext cx="0" cy="3497355"/>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53138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Kriteria</a:t>
            </a:r>
            <a:r>
              <a:rPr lang="en-US" sz="2800" b="1" dirty="0" smtClean="0">
                <a:solidFill>
                  <a:schemeClr val="bg1"/>
                </a:solidFill>
              </a:rPr>
              <a:t> </a:t>
            </a:r>
            <a:r>
              <a:rPr lang="en-US" sz="2800" b="1" dirty="0" err="1" smtClean="0">
                <a:solidFill>
                  <a:srgbClr val="FFFF00"/>
                </a:solidFill>
              </a:rPr>
              <a:t>Umum</a:t>
            </a:r>
            <a:r>
              <a:rPr lang="en-US" sz="2800" b="1" dirty="0" smtClean="0">
                <a:solidFill>
                  <a:schemeClr val="bg1"/>
                </a:solidFill>
              </a:rPr>
              <a:t> - 1</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3484904" y="1825387"/>
            <a:ext cx="4874293" cy="2440747"/>
            <a:chOff x="3484938" y="2165134"/>
            <a:chExt cx="6766156" cy="3376672"/>
          </a:xfrm>
        </p:grpSpPr>
        <p:sp>
          <p:nvSpPr>
            <p:cNvPr id="7" name="Freeform 547"/>
            <p:cNvSpPr>
              <a:spLocks/>
            </p:cNvSpPr>
            <p:nvPr/>
          </p:nvSpPr>
          <p:spPr bwMode="auto">
            <a:xfrm>
              <a:off x="4646437" y="2165134"/>
              <a:ext cx="4443159" cy="2881327"/>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 name="Rectangle 548"/>
            <p:cNvSpPr>
              <a:spLocks noChangeArrowheads="1"/>
            </p:cNvSpPr>
            <p:nvPr/>
          </p:nvSpPr>
          <p:spPr bwMode="auto">
            <a:xfrm>
              <a:off x="4809238" y="2329536"/>
              <a:ext cx="4117554" cy="2365698"/>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 name="Freeform 549"/>
            <p:cNvSpPr>
              <a:spLocks/>
            </p:cNvSpPr>
            <p:nvPr/>
          </p:nvSpPr>
          <p:spPr bwMode="auto">
            <a:xfrm>
              <a:off x="3484938" y="4859639"/>
              <a:ext cx="6766156" cy="682167"/>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10" name="Freeform 550"/>
          <p:cNvSpPr>
            <a:spLocks/>
          </p:cNvSpPr>
          <p:nvPr/>
        </p:nvSpPr>
        <p:spPr bwMode="auto">
          <a:xfrm>
            <a:off x="3497593" y="4209802"/>
            <a:ext cx="4848914" cy="69449"/>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812"/>
          <p:cNvSpPr>
            <a:spLocks/>
          </p:cNvSpPr>
          <p:nvPr/>
        </p:nvSpPr>
        <p:spPr bwMode="auto">
          <a:xfrm>
            <a:off x="5301036" y="4089915"/>
            <a:ext cx="1242030" cy="100315"/>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813"/>
          <p:cNvSpPr>
            <a:spLocks/>
          </p:cNvSpPr>
          <p:nvPr/>
        </p:nvSpPr>
        <p:spPr bwMode="auto">
          <a:xfrm>
            <a:off x="5301036" y="4060101"/>
            <a:ext cx="1242030" cy="100315"/>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 name="Freeform 814"/>
          <p:cNvSpPr>
            <a:spLocks/>
          </p:cNvSpPr>
          <p:nvPr/>
        </p:nvSpPr>
        <p:spPr bwMode="auto">
          <a:xfrm>
            <a:off x="5580204" y="4220605"/>
            <a:ext cx="683694" cy="30866"/>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4" name="Group 13"/>
          <p:cNvGrpSpPr/>
          <p:nvPr/>
        </p:nvGrpSpPr>
        <p:grpSpPr>
          <a:xfrm>
            <a:off x="4065018" y="3804444"/>
            <a:ext cx="3714067" cy="228887"/>
            <a:chOff x="-38360350" y="696913"/>
            <a:chExt cx="88912701" cy="5461000"/>
          </a:xfrm>
        </p:grpSpPr>
        <p:sp>
          <p:nvSpPr>
            <p:cNvPr id="15"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6"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7"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78" name="Rectangle 5"/>
          <p:cNvSpPr>
            <a:spLocks noChangeArrowheads="1"/>
          </p:cNvSpPr>
          <p:nvPr/>
        </p:nvSpPr>
        <p:spPr bwMode="auto">
          <a:xfrm>
            <a:off x="399011" y="491945"/>
            <a:ext cx="3768373" cy="1008812"/>
          </a:xfrm>
          <a:prstGeom prst="rect">
            <a:avLst/>
          </a:prstGeom>
          <a:solidFill>
            <a:srgbClr val="7030A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9" name="Freeform 6"/>
          <p:cNvSpPr>
            <a:spLocks/>
          </p:cNvSpPr>
          <p:nvPr/>
        </p:nvSpPr>
        <p:spPr bwMode="auto">
          <a:xfrm>
            <a:off x="4167384" y="491946"/>
            <a:ext cx="1176947" cy="2376663"/>
          </a:xfrm>
          <a:custGeom>
            <a:avLst/>
            <a:gdLst>
              <a:gd name="T0" fmla="*/ 0 w 672"/>
              <a:gd name="T1" fmla="*/ 576 h 1357"/>
              <a:gd name="T2" fmla="*/ 672 w 672"/>
              <a:gd name="T3" fmla="*/ 1357 h 1357"/>
              <a:gd name="T4" fmla="*/ 0 w 672"/>
              <a:gd name="T5" fmla="*/ 0 h 1357"/>
              <a:gd name="T6" fmla="*/ 0 w 672"/>
              <a:gd name="T7" fmla="*/ 576 h 1357"/>
            </a:gdLst>
            <a:ahLst/>
            <a:cxnLst>
              <a:cxn ang="0">
                <a:pos x="T0" y="T1"/>
              </a:cxn>
              <a:cxn ang="0">
                <a:pos x="T2" y="T3"/>
              </a:cxn>
              <a:cxn ang="0">
                <a:pos x="T4" y="T5"/>
              </a:cxn>
              <a:cxn ang="0">
                <a:pos x="T6" y="T7"/>
              </a:cxn>
            </a:cxnLst>
            <a:rect l="0" t="0" r="r" b="b"/>
            <a:pathLst>
              <a:path w="672" h="1357">
                <a:moveTo>
                  <a:pt x="0" y="576"/>
                </a:moveTo>
                <a:lnTo>
                  <a:pt x="672" y="1357"/>
                </a:lnTo>
                <a:lnTo>
                  <a:pt x="0" y="0"/>
                </a:lnTo>
                <a:lnTo>
                  <a:pt x="0" y="576"/>
                </a:lnTo>
                <a:close/>
              </a:path>
            </a:pathLst>
          </a:custGeom>
          <a:solidFill>
            <a:srgbClr val="9674BC"/>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0" name="Rectangle 7"/>
          <p:cNvSpPr>
            <a:spLocks noChangeArrowheads="1"/>
          </p:cNvSpPr>
          <p:nvPr/>
        </p:nvSpPr>
        <p:spPr bwMode="auto">
          <a:xfrm>
            <a:off x="399011" y="1835276"/>
            <a:ext cx="3768373" cy="1007061"/>
          </a:xfrm>
          <a:prstGeom prst="rect">
            <a:avLst/>
          </a:prstGeom>
          <a:solidFill>
            <a:srgbClr val="B2A6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1" name="Freeform 8"/>
          <p:cNvSpPr>
            <a:spLocks/>
          </p:cNvSpPr>
          <p:nvPr/>
        </p:nvSpPr>
        <p:spPr bwMode="auto">
          <a:xfrm>
            <a:off x="4167383" y="1835275"/>
            <a:ext cx="1171692" cy="1133162"/>
          </a:xfrm>
          <a:custGeom>
            <a:avLst/>
            <a:gdLst>
              <a:gd name="T0" fmla="*/ 0 w 669"/>
              <a:gd name="T1" fmla="*/ 575 h 647"/>
              <a:gd name="T2" fmla="*/ 669 w 669"/>
              <a:gd name="T3" fmla="*/ 647 h 647"/>
              <a:gd name="T4" fmla="*/ 0 w 669"/>
              <a:gd name="T5" fmla="*/ 0 h 647"/>
              <a:gd name="T6" fmla="*/ 0 w 669"/>
              <a:gd name="T7" fmla="*/ 575 h 647"/>
            </a:gdLst>
            <a:ahLst/>
            <a:cxnLst>
              <a:cxn ang="0">
                <a:pos x="T0" y="T1"/>
              </a:cxn>
              <a:cxn ang="0">
                <a:pos x="T2" y="T3"/>
              </a:cxn>
              <a:cxn ang="0">
                <a:pos x="T4" y="T5"/>
              </a:cxn>
              <a:cxn ang="0">
                <a:pos x="T6" y="T7"/>
              </a:cxn>
            </a:cxnLst>
            <a:rect l="0" t="0" r="r" b="b"/>
            <a:pathLst>
              <a:path w="669" h="647">
                <a:moveTo>
                  <a:pt x="0" y="575"/>
                </a:moveTo>
                <a:lnTo>
                  <a:pt x="669" y="647"/>
                </a:lnTo>
                <a:lnTo>
                  <a:pt x="0" y="0"/>
                </a:lnTo>
                <a:lnTo>
                  <a:pt x="0" y="575"/>
                </a:lnTo>
                <a:close/>
              </a:path>
            </a:pathLst>
          </a:custGeom>
          <a:gradFill>
            <a:gsLst>
              <a:gs pos="0">
                <a:srgbClr val="B2A60E"/>
              </a:gs>
              <a:gs pos="50000">
                <a:srgbClr val="EDDE17"/>
              </a:gs>
              <a:gs pos="100000">
                <a:schemeClr val="bg1">
                  <a:lumMod val="95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2" name="Rectangle 9"/>
          <p:cNvSpPr>
            <a:spLocks noChangeArrowheads="1"/>
          </p:cNvSpPr>
          <p:nvPr/>
        </p:nvSpPr>
        <p:spPr bwMode="auto">
          <a:xfrm>
            <a:off x="399011" y="3176855"/>
            <a:ext cx="3768373" cy="1008812"/>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3" name="Freeform 10"/>
          <p:cNvSpPr>
            <a:spLocks/>
          </p:cNvSpPr>
          <p:nvPr/>
        </p:nvSpPr>
        <p:spPr bwMode="auto">
          <a:xfrm>
            <a:off x="4167383" y="3061263"/>
            <a:ext cx="1171692" cy="1124405"/>
          </a:xfrm>
          <a:custGeom>
            <a:avLst/>
            <a:gdLst>
              <a:gd name="T0" fmla="*/ 0 w 669"/>
              <a:gd name="T1" fmla="*/ 642 h 642"/>
              <a:gd name="T2" fmla="*/ 669 w 669"/>
              <a:gd name="T3" fmla="*/ 0 h 642"/>
              <a:gd name="T4" fmla="*/ 0 w 669"/>
              <a:gd name="T5" fmla="*/ 66 h 642"/>
              <a:gd name="T6" fmla="*/ 0 w 669"/>
              <a:gd name="T7" fmla="*/ 642 h 642"/>
            </a:gdLst>
            <a:ahLst/>
            <a:cxnLst>
              <a:cxn ang="0">
                <a:pos x="T0" y="T1"/>
              </a:cxn>
              <a:cxn ang="0">
                <a:pos x="T2" y="T3"/>
              </a:cxn>
              <a:cxn ang="0">
                <a:pos x="T4" y="T5"/>
              </a:cxn>
              <a:cxn ang="0">
                <a:pos x="T6" y="T7"/>
              </a:cxn>
            </a:cxnLst>
            <a:rect l="0" t="0" r="r" b="b"/>
            <a:pathLst>
              <a:path w="669" h="642">
                <a:moveTo>
                  <a:pt x="0" y="642"/>
                </a:moveTo>
                <a:lnTo>
                  <a:pt x="669" y="0"/>
                </a:lnTo>
                <a:lnTo>
                  <a:pt x="0" y="66"/>
                </a:lnTo>
                <a:lnTo>
                  <a:pt x="0" y="642"/>
                </a:lnTo>
                <a:close/>
              </a:path>
            </a:pathLst>
          </a:custGeom>
          <a:gradFill>
            <a:gsLst>
              <a:gs pos="0">
                <a:srgbClr val="002060"/>
              </a:gs>
              <a:gs pos="50000">
                <a:schemeClr val="accent5">
                  <a:lumMod val="75000"/>
                </a:schemeClr>
              </a:gs>
              <a:gs pos="100000">
                <a:schemeClr val="accent5">
                  <a:lumMod val="40000"/>
                  <a:lumOff val="60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4" name="Rectangle 11"/>
          <p:cNvSpPr>
            <a:spLocks noChangeArrowheads="1"/>
          </p:cNvSpPr>
          <p:nvPr/>
        </p:nvSpPr>
        <p:spPr bwMode="auto">
          <a:xfrm>
            <a:off x="399011" y="4518434"/>
            <a:ext cx="3768373" cy="1008812"/>
          </a:xfrm>
          <a:prstGeom prst="rect">
            <a:avLst/>
          </a:prstGeom>
          <a:solidFill>
            <a:srgbClr val="A55A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5" name="Freeform 12"/>
          <p:cNvSpPr>
            <a:spLocks/>
          </p:cNvSpPr>
          <p:nvPr/>
        </p:nvSpPr>
        <p:spPr bwMode="auto">
          <a:xfrm>
            <a:off x="4167384" y="3171601"/>
            <a:ext cx="1176947" cy="2355646"/>
          </a:xfrm>
          <a:custGeom>
            <a:avLst/>
            <a:gdLst>
              <a:gd name="T0" fmla="*/ 0 w 672"/>
              <a:gd name="T1" fmla="*/ 1345 h 1345"/>
              <a:gd name="T2" fmla="*/ 672 w 672"/>
              <a:gd name="T3" fmla="*/ 0 h 1345"/>
              <a:gd name="T4" fmla="*/ 0 w 672"/>
              <a:gd name="T5" fmla="*/ 769 h 1345"/>
              <a:gd name="T6" fmla="*/ 0 w 672"/>
              <a:gd name="T7" fmla="*/ 1345 h 1345"/>
            </a:gdLst>
            <a:ahLst/>
            <a:cxnLst>
              <a:cxn ang="0">
                <a:pos x="T0" y="T1"/>
              </a:cxn>
              <a:cxn ang="0">
                <a:pos x="T2" y="T3"/>
              </a:cxn>
              <a:cxn ang="0">
                <a:pos x="T4" y="T5"/>
              </a:cxn>
              <a:cxn ang="0">
                <a:pos x="T6" y="T7"/>
              </a:cxn>
            </a:cxnLst>
            <a:rect l="0" t="0" r="r" b="b"/>
            <a:pathLst>
              <a:path w="672" h="1345">
                <a:moveTo>
                  <a:pt x="0" y="1345"/>
                </a:moveTo>
                <a:lnTo>
                  <a:pt x="672" y="0"/>
                </a:lnTo>
                <a:lnTo>
                  <a:pt x="0" y="769"/>
                </a:lnTo>
                <a:lnTo>
                  <a:pt x="0" y="1345"/>
                </a:lnTo>
                <a:close/>
              </a:path>
            </a:pathLst>
          </a:custGeom>
          <a:gradFill flip="none" rotWithShape="1">
            <a:gsLst>
              <a:gs pos="0">
                <a:srgbClr val="F79D3B">
                  <a:shade val="30000"/>
                  <a:satMod val="115000"/>
                </a:srgbClr>
              </a:gs>
              <a:gs pos="50000">
                <a:srgbClr val="F79D3B">
                  <a:shade val="67500"/>
                  <a:satMod val="115000"/>
                </a:srgbClr>
              </a:gs>
              <a:gs pos="100000">
                <a:srgbClr val="F79D3B">
                  <a:shade val="100000"/>
                  <a:satMod val="115000"/>
                </a:srgbClr>
              </a:gs>
            </a:gsLst>
            <a:lin ang="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6" name="TextBox 285"/>
          <p:cNvSpPr txBox="1"/>
          <p:nvPr/>
        </p:nvSpPr>
        <p:spPr>
          <a:xfrm>
            <a:off x="548744" y="767765"/>
            <a:ext cx="3084693" cy="461665"/>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01. </a:t>
            </a:r>
            <a:r>
              <a:rPr lang="en-US" b="1" kern="0" dirty="0" err="1" smtClean="0">
                <a:solidFill>
                  <a:schemeClr val="bg1"/>
                </a:solidFill>
                <a:latin typeface="Arial" panose="020B0604020202020204" pitchFamily="34" charset="0"/>
                <a:cs typeface="Arial" panose="020B0604020202020204" pitchFamily="34" charset="0"/>
              </a:rPr>
              <a:t>Masih</a:t>
            </a:r>
            <a:r>
              <a:rPr lang="en-US" b="1" kern="0" dirty="0" smtClean="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beroperasi</a:t>
            </a:r>
            <a:endParaRPr lang="en-US" sz="1800" b="1" dirty="0">
              <a:solidFill>
                <a:schemeClr val="bg1"/>
              </a:solidFill>
              <a:latin typeface="Arial" panose="020B0604020202020204" pitchFamily="34" charset="0"/>
              <a:cs typeface="Arial" panose="020B0604020202020204" pitchFamily="34" charset="0"/>
            </a:endParaRPr>
          </a:p>
        </p:txBody>
      </p:sp>
      <p:sp>
        <p:nvSpPr>
          <p:cNvPr id="287" name="TextBox 286"/>
          <p:cNvSpPr txBox="1"/>
          <p:nvPr/>
        </p:nvSpPr>
        <p:spPr>
          <a:xfrm>
            <a:off x="548744" y="2015640"/>
            <a:ext cx="3607985" cy="738664"/>
          </a:xfrm>
          <a:prstGeom prst="rect">
            <a:avLst/>
          </a:prstGeom>
          <a:noFill/>
        </p:spPr>
        <p:txBody>
          <a:bodyPr wrap="square" rtlCol="0">
            <a:spAutoFit/>
          </a:bodyPr>
          <a:lstStyle/>
          <a:p>
            <a:r>
              <a:rPr lang="en-US" sz="2400" b="1" dirty="0" smtClean="0">
                <a:solidFill>
                  <a:schemeClr val="bg1"/>
                </a:solidFill>
              </a:rPr>
              <a:t>02. </a:t>
            </a:r>
            <a:r>
              <a:rPr lang="en-US" b="1" dirty="0" err="1" smtClean="0">
                <a:solidFill>
                  <a:schemeClr val="bg1"/>
                </a:solidFill>
              </a:rPr>
              <a:t>Memiliki</a:t>
            </a:r>
            <a:r>
              <a:rPr lang="en-US" b="1" dirty="0" smtClean="0">
                <a:solidFill>
                  <a:schemeClr val="bg1"/>
                </a:solidFill>
              </a:rPr>
              <a:t> </a:t>
            </a:r>
            <a:r>
              <a:rPr lang="en-US" b="1" dirty="0" err="1">
                <a:solidFill>
                  <a:schemeClr val="bg1"/>
                </a:solidFill>
              </a:rPr>
              <a:t>nomor</a:t>
            </a:r>
            <a:r>
              <a:rPr lang="en-US" b="1" dirty="0">
                <a:solidFill>
                  <a:schemeClr val="bg1"/>
                </a:solidFill>
              </a:rPr>
              <a:t> </a:t>
            </a:r>
            <a:r>
              <a:rPr lang="en-US" b="1" dirty="0" err="1">
                <a:solidFill>
                  <a:schemeClr val="bg1"/>
                </a:solidFill>
              </a:rPr>
              <a:t>pokok</a:t>
            </a:r>
            <a:r>
              <a:rPr lang="en-US" b="1" dirty="0">
                <a:solidFill>
                  <a:schemeClr val="bg1"/>
                </a:solidFill>
              </a:rPr>
              <a:t> </a:t>
            </a:r>
            <a:r>
              <a:rPr lang="en-US" b="1" dirty="0" err="1">
                <a:solidFill>
                  <a:schemeClr val="bg1"/>
                </a:solidFill>
              </a:rPr>
              <a:t>sekolah</a:t>
            </a:r>
            <a:r>
              <a:rPr lang="en-US" b="1" dirty="0">
                <a:solidFill>
                  <a:schemeClr val="bg1"/>
                </a:solidFill>
              </a:rPr>
              <a:t> </a:t>
            </a:r>
            <a:r>
              <a:rPr lang="en-US" b="1" dirty="0" err="1">
                <a:solidFill>
                  <a:schemeClr val="bg1"/>
                </a:solidFill>
              </a:rPr>
              <a:t>nasional</a:t>
            </a:r>
            <a:r>
              <a:rPr lang="en-US" b="1" dirty="0">
                <a:solidFill>
                  <a:schemeClr val="bg1"/>
                </a:solidFill>
              </a:rPr>
              <a:t> (NPSN);</a:t>
            </a:r>
            <a:endParaRPr lang="en-US" sz="1800" b="1" dirty="0">
              <a:solidFill>
                <a:schemeClr val="bg1"/>
              </a:solidFill>
              <a:latin typeface="Arial" panose="020B0604020202020204" pitchFamily="34" charset="0"/>
              <a:cs typeface="Arial" panose="020B0604020202020204" pitchFamily="34" charset="0"/>
            </a:endParaRPr>
          </a:p>
        </p:txBody>
      </p:sp>
      <p:sp>
        <p:nvSpPr>
          <p:cNvPr id="288" name="TextBox 287"/>
          <p:cNvSpPr txBox="1"/>
          <p:nvPr/>
        </p:nvSpPr>
        <p:spPr>
          <a:xfrm>
            <a:off x="473877" y="3144650"/>
            <a:ext cx="3618639" cy="1015663"/>
          </a:xfrm>
          <a:prstGeom prst="rect">
            <a:avLst/>
          </a:prstGeom>
          <a:noFill/>
        </p:spPr>
        <p:txBody>
          <a:bodyPr wrap="square" rtlCol="0">
            <a:spAutoFit/>
          </a:bodyPr>
          <a:lstStyle/>
          <a:p>
            <a:r>
              <a:rPr lang="en-US" sz="2400" b="1" dirty="0" smtClean="0">
                <a:solidFill>
                  <a:schemeClr val="bg1"/>
                </a:solidFill>
              </a:rPr>
              <a:t>03. </a:t>
            </a:r>
            <a:r>
              <a:rPr lang="en-US" b="1" dirty="0" err="1" smtClean="0">
                <a:solidFill>
                  <a:schemeClr val="bg1"/>
                </a:solidFill>
              </a:rPr>
              <a:t>Memiliki</a:t>
            </a:r>
            <a:r>
              <a:rPr lang="en-US" b="1" dirty="0" smtClean="0">
                <a:solidFill>
                  <a:schemeClr val="bg1"/>
                </a:solidFill>
              </a:rPr>
              <a:t> </a:t>
            </a:r>
            <a:r>
              <a:rPr lang="en-US" b="1" dirty="0" err="1">
                <a:solidFill>
                  <a:schemeClr val="bg1"/>
                </a:solidFill>
              </a:rPr>
              <a:t>Komite</a:t>
            </a:r>
            <a:r>
              <a:rPr lang="en-US" b="1" dirty="0">
                <a:solidFill>
                  <a:schemeClr val="bg1"/>
                </a:solidFill>
              </a:rPr>
              <a:t> </a:t>
            </a:r>
            <a:r>
              <a:rPr lang="en-US" b="1" dirty="0" err="1">
                <a:solidFill>
                  <a:schemeClr val="bg1"/>
                </a:solidFill>
              </a:rPr>
              <a:t>Sekolah</a:t>
            </a:r>
            <a:r>
              <a:rPr lang="en-US" b="1" dirty="0">
                <a:solidFill>
                  <a:schemeClr val="bg1"/>
                </a:solidFill>
              </a:rPr>
              <a:t>, yang </a:t>
            </a:r>
            <a:r>
              <a:rPr lang="en-US" b="1" dirty="0" err="1">
                <a:solidFill>
                  <a:schemeClr val="bg1"/>
                </a:solidFill>
              </a:rPr>
              <a:t>ditetapkan</a:t>
            </a:r>
            <a:r>
              <a:rPr lang="en-US" b="1" dirty="0">
                <a:solidFill>
                  <a:schemeClr val="bg1"/>
                </a:solidFill>
              </a:rPr>
              <a:t> </a:t>
            </a:r>
            <a:r>
              <a:rPr lang="en-US" b="1" dirty="0" err="1">
                <a:solidFill>
                  <a:schemeClr val="bg1"/>
                </a:solidFill>
              </a:rPr>
              <a:t>dengan</a:t>
            </a:r>
            <a:r>
              <a:rPr lang="en-US" b="1" dirty="0">
                <a:solidFill>
                  <a:schemeClr val="bg1"/>
                </a:solidFill>
              </a:rPr>
              <a:t> </a:t>
            </a:r>
            <a:r>
              <a:rPr lang="en-US" b="1" dirty="0" err="1">
                <a:solidFill>
                  <a:schemeClr val="bg1"/>
                </a:solidFill>
              </a:rPr>
              <a:t>surat</a:t>
            </a:r>
            <a:r>
              <a:rPr lang="en-US" b="1" dirty="0">
                <a:solidFill>
                  <a:schemeClr val="bg1"/>
                </a:solidFill>
              </a:rPr>
              <a:t> </a:t>
            </a:r>
            <a:r>
              <a:rPr lang="en-US" b="1" dirty="0" err="1">
                <a:solidFill>
                  <a:schemeClr val="bg1"/>
                </a:solidFill>
              </a:rPr>
              <a:t>keputusan</a:t>
            </a:r>
            <a:r>
              <a:rPr lang="en-US" b="1" dirty="0">
                <a:solidFill>
                  <a:schemeClr val="bg1"/>
                </a:solidFill>
              </a:rPr>
              <a:t> </a:t>
            </a:r>
            <a:r>
              <a:rPr lang="en-US" b="1" dirty="0" err="1">
                <a:solidFill>
                  <a:schemeClr val="bg1"/>
                </a:solidFill>
              </a:rPr>
              <a:t>Kepala</a:t>
            </a:r>
            <a:r>
              <a:rPr lang="en-US" b="1" dirty="0">
                <a:solidFill>
                  <a:schemeClr val="bg1"/>
                </a:solidFill>
              </a:rPr>
              <a:t> </a:t>
            </a:r>
            <a:r>
              <a:rPr lang="en-US" b="1" dirty="0" err="1">
                <a:solidFill>
                  <a:schemeClr val="bg1"/>
                </a:solidFill>
              </a:rPr>
              <a:t>Sekolah</a:t>
            </a:r>
            <a:r>
              <a:rPr lang="en-US" b="1" dirty="0">
                <a:solidFill>
                  <a:schemeClr val="bg1"/>
                </a:solidFill>
              </a:rPr>
              <a:t>, </a:t>
            </a:r>
            <a:r>
              <a:rPr lang="en-US" b="1" dirty="0" err="1">
                <a:solidFill>
                  <a:schemeClr val="bg1"/>
                </a:solidFill>
              </a:rPr>
              <a:t>kecuali</a:t>
            </a:r>
            <a:r>
              <a:rPr lang="en-US" b="1" dirty="0">
                <a:solidFill>
                  <a:schemeClr val="bg1"/>
                </a:solidFill>
              </a:rPr>
              <a:t> </a:t>
            </a:r>
            <a:r>
              <a:rPr lang="en-US" b="1" dirty="0" err="1">
                <a:solidFill>
                  <a:schemeClr val="bg1"/>
                </a:solidFill>
              </a:rPr>
              <a:t>untuk</a:t>
            </a:r>
            <a:r>
              <a:rPr lang="en-US" b="1" dirty="0">
                <a:solidFill>
                  <a:schemeClr val="bg1"/>
                </a:solidFill>
              </a:rPr>
              <a:t> SKB</a:t>
            </a:r>
            <a:endParaRPr lang="en-US" sz="1800" b="1" dirty="0">
              <a:solidFill>
                <a:schemeClr val="bg1"/>
              </a:solidFill>
              <a:latin typeface="Arial" panose="020B0604020202020204" pitchFamily="34" charset="0"/>
              <a:cs typeface="Arial" panose="020B0604020202020204" pitchFamily="34" charset="0"/>
            </a:endParaRPr>
          </a:p>
        </p:txBody>
      </p:sp>
      <p:sp>
        <p:nvSpPr>
          <p:cNvPr id="289" name="TextBox 288"/>
          <p:cNvSpPr txBox="1"/>
          <p:nvPr/>
        </p:nvSpPr>
        <p:spPr>
          <a:xfrm>
            <a:off x="463119" y="4698320"/>
            <a:ext cx="3693506" cy="738664"/>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04. </a:t>
            </a:r>
            <a:r>
              <a:rPr lang="en-US" b="1" kern="0" dirty="0" err="1" smtClean="0">
                <a:solidFill>
                  <a:schemeClr val="bg1"/>
                </a:solidFill>
                <a:latin typeface="Arial" panose="020B0604020202020204" pitchFamily="34" charset="0"/>
                <a:cs typeface="Arial" panose="020B0604020202020204" pitchFamily="34" charset="0"/>
              </a:rPr>
              <a:t>Mempunyai</a:t>
            </a:r>
            <a:r>
              <a:rPr lang="en-US" b="1" kern="0" dirty="0" smtClean="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kepata</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satuan</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pendidikan</a:t>
            </a:r>
            <a:r>
              <a:rPr lang="en-US" b="1" kern="0" dirty="0">
                <a:solidFill>
                  <a:schemeClr val="bg1"/>
                </a:solidFill>
                <a:latin typeface="Arial" panose="020B0604020202020204" pitchFamily="34" charset="0"/>
                <a:cs typeface="Arial" panose="020B0604020202020204" pitchFamily="34" charset="0"/>
              </a:rPr>
              <a:t> yang </a:t>
            </a:r>
            <a:r>
              <a:rPr lang="en-US" b="1" kern="0" dirty="0" err="1">
                <a:solidFill>
                  <a:schemeClr val="bg1"/>
                </a:solidFill>
                <a:latin typeface="Arial" panose="020B0604020202020204" pitchFamily="34" charset="0"/>
                <a:cs typeface="Arial" panose="020B0604020202020204" pitchFamily="34" charset="0"/>
              </a:rPr>
              <a:t>definitif</a:t>
            </a:r>
            <a:r>
              <a:rPr lang="en-US" b="1" kern="0" dirty="0">
                <a:solidFill>
                  <a:schemeClr val="bg1"/>
                </a:solidFill>
                <a:latin typeface="Arial" panose="020B0604020202020204" pitchFamily="34" charset="0"/>
                <a:cs typeface="Arial" panose="020B0604020202020204" pitchFamily="34" charset="0"/>
              </a:rPr>
              <a:t> </a:t>
            </a:r>
            <a:endParaRPr lang="en-US" sz="1800" b="1" dirty="0">
              <a:solidFill>
                <a:schemeClr val="bg1"/>
              </a:solidFill>
              <a:latin typeface="Arial" panose="020B0604020202020204" pitchFamily="34" charset="0"/>
              <a:cs typeface="Arial" panose="020B0604020202020204" pitchFamily="34" charset="0"/>
            </a:endParaRPr>
          </a:p>
        </p:txBody>
      </p:sp>
      <p:sp>
        <p:nvSpPr>
          <p:cNvPr id="290" name="Rectangle 5"/>
          <p:cNvSpPr>
            <a:spLocks noChangeArrowheads="1"/>
          </p:cNvSpPr>
          <p:nvPr/>
        </p:nvSpPr>
        <p:spPr bwMode="auto">
          <a:xfrm flipH="1">
            <a:off x="7691616" y="441928"/>
            <a:ext cx="4192873" cy="1008812"/>
          </a:xfrm>
          <a:prstGeom prst="rect">
            <a:avLst/>
          </a:prstGeom>
          <a:solidFill>
            <a:srgbClr val="7030A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1" name="Freeform 6"/>
          <p:cNvSpPr>
            <a:spLocks/>
          </p:cNvSpPr>
          <p:nvPr/>
        </p:nvSpPr>
        <p:spPr bwMode="auto">
          <a:xfrm flipH="1">
            <a:off x="6514361" y="441929"/>
            <a:ext cx="1176947" cy="2376663"/>
          </a:xfrm>
          <a:custGeom>
            <a:avLst/>
            <a:gdLst>
              <a:gd name="T0" fmla="*/ 0 w 672"/>
              <a:gd name="T1" fmla="*/ 576 h 1357"/>
              <a:gd name="T2" fmla="*/ 672 w 672"/>
              <a:gd name="T3" fmla="*/ 1357 h 1357"/>
              <a:gd name="T4" fmla="*/ 0 w 672"/>
              <a:gd name="T5" fmla="*/ 0 h 1357"/>
              <a:gd name="T6" fmla="*/ 0 w 672"/>
              <a:gd name="T7" fmla="*/ 576 h 1357"/>
            </a:gdLst>
            <a:ahLst/>
            <a:cxnLst>
              <a:cxn ang="0">
                <a:pos x="T0" y="T1"/>
              </a:cxn>
              <a:cxn ang="0">
                <a:pos x="T2" y="T3"/>
              </a:cxn>
              <a:cxn ang="0">
                <a:pos x="T4" y="T5"/>
              </a:cxn>
              <a:cxn ang="0">
                <a:pos x="T6" y="T7"/>
              </a:cxn>
            </a:cxnLst>
            <a:rect l="0" t="0" r="r" b="b"/>
            <a:pathLst>
              <a:path w="672" h="1357">
                <a:moveTo>
                  <a:pt x="0" y="576"/>
                </a:moveTo>
                <a:lnTo>
                  <a:pt x="672" y="1357"/>
                </a:lnTo>
                <a:lnTo>
                  <a:pt x="0" y="0"/>
                </a:lnTo>
                <a:lnTo>
                  <a:pt x="0" y="576"/>
                </a:lnTo>
                <a:close/>
              </a:path>
            </a:pathLst>
          </a:custGeom>
          <a:solidFill>
            <a:srgbClr val="9674BC"/>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2" name="Rectangle 7"/>
          <p:cNvSpPr>
            <a:spLocks noChangeArrowheads="1"/>
          </p:cNvSpPr>
          <p:nvPr/>
        </p:nvSpPr>
        <p:spPr bwMode="auto">
          <a:xfrm flipH="1">
            <a:off x="7681331" y="1788888"/>
            <a:ext cx="4192873" cy="1007061"/>
          </a:xfrm>
          <a:prstGeom prst="rect">
            <a:avLst/>
          </a:prstGeom>
          <a:solidFill>
            <a:srgbClr val="B2A6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3" name="Freeform 8"/>
          <p:cNvSpPr>
            <a:spLocks/>
          </p:cNvSpPr>
          <p:nvPr/>
        </p:nvSpPr>
        <p:spPr bwMode="auto">
          <a:xfrm flipH="1">
            <a:off x="6514360" y="1785258"/>
            <a:ext cx="1171692" cy="1133162"/>
          </a:xfrm>
          <a:custGeom>
            <a:avLst/>
            <a:gdLst>
              <a:gd name="T0" fmla="*/ 0 w 669"/>
              <a:gd name="T1" fmla="*/ 575 h 647"/>
              <a:gd name="T2" fmla="*/ 669 w 669"/>
              <a:gd name="T3" fmla="*/ 647 h 647"/>
              <a:gd name="T4" fmla="*/ 0 w 669"/>
              <a:gd name="T5" fmla="*/ 0 h 647"/>
              <a:gd name="T6" fmla="*/ 0 w 669"/>
              <a:gd name="T7" fmla="*/ 575 h 647"/>
            </a:gdLst>
            <a:ahLst/>
            <a:cxnLst>
              <a:cxn ang="0">
                <a:pos x="T0" y="T1"/>
              </a:cxn>
              <a:cxn ang="0">
                <a:pos x="T2" y="T3"/>
              </a:cxn>
              <a:cxn ang="0">
                <a:pos x="T4" y="T5"/>
              </a:cxn>
              <a:cxn ang="0">
                <a:pos x="T6" y="T7"/>
              </a:cxn>
            </a:cxnLst>
            <a:rect l="0" t="0" r="r" b="b"/>
            <a:pathLst>
              <a:path w="669" h="647">
                <a:moveTo>
                  <a:pt x="0" y="575"/>
                </a:moveTo>
                <a:lnTo>
                  <a:pt x="669" y="647"/>
                </a:lnTo>
                <a:lnTo>
                  <a:pt x="0" y="0"/>
                </a:lnTo>
                <a:lnTo>
                  <a:pt x="0" y="575"/>
                </a:lnTo>
                <a:close/>
              </a:path>
            </a:pathLst>
          </a:custGeom>
          <a:gradFill>
            <a:gsLst>
              <a:gs pos="0">
                <a:srgbClr val="B2A60E"/>
              </a:gs>
              <a:gs pos="50000">
                <a:srgbClr val="EDDE17"/>
              </a:gs>
              <a:gs pos="100000">
                <a:schemeClr val="bg1">
                  <a:lumMod val="95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4" name="Rectangle 9"/>
          <p:cNvSpPr>
            <a:spLocks noChangeArrowheads="1"/>
          </p:cNvSpPr>
          <p:nvPr/>
        </p:nvSpPr>
        <p:spPr bwMode="auto">
          <a:xfrm flipH="1">
            <a:off x="7677701" y="3141502"/>
            <a:ext cx="4192873" cy="1008812"/>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5" name="Freeform 10"/>
          <p:cNvSpPr>
            <a:spLocks/>
          </p:cNvSpPr>
          <p:nvPr/>
        </p:nvSpPr>
        <p:spPr bwMode="auto">
          <a:xfrm flipH="1">
            <a:off x="6514360" y="3011246"/>
            <a:ext cx="1171692" cy="1124405"/>
          </a:xfrm>
          <a:custGeom>
            <a:avLst/>
            <a:gdLst>
              <a:gd name="T0" fmla="*/ 0 w 669"/>
              <a:gd name="T1" fmla="*/ 642 h 642"/>
              <a:gd name="T2" fmla="*/ 669 w 669"/>
              <a:gd name="T3" fmla="*/ 0 h 642"/>
              <a:gd name="T4" fmla="*/ 0 w 669"/>
              <a:gd name="T5" fmla="*/ 66 h 642"/>
              <a:gd name="T6" fmla="*/ 0 w 669"/>
              <a:gd name="T7" fmla="*/ 642 h 642"/>
            </a:gdLst>
            <a:ahLst/>
            <a:cxnLst>
              <a:cxn ang="0">
                <a:pos x="T0" y="T1"/>
              </a:cxn>
              <a:cxn ang="0">
                <a:pos x="T2" y="T3"/>
              </a:cxn>
              <a:cxn ang="0">
                <a:pos x="T4" y="T5"/>
              </a:cxn>
              <a:cxn ang="0">
                <a:pos x="T6" y="T7"/>
              </a:cxn>
            </a:cxnLst>
            <a:rect l="0" t="0" r="r" b="b"/>
            <a:pathLst>
              <a:path w="669" h="642">
                <a:moveTo>
                  <a:pt x="0" y="642"/>
                </a:moveTo>
                <a:lnTo>
                  <a:pt x="669" y="0"/>
                </a:lnTo>
                <a:lnTo>
                  <a:pt x="0" y="66"/>
                </a:lnTo>
                <a:lnTo>
                  <a:pt x="0" y="642"/>
                </a:lnTo>
                <a:close/>
              </a:path>
            </a:pathLst>
          </a:custGeom>
          <a:gradFill>
            <a:gsLst>
              <a:gs pos="0">
                <a:srgbClr val="002060"/>
              </a:gs>
              <a:gs pos="50000">
                <a:schemeClr val="accent5">
                  <a:lumMod val="75000"/>
                </a:schemeClr>
              </a:gs>
              <a:gs pos="100000">
                <a:schemeClr val="accent5">
                  <a:lumMod val="40000"/>
                  <a:lumOff val="60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6" name="Rectangle 11"/>
          <p:cNvSpPr>
            <a:spLocks noChangeArrowheads="1"/>
          </p:cNvSpPr>
          <p:nvPr/>
        </p:nvSpPr>
        <p:spPr bwMode="auto">
          <a:xfrm flipH="1">
            <a:off x="7687500" y="4467330"/>
            <a:ext cx="4192873" cy="1008812"/>
          </a:xfrm>
          <a:prstGeom prst="rect">
            <a:avLst/>
          </a:prstGeom>
          <a:solidFill>
            <a:srgbClr val="A55A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7" name="Freeform 12"/>
          <p:cNvSpPr>
            <a:spLocks/>
          </p:cNvSpPr>
          <p:nvPr/>
        </p:nvSpPr>
        <p:spPr bwMode="auto">
          <a:xfrm flipH="1">
            <a:off x="6514361" y="3121584"/>
            <a:ext cx="1176947" cy="2355646"/>
          </a:xfrm>
          <a:custGeom>
            <a:avLst/>
            <a:gdLst>
              <a:gd name="T0" fmla="*/ 0 w 672"/>
              <a:gd name="T1" fmla="*/ 1345 h 1345"/>
              <a:gd name="T2" fmla="*/ 672 w 672"/>
              <a:gd name="T3" fmla="*/ 0 h 1345"/>
              <a:gd name="T4" fmla="*/ 0 w 672"/>
              <a:gd name="T5" fmla="*/ 769 h 1345"/>
              <a:gd name="T6" fmla="*/ 0 w 672"/>
              <a:gd name="T7" fmla="*/ 1345 h 1345"/>
            </a:gdLst>
            <a:ahLst/>
            <a:cxnLst>
              <a:cxn ang="0">
                <a:pos x="T0" y="T1"/>
              </a:cxn>
              <a:cxn ang="0">
                <a:pos x="T2" y="T3"/>
              </a:cxn>
              <a:cxn ang="0">
                <a:pos x="T4" y="T5"/>
              </a:cxn>
              <a:cxn ang="0">
                <a:pos x="T6" y="T7"/>
              </a:cxn>
            </a:cxnLst>
            <a:rect l="0" t="0" r="r" b="b"/>
            <a:pathLst>
              <a:path w="672" h="1345">
                <a:moveTo>
                  <a:pt x="0" y="1345"/>
                </a:moveTo>
                <a:lnTo>
                  <a:pt x="672" y="0"/>
                </a:lnTo>
                <a:lnTo>
                  <a:pt x="0" y="769"/>
                </a:lnTo>
                <a:lnTo>
                  <a:pt x="0" y="1345"/>
                </a:lnTo>
                <a:close/>
              </a:path>
            </a:pathLst>
          </a:custGeom>
          <a:gradFill flip="none" rotWithShape="1">
            <a:gsLst>
              <a:gs pos="0">
                <a:srgbClr val="F79D3B">
                  <a:shade val="30000"/>
                  <a:satMod val="115000"/>
                </a:srgbClr>
              </a:gs>
              <a:gs pos="50000">
                <a:srgbClr val="F79D3B">
                  <a:shade val="67500"/>
                  <a:satMod val="115000"/>
                </a:srgbClr>
              </a:gs>
              <a:gs pos="100000">
                <a:srgbClr val="F79D3B">
                  <a:shade val="100000"/>
                  <a:satMod val="115000"/>
                </a:srgbClr>
              </a:gs>
            </a:gsLst>
            <a:lin ang="189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8" name="TextBox 297"/>
          <p:cNvSpPr txBox="1"/>
          <p:nvPr/>
        </p:nvSpPr>
        <p:spPr>
          <a:xfrm flipH="1">
            <a:off x="7793829" y="1775094"/>
            <a:ext cx="4000538" cy="1015663"/>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06. </a:t>
            </a:r>
            <a:r>
              <a:rPr lang="en-US" b="1" kern="0" dirty="0" err="1" smtClean="0">
                <a:solidFill>
                  <a:schemeClr val="bg1"/>
                </a:solidFill>
                <a:latin typeface="Arial" panose="020B0604020202020204" pitchFamily="34" charset="0"/>
                <a:cs typeface="Arial" panose="020B0604020202020204" pitchFamily="34" charset="0"/>
              </a:rPr>
              <a:t>Belum</a:t>
            </a:r>
            <a:r>
              <a:rPr lang="en-US" b="1" kern="0" dirty="0" smtClean="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memenuhi</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standar</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sarana</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dan</a:t>
            </a:r>
            <a:r>
              <a:rPr lang="en-US" b="1" kern="0" dirty="0">
                <a:solidFill>
                  <a:schemeClr val="bg1"/>
                </a:solidFill>
                <a:latin typeface="Arial" panose="020B0604020202020204" pitchFamily="34" charset="0"/>
                <a:cs typeface="Arial" panose="020B0604020202020204" pitchFamily="34" charset="0"/>
              </a:rPr>
              <a:t>/</a:t>
            </a:r>
            <a:r>
              <a:rPr lang="en-US" b="1" kern="0" dirty="0" err="1">
                <a:solidFill>
                  <a:schemeClr val="bg1"/>
                </a:solidFill>
                <a:latin typeface="Arial" panose="020B0604020202020204" pitchFamily="34" charset="0"/>
                <a:cs typeface="Arial" panose="020B0604020202020204" pitchFamily="34" charset="0"/>
              </a:rPr>
              <a:t>atau</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prasarana</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pendidikan</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sesuai</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dengan</a:t>
            </a:r>
            <a:r>
              <a:rPr lang="en-US" b="1" kern="0" dirty="0">
                <a:solidFill>
                  <a:schemeClr val="bg1"/>
                </a:solidFill>
                <a:latin typeface="Arial" panose="020B0604020202020204" pitchFamily="34" charset="0"/>
                <a:cs typeface="Arial" panose="020B0604020202020204" pitchFamily="34" charset="0"/>
              </a:rPr>
              <a:t> </a:t>
            </a:r>
            <a:r>
              <a:rPr lang="en-US" b="1" kern="0" dirty="0" smtClean="0">
                <a:solidFill>
                  <a:schemeClr val="bg1"/>
                </a:solidFill>
                <a:latin typeface="Arial" panose="020B0604020202020204" pitchFamily="34" charset="0"/>
                <a:cs typeface="Arial" panose="020B0604020202020204" pitchFamily="34" charset="0"/>
              </a:rPr>
              <a:t>SNP</a:t>
            </a:r>
            <a:endParaRPr lang="en-US" sz="1800" b="1" dirty="0">
              <a:solidFill>
                <a:schemeClr val="bg1"/>
              </a:solidFill>
              <a:latin typeface="Arial" panose="020B0604020202020204" pitchFamily="34" charset="0"/>
              <a:cs typeface="Arial" panose="020B0604020202020204" pitchFamily="34" charset="0"/>
            </a:endParaRPr>
          </a:p>
        </p:txBody>
      </p:sp>
      <p:sp>
        <p:nvSpPr>
          <p:cNvPr id="299" name="TextBox 298"/>
          <p:cNvSpPr txBox="1"/>
          <p:nvPr/>
        </p:nvSpPr>
        <p:spPr>
          <a:xfrm flipH="1">
            <a:off x="7807403" y="576846"/>
            <a:ext cx="4000537" cy="738664"/>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05. </a:t>
            </a:r>
            <a:r>
              <a:rPr lang="en-US" b="1" kern="0" dirty="0" err="1" smtClean="0">
                <a:solidFill>
                  <a:schemeClr val="bg1"/>
                </a:solidFill>
                <a:latin typeface="Arial" panose="020B0604020202020204" pitchFamily="34" charset="0"/>
                <a:cs typeface="Arial" panose="020B0604020202020204" pitchFamily="34" charset="0"/>
              </a:rPr>
              <a:t>Memiliki</a:t>
            </a:r>
            <a:r>
              <a:rPr lang="en-US" b="1" kern="0" dirty="0" smtClean="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rekening</a:t>
            </a:r>
            <a:r>
              <a:rPr lang="en-US" b="1" kern="0" dirty="0">
                <a:solidFill>
                  <a:schemeClr val="bg1"/>
                </a:solidFill>
                <a:latin typeface="Arial" panose="020B0604020202020204" pitchFamily="34" charset="0"/>
                <a:cs typeface="Arial" panose="020B0604020202020204" pitchFamily="34" charset="0"/>
              </a:rPr>
              <a:t> bank </a:t>
            </a:r>
            <a:r>
              <a:rPr lang="en-US" b="1" kern="0" dirty="0" err="1">
                <a:solidFill>
                  <a:schemeClr val="bg1"/>
                </a:solidFill>
                <a:latin typeface="Arial" panose="020B0604020202020204" pitchFamily="34" charset="0"/>
                <a:cs typeface="Arial" panose="020B0604020202020204" pitchFamily="34" charset="0"/>
              </a:rPr>
              <a:t>atas</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nama</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satuan</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pendidikan</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penerima</a:t>
            </a:r>
            <a:endParaRPr lang="en-US" b="1" dirty="0">
              <a:solidFill>
                <a:schemeClr val="bg1"/>
              </a:solidFill>
              <a:latin typeface="Arial" panose="020B0604020202020204" pitchFamily="34" charset="0"/>
              <a:cs typeface="Arial" panose="020B0604020202020204" pitchFamily="34" charset="0"/>
            </a:endParaRPr>
          </a:p>
        </p:txBody>
      </p:sp>
      <p:sp>
        <p:nvSpPr>
          <p:cNvPr id="300" name="TextBox 299"/>
          <p:cNvSpPr txBox="1"/>
          <p:nvPr/>
        </p:nvSpPr>
        <p:spPr>
          <a:xfrm flipH="1">
            <a:off x="7779085" y="3137639"/>
            <a:ext cx="3995319" cy="1015663"/>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07. </a:t>
            </a:r>
            <a:r>
              <a:rPr lang="en-US" b="1" kern="0" dirty="0" err="1" smtClean="0">
                <a:solidFill>
                  <a:schemeClr val="bg1"/>
                </a:solidFill>
                <a:latin typeface="Arial" panose="020B0604020202020204" pitchFamily="34" charset="0"/>
                <a:cs typeface="Arial" panose="020B0604020202020204" pitchFamily="34" charset="0"/>
              </a:rPr>
              <a:t>Bangunan</a:t>
            </a:r>
            <a:r>
              <a:rPr lang="en-US" b="1" kern="0" dirty="0" smtClean="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berada</a:t>
            </a:r>
            <a:r>
              <a:rPr lang="en-US" b="1" kern="0" dirty="0">
                <a:solidFill>
                  <a:schemeClr val="bg1"/>
                </a:solidFill>
                <a:latin typeface="Arial" panose="020B0604020202020204" pitchFamily="34" charset="0"/>
                <a:cs typeface="Arial" panose="020B0604020202020204" pitchFamily="34" charset="0"/>
              </a:rPr>
              <a:t> di </a:t>
            </a:r>
            <a:r>
              <a:rPr lang="en-US" b="1" kern="0" dirty="0" err="1">
                <a:solidFill>
                  <a:schemeClr val="bg1"/>
                </a:solidFill>
                <a:latin typeface="Arial" panose="020B0604020202020204" pitchFamily="34" charset="0"/>
                <a:cs typeface="Arial" panose="020B0604020202020204" pitchFamily="34" charset="0"/>
              </a:rPr>
              <a:t>atas</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lahan</a:t>
            </a:r>
            <a:r>
              <a:rPr lang="en-US" b="1" kern="0" dirty="0">
                <a:solidFill>
                  <a:schemeClr val="bg1"/>
                </a:solidFill>
                <a:latin typeface="Arial" panose="020B0604020202020204" pitchFamily="34" charset="0"/>
                <a:cs typeface="Arial" panose="020B0604020202020204" pitchFamily="34" charset="0"/>
              </a:rPr>
              <a:t> yang </a:t>
            </a:r>
            <a:r>
              <a:rPr lang="en-US" b="1" kern="0" dirty="0" err="1">
                <a:solidFill>
                  <a:schemeClr val="bg1"/>
                </a:solidFill>
                <a:latin typeface="Arial" panose="020B0604020202020204" pitchFamily="34" charset="0"/>
                <a:cs typeface="Arial" panose="020B0604020202020204" pitchFamily="34" charset="0"/>
              </a:rPr>
              <a:t>tidak</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bermasalah</a:t>
            </a:r>
            <a:r>
              <a:rPr lang="en-US" b="1" kern="0" dirty="0">
                <a:solidFill>
                  <a:schemeClr val="bg1"/>
                </a:solidFill>
                <a:latin typeface="Arial" panose="020B0604020202020204" pitchFamily="34" charset="0"/>
                <a:cs typeface="Arial" panose="020B0604020202020204" pitchFamily="34" charset="0"/>
              </a:rPr>
              <a:t>/</a:t>
            </a:r>
            <a:r>
              <a:rPr lang="en-US" b="1" kern="0" dirty="0" err="1">
                <a:solidFill>
                  <a:schemeClr val="bg1"/>
                </a:solidFill>
                <a:latin typeface="Arial" panose="020B0604020202020204" pitchFamily="34" charset="0"/>
                <a:cs typeface="Arial" panose="020B0604020202020204" pitchFamily="34" charset="0"/>
              </a:rPr>
              <a:t>tidak</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dalam</a:t>
            </a:r>
            <a:r>
              <a:rPr lang="en-US" b="1" kern="0" dirty="0">
                <a:solidFill>
                  <a:schemeClr val="bg1"/>
                </a:solidFill>
                <a:latin typeface="Arial" panose="020B0604020202020204" pitchFamily="34" charset="0"/>
                <a:cs typeface="Arial" panose="020B0604020202020204" pitchFamily="34" charset="0"/>
              </a:rPr>
              <a:t> </a:t>
            </a:r>
            <a:r>
              <a:rPr lang="en-US" b="1" kern="0" dirty="0" err="1" smtClean="0">
                <a:solidFill>
                  <a:schemeClr val="bg1"/>
                </a:solidFill>
                <a:latin typeface="Arial" panose="020B0604020202020204" pitchFamily="34" charset="0"/>
                <a:cs typeface="Arial" panose="020B0604020202020204" pitchFamily="34" charset="0"/>
              </a:rPr>
              <a:t>sengketa</a:t>
            </a:r>
            <a:endParaRPr lang="en-US" sz="1800" b="1" dirty="0">
              <a:solidFill>
                <a:schemeClr val="bg1"/>
              </a:solidFill>
              <a:latin typeface="Arial" panose="020B0604020202020204" pitchFamily="34" charset="0"/>
              <a:cs typeface="Arial" panose="020B0604020202020204" pitchFamily="34" charset="0"/>
            </a:endParaRPr>
          </a:p>
        </p:txBody>
      </p:sp>
      <p:sp>
        <p:nvSpPr>
          <p:cNvPr id="301" name="TextBox 300"/>
          <p:cNvSpPr txBox="1"/>
          <p:nvPr/>
        </p:nvSpPr>
        <p:spPr>
          <a:xfrm flipH="1">
            <a:off x="7807403" y="4595234"/>
            <a:ext cx="3967000" cy="738664"/>
          </a:xfrm>
          <a:prstGeom prst="rect">
            <a:avLst/>
          </a:prstGeom>
          <a:noFill/>
        </p:spPr>
        <p:txBody>
          <a:bodyPr wrap="square" rtlCol="0">
            <a:spAutoFit/>
          </a:bodyPr>
          <a:lstStyle/>
          <a:p>
            <a:r>
              <a:rPr lang="en-US" sz="2400" b="1" dirty="0" smtClean="0">
                <a:solidFill>
                  <a:schemeClr val="bg1"/>
                </a:solidFill>
              </a:rPr>
              <a:t>08. </a:t>
            </a:r>
            <a:r>
              <a:rPr lang="en-US" b="1" dirty="0" err="1" smtClean="0">
                <a:solidFill>
                  <a:schemeClr val="bg1"/>
                </a:solidFill>
              </a:rPr>
              <a:t>Bangunan</a:t>
            </a:r>
            <a:r>
              <a:rPr lang="en-US" b="1" dirty="0" smtClean="0">
                <a:solidFill>
                  <a:schemeClr val="bg1"/>
                </a:solidFill>
              </a:rPr>
              <a:t> </a:t>
            </a:r>
            <a:r>
              <a:rPr lang="en-US" b="1" dirty="0" err="1">
                <a:solidFill>
                  <a:schemeClr val="bg1"/>
                </a:solidFill>
              </a:rPr>
              <a:t>berada</a:t>
            </a:r>
            <a:r>
              <a:rPr lang="en-US" b="1" dirty="0">
                <a:solidFill>
                  <a:schemeClr val="bg1"/>
                </a:solidFill>
              </a:rPr>
              <a:t> di </a:t>
            </a:r>
            <a:r>
              <a:rPr lang="en-US" b="1" dirty="0" err="1">
                <a:solidFill>
                  <a:schemeClr val="bg1"/>
                </a:solidFill>
              </a:rPr>
              <a:t>atas</a:t>
            </a:r>
            <a:r>
              <a:rPr lang="en-US" b="1" dirty="0">
                <a:solidFill>
                  <a:schemeClr val="bg1"/>
                </a:solidFill>
              </a:rPr>
              <a:t> </a:t>
            </a:r>
            <a:r>
              <a:rPr lang="en-US" b="1" dirty="0" err="1">
                <a:solidFill>
                  <a:schemeClr val="bg1"/>
                </a:solidFill>
              </a:rPr>
              <a:t>tanah</a:t>
            </a:r>
            <a:r>
              <a:rPr lang="en-US" b="1" dirty="0">
                <a:solidFill>
                  <a:schemeClr val="bg1"/>
                </a:solidFill>
              </a:rPr>
              <a:t> yang </a:t>
            </a:r>
            <a:r>
              <a:rPr lang="en-US" b="1" dirty="0" err="1">
                <a:solidFill>
                  <a:schemeClr val="bg1"/>
                </a:solidFill>
              </a:rPr>
              <a:t>hak</a:t>
            </a:r>
            <a:r>
              <a:rPr lang="en-US" b="1" dirty="0">
                <a:solidFill>
                  <a:schemeClr val="bg1"/>
                </a:solidFill>
              </a:rPr>
              <a:t> </a:t>
            </a:r>
            <a:r>
              <a:rPr lang="en-US" b="1" dirty="0" err="1">
                <a:solidFill>
                  <a:schemeClr val="bg1"/>
                </a:solidFill>
              </a:rPr>
              <a:t>atas</a:t>
            </a:r>
            <a:r>
              <a:rPr lang="en-US" b="1" dirty="0">
                <a:solidFill>
                  <a:schemeClr val="bg1"/>
                </a:solidFill>
              </a:rPr>
              <a:t> </a:t>
            </a:r>
            <a:r>
              <a:rPr lang="en-US" b="1" dirty="0" err="1" smtClean="0">
                <a:solidFill>
                  <a:schemeClr val="bg1"/>
                </a:solidFill>
              </a:rPr>
              <a:t>tanahnya</a:t>
            </a:r>
            <a:r>
              <a:rPr lang="en-US" b="1" dirty="0" smtClean="0">
                <a:solidFill>
                  <a:schemeClr val="bg1"/>
                </a:solidFill>
              </a:rPr>
              <a:t> :</a:t>
            </a:r>
            <a:endParaRPr lang="en-US" sz="1800" b="1" dirty="0">
              <a:solidFill>
                <a:schemeClr val="bg1"/>
              </a:solidFill>
              <a:latin typeface="Arial" panose="020B0604020202020204" pitchFamily="34" charset="0"/>
              <a:cs typeface="Arial" panose="020B0604020202020204" pitchFamily="34" charset="0"/>
            </a:endParaRPr>
          </a:p>
        </p:txBody>
      </p:sp>
      <p:sp>
        <p:nvSpPr>
          <p:cNvPr id="302" name="Rectangle 301"/>
          <p:cNvSpPr/>
          <p:nvPr/>
        </p:nvSpPr>
        <p:spPr>
          <a:xfrm>
            <a:off x="4787235" y="2154139"/>
            <a:ext cx="2453894" cy="1392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03" name="Rectangle 302"/>
          <p:cNvSpPr/>
          <p:nvPr/>
        </p:nvSpPr>
        <p:spPr>
          <a:xfrm>
            <a:off x="5429876" y="5435663"/>
            <a:ext cx="6721009" cy="1015663"/>
          </a:xfrm>
          <a:prstGeom prst="rect">
            <a:avLst/>
          </a:prstGeom>
          <a:ln>
            <a:solidFill>
              <a:srgbClr val="A55A07"/>
            </a:solidFill>
          </a:ln>
        </p:spPr>
        <p:txBody>
          <a:bodyPr wrap="square">
            <a:spAutoFit/>
          </a:bodyPr>
          <a:lstStyle/>
          <a:p>
            <a:pPr marL="463550" indent="-231775"/>
            <a:r>
              <a:rPr lang="en-US" sz="1200" dirty="0"/>
              <a:t>1) </a:t>
            </a:r>
            <a:r>
              <a:rPr lang="en-US" sz="1200" dirty="0" err="1"/>
              <a:t>atas</a:t>
            </a:r>
            <a:r>
              <a:rPr lang="en-US" sz="1200" dirty="0"/>
              <a:t> </a:t>
            </a:r>
            <a:r>
              <a:rPr lang="en-US" sz="1200" dirty="0" err="1"/>
              <a:t>nama</a:t>
            </a:r>
            <a:r>
              <a:rPr lang="en-US" sz="1200" dirty="0"/>
              <a:t> </a:t>
            </a:r>
            <a:r>
              <a:rPr lang="en-US" sz="1200" dirty="0" err="1"/>
              <a:t>Pemerintah</a:t>
            </a:r>
            <a:r>
              <a:rPr lang="en-US" sz="1200" dirty="0"/>
              <a:t> Daerah/UPTD </a:t>
            </a:r>
            <a:r>
              <a:rPr lang="en-US" sz="1200" dirty="0" err="1"/>
              <a:t>untuk</a:t>
            </a:r>
            <a:r>
              <a:rPr lang="en-US" sz="1200" dirty="0"/>
              <a:t> </a:t>
            </a:r>
            <a:r>
              <a:rPr lang="en-US" sz="1200" dirty="0" err="1"/>
              <a:t>satuan</a:t>
            </a:r>
            <a:r>
              <a:rPr lang="en-US" sz="1200" dirty="0"/>
              <a:t> </a:t>
            </a:r>
            <a:r>
              <a:rPr lang="en-US" sz="1200" dirty="0" err="1"/>
              <a:t>pendidikan</a:t>
            </a:r>
            <a:r>
              <a:rPr lang="en-US" sz="1200" dirty="0"/>
              <a:t> </a:t>
            </a:r>
            <a:r>
              <a:rPr lang="en-US" sz="1200" dirty="0" err="1"/>
              <a:t>negeri</a:t>
            </a:r>
            <a:r>
              <a:rPr lang="en-US" sz="1200" dirty="0"/>
              <a:t>;</a:t>
            </a:r>
          </a:p>
          <a:p>
            <a:pPr marL="463550" indent="-231775"/>
            <a:r>
              <a:rPr lang="en-US" sz="1200" dirty="0"/>
              <a:t>2) </a:t>
            </a:r>
            <a:r>
              <a:rPr lang="en-US" sz="1200" dirty="0" err="1"/>
              <a:t>atas</a:t>
            </a:r>
            <a:r>
              <a:rPr lang="en-US" sz="1200" dirty="0"/>
              <a:t> </a:t>
            </a:r>
            <a:r>
              <a:rPr lang="en-US" sz="1200" dirty="0" err="1"/>
              <a:t>nama</a:t>
            </a:r>
            <a:r>
              <a:rPr lang="en-US" sz="1200" dirty="0"/>
              <a:t> </a:t>
            </a:r>
            <a:r>
              <a:rPr lang="en-US" sz="1200" dirty="0" err="1"/>
              <a:t>Yayasan</a:t>
            </a:r>
            <a:r>
              <a:rPr lang="en-US" sz="1200" dirty="0"/>
              <a:t> </a:t>
            </a:r>
            <a:r>
              <a:rPr lang="en-US" sz="1200" dirty="0" err="1"/>
              <a:t>atau</a:t>
            </a:r>
            <a:r>
              <a:rPr lang="en-US" sz="1200" dirty="0"/>
              <a:t> </a:t>
            </a:r>
            <a:r>
              <a:rPr lang="en-US" sz="1200" dirty="0" err="1"/>
              <a:t>Badan</a:t>
            </a:r>
            <a:r>
              <a:rPr lang="en-US" sz="1200" dirty="0"/>
              <a:t> </a:t>
            </a:r>
            <a:r>
              <a:rPr lang="en-US" sz="1200" dirty="0" err="1"/>
              <a:t>Hukum</a:t>
            </a:r>
            <a:r>
              <a:rPr lang="en-US" sz="1200" dirty="0"/>
              <a:t> yang </a:t>
            </a:r>
            <a:r>
              <a:rPr lang="en-US" sz="1200" dirty="0" err="1"/>
              <a:t>bersifat</a:t>
            </a:r>
            <a:r>
              <a:rPr lang="en-US" sz="1200" dirty="0"/>
              <a:t> </a:t>
            </a:r>
            <a:r>
              <a:rPr lang="en-US" sz="1200" dirty="0" err="1"/>
              <a:t>nirlaba</a:t>
            </a:r>
            <a:r>
              <a:rPr lang="en-US" sz="1200" dirty="0"/>
              <a:t> </a:t>
            </a:r>
            <a:r>
              <a:rPr lang="en-US" sz="1200" dirty="0" err="1"/>
              <a:t>untuk</a:t>
            </a:r>
            <a:r>
              <a:rPr lang="en-US" sz="1200" dirty="0"/>
              <a:t> </a:t>
            </a:r>
            <a:r>
              <a:rPr lang="en-US" sz="1200" dirty="0" err="1"/>
              <a:t>satuan</a:t>
            </a:r>
            <a:r>
              <a:rPr lang="en-US" sz="1200" dirty="0"/>
              <a:t> </a:t>
            </a:r>
            <a:r>
              <a:rPr lang="en-US" sz="1200" dirty="0" err="1"/>
              <a:t>pendidikan</a:t>
            </a:r>
            <a:r>
              <a:rPr lang="en-US" sz="1200" dirty="0"/>
              <a:t> yang </a:t>
            </a:r>
            <a:r>
              <a:rPr lang="en-US" sz="1200" dirty="0" err="1"/>
              <a:t>diselenggarakan</a:t>
            </a:r>
            <a:r>
              <a:rPr lang="en-US" sz="1200" dirty="0"/>
              <a:t> </a:t>
            </a:r>
            <a:r>
              <a:rPr lang="en-US" sz="1200" dirty="0" err="1"/>
              <a:t>oleh</a:t>
            </a:r>
            <a:r>
              <a:rPr lang="en-US" sz="1200" dirty="0"/>
              <a:t> </a:t>
            </a:r>
            <a:r>
              <a:rPr lang="en-US" sz="1200" dirty="0" err="1"/>
              <a:t>masyarakat</a:t>
            </a:r>
            <a:r>
              <a:rPr lang="en-US" sz="1200" dirty="0"/>
              <a:t>;</a:t>
            </a:r>
          </a:p>
          <a:p>
            <a:pPr marL="463550" indent="-231775"/>
            <a:r>
              <a:rPr lang="en-US" sz="1200" dirty="0"/>
              <a:t>3) </a:t>
            </a:r>
            <a:r>
              <a:rPr lang="en-US" sz="1200" dirty="0" err="1"/>
              <a:t>khusus</a:t>
            </a:r>
            <a:r>
              <a:rPr lang="en-US" sz="1200" dirty="0"/>
              <a:t> </a:t>
            </a:r>
            <a:r>
              <a:rPr lang="en-US" sz="1200" dirty="0" err="1"/>
              <a:t>untuk</a:t>
            </a:r>
            <a:r>
              <a:rPr lang="en-US" sz="1200" dirty="0"/>
              <a:t> </a:t>
            </a:r>
            <a:r>
              <a:rPr lang="en-US" sz="1200" dirty="0" err="1"/>
              <a:t>Provinsi</a:t>
            </a:r>
            <a:r>
              <a:rPr lang="en-US" sz="1200" dirty="0"/>
              <a:t> Papua/Papua Barat </a:t>
            </a:r>
            <a:r>
              <a:rPr lang="en-US" sz="1200" dirty="0" err="1"/>
              <a:t>hak</a:t>
            </a:r>
            <a:r>
              <a:rPr lang="en-US" sz="1200" dirty="0"/>
              <a:t> </a:t>
            </a:r>
            <a:r>
              <a:rPr lang="en-US" sz="1200" dirty="0" err="1"/>
              <a:t>atas</a:t>
            </a:r>
            <a:r>
              <a:rPr lang="en-US" sz="1200" dirty="0"/>
              <a:t> </a:t>
            </a:r>
            <a:r>
              <a:rPr lang="en-US" sz="1200" dirty="0" err="1"/>
              <a:t>tanah</a:t>
            </a:r>
            <a:r>
              <a:rPr lang="en-US" sz="1200" dirty="0"/>
              <a:t> </a:t>
            </a:r>
            <a:r>
              <a:rPr lang="en-US" sz="1200" dirty="0" err="1"/>
              <a:t>dapat</a:t>
            </a:r>
            <a:r>
              <a:rPr lang="en-US" sz="1200" dirty="0"/>
              <a:t> </a:t>
            </a:r>
            <a:r>
              <a:rPr lang="sv-SE" sz="1200" dirty="0"/>
              <a:t>berbentuk lain yang dibuktikan dengan surat pernyataan pelepasan </a:t>
            </a:r>
            <a:r>
              <a:rPr lang="en-US" sz="1200" dirty="0" err="1"/>
              <a:t>hak</a:t>
            </a:r>
            <a:r>
              <a:rPr lang="en-US" sz="1200" dirty="0"/>
              <a:t> </a:t>
            </a:r>
            <a:r>
              <a:rPr lang="en-US" sz="1200" dirty="0" err="1"/>
              <a:t>atas</a:t>
            </a:r>
            <a:r>
              <a:rPr lang="en-US" sz="1200" dirty="0"/>
              <a:t> </a:t>
            </a:r>
            <a:r>
              <a:rPr lang="en-US" sz="1200" dirty="0" err="1"/>
              <a:t>tanah</a:t>
            </a:r>
            <a:r>
              <a:rPr lang="en-US" sz="1200" dirty="0"/>
              <a:t> </a:t>
            </a:r>
            <a:r>
              <a:rPr lang="en-US" sz="1200" dirty="0" err="1"/>
              <a:t>adat</a:t>
            </a:r>
            <a:r>
              <a:rPr lang="en-US" sz="1200" dirty="0"/>
              <a:t> </a:t>
            </a:r>
            <a:r>
              <a:rPr lang="en-US" sz="1200" dirty="0" err="1"/>
              <a:t>oleh</a:t>
            </a:r>
            <a:r>
              <a:rPr lang="en-US" sz="1200" dirty="0"/>
              <a:t> </a:t>
            </a:r>
            <a:r>
              <a:rPr lang="en-US" sz="1200" dirty="0" err="1"/>
              <a:t>pejabat</a:t>
            </a:r>
            <a:r>
              <a:rPr lang="en-US" sz="1200" dirty="0"/>
              <a:t> yang </a:t>
            </a:r>
            <a:r>
              <a:rPr lang="en-US" sz="1200" dirty="0" err="1"/>
              <a:t>berwenang</a:t>
            </a:r>
            <a:r>
              <a:rPr lang="en-US" sz="1200" dirty="0"/>
              <a:t>;</a:t>
            </a:r>
          </a:p>
        </p:txBody>
      </p:sp>
      <p:sp>
        <p:nvSpPr>
          <p:cNvPr id="304" name="Rectangle 303"/>
          <p:cNvSpPr/>
          <p:nvPr/>
        </p:nvSpPr>
        <p:spPr>
          <a:xfrm>
            <a:off x="288513" y="5592539"/>
            <a:ext cx="5047854" cy="830997"/>
          </a:xfrm>
          <a:prstGeom prst="rect">
            <a:avLst/>
          </a:prstGeom>
          <a:ln>
            <a:solidFill>
              <a:srgbClr val="A55A07"/>
            </a:solidFill>
          </a:ln>
        </p:spPr>
        <p:txBody>
          <a:bodyPr wrap="square">
            <a:spAutoFit/>
          </a:bodyPr>
          <a:lstStyle/>
          <a:p>
            <a:r>
              <a:rPr lang="en-US" sz="1200" dirty="0" err="1"/>
              <a:t>dibuktikan</a:t>
            </a:r>
            <a:r>
              <a:rPr lang="en-US" sz="1200" dirty="0"/>
              <a:t> </a:t>
            </a:r>
            <a:r>
              <a:rPr lang="en-US" sz="1200" dirty="0" err="1"/>
              <a:t>dengan</a:t>
            </a:r>
            <a:r>
              <a:rPr lang="en-US" sz="1200" dirty="0"/>
              <a:t> </a:t>
            </a:r>
            <a:r>
              <a:rPr lang="en-US" sz="1200" dirty="0" err="1"/>
              <a:t>surat</a:t>
            </a:r>
            <a:r>
              <a:rPr lang="en-US" sz="1200" dirty="0"/>
              <a:t> </a:t>
            </a:r>
            <a:r>
              <a:rPr lang="en-US" sz="1200" dirty="0" err="1"/>
              <a:t>keputusan</a:t>
            </a:r>
            <a:r>
              <a:rPr lang="en-US" sz="1200" dirty="0"/>
              <a:t> </a:t>
            </a:r>
            <a:r>
              <a:rPr lang="en-US" sz="1200" dirty="0" err="1"/>
              <a:t>dari</a:t>
            </a:r>
            <a:r>
              <a:rPr lang="en-US" sz="1200" dirty="0"/>
              <a:t> </a:t>
            </a:r>
            <a:r>
              <a:rPr lang="en-US" sz="1200" dirty="0" err="1"/>
              <a:t>pejabat</a:t>
            </a:r>
            <a:r>
              <a:rPr lang="en-US" sz="1200" dirty="0"/>
              <a:t> yang </a:t>
            </a:r>
            <a:r>
              <a:rPr lang="en-US" sz="1200" dirty="0" err="1"/>
              <a:t>berwenang</a:t>
            </a:r>
            <a:r>
              <a:rPr lang="en-US" sz="1200" dirty="0"/>
              <a:t> </a:t>
            </a:r>
            <a:r>
              <a:rPr lang="en-US" sz="1200" dirty="0" err="1"/>
              <a:t>atau</a:t>
            </a:r>
            <a:r>
              <a:rPr lang="en-US" sz="1200" dirty="0"/>
              <a:t> </a:t>
            </a:r>
            <a:r>
              <a:rPr lang="en-US" sz="1200" dirty="0" err="1"/>
              <a:t>badan</a:t>
            </a:r>
            <a:r>
              <a:rPr lang="en-US" sz="1200" dirty="0"/>
              <a:t> </a:t>
            </a:r>
            <a:r>
              <a:rPr lang="en-US" sz="1200" dirty="0" err="1"/>
              <a:t>penyelenggara</a:t>
            </a:r>
            <a:r>
              <a:rPr lang="en-US" sz="1200" dirty="0"/>
              <a:t> </a:t>
            </a:r>
            <a:r>
              <a:rPr lang="en-US" sz="1200" dirty="0" err="1"/>
              <a:t>pendidikan</a:t>
            </a:r>
            <a:r>
              <a:rPr lang="en-US" sz="1200" dirty="0"/>
              <a:t>, </a:t>
            </a:r>
            <a:r>
              <a:rPr lang="en-US" sz="1200" dirty="0" err="1"/>
              <a:t>dan</a:t>
            </a:r>
            <a:r>
              <a:rPr lang="en-US" sz="1200" dirty="0"/>
              <a:t> </a:t>
            </a:r>
            <a:r>
              <a:rPr lang="en-US" sz="1200" b="1" dirty="0" err="1"/>
              <a:t>khusus</a:t>
            </a:r>
            <a:r>
              <a:rPr lang="en-US" sz="1200" b="1" dirty="0"/>
              <a:t> </a:t>
            </a:r>
            <a:r>
              <a:rPr lang="en-US" sz="1200" b="1" dirty="0" err="1"/>
              <a:t>bagi</a:t>
            </a:r>
            <a:r>
              <a:rPr lang="en-US" sz="1200" b="1" dirty="0"/>
              <a:t> </a:t>
            </a:r>
            <a:r>
              <a:rPr lang="en-US" sz="1200" b="1" dirty="0" err="1"/>
              <a:t>satuan</a:t>
            </a:r>
            <a:r>
              <a:rPr lang="en-US" sz="1200" b="1" dirty="0"/>
              <a:t> </a:t>
            </a:r>
            <a:r>
              <a:rPr lang="en-US" sz="1200" b="1" dirty="0" err="1"/>
              <a:t>pendidikan</a:t>
            </a:r>
            <a:r>
              <a:rPr lang="en-US" sz="1200" b="1" dirty="0"/>
              <a:t> yang </a:t>
            </a:r>
            <a:r>
              <a:rPr lang="en-US" sz="1200" b="1" dirty="0" err="1"/>
              <a:t>dikelola</a:t>
            </a:r>
            <a:r>
              <a:rPr lang="en-US" sz="1200" b="1" dirty="0"/>
              <a:t> </a:t>
            </a:r>
            <a:r>
              <a:rPr lang="en-US" sz="1200" b="1" dirty="0" err="1"/>
              <a:t>oleh</a:t>
            </a:r>
            <a:r>
              <a:rPr lang="en-US" sz="1200" b="1" dirty="0"/>
              <a:t> </a:t>
            </a:r>
            <a:r>
              <a:rPr lang="en-US" sz="1200" b="1" dirty="0" err="1"/>
              <a:t>masyarakat</a:t>
            </a:r>
            <a:r>
              <a:rPr lang="en-US" sz="1200" dirty="0"/>
              <a:t>, </a:t>
            </a:r>
            <a:r>
              <a:rPr lang="en-US" sz="1200" dirty="0" err="1"/>
              <a:t>kepala</a:t>
            </a:r>
            <a:r>
              <a:rPr lang="en-US" sz="1200" dirty="0"/>
              <a:t> </a:t>
            </a:r>
            <a:r>
              <a:rPr lang="en-US" sz="1200" dirty="0" err="1"/>
              <a:t>satuan</a:t>
            </a:r>
            <a:r>
              <a:rPr lang="en-US" sz="1200" dirty="0"/>
              <a:t> </a:t>
            </a:r>
            <a:r>
              <a:rPr lang="en-US" sz="1200" dirty="0" err="1"/>
              <a:t>pendidikan</a:t>
            </a:r>
            <a:r>
              <a:rPr lang="en-US" sz="1200" dirty="0"/>
              <a:t> </a:t>
            </a:r>
            <a:r>
              <a:rPr lang="en-US" sz="1200" b="1" dirty="0" err="1"/>
              <a:t>tidak</a:t>
            </a:r>
            <a:r>
              <a:rPr lang="en-US" sz="1200" b="1" dirty="0"/>
              <a:t> </a:t>
            </a:r>
            <a:r>
              <a:rPr lang="en-US" sz="1200" b="1" dirty="0" err="1"/>
              <a:t>boleh</a:t>
            </a:r>
            <a:r>
              <a:rPr lang="en-US" sz="1200" b="1" dirty="0"/>
              <a:t> </a:t>
            </a:r>
            <a:r>
              <a:rPr lang="en-US" sz="1200" b="1" dirty="0" err="1"/>
              <a:t>dirangkap</a:t>
            </a:r>
            <a:r>
              <a:rPr lang="en-US" sz="1200" b="1" dirty="0"/>
              <a:t> </a:t>
            </a:r>
            <a:r>
              <a:rPr lang="en-US" sz="1200" dirty="0" err="1"/>
              <a:t>oleh</a:t>
            </a:r>
            <a:r>
              <a:rPr lang="en-US" sz="1200" dirty="0"/>
              <a:t> </a:t>
            </a:r>
            <a:r>
              <a:rPr lang="en-US" sz="1200" dirty="0" err="1"/>
              <a:t>pembina</a:t>
            </a:r>
            <a:r>
              <a:rPr lang="en-US" sz="1200" dirty="0"/>
              <a:t> / </a:t>
            </a:r>
            <a:r>
              <a:rPr lang="en-US" sz="1200" dirty="0" err="1"/>
              <a:t>pengurus</a:t>
            </a:r>
            <a:r>
              <a:rPr lang="en-US" sz="1200" dirty="0"/>
              <a:t> / </a:t>
            </a:r>
            <a:r>
              <a:rPr lang="en-US" sz="1200" dirty="0" err="1"/>
              <a:t>pengawas</a:t>
            </a:r>
            <a:r>
              <a:rPr lang="en-US" sz="1200" dirty="0"/>
              <a:t> </a:t>
            </a:r>
            <a:r>
              <a:rPr lang="en-US" sz="1200" dirty="0" err="1"/>
              <a:t>yayasan</a:t>
            </a:r>
            <a:r>
              <a:rPr lang="en-US" sz="1200" dirty="0"/>
              <a:t> I </a:t>
            </a:r>
            <a:r>
              <a:rPr lang="en-US" sz="1200" dirty="0" err="1"/>
              <a:t>badan</a:t>
            </a:r>
            <a:r>
              <a:rPr lang="en-US" sz="1200" dirty="0"/>
              <a:t> </a:t>
            </a:r>
            <a:r>
              <a:rPr lang="en-US" sz="1200" dirty="0" err="1"/>
              <a:t>hukum</a:t>
            </a:r>
            <a:r>
              <a:rPr lang="en-US" sz="1200" dirty="0"/>
              <a:t>;</a:t>
            </a:r>
          </a:p>
        </p:txBody>
      </p:sp>
      <p:sp>
        <p:nvSpPr>
          <p:cNvPr id="305" name="Rectangle 304"/>
          <p:cNvSpPr/>
          <p:nvPr/>
        </p:nvSpPr>
        <p:spPr>
          <a:xfrm>
            <a:off x="4949935" y="2433578"/>
            <a:ext cx="2049440" cy="941796"/>
          </a:xfrm>
          <a:prstGeom prst="rect">
            <a:avLst/>
          </a:prstGeom>
        </p:spPr>
        <p:txBody>
          <a:bodyPr wrap="square">
            <a:spAutoFit/>
          </a:bodyPr>
          <a:lstStyle/>
          <a:p>
            <a:pPr lvl="0" algn="ctr" fontAlgn="base">
              <a:lnSpc>
                <a:spcPct val="115000"/>
              </a:lnSpc>
              <a:spcBef>
                <a:spcPct val="0"/>
              </a:spcBef>
              <a:spcAft>
                <a:spcPct val="0"/>
              </a:spcAft>
            </a:pPr>
            <a:r>
              <a:rPr lang="en-US" altLang="en-US" sz="2400" b="1" dirty="0" smtClean="0">
                <a:latin typeface="Arial" panose="020B0604020202020204" pitchFamily="34" charset="0"/>
                <a:cs typeface="Arial" panose="020B0604020202020204" pitchFamily="34" charset="0"/>
              </a:rPr>
              <a:t>1. KRITERIA UMUM</a:t>
            </a:r>
            <a:endParaRPr lang="en-US" alt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64656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a:solidFill>
                  <a:schemeClr val="bg1"/>
                </a:solidFill>
              </a:rPr>
              <a:t>Kriteria</a:t>
            </a:r>
            <a:r>
              <a:rPr lang="en-US" sz="2800" b="1" dirty="0">
                <a:solidFill>
                  <a:schemeClr val="bg1"/>
                </a:solidFill>
              </a:rPr>
              <a:t> </a:t>
            </a:r>
            <a:r>
              <a:rPr lang="en-US" sz="2800" b="1" dirty="0" err="1">
                <a:solidFill>
                  <a:srgbClr val="FFFF00"/>
                </a:solidFill>
              </a:rPr>
              <a:t>Umum</a:t>
            </a:r>
            <a:r>
              <a:rPr lang="en-US" sz="2800" b="1" dirty="0">
                <a:solidFill>
                  <a:schemeClr val="bg1"/>
                </a:solidFill>
              </a:rPr>
              <a:t> - </a:t>
            </a:r>
            <a:r>
              <a:rPr lang="en-US" sz="2800" b="1" dirty="0" smtClean="0">
                <a:solidFill>
                  <a:schemeClr val="bg1"/>
                </a:solidFill>
              </a:rPr>
              <a:t>2</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79691" y="2046192"/>
            <a:ext cx="4874293" cy="2440747"/>
            <a:chOff x="3484938" y="2165134"/>
            <a:chExt cx="6766156" cy="3376672"/>
          </a:xfrm>
        </p:grpSpPr>
        <p:sp>
          <p:nvSpPr>
            <p:cNvPr id="6" name="Freeform 547"/>
            <p:cNvSpPr>
              <a:spLocks/>
            </p:cNvSpPr>
            <p:nvPr/>
          </p:nvSpPr>
          <p:spPr bwMode="auto">
            <a:xfrm>
              <a:off x="4646437" y="2165134"/>
              <a:ext cx="4443159" cy="2881327"/>
            </a:xfrm>
            <a:custGeom>
              <a:avLst/>
              <a:gdLst>
                <a:gd name="T0" fmla="*/ 1760 w 1760"/>
                <a:gd name="T1" fmla="*/ 1140 h 1140"/>
                <a:gd name="T2" fmla="*/ 1760 w 1760"/>
                <a:gd name="T3" fmla="*/ 57 h 1140"/>
                <a:gd name="T4" fmla="*/ 1703 w 1760"/>
                <a:gd name="T5" fmla="*/ 0 h 1140"/>
                <a:gd name="T6" fmla="*/ 58 w 1760"/>
                <a:gd name="T7" fmla="*/ 0 h 1140"/>
                <a:gd name="T8" fmla="*/ 0 w 1760"/>
                <a:gd name="T9" fmla="*/ 57 h 1140"/>
                <a:gd name="T10" fmla="*/ 0 w 1760"/>
                <a:gd name="T11" fmla="*/ 1140 h 1140"/>
                <a:gd name="T12" fmla="*/ 1760 w 1760"/>
                <a:gd name="T13" fmla="*/ 1140 h 1140"/>
              </a:gdLst>
              <a:ahLst/>
              <a:cxnLst>
                <a:cxn ang="0">
                  <a:pos x="T0" y="T1"/>
                </a:cxn>
                <a:cxn ang="0">
                  <a:pos x="T2" y="T3"/>
                </a:cxn>
                <a:cxn ang="0">
                  <a:pos x="T4" y="T5"/>
                </a:cxn>
                <a:cxn ang="0">
                  <a:pos x="T6" y="T7"/>
                </a:cxn>
                <a:cxn ang="0">
                  <a:pos x="T8" y="T9"/>
                </a:cxn>
                <a:cxn ang="0">
                  <a:pos x="T10" y="T11"/>
                </a:cxn>
                <a:cxn ang="0">
                  <a:pos x="T12" y="T13"/>
                </a:cxn>
              </a:cxnLst>
              <a:rect l="0" t="0" r="r" b="b"/>
              <a:pathLst>
                <a:path w="1760" h="1140">
                  <a:moveTo>
                    <a:pt x="1760" y="1140"/>
                  </a:moveTo>
                  <a:cubicBezTo>
                    <a:pt x="1760" y="57"/>
                    <a:pt x="1760" y="57"/>
                    <a:pt x="1760" y="57"/>
                  </a:cubicBezTo>
                  <a:cubicBezTo>
                    <a:pt x="1760" y="25"/>
                    <a:pt x="1734" y="0"/>
                    <a:pt x="1703" y="0"/>
                  </a:cubicBezTo>
                  <a:cubicBezTo>
                    <a:pt x="58" y="0"/>
                    <a:pt x="58" y="0"/>
                    <a:pt x="58" y="0"/>
                  </a:cubicBezTo>
                  <a:cubicBezTo>
                    <a:pt x="26" y="0"/>
                    <a:pt x="0" y="25"/>
                    <a:pt x="0" y="57"/>
                  </a:cubicBezTo>
                  <a:cubicBezTo>
                    <a:pt x="0" y="1140"/>
                    <a:pt x="0" y="1140"/>
                    <a:pt x="0" y="1140"/>
                  </a:cubicBezTo>
                  <a:lnTo>
                    <a:pt x="1760" y="1140"/>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 name="Rectangle 548"/>
            <p:cNvSpPr>
              <a:spLocks noChangeArrowheads="1"/>
            </p:cNvSpPr>
            <p:nvPr/>
          </p:nvSpPr>
          <p:spPr bwMode="auto">
            <a:xfrm>
              <a:off x="4809238" y="2329536"/>
              <a:ext cx="4117554" cy="2365698"/>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 name="Freeform 549"/>
            <p:cNvSpPr>
              <a:spLocks/>
            </p:cNvSpPr>
            <p:nvPr/>
          </p:nvSpPr>
          <p:spPr bwMode="auto">
            <a:xfrm>
              <a:off x="3484938" y="4859639"/>
              <a:ext cx="6766156" cy="682167"/>
            </a:xfrm>
            <a:custGeom>
              <a:avLst/>
              <a:gdLst>
                <a:gd name="T0" fmla="*/ 2672 w 2680"/>
                <a:gd name="T1" fmla="*/ 234 h 270"/>
                <a:gd name="T2" fmla="*/ 2219 w 2680"/>
                <a:gd name="T3" fmla="*/ 0 h 270"/>
                <a:gd name="T4" fmla="*/ 1497 w 2680"/>
                <a:gd name="T5" fmla="*/ 0 h 270"/>
                <a:gd name="T6" fmla="*/ 1183 w 2680"/>
                <a:gd name="T7" fmla="*/ 0 h 270"/>
                <a:gd name="T8" fmla="*/ 460 w 2680"/>
                <a:gd name="T9" fmla="*/ 0 h 270"/>
                <a:gd name="T10" fmla="*/ 7 w 2680"/>
                <a:gd name="T11" fmla="*/ 234 h 270"/>
                <a:gd name="T12" fmla="*/ 54 w 2680"/>
                <a:gd name="T13" fmla="*/ 270 h 270"/>
                <a:gd name="T14" fmla="*/ 1183 w 2680"/>
                <a:gd name="T15" fmla="*/ 270 h 270"/>
                <a:gd name="T16" fmla="*/ 1497 w 2680"/>
                <a:gd name="T17" fmla="*/ 270 h 270"/>
                <a:gd name="T18" fmla="*/ 2626 w 2680"/>
                <a:gd name="T19" fmla="*/ 270 h 270"/>
                <a:gd name="T20" fmla="*/ 2672 w 2680"/>
                <a:gd name="T21" fmla="*/ 23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80" h="270">
                  <a:moveTo>
                    <a:pt x="2672" y="234"/>
                  </a:moveTo>
                  <a:cubicBezTo>
                    <a:pt x="2219" y="0"/>
                    <a:pt x="2219" y="0"/>
                    <a:pt x="2219" y="0"/>
                  </a:cubicBezTo>
                  <a:cubicBezTo>
                    <a:pt x="1497" y="0"/>
                    <a:pt x="1497" y="0"/>
                    <a:pt x="1497" y="0"/>
                  </a:cubicBezTo>
                  <a:cubicBezTo>
                    <a:pt x="1183" y="0"/>
                    <a:pt x="1183" y="0"/>
                    <a:pt x="1183" y="0"/>
                  </a:cubicBezTo>
                  <a:cubicBezTo>
                    <a:pt x="460" y="0"/>
                    <a:pt x="460" y="0"/>
                    <a:pt x="460" y="0"/>
                  </a:cubicBezTo>
                  <a:cubicBezTo>
                    <a:pt x="7" y="234"/>
                    <a:pt x="7" y="234"/>
                    <a:pt x="7" y="234"/>
                  </a:cubicBezTo>
                  <a:cubicBezTo>
                    <a:pt x="7" y="234"/>
                    <a:pt x="0" y="270"/>
                    <a:pt x="54" y="270"/>
                  </a:cubicBezTo>
                  <a:cubicBezTo>
                    <a:pt x="1183" y="270"/>
                    <a:pt x="1183" y="270"/>
                    <a:pt x="1183" y="270"/>
                  </a:cubicBezTo>
                  <a:cubicBezTo>
                    <a:pt x="1497" y="270"/>
                    <a:pt x="1497" y="270"/>
                    <a:pt x="1497" y="270"/>
                  </a:cubicBezTo>
                  <a:cubicBezTo>
                    <a:pt x="2626" y="270"/>
                    <a:pt x="2626" y="270"/>
                    <a:pt x="2626" y="270"/>
                  </a:cubicBezTo>
                  <a:cubicBezTo>
                    <a:pt x="2680" y="270"/>
                    <a:pt x="2672" y="234"/>
                    <a:pt x="2672" y="234"/>
                  </a:cubicBezTo>
                </a:path>
              </a:pathLst>
            </a:custGeom>
            <a:gradFill>
              <a:gsLst>
                <a:gs pos="0">
                  <a:schemeClr val="bg1">
                    <a:lumMod val="85000"/>
                  </a:schemeClr>
                </a:gs>
                <a:gs pos="33000">
                  <a:schemeClr val="bg1">
                    <a:lumMod val="85000"/>
                  </a:schemeClr>
                </a:gs>
                <a:gs pos="75000">
                  <a:schemeClr val="bg1">
                    <a:lumMod val="7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9" name="Freeform 550"/>
          <p:cNvSpPr>
            <a:spLocks/>
          </p:cNvSpPr>
          <p:nvPr/>
        </p:nvSpPr>
        <p:spPr bwMode="auto">
          <a:xfrm>
            <a:off x="192380" y="4430607"/>
            <a:ext cx="4848914" cy="69449"/>
          </a:xfrm>
          <a:custGeom>
            <a:avLst/>
            <a:gdLst>
              <a:gd name="T0" fmla="*/ 2586 w 2666"/>
              <a:gd name="T1" fmla="*/ 10 h 38"/>
              <a:gd name="T2" fmla="*/ 1505 w 2666"/>
              <a:gd name="T3" fmla="*/ 10 h 38"/>
              <a:gd name="T4" fmla="*/ 1161 w 2666"/>
              <a:gd name="T5" fmla="*/ 10 h 38"/>
              <a:gd name="T6" fmla="*/ 87 w 2666"/>
              <a:gd name="T7" fmla="*/ 10 h 38"/>
              <a:gd name="T8" fmla="*/ 22 w 2666"/>
              <a:gd name="T9" fmla="*/ 10 h 38"/>
              <a:gd name="T10" fmla="*/ 0 w 2666"/>
              <a:gd name="T11" fmla="*/ 0 h 38"/>
              <a:gd name="T12" fmla="*/ 0 w 2666"/>
              <a:gd name="T13" fmla="*/ 3 h 38"/>
              <a:gd name="T14" fmla="*/ 47 w 2666"/>
              <a:gd name="T15" fmla="*/ 38 h 38"/>
              <a:gd name="T16" fmla="*/ 1176 w 2666"/>
              <a:gd name="T17" fmla="*/ 38 h 38"/>
              <a:gd name="T18" fmla="*/ 1490 w 2666"/>
              <a:gd name="T19" fmla="*/ 38 h 38"/>
              <a:gd name="T20" fmla="*/ 2597 w 2666"/>
              <a:gd name="T21" fmla="*/ 38 h 38"/>
              <a:gd name="T22" fmla="*/ 2666 w 2666"/>
              <a:gd name="T23" fmla="*/ 4 h 38"/>
              <a:gd name="T24" fmla="*/ 2665 w 2666"/>
              <a:gd name="T25" fmla="*/ 0 h 38"/>
              <a:gd name="T26" fmla="*/ 2586 w 2666"/>
              <a:gd name="T27" fmla="*/ 1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666" h="38">
                <a:moveTo>
                  <a:pt x="2586" y="10"/>
                </a:moveTo>
                <a:cubicBezTo>
                  <a:pt x="2512" y="10"/>
                  <a:pt x="1505" y="10"/>
                  <a:pt x="1505" y="10"/>
                </a:cubicBezTo>
                <a:cubicBezTo>
                  <a:pt x="1161" y="10"/>
                  <a:pt x="1161" y="10"/>
                  <a:pt x="1161" y="10"/>
                </a:cubicBezTo>
                <a:cubicBezTo>
                  <a:pt x="87" y="10"/>
                  <a:pt x="87" y="10"/>
                  <a:pt x="87" y="10"/>
                </a:cubicBezTo>
                <a:cubicBezTo>
                  <a:pt x="87" y="10"/>
                  <a:pt x="40" y="10"/>
                  <a:pt x="22" y="10"/>
                </a:cubicBezTo>
                <a:cubicBezTo>
                  <a:pt x="5" y="9"/>
                  <a:pt x="0" y="0"/>
                  <a:pt x="0" y="0"/>
                </a:cubicBezTo>
                <a:cubicBezTo>
                  <a:pt x="0" y="0"/>
                  <a:pt x="0" y="1"/>
                  <a:pt x="0" y="3"/>
                </a:cubicBezTo>
                <a:cubicBezTo>
                  <a:pt x="0" y="14"/>
                  <a:pt x="5" y="38"/>
                  <a:pt x="47" y="38"/>
                </a:cubicBezTo>
                <a:cubicBezTo>
                  <a:pt x="1176" y="38"/>
                  <a:pt x="1176" y="38"/>
                  <a:pt x="1176" y="38"/>
                </a:cubicBezTo>
                <a:cubicBezTo>
                  <a:pt x="1490" y="38"/>
                  <a:pt x="1490" y="38"/>
                  <a:pt x="1490" y="38"/>
                </a:cubicBezTo>
                <a:cubicBezTo>
                  <a:pt x="2597" y="38"/>
                  <a:pt x="2597" y="38"/>
                  <a:pt x="2597" y="38"/>
                </a:cubicBezTo>
                <a:cubicBezTo>
                  <a:pt x="2657" y="38"/>
                  <a:pt x="2666" y="16"/>
                  <a:pt x="2666" y="4"/>
                </a:cubicBezTo>
                <a:cubicBezTo>
                  <a:pt x="2666" y="2"/>
                  <a:pt x="2665" y="0"/>
                  <a:pt x="2665" y="0"/>
                </a:cubicBezTo>
                <a:cubicBezTo>
                  <a:pt x="2665" y="0"/>
                  <a:pt x="2661" y="10"/>
                  <a:pt x="2586" y="10"/>
                </a:cubicBez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 name="Freeform 812"/>
          <p:cNvSpPr>
            <a:spLocks/>
          </p:cNvSpPr>
          <p:nvPr/>
        </p:nvSpPr>
        <p:spPr bwMode="auto">
          <a:xfrm>
            <a:off x="1995823" y="4310720"/>
            <a:ext cx="1242030" cy="100315"/>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 name="Freeform 813"/>
          <p:cNvSpPr>
            <a:spLocks/>
          </p:cNvSpPr>
          <p:nvPr/>
        </p:nvSpPr>
        <p:spPr bwMode="auto">
          <a:xfrm>
            <a:off x="1995823" y="4280906"/>
            <a:ext cx="1242030" cy="100315"/>
          </a:xfrm>
          <a:custGeom>
            <a:avLst/>
            <a:gdLst>
              <a:gd name="T0" fmla="*/ 1518 w 1615"/>
              <a:gd name="T1" fmla="*/ 0 h 130"/>
              <a:gd name="T2" fmla="*/ 97 w 1615"/>
              <a:gd name="T3" fmla="*/ 0 h 130"/>
              <a:gd name="T4" fmla="*/ 0 w 1615"/>
              <a:gd name="T5" fmla="*/ 130 h 130"/>
              <a:gd name="T6" fmla="*/ 1615 w 1615"/>
              <a:gd name="T7" fmla="*/ 130 h 130"/>
              <a:gd name="T8" fmla="*/ 1518 w 1615"/>
              <a:gd name="T9" fmla="*/ 0 h 130"/>
            </a:gdLst>
            <a:ahLst/>
            <a:cxnLst>
              <a:cxn ang="0">
                <a:pos x="T0" y="T1"/>
              </a:cxn>
              <a:cxn ang="0">
                <a:pos x="T2" y="T3"/>
              </a:cxn>
              <a:cxn ang="0">
                <a:pos x="T4" y="T5"/>
              </a:cxn>
              <a:cxn ang="0">
                <a:pos x="T6" y="T7"/>
              </a:cxn>
              <a:cxn ang="0">
                <a:pos x="T8" y="T9"/>
              </a:cxn>
            </a:cxnLst>
            <a:rect l="0" t="0" r="r" b="b"/>
            <a:pathLst>
              <a:path w="1615" h="130">
                <a:moveTo>
                  <a:pt x="1518" y="0"/>
                </a:moveTo>
                <a:lnTo>
                  <a:pt x="97" y="0"/>
                </a:lnTo>
                <a:lnTo>
                  <a:pt x="0" y="130"/>
                </a:lnTo>
                <a:lnTo>
                  <a:pt x="1615" y="130"/>
                </a:lnTo>
                <a:lnTo>
                  <a:pt x="151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 name="Freeform 814"/>
          <p:cNvSpPr>
            <a:spLocks/>
          </p:cNvSpPr>
          <p:nvPr/>
        </p:nvSpPr>
        <p:spPr bwMode="auto">
          <a:xfrm>
            <a:off x="2274991" y="4441410"/>
            <a:ext cx="683694" cy="30866"/>
          </a:xfrm>
          <a:custGeom>
            <a:avLst/>
            <a:gdLst>
              <a:gd name="T0" fmla="*/ 19 w 376"/>
              <a:gd name="T1" fmla="*/ 17 h 17"/>
              <a:gd name="T2" fmla="*/ 0 w 376"/>
              <a:gd name="T3" fmla="*/ 0 h 17"/>
              <a:gd name="T4" fmla="*/ 376 w 376"/>
              <a:gd name="T5" fmla="*/ 0 h 17"/>
              <a:gd name="T6" fmla="*/ 357 w 376"/>
              <a:gd name="T7" fmla="*/ 17 h 17"/>
              <a:gd name="T8" fmla="*/ 19 w 376"/>
              <a:gd name="T9" fmla="*/ 17 h 17"/>
            </a:gdLst>
            <a:ahLst/>
            <a:cxnLst>
              <a:cxn ang="0">
                <a:pos x="T0" y="T1"/>
              </a:cxn>
              <a:cxn ang="0">
                <a:pos x="T2" y="T3"/>
              </a:cxn>
              <a:cxn ang="0">
                <a:pos x="T4" y="T5"/>
              </a:cxn>
              <a:cxn ang="0">
                <a:pos x="T6" y="T7"/>
              </a:cxn>
              <a:cxn ang="0">
                <a:pos x="T8" y="T9"/>
              </a:cxn>
            </a:cxnLst>
            <a:rect l="0" t="0" r="r" b="b"/>
            <a:pathLst>
              <a:path w="376" h="17">
                <a:moveTo>
                  <a:pt x="19" y="17"/>
                </a:moveTo>
                <a:cubicBezTo>
                  <a:pt x="9" y="17"/>
                  <a:pt x="1" y="10"/>
                  <a:pt x="0" y="0"/>
                </a:cubicBezTo>
                <a:cubicBezTo>
                  <a:pt x="376" y="0"/>
                  <a:pt x="376" y="0"/>
                  <a:pt x="376" y="0"/>
                </a:cubicBezTo>
                <a:cubicBezTo>
                  <a:pt x="375" y="10"/>
                  <a:pt x="366" y="17"/>
                  <a:pt x="357" y="17"/>
                </a:cubicBezTo>
                <a:lnTo>
                  <a:pt x="19" y="17"/>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nvGrpSpPr>
          <p:cNvPr id="13" name="Group 12"/>
          <p:cNvGrpSpPr/>
          <p:nvPr/>
        </p:nvGrpSpPr>
        <p:grpSpPr>
          <a:xfrm>
            <a:off x="759805" y="4025249"/>
            <a:ext cx="3714067" cy="228887"/>
            <a:chOff x="-38360350" y="696913"/>
            <a:chExt cx="88912701" cy="5461000"/>
          </a:xfrm>
        </p:grpSpPr>
        <p:sp>
          <p:nvSpPr>
            <p:cNvPr id="14" name="Freeform 269"/>
            <p:cNvSpPr>
              <a:spLocks noEditPoints="1"/>
            </p:cNvSpPr>
            <p:nvPr/>
          </p:nvSpPr>
          <p:spPr bwMode="auto">
            <a:xfrm>
              <a:off x="-38360350" y="744538"/>
              <a:ext cx="88898413" cy="5413375"/>
            </a:xfrm>
            <a:custGeom>
              <a:avLst/>
              <a:gdLst>
                <a:gd name="T0" fmla="*/ 22368 w 23703"/>
                <a:gd name="T1" fmla="*/ 562 h 1440"/>
                <a:gd name="T2" fmla="*/ 20270 w 23703"/>
                <a:gd name="T3" fmla="*/ 8 h 1440"/>
                <a:gd name="T4" fmla="*/ 18930 w 23703"/>
                <a:gd name="T5" fmla="*/ 8 h 1440"/>
                <a:gd name="T6" fmla="*/ 17590 w 23703"/>
                <a:gd name="T7" fmla="*/ 8 h 1440"/>
                <a:gd name="T8" fmla="*/ 16251 w 23703"/>
                <a:gd name="T9" fmla="*/ 8 h 1440"/>
                <a:gd name="T10" fmla="*/ 14911 w 23703"/>
                <a:gd name="T11" fmla="*/ 8 h 1440"/>
                <a:gd name="T12" fmla="*/ 13571 w 23703"/>
                <a:gd name="T13" fmla="*/ 8 h 1440"/>
                <a:gd name="T14" fmla="*/ 12231 w 23703"/>
                <a:gd name="T15" fmla="*/ 8 h 1440"/>
                <a:gd name="T16" fmla="*/ 10879 w 23703"/>
                <a:gd name="T17" fmla="*/ 82 h 1440"/>
                <a:gd name="T18" fmla="*/ 9523 w 23703"/>
                <a:gd name="T19" fmla="*/ 82 h 1440"/>
                <a:gd name="T20" fmla="*/ 8167 w 23703"/>
                <a:gd name="T21" fmla="*/ 82 h 1440"/>
                <a:gd name="T22" fmla="*/ 6811 w 23703"/>
                <a:gd name="T23" fmla="*/ 82 h 1440"/>
                <a:gd name="T24" fmla="*/ 5455 w 23703"/>
                <a:gd name="T25" fmla="*/ 82 h 1440"/>
                <a:gd name="T26" fmla="*/ 4099 w 23703"/>
                <a:gd name="T27" fmla="*/ 82 h 1440"/>
                <a:gd name="T28" fmla="*/ 2087 w 23703"/>
                <a:gd name="T29" fmla="*/ 82 h 1440"/>
                <a:gd name="T30" fmla="*/ 938 w 23703"/>
                <a:gd name="T31" fmla="*/ 803 h 1440"/>
                <a:gd name="T32" fmla="*/ 13 w 23703"/>
                <a:gd name="T33" fmla="*/ 1407 h 1440"/>
                <a:gd name="T34" fmla="*/ 1656 w 23703"/>
                <a:gd name="T35" fmla="*/ 1399 h 1440"/>
                <a:gd name="T36" fmla="*/ 3298 w 23703"/>
                <a:gd name="T37" fmla="*/ 1390 h 1440"/>
                <a:gd name="T38" fmla="*/ 4941 w 23703"/>
                <a:gd name="T39" fmla="*/ 1382 h 1440"/>
                <a:gd name="T40" fmla="*/ 7023 w 23703"/>
                <a:gd name="T41" fmla="*/ 1137 h 1440"/>
                <a:gd name="T42" fmla="*/ 6990 w 23703"/>
                <a:gd name="T43" fmla="*/ 1399 h 1440"/>
                <a:gd name="T44" fmla="*/ 15040 w 23703"/>
                <a:gd name="T45" fmla="*/ 1382 h 1440"/>
                <a:gd name="T46" fmla="*/ 15083 w 23703"/>
                <a:gd name="T47" fmla="*/ 1149 h 1440"/>
                <a:gd name="T48" fmla="*/ 17050 w 23703"/>
                <a:gd name="T49" fmla="*/ 1140 h 1440"/>
                <a:gd name="T50" fmla="*/ 18638 w 23703"/>
                <a:gd name="T51" fmla="*/ 1137 h 1440"/>
                <a:gd name="T52" fmla="*/ 20371 w 23703"/>
                <a:gd name="T53" fmla="*/ 1382 h 1440"/>
                <a:gd name="T54" fmla="*/ 22016 w 23703"/>
                <a:gd name="T55" fmla="*/ 1432 h 1440"/>
                <a:gd name="T56" fmla="*/ 21849 w 23703"/>
                <a:gd name="T57" fmla="*/ 1137 h 1440"/>
                <a:gd name="T58" fmla="*/ 19769 w 23703"/>
                <a:gd name="T59" fmla="*/ 1107 h 1440"/>
                <a:gd name="T60" fmla="*/ 18065 w 23703"/>
                <a:gd name="T61" fmla="*/ 1095 h 1440"/>
                <a:gd name="T62" fmla="*/ 16346 w 23703"/>
                <a:gd name="T63" fmla="*/ 861 h 1440"/>
                <a:gd name="T64" fmla="*/ 5611 w 23703"/>
                <a:gd name="T65" fmla="*/ 1107 h 1440"/>
                <a:gd name="T66" fmla="*/ 3678 w 23703"/>
                <a:gd name="T67" fmla="*/ 618 h 1440"/>
                <a:gd name="T68" fmla="*/ 3557 w 23703"/>
                <a:gd name="T69" fmla="*/ 545 h 1440"/>
                <a:gd name="T70" fmla="*/ 11560 w 23703"/>
                <a:gd name="T71" fmla="*/ 304 h 1440"/>
                <a:gd name="T72" fmla="*/ 20090 w 23703"/>
                <a:gd name="T73" fmla="*/ 819 h 1440"/>
                <a:gd name="T74" fmla="*/ 8033 w 23703"/>
                <a:gd name="T75" fmla="*/ 363 h 1440"/>
                <a:gd name="T76" fmla="*/ 5015 w 23703"/>
                <a:gd name="T77" fmla="*/ 562 h 1440"/>
                <a:gd name="T78" fmla="*/ 9384 w 23703"/>
                <a:gd name="T79" fmla="*/ 562 h 1440"/>
                <a:gd name="T80" fmla="*/ 12287 w 23703"/>
                <a:gd name="T81" fmla="*/ 363 h 1440"/>
                <a:gd name="T82" fmla="*/ 11148 w 23703"/>
                <a:gd name="T83" fmla="*/ 803 h 1440"/>
                <a:gd name="T84" fmla="*/ 9557 w 23703"/>
                <a:gd name="T85" fmla="*/ 626 h 1440"/>
                <a:gd name="T86" fmla="*/ 13610 w 23703"/>
                <a:gd name="T87" fmla="*/ 554 h 1440"/>
                <a:gd name="T88" fmla="*/ 19449 w 23703"/>
                <a:gd name="T89" fmla="*/ 562 h 1440"/>
                <a:gd name="T90" fmla="*/ 16522 w 23703"/>
                <a:gd name="T91" fmla="*/ 363 h 1440"/>
                <a:gd name="T92" fmla="*/ 15202 w 23703"/>
                <a:gd name="T93" fmla="*/ 568 h 1440"/>
                <a:gd name="T94" fmla="*/ 5156 w 23703"/>
                <a:gd name="T95" fmla="*/ 626 h 1440"/>
                <a:gd name="T96" fmla="*/ 18573 w 23703"/>
                <a:gd name="T97" fmla="*/ 811 h 1440"/>
                <a:gd name="T98" fmla="*/ 6598 w 23703"/>
                <a:gd name="T99" fmla="*/ 811 h 1440"/>
                <a:gd name="T100" fmla="*/ 10237 w 23703"/>
                <a:gd name="T101" fmla="*/ 875 h 1440"/>
                <a:gd name="T102" fmla="*/ 11914 w 23703"/>
                <a:gd name="T103" fmla="*/ 861 h 1440"/>
                <a:gd name="T104" fmla="*/ 19853 w 23703"/>
                <a:gd name="T105" fmla="*/ 304 h 1440"/>
                <a:gd name="T106" fmla="*/ 17014 w 23703"/>
                <a:gd name="T107" fmla="*/ 153 h 1440"/>
                <a:gd name="T108" fmla="*/ 15630 w 23703"/>
                <a:gd name="T109" fmla="*/ 313 h 1440"/>
                <a:gd name="T110" fmla="*/ 12932 w 23703"/>
                <a:gd name="T111" fmla="*/ 144 h 1440"/>
                <a:gd name="T112" fmla="*/ 10068 w 23703"/>
                <a:gd name="T113" fmla="*/ 153 h 1440"/>
                <a:gd name="T114" fmla="*/ 8749 w 23703"/>
                <a:gd name="T115" fmla="*/ 313 h 1440"/>
                <a:gd name="T116" fmla="*/ 5986 w 23703"/>
                <a:gd name="T117" fmla="*/ 161 h 1440"/>
                <a:gd name="T118" fmla="*/ 4720 w 23703"/>
                <a:gd name="T119" fmla="*/ 140 h 1440"/>
                <a:gd name="T120" fmla="*/ 8088 w 23703"/>
                <a:gd name="T121" fmla="*/ 610 h 1440"/>
                <a:gd name="T122" fmla="*/ 8761 w 23703"/>
                <a:gd name="T123" fmla="*/ 1104 h 1440"/>
                <a:gd name="T124" fmla="*/ 13435 w 23703"/>
                <a:gd name="T125" fmla="*/ 875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703" h="1440">
                  <a:moveTo>
                    <a:pt x="23690" y="1382"/>
                  </a:moveTo>
                  <a:cubicBezTo>
                    <a:pt x="23694" y="1382"/>
                    <a:pt x="23699" y="1382"/>
                    <a:pt x="23703" y="1382"/>
                  </a:cubicBezTo>
                  <a:cubicBezTo>
                    <a:pt x="23553" y="1288"/>
                    <a:pt x="23407" y="1196"/>
                    <a:pt x="23264" y="1107"/>
                  </a:cubicBezTo>
                  <a:cubicBezTo>
                    <a:pt x="23246" y="1107"/>
                    <a:pt x="23228" y="1107"/>
                    <a:pt x="23211" y="1107"/>
                  </a:cubicBezTo>
                  <a:cubicBezTo>
                    <a:pt x="23209" y="1106"/>
                    <a:pt x="23208" y="1105"/>
                    <a:pt x="23206" y="1104"/>
                  </a:cubicBezTo>
                  <a:cubicBezTo>
                    <a:pt x="23210" y="1104"/>
                    <a:pt x="23215" y="1104"/>
                    <a:pt x="23219" y="1104"/>
                  </a:cubicBezTo>
                  <a:cubicBezTo>
                    <a:pt x="23215" y="1101"/>
                    <a:pt x="23210" y="1098"/>
                    <a:pt x="23206" y="1095"/>
                  </a:cubicBezTo>
                  <a:cubicBezTo>
                    <a:pt x="23210" y="1095"/>
                    <a:pt x="23215" y="1095"/>
                    <a:pt x="23219" y="1095"/>
                  </a:cubicBezTo>
                  <a:cubicBezTo>
                    <a:pt x="23215" y="1092"/>
                    <a:pt x="23210" y="1090"/>
                    <a:pt x="23206" y="1087"/>
                  </a:cubicBezTo>
                  <a:cubicBezTo>
                    <a:pt x="23210" y="1087"/>
                    <a:pt x="23215" y="1087"/>
                    <a:pt x="23219" y="1087"/>
                  </a:cubicBezTo>
                  <a:cubicBezTo>
                    <a:pt x="23215" y="1084"/>
                    <a:pt x="23210" y="1081"/>
                    <a:pt x="23206" y="1079"/>
                  </a:cubicBezTo>
                  <a:cubicBezTo>
                    <a:pt x="23210" y="1079"/>
                    <a:pt x="23215" y="1079"/>
                    <a:pt x="23219" y="1079"/>
                  </a:cubicBezTo>
                  <a:cubicBezTo>
                    <a:pt x="23081" y="992"/>
                    <a:pt x="22946" y="907"/>
                    <a:pt x="22815" y="825"/>
                  </a:cubicBezTo>
                  <a:cubicBezTo>
                    <a:pt x="22801" y="825"/>
                    <a:pt x="22788" y="825"/>
                    <a:pt x="22775" y="825"/>
                  </a:cubicBezTo>
                  <a:cubicBezTo>
                    <a:pt x="22771" y="823"/>
                    <a:pt x="22768" y="821"/>
                    <a:pt x="22765" y="819"/>
                  </a:cubicBezTo>
                  <a:cubicBezTo>
                    <a:pt x="22770" y="819"/>
                    <a:pt x="22774" y="819"/>
                    <a:pt x="22779" y="819"/>
                  </a:cubicBezTo>
                  <a:cubicBezTo>
                    <a:pt x="22774" y="816"/>
                    <a:pt x="22770" y="814"/>
                    <a:pt x="22765" y="811"/>
                  </a:cubicBezTo>
                  <a:cubicBezTo>
                    <a:pt x="22770" y="811"/>
                    <a:pt x="22774" y="811"/>
                    <a:pt x="22779" y="811"/>
                  </a:cubicBezTo>
                  <a:cubicBezTo>
                    <a:pt x="22774" y="808"/>
                    <a:pt x="22770" y="805"/>
                    <a:pt x="22765" y="803"/>
                  </a:cubicBezTo>
                  <a:cubicBezTo>
                    <a:pt x="22770" y="803"/>
                    <a:pt x="22774" y="803"/>
                    <a:pt x="22779" y="803"/>
                  </a:cubicBezTo>
                  <a:cubicBezTo>
                    <a:pt x="22651" y="722"/>
                    <a:pt x="22526" y="644"/>
                    <a:pt x="22404" y="568"/>
                  </a:cubicBezTo>
                  <a:cubicBezTo>
                    <a:pt x="22391" y="568"/>
                    <a:pt x="22378" y="568"/>
                    <a:pt x="22364" y="568"/>
                  </a:cubicBezTo>
                  <a:cubicBezTo>
                    <a:pt x="22361" y="566"/>
                    <a:pt x="22358" y="564"/>
                    <a:pt x="22355" y="562"/>
                  </a:cubicBezTo>
                  <a:cubicBezTo>
                    <a:pt x="22359" y="562"/>
                    <a:pt x="22363" y="562"/>
                    <a:pt x="22368" y="562"/>
                  </a:cubicBezTo>
                  <a:cubicBezTo>
                    <a:pt x="22363" y="559"/>
                    <a:pt x="22359" y="556"/>
                    <a:pt x="22355" y="554"/>
                  </a:cubicBezTo>
                  <a:cubicBezTo>
                    <a:pt x="22359" y="554"/>
                    <a:pt x="22363" y="554"/>
                    <a:pt x="22368" y="554"/>
                  </a:cubicBezTo>
                  <a:cubicBezTo>
                    <a:pt x="22363" y="551"/>
                    <a:pt x="22359" y="548"/>
                    <a:pt x="22355" y="545"/>
                  </a:cubicBezTo>
                  <a:cubicBezTo>
                    <a:pt x="22359" y="545"/>
                    <a:pt x="22363" y="545"/>
                    <a:pt x="22368" y="545"/>
                  </a:cubicBezTo>
                  <a:cubicBezTo>
                    <a:pt x="22250" y="471"/>
                    <a:pt x="22134" y="398"/>
                    <a:pt x="22021" y="327"/>
                  </a:cubicBezTo>
                  <a:cubicBezTo>
                    <a:pt x="22007" y="327"/>
                    <a:pt x="21994" y="327"/>
                    <a:pt x="21981" y="327"/>
                  </a:cubicBezTo>
                  <a:cubicBezTo>
                    <a:pt x="21977" y="325"/>
                    <a:pt x="21974" y="323"/>
                    <a:pt x="21971" y="321"/>
                  </a:cubicBezTo>
                  <a:cubicBezTo>
                    <a:pt x="21975" y="321"/>
                    <a:pt x="21980" y="321"/>
                    <a:pt x="21984" y="321"/>
                  </a:cubicBezTo>
                  <a:cubicBezTo>
                    <a:pt x="21980" y="318"/>
                    <a:pt x="21975" y="316"/>
                    <a:pt x="21971" y="313"/>
                  </a:cubicBezTo>
                  <a:cubicBezTo>
                    <a:pt x="21975" y="313"/>
                    <a:pt x="21980" y="313"/>
                    <a:pt x="21984" y="313"/>
                  </a:cubicBezTo>
                  <a:cubicBezTo>
                    <a:pt x="21980" y="310"/>
                    <a:pt x="21975" y="307"/>
                    <a:pt x="21971" y="304"/>
                  </a:cubicBezTo>
                  <a:cubicBezTo>
                    <a:pt x="21975" y="304"/>
                    <a:pt x="21980" y="304"/>
                    <a:pt x="21984" y="304"/>
                  </a:cubicBezTo>
                  <a:cubicBezTo>
                    <a:pt x="21874" y="236"/>
                    <a:pt x="21767" y="168"/>
                    <a:pt x="21661" y="102"/>
                  </a:cubicBezTo>
                  <a:cubicBezTo>
                    <a:pt x="21648" y="102"/>
                    <a:pt x="21635" y="102"/>
                    <a:pt x="21622" y="102"/>
                  </a:cubicBezTo>
                  <a:cubicBezTo>
                    <a:pt x="21620" y="101"/>
                    <a:pt x="21618" y="100"/>
                    <a:pt x="21615" y="99"/>
                  </a:cubicBezTo>
                  <a:cubicBezTo>
                    <a:pt x="21620" y="99"/>
                    <a:pt x="21624" y="99"/>
                    <a:pt x="21629" y="99"/>
                  </a:cubicBezTo>
                  <a:cubicBezTo>
                    <a:pt x="21624" y="96"/>
                    <a:pt x="21620" y="93"/>
                    <a:pt x="21615" y="90"/>
                  </a:cubicBezTo>
                  <a:cubicBezTo>
                    <a:pt x="21620" y="90"/>
                    <a:pt x="21624" y="90"/>
                    <a:pt x="21629" y="90"/>
                  </a:cubicBezTo>
                  <a:cubicBezTo>
                    <a:pt x="21624" y="87"/>
                    <a:pt x="21620" y="85"/>
                    <a:pt x="21615" y="82"/>
                  </a:cubicBezTo>
                  <a:cubicBezTo>
                    <a:pt x="21620" y="82"/>
                    <a:pt x="21624" y="82"/>
                    <a:pt x="21629" y="82"/>
                  </a:cubicBezTo>
                  <a:cubicBezTo>
                    <a:pt x="21585" y="54"/>
                    <a:pt x="21541" y="27"/>
                    <a:pt x="21498" y="0"/>
                  </a:cubicBezTo>
                  <a:cubicBezTo>
                    <a:pt x="21088" y="0"/>
                    <a:pt x="20679" y="0"/>
                    <a:pt x="20270" y="0"/>
                  </a:cubicBezTo>
                  <a:cubicBezTo>
                    <a:pt x="20274" y="2"/>
                    <a:pt x="20278" y="5"/>
                    <a:pt x="20282" y="8"/>
                  </a:cubicBezTo>
                  <a:cubicBezTo>
                    <a:pt x="20278" y="8"/>
                    <a:pt x="20274" y="8"/>
                    <a:pt x="20270" y="8"/>
                  </a:cubicBezTo>
                  <a:cubicBezTo>
                    <a:pt x="20274" y="11"/>
                    <a:pt x="20278" y="14"/>
                    <a:pt x="20282" y="16"/>
                  </a:cubicBezTo>
                  <a:cubicBezTo>
                    <a:pt x="20278" y="16"/>
                    <a:pt x="20274" y="16"/>
                    <a:pt x="20270" y="16"/>
                  </a:cubicBezTo>
                  <a:cubicBezTo>
                    <a:pt x="20274" y="19"/>
                    <a:pt x="20278" y="22"/>
                    <a:pt x="20282" y="25"/>
                  </a:cubicBezTo>
                  <a:cubicBezTo>
                    <a:pt x="20278" y="25"/>
                    <a:pt x="20274" y="25"/>
                    <a:pt x="20270" y="25"/>
                  </a:cubicBezTo>
                  <a:cubicBezTo>
                    <a:pt x="20274" y="27"/>
                    <a:pt x="20278" y="30"/>
                    <a:pt x="20282" y="33"/>
                  </a:cubicBezTo>
                  <a:cubicBezTo>
                    <a:pt x="20278" y="33"/>
                    <a:pt x="20274" y="33"/>
                    <a:pt x="20270" y="33"/>
                  </a:cubicBezTo>
                  <a:cubicBezTo>
                    <a:pt x="20274" y="36"/>
                    <a:pt x="20278" y="39"/>
                    <a:pt x="20282" y="41"/>
                  </a:cubicBezTo>
                  <a:cubicBezTo>
                    <a:pt x="20278" y="41"/>
                    <a:pt x="20274" y="41"/>
                    <a:pt x="20270" y="41"/>
                  </a:cubicBezTo>
                  <a:cubicBezTo>
                    <a:pt x="20274" y="44"/>
                    <a:pt x="20278" y="47"/>
                    <a:pt x="20282" y="50"/>
                  </a:cubicBezTo>
                  <a:cubicBezTo>
                    <a:pt x="20278" y="50"/>
                    <a:pt x="20274" y="50"/>
                    <a:pt x="20270" y="50"/>
                  </a:cubicBezTo>
                  <a:cubicBezTo>
                    <a:pt x="20274" y="52"/>
                    <a:pt x="20278" y="55"/>
                    <a:pt x="20282" y="58"/>
                  </a:cubicBezTo>
                  <a:cubicBezTo>
                    <a:pt x="20278" y="58"/>
                    <a:pt x="20274" y="58"/>
                    <a:pt x="20270" y="58"/>
                  </a:cubicBezTo>
                  <a:cubicBezTo>
                    <a:pt x="20290" y="73"/>
                    <a:pt x="20311" y="88"/>
                    <a:pt x="20332" y="102"/>
                  </a:cubicBezTo>
                  <a:cubicBezTo>
                    <a:pt x="20309" y="102"/>
                    <a:pt x="20287" y="102"/>
                    <a:pt x="20265" y="102"/>
                  </a:cubicBezTo>
                  <a:cubicBezTo>
                    <a:pt x="20263" y="101"/>
                    <a:pt x="20261" y="100"/>
                    <a:pt x="20259" y="99"/>
                  </a:cubicBezTo>
                  <a:cubicBezTo>
                    <a:pt x="20263" y="99"/>
                    <a:pt x="20267" y="99"/>
                    <a:pt x="20271" y="99"/>
                  </a:cubicBezTo>
                  <a:cubicBezTo>
                    <a:pt x="20267" y="96"/>
                    <a:pt x="20263" y="93"/>
                    <a:pt x="20259" y="90"/>
                  </a:cubicBezTo>
                  <a:cubicBezTo>
                    <a:pt x="20263" y="90"/>
                    <a:pt x="20267" y="90"/>
                    <a:pt x="20271" y="90"/>
                  </a:cubicBezTo>
                  <a:cubicBezTo>
                    <a:pt x="20267" y="87"/>
                    <a:pt x="20263" y="85"/>
                    <a:pt x="20259" y="82"/>
                  </a:cubicBezTo>
                  <a:cubicBezTo>
                    <a:pt x="20263" y="82"/>
                    <a:pt x="20267" y="82"/>
                    <a:pt x="20271" y="82"/>
                  </a:cubicBezTo>
                  <a:cubicBezTo>
                    <a:pt x="20233" y="54"/>
                    <a:pt x="20195" y="27"/>
                    <a:pt x="20158" y="0"/>
                  </a:cubicBezTo>
                  <a:cubicBezTo>
                    <a:pt x="19749" y="0"/>
                    <a:pt x="19339" y="0"/>
                    <a:pt x="18930" y="0"/>
                  </a:cubicBezTo>
                  <a:cubicBezTo>
                    <a:pt x="18933" y="2"/>
                    <a:pt x="18937" y="5"/>
                    <a:pt x="18940" y="8"/>
                  </a:cubicBezTo>
                  <a:cubicBezTo>
                    <a:pt x="18937" y="8"/>
                    <a:pt x="18933" y="8"/>
                    <a:pt x="18930" y="8"/>
                  </a:cubicBezTo>
                  <a:cubicBezTo>
                    <a:pt x="18933" y="11"/>
                    <a:pt x="18937" y="14"/>
                    <a:pt x="18940" y="16"/>
                  </a:cubicBezTo>
                  <a:cubicBezTo>
                    <a:pt x="18937" y="16"/>
                    <a:pt x="18933" y="16"/>
                    <a:pt x="18930" y="16"/>
                  </a:cubicBezTo>
                  <a:cubicBezTo>
                    <a:pt x="18933" y="19"/>
                    <a:pt x="18937" y="22"/>
                    <a:pt x="18940" y="25"/>
                  </a:cubicBezTo>
                  <a:cubicBezTo>
                    <a:pt x="18937" y="25"/>
                    <a:pt x="18933" y="25"/>
                    <a:pt x="18930" y="25"/>
                  </a:cubicBezTo>
                  <a:cubicBezTo>
                    <a:pt x="18933" y="27"/>
                    <a:pt x="18937" y="30"/>
                    <a:pt x="18940" y="33"/>
                  </a:cubicBezTo>
                  <a:cubicBezTo>
                    <a:pt x="18937" y="33"/>
                    <a:pt x="18933" y="33"/>
                    <a:pt x="18930" y="33"/>
                  </a:cubicBezTo>
                  <a:cubicBezTo>
                    <a:pt x="18933" y="36"/>
                    <a:pt x="18937" y="39"/>
                    <a:pt x="18940" y="41"/>
                  </a:cubicBezTo>
                  <a:cubicBezTo>
                    <a:pt x="18937" y="41"/>
                    <a:pt x="18933" y="41"/>
                    <a:pt x="18930" y="41"/>
                  </a:cubicBezTo>
                  <a:cubicBezTo>
                    <a:pt x="18933" y="44"/>
                    <a:pt x="18937" y="47"/>
                    <a:pt x="18940" y="50"/>
                  </a:cubicBezTo>
                  <a:cubicBezTo>
                    <a:pt x="18937" y="50"/>
                    <a:pt x="18933" y="50"/>
                    <a:pt x="18930" y="50"/>
                  </a:cubicBezTo>
                  <a:cubicBezTo>
                    <a:pt x="18933" y="52"/>
                    <a:pt x="18937" y="55"/>
                    <a:pt x="18940" y="58"/>
                  </a:cubicBezTo>
                  <a:cubicBezTo>
                    <a:pt x="18937" y="58"/>
                    <a:pt x="18933" y="58"/>
                    <a:pt x="18930" y="58"/>
                  </a:cubicBezTo>
                  <a:cubicBezTo>
                    <a:pt x="18947" y="73"/>
                    <a:pt x="18965" y="88"/>
                    <a:pt x="18982" y="102"/>
                  </a:cubicBezTo>
                  <a:cubicBezTo>
                    <a:pt x="18957" y="102"/>
                    <a:pt x="18932" y="102"/>
                    <a:pt x="18907" y="102"/>
                  </a:cubicBezTo>
                  <a:cubicBezTo>
                    <a:pt x="18906" y="101"/>
                    <a:pt x="18904" y="100"/>
                    <a:pt x="18903" y="99"/>
                  </a:cubicBezTo>
                  <a:cubicBezTo>
                    <a:pt x="18906" y="99"/>
                    <a:pt x="18909" y="99"/>
                    <a:pt x="18913" y="99"/>
                  </a:cubicBezTo>
                  <a:cubicBezTo>
                    <a:pt x="18909" y="96"/>
                    <a:pt x="18906" y="93"/>
                    <a:pt x="18903" y="90"/>
                  </a:cubicBezTo>
                  <a:cubicBezTo>
                    <a:pt x="18906" y="90"/>
                    <a:pt x="18909" y="90"/>
                    <a:pt x="18913" y="90"/>
                  </a:cubicBezTo>
                  <a:cubicBezTo>
                    <a:pt x="18909" y="87"/>
                    <a:pt x="18906" y="85"/>
                    <a:pt x="18903" y="82"/>
                  </a:cubicBezTo>
                  <a:cubicBezTo>
                    <a:pt x="18906" y="82"/>
                    <a:pt x="18909" y="82"/>
                    <a:pt x="18913" y="82"/>
                  </a:cubicBezTo>
                  <a:cubicBezTo>
                    <a:pt x="18881" y="54"/>
                    <a:pt x="18849" y="27"/>
                    <a:pt x="18818" y="0"/>
                  </a:cubicBezTo>
                  <a:cubicBezTo>
                    <a:pt x="18409" y="0"/>
                    <a:pt x="18000" y="0"/>
                    <a:pt x="17590" y="0"/>
                  </a:cubicBezTo>
                  <a:cubicBezTo>
                    <a:pt x="17593" y="2"/>
                    <a:pt x="17596" y="5"/>
                    <a:pt x="17598" y="8"/>
                  </a:cubicBezTo>
                  <a:cubicBezTo>
                    <a:pt x="17596" y="8"/>
                    <a:pt x="17593" y="8"/>
                    <a:pt x="17590" y="8"/>
                  </a:cubicBezTo>
                  <a:cubicBezTo>
                    <a:pt x="17593" y="11"/>
                    <a:pt x="17596" y="14"/>
                    <a:pt x="17598" y="16"/>
                  </a:cubicBezTo>
                  <a:cubicBezTo>
                    <a:pt x="17596" y="16"/>
                    <a:pt x="17593" y="16"/>
                    <a:pt x="17590" y="16"/>
                  </a:cubicBezTo>
                  <a:cubicBezTo>
                    <a:pt x="17593" y="19"/>
                    <a:pt x="17596" y="22"/>
                    <a:pt x="17598" y="25"/>
                  </a:cubicBezTo>
                  <a:cubicBezTo>
                    <a:pt x="17596" y="25"/>
                    <a:pt x="17593" y="25"/>
                    <a:pt x="17590" y="25"/>
                  </a:cubicBezTo>
                  <a:cubicBezTo>
                    <a:pt x="17593" y="27"/>
                    <a:pt x="17596" y="30"/>
                    <a:pt x="17598" y="33"/>
                  </a:cubicBezTo>
                  <a:cubicBezTo>
                    <a:pt x="17596" y="33"/>
                    <a:pt x="17593" y="33"/>
                    <a:pt x="17590" y="33"/>
                  </a:cubicBezTo>
                  <a:cubicBezTo>
                    <a:pt x="17593" y="36"/>
                    <a:pt x="17596" y="39"/>
                    <a:pt x="17598" y="41"/>
                  </a:cubicBezTo>
                  <a:cubicBezTo>
                    <a:pt x="17596" y="41"/>
                    <a:pt x="17593" y="41"/>
                    <a:pt x="17590" y="41"/>
                  </a:cubicBezTo>
                  <a:cubicBezTo>
                    <a:pt x="17593" y="44"/>
                    <a:pt x="17596" y="47"/>
                    <a:pt x="17598" y="50"/>
                  </a:cubicBezTo>
                  <a:cubicBezTo>
                    <a:pt x="17596" y="50"/>
                    <a:pt x="17593" y="50"/>
                    <a:pt x="17590" y="50"/>
                  </a:cubicBezTo>
                  <a:cubicBezTo>
                    <a:pt x="17593" y="52"/>
                    <a:pt x="17596" y="55"/>
                    <a:pt x="17598" y="58"/>
                  </a:cubicBezTo>
                  <a:cubicBezTo>
                    <a:pt x="17596" y="58"/>
                    <a:pt x="17593" y="58"/>
                    <a:pt x="17590" y="58"/>
                  </a:cubicBezTo>
                  <a:cubicBezTo>
                    <a:pt x="17604" y="73"/>
                    <a:pt x="17618" y="88"/>
                    <a:pt x="17633" y="102"/>
                  </a:cubicBezTo>
                  <a:cubicBezTo>
                    <a:pt x="17605" y="102"/>
                    <a:pt x="17578" y="102"/>
                    <a:pt x="17550" y="102"/>
                  </a:cubicBezTo>
                  <a:cubicBezTo>
                    <a:pt x="17549" y="101"/>
                    <a:pt x="17548" y="100"/>
                    <a:pt x="17547" y="99"/>
                  </a:cubicBezTo>
                  <a:cubicBezTo>
                    <a:pt x="17549" y="99"/>
                    <a:pt x="17552" y="99"/>
                    <a:pt x="17555" y="99"/>
                  </a:cubicBezTo>
                  <a:cubicBezTo>
                    <a:pt x="17552" y="96"/>
                    <a:pt x="17549" y="93"/>
                    <a:pt x="17547" y="90"/>
                  </a:cubicBezTo>
                  <a:cubicBezTo>
                    <a:pt x="17549" y="90"/>
                    <a:pt x="17552" y="90"/>
                    <a:pt x="17555" y="90"/>
                  </a:cubicBezTo>
                  <a:cubicBezTo>
                    <a:pt x="17552" y="87"/>
                    <a:pt x="17549" y="85"/>
                    <a:pt x="17547" y="82"/>
                  </a:cubicBezTo>
                  <a:cubicBezTo>
                    <a:pt x="17549" y="82"/>
                    <a:pt x="17552" y="82"/>
                    <a:pt x="17555" y="82"/>
                  </a:cubicBezTo>
                  <a:cubicBezTo>
                    <a:pt x="17529" y="54"/>
                    <a:pt x="17503" y="27"/>
                    <a:pt x="17478" y="0"/>
                  </a:cubicBezTo>
                  <a:cubicBezTo>
                    <a:pt x="17069" y="0"/>
                    <a:pt x="16660" y="0"/>
                    <a:pt x="16251" y="0"/>
                  </a:cubicBezTo>
                  <a:cubicBezTo>
                    <a:pt x="16253" y="2"/>
                    <a:pt x="16255" y="5"/>
                    <a:pt x="16257" y="8"/>
                  </a:cubicBezTo>
                  <a:cubicBezTo>
                    <a:pt x="16255" y="8"/>
                    <a:pt x="16253" y="8"/>
                    <a:pt x="16251" y="8"/>
                  </a:cubicBezTo>
                  <a:cubicBezTo>
                    <a:pt x="16253" y="11"/>
                    <a:pt x="16255" y="14"/>
                    <a:pt x="16257" y="16"/>
                  </a:cubicBezTo>
                  <a:cubicBezTo>
                    <a:pt x="16255" y="16"/>
                    <a:pt x="16253" y="16"/>
                    <a:pt x="16251" y="16"/>
                  </a:cubicBezTo>
                  <a:cubicBezTo>
                    <a:pt x="16253" y="19"/>
                    <a:pt x="16255" y="22"/>
                    <a:pt x="16257" y="25"/>
                  </a:cubicBezTo>
                  <a:cubicBezTo>
                    <a:pt x="16255" y="25"/>
                    <a:pt x="16253" y="25"/>
                    <a:pt x="16251" y="25"/>
                  </a:cubicBezTo>
                  <a:cubicBezTo>
                    <a:pt x="16253" y="27"/>
                    <a:pt x="16255" y="30"/>
                    <a:pt x="16257" y="33"/>
                  </a:cubicBezTo>
                  <a:cubicBezTo>
                    <a:pt x="16255" y="33"/>
                    <a:pt x="16253" y="33"/>
                    <a:pt x="16251" y="33"/>
                  </a:cubicBezTo>
                  <a:cubicBezTo>
                    <a:pt x="16253" y="36"/>
                    <a:pt x="16255" y="39"/>
                    <a:pt x="16257" y="41"/>
                  </a:cubicBezTo>
                  <a:cubicBezTo>
                    <a:pt x="16255" y="41"/>
                    <a:pt x="16253" y="41"/>
                    <a:pt x="16251" y="41"/>
                  </a:cubicBezTo>
                  <a:cubicBezTo>
                    <a:pt x="16253" y="44"/>
                    <a:pt x="16255" y="47"/>
                    <a:pt x="16257" y="50"/>
                  </a:cubicBezTo>
                  <a:cubicBezTo>
                    <a:pt x="16255" y="50"/>
                    <a:pt x="16253" y="50"/>
                    <a:pt x="16251" y="50"/>
                  </a:cubicBezTo>
                  <a:cubicBezTo>
                    <a:pt x="16253" y="52"/>
                    <a:pt x="16255" y="55"/>
                    <a:pt x="16257" y="58"/>
                  </a:cubicBezTo>
                  <a:cubicBezTo>
                    <a:pt x="16255" y="58"/>
                    <a:pt x="16253" y="58"/>
                    <a:pt x="16251" y="58"/>
                  </a:cubicBezTo>
                  <a:cubicBezTo>
                    <a:pt x="16261" y="73"/>
                    <a:pt x="16272" y="88"/>
                    <a:pt x="16283" y="102"/>
                  </a:cubicBezTo>
                  <a:cubicBezTo>
                    <a:pt x="16253" y="102"/>
                    <a:pt x="16223" y="102"/>
                    <a:pt x="16193" y="102"/>
                  </a:cubicBezTo>
                  <a:cubicBezTo>
                    <a:pt x="16192" y="101"/>
                    <a:pt x="16191" y="100"/>
                    <a:pt x="16191" y="99"/>
                  </a:cubicBezTo>
                  <a:cubicBezTo>
                    <a:pt x="16193" y="99"/>
                    <a:pt x="16194" y="99"/>
                    <a:pt x="16196" y="99"/>
                  </a:cubicBezTo>
                  <a:cubicBezTo>
                    <a:pt x="16194" y="96"/>
                    <a:pt x="16193" y="93"/>
                    <a:pt x="16191" y="90"/>
                  </a:cubicBezTo>
                  <a:cubicBezTo>
                    <a:pt x="16193" y="90"/>
                    <a:pt x="16194" y="90"/>
                    <a:pt x="16196" y="90"/>
                  </a:cubicBezTo>
                  <a:cubicBezTo>
                    <a:pt x="16194" y="87"/>
                    <a:pt x="16193" y="85"/>
                    <a:pt x="16191" y="82"/>
                  </a:cubicBezTo>
                  <a:cubicBezTo>
                    <a:pt x="16193" y="82"/>
                    <a:pt x="16194" y="82"/>
                    <a:pt x="16196" y="82"/>
                  </a:cubicBezTo>
                  <a:cubicBezTo>
                    <a:pt x="16177" y="54"/>
                    <a:pt x="16157" y="27"/>
                    <a:pt x="16138" y="0"/>
                  </a:cubicBezTo>
                  <a:cubicBezTo>
                    <a:pt x="15729" y="0"/>
                    <a:pt x="15320" y="0"/>
                    <a:pt x="14911" y="0"/>
                  </a:cubicBezTo>
                  <a:cubicBezTo>
                    <a:pt x="14912" y="2"/>
                    <a:pt x="14913" y="5"/>
                    <a:pt x="14915" y="8"/>
                  </a:cubicBezTo>
                  <a:cubicBezTo>
                    <a:pt x="14913" y="8"/>
                    <a:pt x="14912" y="8"/>
                    <a:pt x="14911" y="8"/>
                  </a:cubicBezTo>
                  <a:cubicBezTo>
                    <a:pt x="14912" y="11"/>
                    <a:pt x="14913" y="14"/>
                    <a:pt x="14915" y="16"/>
                  </a:cubicBezTo>
                  <a:cubicBezTo>
                    <a:pt x="14913" y="16"/>
                    <a:pt x="14912" y="16"/>
                    <a:pt x="14911" y="16"/>
                  </a:cubicBezTo>
                  <a:cubicBezTo>
                    <a:pt x="14912" y="19"/>
                    <a:pt x="14913" y="22"/>
                    <a:pt x="14915" y="25"/>
                  </a:cubicBezTo>
                  <a:cubicBezTo>
                    <a:pt x="14913" y="25"/>
                    <a:pt x="14912" y="25"/>
                    <a:pt x="14911" y="25"/>
                  </a:cubicBezTo>
                  <a:cubicBezTo>
                    <a:pt x="14912" y="27"/>
                    <a:pt x="14913" y="30"/>
                    <a:pt x="14915" y="33"/>
                  </a:cubicBezTo>
                  <a:cubicBezTo>
                    <a:pt x="14913" y="33"/>
                    <a:pt x="14912" y="33"/>
                    <a:pt x="14911" y="33"/>
                  </a:cubicBezTo>
                  <a:cubicBezTo>
                    <a:pt x="14912" y="36"/>
                    <a:pt x="14913" y="39"/>
                    <a:pt x="14915" y="41"/>
                  </a:cubicBezTo>
                  <a:cubicBezTo>
                    <a:pt x="14913" y="41"/>
                    <a:pt x="14912" y="41"/>
                    <a:pt x="14911" y="41"/>
                  </a:cubicBezTo>
                  <a:cubicBezTo>
                    <a:pt x="14912" y="44"/>
                    <a:pt x="14913" y="47"/>
                    <a:pt x="14915" y="50"/>
                  </a:cubicBezTo>
                  <a:cubicBezTo>
                    <a:pt x="14913" y="50"/>
                    <a:pt x="14912" y="50"/>
                    <a:pt x="14911" y="50"/>
                  </a:cubicBezTo>
                  <a:cubicBezTo>
                    <a:pt x="14912" y="52"/>
                    <a:pt x="14913" y="55"/>
                    <a:pt x="14915" y="58"/>
                  </a:cubicBezTo>
                  <a:cubicBezTo>
                    <a:pt x="14913" y="58"/>
                    <a:pt x="14912" y="58"/>
                    <a:pt x="14911" y="58"/>
                  </a:cubicBezTo>
                  <a:cubicBezTo>
                    <a:pt x="14918" y="73"/>
                    <a:pt x="14926" y="88"/>
                    <a:pt x="14933" y="102"/>
                  </a:cubicBezTo>
                  <a:cubicBezTo>
                    <a:pt x="14901" y="102"/>
                    <a:pt x="14869" y="102"/>
                    <a:pt x="14836" y="102"/>
                  </a:cubicBezTo>
                  <a:cubicBezTo>
                    <a:pt x="14835" y="101"/>
                    <a:pt x="14835" y="100"/>
                    <a:pt x="14834" y="99"/>
                  </a:cubicBezTo>
                  <a:cubicBezTo>
                    <a:pt x="14836" y="99"/>
                    <a:pt x="14837" y="99"/>
                    <a:pt x="14838" y="99"/>
                  </a:cubicBezTo>
                  <a:cubicBezTo>
                    <a:pt x="14837" y="96"/>
                    <a:pt x="14836" y="93"/>
                    <a:pt x="14834" y="90"/>
                  </a:cubicBezTo>
                  <a:cubicBezTo>
                    <a:pt x="14836" y="90"/>
                    <a:pt x="14837" y="90"/>
                    <a:pt x="14838" y="90"/>
                  </a:cubicBezTo>
                  <a:cubicBezTo>
                    <a:pt x="14837" y="87"/>
                    <a:pt x="14836" y="85"/>
                    <a:pt x="14834" y="82"/>
                  </a:cubicBezTo>
                  <a:cubicBezTo>
                    <a:pt x="14836" y="82"/>
                    <a:pt x="14837" y="82"/>
                    <a:pt x="14838" y="82"/>
                  </a:cubicBezTo>
                  <a:cubicBezTo>
                    <a:pt x="14825" y="54"/>
                    <a:pt x="14812" y="27"/>
                    <a:pt x="14798" y="0"/>
                  </a:cubicBezTo>
                  <a:cubicBezTo>
                    <a:pt x="14389" y="0"/>
                    <a:pt x="13980" y="0"/>
                    <a:pt x="13571" y="0"/>
                  </a:cubicBezTo>
                  <a:cubicBezTo>
                    <a:pt x="13572" y="2"/>
                    <a:pt x="13572" y="5"/>
                    <a:pt x="13573" y="8"/>
                  </a:cubicBezTo>
                  <a:cubicBezTo>
                    <a:pt x="13572" y="8"/>
                    <a:pt x="13572" y="8"/>
                    <a:pt x="13571" y="8"/>
                  </a:cubicBezTo>
                  <a:cubicBezTo>
                    <a:pt x="13572" y="11"/>
                    <a:pt x="13572" y="14"/>
                    <a:pt x="13573" y="16"/>
                  </a:cubicBezTo>
                  <a:cubicBezTo>
                    <a:pt x="13572" y="16"/>
                    <a:pt x="13572" y="16"/>
                    <a:pt x="13571" y="16"/>
                  </a:cubicBezTo>
                  <a:cubicBezTo>
                    <a:pt x="13572" y="19"/>
                    <a:pt x="13572" y="22"/>
                    <a:pt x="13573" y="25"/>
                  </a:cubicBezTo>
                  <a:cubicBezTo>
                    <a:pt x="13572" y="25"/>
                    <a:pt x="13572" y="25"/>
                    <a:pt x="13571" y="25"/>
                  </a:cubicBezTo>
                  <a:cubicBezTo>
                    <a:pt x="13572" y="27"/>
                    <a:pt x="13572" y="30"/>
                    <a:pt x="13573" y="33"/>
                  </a:cubicBezTo>
                  <a:cubicBezTo>
                    <a:pt x="13572" y="33"/>
                    <a:pt x="13572" y="33"/>
                    <a:pt x="13571" y="33"/>
                  </a:cubicBezTo>
                  <a:cubicBezTo>
                    <a:pt x="13572" y="36"/>
                    <a:pt x="13572" y="39"/>
                    <a:pt x="13573" y="41"/>
                  </a:cubicBezTo>
                  <a:cubicBezTo>
                    <a:pt x="13572" y="41"/>
                    <a:pt x="13572" y="41"/>
                    <a:pt x="13571" y="41"/>
                  </a:cubicBezTo>
                  <a:cubicBezTo>
                    <a:pt x="13572" y="44"/>
                    <a:pt x="13572" y="47"/>
                    <a:pt x="13573" y="50"/>
                  </a:cubicBezTo>
                  <a:cubicBezTo>
                    <a:pt x="13572" y="50"/>
                    <a:pt x="13572" y="50"/>
                    <a:pt x="13571" y="50"/>
                  </a:cubicBezTo>
                  <a:cubicBezTo>
                    <a:pt x="13572" y="52"/>
                    <a:pt x="13572" y="55"/>
                    <a:pt x="13573" y="58"/>
                  </a:cubicBezTo>
                  <a:cubicBezTo>
                    <a:pt x="13572" y="58"/>
                    <a:pt x="13572" y="58"/>
                    <a:pt x="13571" y="58"/>
                  </a:cubicBezTo>
                  <a:cubicBezTo>
                    <a:pt x="13575" y="73"/>
                    <a:pt x="13579" y="88"/>
                    <a:pt x="13584" y="102"/>
                  </a:cubicBezTo>
                  <a:cubicBezTo>
                    <a:pt x="13549" y="102"/>
                    <a:pt x="13514" y="102"/>
                    <a:pt x="13479" y="102"/>
                  </a:cubicBezTo>
                  <a:cubicBezTo>
                    <a:pt x="13479" y="101"/>
                    <a:pt x="13479" y="100"/>
                    <a:pt x="13478" y="99"/>
                  </a:cubicBezTo>
                  <a:cubicBezTo>
                    <a:pt x="13479" y="99"/>
                    <a:pt x="13480" y="99"/>
                    <a:pt x="13481" y="99"/>
                  </a:cubicBezTo>
                  <a:cubicBezTo>
                    <a:pt x="13480" y="96"/>
                    <a:pt x="13479" y="93"/>
                    <a:pt x="13478" y="90"/>
                  </a:cubicBezTo>
                  <a:cubicBezTo>
                    <a:pt x="13479" y="90"/>
                    <a:pt x="13480" y="90"/>
                    <a:pt x="13481" y="90"/>
                  </a:cubicBezTo>
                  <a:cubicBezTo>
                    <a:pt x="13480" y="87"/>
                    <a:pt x="13479" y="85"/>
                    <a:pt x="13478" y="82"/>
                  </a:cubicBezTo>
                  <a:cubicBezTo>
                    <a:pt x="13479" y="82"/>
                    <a:pt x="13480" y="82"/>
                    <a:pt x="13481" y="82"/>
                  </a:cubicBezTo>
                  <a:cubicBezTo>
                    <a:pt x="13473" y="54"/>
                    <a:pt x="13466" y="27"/>
                    <a:pt x="13459" y="0"/>
                  </a:cubicBezTo>
                  <a:cubicBezTo>
                    <a:pt x="13049" y="0"/>
                    <a:pt x="12640" y="0"/>
                    <a:pt x="12231" y="0"/>
                  </a:cubicBezTo>
                  <a:cubicBezTo>
                    <a:pt x="12231" y="2"/>
                    <a:pt x="12231" y="5"/>
                    <a:pt x="12231" y="8"/>
                  </a:cubicBezTo>
                  <a:cubicBezTo>
                    <a:pt x="12231" y="8"/>
                    <a:pt x="12231" y="8"/>
                    <a:pt x="12231" y="8"/>
                  </a:cubicBezTo>
                  <a:cubicBezTo>
                    <a:pt x="12231" y="11"/>
                    <a:pt x="12231" y="14"/>
                    <a:pt x="12231" y="16"/>
                  </a:cubicBezTo>
                  <a:cubicBezTo>
                    <a:pt x="12231" y="16"/>
                    <a:pt x="12231" y="16"/>
                    <a:pt x="12231" y="16"/>
                  </a:cubicBezTo>
                  <a:cubicBezTo>
                    <a:pt x="12231" y="19"/>
                    <a:pt x="12231" y="22"/>
                    <a:pt x="12231" y="25"/>
                  </a:cubicBezTo>
                  <a:cubicBezTo>
                    <a:pt x="12231" y="25"/>
                    <a:pt x="12231" y="25"/>
                    <a:pt x="12231" y="25"/>
                  </a:cubicBezTo>
                  <a:cubicBezTo>
                    <a:pt x="12231" y="27"/>
                    <a:pt x="12231" y="30"/>
                    <a:pt x="12231" y="33"/>
                  </a:cubicBezTo>
                  <a:cubicBezTo>
                    <a:pt x="12231" y="33"/>
                    <a:pt x="12231" y="33"/>
                    <a:pt x="12231" y="33"/>
                  </a:cubicBezTo>
                  <a:cubicBezTo>
                    <a:pt x="12231" y="36"/>
                    <a:pt x="12231" y="39"/>
                    <a:pt x="12231" y="41"/>
                  </a:cubicBezTo>
                  <a:cubicBezTo>
                    <a:pt x="12231" y="41"/>
                    <a:pt x="12231" y="41"/>
                    <a:pt x="12231" y="41"/>
                  </a:cubicBezTo>
                  <a:cubicBezTo>
                    <a:pt x="12231" y="44"/>
                    <a:pt x="12231" y="47"/>
                    <a:pt x="12231" y="50"/>
                  </a:cubicBezTo>
                  <a:cubicBezTo>
                    <a:pt x="12231" y="50"/>
                    <a:pt x="12231" y="50"/>
                    <a:pt x="12231" y="50"/>
                  </a:cubicBezTo>
                  <a:cubicBezTo>
                    <a:pt x="12231" y="52"/>
                    <a:pt x="12231" y="55"/>
                    <a:pt x="12231" y="58"/>
                  </a:cubicBezTo>
                  <a:cubicBezTo>
                    <a:pt x="12231" y="58"/>
                    <a:pt x="12231" y="58"/>
                    <a:pt x="12231" y="58"/>
                  </a:cubicBezTo>
                  <a:cubicBezTo>
                    <a:pt x="12232" y="73"/>
                    <a:pt x="12233" y="88"/>
                    <a:pt x="12234" y="102"/>
                  </a:cubicBezTo>
                  <a:cubicBezTo>
                    <a:pt x="12197" y="102"/>
                    <a:pt x="12159" y="102"/>
                    <a:pt x="12122" y="102"/>
                  </a:cubicBezTo>
                  <a:cubicBezTo>
                    <a:pt x="12122" y="101"/>
                    <a:pt x="12122" y="100"/>
                    <a:pt x="12122" y="99"/>
                  </a:cubicBezTo>
                  <a:cubicBezTo>
                    <a:pt x="12122" y="99"/>
                    <a:pt x="12122" y="99"/>
                    <a:pt x="12122" y="99"/>
                  </a:cubicBezTo>
                  <a:cubicBezTo>
                    <a:pt x="12122" y="96"/>
                    <a:pt x="12122" y="93"/>
                    <a:pt x="12122" y="90"/>
                  </a:cubicBezTo>
                  <a:cubicBezTo>
                    <a:pt x="12122" y="90"/>
                    <a:pt x="12122" y="90"/>
                    <a:pt x="12122" y="90"/>
                  </a:cubicBezTo>
                  <a:cubicBezTo>
                    <a:pt x="12122" y="87"/>
                    <a:pt x="12122" y="85"/>
                    <a:pt x="12122" y="82"/>
                  </a:cubicBezTo>
                  <a:cubicBezTo>
                    <a:pt x="12122" y="82"/>
                    <a:pt x="12122" y="82"/>
                    <a:pt x="12122" y="82"/>
                  </a:cubicBezTo>
                  <a:cubicBezTo>
                    <a:pt x="12121" y="54"/>
                    <a:pt x="12120" y="27"/>
                    <a:pt x="12119" y="0"/>
                  </a:cubicBezTo>
                  <a:cubicBezTo>
                    <a:pt x="11710" y="0"/>
                    <a:pt x="11300" y="0"/>
                    <a:pt x="10891" y="0"/>
                  </a:cubicBezTo>
                  <a:cubicBezTo>
                    <a:pt x="10887" y="27"/>
                    <a:pt x="10883" y="54"/>
                    <a:pt x="10878" y="82"/>
                  </a:cubicBezTo>
                  <a:cubicBezTo>
                    <a:pt x="10879" y="82"/>
                    <a:pt x="10879" y="82"/>
                    <a:pt x="10879" y="82"/>
                  </a:cubicBezTo>
                  <a:cubicBezTo>
                    <a:pt x="10879" y="85"/>
                    <a:pt x="10879" y="87"/>
                    <a:pt x="10878" y="90"/>
                  </a:cubicBezTo>
                  <a:cubicBezTo>
                    <a:pt x="10879" y="90"/>
                    <a:pt x="10879" y="90"/>
                    <a:pt x="10879" y="90"/>
                  </a:cubicBezTo>
                  <a:cubicBezTo>
                    <a:pt x="10879" y="93"/>
                    <a:pt x="10879" y="96"/>
                    <a:pt x="10878" y="99"/>
                  </a:cubicBezTo>
                  <a:cubicBezTo>
                    <a:pt x="10879" y="99"/>
                    <a:pt x="10879" y="99"/>
                    <a:pt x="10879" y="99"/>
                  </a:cubicBezTo>
                  <a:cubicBezTo>
                    <a:pt x="10879" y="100"/>
                    <a:pt x="10879" y="101"/>
                    <a:pt x="10879" y="102"/>
                  </a:cubicBezTo>
                  <a:cubicBezTo>
                    <a:pt x="10843" y="102"/>
                    <a:pt x="10807" y="102"/>
                    <a:pt x="10771" y="102"/>
                  </a:cubicBezTo>
                  <a:cubicBezTo>
                    <a:pt x="10774" y="88"/>
                    <a:pt x="10776" y="73"/>
                    <a:pt x="10779" y="58"/>
                  </a:cubicBezTo>
                  <a:cubicBezTo>
                    <a:pt x="10778" y="58"/>
                    <a:pt x="10778" y="58"/>
                    <a:pt x="10777" y="58"/>
                  </a:cubicBezTo>
                  <a:cubicBezTo>
                    <a:pt x="10778" y="55"/>
                    <a:pt x="10778" y="52"/>
                    <a:pt x="10779" y="50"/>
                  </a:cubicBezTo>
                  <a:cubicBezTo>
                    <a:pt x="10778" y="50"/>
                    <a:pt x="10778" y="50"/>
                    <a:pt x="10777" y="50"/>
                  </a:cubicBezTo>
                  <a:cubicBezTo>
                    <a:pt x="10778" y="47"/>
                    <a:pt x="10778" y="44"/>
                    <a:pt x="10779" y="41"/>
                  </a:cubicBezTo>
                  <a:cubicBezTo>
                    <a:pt x="10778" y="41"/>
                    <a:pt x="10778" y="41"/>
                    <a:pt x="10777" y="41"/>
                  </a:cubicBezTo>
                  <a:cubicBezTo>
                    <a:pt x="10778" y="39"/>
                    <a:pt x="10778" y="36"/>
                    <a:pt x="10779" y="33"/>
                  </a:cubicBezTo>
                  <a:cubicBezTo>
                    <a:pt x="10778" y="33"/>
                    <a:pt x="10778" y="33"/>
                    <a:pt x="10777" y="33"/>
                  </a:cubicBezTo>
                  <a:cubicBezTo>
                    <a:pt x="10778" y="30"/>
                    <a:pt x="10778" y="27"/>
                    <a:pt x="10779" y="25"/>
                  </a:cubicBezTo>
                  <a:cubicBezTo>
                    <a:pt x="10778" y="25"/>
                    <a:pt x="10778" y="25"/>
                    <a:pt x="10777" y="25"/>
                  </a:cubicBezTo>
                  <a:cubicBezTo>
                    <a:pt x="10778" y="22"/>
                    <a:pt x="10778" y="19"/>
                    <a:pt x="10779" y="16"/>
                  </a:cubicBezTo>
                  <a:cubicBezTo>
                    <a:pt x="10778" y="16"/>
                    <a:pt x="10778" y="16"/>
                    <a:pt x="10777" y="16"/>
                  </a:cubicBezTo>
                  <a:cubicBezTo>
                    <a:pt x="10778" y="14"/>
                    <a:pt x="10778" y="11"/>
                    <a:pt x="10779" y="8"/>
                  </a:cubicBezTo>
                  <a:cubicBezTo>
                    <a:pt x="10778" y="8"/>
                    <a:pt x="10778" y="8"/>
                    <a:pt x="10777" y="8"/>
                  </a:cubicBezTo>
                  <a:cubicBezTo>
                    <a:pt x="10778" y="5"/>
                    <a:pt x="10778" y="2"/>
                    <a:pt x="10779" y="0"/>
                  </a:cubicBezTo>
                  <a:cubicBezTo>
                    <a:pt x="10370" y="0"/>
                    <a:pt x="9961" y="0"/>
                    <a:pt x="9552" y="0"/>
                  </a:cubicBezTo>
                  <a:cubicBezTo>
                    <a:pt x="9541" y="27"/>
                    <a:pt x="9531" y="54"/>
                    <a:pt x="9520" y="82"/>
                  </a:cubicBezTo>
                  <a:cubicBezTo>
                    <a:pt x="9521" y="82"/>
                    <a:pt x="9522" y="82"/>
                    <a:pt x="9523" y="82"/>
                  </a:cubicBezTo>
                  <a:cubicBezTo>
                    <a:pt x="9522" y="85"/>
                    <a:pt x="9521" y="87"/>
                    <a:pt x="9520" y="90"/>
                  </a:cubicBezTo>
                  <a:cubicBezTo>
                    <a:pt x="9521" y="90"/>
                    <a:pt x="9522" y="90"/>
                    <a:pt x="9523" y="90"/>
                  </a:cubicBezTo>
                  <a:cubicBezTo>
                    <a:pt x="9522" y="93"/>
                    <a:pt x="9521" y="96"/>
                    <a:pt x="9520" y="99"/>
                  </a:cubicBezTo>
                  <a:cubicBezTo>
                    <a:pt x="9521" y="99"/>
                    <a:pt x="9522" y="99"/>
                    <a:pt x="9523" y="99"/>
                  </a:cubicBezTo>
                  <a:cubicBezTo>
                    <a:pt x="9523" y="100"/>
                    <a:pt x="9522" y="101"/>
                    <a:pt x="9522" y="102"/>
                  </a:cubicBezTo>
                  <a:cubicBezTo>
                    <a:pt x="9488" y="102"/>
                    <a:pt x="9455" y="102"/>
                    <a:pt x="9421" y="102"/>
                  </a:cubicBezTo>
                  <a:cubicBezTo>
                    <a:pt x="9427" y="88"/>
                    <a:pt x="9433" y="73"/>
                    <a:pt x="9439" y="58"/>
                  </a:cubicBezTo>
                  <a:cubicBezTo>
                    <a:pt x="9438" y="58"/>
                    <a:pt x="9437" y="58"/>
                    <a:pt x="9436" y="58"/>
                  </a:cubicBezTo>
                  <a:cubicBezTo>
                    <a:pt x="9437" y="55"/>
                    <a:pt x="9438" y="52"/>
                    <a:pt x="9439" y="50"/>
                  </a:cubicBezTo>
                  <a:cubicBezTo>
                    <a:pt x="9438" y="50"/>
                    <a:pt x="9437" y="50"/>
                    <a:pt x="9436" y="50"/>
                  </a:cubicBezTo>
                  <a:cubicBezTo>
                    <a:pt x="9437" y="47"/>
                    <a:pt x="9438" y="44"/>
                    <a:pt x="9439" y="41"/>
                  </a:cubicBezTo>
                  <a:cubicBezTo>
                    <a:pt x="9438" y="41"/>
                    <a:pt x="9437" y="41"/>
                    <a:pt x="9436" y="41"/>
                  </a:cubicBezTo>
                  <a:cubicBezTo>
                    <a:pt x="9437" y="39"/>
                    <a:pt x="9438" y="36"/>
                    <a:pt x="9439" y="33"/>
                  </a:cubicBezTo>
                  <a:cubicBezTo>
                    <a:pt x="9438" y="33"/>
                    <a:pt x="9437" y="33"/>
                    <a:pt x="9436" y="33"/>
                  </a:cubicBezTo>
                  <a:cubicBezTo>
                    <a:pt x="9437" y="30"/>
                    <a:pt x="9438" y="27"/>
                    <a:pt x="9439" y="25"/>
                  </a:cubicBezTo>
                  <a:cubicBezTo>
                    <a:pt x="9438" y="25"/>
                    <a:pt x="9437" y="25"/>
                    <a:pt x="9436" y="25"/>
                  </a:cubicBezTo>
                  <a:cubicBezTo>
                    <a:pt x="9437" y="22"/>
                    <a:pt x="9438" y="19"/>
                    <a:pt x="9439" y="16"/>
                  </a:cubicBezTo>
                  <a:cubicBezTo>
                    <a:pt x="9438" y="16"/>
                    <a:pt x="9437" y="16"/>
                    <a:pt x="9436" y="16"/>
                  </a:cubicBezTo>
                  <a:cubicBezTo>
                    <a:pt x="9437" y="14"/>
                    <a:pt x="9438" y="11"/>
                    <a:pt x="9439" y="8"/>
                  </a:cubicBezTo>
                  <a:cubicBezTo>
                    <a:pt x="9438" y="8"/>
                    <a:pt x="9437" y="8"/>
                    <a:pt x="9436" y="8"/>
                  </a:cubicBezTo>
                  <a:cubicBezTo>
                    <a:pt x="9437" y="5"/>
                    <a:pt x="9438" y="2"/>
                    <a:pt x="9439" y="0"/>
                  </a:cubicBezTo>
                  <a:cubicBezTo>
                    <a:pt x="9030" y="0"/>
                    <a:pt x="8621" y="0"/>
                    <a:pt x="8212" y="0"/>
                  </a:cubicBezTo>
                  <a:cubicBezTo>
                    <a:pt x="8195" y="27"/>
                    <a:pt x="8179" y="54"/>
                    <a:pt x="8162" y="82"/>
                  </a:cubicBezTo>
                  <a:cubicBezTo>
                    <a:pt x="8164" y="82"/>
                    <a:pt x="8166" y="82"/>
                    <a:pt x="8167" y="82"/>
                  </a:cubicBezTo>
                  <a:cubicBezTo>
                    <a:pt x="8165" y="85"/>
                    <a:pt x="8164" y="87"/>
                    <a:pt x="8162" y="90"/>
                  </a:cubicBezTo>
                  <a:cubicBezTo>
                    <a:pt x="8164" y="90"/>
                    <a:pt x="8166" y="90"/>
                    <a:pt x="8167" y="90"/>
                  </a:cubicBezTo>
                  <a:cubicBezTo>
                    <a:pt x="8165" y="93"/>
                    <a:pt x="8164" y="96"/>
                    <a:pt x="8162" y="99"/>
                  </a:cubicBezTo>
                  <a:cubicBezTo>
                    <a:pt x="8164" y="99"/>
                    <a:pt x="8166" y="99"/>
                    <a:pt x="8167" y="99"/>
                  </a:cubicBezTo>
                  <a:cubicBezTo>
                    <a:pt x="8166" y="100"/>
                    <a:pt x="8166" y="101"/>
                    <a:pt x="8165" y="102"/>
                  </a:cubicBezTo>
                  <a:cubicBezTo>
                    <a:pt x="8134" y="102"/>
                    <a:pt x="8103" y="102"/>
                    <a:pt x="8072" y="102"/>
                  </a:cubicBezTo>
                  <a:cubicBezTo>
                    <a:pt x="8081" y="88"/>
                    <a:pt x="8090" y="73"/>
                    <a:pt x="8099" y="58"/>
                  </a:cubicBezTo>
                  <a:cubicBezTo>
                    <a:pt x="8098" y="58"/>
                    <a:pt x="8096" y="58"/>
                    <a:pt x="8094" y="58"/>
                  </a:cubicBezTo>
                  <a:cubicBezTo>
                    <a:pt x="8096" y="55"/>
                    <a:pt x="8098" y="52"/>
                    <a:pt x="8099" y="50"/>
                  </a:cubicBezTo>
                  <a:cubicBezTo>
                    <a:pt x="8098" y="50"/>
                    <a:pt x="8096" y="50"/>
                    <a:pt x="8094" y="50"/>
                  </a:cubicBezTo>
                  <a:cubicBezTo>
                    <a:pt x="8096" y="47"/>
                    <a:pt x="8098" y="44"/>
                    <a:pt x="8099" y="41"/>
                  </a:cubicBezTo>
                  <a:cubicBezTo>
                    <a:pt x="8098" y="41"/>
                    <a:pt x="8096" y="41"/>
                    <a:pt x="8094" y="41"/>
                  </a:cubicBezTo>
                  <a:cubicBezTo>
                    <a:pt x="8096" y="39"/>
                    <a:pt x="8098" y="36"/>
                    <a:pt x="8099" y="33"/>
                  </a:cubicBezTo>
                  <a:cubicBezTo>
                    <a:pt x="8098" y="33"/>
                    <a:pt x="8096" y="33"/>
                    <a:pt x="8094" y="33"/>
                  </a:cubicBezTo>
                  <a:cubicBezTo>
                    <a:pt x="8096" y="30"/>
                    <a:pt x="8098" y="27"/>
                    <a:pt x="8099" y="25"/>
                  </a:cubicBezTo>
                  <a:cubicBezTo>
                    <a:pt x="8098" y="25"/>
                    <a:pt x="8096" y="25"/>
                    <a:pt x="8094" y="25"/>
                  </a:cubicBezTo>
                  <a:cubicBezTo>
                    <a:pt x="8096" y="22"/>
                    <a:pt x="8098" y="19"/>
                    <a:pt x="8099" y="16"/>
                  </a:cubicBezTo>
                  <a:cubicBezTo>
                    <a:pt x="8098" y="16"/>
                    <a:pt x="8096" y="16"/>
                    <a:pt x="8094" y="16"/>
                  </a:cubicBezTo>
                  <a:cubicBezTo>
                    <a:pt x="8096" y="14"/>
                    <a:pt x="8098" y="11"/>
                    <a:pt x="8099" y="8"/>
                  </a:cubicBezTo>
                  <a:cubicBezTo>
                    <a:pt x="8098" y="8"/>
                    <a:pt x="8096" y="8"/>
                    <a:pt x="8094" y="8"/>
                  </a:cubicBezTo>
                  <a:cubicBezTo>
                    <a:pt x="8096" y="5"/>
                    <a:pt x="8098" y="2"/>
                    <a:pt x="8099" y="0"/>
                  </a:cubicBezTo>
                  <a:cubicBezTo>
                    <a:pt x="7690" y="0"/>
                    <a:pt x="7281" y="0"/>
                    <a:pt x="6872" y="0"/>
                  </a:cubicBezTo>
                  <a:cubicBezTo>
                    <a:pt x="6849" y="27"/>
                    <a:pt x="6827" y="54"/>
                    <a:pt x="6804" y="82"/>
                  </a:cubicBezTo>
                  <a:cubicBezTo>
                    <a:pt x="6806" y="82"/>
                    <a:pt x="6809" y="82"/>
                    <a:pt x="6811" y="82"/>
                  </a:cubicBezTo>
                  <a:cubicBezTo>
                    <a:pt x="6809" y="85"/>
                    <a:pt x="6806" y="87"/>
                    <a:pt x="6804" y="90"/>
                  </a:cubicBezTo>
                  <a:cubicBezTo>
                    <a:pt x="6806" y="90"/>
                    <a:pt x="6809" y="90"/>
                    <a:pt x="6811" y="90"/>
                  </a:cubicBezTo>
                  <a:cubicBezTo>
                    <a:pt x="6809" y="93"/>
                    <a:pt x="6806" y="96"/>
                    <a:pt x="6804" y="99"/>
                  </a:cubicBezTo>
                  <a:cubicBezTo>
                    <a:pt x="6806" y="99"/>
                    <a:pt x="6809" y="99"/>
                    <a:pt x="6811" y="99"/>
                  </a:cubicBezTo>
                  <a:cubicBezTo>
                    <a:pt x="6810" y="100"/>
                    <a:pt x="6809" y="101"/>
                    <a:pt x="6808" y="102"/>
                  </a:cubicBezTo>
                  <a:cubicBezTo>
                    <a:pt x="6779" y="102"/>
                    <a:pt x="6750" y="102"/>
                    <a:pt x="6722" y="102"/>
                  </a:cubicBezTo>
                  <a:cubicBezTo>
                    <a:pt x="6734" y="88"/>
                    <a:pt x="6747" y="73"/>
                    <a:pt x="6759" y="58"/>
                  </a:cubicBezTo>
                  <a:cubicBezTo>
                    <a:pt x="6757" y="58"/>
                    <a:pt x="6754" y="58"/>
                    <a:pt x="6752" y="58"/>
                  </a:cubicBezTo>
                  <a:cubicBezTo>
                    <a:pt x="6754" y="55"/>
                    <a:pt x="6757" y="52"/>
                    <a:pt x="6759" y="50"/>
                  </a:cubicBezTo>
                  <a:cubicBezTo>
                    <a:pt x="6757" y="50"/>
                    <a:pt x="6754" y="50"/>
                    <a:pt x="6752" y="50"/>
                  </a:cubicBezTo>
                  <a:cubicBezTo>
                    <a:pt x="6754" y="47"/>
                    <a:pt x="6757" y="44"/>
                    <a:pt x="6759" y="41"/>
                  </a:cubicBezTo>
                  <a:cubicBezTo>
                    <a:pt x="6757" y="41"/>
                    <a:pt x="6754" y="41"/>
                    <a:pt x="6752" y="41"/>
                  </a:cubicBezTo>
                  <a:cubicBezTo>
                    <a:pt x="6754" y="39"/>
                    <a:pt x="6757" y="36"/>
                    <a:pt x="6759" y="33"/>
                  </a:cubicBezTo>
                  <a:cubicBezTo>
                    <a:pt x="6757" y="33"/>
                    <a:pt x="6754" y="33"/>
                    <a:pt x="6752" y="33"/>
                  </a:cubicBezTo>
                  <a:cubicBezTo>
                    <a:pt x="6754" y="30"/>
                    <a:pt x="6757" y="27"/>
                    <a:pt x="6759" y="25"/>
                  </a:cubicBezTo>
                  <a:cubicBezTo>
                    <a:pt x="6757" y="25"/>
                    <a:pt x="6754" y="25"/>
                    <a:pt x="6752" y="25"/>
                  </a:cubicBezTo>
                  <a:cubicBezTo>
                    <a:pt x="6754" y="22"/>
                    <a:pt x="6757" y="19"/>
                    <a:pt x="6759" y="16"/>
                  </a:cubicBezTo>
                  <a:cubicBezTo>
                    <a:pt x="6757" y="16"/>
                    <a:pt x="6754" y="16"/>
                    <a:pt x="6752" y="16"/>
                  </a:cubicBezTo>
                  <a:cubicBezTo>
                    <a:pt x="6754" y="14"/>
                    <a:pt x="6757" y="11"/>
                    <a:pt x="6759" y="8"/>
                  </a:cubicBezTo>
                  <a:cubicBezTo>
                    <a:pt x="6757" y="8"/>
                    <a:pt x="6754" y="8"/>
                    <a:pt x="6752" y="8"/>
                  </a:cubicBezTo>
                  <a:cubicBezTo>
                    <a:pt x="6754" y="5"/>
                    <a:pt x="6757" y="2"/>
                    <a:pt x="6759" y="0"/>
                  </a:cubicBezTo>
                  <a:cubicBezTo>
                    <a:pt x="6350" y="0"/>
                    <a:pt x="5941" y="0"/>
                    <a:pt x="5532" y="0"/>
                  </a:cubicBezTo>
                  <a:cubicBezTo>
                    <a:pt x="5504" y="27"/>
                    <a:pt x="5475" y="54"/>
                    <a:pt x="5446" y="82"/>
                  </a:cubicBezTo>
                  <a:cubicBezTo>
                    <a:pt x="5449" y="82"/>
                    <a:pt x="5452" y="82"/>
                    <a:pt x="5455" y="82"/>
                  </a:cubicBezTo>
                  <a:cubicBezTo>
                    <a:pt x="5452" y="85"/>
                    <a:pt x="5449" y="87"/>
                    <a:pt x="5446" y="90"/>
                  </a:cubicBezTo>
                  <a:cubicBezTo>
                    <a:pt x="5449" y="90"/>
                    <a:pt x="5452" y="90"/>
                    <a:pt x="5455" y="90"/>
                  </a:cubicBezTo>
                  <a:cubicBezTo>
                    <a:pt x="5452" y="93"/>
                    <a:pt x="5449" y="96"/>
                    <a:pt x="5446" y="99"/>
                  </a:cubicBezTo>
                  <a:cubicBezTo>
                    <a:pt x="5449" y="99"/>
                    <a:pt x="5452" y="99"/>
                    <a:pt x="5455" y="99"/>
                  </a:cubicBezTo>
                  <a:cubicBezTo>
                    <a:pt x="5453" y="100"/>
                    <a:pt x="5452" y="101"/>
                    <a:pt x="5451" y="102"/>
                  </a:cubicBezTo>
                  <a:cubicBezTo>
                    <a:pt x="5425" y="102"/>
                    <a:pt x="5398" y="102"/>
                    <a:pt x="5372" y="102"/>
                  </a:cubicBezTo>
                  <a:cubicBezTo>
                    <a:pt x="5388" y="88"/>
                    <a:pt x="5404" y="73"/>
                    <a:pt x="5420" y="58"/>
                  </a:cubicBezTo>
                  <a:cubicBezTo>
                    <a:pt x="5417" y="58"/>
                    <a:pt x="5414" y="58"/>
                    <a:pt x="5411" y="58"/>
                  </a:cubicBezTo>
                  <a:cubicBezTo>
                    <a:pt x="5414" y="55"/>
                    <a:pt x="5417" y="52"/>
                    <a:pt x="5420" y="50"/>
                  </a:cubicBezTo>
                  <a:cubicBezTo>
                    <a:pt x="5417" y="50"/>
                    <a:pt x="5414" y="50"/>
                    <a:pt x="5411" y="50"/>
                  </a:cubicBezTo>
                  <a:cubicBezTo>
                    <a:pt x="5414" y="47"/>
                    <a:pt x="5417" y="44"/>
                    <a:pt x="5420" y="41"/>
                  </a:cubicBezTo>
                  <a:cubicBezTo>
                    <a:pt x="5417" y="41"/>
                    <a:pt x="5414" y="41"/>
                    <a:pt x="5411" y="41"/>
                  </a:cubicBezTo>
                  <a:cubicBezTo>
                    <a:pt x="5414" y="39"/>
                    <a:pt x="5417" y="36"/>
                    <a:pt x="5420" y="33"/>
                  </a:cubicBezTo>
                  <a:cubicBezTo>
                    <a:pt x="5417" y="33"/>
                    <a:pt x="5414" y="33"/>
                    <a:pt x="5411" y="33"/>
                  </a:cubicBezTo>
                  <a:cubicBezTo>
                    <a:pt x="5414" y="30"/>
                    <a:pt x="5417" y="27"/>
                    <a:pt x="5420" y="25"/>
                  </a:cubicBezTo>
                  <a:cubicBezTo>
                    <a:pt x="5417" y="25"/>
                    <a:pt x="5414" y="25"/>
                    <a:pt x="5411" y="25"/>
                  </a:cubicBezTo>
                  <a:cubicBezTo>
                    <a:pt x="5414" y="22"/>
                    <a:pt x="5417" y="19"/>
                    <a:pt x="5420" y="16"/>
                  </a:cubicBezTo>
                  <a:cubicBezTo>
                    <a:pt x="5417" y="16"/>
                    <a:pt x="5414" y="16"/>
                    <a:pt x="5411" y="16"/>
                  </a:cubicBezTo>
                  <a:cubicBezTo>
                    <a:pt x="5414" y="14"/>
                    <a:pt x="5417" y="11"/>
                    <a:pt x="5420" y="8"/>
                  </a:cubicBezTo>
                  <a:cubicBezTo>
                    <a:pt x="5417" y="8"/>
                    <a:pt x="5414" y="8"/>
                    <a:pt x="5411" y="8"/>
                  </a:cubicBezTo>
                  <a:cubicBezTo>
                    <a:pt x="5414" y="5"/>
                    <a:pt x="5417" y="2"/>
                    <a:pt x="5420" y="0"/>
                  </a:cubicBezTo>
                  <a:cubicBezTo>
                    <a:pt x="5010" y="0"/>
                    <a:pt x="4601" y="0"/>
                    <a:pt x="4192" y="0"/>
                  </a:cubicBezTo>
                  <a:cubicBezTo>
                    <a:pt x="4158" y="27"/>
                    <a:pt x="4123" y="54"/>
                    <a:pt x="4088" y="82"/>
                  </a:cubicBezTo>
                  <a:cubicBezTo>
                    <a:pt x="4091" y="82"/>
                    <a:pt x="4095" y="82"/>
                    <a:pt x="4099" y="82"/>
                  </a:cubicBezTo>
                  <a:cubicBezTo>
                    <a:pt x="4095" y="85"/>
                    <a:pt x="4092" y="87"/>
                    <a:pt x="4088" y="90"/>
                  </a:cubicBezTo>
                  <a:cubicBezTo>
                    <a:pt x="4091" y="90"/>
                    <a:pt x="4095" y="90"/>
                    <a:pt x="4099" y="90"/>
                  </a:cubicBezTo>
                  <a:cubicBezTo>
                    <a:pt x="4095" y="93"/>
                    <a:pt x="4092" y="96"/>
                    <a:pt x="4088" y="99"/>
                  </a:cubicBezTo>
                  <a:cubicBezTo>
                    <a:pt x="4091" y="99"/>
                    <a:pt x="4095" y="99"/>
                    <a:pt x="4099" y="99"/>
                  </a:cubicBezTo>
                  <a:cubicBezTo>
                    <a:pt x="4097" y="100"/>
                    <a:pt x="4095" y="101"/>
                    <a:pt x="4094" y="102"/>
                  </a:cubicBezTo>
                  <a:cubicBezTo>
                    <a:pt x="4065" y="102"/>
                    <a:pt x="4036" y="102"/>
                    <a:pt x="4007" y="102"/>
                  </a:cubicBezTo>
                  <a:cubicBezTo>
                    <a:pt x="4026" y="88"/>
                    <a:pt x="4045" y="73"/>
                    <a:pt x="4064" y="58"/>
                  </a:cubicBezTo>
                  <a:cubicBezTo>
                    <a:pt x="4061" y="58"/>
                    <a:pt x="4057" y="58"/>
                    <a:pt x="4053" y="58"/>
                  </a:cubicBezTo>
                  <a:cubicBezTo>
                    <a:pt x="4057" y="55"/>
                    <a:pt x="4061" y="52"/>
                    <a:pt x="4064" y="50"/>
                  </a:cubicBezTo>
                  <a:cubicBezTo>
                    <a:pt x="4061" y="50"/>
                    <a:pt x="4057" y="50"/>
                    <a:pt x="4053" y="50"/>
                  </a:cubicBezTo>
                  <a:cubicBezTo>
                    <a:pt x="4057" y="47"/>
                    <a:pt x="4061" y="44"/>
                    <a:pt x="4064" y="41"/>
                  </a:cubicBezTo>
                  <a:cubicBezTo>
                    <a:pt x="4061" y="41"/>
                    <a:pt x="4057" y="41"/>
                    <a:pt x="4053" y="41"/>
                  </a:cubicBezTo>
                  <a:cubicBezTo>
                    <a:pt x="4057" y="39"/>
                    <a:pt x="4061" y="36"/>
                    <a:pt x="4064" y="33"/>
                  </a:cubicBezTo>
                  <a:cubicBezTo>
                    <a:pt x="4061" y="33"/>
                    <a:pt x="4057" y="33"/>
                    <a:pt x="4053" y="33"/>
                  </a:cubicBezTo>
                  <a:cubicBezTo>
                    <a:pt x="4057" y="30"/>
                    <a:pt x="4061" y="27"/>
                    <a:pt x="4064" y="25"/>
                  </a:cubicBezTo>
                  <a:cubicBezTo>
                    <a:pt x="4061" y="25"/>
                    <a:pt x="4057" y="25"/>
                    <a:pt x="4053" y="25"/>
                  </a:cubicBezTo>
                  <a:cubicBezTo>
                    <a:pt x="4057" y="22"/>
                    <a:pt x="4061" y="19"/>
                    <a:pt x="4064" y="16"/>
                  </a:cubicBezTo>
                  <a:cubicBezTo>
                    <a:pt x="4061" y="16"/>
                    <a:pt x="4057" y="16"/>
                    <a:pt x="4053" y="16"/>
                  </a:cubicBezTo>
                  <a:cubicBezTo>
                    <a:pt x="4057" y="14"/>
                    <a:pt x="4061" y="11"/>
                    <a:pt x="4064" y="8"/>
                  </a:cubicBezTo>
                  <a:cubicBezTo>
                    <a:pt x="4061" y="8"/>
                    <a:pt x="4057" y="8"/>
                    <a:pt x="4053" y="8"/>
                  </a:cubicBezTo>
                  <a:cubicBezTo>
                    <a:pt x="4057" y="5"/>
                    <a:pt x="4061" y="2"/>
                    <a:pt x="4064" y="0"/>
                  </a:cubicBezTo>
                  <a:cubicBezTo>
                    <a:pt x="3445" y="0"/>
                    <a:pt x="2825" y="0"/>
                    <a:pt x="2205" y="0"/>
                  </a:cubicBezTo>
                  <a:cubicBezTo>
                    <a:pt x="2162" y="27"/>
                    <a:pt x="2118" y="54"/>
                    <a:pt x="2074" y="82"/>
                  </a:cubicBezTo>
                  <a:cubicBezTo>
                    <a:pt x="2078" y="82"/>
                    <a:pt x="2083" y="82"/>
                    <a:pt x="2087" y="82"/>
                  </a:cubicBezTo>
                  <a:cubicBezTo>
                    <a:pt x="2083" y="85"/>
                    <a:pt x="2079" y="87"/>
                    <a:pt x="2074" y="90"/>
                  </a:cubicBezTo>
                  <a:cubicBezTo>
                    <a:pt x="2078" y="90"/>
                    <a:pt x="2083" y="90"/>
                    <a:pt x="2087" y="90"/>
                  </a:cubicBezTo>
                  <a:cubicBezTo>
                    <a:pt x="2083" y="93"/>
                    <a:pt x="2079" y="96"/>
                    <a:pt x="2074" y="99"/>
                  </a:cubicBezTo>
                  <a:cubicBezTo>
                    <a:pt x="2078" y="99"/>
                    <a:pt x="2083" y="99"/>
                    <a:pt x="2087" y="99"/>
                  </a:cubicBezTo>
                  <a:cubicBezTo>
                    <a:pt x="2085" y="100"/>
                    <a:pt x="2083" y="101"/>
                    <a:pt x="2081" y="102"/>
                  </a:cubicBezTo>
                  <a:cubicBezTo>
                    <a:pt x="2068" y="102"/>
                    <a:pt x="2055" y="102"/>
                    <a:pt x="2041" y="102"/>
                  </a:cubicBezTo>
                  <a:cubicBezTo>
                    <a:pt x="1936" y="168"/>
                    <a:pt x="1829" y="236"/>
                    <a:pt x="1719" y="304"/>
                  </a:cubicBezTo>
                  <a:cubicBezTo>
                    <a:pt x="1723" y="304"/>
                    <a:pt x="1728" y="304"/>
                    <a:pt x="1732" y="304"/>
                  </a:cubicBezTo>
                  <a:cubicBezTo>
                    <a:pt x="1728" y="307"/>
                    <a:pt x="1723" y="310"/>
                    <a:pt x="1719" y="313"/>
                  </a:cubicBezTo>
                  <a:cubicBezTo>
                    <a:pt x="1723" y="313"/>
                    <a:pt x="1728" y="313"/>
                    <a:pt x="1732" y="313"/>
                  </a:cubicBezTo>
                  <a:cubicBezTo>
                    <a:pt x="1728" y="316"/>
                    <a:pt x="1723" y="318"/>
                    <a:pt x="1719" y="321"/>
                  </a:cubicBezTo>
                  <a:cubicBezTo>
                    <a:pt x="1723" y="321"/>
                    <a:pt x="1728" y="321"/>
                    <a:pt x="1732" y="321"/>
                  </a:cubicBezTo>
                  <a:cubicBezTo>
                    <a:pt x="1729" y="323"/>
                    <a:pt x="1725" y="325"/>
                    <a:pt x="1722" y="327"/>
                  </a:cubicBezTo>
                  <a:cubicBezTo>
                    <a:pt x="1709" y="327"/>
                    <a:pt x="1695" y="327"/>
                    <a:pt x="1682" y="327"/>
                  </a:cubicBezTo>
                  <a:cubicBezTo>
                    <a:pt x="1569" y="398"/>
                    <a:pt x="1453" y="471"/>
                    <a:pt x="1335" y="545"/>
                  </a:cubicBezTo>
                  <a:cubicBezTo>
                    <a:pt x="1339" y="545"/>
                    <a:pt x="1344" y="545"/>
                    <a:pt x="1348" y="545"/>
                  </a:cubicBezTo>
                  <a:cubicBezTo>
                    <a:pt x="1344" y="548"/>
                    <a:pt x="1339" y="551"/>
                    <a:pt x="1335" y="554"/>
                  </a:cubicBezTo>
                  <a:cubicBezTo>
                    <a:pt x="1339" y="554"/>
                    <a:pt x="1344" y="554"/>
                    <a:pt x="1348" y="554"/>
                  </a:cubicBezTo>
                  <a:cubicBezTo>
                    <a:pt x="1344" y="556"/>
                    <a:pt x="1339" y="559"/>
                    <a:pt x="1335" y="562"/>
                  </a:cubicBezTo>
                  <a:cubicBezTo>
                    <a:pt x="1339" y="562"/>
                    <a:pt x="1344" y="562"/>
                    <a:pt x="1348" y="562"/>
                  </a:cubicBezTo>
                  <a:cubicBezTo>
                    <a:pt x="1345" y="564"/>
                    <a:pt x="1342" y="566"/>
                    <a:pt x="1338" y="568"/>
                  </a:cubicBezTo>
                  <a:cubicBezTo>
                    <a:pt x="1325" y="568"/>
                    <a:pt x="1312" y="568"/>
                    <a:pt x="1299" y="568"/>
                  </a:cubicBezTo>
                  <a:cubicBezTo>
                    <a:pt x="1177" y="644"/>
                    <a:pt x="1052" y="723"/>
                    <a:pt x="924" y="803"/>
                  </a:cubicBezTo>
                  <a:cubicBezTo>
                    <a:pt x="929" y="803"/>
                    <a:pt x="933" y="803"/>
                    <a:pt x="938" y="803"/>
                  </a:cubicBezTo>
                  <a:cubicBezTo>
                    <a:pt x="933" y="805"/>
                    <a:pt x="929" y="808"/>
                    <a:pt x="924" y="811"/>
                  </a:cubicBezTo>
                  <a:cubicBezTo>
                    <a:pt x="929" y="811"/>
                    <a:pt x="933" y="811"/>
                    <a:pt x="938" y="811"/>
                  </a:cubicBezTo>
                  <a:cubicBezTo>
                    <a:pt x="933" y="814"/>
                    <a:pt x="929" y="816"/>
                    <a:pt x="924" y="819"/>
                  </a:cubicBezTo>
                  <a:cubicBezTo>
                    <a:pt x="929" y="819"/>
                    <a:pt x="933" y="819"/>
                    <a:pt x="938" y="819"/>
                  </a:cubicBezTo>
                  <a:cubicBezTo>
                    <a:pt x="934" y="821"/>
                    <a:pt x="931" y="823"/>
                    <a:pt x="928" y="825"/>
                  </a:cubicBezTo>
                  <a:cubicBezTo>
                    <a:pt x="915" y="825"/>
                    <a:pt x="902" y="825"/>
                    <a:pt x="888" y="825"/>
                  </a:cubicBezTo>
                  <a:cubicBezTo>
                    <a:pt x="757" y="908"/>
                    <a:pt x="622" y="992"/>
                    <a:pt x="484" y="1079"/>
                  </a:cubicBezTo>
                  <a:cubicBezTo>
                    <a:pt x="488" y="1079"/>
                    <a:pt x="492" y="1079"/>
                    <a:pt x="497" y="1079"/>
                  </a:cubicBezTo>
                  <a:cubicBezTo>
                    <a:pt x="492" y="1081"/>
                    <a:pt x="488" y="1084"/>
                    <a:pt x="484" y="1087"/>
                  </a:cubicBezTo>
                  <a:cubicBezTo>
                    <a:pt x="488" y="1087"/>
                    <a:pt x="492" y="1087"/>
                    <a:pt x="497" y="1087"/>
                  </a:cubicBezTo>
                  <a:cubicBezTo>
                    <a:pt x="492" y="1090"/>
                    <a:pt x="488" y="1092"/>
                    <a:pt x="484" y="1095"/>
                  </a:cubicBezTo>
                  <a:cubicBezTo>
                    <a:pt x="488" y="1095"/>
                    <a:pt x="492" y="1095"/>
                    <a:pt x="497" y="1095"/>
                  </a:cubicBezTo>
                  <a:cubicBezTo>
                    <a:pt x="492" y="1098"/>
                    <a:pt x="488" y="1101"/>
                    <a:pt x="484" y="1104"/>
                  </a:cubicBezTo>
                  <a:cubicBezTo>
                    <a:pt x="488" y="1104"/>
                    <a:pt x="492" y="1104"/>
                    <a:pt x="497" y="1104"/>
                  </a:cubicBezTo>
                  <a:cubicBezTo>
                    <a:pt x="495" y="1105"/>
                    <a:pt x="494" y="1106"/>
                    <a:pt x="492" y="1107"/>
                  </a:cubicBezTo>
                  <a:cubicBezTo>
                    <a:pt x="474" y="1107"/>
                    <a:pt x="457" y="1107"/>
                    <a:pt x="439" y="1107"/>
                  </a:cubicBezTo>
                  <a:cubicBezTo>
                    <a:pt x="296" y="1196"/>
                    <a:pt x="150" y="1288"/>
                    <a:pt x="0" y="1382"/>
                  </a:cubicBezTo>
                  <a:cubicBezTo>
                    <a:pt x="4" y="1382"/>
                    <a:pt x="9" y="1382"/>
                    <a:pt x="13" y="1382"/>
                  </a:cubicBezTo>
                  <a:cubicBezTo>
                    <a:pt x="8" y="1385"/>
                    <a:pt x="4" y="1387"/>
                    <a:pt x="0" y="1390"/>
                  </a:cubicBezTo>
                  <a:cubicBezTo>
                    <a:pt x="4" y="1390"/>
                    <a:pt x="9" y="1390"/>
                    <a:pt x="13" y="1390"/>
                  </a:cubicBezTo>
                  <a:cubicBezTo>
                    <a:pt x="8" y="1393"/>
                    <a:pt x="4" y="1396"/>
                    <a:pt x="0" y="1399"/>
                  </a:cubicBezTo>
                  <a:cubicBezTo>
                    <a:pt x="4" y="1399"/>
                    <a:pt x="9" y="1399"/>
                    <a:pt x="13" y="1399"/>
                  </a:cubicBezTo>
                  <a:cubicBezTo>
                    <a:pt x="8" y="1402"/>
                    <a:pt x="4" y="1404"/>
                    <a:pt x="0" y="1407"/>
                  </a:cubicBezTo>
                  <a:cubicBezTo>
                    <a:pt x="4" y="1407"/>
                    <a:pt x="9" y="1407"/>
                    <a:pt x="13" y="1407"/>
                  </a:cubicBezTo>
                  <a:cubicBezTo>
                    <a:pt x="8" y="1410"/>
                    <a:pt x="4" y="1413"/>
                    <a:pt x="0" y="1415"/>
                  </a:cubicBezTo>
                  <a:cubicBezTo>
                    <a:pt x="4" y="1415"/>
                    <a:pt x="9" y="1415"/>
                    <a:pt x="13" y="1415"/>
                  </a:cubicBezTo>
                  <a:cubicBezTo>
                    <a:pt x="8" y="1418"/>
                    <a:pt x="4" y="1421"/>
                    <a:pt x="0" y="1424"/>
                  </a:cubicBezTo>
                  <a:cubicBezTo>
                    <a:pt x="4" y="1424"/>
                    <a:pt x="9" y="1424"/>
                    <a:pt x="13" y="1424"/>
                  </a:cubicBezTo>
                  <a:cubicBezTo>
                    <a:pt x="8" y="1427"/>
                    <a:pt x="4" y="1429"/>
                    <a:pt x="0" y="1432"/>
                  </a:cubicBezTo>
                  <a:cubicBezTo>
                    <a:pt x="4" y="1432"/>
                    <a:pt x="9" y="1432"/>
                    <a:pt x="13" y="1432"/>
                  </a:cubicBezTo>
                  <a:cubicBezTo>
                    <a:pt x="8" y="1435"/>
                    <a:pt x="4" y="1438"/>
                    <a:pt x="0" y="1440"/>
                  </a:cubicBezTo>
                  <a:cubicBezTo>
                    <a:pt x="492" y="1440"/>
                    <a:pt x="984" y="1440"/>
                    <a:pt x="1477" y="1440"/>
                  </a:cubicBezTo>
                  <a:cubicBezTo>
                    <a:pt x="1608" y="1346"/>
                    <a:pt x="1736" y="1255"/>
                    <a:pt x="1861" y="1165"/>
                  </a:cubicBezTo>
                  <a:cubicBezTo>
                    <a:pt x="1857" y="1165"/>
                    <a:pt x="1853" y="1165"/>
                    <a:pt x="1850" y="1165"/>
                  </a:cubicBezTo>
                  <a:cubicBezTo>
                    <a:pt x="1853" y="1163"/>
                    <a:pt x="1857" y="1159"/>
                    <a:pt x="1861" y="1157"/>
                  </a:cubicBezTo>
                  <a:cubicBezTo>
                    <a:pt x="1857" y="1157"/>
                    <a:pt x="1853" y="1157"/>
                    <a:pt x="1850" y="1157"/>
                  </a:cubicBezTo>
                  <a:cubicBezTo>
                    <a:pt x="1853" y="1154"/>
                    <a:pt x="1857" y="1151"/>
                    <a:pt x="1861" y="1149"/>
                  </a:cubicBezTo>
                  <a:cubicBezTo>
                    <a:pt x="1857" y="1149"/>
                    <a:pt x="1853" y="1149"/>
                    <a:pt x="1850" y="1149"/>
                  </a:cubicBezTo>
                  <a:cubicBezTo>
                    <a:pt x="1853" y="1146"/>
                    <a:pt x="1857" y="1143"/>
                    <a:pt x="1861" y="1140"/>
                  </a:cubicBezTo>
                  <a:cubicBezTo>
                    <a:pt x="1857" y="1140"/>
                    <a:pt x="1853" y="1140"/>
                    <a:pt x="1850" y="1140"/>
                  </a:cubicBezTo>
                  <a:cubicBezTo>
                    <a:pt x="1851" y="1139"/>
                    <a:pt x="1852" y="1138"/>
                    <a:pt x="1854" y="1137"/>
                  </a:cubicBezTo>
                  <a:cubicBezTo>
                    <a:pt x="1896" y="1137"/>
                    <a:pt x="1938" y="1137"/>
                    <a:pt x="1981" y="1137"/>
                  </a:cubicBezTo>
                  <a:cubicBezTo>
                    <a:pt x="1871" y="1217"/>
                    <a:pt x="1759" y="1298"/>
                    <a:pt x="1644" y="1382"/>
                  </a:cubicBezTo>
                  <a:cubicBezTo>
                    <a:pt x="1648" y="1382"/>
                    <a:pt x="1652" y="1382"/>
                    <a:pt x="1656" y="1382"/>
                  </a:cubicBezTo>
                  <a:cubicBezTo>
                    <a:pt x="1652" y="1385"/>
                    <a:pt x="1648" y="1387"/>
                    <a:pt x="1644" y="1390"/>
                  </a:cubicBezTo>
                  <a:cubicBezTo>
                    <a:pt x="1648" y="1390"/>
                    <a:pt x="1652" y="1390"/>
                    <a:pt x="1656" y="1390"/>
                  </a:cubicBezTo>
                  <a:cubicBezTo>
                    <a:pt x="1652" y="1393"/>
                    <a:pt x="1648" y="1396"/>
                    <a:pt x="1644" y="1399"/>
                  </a:cubicBezTo>
                  <a:cubicBezTo>
                    <a:pt x="1648" y="1399"/>
                    <a:pt x="1652" y="1399"/>
                    <a:pt x="1656" y="1399"/>
                  </a:cubicBezTo>
                  <a:cubicBezTo>
                    <a:pt x="1652" y="1402"/>
                    <a:pt x="1648" y="1404"/>
                    <a:pt x="1644" y="1407"/>
                  </a:cubicBezTo>
                  <a:cubicBezTo>
                    <a:pt x="1648" y="1407"/>
                    <a:pt x="1652" y="1407"/>
                    <a:pt x="1656" y="1407"/>
                  </a:cubicBezTo>
                  <a:cubicBezTo>
                    <a:pt x="1652" y="1410"/>
                    <a:pt x="1648" y="1413"/>
                    <a:pt x="1644" y="1415"/>
                  </a:cubicBezTo>
                  <a:cubicBezTo>
                    <a:pt x="1648" y="1415"/>
                    <a:pt x="1652" y="1415"/>
                    <a:pt x="1656" y="1415"/>
                  </a:cubicBezTo>
                  <a:cubicBezTo>
                    <a:pt x="1652" y="1418"/>
                    <a:pt x="1648" y="1421"/>
                    <a:pt x="1644" y="1424"/>
                  </a:cubicBezTo>
                  <a:cubicBezTo>
                    <a:pt x="1648" y="1424"/>
                    <a:pt x="1652" y="1424"/>
                    <a:pt x="1656" y="1424"/>
                  </a:cubicBezTo>
                  <a:cubicBezTo>
                    <a:pt x="1652" y="1427"/>
                    <a:pt x="1648" y="1429"/>
                    <a:pt x="1644" y="1432"/>
                  </a:cubicBezTo>
                  <a:cubicBezTo>
                    <a:pt x="1648" y="1432"/>
                    <a:pt x="1652" y="1432"/>
                    <a:pt x="1656" y="1432"/>
                  </a:cubicBezTo>
                  <a:cubicBezTo>
                    <a:pt x="1652" y="1435"/>
                    <a:pt x="1648" y="1438"/>
                    <a:pt x="1644" y="1440"/>
                  </a:cubicBezTo>
                  <a:cubicBezTo>
                    <a:pt x="2137" y="1440"/>
                    <a:pt x="2629" y="1440"/>
                    <a:pt x="3121" y="1440"/>
                  </a:cubicBezTo>
                  <a:cubicBezTo>
                    <a:pt x="3232" y="1346"/>
                    <a:pt x="3340" y="1255"/>
                    <a:pt x="3445" y="1165"/>
                  </a:cubicBezTo>
                  <a:cubicBezTo>
                    <a:pt x="3441" y="1165"/>
                    <a:pt x="3438" y="1165"/>
                    <a:pt x="3435" y="1165"/>
                  </a:cubicBezTo>
                  <a:cubicBezTo>
                    <a:pt x="3438" y="1163"/>
                    <a:pt x="3442" y="1159"/>
                    <a:pt x="3445" y="1157"/>
                  </a:cubicBezTo>
                  <a:cubicBezTo>
                    <a:pt x="3441" y="1157"/>
                    <a:pt x="3438" y="1157"/>
                    <a:pt x="3435" y="1157"/>
                  </a:cubicBezTo>
                  <a:cubicBezTo>
                    <a:pt x="3438" y="1154"/>
                    <a:pt x="3442" y="1151"/>
                    <a:pt x="3445" y="1149"/>
                  </a:cubicBezTo>
                  <a:cubicBezTo>
                    <a:pt x="3441" y="1149"/>
                    <a:pt x="3438" y="1149"/>
                    <a:pt x="3435" y="1149"/>
                  </a:cubicBezTo>
                  <a:cubicBezTo>
                    <a:pt x="3438" y="1146"/>
                    <a:pt x="3442" y="1143"/>
                    <a:pt x="3445" y="1140"/>
                  </a:cubicBezTo>
                  <a:cubicBezTo>
                    <a:pt x="3441" y="1140"/>
                    <a:pt x="3438" y="1140"/>
                    <a:pt x="3435" y="1140"/>
                  </a:cubicBezTo>
                  <a:cubicBezTo>
                    <a:pt x="3436" y="1139"/>
                    <a:pt x="3437" y="1138"/>
                    <a:pt x="3439" y="1137"/>
                  </a:cubicBezTo>
                  <a:cubicBezTo>
                    <a:pt x="3483" y="1137"/>
                    <a:pt x="3527" y="1137"/>
                    <a:pt x="3571" y="1137"/>
                  </a:cubicBezTo>
                  <a:cubicBezTo>
                    <a:pt x="3479" y="1217"/>
                    <a:pt x="3385" y="1298"/>
                    <a:pt x="3289" y="1382"/>
                  </a:cubicBezTo>
                  <a:cubicBezTo>
                    <a:pt x="3292" y="1382"/>
                    <a:pt x="3295" y="1382"/>
                    <a:pt x="3298" y="1382"/>
                  </a:cubicBezTo>
                  <a:cubicBezTo>
                    <a:pt x="3295" y="1385"/>
                    <a:pt x="3292" y="1387"/>
                    <a:pt x="3289" y="1390"/>
                  </a:cubicBezTo>
                  <a:cubicBezTo>
                    <a:pt x="3292" y="1390"/>
                    <a:pt x="3295" y="1390"/>
                    <a:pt x="3298" y="1390"/>
                  </a:cubicBezTo>
                  <a:cubicBezTo>
                    <a:pt x="3295" y="1393"/>
                    <a:pt x="3292" y="1396"/>
                    <a:pt x="3289" y="1399"/>
                  </a:cubicBezTo>
                  <a:cubicBezTo>
                    <a:pt x="3292" y="1399"/>
                    <a:pt x="3295" y="1399"/>
                    <a:pt x="3298" y="1399"/>
                  </a:cubicBezTo>
                  <a:cubicBezTo>
                    <a:pt x="3295" y="1402"/>
                    <a:pt x="3292" y="1404"/>
                    <a:pt x="3289" y="1407"/>
                  </a:cubicBezTo>
                  <a:cubicBezTo>
                    <a:pt x="3292" y="1407"/>
                    <a:pt x="3295" y="1407"/>
                    <a:pt x="3298" y="1407"/>
                  </a:cubicBezTo>
                  <a:cubicBezTo>
                    <a:pt x="3295" y="1410"/>
                    <a:pt x="3292" y="1413"/>
                    <a:pt x="3289" y="1415"/>
                  </a:cubicBezTo>
                  <a:cubicBezTo>
                    <a:pt x="3292" y="1415"/>
                    <a:pt x="3295" y="1415"/>
                    <a:pt x="3298" y="1415"/>
                  </a:cubicBezTo>
                  <a:cubicBezTo>
                    <a:pt x="3295" y="1418"/>
                    <a:pt x="3292" y="1421"/>
                    <a:pt x="3289" y="1424"/>
                  </a:cubicBezTo>
                  <a:cubicBezTo>
                    <a:pt x="3292" y="1424"/>
                    <a:pt x="3295" y="1424"/>
                    <a:pt x="3298" y="1424"/>
                  </a:cubicBezTo>
                  <a:cubicBezTo>
                    <a:pt x="3295" y="1427"/>
                    <a:pt x="3292" y="1429"/>
                    <a:pt x="3289" y="1432"/>
                  </a:cubicBezTo>
                  <a:cubicBezTo>
                    <a:pt x="3292" y="1432"/>
                    <a:pt x="3295" y="1432"/>
                    <a:pt x="3298" y="1432"/>
                  </a:cubicBezTo>
                  <a:cubicBezTo>
                    <a:pt x="3295" y="1435"/>
                    <a:pt x="3292" y="1438"/>
                    <a:pt x="3289" y="1440"/>
                  </a:cubicBezTo>
                  <a:cubicBezTo>
                    <a:pt x="3781" y="1440"/>
                    <a:pt x="4274" y="1440"/>
                    <a:pt x="4766" y="1440"/>
                  </a:cubicBezTo>
                  <a:cubicBezTo>
                    <a:pt x="4856" y="1347"/>
                    <a:pt x="4943" y="1255"/>
                    <a:pt x="5028" y="1165"/>
                  </a:cubicBezTo>
                  <a:cubicBezTo>
                    <a:pt x="5026" y="1165"/>
                    <a:pt x="5023" y="1165"/>
                    <a:pt x="5020" y="1165"/>
                  </a:cubicBezTo>
                  <a:cubicBezTo>
                    <a:pt x="5023" y="1163"/>
                    <a:pt x="5026" y="1159"/>
                    <a:pt x="5028" y="1157"/>
                  </a:cubicBezTo>
                  <a:cubicBezTo>
                    <a:pt x="5026" y="1157"/>
                    <a:pt x="5023" y="1157"/>
                    <a:pt x="5020" y="1157"/>
                  </a:cubicBezTo>
                  <a:cubicBezTo>
                    <a:pt x="5023" y="1154"/>
                    <a:pt x="5026" y="1151"/>
                    <a:pt x="5028" y="1149"/>
                  </a:cubicBezTo>
                  <a:cubicBezTo>
                    <a:pt x="5026" y="1149"/>
                    <a:pt x="5023" y="1149"/>
                    <a:pt x="5020" y="1149"/>
                  </a:cubicBezTo>
                  <a:cubicBezTo>
                    <a:pt x="5023" y="1146"/>
                    <a:pt x="5026" y="1143"/>
                    <a:pt x="5028" y="1140"/>
                  </a:cubicBezTo>
                  <a:cubicBezTo>
                    <a:pt x="5026" y="1140"/>
                    <a:pt x="5023" y="1140"/>
                    <a:pt x="5020" y="1140"/>
                  </a:cubicBezTo>
                  <a:cubicBezTo>
                    <a:pt x="5021" y="1139"/>
                    <a:pt x="5022" y="1138"/>
                    <a:pt x="5023" y="1137"/>
                  </a:cubicBezTo>
                  <a:cubicBezTo>
                    <a:pt x="5069" y="1137"/>
                    <a:pt x="5115" y="1137"/>
                    <a:pt x="5161" y="1137"/>
                  </a:cubicBezTo>
                  <a:cubicBezTo>
                    <a:pt x="5087" y="1217"/>
                    <a:pt x="5011" y="1298"/>
                    <a:pt x="4933" y="1382"/>
                  </a:cubicBezTo>
                  <a:cubicBezTo>
                    <a:pt x="4936" y="1382"/>
                    <a:pt x="4938" y="1382"/>
                    <a:pt x="4941" y="1382"/>
                  </a:cubicBezTo>
                  <a:cubicBezTo>
                    <a:pt x="4938" y="1385"/>
                    <a:pt x="4936" y="1387"/>
                    <a:pt x="4933" y="1390"/>
                  </a:cubicBezTo>
                  <a:cubicBezTo>
                    <a:pt x="4936" y="1390"/>
                    <a:pt x="4938" y="1390"/>
                    <a:pt x="4941" y="1390"/>
                  </a:cubicBezTo>
                  <a:cubicBezTo>
                    <a:pt x="4938" y="1393"/>
                    <a:pt x="4936" y="1396"/>
                    <a:pt x="4933" y="1399"/>
                  </a:cubicBezTo>
                  <a:cubicBezTo>
                    <a:pt x="4936" y="1399"/>
                    <a:pt x="4938" y="1399"/>
                    <a:pt x="4941" y="1399"/>
                  </a:cubicBezTo>
                  <a:cubicBezTo>
                    <a:pt x="4938" y="1402"/>
                    <a:pt x="4936" y="1404"/>
                    <a:pt x="4933" y="1407"/>
                  </a:cubicBezTo>
                  <a:cubicBezTo>
                    <a:pt x="4936" y="1407"/>
                    <a:pt x="4938" y="1407"/>
                    <a:pt x="4941" y="1407"/>
                  </a:cubicBezTo>
                  <a:cubicBezTo>
                    <a:pt x="4938" y="1410"/>
                    <a:pt x="4936" y="1413"/>
                    <a:pt x="4933" y="1415"/>
                  </a:cubicBezTo>
                  <a:cubicBezTo>
                    <a:pt x="4936" y="1415"/>
                    <a:pt x="4938" y="1415"/>
                    <a:pt x="4941" y="1415"/>
                  </a:cubicBezTo>
                  <a:cubicBezTo>
                    <a:pt x="4938" y="1418"/>
                    <a:pt x="4936" y="1421"/>
                    <a:pt x="4933" y="1424"/>
                  </a:cubicBezTo>
                  <a:cubicBezTo>
                    <a:pt x="4936" y="1424"/>
                    <a:pt x="4938" y="1424"/>
                    <a:pt x="4941" y="1424"/>
                  </a:cubicBezTo>
                  <a:cubicBezTo>
                    <a:pt x="4938" y="1427"/>
                    <a:pt x="4936" y="1429"/>
                    <a:pt x="4933" y="1432"/>
                  </a:cubicBezTo>
                  <a:cubicBezTo>
                    <a:pt x="4936" y="1432"/>
                    <a:pt x="4938" y="1432"/>
                    <a:pt x="4941" y="1432"/>
                  </a:cubicBezTo>
                  <a:cubicBezTo>
                    <a:pt x="4938" y="1435"/>
                    <a:pt x="4936" y="1438"/>
                    <a:pt x="4933" y="1440"/>
                  </a:cubicBezTo>
                  <a:cubicBezTo>
                    <a:pt x="5561" y="1440"/>
                    <a:pt x="6190" y="1440"/>
                    <a:pt x="6818" y="1440"/>
                  </a:cubicBezTo>
                  <a:cubicBezTo>
                    <a:pt x="6882" y="1347"/>
                    <a:pt x="6944" y="1255"/>
                    <a:pt x="7004" y="1165"/>
                  </a:cubicBezTo>
                  <a:cubicBezTo>
                    <a:pt x="7003" y="1165"/>
                    <a:pt x="7001" y="1165"/>
                    <a:pt x="6999" y="1165"/>
                  </a:cubicBezTo>
                  <a:cubicBezTo>
                    <a:pt x="7001" y="1163"/>
                    <a:pt x="7003" y="1159"/>
                    <a:pt x="7004" y="1157"/>
                  </a:cubicBezTo>
                  <a:cubicBezTo>
                    <a:pt x="7003" y="1157"/>
                    <a:pt x="7001" y="1157"/>
                    <a:pt x="6999" y="1157"/>
                  </a:cubicBezTo>
                  <a:cubicBezTo>
                    <a:pt x="7001" y="1154"/>
                    <a:pt x="7003" y="1151"/>
                    <a:pt x="7004" y="1149"/>
                  </a:cubicBezTo>
                  <a:cubicBezTo>
                    <a:pt x="7003" y="1149"/>
                    <a:pt x="7001" y="1149"/>
                    <a:pt x="6999" y="1149"/>
                  </a:cubicBezTo>
                  <a:cubicBezTo>
                    <a:pt x="7001" y="1146"/>
                    <a:pt x="7003" y="1143"/>
                    <a:pt x="7004" y="1140"/>
                  </a:cubicBezTo>
                  <a:cubicBezTo>
                    <a:pt x="7003" y="1140"/>
                    <a:pt x="7001" y="1140"/>
                    <a:pt x="6999" y="1140"/>
                  </a:cubicBezTo>
                  <a:cubicBezTo>
                    <a:pt x="6999" y="1139"/>
                    <a:pt x="7000" y="1138"/>
                    <a:pt x="7001" y="1137"/>
                  </a:cubicBezTo>
                  <a:cubicBezTo>
                    <a:pt x="7008" y="1137"/>
                    <a:pt x="7016" y="1137"/>
                    <a:pt x="7023" y="1137"/>
                  </a:cubicBezTo>
                  <a:cubicBezTo>
                    <a:pt x="7082" y="1051"/>
                    <a:pt x="7139" y="966"/>
                    <a:pt x="7195" y="883"/>
                  </a:cubicBezTo>
                  <a:cubicBezTo>
                    <a:pt x="7193" y="883"/>
                    <a:pt x="7192" y="883"/>
                    <a:pt x="7190" y="883"/>
                  </a:cubicBezTo>
                  <a:cubicBezTo>
                    <a:pt x="7191" y="881"/>
                    <a:pt x="7193" y="878"/>
                    <a:pt x="7195" y="875"/>
                  </a:cubicBezTo>
                  <a:cubicBezTo>
                    <a:pt x="7193" y="875"/>
                    <a:pt x="7192" y="875"/>
                    <a:pt x="7190" y="875"/>
                  </a:cubicBezTo>
                  <a:cubicBezTo>
                    <a:pt x="7191" y="872"/>
                    <a:pt x="7193" y="869"/>
                    <a:pt x="7195" y="867"/>
                  </a:cubicBezTo>
                  <a:cubicBezTo>
                    <a:pt x="7193" y="867"/>
                    <a:pt x="7192" y="867"/>
                    <a:pt x="7190" y="867"/>
                  </a:cubicBezTo>
                  <a:cubicBezTo>
                    <a:pt x="7191" y="865"/>
                    <a:pt x="7192" y="863"/>
                    <a:pt x="7193" y="861"/>
                  </a:cubicBezTo>
                  <a:cubicBezTo>
                    <a:pt x="7238" y="861"/>
                    <a:pt x="7282" y="861"/>
                    <a:pt x="7327" y="861"/>
                  </a:cubicBezTo>
                  <a:cubicBezTo>
                    <a:pt x="7280" y="932"/>
                    <a:pt x="7233" y="1004"/>
                    <a:pt x="7184" y="1079"/>
                  </a:cubicBezTo>
                  <a:cubicBezTo>
                    <a:pt x="7186" y="1079"/>
                    <a:pt x="7188" y="1079"/>
                    <a:pt x="7189" y="1079"/>
                  </a:cubicBezTo>
                  <a:cubicBezTo>
                    <a:pt x="7188" y="1081"/>
                    <a:pt x="7186" y="1084"/>
                    <a:pt x="7184" y="1087"/>
                  </a:cubicBezTo>
                  <a:cubicBezTo>
                    <a:pt x="7186" y="1087"/>
                    <a:pt x="7188" y="1087"/>
                    <a:pt x="7189" y="1087"/>
                  </a:cubicBezTo>
                  <a:cubicBezTo>
                    <a:pt x="7188" y="1090"/>
                    <a:pt x="7186" y="1092"/>
                    <a:pt x="7184" y="1095"/>
                  </a:cubicBezTo>
                  <a:cubicBezTo>
                    <a:pt x="7186" y="1095"/>
                    <a:pt x="7188" y="1095"/>
                    <a:pt x="7189" y="1095"/>
                  </a:cubicBezTo>
                  <a:cubicBezTo>
                    <a:pt x="7188" y="1098"/>
                    <a:pt x="7186" y="1101"/>
                    <a:pt x="7184" y="1104"/>
                  </a:cubicBezTo>
                  <a:cubicBezTo>
                    <a:pt x="7186" y="1104"/>
                    <a:pt x="7188" y="1104"/>
                    <a:pt x="7189" y="1104"/>
                  </a:cubicBezTo>
                  <a:cubicBezTo>
                    <a:pt x="7189" y="1105"/>
                    <a:pt x="7188" y="1106"/>
                    <a:pt x="7187" y="1107"/>
                  </a:cubicBezTo>
                  <a:cubicBezTo>
                    <a:pt x="7180" y="1107"/>
                    <a:pt x="7173" y="1107"/>
                    <a:pt x="7165" y="1107"/>
                  </a:cubicBezTo>
                  <a:cubicBezTo>
                    <a:pt x="7106" y="1196"/>
                    <a:pt x="7046" y="1288"/>
                    <a:pt x="6985" y="1382"/>
                  </a:cubicBezTo>
                  <a:cubicBezTo>
                    <a:pt x="6987" y="1382"/>
                    <a:pt x="6988" y="1382"/>
                    <a:pt x="6990" y="1382"/>
                  </a:cubicBezTo>
                  <a:cubicBezTo>
                    <a:pt x="6988" y="1385"/>
                    <a:pt x="6987" y="1387"/>
                    <a:pt x="6985" y="1390"/>
                  </a:cubicBezTo>
                  <a:cubicBezTo>
                    <a:pt x="6987" y="1390"/>
                    <a:pt x="6988" y="1390"/>
                    <a:pt x="6990" y="1390"/>
                  </a:cubicBezTo>
                  <a:cubicBezTo>
                    <a:pt x="6988" y="1393"/>
                    <a:pt x="6987" y="1396"/>
                    <a:pt x="6985" y="1399"/>
                  </a:cubicBezTo>
                  <a:cubicBezTo>
                    <a:pt x="6987" y="1399"/>
                    <a:pt x="6988" y="1399"/>
                    <a:pt x="6990" y="1399"/>
                  </a:cubicBezTo>
                  <a:cubicBezTo>
                    <a:pt x="6988" y="1402"/>
                    <a:pt x="6987" y="1404"/>
                    <a:pt x="6985" y="1407"/>
                  </a:cubicBezTo>
                  <a:cubicBezTo>
                    <a:pt x="6987" y="1407"/>
                    <a:pt x="6988" y="1407"/>
                    <a:pt x="6990" y="1407"/>
                  </a:cubicBezTo>
                  <a:cubicBezTo>
                    <a:pt x="6988" y="1410"/>
                    <a:pt x="6987" y="1413"/>
                    <a:pt x="6985" y="1415"/>
                  </a:cubicBezTo>
                  <a:cubicBezTo>
                    <a:pt x="6987" y="1415"/>
                    <a:pt x="6988" y="1415"/>
                    <a:pt x="6990" y="1415"/>
                  </a:cubicBezTo>
                  <a:cubicBezTo>
                    <a:pt x="6988" y="1418"/>
                    <a:pt x="6987" y="1421"/>
                    <a:pt x="6985" y="1424"/>
                  </a:cubicBezTo>
                  <a:cubicBezTo>
                    <a:pt x="6987" y="1424"/>
                    <a:pt x="6988" y="1424"/>
                    <a:pt x="6990" y="1424"/>
                  </a:cubicBezTo>
                  <a:cubicBezTo>
                    <a:pt x="6988" y="1427"/>
                    <a:pt x="6987" y="1429"/>
                    <a:pt x="6985" y="1432"/>
                  </a:cubicBezTo>
                  <a:cubicBezTo>
                    <a:pt x="6987" y="1432"/>
                    <a:pt x="6988" y="1432"/>
                    <a:pt x="6990" y="1432"/>
                  </a:cubicBezTo>
                  <a:cubicBezTo>
                    <a:pt x="6988" y="1435"/>
                    <a:pt x="6987" y="1438"/>
                    <a:pt x="6985" y="1440"/>
                  </a:cubicBezTo>
                  <a:cubicBezTo>
                    <a:pt x="9670" y="1440"/>
                    <a:pt x="12355" y="1440"/>
                    <a:pt x="15040" y="1440"/>
                  </a:cubicBezTo>
                  <a:cubicBezTo>
                    <a:pt x="15039" y="1438"/>
                    <a:pt x="15038" y="1435"/>
                    <a:pt x="15037" y="1432"/>
                  </a:cubicBezTo>
                  <a:cubicBezTo>
                    <a:pt x="15038" y="1432"/>
                    <a:pt x="15039" y="1432"/>
                    <a:pt x="15040" y="1432"/>
                  </a:cubicBezTo>
                  <a:cubicBezTo>
                    <a:pt x="15039" y="1429"/>
                    <a:pt x="15038" y="1427"/>
                    <a:pt x="15037" y="1424"/>
                  </a:cubicBezTo>
                  <a:cubicBezTo>
                    <a:pt x="15038" y="1424"/>
                    <a:pt x="15039" y="1424"/>
                    <a:pt x="15040" y="1424"/>
                  </a:cubicBezTo>
                  <a:cubicBezTo>
                    <a:pt x="15039" y="1421"/>
                    <a:pt x="15038" y="1418"/>
                    <a:pt x="15037" y="1415"/>
                  </a:cubicBezTo>
                  <a:cubicBezTo>
                    <a:pt x="15038" y="1415"/>
                    <a:pt x="15039" y="1415"/>
                    <a:pt x="15040" y="1415"/>
                  </a:cubicBezTo>
                  <a:cubicBezTo>
                    <a:pt x="15039" y="1413"/>
                    <a:pt x="15038" y="1410"/>
                    <a:pt x="15037" y="1407"/>
                  </a:cubicBezTo>
                  <a:cubicBezTo>
                    <a:pt x="15038" y="1407"/>
                    <a:pt x="15039" y="1407"/>
                    <a:pt x="15040" y="1407"/>
                  </a:cubicBezTo>
                  <a:cubicBezTo>
                    <a:pt x="15039" y="1404"/>
                    <a:pt x="15038" y="1402"/>
                    <a:pt x="15037" y="1399"/>
                  </a:cubicBezTo>
                  <a:cubicBezTo>
                    <a:pt x="15038" y="1399"/>
                    <a:pt x="15039" y="1399"/>
                    <a:pt x="15040" y="1399"/>
                  </a:cubicBezTo>
                  <a:cubicBezTo>
                    <a:pt x="15039" y="1396"/>
                    <a:pt x="15038" y="1393"/>
                    <a:pt x="15037" y="1390"/>
                  </a:cubicBezTo>
                  <a:cubicBezTo>
                    <a:pt x="15038" y="1390"/>
                    <a:pt x="15039" y="1390"/>
                    <a:pt x="15040" y="1390"/>
                  </a:cubicBezTo>
                  <a:cubicBezTo>
                    <a:pt x="15039" y="1387"/>
                    <a:pt x="15038" y="1385"/>
                    <a:pt x="15037" y="1382"/>
                  </a:cubicBezTo>
                  <a:cubicBezTo>
                    <a:pt x="15038" y="1382"/>
                    <a:pt x="15039" y="1382"/>
                    <a:pt x="15040" y="1382"/>
                  </a:cubicBezTo>
                  <a:cubicBezTo>
                    <a:pt x="15000" y="1288"/>
                    <a:pt x="14961" y="1196"/>
                    <a:pt x="14922" y="1107"/>
                  </a:cubicBezTo>
                  <a:cubicBezTo>
                    <a:pt x="14917" y="1107"/>
                    <a:pt x="14913" y="1107"/>
                    <a:pt x="14908" y="1107"/>
                  </a:cubicBezTo>
                  <a:cubicBezTo>
                    <a:pt x="14907" y="1106"/>
                    <a:pt x="14907" y="1105"/>
                    <a:pt x="14907" y="1104"/>
                  </a:cubicBezTo>
                  <a:cubicBezTo>
                    <a:pt x="14908" y="1104"/>
                    <a:pt x="14909" y="1104"/>
                    <a:pt x="14910" y="1104"/>
                  </a:cubicBezTo>
                  <a:cubicBezTo>
                    <a:pt x="14909" y="1101"/>
                    <a:pt x="14908" y="1098"/>
                    <a:pt x="14907" y="1095"/>
                  </a:cubicBezTo>
                  <a:cubicBezTo>
                    <a:pt x="14908" y="1095"/>
                    <a:pt x="14909" y="1095"/>
                    <a:pt x="14910" y="1095"/>
                  </a:cubicBezTo>
                  <a:cubicBezTo>
                    <a:pt x="14909" y="1092"/>
                    <a:pt x="14908" y="1090"/>
                    <a:pt x="14907" y="1087"/>
                  </a:cubicBezTo>
                  <a:cubicBezTo>
                    <a:pt x="14908" y="1087"/>
                    <a:pt x="14909" y="1087"/>
                    <a:pt x="14910" y="1087"/>
                  </a:cubicBezTo>
                  <a:cubicBezTo>
                    <a:pt x="14909" y="1084"/>
                    <a:pt x="14908" y="1081"/>
                    <a:pt x="14907" y="1079"/>
                  </a:cubicBezTo>
                  <a:cubicBezTo>
                    <a:pt x="14908" y="1079"/>
                    <a:pt x="14909" y="1079"/>
                    <a:pt x="14910" y="1079"/>
                  </a:cubicBezTo>
                  <a:cubicBezTo>
                    <a:pt x="14878" y="1005"/>
                    <a:pt x="14847" y="932"/>
                    <a:pt x="14817" y="861"/>
                  </a:cubicBezTo>
                  <a:cubicBezTo>
                    <a:pt x="14863" y="861"/>
                    <a:pt x="14910" y="861"/>
                    <a:pt x="14957" y="861"/>
                  </a:cubicBezTo>
                  <a:cubicBezTo>
                    <a:pt x="14958" y="863"/>
                    <a:pt x="14959" y="865"/>
                    <a:pt x="14960" y="867"/>
                  </a:cubicBezTo>
                  <a:cubicBezTo>
                    <a:pt x="14958" y="867"/>
                    <a:pt x="14957" y="867"/>
                    <a:pt x="14956" y="867"/>
                  </a:cubicBezTo>
                  <a:cubicBezTo>
                    <a:pt x="14957" y="869"/>
                    <a:pt x="14958" y="872"/>
                    <a:pt x="14960" y="875"/>
                  </a:cubicBezTo>
                  <a:cubicBezTo>
                    <a:pt x="14958" y="875"/>
                    <a:pt x="14957" y="875"/>
                    <a:pt x="14956" y="875"/>
                  </a:cubicBezTo>
                  <a:cubicBezTo>
                    <a:pt x="14957" y="878"/>
                    <a:pt x="14958" y="881"/>
                    <a:pt x="14960" y="883"/>
                  </a:cubicBezTo>
                  <a:cubicBezTo>
                    <a:pt x="14958" y="883"/>
                    <a:pt x="14957" y="883"/>
                    <a:pt x="14956" y="883"/>
                  </a:cubicBezTo>
                  <a:cubicBezTo>
                    <a:pt x="14993" y="966"/>
                    <a:pt x="15031" y="1050"/>
                    <a:pt x="15071" y="1137"/>
                  </a:cubicBezTo>
                  <a:cubicBezTo>
                    <a:pt x="15076" y="1137"/>
                    <a:pt x="15081" y="1137"/>
                    <a:pt x="15086" y="1137"/>
                  </a:cubicBezTo>
                  <a:cubicBezTo>
                    <a:pt x="15086" y="1138"/>
                    <a:pt x="15087" y="1139"/>
                    <a:pt x="15087" y="1140"/>
                  </a:cubicBezTo>
                  <a:cubicBezTo>
                    <a:pt x="15086" y="1140"/>
                    <a:pt x="15085" y="1140"/>
                    <a:pt x="15083" y="1140"/>
                  </a:cubicBezTo>
                  <a:cubicBezTo>
                    <a:pt x="15084" y="1143"/>
                    <a:pt x="15086" y="1146"/>
                    <a:pt x="15087" y="1149"/>
                  </a:cubicBezTo>
                  <a:cubicBezTo>
                    <a:pt x="15086" y="1149"/>
                    <a:pt x="15085" y="1149"/>
                    <a:pt x="15083" y="1149"/>
                  </a:cubicBezTo>
                  <a:cubicBezTo>
                    <a:pt x="15084" y="1151"/>
                    <a:pt x="15086" y="1154"/>
                    <a:pt x="15087" y="1157"/>
                  </a:cubicBezTo>
                  <a:cubicBezTo>
                    <a:pt x="15086" y="1157"/>
                    <a:pt x="15085" y="1157"/>
                    <a:pt x="15083" y="1157"/>
                  </a:cubicBezTo>
                  <a:cubicBezTo>
                    <a:pt x="15084" y="1159"/>
                    <a:pt x="15086" y="1163"/>
                    <a:pt x="15087" y="1165"/>
                  </a:cubicBezTo>
                  <a:cubicBezTo>
                    <a:pt x="15086" y="1165"/>
                    <a:pt x="15085" y="1165"/>
                    <a:pt x="15083" y="1165"/>
                  </a:cubicBezTo>
                  <a:cubicBezTo>
                    <a:pt x="15124" y="1255"/>
                    <a:pt x="15165" y="1347"/>
                    <a:pt x="15208" y="1440"/>
                  </a:cubicBezTo>
                  <a:cubicBezTo>
                    <a:pt x="15836" y="1440"/>
                    <a:pt x="16464" y="1440"/>
                    <a:pt x="17092" y="1440"/>
                  </a:cubicBezTo>
                  <a:cubicBezTo>
                    <a:pt x="17090" y="1438"/>
                    <a:pt x="17088" y="1435"/>
                    <a:pt x="17086" y="1432"/>
                  </a:cubicBezTo>
                  <a:cubicBezTo>
                    <a:pt x="17088" y="1432"/>
                    <a:pt x="17090" y="1432"/>
                    <a:pt x="17092" y="1432"/>
                  </a:cubicBezTo>
                  <a:cubicBezTo>
                    <a:pt x="17090" y="1429"/>
                    <a:pt x="17088" y="1427"/>
                    <a:pt x="17086" y="1424"/>
                  </a:cubicBezTo>
                  <a:cubicBezTo>
                    <a:pt x="17088" y="1424"/>
                    <a:pt x="17090" y="1424"/>
                    <a:pt x="17092" y="1424"/>
                  </a:cubicBezTo>
                  <a:cubicBezTo>
                    <a:pt x="17090" y="1421"/>
                    <a:pt x="17088" y="1418"/>
                    <a:pt x="17086" y="1415"/>
                  </a:cubicBezTo>
                  <a:cubicBezTo>
                    <a:pt x="17088" y="1415"/>
                    <a:pt x="17090" y="1415"/>
                    <a:pt x="17092" y="1415"/>
                  </a:cubicBezTo>
                  <a:cubicBezTo>
                    <a:pt x="17090" y="1413"/>
                    <a:pt x="17088" y="1410"/>
                    <a:pt x="17086" y="1407"/>
                  </a:cubicBezTo>
                  <a:cubicBezTo>
                    <a:pt x="17088" y="1407"/>
                    <a:pt x="17090" y="1407"/>
                    <a:pt x="17092" y="1407"/>
                  </a:cubicBezTo>
                  <a:cubicBezTo>
                    <a:pt x="17090" y="1404"/>
                    <a:pt x="17088" y="1402"/>
                    <a:pt x="17086" y="1399"/>
                  </a:cubicBezTo>
                  <a:cubicBezTo>
                    <a:pt x="17088" y="1399"/>
                    <a:pt x="17090" y="1399"/>
                    <a:pt x="17092" y="1399"/>
                  </a:cubicBezTo>
                  <a:cubicBezTo>
                    <a:pt x="17090" y="1396"/>
                    <a:pt x="17088" y="1393"/>
                    <a:pt x="17086" y="1390"/>
                  </a:cubicBezTo>
                  <a:cubicBezTo>
                    <a:pt x="17088" y="1390"/>
                    <a:pt x="17090" y="1390"/>
                    <a:pt x="17092" y="1390"/>
                  </a:cubicBezTo>
                  <a:cubicBezTo>
                    <a:pt x="17090" y="1387"/>
                    <a:pt x="17088" y="1385"/>
                    <a:pt x="17086" y="1382"/>
                  </a:cubicBezTo>
                  <a:cubicBezTo>
                    <a:pt x="17088" y="1382"/>
                    <a:pt x="17090" y="1382"/>
                    <a:pt x="17092" y="1382"/>
                  </a:cubicBezTo>
                  <a:cubicBezTo>
                    <a:pt x="17033" y="1298"/>
                    <a:pt x="16976" y="1217"/>
                    <a:pt x="16920" y="1137"/>
                  </a:cubicBezTo>
                  <a:cubicBezTo>
                    <a:pt x="16964" y="1137"/>
                    <a:pt x="17009" y="1137"/>
                    <a:pt x="17054" y="1137"/>
                  </a:cubicBezTo>
                  <a:cubicBezTo>
                    <a:pt x="17054" y="1138"/>
                    <a:pt x="17055" y="1139"/>
                    <a:pt x="17056" y="1140"/>
                  </a:cubicBezTo>
                  <a:cubicBezTo>
                    <a:pt x="17054" y="1140"/>
                    <a:pt x="17052" y="1140"/>
                    <a:pt x="17050" y="1140"/>
                  </a:cubicBezTo>
                  <a:cubicBezTo>
                    <a:pt x="17052" y="1143"/>
                    <a:pt x="17054" y="1146"/>
                    <a:pt x="17056" y="1149"/>
                  </a:cubicBezTo>
                  <a:cubicBezTo>
                    <a:pt x="17054" y="1149"/>
                    <a:pt x="17052" y="1149"/>
                    <a:pt x="17050" y="1149"/>
                  </a:cubicBezTo>
                  <a:cubicBezTo>
                    <a:pt x="17052" y="1151"/>
                    <a:pt x="17054" y="1154"/>
                    <a:pt x="17056" y="1157"/>
                  </a:cubicBezTo>
                  <a:cubicBezTo>
                    <a:pt x="17054" y="1157"/>
                    <a:pt x="17052" y="1157"/>
                    <a:pt x="17050" y="1157"/>
                  </a:cubicBezTo>
                  <a:cubicBezTo>
                    <a:pt x="17052" y="1159"/>
                    <a:pt x="17054" y="1163"/>
                    <a:pt x="17056" y="1165"/>
                  </a:cubicBezTo>
                  <a:cubicBezTo>
                    <a:pt x="17054" y="1165"/>
                    <a:pt x="17052" y="1165"/>
                    <a:pt x="17050" y="1165"/>
                  </a:cubicBezTo>
                  <a:cubicBezTo>
                    <a:pt x="17115" y="1255"/>
                    <a:pt x="17181" y="1347"/>
                    <a:pt x="17250" y="1440"/>
                  </a:cubicBezTo>
                  <a:cubicBezTo>
                    <a:pt x="17742" y="1440"/>
                    <a:pt x="18234" y="1440"/>
                    <a:pt x="18727" y="1440"/>
                  </a:cubicBezTo>
                  <a:cubicBezTo>
                    <a:pt x="18724" y="1438"/>
                    <a:pt x="18722" y="1435"/>
                    <a:pt x="18719" y="1432"/>
                  </a:cubicBezTo>
                  <a:cubicBezTo>
                    <a:pt x="18722" y="1432"/>
                    <a:pt x="18724" y="1432"/>
                    <a:pt x="18727" y="1432"/>
                  </a:cubicBezTo>
                  <a:cubicBezTo>
                    <a:pt x="18724" y="1429"/>
                    <a:pt x="18722" y="1427"/>
                    <a:pt x="18719" y="1424"/>
                  </a:cubicBezTo>
                  <a:cubicBezTo>
                    <a:pt x="18722" y="1424"/>
                    <a:pt x="18724" y="1424"/>
                    <a:pt x="18727" y="1424"/>
                  </a:cubicBezTo>
                  <a:cubicBezTo>
                    <a:pt x="18724" y="1421"/>
                    <a:pt x="18722" y="1418"/>
                    <a:pt x="18719" y="1415"/>
                  </a:cubicBezTo>
                  <a:cubicBezTo>
                    <a:pt x="18722" y="1415"/>
                    <a:pt x="18724" y="1415"/>
                    <a:pt x="18727" y="1415"/>
                  </a:cubicBezTo>
                  <a:cubicBezTo>
                    <a:pt x="18724" y="1413"/>
                    <a:pt x="18722" y="1410"/>
                    <a:pt x="18719" y="1407"/>
                  </a:cubicBezTo>
                  <a:cubicBezTo>
                    <a:pt x="18722" y="1407"/>
                    <a:pt x="18724" y="1407"/>
                    <a:pt x="18727" y="1407"/>
                  </a:cubicBezTo>
                  <a:cubicBezTo>
                    <a:pt x="18724" y="1404"/>
                    <a:pt x="18722" y="1402"/>
                    <a:pt x="18719" y="1399"/>
                  </a:cubicBezTo>
                  <a:cubicBezTo>
                    <a:pt x="18722" y="1399"/>
                    <a:pt x="18724" y="1399"/>
                    <a:pt x="18727" y="1399"/>
                  </a:cubicBezTo>
                  <a:cubicBezTo>
                    <a:pt x="18724" y="1396"/>
                    <a:pt x="18722" y="1393"/>
                    <a:pt x="18719" y="1390"/>
                  </a:cubicBezTo>
                  <a:cubicBezTo>
                    <a:pt x="18722" y="1390"/>
                    <a:pt x="18724" y="1390"/>
                    <a:pt x="18727" y="1390"/>
                  </a:cubicBezTo>
                  <a:cubicBezTo>
                    <a:pt x="18724" y="1387"/>
                    <a:pt x="18722" y="1385"/>
                    <a:pt x="18719" y="1382"/>
                  </a:cubicBezTo>
                  <a:cubicBezTo>
                    <a:pt x="18722" y="1382"/>
                    <a:pt x="18724" y="1382"/>
                    <a:pt x="18727" y="1382"/>
                  </a:cubicBezTo>
                  <a:cubicBezTo>
                    <a:pt x="18649" y="1298"/>
                    <a:pt x="18574" y="1217"/>
                    <a:pt x="18500" y="1137"/>
                  </a:cubicBezTo>
                  <a:cubicBezTo>
                    <a:pt x="18546" y="1137"/>
                    <a:pt x="18592" y="1137"/>
                    <a:pt x="18638" y="1137"/>
                  </a:cubicBezTo>
                  <a:cubicBezTo>
                    <a:pt x="18639" y="1138"/>
                    <a:pt x="18640" y="1139"/>
                    <a:pt x="18641" y="1140"/>
                  </a:cubicBezTo>
                  <a:cubicBezTo>
                    <a:pt x="18639" y="1140"/>
                    <a:pt x="18636" y="1140"/>
                    <a:pt x="18633" y="1140"/>
                  </a:cubicBezTo>
                  <a:cubicBezTo>
                    <a:pt x="18636" y="1143"/>
                    <a:pt x="18639" y="1146"/>
                    <a:pt x="18641" y="1149"/>
                  </a:cubicBezTo>
                  <a:cubicBezTo>
                    <a:pt x="18639" y="1149"/>
                    <a:pt x="18636" y="1149"/>
                    <a:pt x="18633" y="1149"/>
                  </a:cubicBezTo>
                  <a:cubicBezTo>
                    <a:pt x="18636" y="1151"/>
                    <a:pt x="18639" y="1154"/>
                    <a:pt x="18641" y="1157"/>
                  </a:cubicBezTo>
                  <a:cubicBezTo>
                    <a:pt x="18639" y="1157"/>
                    <a:pt x="18636" y="1157"/>
                    <a:pt x="18633" y="1157"/>
                  </a:cubicBezTo>
                  <a:cubicBezTo>
                    <a:pt x="18636" y="1159"/>
                    <a:pt x="18639" y="1163"/>
                    <a:pt x="18641" y="1165"/>
                  </a:cubicBezTo>
                  <a:cubicBezTo>
                    <a:pt x="18639" y="1165"/>
                    <a:pt x="18636" y="1165"/>
                    <a:pt x="18633" y="1165"/>
                  </a:cubicBezTo>
                  <a:cubicBezTo>
                    <a:pt x="18718" y="1255"/>
                    <a:pt x="18805" y="1347"/>
                    <a:pt x="18894" y="1440"/>
                  </a:cubicBezTo>
                  <a:cubicBezTo>
                    <a:pt x="19387" y="1440"/>
                    <a:pt x="19879" y="1440"/>
                    <a:pt x="20371" y="1440"/>
                  </a:cubicBezTo>
                  <a:cubicBezTo>
                    <a:pt x="20368" y="1438"/>
                    <a:pt x="20365" y="1435"/>
                    <a:pt x="20362" y="1432"/>
                  </a:cubicBezTo>
                  <a:cubicBezTo>
                    <a:pt x="20365" y="1432"/>
                    <a:pt x="20368" y="1432"/>
                    <a:pt x="20371" y="1432"/>
                  </a:cubicBezTo>
                  <a:cubicBezTo>
                    <a:pt x="20368" y="1429"/>
                    <a:pt x="20365" y="1427"/>
                    <a:pt x="20362" y="1424"/>
                  </a:cubicBezTo>
                  <a:cubicBezTo>
                    <a:pt x="20365" y="1424"/>
                    <a:pt x="20368" y="1424"/>
                    <a:pt x="20371" y="1424"/>
                  </a:cubicBezTo>
                  <a:cubicBezTo>
                    <a:pt x="20368" y="1421"/>
                    <a:pt x="20365" y="1418"/>
                    <a:pt x="20362" y="1415"/>
                  </a:cubicBezTo>
                  <a:cubicBezTo>
                    <a:pt x="20365" y="1415"/>
                    <a:pt x="20368" y="1415"/>
                    <a:pt x="20371" y="1415"/>
                  </a:cubicBezTo>
                  <a:cubicBezTo>
                    <a:pt x="20368" y="1413"/>
                    <a:pt x="20365" y="1410"/>
                    <a:pt x="20362" y="1407"/>
                  </a:cubicBezTo>
                  <a:cubicBezTo>
                    <a:pt x="20365" y="1407"/>
                    <a:pt x="20368" y="1407"/>
                    <a:pt x="20371" y="1407"/>
                  </a:cubicBezTo>
                  <a:cubicBezTo>
                    <a:pt x="20368" y="1404"/>
                    <a:pt x="20365" y="1402"/>
                    <a:pt x="20362" y="1399"/>
                  </a:cubicBezTo>
                  <a:cubicBezTo>
                    <a:pt x="20365" y="1399"/>
                    <a:pt x="20368" y="1399"/>
                    <a:pt x="20371" y="1399"/>
                  </a:cubicBezTo>
                  <a:cubicBezTo>
                    <a:pt x="20368" y="1396"/>
                    <a:pt x="20365" y="1393"/>
                    <a:pt x="20362" y="1390"/>
                  </a:cubicBezTo>
                  <a:cubicBezTo>
                    <a:pt x="20365" y="1390"/>
                    <a:pt x="20368" y="1390"/>
                    <a:pt x="20371" y="1390"/>
                  </a:cubicBezTo>
                  <a:cubicBezTo>
                    <a:pt x="20368" y="1387"/>
                    <a:pt x="20365" y="1385"/>
                    <a:pt x="20362" y="1382"/>
                  </a:cubicBezTo>
                  <a:cubicBezTo>
                    <a:pt x="20365" y="1382"/>
                    <a:pt x="20368" y="1382"/>
                    <a:pt x="20371" y="1382"/>
                  </a:cubicBezTo>
                  <a:cubicBezTo>
                    <a:pt x="20275" y="1298"/>
                    <a:pt x="20182" y="1217"/>
                    <a:pt x="20090" y="1137"/>
                  </a:cubicBezTo>
                  <a:cubicBezTo>
                    <a:pt x="20135" y="1137"/>
                    <a:pt x="20179" y="1137"/>
                    <a:pt x="20223" y="1137"/>
                  </a:cubicBezTo>
                  <a:cubicBezTo>
                    <a:pt x="20224" y="1138"/>
                    <a:pt x="20225" y="1139"/>
                    <a:pt x="20227" y="1140"/>
                  </a:cubicBezTo>
                  <a:cubicBezTo>
                    <a:pt x="20223" y="1140"/>
                    <a:pt x="20220" y="1140"/>
                    <a:pt x="20217" y="1140"/>
                  </a:cubicBezTo>
                  <a:cubicBezTo>
                    <a:pt x="20220" y="1143"/>
                    <a:pt x="20223" y="1146"/>
                    <a:pt x="20227" y="1149"/>
                  </a:cubicBezTo>
                  <a:cubicBezTo>
                    <a:pt x="20223" y="1149"/>
                    <a:pt x="20220" y="1149"/>
                    <a:pt x="20217" y="1149"/>
                  </a:cubicBezTo>
                  <a:cubicBezTo>
                    <a:pt x="20220" y="1151"/>
                    <a:pt x="20223" y="1154"/>
                    <a:pt x="20227" y="1157"/>
                  </a:cubicBezTo>
                  <a:cubicBezTo>
                    <a:pt x="20223" y="1157"/>
                    <a:pt x="20220" y="1157"/>
                    <a:pt x="20217" y="1157"/>
                  </a:cubicBezTo>
                  <a:cubicBezTo>
                    <a:pt x="20220" y="1160"/>
                    <a:pt x="20223" y="1163"/>
                    <a:pt x="20227" y="1165"/>
                  </a:cubicBezTo>
                  <a:cubicBezTo>
                    <a:pt x="20223" y="1165"/>
                    <a:pt x="20220" y="1165"/>
                    <a:pt x="20217" y="1165"/>
                  </a:cubicBezTo>
                  <a:cubicBezTo>
                    <a:pt x="20262" y="1204"/>
                    <a:pt x="20308" y="1243"/>
                    <a:pt x="20354" y="1282"/>
                  </a:cubicBezTo>
                  <a:cubicBezTo>
                    <a:pt x="20367" y="1282"/>
                    <a:pt x="20380" y="1282"/>
                    <a:pt x="20393" y="1282"/>
                  </a:cubicBezTo>
                  <a:cubicBezTo>
                    <a:pt x="20395" y="1284"/>
                    <a:pt x="20397" y="1286"/>
                    <a:pt x="20399" y="1288"/>
                  </a:cubicBezTo>
                  <a:cubicBezTo>
                    <a:pt x="20396" y="1288"/>
                    <a:pt x="20393" y="1288"/>
                    <a:pt x="20390" y="1288"/>
                  </a:cubicBezTo>
                  <a:cubicBezTo>
                    <a:pt x="20393" y="1291"/>
                    <a:pt x="20396" y="1293"/>
                    <a:pt x="20399" y="1296"/>
                  </a:cubicBezTo>
                  <a:cubicBezTo>
                    <a:pt x="20396" y="1296"/>
                    <a:pt x="20393" y="1296"/>
                    <a:pt x="20390" y="1296"/>
                  </a:cubicBezTo>
                  <a:cubicBezTo>
                    <a:pt x="20393" y="1299"/>
                    <a:pt x="20396" y="1302"/>
                    <a:pt x="20399" y="1305"/>
                  </a:cubicBezTo>
                  <a:cubicBezTo>
                    <a:pt x="20396" y="1305"/>
                    <a:pt x="20393" y="1305"/>
                    <a:pt x="20390" y="1305"/>
                  </a:cubicBezTo>
                  <a:cubicBezTo>
                    <a:pt x="20393" y="1307"/>
                    <a:pt x="20396" y="1310"/>
                    <a:pt x="20399" y="1313"/>
                  </a:cubicBezTo>
                  <a:cubicBezTo>
                    <a:pt x="20396" y="1313"/>
                    <a:pt x="20393" y="1313"/>
                    <a:pt x="20390" y="1313"/>
                  </a:cubicBezTo>
                  <a:cubicBezTo>
                    <a:pt x="20439" y="1355"/>
                    <a:pt x="20488" y="1397"/>
                    <a:pt x="20539" y="1440"/>
                  </a:cubicBezTo>
                  <a:cubicBezTo>
                    <a:pt x="21031" y="1440"/>
                    <a:pt x="21523" y="1440"/>
                    <a:pt x="22016" y="1440"/>
                  </a:cubicBezTo>
                  <a:cubicBezTo>
                    <a:pt x="22012" y="1438"/>
                    <a:pt x="22008" y="1435"/>
                    <a:pt x="22004" y="1432"/>
                  </a:cubicBezTo>
                  <a:cubicBezTo>
                    <a:pt x="22008" y="1432"/>
                    <a:pt x="22012" y="1432"/>
                    <a:pt x="22016" y="1432"/>
                  </a:cubicBezTo>
                  <a:cubicBezTo>
                    <a:pt x="22012" y="1429"/>
                    <a:pt x="22008" y="1426"/>
                    <a:pt x="22004" y="1424"/>
                  </a:cubicBezTo>
                  <a:cubicBezTo>
                    <a:pt x="22008" y="1424"/>
                    <a:pt x="22012" y="1424"/>
                    <a:pt x="22016" y="1424"/>
                  </a:cubicBezTo>
                  <a:cubicBezTo>
                    <a:pt x="22012" y="1421"/>
                    <a:pt x="22008" y="1418"/>
                    <a:pt x="22004" y="1415"/>
                  </a:cubicBezTo>
                  <a:cubicBezTo>
                    <a:pt x="22008" y="1415"/>
                    <a:pt x="22012" y="1415"/>
                    <a:pt x="22016" y="1415"/>
                  </a:cubicBezTo>
                  <a:cubicBezTo>
                    <a:pt x="22012" y="1413"/>
                    <a:pt x="22008" y="1410"/>
                    <a:pt x="22004" y="1407"/>
                  </a:cubicBezTo>
                  <a:cubicBezTo>
                    <a:pt x="22008" y="1407"/>
                    <a:pt x="22012" y="1407"/>
                    <a:pt x="22016" y="1407"/>
                  </a:cubicBezTo>
                  <a:cubicBezTo>
                    <a:pt x="22012" y="1404"/>
                    <a:pt x="22008" y="1401"/>
                    <a:pt x="22004" y="1399"/>
                  </a:cubicBezTo>
                  <a:cubicBezTo>
                    <a:pt x="22008" y="1399"/>
                    <a:pt x="22012" y="1399"/>
                    <a:pt x="22016" y="1399"/>
                  </a:cubicBezTo>
                  <a:cubicBezTo>
                    <a:pt x="22012" y="1396"/>
                    <a:pt x="22008" y="1393"/>
                    <a:pt x="22004" y="1390"/>
                  </a:cubicBezTo>
                  <a:cubicBezTo>
                    <a:pt x="22008" y="1390"/>
                    <a:pt x="22012" y="1390"/>
                    <a:pt x="22016" y="1390"/>
                  </a:cubicBezTo>
                  <a:cubicBezTo>
                    <a:pt x="22012" y="1387"/>
                    <a:pt x="22008" y="1385"/>
                    <a:pt x="22004" y="1382"/>
                  </a:cubicBezTo>
                  <a:cubicBezTo>
                    <a:pt x="22008" y="1382"/>
                    <a:pt x="22012" y="1382"/>
                    <a:pt x="22016" y="1382"/>
                  </a:cubicBezTo>
                  <a:cubicBezTo>
                    <a:pt x="21957" y="1339"/>
                    <a:pt x="21899" y="1297"/>
                    <a:pt x="21841" y="1254"/>
                  </a:cubicBezTo>
                  <a:cubicBezTo>
                    <a:pt x="21826" y="1254"/>
                    <a:pt x="21811" y="1254"/>
                    <a:pt x="21796" y="1254"/>
                  </a:cubicBezTo>
                  <a:cubicBezTo>
                    <a:pt x="21793" y="1253"/>
                    <a:pt x="21791" y="1251"/>
                    <a:pt x="21788" y="1249"/>
                  </a:cubicBezTo>
                  <a:cubicBezTo>
                    <a:pt x="21792" y="1249"/>
                    <a:pt x="21795" y="1249"/>
                    <a:pt x="21799" y="1249"/>
                  </a:cubicBezTo>
                  <a:cubicBezTo>
                    <a:pt x="21795" y="1246"/>
                    <a:pt x="21792" y="1243"/>
                    <a:pt x="21788" y="1240"/>
                  </a:cubicBezTo>
                  <a:cubicBezTo>
                    <a:pt x="21792" y="1240"/>
                    <a:pt x="21795" y="1240"/>
                    <a:pt x="21799" y="1240"/>
                  </a:cubicBezTo>
                  <a:cubicBezTo>
                    <a:pt x="21795" y="1238"/>
                    <a:pt x="21792" y="1235"/>
                    <a:pt x="21788" y="1232"/>
                  </a:cubicBezTo>
                  <a:cubicBezTo>
                    <a:pt x="21792" y="1232"/>
                    <a:pt x="21795" y="1232"/>
                    <a:pt x="21799" y="1232"/>
                  </a:cubicBezTo>
                  <a:cubicBezTo>
                    <a:pt x="21795" y="1229"/>
                    <a:pt x="21792" y="1227"/>
                    <a:pt x="21788" y="1224"/>
                  </a:cubicBezTo>
                  <a:cubicBezTo>
                    <a:pt x="21792" y="1224"/>
                    <a:pt x="21795" y="1224"/>
                    <a:pt x="21799" y="1224"/>
                  </a:cubicBezTo>
                  <a:cubicBezTo>
                    <a:pt x="21759" y="1195"/>
                    <a:pt x="21720" y="1166"/>
                    <a:pt x="21681" y="1137"/>
                  </a:cubicBezTo>
                  <a:cubicBezTo>
                    <a:pt x="21737" y="1137"/>
                    <a:pt x="21793" y="1137"/>
                    <a:pt x="21849" y="1137"/>
                  </a:cubicBezTo>
                  <a:cubicBezTo>
                    <a:pt x="21850" y="1138"/>
                    <a:pt x="21852" y="1139"/>
                    <a:pt x="21853" y="1140"/>
                  </a:cubicBezTo>
                  <a:cubicBezTo>
                    <a:pt x="21849" y="1140"/>
                    <a:pt x="21846" y="1140"/>
                    <a:pt x="21842" y="1140"/>
                  </a:cubicBezTo>
                  <a:cubicBezTo>
                    <a:pt x="21845" y="1143"/>
                    <a:pt x="21850" y="1146"/>
                    <a:pt x="21853" y="1149"/>
                  </a:cubicBezTo>
                  <a:cubicBezTo>
                    <a:pt x="21849" y="1149"/>
                    <a:pt x="21846" y="1149"/>
                    <a:pt x="21842" y="1149"/>
                  </a:cubicBezTo>
                  <a:cubicBezTo>
                    <a:pt x="21845" y="1151"/>
                    <a:pt x="21850" y="1154"/>
                    <a:pt x="21853" y="1157"/>
                  </a:cubicBezTo>
                  <a:cubicBezTo>
                    <a:pt x="21849" y="1157"/>
                    <a:pt x="21846" y="1157"/>
                    <a:pt x="21842" y="1157"/>
                  </a:cubicBezTo>
                  <a:cubicBezTo>
                    <a:pt x="21845" y="1159"/>
                    <a:pt x="21850" y="1163"/>
                    <a:pt x="21853" y="1165"/>
                  </a:cubicBezTo>
                  <a:cubicBezTo>
                    <a:pt x="21849" y="1165"/>
                    <a:pt x="21846" y="1165"/>
                    <a:pt x="21842" y="1165"/>
                  </a:cubicBezTo>
                  <a:cubicBezTo>
                    <a:pt x="21967" y="1255"/>
                    <a:pt x="22095" y="1346"/>
                    <a:pt x="22226" y="1440"/>
                  </a:cubicBezTo>
                  <a:cubicBezTo>
                    <a:pt x="22718" y="1440"/>
                    <a:pt x="23211" y="1440"/>
                    <a:pt x="23703" y="1440"/>
                  </a:cubicBezTo>
                  <a:cubicBezTo>
                    <a:pt x="23699" y="1438"/>
                    <a:pt x="23694" y="1435"/>
                    <a:pt x="23690" y="1432"/>
                  </a:cubicBezTo>
                  <a:cubicBezTo>
                    <a:pt x="23694" y="1432"/>
                    <a:pt x="23699" y="1432"/>
                    <a:pt x="23703" y="1432"/>
                  </a:cubicBezTo>
                  <a:cubicBezTo>
                    <a:pt x="23699" y="1429"/>
                    <a:pt x="23694" y="1427"/>
                    <a:pt x="23690" y="1424"/>
                  </a:cubicBezTo>
                  <a:cubicBezTo>
                    <a:pt x="23694" y="1424"/>
                    <a:pt x="23699" y="1424"/>
                    <a:pt x="23703" y="1424"/>
                  </a:cubicBezTo>
                  <a:cubicBezTo>
                    <a:pt x="23699" y="1421"/>
                    <a:pt x="23694" y="1418"/>
                    <a:pt x="23690" y="1415"/>
                  </a:cubicBezTo>
                  <a:cubicBezTo>
                    <a:pt x="23694" y="1415"/>
                    <a:pt x="23699" y="1415"/>
                    <a:pt x="23703" y="1415"/>
                  </a:cubicBezTo>
                  <a:cubicBezTo>
                    <a:pt x="23699" y="1413"/>
                    <a:pt x="23694" y="1410"/>
                    <a:pt x="23690" y="1407"/>
                  </a:cubicBezTo>
                  <a:cubicBezTo>
                    <a:pt x="23694" y="1407"/>
                    <a:pt x="23699" y="1407"/>
                    <a:pt x="23703" y="1407"/>
                  </a:cubicBezTo>
                  <a:cubicBezTo>
                    <a:pt x="23699" y="1404"/>
                    <a:pt x="23694" y="1402"/>
                    <a:pt x="23690" y="1399"/>
                  </a:cubicBezTo>
                  <a:cubicBezTo>
                    <a:pt x="23694" y="1399"/>
                    <a:pt x="23699" y="1399"/>
                    <a:pt x="23703" y="1399"/>
                  </a:cubicBezTo>
                  <a:cubicBezTo>
                    <a:pt x="23699" y="1396"/>
                    <a:pt x="23694" y="1393"/>
                    <a:pt x="23690" y="1390"/>
                  </a:cubicBezTo>
                  <a:cubicBezTo>
                    <a:pt x="23694" y="1390"/>
                    <a:pt x="23699" y="1390"/>
                    <a:pt x="23703" y="1390"/>
                  </a:cubicBezTo>
                  <a:cubicBezTo>
                    <a:pt x="23699" y="1387"/>
                    <a:pt x="23694" y="1385"/>
                    <a:pt x="23690" y="1382"/>
                  </a:cubicBezTo>
                  <a:close/>
                  <a:moveTo>
                    <a:pt x="19769" y="1107"/>
                  </a:moveTo>
                  <a:cubicBezTo>
                    <a:pt x="19725" y="1107"/>
                    <a:pt x="19680" y="1107"/>
                    <a:pt x="19636" y="1107"/>
                  </a:cubicBezTo>
                  <a:cubicBezTo>
                    <a:pt x="19635" y="1106"/>
                    <a:pt x="19634" y="1105"/>
                    <a:pt x="19633" y="1104"/>
                  </a:cubicBezTo>
                  <a:cubicBezTo>
                    <a:pt x="19636" y="1104"/>
                    <a:pt x="19639" y="1104"/>
                    <a:pt x="19642" y="1104"/>
                  </a:cubicBezTo>
                  <a:cubicBezTo>
                    <a:pt x="19639" y="1101"/>
                    <a:pt x="19636" y="1098"/>
                    <a:pt x="19633" y="1095"/>
                  </a:cubicBezTo>
                  <a:cubicBezTo>
                    <a:pt x="19636" y="1095"/>
                    <a:pt x="19639" y="1095"/>
                    <a:pt x="19642" y="1095"/>
                  </a:cubicBezTo>
                  <a:cubicBezTo>
                    <a:pt x="19639" y="1092"/>
                    <a:pt x="19636" y="1090"/>
                    <a:pt x="19633" y="1087"/>
                  </a:cubicBezTo>
                  <a:cubicBezTo>
                    <a:pt x="19636" y="1087"/>
                    <a:pt x="19639" y="1087"/>
                    <a:pt x="19642" y="1087"/>
                  </a:cubicBezTo>
                  <a:cubicBezTo>
                    <a:pt x="19639" y="1084"/>
                    <a:pt x="19636" y="1081"/>
                    <a:pt x="19633" y="1079"/>
                  </a:cubicBezTo>
                  <a:cubicBezTo>
                    <a:pt x="19636" y="1079"/>
                    <a:pt x="19639" y="1079"/>
                    <a:pt x="19642" y="1079"/>
                  </a:cubicBezTo>
                  <a:cubicBezTo>
                    <a:pt x="19561" y="1004"/>
                    <a:pt x="19482" y="932"/>
                    <a:pt x="19404" y="861"/>
                  </a:cubicBezTo>
                  <a:cubicBezTo>
                    <a:pt x="19443" y="861"/>
                    <a:pt x="19483" y="861"/>
                    <a:pt x="19522" y="861"/>
                  </a:cubicBezTo>
                  <a:cubicBezTo>
                    <a:pt x="19525" y="863"/>
                    <a:pt x="19527" y="865"/>
                    <a:pt x="19529" y="867"/>
                  </a:cubicBezTo>
                  <a:cubicBezTo>
                    <a:pt x="19526" y="867"/>
                    <a:pt x="19523" y="867"/>
                    <a:pt x="19520" y="867"/>
                  </a:cubicBezTo>
                  <a:cubicBezTo>
                    <a:pt x="19523" y="869"/>
                    <a:pt x="19526" y="872"/>
                    <a:pt x="19529" y="875"/>
                  </a:cubicBezTo>
                  <a:cubicBezTo>
                    <a:pt x="19526" y="875"/>
                    <a:pt x="19523" y="875"/>
                    <a:pt x="19520" y="875"/>
                  </a:cubicBezTo>
                  <a:cubicBezTo>
                    <a:pt x="19523" y="878"/>
                    <a:pt x="19526" y="881"/>
                    <a:pt x="19529" y="883"/>
                  </a:cubicBezTo>
                  <a:cubicBezTo>
                    <a:pt x="19526" y="883"/>
                    <a:pt x="19523" y="883"/>
                    <a:pt x="19520" y="883"/>
                  </a:cubicBezTo>
                  <a:cubicBezTo>
                    <a:pt x="19600" y="956"/>
                    <a:pt x="19684" y="1031"/>
                    <a:pt x="19769" y="1107"/>
                  </a:cubicBezTo>
                  <a:close/>
                  <a:moveTo>
                    <a:pt x="18198" y="1107"/>
                  </a:moveTo>
                  <a:cubicBezTo>
                    <a:pt x="18152" y="1107"/>
                    <a:pt x="18106" y="1107"/>
                    <a:pt x="18060" y="1107"/>
                  </a:cubicBezTo>
                  <a:cubicBezTo>
                    <a:pt x="18059" y="1106"/>
                    <a:pt x="18058" y="1105"/>
                    <a:pt x="18057" y="1104"/>
                  </a:cubicBezTo>
                  <a:cubicBezTo>
                    <a:pt x="18060" y="1104"/>
                    <a:pt x="18062" y="1104"/>
                    <a:pt x="18065" y="1104"/>
                  </a:cubicBezTo>
                  <a:cubicBezTo>
                    <a:pt x="18062" y="1101"/>
                    <a:pt x="18060" y="1098"/>
                    <a:pt x="18057" y="1095"/>
                  </a:cubicBezTo>
                  <a:cubicBezTo>
                    <a:pt x="18060" y="1095"/>
                    <a:pt x="18062" y="1095"/>
                    <a:pt x="18065" y="1095"/>
                  </a:cubicBezTo>
                  <a:cubicBezTo>
                    <a:pt x="18062" y="1092"/>
                    <a:pt x="18060" y="1090"/>
                    <a:pt x="18057" y="1087"/>
                  </a:cubicBezTo>
                  <a:cubicBezTo>
                    <a:pt x="18060" y="1087"/>
                    <a:pt x="18062" y="1087"/>
                    <a:pt x="18065" y="1087"/>
                  </a:cubicBezTo>
                  <a:cubicBezTo>
                    <a:pt x="18062" y="1084"/>
                    <a:pt x="18060" y="1081"/>
                    <a:pt x="18057" y="1079"/>
                  </a:cubicBezTo>
                  <a:cubicBezTo>
                    <a:pt x="18060" y="1079"/>
                    <a:pt x="18062" y="1079"/>
                    <a:pt x="18065" y="1079"/>
                  </a:cubicBezTo>
                  <a:cubicBezTo>
                    <a:pt x="18000" y="1005"/>
                    <a:pt x="17937" y="932"/>
                    <a:pt x="17875" y="861"/>
                  </a:cubicBezTo>
                  <a:cubicBezTo>
                    <a:pt x="17917" y="861"/>
                    <a:pt x="17959" y="861"/>
                    <a:pt x="18001" y="861"/>
                  </a:cubicBezTo>
                  <a:cubicBezTo>
                    <a:pt x="18002" y="863"/>
                    <a:pt x="18004" y="865"/>
                    <a:pt x="18006" y="867"/>
                  </a:cubicBezTo>
                  <a:cubicBezTo>
                    <a:pt x="18003" y="867"/>
                    <a:pt x="18001" y="867"/>
                    <a:pt x="17998" y="867"/>
                  </a:cubicBezTo>
                  <a:cubicBezTo>
                    <a:pt x="18001" y="869"/>
                    <a:pt x="18003" y="872"/>
                    <a:pt x="18006" y="875"/>
                  </a:cubicBezTo>
                  <a:cubicBezTo>
                    <a:pt x="18003" y="875"/>
                    <a:pt x="18001" y="875"/>
                    <a:pt x="17998" y="875"/>
                  </a:cubicBezTo>
                  <a:cubicBezTo>
                    <a:pt x="18001" y="878"/>
                    <a:pt x="18003" y="881"/>
                    <a:pt x="18006" y="883"/>
                  </a:cubicBezTo>
                  <a:cubicBezTo>
                    <a:pt x="18003" y="883"/>
                    <a:pt x="18001" y="883"/>
                    <a:pt x="17998" y="883"/>
                  </a:cubicBezTo>
                  <a:cubicBezTo>
                    <a:pt x="18063" y="956"/>
                    <a:pt x="18130" y="1031"/>
                    <a:pt x="18198" y="1107"/>
                  </a:cubicBezTo>
                  <a:close/>
                  <a:moveTo>
                    <a:pt x="16627" y="1107"/>
                  </a:moveTo>
                  <a:cubicBezTo>
                    <a:pt x="16580" y="1107"/>
                    <a:pt x="16532" y="1107"/>
                    <a:pt x="16484" y="1107"/>
                  </a:cubicBezTo>
                  <a:cubicBezTo>
                    <a:pt x="16483" y="1106"/>
                    <a:pt x="16483" y="1105"/>
                    <a:pt x="16482" y="1104"/>
                  </a:cubicBezTo>
                  <a:cubicBezTo>
                    <a:pt x="16484" y="1104"/>
                    <a:pt x="16486" y="1104"/>
                    <a:pt x="16487" y="1104"/>
                  </a:cubicBezTo>
                  <a:cubicBezTo>
                    <a:pt x="16486" y="1101"/>
                    <a:pt x="16484" y="1098"/>
                    <a:pt x="16482" y="1095"/>
                  </a:cubicBezTo>
                  <a:cubicBezTo>
                    <a:pt x="16484" y="1095"/>
                    <a:pt x="16486" y="1095"/>
                    <a:pt x="16487" y="1095"/>
                  </a:cubicBezTo>
                  <a:cubicBezTo>
                    <a:pt x="16486" y="1092"/>
                    <a:pt x="16484" y="1090"/>
                    <a:pt x="16482" y="1087"/>
                  </a:cubicBezTo>
                  <a:cubicBezTo>
                    <a:pt x="16484" y="1087"/>
                    <a:pt x="16486" y="1087"/>
                    <a:pt x="16487" y="1087"/>
                  </a:cubicBezTo>
                  <a:cubicBezTo>
                    <a:pt x="16486" y="1084"/>
                    <a:pt x="16484" y="1081"/>
                    <a:pt x="16482" y="1079"/>
                  </a:cubicBezTo>
                  <a:cubicBezTo>
                    <a:pt x="16484" y="1079"/>
                    <a:pt x="16486" y="1079"/>
                    <a:pt x="16487" y="1079"/>
                  </a:cubicBezTo>
                  <a:cubicBezTo>
                    <a:pt x="16439" y="1005"/>
                    <a:pt x="16392" y="932"/>
                    <a:pt x="16346" y="861"/>
                  </a:cubicBezTo>
                  <a:cubicBezTo>
                    <a:pt x="16390" y="861"/>
                    <a:pt x="16434" y="861"/>
                    <a:pt x="16479" y="861"/>
                  </a:cubicBezTo>
                  <a:cubicBezTo>
                    <a:pt x="16480" y="863"/>
                    <a:pt x="16482" y="865"/>
                    <a:pt x="16483" y="867"/>
                  </a:cubicBezTo>
                  <a:cubicBezTo>
                    <a:pt x="16481" y="867"/>
                    <a:pt x="16479" y="867"/>
                    <a:pt x="16477" y="867"/>
                  </a:cubicBezTo>
                  <a:cubicBezTo>
                    <a:pt x="16479" y="869"/>
                    <a:pt x="16481" y="872"/>
                    <a:pt x="16483" y="875"/>
                  </a:cubicBezTo>
                  <a:cubicBezTo>
                    <a:pt x="16481" y="875"/>
                    <a:pt x="16479" y="875"/>
                    <a:pt x="16477" y="875"/>
                  </a:cubicBezTo>
                  <a:cubicBezTo>
                    <a:pt x="16479" y="878"/>
                    <a:pt x="16481" y="881"/>
                    <a:pt x="16483" y="883"/>
                  </a:cubicBezTo>
                  <a:cubicBezTo>
                    <a:pt x="16481" y="883"/>
                    <a:pt x="16479" y="883"/>
                    <a:pt x="16477" y="883"/>
                  </a:cubicBezTo>
                  <a:cubicBezTo>
                    <a:pt x="16526" y="956"/>
                    <a:pt x="16576" y="1031"/>
                    <a:pt x="16627" y="1107"/>
                  </a:cubicBezTo>
                  <a:close/>
                  <a:moveTo>
                    <a:pt x="5667" y="883"/>
                  </a:moveTo>
                  <a:cubicBezTo>
                    <a:pt x="5669" y="881"/>
                    <a:pt x="5672" y="878"/>
                    <a:pt x="5674" y="875"/>
                  </a:cubicBezTo>
                  <a:cubicBezTo>
                    <a:pt x="5671" y="875"/>
                    <a:pt x="5669" y="875"/>
                    <a:pt x="5667" y="875"/>
                  </a:cubicBezTo>
                  <a:cubicBezTo>
                    <a:pt x="5669" y="872"/>
                    <a:pt x="5672" y="869"/>
                    <a:pt x="5674" y="867"/>
                  </a:cubicBezTo>
                  <a:cubicBezTo>
                    <a:pt x="5671" y="867"/>
                    <a:pt x="5669" y="867"/>
                    <a:pt x="5667" y="867"/>
                  </a:cubicBezTo>
                  <a:cubicBezTo>
                    <a:pt x="5668" y="865"/>
                    <a:pt x="5670" y="863"/>
                    <a:pt x="5672" y="861"/>
                  </a:cubicBezTo>
                  <a:cubicBezTo>
                    <a:pt x="5714" y="861"/>
                    <a:pt x="5756" y="861"/>
                    <a:pt x="5797" y="861"/>
                  </a:cubicBezTo>
                  <a:cubicBezTo>
                    <a:pt x="5735" y="932"/>
                    <a:pt x="5672" y="1004"/>
                    <a:pt x="5607" y="1079"/>
                  </a:cubicBezTo>
                  <a:cubicBezTo>
                    <a:pt x="5609" y="1079"/>
                    <a:pt x="5612" y="1079"/>
                    <a:pt x="5614" y="1079"/>
                  </a:cubicBezTo>
                  <a:cubicBezTo>
                    <a:pt x="5612" y="1081"/>
                    <a:pt x="5609" y="1084"/>
                    <a:pt x="5607" y="1087"/>
                  </a:cubicBezTo>
                  <a:cubicBezTo>
                    <a:pt x="5609" y="1087"/>
                    <a:pt x="5612" y="1087"/>
                    <a:pt x="5614" y="1087"/>
                  </a:cubicBezTo>
                  <a:cubicBezTo>
                    <a:pt x="5612" y="1090"/>
                    <a:pt x="5609" y="1092"/>
                    <a:pt x="5607" y="1095"/>
                  </a:cubicBezTo>
                  <a:cubicBezTo>
                    <a:pt x="5609" y="1095"/>
                    <a:pt x="5612" y="1095"/>
                    <a:pt x="5614" y="1095"/>
                  </a:cubicBezTo>
                  <a:cubicBezTo>
                    <a:pt x="5612" y="1098"/>
                    <a:pt x="5609" y="1101"/>
                    <a:pt x="5607" y="1104"/>
                  </a:cubicBezTo>
                  <a:cubicBezTo>
                    <a:pt x="5609" y="1104"/>
                    <a:pt x="5612" y="1104"/>
                    <a:pt x="5614" y="1104"/>
                  </a:cubicBezTo>
                  <a:cubicBezTo>
                    <a:pt x="5613" y="1105"/>
                    <a:pt x="5612" y="1106"/>
                    <a:pt x="5611" y="1107"/>
                  </a:cubicBezTo>
                  <a:cubicBezTo>
                    <a:pt x="5565" y="1107"/>
                    <a:pt x="5519" y="1107"/>
                    <a:pt x="5473" y="1107"/>
                  </a:cubicBezTo>
                  <a:cubicBezTo>
                    <a:pt x="5541" y="1031"/>
                    <a:pt x="5609" y="956"/>
                    <a:pt x="5674" y="883"/>
                  </a:cubicBezTo>
                  <a:cubicBezTo>
                    <a:pt x="5671" y="883"/>
                    <a:pt x="5669" y="883"/>
                    <a:pt x="5667" y="883"/>
                  </a:cubicBezTo>
                  <a:close/>
                  <a:moveTo>
                    <a:pt x="4157" y="883"/>
                  </a:moveTo>
                  <a:cubicBezTo>
                    <a:pt x="4160" y="881"/>
                    <a:pt x="4163" y="878"/>
                    <a:pt x="4166" y="875"/>
                  </a:cubicBezTo>
                  <a:cubicBezTo>
                    <a:pt x="4163" y="875"/>
                    <a:pt x="4160" y="875"/>
                    <a:pt x="4157" y="875"/>
                  </a:cubicBezTo>
                  <a:cubicBezTo>
                    <a:pt x="4160" y="872"/>
                    <a:pt x="4163" y="869"/>
                    <a:pt x="4166" y="867"/>
                  </a:cubicBezTo>
                  <a:cubicBezTo>
                    <a:pt x="4163" y="867"/>
                    <a:pt x="4160" y="867"/>
                    <a:pt x="4157" y="867"/>
                  </a:cubicBezTo>
                  <a:cubicBezTo>
                    <a:pt x="4159" y="865"/>
                    <a:pt x="4161" y="863"/>
                    <a:pt x="4163" y="861"/>
                  </a:cubicBezTo>
                  <a:cubicBezTo>
                    <a:pt x="4198" y="861"/>
                    <a:pt x="4233" y="861"/>
                    <a:pt x="4268" y="861"/>
                  </a:cubicBezTo>
                  <a:cubicBezTo>
                    <a:pt x="4190" y="932"/>
                    <a:pt x="4111" y="1005"/>
                    <a:pt x="4029" y="1079"/>
                  </a:cubicBezTo>
                  <a:cubicBezTo>
                    <a:pt x="4032" y="1079"/>
                    <a:pt x="4035" y="1079"/>
                    <a:pt x="4038" y="1079"/>
                  </a:cubicBezTo>
                  <a:cubicBezTo>
                    <a:pt x="4035" y="1081"/>
                    <a:pt x="4032" y="1084"/>
                    <a:pt x="4029" y="1087"/>
                  </a:cubicBezTo>
                  <a:cubicBezTo>
                    <a:pt x="4032" y="1087"/>
                    <a:pt x="4035" y="1087"/>
                    <a:pt x="4038" y="1087"/>
                  </a:cubicBezTo>
                  <a:cubicBezTo>
                    <a:pt x="4035" y="1090"/>
                    <a:pt x="4032" y="1092"/>
                    <a:pt x="4029" y="1095"/>
                  </a:cubicBezTo>
                  <a:cubicBezTo>
                    <a:pt x="4032" y="1095"/>
                    <a:pt x="4035" y="1095"/>
                    <a:pt x="4038" y="1095"/>
                  </a:cubicBezTo>
                  <a:cubicBezTo>
                    <a:pt x="4035" y="1098"/>
                    <a:pt x="4032" y="1101"/>
                    <a:pt x="4029" y="1104"/>
                  </a:cubicBezTo>
                  <a:cubicBezTo>
                    <a:pt x="4032" y="1104"/>
                    <a:pt x="4035" y="1104"/>
                    <a:pt x="4038" y="1104"/>
                  </a:cubicBezTo>
                  <a:cubicBezTo>
                    <a:pt x="4037" y="1105"/>
                    <a:pt x="4036" y="1106"/>
                    <a:pt x="4035" y="1107"/>
                  </a:cubicBezTo>
                  <a:cubicBezTo>
                    <a:pt x="3996" y="1107"/>
                    <a:pt x="3956" y="1107"/>
                    <a:pt x="3917" y="1107"/>
                  </a:cubicBezTo>
                  <a:cubicBezTo>
                    <a:pt x="4002" y="1031"/>
                    <a:pt x="4085" y="956"/>
                    <a:pt x="4166" y="883"/>
                  </a:cubicBezTo>
                  <a:cubicBezTo>
                    <a:pt x="4163" y="883"/>
                    <a:pt x="4160" y="883"/>
                    <a:pt x="4157" y="883"/>
                  </a:cubicBezTo>
                  <a:close/>
                  <a:moveTo>
                    <a:pt x="3668" y="626"/>
                  </a:moveTo>
                  <a:cubicBezTo>
                    <a:pt x="3671" y="624"/>
                    <a:pt x="3675" y="621"/>
                    <a:pt x="3678" y="618"/>
                  </a:cubicBezTo>
                  <a:cubicBezTo>
                    <a:pt x="3675" y="618"/>
                    <a:pt x="3672" y="618"/>
                    <a:pt x="3668" y="618"/>
                  </a:cubicBezTo>
                  <a:cubicBezTo>
                    <a:pt x="3671" y="615"/>
                    <a:pt x="3675" y="613"/>
                    <a:pt x="3678" y="610"/>
                  </a:cubicBezTo>
                  <a:cubicBezTo>
                    <a:pt x="3675" y="610"/>
                    <a:pt x="3672" y="610"/>
                    <a:pt x="3668" y="610"/>
                  </a:cubicBezTo>
                  <a:cubicBezTo>
                    <a:pt x="3671" y="608"/>
                    <a:pt x="3673" y="606"/>
                    <a:pt x="3676" y="604"/>
                  </a:cubicBezTo>
                  <a:cubicBezTo>
                    <a:pt x="3719" y="604"/>
                    <a:pt x="3763" y="604"/>
                    <a:pt x="3806" y="604"/>
                  </a:cubicBezTo>
                  <a:cubicBezTo>
                    <a:pt x="3727" y="669"/>
                    <a:pt x="3648" y="735"/>
                    <a:pt x="3566" y="803"/>
                  </a:cubicBezTo>
                  <a:cubicBezTo>
                    <a:pt x="3569" y="803"/>
                    <a:pt x="3572" y="803"/>
                    <a:pt x="3576" y="803"/>
                  </a:cubicBezTo>
                  <a:cubicBezTo>
                    <a:pt x="3572" y="805"/>
                    <a:pt x="3569" y="808"/>
                    <a:pt x="3566" y="811"/>
                  </a:cubicBezTo>
                  <a:cubicBezTo>
                    <a:pt x="3569" y="811"/>
                    <a:pt x="3572" y="811"/>
                    <a:pt x="3576" y="811"/>
                  </a:cubicBezTo>
                  <a:cubicBezTo>
                    <a:pt x="3572" y="814"/>
                    <a:pt x="3569" y="816"/>
                    <a:pt x="3566" y="819"/>
                  </a:cubicBezTo>
                  <a:cubicBezTo>
                    <a:pt x="3569" y="819"/>
                    <a:pt x="3572" y="819"/>
                    <a:pt x="3576" y="819"/>
                  </a:cubicBezTo>
                  <a:cubicBezTo>
                    <a:pt x="3573" y="821"/>
                    <a:pt x="3571" y="823"/>
                    <a:pt x="3569" y="825"/>
                  </a:cubicBezTo>
                  <a:cubicBezTo>
                    <a:pt x="3523" y="825"/>
                    <a:pt x="3478" y="825"/>
                    <a:pt x="3433" y="825"/>
                  </a:cubicBezTo>
                  <a:cubicBezTo>
                    <a:pt x="3516" y="758"/>
                    <a:pt x="3599" y="691"/>
                    <a:pt x="3678" y="626"/>
                  </a:cubicBezTo>
                  <a:cubicBezTo>
                    <a:pt x="3675" y="626"/>
                    <a:pt x="3672" y="626"/>
                    <a:pt x="3668" y="626"/>
                  </a:cubicBezTo>
                  <a:close/>
                  <a:moveTo>
                    <a:pt x="3666" y="386"/>
                  </a:moveTo>
                  <a:cubicBezTo>
                    <a:pt x="3670" y="383"/>
                    <a:pt x="3674" y="380"/>
                    <a:pt x="3677" y="378"/>
                  </a:cubicBezTo>
                  <a:cubicBezTo>
                    <a:pt x="3674" y="378"/>
                    <a:pt x="3670" y="378"/>
                    <a:pt x="3666" y="378"/>
                  </a:cubicBezTo>
                  <a:cubicBezTo>
                    <a:pt x="3670" y="375"/>
                    <a:pt x="3674" y="372"/>
                    <a:pt x="3677" y="369"/>
                  </a:cubicBezTo>
                  <a:cubicBezTo>
                    <a:pt x="3674" y="369"/>
                    <a:pt x="3670" y="369"/>
                    <a:pt x="3666" y="369"/>
                  </a:cubicBezTo>
                  <a:cubicBezTo>
                    <a:pt x="3669" y="367"/>
                    <a:pt x="3672" y="365"/>
                    <a:pt x="3674" y="363"/>
                  </a:cubicBezTo>
                  <a:cubicBezTo>
                    <a:pt x="3708" y="363"/>
                    <a:pt x="3742" y="363"/>
                    <a:pt x="3776" y="363"/>
                  </a:cubicBezTo>
                  <a:cubicBezTo>
                    <a:pt x="3701" y="423"/>
                    <a:pt x="3625" y="483"/>
                    <a:pt x="3547" y="545"/>
                  </a:cubicBezTo>
                  <a:cubicBezTo>
                    <a:pt x="3550" y="545"/>
                    <a:pt x="3554" y="545"/>
                    <a:pt x="3557" y="545"/>
                  </a:cubicBezTo>
                  <a:cubicBezTo>
                    <a:pt x="3554" y="548"/>
                    <a:pt x="3550" y="551"/>
                    <a:pt x="3547" y="554"/>
                  </a:cubicBezTo>
                  <a:cubicBezTo>
                    <a:pt x="3550" y="554"/>
                    <a:pt x="3554" y="554"/>
                    <a:pt x="3557" y="554"/>
                  </a:cubicBezTo>
                  <a:cubicBezTo>
                    <a:pt x="3554" y="556"/>
                    <a:pt x="3550" y="559"/>
                    <a:pt x="3547" y="562"/>
                  </a:cubicBezTo>
                  <a:cubicBezTo>
                    <a:pt x="3550" y="562"/>
                    <a:pt x="3554" y="562"/>
                    <a:pt x="3557" y="562"/>
                  </a:cubicBezTo>
                  <a:cubicBezTo>
                    <a:pt x="3555" y="564"/>
                    <a:pt x="3552" y="566"/>
                    <a:pt x="3549" y="568"/>
                  </a:cubicBezTo>
                  <a:cubicBezTo>
                    <a:pt x="3514" y="568"/>
                    <a:pt x="3479" y="568"/>
                    <a:pt x="3444" y="568"/>
                  </a:cubicBezTo>
                  <a:cubicBezTo>
                    <a:pt x="3523" y="506"/>
                    <a:pt x="3601" y="445"/>
                    <a:pt x="3677" y="386"/>
                  </a:cubicBezTo>
                  <a:cubicBezTo>
                    <a:pt x="3674" y="386"/>
                    <a:pt x="3670" y="386"/>
                    <a:pt x="3666" y="386"/>
                  </a:cubicBezTo>
                  <a:close/>
                  <a:moveTo>
                    <a:pt x="11561" y="304"/>
                  </a:moveTo>
                  <a:cubicBezTo>
                    <a:pt x="11561" y="307"/>
                    <a:pt x="11561" y="310"/>
                    <a:pt x="11560" y="313"/>
                  </a:cubicBezTo>
                  <a:cubicBezTo>
                    <a:pt x="11561" y="313"/>
                    <a:pt x="11561" y="313"/>
                    <a:pt x="11561" y="313"/>
                  </a:cubicBezTo>
                  <a:cubicBezTo>
                    <a:pt x="11561" y="316"/>
                    <a:pt x="11561" y="318"/>
                    <a:pt x="11560" y="321"/>
                  </a:cubicBezTo>
                  <a:cubicBezTo>
                    <a:pt x="11561" y="321"/>
                    <a:pt x="11561" y="321"/>
                    <a:pt x="11561" y="321"/>
                  </a:cubicBezTo>
                  <a:cubicBezTo>
                    <a:pt x="11561" y="323"/>
                    <a:pt x="11561" y="325"/>
                    <a:pt x="11561" y="327"/>
                  </a:cubicBezTo>
                  <a:cubicBezTo>
                    <a:pt x="11514" y="327"/>
                    <a:pt x="11467" y="327"/>
                    <a:pt x="11420" y="327"/>
                  </a:cubicBezTo>
                  <a:cubicBezTo>
                    <a:pt x="11424" y="271"/>
                    <a:pt x="11427" y="215"/>
                    <a:pt x="11431" y="161"/>
                  </a:cubicBezTo>
                  <a:cubicBezTo>
                    <a:pt x="11431" y="161"/>
                    <a:pt x="11431" y="161"/>
                    <a:pt x="11431" y="161"/>
                  </a:cubicBezTo>
                  <a:cubicBezTo>
                    <a:pt x="11431" y="158"/>
                    <a:pt x="11431" y="155"/>
                    <a:pt x="11431" y="153"/>
                  </a:cubicBezTo>
                  <a:cubicBezTo>
                    <a:pt x="11431" y="153"/>
                    <a:pt x="11431" y="153"/>
                    <a:pt x="11431" y="153"/>
                  </a:cubicBezTo>
                  <a:cubicBezTo>
                    <a:pt x="11431" y="150"/>
                    <a:pt x="11431" y="147"/>
                    <a:pt x="11431" y="144"/>
                  </a:cubicBezTo>
                  <a:cubicBezTo>
                    <a:pt x="11431" y="144"/>
                    <a:pt x="11431" y="144"/>
                    <a:pt x="11431" y="144"/>
                  </a:cubicBezTo>
                  <a:cubicBezTo>
                    <a:pt x="11431" y="143"/>
                    <a:pt x="11431" y="141"/>
                    <a:pt x="11431" y="140"/>
                  </a:cubicBezTo>
                  <a:cubicBezTo>
                    <a:pt x="11477" y="140"/>
                    <a:pt x="11522" y="140"/>
                    <a:pt x="11568" y="140"/>
                  </a:cubicBezTo>
                  <a:cubicBezTo>
                    <a:pt x="11565" y="194"/>
                    <a:pt x="11563" y="249"/>
                    <a:pt x="11560" y="304"/>
                  </a:cubicBezTo>
                  <a:lnTo>
                    <a:pt x="11561" y="304"/>
                  </a:lnTo>
                  <a:close/>
                  <a:moveTo>
                    <a:pt x="20765" y="386"/>
                  </a:moveTo>
                  <a:cubicBezTo>
                    <a:pt x="20761" y="386"/>
                    <a:pt x="20757" y="386"/>
                    <a:pt x="20753" y="386"/>
                  </a:cubicBezTo>
                  <a:cubicBezTo>
                    <a:pt x="20836" y="445"/>
                    <a:pt x="20921" y="506"/>
                    <a:pt x="21007" y="568"/>
                  </a:cubicBezTo>
                  <a:cubicBezTo>
                    <a:pt x="20974" y="568"/>
                    <a:pt x="20940" y="568"/>
                    <a:pt x="20906" y="568"/>
                  </a:cubicBezTo>
                  <a:cubicBezTo>
                    <a:pt x="20903" y="566"/>
                    <a:pt x="20900" y="564"/>
                    <a:pt x="20897" y="562"/>
                  </a:cubicBezTo>
                  <a:cubicBezTo>
                    <a:pt x="20901" y="562"/>
                    <a:pt x="20905" y="562"/>
                    <a:pt x="20909" y="562"/>
                  </a:cubicBezTo>
                  <a:cubicBezTo>
                    <a:pt x="20905" y="559"/>
                    <a:pt x="20901" y="556"/>
                    <a:pt x="20897" y="554"/>
                  </a:cubicBezTo>
                  <a:cubicBezTo>
                    <a:pt x="20901" y="554"/>
                    <a:pt x="20905" y="554"/>
                    <a:pt x="20909" y="554"/>
                  </a:cubicBezTo>
                  <a:cubicBezTo>
                    <a:pt x="20905" y="551"/>
                    <a:pt x="20901" y="548"/>
                    <a:pt x="20897" y="545"/>
                  </a:cubicBezTo>
                  <a:cubicBezTo>
                    <a:pt x="20901" y="545"/>
                    <a:pt x="20905" y="545"/>
                    <a:pt x="20909" y="545"/>
                  </a:cubicBezTo>
                  <a:cubicBezTo>
                    <a:pt x="20824" y="483"/>
                    <a:pt x="20741" y="423"/>
                    <a:pt x="20659" y="363"/>
                  </a:cubicBezTo>
                  <a:cubicBezTo>
                    <a:pt x="20691" y="363"/>
                    <a:pt x="20724" y="363"/>
                    <a:pt x="20756" y="363"/>
                  </a:cubicBezTo>
                  <a:cubicBezTo>
                    <a:pt x="20759" y="365"/>
                    <a:pt x="20762" y="367"/>
                    <a:pt x="20765" y="369"/>
                  </a:cubicBezTo>
                  <a:cubicBezTo>
                    <a:pt x="20761" y="369"/>
                    <a:pt x="20757" y="369"/>
                    <a:pt x="20753" y="369"/>
                  </a:cubicBezTo>
                  <a:cubicBezTo>
                    <a:pt x="20757" y="372"/>
                    <a:pt x="20761" y="375"/>
                    <a:pt x="20765" y="378"/>
                  </a:cubicBezTo>
                  <a:cubicBezTo>
                    <a:pt x="20761" y="378"/>
                    <a:pt x="20757" y="378"/>
                    <a:pt x="20753" y="378"/>
                  </a:cubicBezTo>
                  <a:cubicBezTo>
                    <a:pt x="20757" y="380"/>
                    <a:pt x="20761" y="383"/>
                    <a:pt x="20765" y="386"/>
                  </a:cubicBezTo>
                  <a:close/>
                  <a:moveTo>
                    <a:pt x="19967" y="626"/>
                  </a:moveTo>
                  <a:cubicBezTo>
                    <a:pt x="19963" y="626"/>
                    <a:pt x="19960" y="626"/>
                    <a:pt x="19956" y="626"/>
                  </a:cubicBezTo>
                  <a:cubicBezTo>
                    <a:pt x="20036" y="691"/>
                    <a:pt x="20117" y="758"/>
                    <a:pt x="20200" y="825"/>
                  </a:cubicBezTo>
                  <a:cubicBezTo>
                    <a:pt x="20162" y="825"/>
                    <a:pt x="20124" y="825"/>
                    <a:pt x="20086" y="825"/>
                  </a:cubicBezTo>
                  <a:cubicBezTo>
                    <a:pt x="20084" y="823"/>
                    <a:pt x="20082" y="821"/>
                    <a:pt x="20079" y="819"/>
                  </a:cubicBezTo>
                  <a:cubicBezTo>
                    <a:pt x="20083" y="819"/>
                    <a:pt x="20086" y="819"/>
                    <a:pt x="20090" y="819"/>
                  </a:cubicBezTo>
                  <a:cubicBezTo>
                    <a:pt x="20086" y="816"/>
                    <a:pt x="20083" y="814"/>
                    <a:pt x="20079" y="811"/>
                  </a:cubicBezTo>
                  <a:cubicBezTo>
                    <a:pt x="20083" y="811"/>
                    <a:pt x="20086" y="811"/>
                    <a:pt x="20090" y="811"/>
                  </a:cubicBezTo>
                  <a:cubicBezTo>
                    <a:pt x="20086" y="808"/>
                    <a:pt x="20083" y="805"/>
                    <a:pt x="20079" y="803"/>
                  </a:cubicBezTo>
                  <a:cubicBezTo>
                    <a:pt x="20083" y="803"/>
                    <a:pt x="20086" y="803"/>
                    <a:pt x="20090" y="803"/>
                  </a:cubicBezTo>
                  <a:cubicBezTo>
                    <a:pt x="20008" y="735"/>
                    <a:pt x="19929" y="669"/>
                    <a:pt x="19850" y="604"/>
                  </a:cubicBezTo>
                  <a:cubicBezTo>
                    <a:pt x="19886" y="604"/>
                    <a:pt x="19923" y="604"/>
                    <a:pt x="19959" y="604"/>
                  </a:cubicBezTo>
                  <a:cubicBezTo>
                    <a:pt x="19961" y="606"/>
                    <a:pt x="19964" y="608"/>
                    <a:pt x="19967" y="610"/>
                  </a:cubicBezTo>
                  <a:cubicBezTo>
                    <a:pt x="19963" y="610"/>
                    <a:pt x="19960" y="610"/>
                    <a:pt x="19956" y="610"/>
                  </a:cubicBezTo>
                  <a:cubicBezTo>
                    <a:pt x="19960" y="613"/>
                    <a:pt x="19963" y="615"/>
                    <a:pt x="19967" y="618"/>
                  </a:cubicBezTo>
                  <a:cubicBezTo>
                    <a:pt x="19963" y="618"/>
                    <a:pt x="19960" y="618"/>
                    <a:pt x="19956" y="618"/>
                  </a:cubicBezTo>
                  <a:cubicBezTo>
                    <a:pt x="19960" y="621"/>
                    <a:pt x="19963" y="624"/>
                    <a:pt x="19967" y="626"/>
                  </a:cubicBezTo>
                  <a:close/>
                  <a:moveTo>
                    <a:pt x="7929" y="554"/>
                  </a:moveTo>
                  <a:cubicBezTo>
                    <a:pt x="7928" y="556"/>
                    <a:pt x="7926" y="559"/>
                    <a:pt x="7924" y="562"/>
                  </a:cubicBezTo>
                  <a:cubicBezTo>
                    <a:pt x="7926" y="562"/>
                    <a:pt x="7928" y="562"/>
                    <a:pt x="7929" y="562"/>
                  </a:cubicBezTo>
                  <a:cubicBezTo>
                    <a:pt x="7928" y="564"/>
                    <a:pt x="7927" y="566"/>
                    <a:pt x="7926" y="568"/>
                  </a:cubicBezTo>
                  <a:cubicBezTo>
                    <a:pt x="7883" y="568"/>
                    <a:pt x="7840" y="568"/>
                    <a:pt x="7798" y="568"/>
                  </a:cubicBezTo>
                  <a:cubicBezTo>
                    <a:pt x="7836" y="506"/>
                    <a:pt x="7874" y="445"/>
                    <a:pt x="7910" y="386"/>
                  </a:cubicBezTo>
                  <a:cubicBezTo>
                    <a:pt x="7909" y="386"/>
                    <a:pt x="7907" y="386"/>
                    <a:pt x="7905" y="386"/>
                  </a:cubicBezTo>
                  <a:cubicBezTo>
                    <a:pt x="7907" y="383"/>
                    <a:pt x="7909" y="380"/>
                    <a:pt x="7910" y="378"/>
                  </a:cubicBezTo>
                  <a:cubicBezTo>
                    <a:pt x="7909" y="378"/>
                    <a:pt x="7907" y="378"/>
                    <a:pt x="7905" y="378"/>
                  </a:cubicBezTo>
                  <a:cubicBezTo>
                    <a:pt x="7907" y="375"/>
                    <a:pt x="7909" y="372"/>
                    <a:pt x="7910" y="369"/>
                  </a:cubicBezTo>
                  <a:cubicBezTo>
                    <a:pt x="7909" y="369"/>
                    <a:pt x="7907" y="369"/>
                    <a:pt x="7905" y="369"/>
                  </a:cubicBezTo>
                  <a:cubicBezTo>
                    <a:pt x="7906" y="367"/>
                    <a:pt x="7908" y="365"/>
                    <a:pt x="7909" y="363"/>
                  </a:cubicBezTo>
                  <a:cubicBezTo>
                    <a:pt x="7950" y="363"/>
                    <a:pt x="7992" y="363"/>
                    <a:pt x="8033" y="363"/>
                  </a:cubicBezTo>
                  <a:cubicBezTo>
                    <a:pt x="7997" y="423"/>
                    <a:pt x="7961" y="483"/>
                    <a:pt x="7924" y="545"/>
                  </a:cubicBezTo>
                  <a:cubicBezTo>
                    <a:pt x="7926" y="545"/>
                    <a:pt x="7928" y="545"/>
                    <a:pt x="7929" y="545"/>
                  </a:cubicBezTo>
                  <a:cubicBezTo>
                    <a:pt x="7928" y="548"/>
                    <a:pt x="7926" y="551"/>
                    <a:pt x="7924" y="554"/>
                  </a:cubicBezTo>
                  <a:cubicBezTo>
                    <a:pt x="7926" y="554"/>
                    <a:pt x="7928" y="554"/>
                    <a:pt x="7929" y="554"/>
                  </a:cubicBezTo>
                  <a:close/>
                  <a:moveTo>
                    <a:pt x="6472" y="554"/>
                  </a:moveTo>
                  <a:cubicBezTo>
                    <a:pt x="6470" y="556"/>
                    <a:pt x="6468" y="559"/>
                    <a:pt x="6465" y="562"/>
                  </a:cubicBezTo>
                  <a:cubicBezTo>
                    <a:pt x="6467" y="562"/>
                    <a:pt x="6470" y="562"/>
                    <a:pt x="6472" y="562"/>
                  </a:cubicBezTo>
                  <a:cubicBezTo>
                    <a:pt x="6470" y="564"/>
                    <a:pt x="6469" y="566"/>
                    <a:pt x="6467" y="568"/>
                  </a:cubicBezTo>
                  <a:cubicBezTo>
                    <a:pt x="6427" y="568"/>
                    <a:pt x="6387" y="568"/>
                    <a:pt x="6346" y="568"/>
                  </a:cubicBezTo>
                  <a:cubicBezTo>
                    <a:pt x="6398" y="506"/>
                    <a:pt x="6450" y="445"/>
                    <a:pt x="6499" y="386"/>
                  </a:cubicBezTo>
                  <a:cubicBezTo>
                    <a:pt x="6497" y="386"/>
                    <a:pt x="6495" y="386"/>
                    <a:pt x="6492" y="386"/>
                  </a:cubicBezTo>
                  <a:cubicBezTo>
                    <a:pt x="6495" y="383"/>
                    <a:pt x="6497" y="380"/>
                    <a:pt x="6499" y="378"/>
                  </a:cubicBezTo>
                  <a:cubicBezTo>
                    <a:pt x="6497" y="378"/>
                    <a:pt x="6495" y="378"/>
                    <a:pt x="6492" y="378"/>
                  </a:cubicBezTo>
                  <a:cubicBezTo>
                    <a:pt x="6495" y="375"/>
                    <a:pt x="6497" y="372"/>
                    <a:pt x="6499" y="369"/>
                  </a:cubicBezTo>
                  <a:cubicBezTo>
                    <a:pt x="6497" y="369"/>
                    <a:pt x="6495" y="369"/>
                    <a:pt x="6492" y="369"/>
                  </a:cubicBezTo>
                  <a:cubicBezTo>
                    <a:pt x="6494" y="367"/>
                    <a:pt x="6496" y="365"/>
                    <a:pt x="6498" y="363"/>
                  </a:cubicBezTo>
                  <a:cubicBezTo>
                    <a:pt x="6536" y="363"/>
                    <a:pt x="6575" y="363"/>
                    <a:pt x="6614" y="363"/>
                  </a:cubicBezTo>
                  <a:cubicBezTo>
                    <a:pt x="6565" y="423"/>
                    <a:pt x="6516" y="483"/>
                    <a:pt x="6465" y="545"/>
                  </a:cubicBezTo>
                  <a:cubicBezTo>
                    <a:pt x="6467" y="545"/>
                    <a:pt x="6470" y="545"/>
                    <a:pt x="6472" y="545"/>
                  </a:cubicBezTo>
                  <a:cubicBezTo>
                    <a:pt x="6470" y="548"/>
                    <a:pt x="6468" y="551"/>
                    <a:pt x="6465" y="554"/>
                  </a:cubicBezTo>
                  <a:cubicBezTo>
                    <a:pt x="6467" y="554"/>
                    <a:pt x="6470" y="554"/>
                    <a:pt x="6472" y="554"/>
                  </a:cubicBezTo>
                  <a:close/>
                  <a:moveTo>
                    <a:pt x="5015" y="554"/>
                  </a:moveTo>
                  <a:cubicBezTo>
                    <a:pt x="5012" y="556"/>
                    <a:pt x="5009" y="559"/>
                    <a:pt x="5006" y="562"/>
                  </a:cubicBezTo>
                  <a:cubicBezTo>
                    <a:pt x="5009" y="562"/>
                    <a:pt x="5012" y="562"/>
                    <a:pt x="5015" y="562"/>
                  </a:cubicBezTo>
                  <a:cubicBezTo>
                    <a:pt x="5013" y="564"/>
                    <a:pt x="5011" y="566"/>
                    <a:pt x="5008" y="568"/>
                  </a:cubicBezTo>
                  <a:cubicBezTo>
                    <a:pt x="4971" y="568"/>
                    <a:pt x="4933" y="568"/>
                    <a:pt x="4895" y="568"/>
                  </a:cubicBezTo>
                  <a:cubicBezTo>
                    <a:pt x="4960" y="506"/>
                    <a:pt x="5025" y="445"/>
                    <a:pt x="5088" y="386"/>
                  </a:cubicBezTo>
                  <a:cubicBezTo>
                    <a:pt x="5085" y="386"/>
                    <a:pt x="5082" y="386"/>
                    <a:pt x="5079" y="386"/>
                  </a:cubicBezTo>
                  <a:cubicBezTo>
                    <a:pt x="5082" y="383"/>
                    <a:pt x="5085" y="380"/>
                    <a:pt x="5088" y="378"/>
                  </a:cubicBezTo>
                  <a:cubicBezTo>
                    <a:pt x="5085" y="378"/>
                    <a:pt x="5082" y="378"/>
                    <a:pt x="5079" y="378"/>
                  </a:cubicBezTo>
                  <a:cubicBezTo>
                    <a:pt x="5082" y="375"/>
                    <a:pt x="5085" y="372"/>
                    <a:pt x="5088" y="369"/>
                  </a:cubicBezTo>
                  <a:cubicBezTo>
                    <a:pt x="5085" y="369"/>
                    <a:pt x="5082" y="369"/>
                    <a:pt x="5079" y="369"/>
                  </a:cubicBezTo>
                  <a:cubicBezTo>
                    <a:pt x="5082" y="367"/>
                    <a:pt x="5084" y="365"/>
                    <a:pt x="5086" y="363"/>
                  </a:cubicBezTo>
                  <a:cubicBezTo>
                    <a:pt x="5122" y="363"/>
                    <a:pt x="5159" y="363"/>
                    <a:pt x="5195" y="363"/>
                  </a:cubicBezTo>
                  <a:cubicBezTo>
                    <a:pt x="5133" y="423"/>
                    <a:pt x="5070" y="483"/>
                    <a:pt x="5006" y="545"/>
                  </a:cubicBezTo>
                  <a:cubicBezTo>
                    <a:pt x="5009" y="545"/>
                    <a:pt x="5012" y="545"/>
                    <a:pt x="5015" y="545"/>
                  </a:cubicBezTo>
                  <a:cubicBezTo>
                    <a:pt x="5012" y="548"/>
                    <a:pt x="5009" y="551"/>
                    <a:pt x="5006" y="554"/>
                  </a:cubicBezTo>
                  <a:cubicBezTo>
                    <a:pt x="5009" y="554"/>
                    <a:pt x="5012" y="554"/>
                    <a:pt x="5015" y="554"/>
                  </a:cubicBezTo>
                  <a:close/>
                  <a:moveTo>
                    <a:pt x="9318" y="378"/>
                  </a:moveTo>
                  <a:cubicBezTo>
                    <a:pt x="9319" y="375"/>
                    <a:pt x="9320" y="372"/>
                    <a:pt x="9321" y="369"/>
                  </a:cubicBezTo>
                  <a:cubicBezTo>
                    <a:pt x="9320" y="369"/>
                    <a:pt x="9319" y="369"/>
                    <a:pt x="9318" y="369"/>
                  </a:cubicBezTo>
                  <a:cubicBezTo>
                    <a:pt x="9319" y="367"/>
                    <a:pt x="9320" y="365"/>
                    <a:pt x="9320" y="363"/>
                  </a:cubicBezTo>
                  <a:cubicBezTo>
                    <a:pt x="9364" y="363"/>
                    <a:pt x="9408" y="363"/>
                    <a:pt x="9452" y="363"/>
                  </a:cubicBezTo>
                  <a:cubicBezTo>
                    <a:pt x="9429" y="423"/>
                    <a:pt x="9407" y="483"/>
                    <a:pt x="9384" y="545"/>
                  </a:cubicBezTo>
                  <a:cubicBezTo>
                    <a:pt x="9385" y="545"/>
                    <a:pt x="9386" y="545"/>
                    <a:pt x="9387" y="545"/>
                  </a:cubicBezTo>
                  <a:cubicBezTo>
                    <a:pt x="9386" y="548"/>
                    <a:pt x="9385" y="551"/>
                    <a:pt x="9384" y="554"/>
                  </a:cubicBezTo>
                  <a:cubicBezTo>
                    <a:pt x="9385" y="554"/>
                    <a:pt x="9386" y="554"/>
                    <a:pt x="9387" y="554"/>
                  </a:cubicBezTo>
                  <a:cubicBezTo>
                    <a:pt x="9386" y="556"/>
                    <a:pt x="9385" y="559"/>
                    <a:pt x="9384" y="562"/>
                  </a:cubicBezTo>
                  <a:cubicBezTo>
                    <a:pt x="9385" y="562"/>
                    <a:pt x="9386" y="562"/>
                    <a:pt x="9387" y="562"/>
                  </a:cubicBezTo>
                  <a:cubicBezTo>
                    <a:pt x="9386" y="564"/>
                    <a:pt x="9385" y="566"/>
                    <a:pt x="9384" y="568"/>
                  </a:cubicBezTo>
                  <a:cubicBezTo>
                    <a:pt x="9339" y="568"/>
                    <a:pt x="9294" y="568"/>
                    <a:pt x="9249" y="568"/>
                  </a:cubicBezTo>
                  <a:cubicBezTo>
                    <a:pt x="9274" y="506"/>
                    <a:pt x="9298" y="445"/>
                    <a:pt x="9321" y="386"/>
                  </a:cubicBezTo>
                  <a:cubicBezTo>
                    <a:pt x="9320" y="386"/>
                    <a:pt x="9319" y="386"/>
                    <a:pt x="9318" y="386"/>
                  </a:cubicBezTo>
                  <a:cubicBezTo>
                    <a:pt x="9319" y="383"/>
                    <a:pt x="9320" y="380"/>
                    <a:pt x="9321" y="378"/>
                  </a:cubicBezTo>
                  <a:cubicBezTo>
                    <a:pt x="9320" y="378"/>
                    <a:pt x="9319" y="378"/>
                    <a:pt x="9318" y="378"/>
                  </a:cubicBezTo>
                  <a:close/>
                  <a:moveTo>
                    <a:pt x="12287" y="363"/>
                  </a:moveTo>
                  <a:cubicBezTo>
                    <a:pt x="12287" y="365"/>
                    <a:pt x="12288" y="367"/>
                    <a:pt x="12288" y="369"/>
                  </a:cubicBezTo>
                  <a:cubicBezTo>
                    <a:pt x="12288" y="369"/>
                    <a:pt x="12287" y="369"/>
                    <a:pt x="12287" y="369"/>
                  </a:cubicBezTo>
                  <a:cubicBezTo>
                    <a:pt x="12287" y="372"/>
                    <a:pt x="12288" y="375"/>
                    <a:pt x="12288" y="378"/>
                  </a:cubicBezTo>
                  <a:cubicBezTo>
                    <a:pt x="12288" y="378"/>
                    <a:pt x="12287" y="378"/>
                    <a:pt x="12287" y="378"/>
                  </a:cubicBezTo>
                  <a:cubicBezTo>
                    <a:pt x="12287" y="380"/>
                    <a:pt x="12288" y="383"/>
                    <a:pt x="12288" y="386"/>
                  </a:cubicBezTo>
                  <a:cubicBezTo>
                    <a:pt x="12288" y="386"/>
                    <a:pt x="12287" y="386"/>
                    <a:pt x="12287" y="386"/>
                  </a:cubicBezTo>
                  <a:cubicBezTo>
                    <a:pt x="12291" y="445"/>
                    <a:pt x="12295" y="506"/>
                    <a:pt x="12300" y="568"/>
                  </a:cubicBezTo>
                  <a:cubicBezTo>
                    <a:pt x="12251" y="568"/>
                    <a:pt x="12202" y="568"/>
                    <a:pt x="12153" y="568"/>
                  </a:cubicBezTo>
                  <a:cubicBezTo>
                    <a:pt x="12153" y="566"/>
                    <a:pt x="12153" y="564"/>
                    <a:pt x="12153" y="562"/>
                  </a:cubicBezTo>
                  <a:cubicBezTo>
                    <a:pt x="12153" y="562"/>
                    <a:pt x="12153" y="562"/>
                    <a:pt x="12153" y="562"/>
                  </a:cubicBezTo>
                  <a:cubicBezTo>
                    <a:pt x="12153" y="559"/>
                    <a:pt x="12153" y="556"/>
                    <a:pt x="12153" y="554"/>
                  </a:cubicBezTo>
                  <a:cubicBezTo>
                    <a:pt x="12153" y="554"/>
                    <a:pt x="12153" y="554"/>
                    <a:pt x="12153" y="554"/>
                  </a:cubicBezTo>
                  <a:cubicBezTo>
                    <a:pt x="12153" y="551"/>
                    <a:pt x="12153" y="548"/>
                    <a:pt x="12153" y="545"/>
                  </a:cubicBezTo>
                  <a:cubicBezTo>
                    <a:pt x="12153" y="545"/>
                    <a:pt x="12153" y="545"/>
                    <a:pt x="12153" y="545"/>
                  </a:cubicBezTo>
                  <a:cubicBezTo>
                    <a:pt x="12151" y="483"/>
                    <a:pt x="12148" y="423"/>
                    <a:pt x="12145" y="363"/>
                  </a:cubicBezTo>
                  <a:cubicBezTo>
                    <a:pt x="12192" y="363"/>
                    <a:pt x="12240" y="363"/>
                    <a:pt x="12287" y="363"/>
                  </a:cubicBezTo>
                  <a:close/>
                  <a:moveTo>
                    <a:pt x="10844" y="554"/>
                  </a:moveTo>
                  <a:cubicBezTo>
                    <a:pt x="10844" y="556"/>
                    <a:pt x="10843" y="559"/>
                    <a:pt x="10843" y="562"/>
                  </a:cubicBezTo>
                  <a:cubicBezTo>
                    <a:pt x="10843" y="562"/>
                    <a:pt x="10844" y="562"/>
                    <a:pt x="10844" y="562"/>
                  </a:cubicBezTo>
                  <a:cubicBezTo>
                    <a:pt x="10844" y="564"/>
                    <a:pt x="10843" y="566"/>
                    <a:pt x="10843" y="568"/>
                  </a:cubicBezTo>
                  <a:cubicBezTo>
                    <a:pt x="10795" y="568"/>
                    <a:pt x="10748" y="568"/>
                    <a:pt x="10700" y="568"/>
                  </a:cubicBezTo>
                  <a:cubicBezTo>
                    <a:pt x="10711" y="506"/>
                    <a:pt x="10722" y="445"/>
                    <a:pt x="10733" y="386"/>
                  </a:cubicBezTo>
                  <a:cubicBezTo>
                    <a:pt x="10732" y="386"/>
                    <a:pt x="10732" y="386"/>
                    <a:pt x="10731" y="386"/>
                  </a:cubicBezTo>
                  <a:cubicBezTo>
                    <a:pt x="10732" y="383"/>
                    <a:pt x="10732" y="380"/>
                    <a:pt x="10733" y="378"/>
                  </a:cubicBezTo>
                  <a:cubicBezTo>
                    <a:pt x="10732" y="378"/>
                    <a:pt x="10732" y="378"/>
                    <a:pt x="10731" y="378"/>
                  </a:cubicBezTo>
                  <a:cubicBezTo>
                    <a:pt x="10732" y="375"/>
                    <a:pt x="10732" y="372"/>
                    <a:pt x="10733" y="369"/>
                  </a:cubicBezTo>
                  <a:cubicBezTo>
                    <a:pt x="10732" y="369"/>
                    <a:pt x="10732" y="369"/>
                    <a:pt x="10731" y="369"/>
                  </a:cubicBezTo>
                  <a:cubicBezTo>
                    <a:pt x="10731" y="367"/>
                    <a:pt x="10732" y="365"/>
                    <a:pt x="10732" y="363"/>
                  </a:cubicBezTo>
                  <a:cubicBezTo>
                    <a:pt x="10778" y="363"/>
                    <a:pt x="10824" y="363"/>
                    <a:pt x="10870" y="363"/>
                  </a:cubicBezTo>
                  <a:cubicBezTo>
                    <a:pt x="10861" y="423"/>
                    <a:pt x="10852" y="483"/>
                    <a:pt x="10843" y="545"/>
                  </a:cubicBezTo>
                  <a:cubicBezTo>
                    <a:pt x="10843" y="545"/>
                    <a:pt x="10844" y="545"/>
                    <a:pt x="10844" y="545"/>
                  </a:cubicBezTo>
                  <a:cubicBezTo>
                    <a:pt x="10844" y="548"/>
                    <a:pt x="10843" y="551"/>
                    <a:pt x="10843" y="554"/>
                  </a:cubicBezTo>
                  <a:cubicBezTo>
                    <a:pt x="10843" y="554"/>
                    <a:pt x="10844" y="554"/>
                    <a:pt x="10844" y="554"/>
                  </a:cubicBezTo>
                  <a:close/>
                  <a:moveTo>
                    <a:pt x="11021" y="618"/>
                  </a:moveTo>
                  <a:cubicBezTo>
                    <a:pt x="11021" y="615"/>
                    <a:pt x="11021" y="613"/>
                    <a:pt x="11022" y="610"/>
                  </a:cubicBezTo>
                  <a:cubicBezTo>
                    <a:pt x="11021" y="610"/>
                    <a:pt x="11021" y="610"/>
                    <a:pt x="11021" y="610"/>
                  </a:cubicBezTo>
                  <a:cubicBezTo>
                    <a:pt x="11021" y="608"/>
                    <a:pt x="11021" y="606"/>
                    <a:pt x="11021" y="604"/>
                  </a:cubicBezTo>
                  <a:cubicBezTo>
                    <a:pt x="11070" y="604"/>
                    <a:pt x="11119" y="604"/>
                    <a:pt x="11167" y="604"/>
                  </a:cubicBezTo>
                  <a:cubicBezTo>
                    <a:pt x="11160" y="669"/>
                    <a:pt x="11154" y="735"/>
                    <a:pt x="11147" y="803"/>
                  </a:cubicBezTo>
                  <a:cubicBezTo>
                    <a:pt x="11147" y="803"/>
                    <a:pt x="11147" y="803"/>
                    <a:pt x="11148" y="803"/>
                  </a:cubicBezTo>
                  <a:cubicBezTo>
                    <a:pt x="11147" y="805"/>
                    <a:pt x="11147" y="808"/>
                    <a:pt x="11147" y="811"/>
                  </a:cubicBezTo>
                  <a:cubicBezTo>
                    <a:pt x="11147" y="811"/>
                    <a:pt x="11147" y="811"/>
                    <a:pt x="11148" y="811"/>
                  </a:cubicBezTo>
                  <a:cubicBezTo>
                    <a:pt x="11147" y="814"/>
                    <a:pt x="11147" y="816"/>
                    <a:pt x="11147" y="819"/>
                  </a:cubicBezTo>
                  <a:cubicBezTo>
                    <a:pt x="11147" y="819"/>
                    <a:pt x="11147" y="819"/>
                    <a:pt x="11148" y="819"/>
                  </a:cubicBezTo>
                  <a:cubicBezTo>
                    <a:pt x="11147" y="821"/>
                    <a:pt x="11147" y="823"/>
                    <a:pt x="11147" y="825"/>
                  </a:cubicBezTo>
                  <a:cubicBezTo>
                    <a:pt x="11097" y="825"/>
                    <a:pt x="11047" y="825"/>
                    <a:pt x="10997" y="825"/>
                  </a:cubicBezTo>
                  <a:cubicBezTo>
                    <a:pt x="11005" y="758"/>
                    <a:pt x="11014" y="691"/>
                    <a:pt x="11022" y="626"/>
                  </a:cubicBezTo>
                  <a:cubicBezTo>
                    <a:pt x="11021" y="626"/>
                    <a:pt x="11021" y="626"/>
                    <a:pt x="11021" y="626"/>
                  </a:cubicBezTo>
                  <a:cubicBezTo>
                    <a:pt x="11021" y="624"/>
                    <a:pt x="11021" y="621"/>
                    <a:pt x="11022" y="618"/>
                  </a:cubicBezTo>
                  <a:cubicBezTo>
                    <a:pt x="11021" y="618"/>
                    <a:pt x="11021" y="618"/>
                    <a:pt x="11021" y="618"/>
                  </a:cubicBezTo>
                  <a:close/>
                  <a:moveTo>
                    <a:pt x="9555" y="618"/>
                  </a:moveTo>
                  <a:cubicBezTo>
                    <a:pt x="9556" y="615"/>
                    <a:pt x="9557" y="613"/>
                    <a:pt x="9557" y="610"/>
                  </a:cubicBezTo>
                  <a:cubicBezTo>
                    <a:pt x="9557" y="610"/>
                    <a:pt x="9556" y="610"/>
                    <a:pt x="9555" y="610"/>
                  </a:cubicBezTo>
                  <a:cubicBezTo>
                    <a:pt x="9555" y="608"/>
                    <a:pt x="9556" y="606"/>
                    <a:pt x="9557" y="604"/>
                  </a:cubicBezTo>
                  <a:cubicBezTo>
                    <a:pt x="9603" y="604"/>
                    <a:pt x="9649" y="604"/>
                    <a:pt x="9695" y="604"/>
                  </a:cubicBezTo>
                  <a:cubicBezTo>
                    <a:pt x="9674" y="669"/>
                    <a:pt x="9653" y="735"/>
                    <a:pt x="9630" y="803"/>
                  </a:cubicBezTo>
                  <a:cubicBezTo>
                    <a:pt x="9631" y="803"/>
                    <a:pt x="9632" y="803"/>
                    <a:pt x="9633" y="803"/>
                  </a:cubicBezTo>
                  <a:cubicBezTo>
                    <a:pt x="9632" y="805"/>
                    <a:pt x="9631" y="808"/>
                    <a:pt x="9630" y="811"/>
                  </a:cubicBezTo>
                  <a:cubicBezTo>
                    <a:pt x="9631" y="811"/>
                    <a:pt x="9632" y="811"/>
                    <a:pt x="9633" y="811"/>
                  </a:cubicBezTo>
                  <a:cubicBezTo>
                    <a:pt x="9632" y="814"/>
                    <a:pt x="9631" y="816"/>
                    <a:pt x="9630" y="819"/>
                  </a:cubicBezTo>
                  <a:cubicBezTo>
                    <a:pt x="9631" y="819"/>
                    <a:pt x="9632" y="819"/>
                    <a:pt x="9633" y="819"/>
                  </a:cubicBezTo>
                  <a:cubicBezTo>
                    <a:pt x="9633" y="821"/>
                    <a:pt x="9632" y="823"/>
                    <a:pt x="9631" y="825"/>
                  </a:cubicBezTo>
                  <a:cubicBezTo>
                    <a:pt x="9584" y="825"/>
                    <a:pt x="9536" y="825"/>
                    <a:pt x="9489" y="825"/>
                  </a:cubicBezTo>
                  <a:cubicBezTo>
                    <a:pt x="9512" y="758"/>
                    <a:pt x="9535" y="691"/>
                    <a:pt x="9557" y="626"/>
                  </a:cubicBezTo>
                  <a:cubicBezTo>
                    <a:pt x="9557" y="626"/>
                    <a:pt x="9556" y="626"/>
                    <a:pt x="9555" y="626"/>
                  </a:cubicBezTo>
                  <a:cubicBezTo>
                    <a:pt x="9556" y="624"/>
                    <a:pt x="9557" y="621"/>
                    <a:pt x="9557" y="618"/>
                  </a:cubicBezTo>
                  <a:cubicBezTo>
                    <a:pt x="9557" y="618"/>
                    <a:pt x="9556" y="618"/>
                    <a:pt x="9555" y="618"/>
                  </a:cubicBezTo>
                  <a:close/>
                  <a:moveTo>
                    <a:pt x="12508" y="825"/>
                  </a:moveTo>
                  <a:cubicBezTo>
                    <a:pt x="12508" y="823"/>
                    <a:pt x="12508" y="821"/>
                    <a:pt x="12508" y="819"/>
                  </a:cubicBezTo>
                  <a:cubicBezTo>
                    <a:pt x="12508" y="819"/>
                    <a:pt x="12508" y="819"/>
                    <a:pt x="12508" y="819"/>
                  </a:cubicBezTo>
                  <a:cubicBezTo>
                    <a:pt x="12508" y="816"/>
                    <a:pt x="12508" y="814"/>
                    <a:pt x="12508" y="811"/>
                  </a:cubicBezTo>
                  <a:cubicBezTo>
                    <a:pt x="12508" y="811"/>
                    <a:pt x="12508" y="811"/>
                    <a:pt x="12508" y="811"/>
                  </a:cubicBezTo>
                  <a:cubicBezTo>
                    <a:pt x="12508" y="808"/>
                    <a:pt x="12508" y="805"/>
                    <a:pt x="12508" y="803"/>
                  </a:cubicBezTo>
                  <a:cubicBezTo>
                    <a:pt x="12508" y="803"/>
                    <a:pt x="12508" y="803"/>
                    <a:pt x="12508" y="803"/>
                  </a:cubicBezTo>
                  <a:cubicBezTo>
                    <a:pt x="12502" y="735"/>
                    <a:pt x="12496" y="669"/>
                    <a:pt x="12489" y="604"/>
                  </a:cubicBezTo>
                  <a:cubicBezTo>
                    <a:pt x="12538" y="604"/>
                    <a:pt x="12587" y="604"/>
                    <a:pt x="12635" y="604"/>
                  </a:cubicBezTo>
                  <a:cubicBezTo>
                    <a:pt x="12636" y="606"/>
                    <a:pt x="12636" y="608"/>
                    <a:pt x="12636" y="610"/>
                  </a:cubicBezTo>
                  <a:cubicBezTo>
                    <a:pt x="12636" y="610"/>
                    <a:pt x="12635" y="610"/>
                    <a:pt x="12635" y="610"/>
                  </a:cubicBezTo>
                  <a:cubicBezTo>
                    <a:pt x="12635" y="613"/>
                    <a:pt x="12636" y="615"/>
                    <a:pt x="12636" y="618"/>
                  </a:cubicBezTo>
                  <a:cubicBezTo>
                    <a:pt x="12636" y="618"/>
                    <a:pt x="12635" y="618"/>
                    <a:pt x="12635" y="618"/>
                  </a:cubicBezTo>
                  <a:cubicBezTo>
                    <a:pt x="12635" y="621"/>
                    <a:pt x="12636" y="624"/>
                    <a:pt x="12636" y="626"/>
                  </a:cubicBezTo>
                  <a:cubicBezTo>
                    <a:pt x="12636" y="626"/>
                    <a:pt x="12635" y="626"/>
                    <a:pt x="12635" y="626"/>
                  </a:cubicBezTo>
                  <a:cubicBezTo>
                    <a:pt x="12643" y="691"/>
                    <a:pt x="12651" y="758"/>
                    <a:pt x="12659" y="825"/>
                  </a:cubicBezTo>
                  <a:cubicBezTo>
                    <a:pt x="12609" y="825"/>
                    <a:pt x="12558" y="825"/>
                    <a:pt x="12508" y="825"/>
                  </a:cubicBezTo>
                  <a:close/>
                  <a:moveTo>
                    <a:pt x="13612" y="568"/>
                  </a:moveTo>
                  <a:cubicBezTo>
                    <a:pt x="13612" y="566"/>
                    <a:pt x="13611" y="564"/>
                    <a:pt x="13610" y="562"/>
                  </a:cubicBezTo>
                  <a:cubicBezTo>
                    <a:pt x="13611" y="562"/>
                    <a:pt x="13612" y="562"/>
                    <a:pt x="13613" y="562"/>
                  </a:cubicBezTo>
                  <a:cubicBezTo>
                    <a:pt x="13612" y="559"/>
                    <a:pt x="13611" y="556"/>
                    <a:pt x="13610" y="554"/>
                  </a:cubicBezTo>
                  <a:cubicBezTo>
                    <a:pt x="13611" y="554"/>
                    <a:pt x="13612" y="554"/>
                    <a:pt x="13613" y="554"/>
                  </a:cubicBezTo>
                  <a:cubicBezTo>
                    <a:pt x="13612" y="551"/>
                    <a:pt x="13611" y="548"/>
                    <a:pt x="13610" y="545"/>
                  </a:cubicBezTo>
                  <a:cubicBezTo>
                    <a:pt x="13611" y="545"/>
                    <a:pt x="13612" y="545"/>
                    <a:pt x="13613" y="545"/>
                  </a:cubicBezTo>
                  <a:cubicBezTo>
                    <a:pt x="13596" y="483"/>
                    <a:pt x="13580" y="423"/>
                    <a:pt x="13564" y="363"/>
                  </a:cubicBezTo>
                  <a:cubicBezTo>
                    <a:pt x="13609" y="363"/>
                    <a:pt x="13654" y="363"/>
                    <a:pt x="13699" y="363"/>
                  </a:cubicBezTo>
                  <a:cubicBezTo>
                    <a:pt x="13699" y="365"/>
                    <a:pt x="13700" y="367"/>
                    <a:pt x="13701" y="369"/>
                  </a:cubicBezTo>
                  <a:cubicBezTo>
                    <a:pt x="13700" y="369"/>
                    <a:pt x="13699" y="369"/>
                    <a:pt x="13698" y="369"/>
                  </a:cubicBezTo>
                  <a:cubicBezTo>
                    <a:pt x="13699" y="372"/>
                    <a:pt x="13700" y="375"/>
                    <a:pt x="13701" y="378"/>
                  </a:cubicBezTo>
                  <a:cubicBezTo>
                    <a:pt x="13700" y="378"/>
                    <a:pt x="13699" y="378"/>
                    <a:pt x="13698" y="378"/>
                  </a:cubicBezTo>
                  <a:cubicBezTo>
                    <a:pt x="13699" y="380"/>
                    <a:pt x="13700" y="383"/>
                    <a:pt x="13701" y="386"/>
                  </a:cubicBezTo>
                  <a:cubicBezTo>
                    <a:pt x="13700" y="386"/>
                    <a:pt x="13699" y="386"/>
                    <a:pt x="13698" y="386"/>
                  </a:cubicBezTo>
                  <a:cubicBezTo>
                    <a:pt x="13715" y="445"/>
                    <a:pt x="13733" y="506"/>
                    <a:pt x="13751" y="568"/>
                  </a:cubicBezTo>
                  <a:cubicBezTo>
                    <a:pt x="13705" y="568"/>
                    <a:pt x="13658" y="568"/>
                    <a:pt x="13612" y="568"/>
                  </a:cubicBezTo>
                  <a:close/>
                  <a:moveTo>
                    <a:pt x="19345" y="363"/>
                  </a:moveTo>
                  <a:cubicBezTo>
                    <a:pt x="19347" y="365"/>
                    <a:pt x="19350" y="367"/>
                    <a:pt x="19352" y="369"/>
                  </a:cubicBezTo>
                  <a:cubicBezTo>
                    <a:pt x="19349" y="369"/>
                    <a:pt x="19346" y="369"/>
                    <a:pt x="19342" y="369"/>
                  </a:cubicBezTo>
                  <a:cubicBezTo>
                    <a:pt x="19346" y="372"/>
                    <a:pt x="19349" y="375"/>
                    <a:pt x="19352" y="378"/>
                  </a:cubicBezTo>
                  <a:cubicBezTo>
                    <a:pt x="19349" y="378"/>
                    <a:pt x="19346" y="378"/>
                    <a:pt x="19342" y="378"/>
                  </a:cubicBezTo>
                  <a:cubicBezTo>
                    <a:pt x="19346" y="380"/>
                    <a:pt x="19349" y="383"/>
                    <a:pt x="19352" y="386"/>
                  </a:cubicBezTo>
                  <a:cubicBezTo>
                    <a:pt x="19349" y="386"/>
                    <a:pt x="19346" y="386"/>
                    <a:pt x="19342" y="386"/>
                  </a:cubicBezTo>
                  <a:cubicBezTo>
                    <a:pt x="19412" y="445"/>
                    <a:pt x="19484" y="506"/>
                    <a:pt x="19556" y="568"/>
                  </a:cubicBezTo>
                  <a:cubicBezTo>
                    <a:pt x="19520" y="568"/>
                    <a:pt x="19483" y="568"/>
                    <a:pt x="19447" y="568"/>
                  </a:cubicBezTo>
                  <a:cubicBezTo>
                    <a:pt x="19444" y="566"/>
                    <a:pt x="19442" y="564"/>
                    <a:pt x="19440" y="562"/>
                  </a:cubicBezTo>
                  <a:cubicBezTo>
                    <a:pt x="19443" y="562"/>
                    <a:pt x="19446" y="562"/>
                    <a:pt x="19449" y="562"/>
                  </a:cubicBezTo>
                  <a:cubicBezTo>
                    <a:pt x="19446" y="559"/>
                    <a:pt x="19443" y="556"/>
                    <a:pt x="19440" y="554"/>
                  </a:cubicBezTo>
                  <a:cubicBezTo>
                    <a:pt x="19443" y="554"/>
                    <a:pt x="19446" y="554"/>
                    <a:pt x="19449" y="554"/>
                  </a:cubicBezTo>
                  <a:cubicBezTo>
                    <a:pt x="19446" y="551"/>
                    <a:pt x="19443" y="548"/>
                    <a:pt x="19440" y="545"/>
                  </a:cubicBezTo>
                  <a:cubicBezTo>
                    <a:pt x="19443" y="545"/>
                    <a:pt x="19446" y="545"/>
                    <a:pt x="19449" y="545"/>
                  </a:cubicBezTo>
                  <a:cubicBezTo>
                    <a:pt x="19378" y="483"/>
                    <a:pt x="19308" y="423"/>
                    <a:pt x="19240" y="363"/>
                  </a:cubicBezTo>
                  <a:cubicBezTo>
                    <a:pt x="19275" y="363"/>
                    <a:pt x="19310" y="363"/>
                    <a:pt x="19345" y="363"/>
                  </a:cubicBezTo>
                  <a:close/>
                  <a:moveTo>
                    <a:pt x="17933" y="363"/>
                  </a:moveTo>
                  <a:cubicBezTo>
                    <a:pt x="17935" y="365"/>
                    <a:pt x="17937" y="367"/>
                    <a:pt x="17939" y="369"/>
                  </a:cubicBezTo>
                  <a:cubicBezTo>
                    <a:pt x="17936" y="369"/>
                    <a:pt x="17934" y="369"/>
                    <a:pt x="17931" y="369"/>
                  </a:cubicBezTo>
                  <a:cubicBezTo>
                    <a:pt x="17934" y="372"/>
                    <a:pt x="17937" y="375"/>
                    <a:pt x="17939" y="378"/>
                  </a:cubicBezTo>
                  <a:cubicBezTo>
                    <a:pt x="17936" y="378"/>
                    <a:pt x="17934" y="378"/>
                    <a:pt x="17931" y="378"/>
                  </a:cubicBezTo>
                  <a:cubicBezTo>
                    <a:pt x="17934" y="380"/>
                    <a:pt x="17937" y="383"/>
                    <a:pt x="17939" y="386"/>
                  </a:cubicBezTo>
                  <a:cubicBezTo>
                    <a:pt x="17936" y="386"/>
                    <a:pt x="17934" y="386"/>
                    <a:pt x="17931" y="386"/>
                  </a:cubicBezTo>
                  <a:cubicBezTo>
                    <a:pt x="17988" y="445"/>
                    <a:pt x="18046" y="506"/>
                    <a:pt x="18105" y="568"/>
                  </a:cubicBezTo>
                  <a:cubicBezTo>
                    <a:pt x="18066" y="568"/>
                    <a:pt x="18027" y="568"/>
                    <a:pt x="17988" y="568"/>
                  </a:cubicBezTo>
                  <a:cubicBezTo>
                    <a:pt x="17986" y="566"/>
                    <a:pt x="17984" y="564"/>
                    <a:pt x="17983" y="562"/>
                  </a:cubicBezTo>
                  <a:cubicBezTo>
                    <a:pt x="17985" y="562"/>
                    <a:pt x="17988" y="562"/>
                    <a:pt x="17990" y="562"/>
                  </a:cubicBezTo>
                  <a:cubicBezTo>
                    <a:pt x="17988" y="559"/>
                    <a:pt x="17985" y="556"/>
                    <a:pt x="17983" y="554"/>
                  </a:cubicBezTo>
                  <a:cubicBezTo>
                    <a:pt x="17985" y="554"/>
                    <a:pt x="17988" y="554"/>
                    <a:pt x="17990" y="554"/>
                  </a:cubicBezTo>
                  <a:cubicBezTo>
                    <a:pt x="17988" y="551"/>
                    <a:pt x="17985" y="548"/>
                    <a:pt x="17983" y="545"/>
                  </a:cubicBezTo>
                  <a:cubicBezTo>
                    <a:pt x="17985" y="545"/>
                    <a:pt x="17988" y="545"/>
                    <a:pt x="17990" y="545"/>
                  </a:cubicBezTo>
                  <a:cubicBezTo>
                    <a:pt x="17932" y="483"/>
                    <a:pt x="17876" y="423"/>
                    <a:pt x="17821" y="363"/>
                  </a:cubicBezTo>
                  <a:cubicBezTo>
                    <a:pt x="17858" y="363"/>
                    <a:pt x="17896" y="363"/>
                    <a:pt x="17933" y="363"/>
                  </a:cubicBezTo>
                  <a:close/>
                  <a:moveTo>
                    <a:pt x="16522" y="363"/>
                  </a:moveTo>
                  <a:cubicBezTo>
                    <a:pt x="16523" y="365"/>
                    <a:pt x="16525" y="367"/>
                    <a:pt x="16526" y="369"/>
                  </a:cubicBezTo>
                  <a:cubicBezTo>
                    <a:pt x="16524" y="369"/>
                    <a:pt x="16522" y="369"/>
                    <a:pt x="16520" y="369"/>
                  </a:cubicBezTo>
                  <a:cubicBezTo>
                    <a:pt x="16522" y="372"/>
                    <a:pt x="16524" y="375"/>
                    <a:pt x="16526" y="378"/>
                  </a:cubicBezTo>
                  <a:cubicBezTo>
                    <a:pt x="16524" y="378"/>
                    <a:pt x="16522" y="378"/>
                    <a:pt x="16520" y="378"/>
                  </a:cubicBezTo>
                  <a:cubicBezTo>
                    <a:pt x="16522" y="380"/>
                    <a:pt x="16524" y="383"/>
                    <a:pt x="16526" y="386"/>
                  </a:cubicBezTo>
                  <a:cubicBezTo>
                    <a:pt x="16524" y="386"/>
                    <a:pt x="16522" y="386"/>
                    <a:pt x="16520" y="386"/>
                  </a:cubicBezTo>
                  <a:cubicBezTo>
                    <a:pt x="16564" y="445"/>
                    <a:pt x="16609" y="506"/>
                    <a:pt x="16654" y="568"/>
                  </a:cubicBezTo>
                  <a:cubicBezTo>
                    <a:pt x="16612" y="568"/>
                    <a:pt x="16571" y="568"/>
                    <a:pt x="16529" y="568"/>
                  </a:cubicBezTo>
                  <a:cubicBezTo>
                    <a:pt x="16528" y="566"/>
                    <a:pt x="16527" y="564"/>
                    <a:pt x="16525" y="562"/>
                  </a:cubicBezTo>
                  <a:cubicBezTo>
                    <a:pt x="16527" y="562"/>
                    <a:pt x="16529" y="562"/>
                    <a:pt x="16531" y="562"/>
                  </a:cubicBezTo>
                  <a:cubicBezTo>
                    <a:pt x="16529" y="559"/>
                    <a:pt x="16527" y="556"/>
                    <a:pt x="16525" y="554"/>
                  </a:cubicBezTo>
                  <a:cubicBezTo>
                    <a:pt x="16527" y="554"/>
                    <a:pt x="16529" y="554"/>
                    <a:pt x="16531" y="554"/>
                  </a:cubicBezTo>
                  <a:cubicBezTo>
                    <a:pt x="16529" y="551"/>
                    <a:pt x="16527" y="548"/>
                    <a:pt x="16525" y="545"/>
                  </a:cubicBezTo>
                  <a:cubicBezTo>
                    <a:pt x="16527" y="545"/>
                    <a:pt x="16529" y="545"/>
                    <a:pt x="16531" y="545"/>
                  </a:cubicBezTo>
                  <a:cubicBezTo>
                    <a:pt x="16487" y="483"/>
                    <a:pt x="16444" y="423"/>
                    <a:pt x="16402" y="363"/>
                  </a:cubicBezTo>
                  <a:cubicBezTo>
                    <a:pt x="16442" y="363"/>
                    <a:pt x="16482" y="363"/>
                    <a:pt x="16522" y="363"/>
                  </a:cubicBezTo>
                  <a:close/>
                  <a:moveTo>
                    <a:pt x="15110" y="363"/>
                  </a:moveTo>
                  <a:cubicBezTo>
                    <a:pt x="15111" y="365"/>
                    <a:pt x="15112" y="367"/>
                    <a:pt x="15113" y="369"/>
                  </a:cubicBezTo>
                  <a:cubicBezTo>
                    <a:pt x="15112" y="369"/>
                    <a:pt x="15111" y="369"/>
                    <a:pt x="15109" y="369"/>
                  </a:cubicBezTo>
                  <a:cubicBezTo>
                    <a:pt x="15111" y="372"/>
                    <a:pt x="15112" y="375"/>
                    <a:pt x="15113" y="378"/>
                  </a:cubicBezTo>
                  <a:cubicBezTo>
                    <a:pt x="15112" y="378"/>
                    <a:pt x="15111" y="378"/>
                    <a:pt x="15109" y="378"/>
                  </a:cubicBezTo>
                  <a:cubicBezTo>
                    <a:pt x="15111" y="380"/>
                    <a:pt x="15112" y="383"/>
                    <a:pt x="15113" y="386"/>
                  </a:cubicBezTo>
                  <a:cubicBezTo>
                    <a:pt x="15112" y="386"/>
                    <a:pt x="15111" y="386"/>
                    <a:pt x="15109" y="386"/>
                  </a:cubicBezTo>
                  <a:cubicBezTo>
                    <a:pt x="15140" y="445"/>
                    <a:pt x="15171" y="506"/>
                    <a:pt x="15202" y="568"/>
                  </a:cubicBezTo>
                  <a:cubicBezTo>
                    <a:pt x="15158" y="568"/>
                    <a:pt x="15114" y="568"/>
                    <a:pt x="15071" y="568"/>
                  </a:cubicBezTo>
                  <a:cubicBezTo>
                    <a:pt x="15070" y="566"/>
                    <a:pt x="15069" y="564"/>
                    <a:pt x="15068" y="562"/>
                  </a:cubicBezTo>
                  <a:cubicBezTo>
                    <a:pt x="15069" y="562"/>
                    <a:pt x="15070" y="562"/>
                    <a:pt x="15072" y="562"/>
                  </a:cubicBezTo>
                  <a:cubicBezTo>
                    <a:pt x="15070" y="559"/>
                    <a:pt x="15069" y="556"/>
                    <a:pt x="15068" y="554"/>
                  </a:cubicBezTo>
                  <a:cubicBezTo>
                    <a:pt x="15069" y="554"/>
                    <a:pt x="15070" y="554"/>
                    <a:pt x="15072" y="554"/>
                  </a:cubicBezTo>
                  <a:cubicBezTo>
                    <a:pt x="15070" y="551"/>
                    <a:pt x="15069" y="548"/>
                    <a:pt x="15068" y="545"/>
                  </a:cubicBezTo>
                  <a:cubicBezTo>
                    <a:pt x="15069" y="545"/>
                    <a:pt x="15070" y="545"/>
                    <a:pt x="15072" y="545"/>
                  </a:cubicBezTo>
                  <a:cubicBezTo>
                    <a:pt x="15042" y="483"/>
                    <a:pt x="15012" y="423"/>
                    <a:pt x="14983" y="363"/>
                  </a:cubicBezTo>
                  <a:cubicBezTo>
                    <a:pt x="15025" y="363"/>
                    <a:pt x="15068" y="363"/>
                    <a:pt x="15110" y="363"/>
                  </a:cubicBezTo>
                  <a:close/>
                  <a:moveTo>
                    <a:pt x="5156" y="618"/>
                  </a:moveTo>
                  <a:cubicBezTo>
                    <a:pt x="5159" y="615"/>
                    <a:pt x="5162" y="613"/>
                    <a:pt x="5165" y="610"/>
                  </a:cubicBezTo>
                  <a:cubicBezTo>
                    <a:pt x="5162" y="610"/>
                    <a:pt x="5159" y="610"/>
                    <a:pt x="5156" y="610"/>
                  </a:cubicBezTo>
                  <a:cubicBezTo>
                    <a:pt x="5158" y="608"/>
                    <a:pt x="5160" y="606"/>
                    <a:pt x="5162" y="604"/>
                  </a:cubicBezTo>
                  <a:cubicBezTo>
                    <a:pt x="5201" y="604"/>
                    <a:pt x="5240" y="604"/>
                    <a:pt x="5279" y="604"/>
                  </a:cubicBezTo>
                  <a:cubicBezTo>
                    <a:pt x="5214" y="669"/>
                    <a:pt x="5149" y="735"/>
                    <a:pt x="5082" y="803"/>
                  </a:cubicBezTo>
                  <a:cubicBezTo>
                    <a:pt x="5085" y="803"/>
                    <a:pt x="5087" y="803"/>
                    <a:pt x="5090" y="803"/>
                  </a:cubicBezTo>
                  <a:cubicBezTo>
                    <a:pt x="5087" y="805"/>
                    <a:pt x="5085" y="808"/>
                    <a:pt x="5082" y="811"/>
                  </a:cubicBezTo>
                  <a:cubicBezTo>
                    <a:pt x="5085" y="811"/>
                    <a:pt x="5087" y="811"/>
                    <a:pt x="5090" y="811"/>
                  </a:cubicBezTo>
                  <a:cubicBezTo>
                    <a:pt x="5087" y="814"/>
                    <a:pt x="5085" y="816"/>
                    <a:pt x="5082" y="819"/>
                  </a:cubicBezTo>
                  <a:cubicBezTo>
                    <a:pt x="5085" y="819"/>
                    <a:pt x="5087" y="819"/>
                    <a:pt x="5090" y="819"/>
                  </a:cubicBezTo>
                  <a:cubicBezTo>
                    <a:pt x="5088" y="821"/>
                    <a:pt x="5086" y="823"/>
                    <a:pt x="5084" y="825"/>
                  </a:cubicBezTo>
                  <a:cubicBezTo>
                    <a:pt x="5044" y="825"/>
                    <a:pt x="5004" y="825"/>
                    <a:pt x="4964" y="825"/>
                  </a:cubicBezTo>
                  <a:cubicBezTo>
                    <a:pt x="5032" y="758"/>
                    <a:pt x="5099" y="691"/>
                    <a:pt x="5165" y="626"/>
                  </a:cubicBezTo>
                  <a:cubicBezTo>
                    <a:pt x="5162" y="626"/>
                    <a:pt x="5159" y="626"/>
                    <a:pt x="5156" y="626"/>
                  </a:cubicBezTo>
                  <a:cubicBezTo>
                    <a:pt x="5159" y="624"/>
                    <a:pt x="5162" y="621"/>
                    <a:pt x="5165" y="618"/>
                  </a:cubicBezTo>
                  <a:cubicBezTo>
                    <a:pt x="5162" y="618"/>
                    <a:pt x="5159" y="618"/>
                    <a:pt x="5156" y="618"/>
                  </a:cubicBezTo>
                  <a:close/>
                  <a:moveTo>
                    <a:pt x="17055" y="825"/>
                  </a:moveTo>
                  <a:cubicBezTo>
                    <a:pt x="17054" y="823"/>
                    <a:pt x="17052" y="821"/>
                    <a:pt x="17051" y="819"/>
                  </a:cubicBezTo>
                  <a:cubicBezTo>
                    <a:pt x="17053" y="819"/>
                    <a:pt x="17055" y="819"/>
                    <a:pt x="17057" y="819"/>
                  </a:cubicBezTo>
                  <a:cubicBezTo>
                    <a:pt x="17055" y="816"/>
                    <a:pt x="17053" y="814"/>
                    <a:pt x="17051" y="811"/>
                  </a:cubicBezTo>
                  <a:cubicBezTo>
                    <a:pt x="17053" y="811"/>
                    <a:pt x="17055" y="811"/>
                    <a:pt x="17057" y="811"/>
                  </a:cubicBezTo>
                  <a:cubicBezTo>
                    <a:pt x="17055" y="808"/>
                    <a:pt x="17053" y="805"/>
                    <a:pt x="17051" y="803"/>
                  </a:cubicBezTo>
                  <a:cubicBezTo>
                    <a:pt x="17053" y="803"/>
                    <a:pt x="17055" y="803"/>
                    <a:pt x="17057" y="803"/>
                  </a:cubicBezTo>
                  <a:cubicBezTo>
                    <a:pt x="17006" y="735"/>
                    <a:pt x="16955" y="669"/>
                    <a:pt x="16906" y="604"/>
                  </a:cubicBezTo>
                  <a:cubicBezTo>
                    <a:pt x="16947" y="604"/>
                    <a:pt x="16988" y="604"/>
                    <a:pt x="17030" y="604"/>
                  </a:cubicBezTo>
                  <a:cubicBezTo>
                    <a:pt x="17031" y="606"/>
                    <a:pt x="17033" y="608"/>
                    <a:pt x="17034" y="610"/>
                  </a:cubicBezTo>
                  <a:cubicBezTo>
                    <a:pt x="17032" y="610"/>
                    <a:pt x="17030" y="610"/>
                    <a:pt x="17028" y="610"/>
                  </a:cubicBezTo>
                  <a:cubicBezTo>
                    <a:pt x="17030" y="613"/>
                    <a:pt x="17032" y="615"/>
                    <a:pt x="17034" y="618"/>
                  </a:cubicBezTo>
                  <a:cubicBezTo>
                    <a:pt x="17032" y="618"/>
                    <a:pt x="17030" y="618"/>
                    <a:pt x="17028" y="618"/>
                  </a:cubicBezTo>
                  <a:cubicBezTo>
                    <a:pt x="17030" y="621"/>
                    <a:pt x="17032" y="624"/>
                    <a:pt x="17034" y="626"/>
                  </a:cubicBezTo>
                  <a:cubicBezTo>
                    <a:pt x="17032" y="626"/>
                    <a:pt x="17030" y="626"/>
                    <a:pt x="17028" y="626"/>
                  </a:cubicBezTo>
                  <a:cubicBezTo>
                    <a:pt x="17079" y="691"/>
                    <a:pt x="17131" y="758"/>
                    <a:pt x="17183" y="825"/>
                  </a:cubicBezTo>
                  <a:cubicBezTo>
                    <a:pt x="17141" y="825"/>
                    <a:pt x="17098" y="825"/>
                    <a:pt x="17055" y="825"/>
                  </a:cubicBezTo>
                  <a:close/>
                  <a:moveTo>
                    <a:pt x="18571" y="825"/>
                  </a:moveTo>
                  <a:cubicBezTo>
                    <a:pt x="18569" y="823"/>
                    <a:pt x="18567" y="821"/>
                    <a:pt x="18565" y="819"/>
                  </a:cubicBezTo>
                  <a:cubicBezTo>
                    <a:pt x="18568" y="819"/>
                    <a:pt x="18571" y="819"/>
                    <a:pt x="18573" y="819"/>
                  </a:cubicBezTo>
                  <a:cubicBezTo>
                    <a:pt x="18571" y="816"/>
                    <a:pt x="18568" y="814"/>
                    <a:pt x="18565" y="811"/>
                  </a:cubicBezTo>
                  <a:cubicBezTo>
                    <a:pt x="18568" y="811"/>
                    <a:pt x="18571" y="811"/>
                    <a:pt x="18573" y="811"/>
                  </a:cubicBezTo>
                  <a:cubicBezTo>
                    <a:pt x="18571" y="808"/>
                    <a:pt x="18568" y="805"/>
                    <a:pt x="18565" y="803"/>
                  </a:cubicBezTo>
                  <a:cubicBezTo>
                    <a:pt x="18568" y="803"/>
                    <a:pt x="18571" y="803"/>
                    <a:pt x="18573" y="803"/>
                  </a:cubicBezTo>
                  <a:cubicBezTo>
                    <a:pt x="18507" y="735"/>
                    <a:pt x="18442" y="669"/>
                    <a:pt x="18378" y="604"/>
                  </a:cubicBezTo>
                  <a:cubicBezTo>
                    <a:pt x="18417" y="604"/>
                    <a:pt x="18456" y="604"/>
                    <a:pt x="18494" y="604"/>
                  </a:cubicBezTo>
                  <a:cubicBezTo>
                    <a:pt x="18496" y="606"/>
                    <a:pt x="18498" y="608"/>
                    <a:pt x="18500" y="610"/>
                  </a:cubicBezTo>
                  <a:cubicBezTo>
                    <a:pt x="18498" y="610"/>
                    <a:pt x="18495" y="610"/>
                    <a:pt x="18492" y="610"/>
                  </a:cubicBezTo>
                  <a:cubicBezTo>
                    <a:pt x="18495" y="613"/>
                    <a:pt x="18498" y="615"/>
                    <a:pt x="18500" y="618"/>
                  </a:cubicBezTo>
                  <a:cubicBezTo>
                    <a:pt x="18498" y="618"/>
                    <a:pt x="18495" y="618"/>
                    <a:pt x="18492" y="618"/>
                  </a:cubicBezTo>
                  <a:cubicBezTo>
                    <a:pt x="18495" y="621"/>
                    <a:pt x="18498" y="624"/>
                    <a:pt x="18500" y="626"/>
                  </a:cubicBezTo>
                  <a:cubicBezTo>
                    <a:pt x="18498" y="626"/>
                    <a:pt x="18495" y="626"/>
                    <a:pt x="18492" y="626"/>
                  </a:cubicBezTo>
                  <a:cubicBezTo>
                    <a:pt x="18557" y="691"/>
                    <a:pt x="18624" y="758"/>
                    <a:pt x="18692" y="825"/>
                  </a:cubicBezTo>
                  <a:cubicBezTo>
                    <a:pt x="18651" y="825"/>
                    <a:pt x="18611" y="825"/>
                    <a:pt x="18571" y="825"/>
                  </a:cubicBezTo>
                  <a:close/>
                  <a:moveTo>
                    <a:pt x="6472" y="825"/>
                  </a:moveTo>
                  <a:cubicBezTo>
                    <a:pt x="6525" y="758"/>
                    <a:pt x="6578" y="691"/>
                    <a:pt x="6629" y="626"/>
                  </a:cubicBezTo>
                  <a:cubicBezTo>
                    <a:pt x="6627" y="626"/>
                    <a:pt x="6625" y="626"/>
                    <a:pt x="6622" y="626"/>
                  </a:cubicBezTo>
                  <a:cubicBezTo>
                    <a:pt x="6625" y="624"/>
                    <a:pt x="6627" y="621"/>
                    <a:pt x="6629" y="618"/>
                  </a:cubicBezTo>
                  <a:cubicBezTo>
                    <a:pt x="6627" y="618"/>
                    <a:pt x="6625" y="618"/>
                    <a:pt x="6622" y="618"/>
                  </a:cubicBezTo>
                  <a:cubicBezTo>
                    <a:pt x="6625" y="615"/>
                    <a:pt x="6627" y="613"/>
                    <a:pt x="6629" y="610"/>
                  </a:cubicBezTo>
                  <a:cubicBezTo>
                    <a:pt x="6627" y="610"/>
                    <a:pt x="6625" y="610"/>
                    <a:pt x="6622" y="610"/>
                  </a:cubicBezTo>
                  <a:cubicBezTo>
                    <a:pt x="6624" y="608"/>
                    <a:pt x="6626" y="606"/>
                    <a:pt x="6627" y="604"/>
                  </a:cubicBezTo>
                  <a:cubicBezTo>
                    <a:pt x="6668" y="604"/>
                    <a:pt x="6709" y="604"/>
                    <a:pt x="6751" y="604"/>
                  </a:cubicBezTo>
                  <a:cubicBezTo>
                    <a:pt x="6701" y="669"/>
                    <a:pt x="6650" y="735"/>
                    <a:pt x="6598" y="803"/>
                  </a:cubicBezTo>
                  <a:cubicBezTo>
                    <a:pt x="6600" y="803"/>
                    <a:pt x="6602" y="803"/>
                    <a:pt x="6605" y="803"/>
                  </a:cubicBezTo>
                  <a:cubicBezTo>
                    <a:pt x="6602" y="805"/>
                    <a:pt x="6600" y="808"/>
                    <a:pt x="6598" y="811"/>
                  </a:cubicBezTo>
                  <a:cubicBezTo>
                    <a:pt x="6600" y="811"/>
                    <a:pt x="6602" y="811"/>
                    <a:pt x="6605" y="811"/>
                  </a:cubicBezTo>
                  <a:cubicBezTo>
                    <a:pt x="6602" y="814"/>
                    <a:pt x="6600" y="816"/>
                    <a:pt x="6598" y="819"/>
                  </a:cubicBezTo>
                  <a:cubicBezTo>
                    <a:pt x="6600" y="819"/>
                    <a:pt x="6602" y="819"/>
                    <a:pt x="6605" y="819"/>
                  </a:cubicBezTo>
                  <a:cubicBezTo>
                    <a:pt x="6603" y="821"/>
                    <a:pt x="6602" y="823"/>
                    <a:pt x="6600" y="825"/>
                  </a:cubicBezTo>
                  <a:cubicBezTo>
                    <a:pt x="6557" y="825"/>
                    <a:pt x="6515" y="825"/>
                    <a:pt x="6472" y="825"/>
                  </a:cubicBezTo>
                  <a:close/>
                  <a:moveTo>
                    <a:pt x="15536" y="811"/>
                  </a:moveTo>
                  <a:cubicBezTo>
                    <a:pt x="15538" y="811"/>
                    <a:pt x="15540" y="811"/>
                    <a:pt x="15541" y="811"/>
                  </a:cubicBezTo>
                  <a:cubicBezTo>
                    <a:pt x="15539" y="808"/>
                    <a:pt x="15538" y="805"/>
                    <a:pt x="15536" y="803"/>
                  </a:cubicBezTo>
                  <a:cubicBezTo>
                    <a:pt x="15538" y="803"/>
                    <a:pt x="15540" y="803"/>
                    <a:pt x="15541" y="803"/>
                  </a:cubicBezTo>
                  <a:cubicBezTo>
                    <a:pt x="15504" y="735"/>
                    <a:pt x="15469" y="669"/>
                    <a:pt x="15434" y="604"/>
                  </a:cubicBezTo>
                  <a:cubicBezTo>
                    <a:pt x="15477" y="604"/>
                    <a:pt x="15521" y="604"/>
                    <a:pt x="15565" y="604"/>
                  </a:cubicBezTo>
                  <a:cubicBezTo>
                    <a:pt x="15566" y="606"/>
                    <a:pt x="15567" y="608"/>
                    <a:pt x="15568" y="610"/>
                  </a:cubicBezTo>
                  <a:cubicBezTo>
                    <a:pt x="15567" y="610"/>
                    <a:pt x="15565" y="610"/>
                    <a:pt x="15564" y="610"/>
                  </a:cubicBezTo>
                  <a:cubicBezTo>
                    <a:pt x="15565" y="613"/>
                    <a:pt x="15567" y="615"/>
                    <a:pt x="15568" y="618"/>
                  </a:cubicBezTo>
                  <a:cubicBezTo>
                    <a:pt x="15567" y="618"/>
                    <a:pt x="15565" y="618"/>
                    <a:pt x="15564" y="618"/>
                  </a:cubicBezTo>
                  <a:cubicBezTo>
                    <a:pt x="15565" y="621"/>
                    <a:pt x="15567" y="624"/>
                    <a:pt x="15568" y="626"/>
                  </a:cubicBezTo>
                  <a:cubicBezTo>
                    <a:pt x="15567" y="626"/>
                    <a:pt x="15565" y="626"/>
                    <a:pt x="15564" y="626"/>
                  </a:cubicBezTo>
                  <a:cubicBezTo>
                    <a:pt x="15600" y="691"/>
                    <a:pt x="15637" y="758"/>
                    <a:pt x="15675" y="825"/>
                  </a:cubicBezTo>
                  <a:cubicBezTo>
                    <a:pt x="15630" y="825"/>
                    <a:pt x="15585" y="825"/>
                    <a:pt x="15540" y="825"/>
                  </a:cubicBezTo>
                  <a:cubicBezTo>
                    <a:pt x="15539" y="823"/>
                    <a:pt x="15537" y="821"/>
                    <a:pt x="15536" y="819"/>
                  </a:cubicBezTo>
                  <a:cubicBezTo>
                    <a:pt x="15538" y="819"/>
                    <a:pt x="15540" y="819"/>
                    <a:pt x="15541" y="819"/>
                  </a:cubicBezTo>
                  <a:cubicBezTo>
                    <a:pt x="15539" y="816"/>
                    <a:pt x="15538" y="814"/>
                    <a:pt x="15536" y="811"/>
                  </a:cubicBezTo>
                  <a:close/>
                  <a:moveTo>
                    <a:pt x="10236" y="883"/>
                  </a:moveTo>
                  <a:cubicBezTo>
                    <a:pt x="10236" y="881"/>
                    <a:pt x="10237" y="878"/>
                    <a:pt x="10237" y="875"/>
                  </a:cubicBezTo>
                  <a:cubicBezTo>
                    <a:pt x="10237" y="875"/>
                    <a:pt x="10236" y="875"/>
                    <a:pt x="10236" y="875"/>
                  </a:cubicBezTo>
                  <a:cubicBezTo>
                    <a:pt x="10236" y="872"/>
                    <a:pt x="10237" y="869"/>
                    <a:pt x="10237" y="867"/>
                  </a:cubicBezTo>
                  <a:cubicBezTo>
                    <a:pt x="10237" y="867"/>
                    <a:pt x="10236" y="867"/>
                    <a:pt x="10236" y="867"/>
                  </a:cubicBezTo>
                  <a:cubicBezTo>
                    <a:pt x="10236" y="865"/>
                    <a:pt x="10236" y="863"/>
                    <a:pt x="10237" y="861"/>
                  </a:cubicBezTo>
                  <a:cubicBezTo>
                    <a:pt x="10286" y="861"/>
                    <a:pt x="10336" y="861"/>
                    <a:pt x="10385" y="861"/>
                  </a:cubicBezTo>
                  <a:cubicBezTo>
                    <a:pt x="10370" y="932"/>
                    <a:pt x="10354" y="1004"/>
                    <a:pt x="10339" y="1079"/>
                  </a:cubicBezTo>
                  <a:cubicBezTo>
                    <a:pt x="10339" y="1079"/>
                    <a:pt x="10340" y="1079"/>
                    <a:pt x="10340" y="1079"/>
                  </a:cubicBezTo>
                  <a:cubicBezTo>
                    <a:pt x="10340" y="1081"/>
                    <a:pt x="10339" y="1084"/>
                    <a:pt x="10339" y="1087"/>
                  </a:cubicBezTo>
                  <a:cubicBezTo>
                    <a:pt x="10339" y="1087"/>
                    <a:pt x="10340" y="1087"/>
                    <a:pt x="10340" y="1087"/>
                  </a:cubicBezTo>
                  <a:cubicBezTo>
                    <a:pt x="10340" y="1090"/>
                    <a:pt x="10339" y="1092"/>
                    <a:pt x="10339" y="1095"/>
                  </a:cubicBezTo>
                  <a:cubicBezTo>
                    <a:pt x="10339" y="1095"/>
                    <a:pt x="10340" y="1095"/>
                    <a:pt x="10340" y="1095"/>
                  </a:cubicBezTo>
                  <a:cubicBezTo>
                    <a:pt x="10340" y="1098"/>
                    <a:pt x="10339" y="1101"/>
                    <a:pt x="10339" y="1104"/>
                  </a:cubicBezTo>
                  <a:cubicBezTo>
                    <a:pt x="10339" y="1104"/>
                    <a:pt x="10340" y="1104"/>
                    <a:pt x="10340" y="1104"/>
                  </a:cubicBezTo>
                  <a:cubicBezTo>
                    <a:pt x="10340" y="1105"/>
                    <a:pt x="10340" y="1106"/>
                    <a:pt x="10340" y="1107"/>
                  </a:cubicBezTo>
                  <a:cubicBezTo>
                    <a:pt x="10288" y="1107"/>
                    <a:pt x="10237" y="1107"/>
                    <a:pt x="10185" y="1107"/>
                  </a:cubicBezTo>
                  <a:cubicBezTo>
                    <a:pt x="10203" y="1031"/>
                    <a:pt x="10221" y="956"/>
                    <a:pt x="10237" y="883"/>
                  </a:cubicBezTo>
                  <a:cubicBezTo>
                    <a:pt x="10237" y="883"/>
                    <a:pt x="10236" y="883"/>
                    <a:pt x="10236" y="883"/>
                  </a:cubicBezTo>
                  <a:close/>
                  <a:moveTo>
                    <a:pt x="11759" y="883"/>
                  </a:moveTo>
                  <a:cubicBezTo>
                    <a:pt x="11759" y="881"/>
                    <a:pt x="11759" y="878"/>
                    <a:pt x="11759" y="875"/>
                  </a:cubicBezTo>
                  <a:cubicBezTo>
                    <a:pt x="11759" y="875"/>
                    <a:pt x="11759" y="875"/>
                    <a:pt x="11759" y="875"/>
                  </a:cubicBezTo>
                  <a:cubicBezTo>
                    <a:pt x="11759" y="872"/>
                    <a:pt x="11759" y="869"/>
                    <a:pt x="11759" y="867"/>
                  </a:cubicBezTo>
                  <a:cubicBezTo>
                    <a:pt x="11759" y="867"/>
                    <a:pt x="11759" y="867"/>
                    <a:pt x="11759" y="867"/>
                  </a:cubicBezTo>
                  <a:cubicBezTo>
                    <a:pt x="11759" y="865"/>
                    <a:pt x="11759" y="863"/>
                    <a:pt x="11759" y="861"/>
                  </a:cubicBezTo>
                  <a:cubicBezTo>
                    <a:pt x="11810" y="861"/>
                    <a:pt x="11862" y="861"/>
                    <a:pt x="11914" y="861"/>
                  </a:cubicBezTo>
                  <a:cubicBezTo>
                    <a:pt x="11914" y="863"/>
                    <a:pt x="11914" y="865"/>
                    <a:pt x="11914" y="867"/>
                  </a:cubicBezTo>
                  <a:cubicBezTo>
                    <a:pt x="11914" y="867"/>
                    <a:pt x="11914" y="867"/>
                    <a:pt x="11914" y="867"/>
                  </a:cubicBezTo>
                  <a:cubicBezTo>
                    <a:pt x="11914" y="869"/>
                    <a:pt x="11914" y="872"/>
                    <a:pt x="11914" y="875"/>
                  </a:cubicBezTo>
                  <a:cubicBezTo>
                    <a:pt x="11914" y="875"/>
                    <a:pt x="11914" y="875"/>
                    <a:pt x="11914" y="875"/>
                  </a:cubicBezTo>
                  <a:cubicBezTo>
                    <a:pt x="11914" y="878"/>
                    <a:pt x="11914" y="881"/>
                    <a:pt x="11914" y="883"/>
                  </a:cubicBezTo>
                  <a:cubicBezTo>
                    <a:pt x="11914" y="883"/>
                    <a:pt x="11914" y="883"/>
                    <a:pt x="11914" y="883"/>
                  </a:cubicBezTo>
                  <a:cubicBezTo>
                    <a:pt x="11914" y="956"/>
                    <a:pt x="11915" y="1031"/>
                    <a:pt x="11916" y="1107"/>
                  </a:cubicBezTo>
                  <a:cubicBezTo>
                    <a:pt x="11862" y="1107"/>
                    <a:pt x="11809" y="1107"/>
                    <a:pt x="11756" y="1107"/>
                  </a:cubicBezTo>
                  <a:cubicBezTo>
                    <a:pt x="11757" y="1031"/>
                    <a:pt x="11758" y="956"/>
                    <a:pt x="11759" y="883"/>
                  </a:cubicBezTo>
                  <a:close/>
                  <a:moveTo>
                    <a:pt x="19743" y="140"/>
                  </a:moveTo>
                  <a:cubicBezTo>
                    <a:pt x="19744" y="141"/>
                    <a:pt x="19746" y="143"/>
                    <a:pt x="19747" y="144"/>
                  </a:cubicBezTo>
                  <a:cubicBezTo>
                    <a:pt x="19744" y="144"/>
                    <a:pt x="19740" y="144"/>
                    <a:pt x="19737" y="144"/>
                  </a:cubicBezTo>
                  <a:cubicBezTo>
                    <a:pt x="19740" y="147"/>
                    <a:pt x="19744" y="150"/>
                    <a:pt x="19747" y="153"/>
                  </a:cubicBezTo>
                  <a:cubicBezTo>
                    <a:pt x="19744" y="153"/>
                    <a:pt x="19740" y="153"/>
                    <a:pt x="19737" y="153"/>
                  </a:cubicBezTo>
                  <a:cubicBezTo>
                    <a:pt x="19740" y="155"/>
                    <a:pt x="19744" y="158"/>
                    <a:pt x="19747" y="161"/>
                  </a:cubicBezTo>
                  <a:cubicBezTo>
                    <a:pt x="19744" y="161"/>
                    <a:pt x="19740" y="161"/>
                    <a:pt x="19737" y="161"/>
                  </a:cubicBezTo>
                  <a:cubicBezTo>
                    <a:pt x="19807" y="215"/>
                    <a:pt x="19878" y="271"/>
                    <a:pt x="19950" y="327"/>
                  </a:cubicBezTo>
                  <a:cubicBezTo>
                    <a:pt x="19917" y="327"/>
                    <a:pt x="19884" y="327"/>
                    <a:pt x="19850" y="327"/>
                  </a:cubicBezTo>
                  <a:cubicBezTo>
                    <a:pt x="19848" y="325"/>
                    <a:pt x="19845" y="323"/>
                    <a:pt x="19843" y="321"/>
                  </a:cubicBezTo>
                  <a:cubicBezTo>
                    <a:pt x="19846" y="321"/>
                    <a:pt x="19850" y="321"/>
                    <a:pt x="19853" y="321"/>
                  </a:cubicBezTo>
                  <a:cubicBezTo>
                    <a:pt x="19850" y="318"/>
                    <a:pt x="19846" y="316"/>
                    <a:pt x="19843" y="313"/>
                  </a:cubicBezTo>
                  <a:cubicBezTo>
                    <a:pt x="19846" y="313"/>
                    <a:pt x="19850" y="313"/>
                    <a:pt x="19853" y="313"/>
                  </a:cubicBezTo>
                  <a:cubicBezTo>
                    <a:pt x="19850" y="310"/>
                    <a:pt x="19846" y="307"/>
                    <a:pt x="19843" y="304"/>
                  </a:cubicBezTo>
                  <a:cubicBezTo>
                    <a:pt x="19846" y="304"/>
                    <a:pt x="19850" y="304"/>
                    <a:pt x="19853" y="304"/>
                  </a:cubicBezTo>
                  <a:cubicBezTo>
                    <a:pt x="19783" y="249"/>
                    <a:pt x="19714" y="194"/>
                    <a:pt x="19646" y="140"/>
                  </a:cubicBezTo>
                  <a:cubicBezTo>
                    <a:pt x="19678" y="140"/>
                    <a:pt x="19710" y="140"/>
                    <a:pt x="19743" y="140"/>
                  </a:cubicBezTo>
                  <a:close/>
                  <a:moveTo>
                    <a:pt x="18380" y="140"/>
                  </a:moveTo>
                  <a:cubicBezTo>
                    <a:pt x="18382" y="141"/>
                    <a:pt x="18383" y="143"/>
                    <a:pt x="18385" y="144"/>
                  </a:cubicBezTo>
                  <a:cubicBezTo>
                    <a:pt x="18382" y="144"/>
                    <a:pt x="18379" y="144"/>
                    <a:pt x="18376" y="144"/>
                  </a:cubicBezTo>
                  <a:cubicBezTo>
                    <a:pt x="18379" y="147"/>
                    <a:pt x="18382" y="150"/>
                    <a:pt x="18385" y="153"/>
                  </a:cubicBezTo>
                  <a:cubicBezTo>
                    <a:pt x="18382" y="153"/>
                    <a:pt x="18379" y="153"/>
                    <a:pt x="18376" y="153"/>
                  </a:cubicBezTo>
                  <a:cubicBezTo>
                    <a:pt x="18379" y="155"/>
                    <a:pt x="18382" y="158"/>
                    <a:pt x="18385" y="161"/>
                  </a:cubicBezTo>
                  <a:cubicBezTo>
                    <a:pt x="18382" y="161"/>
                    <a:pt x="18379" y="161"/>
                    <a:pt x="18376" y="161"/>
                  </a:cubicBezTo>
                  <a:cubicBezTo>
                    <a:pt x="18433" y="215"/>
                    <a:pt x="18493" y="271"/>
                    <a:pt x="18553" y="327"/>
                  </a:cubicBezTo>
                  <a:cubicBezTo>
                    <a:pt x="18517" y="327"/>
                    <a:pt x="18481" y="327"/>
                    <a:pt x="18445" y="327"/>
                  </a:cubicBezTo>
                  <a:cubicBezTo>
                    <a:pt x="18443" y="325"/>
                    <a:pt x="18441" y="323"/>
                    <a:pt x="18438" y="321"/>
                  </a:cubicBezTo>
                  <a:cubicBezTo>
                    <a:pt x="18441" y="321"/>
                    <a:pt x="18444" y="321"/>
                    <a:pt x="18447" y="321"/>
                  </a:cubicBezTo>
                  <a:cubicBezTo>
                    <a:pt x="18444" y="318"/>
                    <a:pt x="18441" y="316"/>
                    <a:pt x="18438" y="313"/>
                  </a:cubicBezTo>
                  <a:cubicBezTo>
                    <a:pt x="18441" y="313"/>
                    <a:pt x="18444" y="313"/>
                    <a:pt x="18447" y="313"/>
                  </a:cubicBezTo>
                  <a:cubicBezTo>
                    <a:pt x="18444" y="310"/>
                    <a:pt x="18441" y="307"/>
                    <a:pt x="18438" y="304"/>
                  </a:cubicBezTo>
                  <a:cubicBezTo>
                    <a:pt x="18441" y="304"/>
                    <a:pt x="18444" y="304"/>
                    <a:pt x="18447" y="304"/>
                  </a:cubicBezTo>
                  <a:cubicBezTo>
                    <a:pt x="18389" y="249"/>
                    <a:pt x="18333" y="194"/>
                    <a:pt x="18277" y="140"/>
                  </a:cubicBezTo>
                  <a:cubicBezTo>
                    <a:pt x="18311" y="140"/>
                    <a:pt x="18346" y="140"/>
                    <a:pt x="18380" y="140"/>
                  </a:cubicBezTo>
                  <a:close/>
                  <a:moveTo>
                    <a:pt x="17018" y="140"/>
                  </a:moveTo>
                  <a:cubicBezTo>
                    <a:pt x="17019" y="141"/>
                    <a:pt x="17020" y="143"/>
                    <a:pt x="17022" y="144"/>
                  </a:cubicBezTo>
                  <a:cubicBezTo>
                    <a:pt x="17019" y="144"/>
                    <a:pt x="17017" y="144"/>
                    <a:pt x="17014" y="144"/>
                  </a:cubicBezTo>
                  <a:cubicBezTo>
                    <a:pt x="17017" y="147"/>
                    <a:pt x="17019" y="150"/>
                    <a:pt x="17022" y="153"/>
                  </a:cubicBezTo>
                  <a:cubicBezTo>
                    <a:pt x="17019" y="153"/>
                    <a:pt x="17017" y="153"/>
                    <a:pt x="17014" y="153"/>
                  </a:cubicBezTo>
                  <a:cubicBezTo>
                    <a:pt x="17017" y="155"/>
                    <a:pt x="17019" y="158"/>
                    <a:pt x="17022" y="161"/>
                  </a:cubicBezTo>
                  <a:cubicBezTo>
                    <a:pt x="17019" y="161"/>
                    <a:pt x="17017" y="161"/>
                    <a:pt x="17014" y="161"/>
                  </a:cubicBezTo>
                  <a:cubicBezTo>
                    <a:pt x="17060" y="215"/>
                    <a:pt x="17107" y="271"/>
                    <a:pt x="17154" y="327"/>
                  </a:cubicBezTo>
                  <a:cubicBezTo>
                    <a:pt x="17116" y="327"/>
                    <a:pt x="17078" y="327"/>
                    <a:pt x="17039" y="327"/>
                  </a:cubicBezTo>
                  <a:cubicBezTo>
                    <a:pt x="17038" y="325"/>
                    <a:pt x="17036" y="323"/>
                    <a:pt x="17034" y="321"/>
                  </a:cubicBezTo>
                  <a:cubicBezTo>
                    <a:pt x="17037" y="321"/>
                    <a:pt x="17039" y="321"/>
                    <a:pt x="17041" y="321"/>
                  </a:cubicBezTo>
                  <a:cubicBezTo>
                    <a:pt x="17039" y="318"/>
                    <a:pt x="17037" y="316"/>
                    <a:pt x="17034" y="313"/>
                  </a:cubicBezTo>
                  <a:cubicBezTo>
                    <a:pt x="17037" y="313"/>
                    <a:pt x="17039" y="313"/>
                    <a:pt x="17041" y="313"/>
                  </a:cubicBezTo>
                  <a:cubicBezTo>
                    <a:pt x="17039" y="310"/>
                    <a:pt x="17037" y="307"/>
                    <a:pt x="17034" y="304"/>
                  </a:cubicBezTo>
                  <a:cubicBezTo>
                    <a:pt x="17037" y="304"/>
                    <a:pt x="17039" y="304"/>
                    <a:pt x="17041" y="304"/>
                  </a:cubicBezTo>
                  <a:cubicBezTo>
                    <a:pt x="16995" y="249"/>
                    <a:pt x="16951" y="194"/>
                    <a:pt x="16907" y="140"/>
                  </a:cubicBezTo>
                  <a:cubicBezTo>
                    <a:pt x="16944" y="140"/>
                    <a:pt x="16981" y="140"/>
                    <a:pt x="17018" y="140"/>
                  </a:cubicBezTo>
                  <a:close/>
                  <a:moveTo>
                    <a:pt x="15656" y="140"/>
                  </a:moveTo>
                  <a:cubicBezTo>
                    <a:pt x="15657" y="141"/>
                    <a:pt x="15658" y="143"/>
                    <a:pt x="15658" y="144"/>
                  </a:cubicBezTo>
                  <a:cubicBezTo>
                    <a:pt x="15657" y="144"/>
                    <a:pt x="15655" y="144"/>
                    <a:pt x="15653" y="144"/>
                  </a:cubicBezTo>
                  <a:cubicBezTo>
                    <a:pt x="15655" y="147"/>
                    <a:pt x="15657" y="150"/>
                    <a:pt x="15658" y="153"/>
                  </a:cubicBezTo>
                  <a:cubicBezTo>
                    <a:pt x="15657" y="153"/>
                    <a:pt x="15655" y="153"/>
                    <a:pt x="15653" y="153"/>
                  </a:cubicBezTo>
                  <a:cubicBezTo>
                    <a:pt x="15655" y="155"/>
                    <a:pt x="15657" y="158"/>
                    <a:pt x="15658" y="161"/>
                  </a:cubicBezTo>
                  <a:cubicBezTo>
                    <a:pt x="15657" y="161"/>
                    <a:pt x="15655" y="161"/>
                    <a:pt x="15653" y="161"/>
                  </a:cubicBezTo>
                  <a:cubicBezTo>
                    <a:pt x="15687" y="215"/>
                    <a:pt x="15721" y="271"/>
                    <a:pt x="15756" y="327"/>
                  </a:cubicBezTo>
                  <a:cubicBezTo>
                    <a:pt x="15716" y="327"/>
                    <a:pt x="15675" y="327"/>
                    <a:pt x="15634" y="327"/>
                  </a:cubicBezTo>
                  <a:cubicBezTo>
                    <a:pt x="15633" y="325"/>
                    <a:pt x="15631" y="323"/>
                    <a:pt x="15630" y="321"/>
                  </a:cubicBezTo>
                  <a:cubicBezTo>
                    <a:pt x="15632" y="321"/>
                    <a:pt x="15634" y="321"/>
                    <a:pt x="15635" y="321"/>
                  </a:cubicBezTo>
                  <a:cubicBezTo>
                    <a:pt x="15634" y="318"/>
                    <a:pt x="15632" y="316"/>
                    <a:pt x="15630" y="313"/>
                  </a:cubicBezTo>
                  <a:cubicBezTo>
                    <a:pt x="15632" y="313"/>
                    <a:pt x="15634" y="313"/>
                    <a:pt x="15635" y="313"/>
                  </a:cubicBezTo>
                  <a:cubicBezTo>
                    <a:pt x="15634" y="310"/>
                    <a:pt x="15632" y="307"/>
                    <a:pt x="15630" y="304"/>
                  </a:cubicBezTo>
                  <a:cubicBezTo>
                    <a:pt x="15632" y="304"/>
                    <a:pt x="15634" y="304"/>
                    <a:pt x="15635" y="304"/>
                  </a:cubicBezTo>
                  <a:cubicBezTo>
                    <a:pt x="15602" y="249"/>
                    <a:pt x="15570" y="194"/>
                    <a:pt x="15537" y="140"/>
                  </a:cubicBezTo>
                  <a:cubicBezTo>
                    <a:pt x="15577" y="140"/>
                    <a:pt x="15616" y="140"/>
                    <a:pt x="15656" y="140"/>
                  </a:cubicBezTo>
                  <a:close/>
                  <a:moveTo>
                    <a:pt x="14294" y="140"/>
                  </a:moveTo>
                  <a:cubicBezTo>
                    <a:pt x="14294" y="141"/>
                    <a:pt x="14295" y="143"/>
                    <a:pt x="14295" y="144"/>
                  </a:cubicBezTo>
                  <a:cubicBezTo>
                    <a:pt x="14294" y="144"/>
                    <a:pt x="14293" y="144"/>
                    <a:pt x="14292" y="144"/>
                  </a:cubicBezTo>
                  <a:cubicBezTo>
                    <a:pt x="14293" y="147"/>
                    <a:pt x="14294" y="150"/>
                    <a:pt x="14295" y="153"/>
                  </a:cubicBezTo>
                  <a:cubicBezTo>
                    <a:pt x="14294" y="153"/>
                    <a:pt x="14293" y="153"/>
                    <a:pt x="14292" y="153"/>
                  </a:cubicBezTo>
                  <a:cubicBezTo>
                    <a:pt x="14293" y="155"/>
                    <a:pt x="14294" y="158"/>
                    <a:pt x="14295" y="161"/>
                  </a:cubicBezTo>
                  <a:cubicBezTo>
                    <a:pt x="14294" y="161"/>
                    <a:pt x="14293" y="161"/>
                    <a:pt x="14292" y="161"/>
                  </a:cubicBezTo>
                  <a:cubicBezTo>
                    <a:pt x="14314" y="215"/>
                    <a:pt x="14336" y="271"/>
                    <a:pt x="14358" y="327"/>
                  </a:cubicBezTo>
                  <a:cubicBezTo>
                    <a:pt x="14315" y="327"/>
                    <a:pt x="14272" y="327"/>
                    <a:pt x="14229" y="327"/>
                  </a:cubicBezTo>
                  <a:cubicBezTo>
                    <a:pt x="14228" y="325"/>
                    <a:pt x="14227" y="323"/>
                    <a:pt x="14226" y="321"/>
                  </a:cubicBezTo>
                  <a:cubicBezTo>
                    <a:pt x="14227" y="321"/>
                    <a:pt x="14228" y="321"/>
                    <a:pt x="14229" y="321"/>
                  </a:cubicBezTo>
                  <a:cubicBezTo>
                    <a:pt x="14228" y="318"/>
                    <a:pt x="14227" y="316"/>
                    <a:pt x="14226" y="313"/>
                  </a:cubicBezTo>
                  <a:cubicBezTo>
                    <a:pt x="14227" y="313"/>
                    <a:pt x="14228" y="313"/>
                    <a:pt x="14229" y="313"/>
                  </a:cubicBezTo>
                  <a:cubicBezTo>
                    <a:pt x="14228" y="310"/>
                    <a:pt x="14227" y="307"/>
                    <a:pt x="14226" y="304"/>
                  </a:cubicBezTo>
                  <a:cubicBezTo>
                    <a:pt x="14227" y="304"/>
                    <a:pt x="14228" y="304"/>
                    <a:pt x="14229" y="304"/>
                  </a:cubicBezTo>
                  <a:cubicBezTo>
                    <a:pt x="14208" y="249"/>
                    <a:pt x="14188" y="194"/>
                    <a:pt x="14168" y="140"/>
                  </a:cubicBezTo>
                  <a:cubicBezTo>
                    <a:pt x="14210" y="140"/>
                    <a:pt x="14252" y="140"/>
                    <a:pt x="14294" y="140"/>
                  </a:cubicBezTo>
                  <a:close/>
                  <a:moveTo>
                    <a:pt x="12932" y="140"/>
                  </a:moveTo>
                  <a:cubicBezTo>
                    <a:pt x="12932" y="141"/>
                    <a:pt x="12932" y="143"/>
                    <a:pt x="12932" y="144"/>
                  </a:cubicBezTo>
                  <a:cubicBezTo>
                    <a:pt x="12932" y="144"/>
                    <a:pt x="12931" y="144"/>
                    <a:pt x="12931" y="144"/>
                  </a:cubicBezTo>
                  <a:cubicBezTo>
                    <a:pt x="12931" y="147"/>
                    <a:pt x="12932" y="150"/>
                    <a:pt x="12932" y="153"/>
                  </a:cubicBezTo>
                  <a:cubicBezTo>
                    <a:pt x="12932" y="153"/>
                    <a:pt x="12931" y="153"/>
                    <a:pt x="12931" y="153"/>
                  </a:cubicBezTo>
                  <a:cubicBezTo>
                    <a:pt x="12931" y="155"/>
                    <a:pt x="12932" y="158"/>
                    <a:pt x="12932" y="161"/>
                  </a:cubicBezTo>
                  <a:cubicBezTo>
                    <a:pt x="12932" y="161"/>
                    <a:pt x="12931" y="161"/>
                    <a:pt x="12931" y="161"/>
                  </a:cubicBezTo>
                  <a:cubicBezTo>
                    <a:pt x="12940" y="215"/>
                    <a:pt x="12950" y="271"/>
                    <a:pt x="12960" y="327"/>
                  </a:cubicBezTo>
                  <a:cubicBezTo>
                    <a:pt x="12914" y="327"/>
                    <a:pt x="12869" y="327"/>
                    <a:pt x="12823" y="327"/>
                  </a:cubicBezTo>
                  <a:cubicBezTo>
                    <a:pt x="12823" y="325"/>
                    <a:pt x="12822" y="323"/>
                    <a:pt x="12822" y="321"/>
                  </a:cubicBezTo>
                  <a:cubicBezTo>
                    <a:pt x="12822" y="321"/>
                    <a:pt x="12823" y="321"/>
                    <a:pt x="12823" y="321"/>
                  </a:cubicBezTo>
                  <a:cubicBezTo>
                    <a:pt x="12823" y="318"/>
                    <a:pt x="12822" y="316"/>
                    <a:pt x="12822" y="313"/>
                  </a:cubicBezTo>
                  <a:cubicBezTo>
                    <a:pt x="12822" y="313"/>
                    <a:pt x="12823" y="313"/>
                    <a:pt x="12823" y="313"/>
                  </a:cubicBezTo>
                  <a:cubicBezTo>
                    <a:pt x="12823" y="310"/>
                    <a:pt x="12822" y="307"/>
                    <a:pt x="12822" y="304"/>
                  </a:cubicBezTo>
                  <a:cubicBezTo>
                    <a:pt x="12822" y="304"/>
                    <a:pt x="12823" y="304"/>
                    <a:pt x="12823" y="304"/>
                  </a:cubicBezTo>
                  <a:cubicBezTo>
                    <a:pt x="12815" y="249"/>
                    <a:pt x="12806" y="194"/>
                    <a:pt x="12798" y="140"/>
                  </a:cubicBezTo>
                  <a:cubicBezTo>
                    <a:pt x="12843" y="140"/>
                    <a:pt x="12887" y="140"/>
                    <a:pt x="12932" y="140"/>
                  </a:cubicBezTo>
                  <a:close/>
                  <a:moveTo>
                    <a:pt x="10157" y="313"/>
                  </a:moveTo>
                  <a:cubicBezTo>
                    <a:pt x="10156" y="316"/>
                    <a:pt x="10155" y="318"/>
                    <a:pt x="10155" y="321"/>
                  </a:cubicBezTo>
                  <a:cubicBezTo>
                    <a:pt x="10155" y="321"/>
                    <a:pt x="10156" y="321"/>
                    <a:pt x="10157" y="321"/>
                  </a:cubicBezTo>
                  <a:cubicBezTo>
                    <a:pt x="10156" y="323"/>
                    <a:pt x="10156" y="325"/>
                    <a:pt x="10155" y="327"/>
                  </a:cubicBezTo>
                  <a:cubicBezTo>
                    <a:pt x="10111" y="327"/>
                    <a:pt x="10066" y="327"/>
                    <a:pt x="10022" y="327"/>
                  </a:cubicBezTo>
                  <a:cubicBezTo>
                    <a:pt x="10038" y="271"/>
                    <a:pt x="10054" y="215"/>
                    <a:pt x="10070" y="161"/>
                  </a:cubicBezTo>
                  <a:cubicBezTo>
                    <a:pt x="10069" y="161"/>
                    <a:pt x="10068" y="161"/>
                    <a:pt x="10068" y="161"/>
                  </a:cubicBezTo>
                  <a:cubicBezTo>
                    <a:pt x="10068" y="158"/>
                    <a:pt x="10069" y="155"/>
                    <a:pt x="10070" y="153"/>
                  </a:cubicBezTo>
                  <a:cubicBezTo>
                    <a:pt x="10069" y="153"/>
                    <a:pt x="10068" y="153"/>
                    <a:pt x="10068" y="153"/>
                  </a:cubicBezTo>
                  <a:cubicBezTo>
                    <a:pt x="10068" y="150"/>
                    <a:pt x="10069" y="147"/>
                    <a:pt x="10070" y="144"/>
                  </a:cubicBezTo>
                  <a:cubicBezTo>
                    <a:pt x="10069" y="144"/>
                    <a:pt x="10068" y="144"/>
                    <a:pt x="10068" y="144"/>
                  </a:cubicBezTo>
                  <a:cubicBezTo>
                    <a:pt x="10068" y="143"/>
                    <a:pt x="10068" y="141"/>
                    <a:pt x="10069" y="140"/>
                  </a:cubicBezTo>
                  <a:cubicBezTo>
                    <a:pt x="10112" y="140"/>
                    <a:pt x="10155" y="140"/>
                    <a:pt x="10198" y="140"/>
                  </a:cubicBezTo>
                  <a:cubicBezTo>
                    <a:pt x="10184" y="194"/>
                    <a:pt x="10169" y="249"/>
                    <a:pt x="10155" y="304"/>
                  </a:cubicBezTo>
                  <a:cubicBezTo>
                    <a:pt x="10155" y="304"/>
                    <a:pt x="10156" y="304"/>
                    <a:pt x="10157" y="304"/>
                  </a:cubicBezTo>
                  <a:cubicBezTo>
                    <a:pt x="10156" y="307"/>
                    <a:pt x="10155" y="310"/>
                    <a:pt x="10155" y="313"/>
                  </a:cubicBezTo>
                  <a:cubicBezTo>
                    <a:pt x="10155" y="313"/>
                    <a:pt x="10156" y="313"/>
                    <a:pt x="10157" y="313"/>
                  </a:cubicBezTo>
                  <a:close/>
                  <a:moveTo>
                    <a:pt x="8753" y="313"/>
                  </a:moveTo>
                  <a:cubicBezTo>
                    <a:pt x="8751" y="316"/>
                    <a:pt x="8750" y="318"/>
                    <a:pt x="8749" y="321"/>
                  </a:cubicBezTo>
                  <a:cubicBezTo>
                    <a:pt x="8750" y="321"/>
                    <a:pt x="8751" y="321"/>
                    <a:pt x="8753" y="321"/>
                  </a:cubicBezTo>
                  <a:cubicBezTo>
                    <a:pt x="8752" y="323"/>
                    <a:pt x="8751" y="325"/>
                    <a:pt x="8749" y="327"/>
                  </a:cubicBezTo>
                  <a:cubicBezTo>
                    <a:pt x="8708" y="327"/>
                    <a:pt x="8666" y="327"/>
                    <a:pt x="8624" y="327"/>
                  </a:cubicBezTo>
                  <a:cubicBezTo>
                    <a:pt x="8652" y="271"/>
                    <a:pt x="8681" y="215"/>
                    <a:pt x="8709" y="161"/>
                  </a:cubicBezTo>
                  <a:cubicBezTo>
                    <a:pt x="8707" y="161"/>
                    <a:pt x="8706" y="161"/>
                    <a:pt x="8704" y="161"/>
                  </a:cubicBezTo>
                  <a:cubicBezTo>
                    <a:pt x="8706" y="158"/>
                    <a:pt x="8707" y="155"/>
                    <a:pt x="8709" y="153"/>
                  </a:cubicBezTo>
                  <a:cubicBezTo>
                    <a:pt x="8707" y="153"/>
                    <a:pt x="8706" y="153"/>
                    <a:pt x="8704" y="153"/>
                  </a:cubicBezTo>
                  <a:cubicBezTo>
                    <a:pt x="8706" y="150"/>
                    <a:pt x="8707" y="147"/>
                    <a:pt x="8709" y="144"/>
                  </a:cubicBezTo>
                  <a:cubicBezTo>
                    <a:pt x="8707" y="144"/>
                    <a:pt x="8706" y="144"/>
                    <a:pt x="8704" y="144"/>
                  </a:cubicBezTo>
                  <a:cubicBezTo>
                    <a:pt x="8705" y="143"/>
                    <a:pt x="8706" y="141"/>
                    <a:pt x="8706" y="140"/>
                  </a:cubicBezTo>
                  <a:cubicBezTo>
                    <a:pt x="8747" y="140"/>
                    <a:pt x="8788" y="140"/>
                    <a:pt x="8829" y="140"/>
                  </a:cubicBezTo>
                  <a:cubicBezTo>
                    <a:pt x="8802" y="194"/>
                    <a:pt x="8776" y="249"/>
                    <a:pt x="8749" y="304"/>
                  </a:cubicBezTo>
                  <a:cubicBezTo>
                    <a:pt x="8750" y="304"/>
                    <a:pt x="8751" y="304"/>
                    <a:pt x="8753" y="304"/>
                  </a:cubicBezTo>
                  <a:cubicBezTo>
                    <a:pt x="8751" y="307"/>
                    <a:pt x="8750" y="310"/>
                    <a:pt x="8749" y="313"/>
                  </a:cubicBezTo>
                  <a:cubicBezTo>
                    <a:pt x="8750" y="313"/>
                    <a:pt x="8751" y="313"/>
                    <a:pt x="8753" y="313"/>
                  </a:cubicBezTo>
                  <a:close/>
                  <a:moveTo>
                    <a:pt x="7348" y="313"/>
                  </a:moveTo>
                  <a:cubicBezTo>
                    <a:pt x="7347" y="316"/>
                    <a:pt x="7345" y="318"/>
                    <a:pt x="7343" y="321"/>
                  </a:cubicBezTo>
                  <a:cubicBezTo>
                    <a:pt x="7345" y="321"/>
                    <a:pt x="7347" y="321"/>
                    <a:pt x="7348" y="321"/>
                  </a:cubicBezTo>
                  <a:cubicBezTo>
                    <a:pt x="7347" y="323"/>
                    <a:pt x="7346" y="325"/>
                    <a:pt x="7344" y="327"/>
                  </a:cubicBezTo>
                  <a:cubicBezTo>
                    <a:pt x="7305" y="327"/>
                    <a:pt x="7265" y="327"/>
                    <a:pt x="7225" y="327"/>
                  </a:cubicBezTo>
                  <a:cubicBezTo>
                    <a:pt x="7267" y="271"/>
                    <a:pt x="7308" y="215"/>
                    <a:pt x="7348" y="161"/>
                  </a:cubicBezTo>
                  <a:cubicBezTo>
                    <a:pt x="7345" y="161"/>
                    <a:pt x="7343" y="161"/>
                    <a:pt x="7341" y="161"/>
                  </a:cubicBezTo>
                  <a:cubicBezTo>
                    <a:pt x="7343" y="158"/>
                    <a:pt x="7345" y="155"/>
                    <a:pt x="7348" y="153"/>
                  </a:cubicBezTo>
                  <a:cubicBezTo>
                    <a:pt x="7345" y="153"/>
                    <a:pt x="7343" y="153"/>
                    <a:pt x="7341" y="153"/>
                  </a:cubicBezTo>
                  <a:cubicBezTo>
                    <a:pt x="7343" y="150"/>
                    <a:pt x="7345" y="147"/>
                    <a:pt x="7348" y="144"/>
                  </a:cubicBezTo>
                  <a:cubicBezTo>
                    <a:pt x="7345" y="144"/>
                    <a:pt x="7343" y="144"/>
                    <a:pt x="7341" y="144"/>
                  </a:cubicBezTo>
                  <a:cubicBezTo>
                    <a:pt x="7342" y="143"/>
                    <a:pt x="7343" y="141"/>
                    <a:pt x="7344" y="140"/>
                  </a:cubicBezTo>
                  <a:cubicBezTo>
                    <a:pt x="7383" y="140"/>
                    <a:pt x="7421" y="140"/>
                    <a:pt x="7459" y="140"/>
                  </a:cubicBezTo>
                  <a:cubicBezTo>
                    <a:pt x="7421" y="194"/>
                    <a:pt x="7382" y="249"/>
                    <a:pt x="7343" y="304"/>
                  </a:cubicBezTo>
                  <a:cubicBezTo>
                    <a:pt x="7345" y="304"/>
                    <a:pt x="7347" y="304"/>
                    <a:pt x="7348" y="304"/>
                  </a:cubicBezTo>
                  <a:cubicBezTo>
                    <a:pt x="7347" y="307"/>
                    <a:pt x="7345" y="310"/>
                    <a:pt x="7343" y="313"/>
                  </a:cubicBezTo>
                  <a:cubicBezTo>
                    <a:pt x="7345" y="313"/>
                    <a:pt x="7347" y="313"/>
                    <a:pt x="7348" y="313"/>
                  </a:cubicBezTo>
                  <a:close/>
                  <a:moveTo>
                    <a:pt x="5944" y="313"/>
                  </a:moveTo>
                  <a:cubicBezTo>
                    <a:pt x="5942" y="316"/>
                    <a:pt x="5939" y="318"/>
                    <a:pt x="5937" y="321"/>
                  </a:cubicBezTo>
                  <a:cubicBezTo>
                    <a:pt x="5939" y="321"/>
                    <a:pt x="5942" y="321"/>
                    <a:pt x="5944" y="321"/>
                  </a:cubicBezTo>
                  <a:cubicBezTo>
                    <a:pt x="5942" y="323"/>
                    <a:pt x="5941" y="325"/>
                    <a:pt x="5939" y="327"/>
                  </a:cubicBezTo>
                  <a:cubicBezTo>
                    <a:pt x="5902" y="327"/>
                    <a:pt x="5864" y="327"/>
                    <a:pt x="5827" y="327"/>
                  </a:cubicBezTo>
                  <a:cubicBezTo>
                    <a:pt x="5881" y="271"/>
                    <a:pt x="5934" y="215"/>
                    <a:pt x="5986" y="161"/>
                  </a:cubicBezTo>
                  <a:cubicBezTo>
                    <a:pt x="5984" y="161"/>
                    <a:pt x="5981" y="161"/>
                    <a:pt x="5978" y="161"/>
                  </a:cubicBezTo>
                  <a:cubicBezTo>
                    <a:pt x="5981" y="158"/>
                    <a:pt x="5984" y="155"/>
                    <a:pt x="5986" y="153"/>
                  </a:cubicBezTo>
                  <a:cubicBezTo>
                    <a:pt x="5984" y="153"/>
                    <a:pt x="5981" y="153"/>
                    <a:pt x="5978" y="153"/>
                  </a:cubicBezTo>
                  <a:cubicBezTo>
                    <a:pt x="5981" y="150"/>
                    <a:pt x="5984" y="147"/>
                    <a:pt x="5986" y="144"/>
                  </a:cubicBezTo>
                  <a:cubicBezTo>
                    <a:pt x="5984" y="144"/>
                    <a:pt x="5981" y="144"/>
                    <a:pt x="5978" y="144"/>
                  </a:cubicBezTo>
                  <a:cubicBezTo>
                    <a:pt x="5980" y="143"/>
                    <a:pt x="5981" y="141"/>
                    <a:pt x="5982" y="140"/>
                  </a:cubicBezTo>
                  <a:cubicBezTo>
                    <a:pt x="6018" y="140"/>
                    <a:pt x="6054" y="140"/>
                    <a:pt x="6090" y="140"/>
                  </a:cubicBezTo>
                  <a:cubicBezTo>
                    <a:pt x="6039" y="194"/>
                    <a:pt x="5989" y="249"/>
                    <a:pt x="5937" y="304"/>
                  </a:cubicBezTo>
                  <a:cubicBezTo>
                    <a:pt x="5939" y="304"/>
                    <a:pt x="5942" y="304"/>
                    <a:pt x="5944" y="304"/>
                  </a:cubicBezTo>
                  <a:cubicBezTo>
                    <a:pt x="5942" y="307"/>
                    <a:pt x="5939" y="310"/>
                    <a:pt x="5937" y="313"/>
                  </a:cubicBezTo>
                  <a:cubicBezTo>
                    <a:pt x="5939" y="313"/>
                    <a:pt x="5942" y="313"/>
                    <a:pt x="5944" y="313"/>
                  </a:cubicBezTo>
                  <a:close/>
                  <a:moveTo>
                    <a:pt x="4540" y="313"/>
                  </a:moveTo>
                  <a:cubicBezTo>
                    <a:pt x="4537" y="316"/>
                    <a:pt x="4534" y="318"/>
                    <a:pt x="4531" y="321"/>
                  </a:cubicBezTo>
                  <a:cubicBezTo>
                    <a:pt x="4534" y="321"/>
                    <a:pt x="4537" y="321"/>
                    <a:pt x="4540" y="321"/>
                  </a:cubicBezTo>
                  <a:cubicBezTo>
                    <a:pt x="4538" y="323"/>
                    <a:pt x="4536" y="325"/>
                    <a:pt x="4533" y="327"/>
                  </a:cubicBezTo>
                  <a:cubicBezTo>
                    <a:pt x="4498" y="327"/>
                    <a:pt x="4464" y="327"/>
                    <a:pt x="4429" y="327"/>
                  </a:cubicBezTo>
                  <a:cubicBezTo>
                    <a:pt x="4495" y="271"/>
                    <a:pt x="4561" y="215"/>
                    <a:pt x="4625" y="161"/>
                  </a:cubicBezTo>
                  <a:cubicBezTo>
                    <a:pt x="4622" y="161"/>
                    <a:pt x="4619" y="161"/>
                    <a:pt x="4615" y="161"/>
                  </a:cubicBezTo>
                  <a:cubicBezTo>
                    <a:pt x="4618" y="158"/>
                    <a:pt x="4622" y="155"/>
                    <a:pt x="4625" y="153"/>
                  </a:cubicBezTo>
                  <a:cubicBezTo>
                    <a:pt x="4622" y="153"/>
                    <a:pt x="4619" y="153"/>
                    <a:pt x="4615" y="153"/>
                  </a:cubicBezTo>
                  <a:cubicBezTo>
                    <a:pt x="4618" y="150"/>
                    <a:pt x="4622" y="147"/>
                    <a:pt x="4625" y="144"/>
                  </a:cubicBezTo>
                  <a:cubicBezTo>
                    <a:pt x="4622" y="144"/>
                    <a:pt x="4619" y="144"/>
                    <a:pt x="4615" y="144"/>
                  </a:cubicBezTo>
                  <a:cubicBezTo>
                    <a:pt x="4617" y="143"/>
                    <a:pt x="4618" y="141"/>
                    <a:pt x="4620" y="140"/>
                  </a:cubicBezTo>
                  <a:cubicBezTo>
                    <a:pt x="4653" y="140"/>
                    <a:pt x="4687" y="140"/>
                    <a:pt x="4720" y="140"/>
                  </a:cubicBezTo>
                  <a:cubicBezTo>
                    <a:pt x="4658" y="194"/>
                    <a:pt x="4595" y="249"/>
                    <a:pt x="4531" y="304"/>
                  </a:cubicBezTo>
                  <a:cubicBezTo>
                    <a:pt x="4534" y="304"/>
                    <a:pt x="4537" y="304"/>
                    <a:pt x="4540" y="304"/>
                  </a:cubicBezTo>
                  <a:cubicBezTo>
                    <a:pt x="4537" y="307"/>
                    <a:pt x="4534" y="310"/>
                    <a:pt x="4531" y="313"/>
                  </a:cubicBezTo>
                  <a:cubicBezTo>
                    <a:pt x="4534" y="313"/>
                    <a:pt x="4537" y="313"/>
                    <a:pt x="4540" y="313"/>
                  </a:cubicBezTo>
                  <a:close/>
                  <a:moveTo>
                    <a:pt x="3136" y="313"/>
                  </a:moveTo>
                  <a:cubicBezTo>
                    <a:pt x="3132" y="316"/>
                    <a:pt x="3128" y="318"/>
                    <a:pt x="3125" y="321"/>
                  </a:cubicBezTo>
                  <a:cubicBezTo>
                    <a:pt x="3128" y="321"/>
                    <a:pt x="3132" y="321"/>
                    <a:pt x="3136" y="321"/>
                  </a:cubicBezTo>
                  <a:cubicBezTo>
                    <a:pt x="3133" y="323"/>
                    <a:pt x="3130" y="325"/>
                    <a:pt x="3128" y="327"/>
                  </a:cubicBezTo>
                  <a:cubicBezTo>
                    <a:pt x="3095" y="327"/>
                    <a:pt x="3063" y="327"/>
                    <a:pt x="3031" y="327"/>
                  </a:cubicBezTo>
                  <a:cubicBezTo>
                    <a:pt x="3110" y="271"/>
                    <a:pt x="3188" y="215"/>
                    <a:pt x="3264" y="161"/>
                  </a:cubicBezTo>
                  <a:cubicBezTo>
                    <a:pt x="3260" y="161"/>
                    <a:pt x="3256" y="161"/>
                    <a:pt x="3252" y="161"/>
                  </a:cubicBezTo>
                  <a:cubicBezTo>
                    <a:pt x="3256" y="158"/>
                    <a:pt x="3260" y="155"/>
                    <a:pt x="3264" y="153"/>
                  </a:cubicBezTo>
                  <a:cubicBezTo>
                    <a:pt x="3260" y="153"/>
                    <a:pt x="3256" y="153"/>
                    <a:pt x="3252" y="153"/>
                  </a:cubicBezTo>
                  <a:cubicBezTo>
                    <a:pt x="3256" y="150"/>
                    <a:pt x="3260" y="147"/>
                    <a:pt x="3264" y="144"/>
                  </a:cubicBezTo>
                  <a:cubicBezTo>
                    <a:pt x="3260" y="144"/>
                    <a:pt x="3256" y="144"/>
                    <a:pt x="3252" y="144"/>
                  </a:cubicBezTo>
                  <a:cubicBezTo>
                    <a:pt x="3254" y="143"/>
                    <a:pt x="3256" y="141"/>
                    <a:pt x="3258" y="140"/>
                  </a:cubicBezTo>
                  <a:cubicBezTo>
                    <a:pt x="3289" y="140"/>
                    <a:pt x="3320" y="140"/>
                    <a:pt x="3350" y="140"/>
                  </a:cubicBezTo>
                  <a:cubicBezTo>
                    <a:pt x="3276" y="194"/>
                    <a:pt x="3201" y="249"/>
                    <a:pt x="3125" y="304"/>
                  </a:cubicBezTo>
                  <a:cubicBezTo>
                    <a:pt x="3128" y="304"/>
                    <a:pt x="3132" y="304"/>
                    <a:pt x="3136" y="304"/>
                  </a:cubicBezTo>
                  <a:cubicBezTo>
                    <a:pt x="3132" y="307"/>
                    <a:pt x="3128" y="310"/>
                    <a:pt x="3125" y="313"/>
                  </a:cubicBezTo>
                  <a:cubicBezTo>
                    <a:pt x="3128" y="313"/>
                    <a:pt x="3132" y="313"/>
                    <a:pt x="3136" y="313"/>
                  </a:cubicBezTo>
                  <a:close/>
                  <a:moveTo>
                    <a:pt x="8088" y="618"/>
                  </a:moveTo>
                  <a:cubicBezTo>
                    <a:pt x="8090" y="615"/>
                    <a:pt x="8092" y="613"/>
                    <a:pt x="8093" y="610"/>
                  </a:cubicBezTo>
                  <a:cubicBezTo>
                    <a:pt x="8092" y="610"/>
                    <a:pt x="8090" y="610"/>
                    <a:pt x="8088" y="610"/>
                  </a:cubicBezTo>
                  <a:cubicBezTo>
                    <a:pt x="8090" y="608"/>
                    <a:pt x="8091" y="606"/>
                    <a:pt x="8092" y="604"/>
                  </a:cubicBezTo>
                  <a:cubicBezTo>
                    <a:pt x="8135" y="604"/>
                    <a:pt x="8179" y="604"/>
                    <a:pt x="8223" y="604"/>
                  </a:cubicBezTo>
                  <a:cubicBezTo>
                    <a:pt x="8187" y="669"/>
                    <a:pt x="8151" y="735"/>
                    <a:pt x="8114" y="803"/>
                  </a:cubicBezTo>
                  <a:cubicBezTo>
                    <a:pt x="8116" y="803"/>
                    <a:pt x="8117" y="803"/>
                    <a:pt x="8119" y="803"/>
                  </a:cubicBezTo>
                  <a:cubicBezTo>
                    <a:pt x="8117" y="805"/>
                    <a:pt x="8116" y="808"/>
                    <a:pt x="8114" y="811"/>
                  </a:cubicBezTo>
                  <a:cubicBezTo>
                    <a:pt x="8116" y="811"/>
                    <a:pt x="8117" y="811"/>
                    <a:pt x="8119" y="811"/>
                  </a:cubicBezTo>
                  <a:cubicBezTo>
                    <a:pt x="8117" y="814"/>
                    <a:pt x="8116" y="816"/>
                    <a:pt x="8114" y="819"/>
                  </a:cubicBezTo>
                  <a:cubicBezTo>
                    <a:pt x="8116" y="819"/>
                    <a:pt x="8117" y="819"/>
                    <a:pt x="8119" y="819"/>
                  </a:cubicBezTo>
                  <a:cubicBezTo>
                    <a:pt x="8118" y="821"/>
                    <a:pt x="8117" y="823"/>
                    <a:pt x="8116" y="825"/>
                  </a:cubicBezTo>
                  <a:cubicBezTo>
                    <a:pt x="8071" y="825"/>
                    <a:pt x="8025" y="825"/>
                    <a:pt x="7980" y="825"/>
                  </a:cubicBezTo>
                  <a:cubicBezTo>
                    <a:pt x="8019" y="758"/>
                    <a:pt x="8057" y="691"/>
                    <a:pt x="8093" y="626"/>
                  </a:cubicBezTo>
                  <a:cubicBezTo>
                    <a:pt x="8092" y="626"/>
                    <a:pt x="8090" y="626"/>
                    <a:pt x="8088" y="626"/>
                  </a:cubicBezTo>
                  <a:cubicBezTo>
                    <a:pt x="8090" y="624"/>
                    <a:pt x="8092" y="621"/>
                    <a:pt x="8093" y="618"/>
                  </a:cubicBezTo>
                  <a:cubicBezTo>
                    <a:pt x="8092" y="618"/>
                    <a:pt x="8090" y="618"/>
                    <a:pt x="8088" y="618"/>
                  </a:cubicBezTo>
                  <a:close/>
                  <a:moveTo>
                    <a:pt x="8712" y="867"/>
                  </a:moveTo>
                  <a:cubicBezTo>
                    <a:pt x="8713" y="865"/>
                    <a:pt x="8714" y="863"/>
                    <a:pt x="8715" y="861"/>
                  </a:cubicBezTo>
                  <a:cubicBezTo>
                    <a:pt x="8762" y="861"/>
                    <a:pt x="8809" y="861"/>
                    <a:pt x="8856" y="861"/>
                  </a:cubicBezTo>
                  <a:cubicBezTo>
                    <a:pt x="8825" y="932"/>
                    <a:pt x="8794" y="1004"/>
                    <a:pt x="8761" y="1079"/>
                  </a:cubicBezTo>
                  <a:cubicBezTo>
                    <a:pt x="8762" y="1079"/>
                    <a:pt x="8764" y="1079"/>
                    <a:pt x="8765" y="1079"/>
                  </a:cubicBezTo>
                  <a:cubicBezTo>
                    <a:pt x="8764" y="1081"/>
                    <a:pt x="8762" y="1084"/>
                    <a:pt x="8761" y="1087"/>
                  </a:cubicBezTo>
                  <a:cubicBezTo>
                    <a:pt x="8762" y="1087"/>
                    <a:pt x="8764" y="1087"/>
                    <a:pt x="8765" y="1087"/>
                  </a:cubicBezTo>
                  <a:cubicBezTo>
                    <a:pt x="8764" y="1090"/>
                    <a:pt x="8762" y="1092"/>
                    <a:pt x="8761" y="1095"/>
                  </a:cubicBezTo>
                  <a:cubicBezTo>
                    <a:pt x="8762" y="1095"/>
                    <a:pt x="8764" y="1095"/>
                    <a:pt x="8765" y="1095"/>
                  </a:cubicBezTo>
                  <a:cubicBezTo>
                    <a:pt x="8764" y="1098"/>
                    <a:pt x="8762" y="1101"/>
                    <a:pt x="8761" y="1104"/>
                  </a:cubicBezTo>
                  <a:cubicBezTo>
                    <a:pt x="8762" y="1104"/>
                    <a:pt x="8764" y="1104"/>
                    <a:pt x="8765" y="1104"/>
                  </a:cubicBezTo>
                  <a:cubicBezTo>
                    <a:pt x="8764" y="1105"/>
                    <a:pt x="8764" y="1106"/>
                    <a:pt x="8764" y="1107"/>
                  </a:cubicBezTo>
                  <a:cubicBezTo>
                    <a:pt x="8714" y="1107"/>
                    <a:pt x="8664" y="1107"/>
                    <a:pt x="8615" y="1107"/>
                  </a:cubicBezTo>
                  <a:cubicBezTo>
                    <a:pt x="8649" y="1031"/>
                    <a:pt x="8683" y="956"/>
                    <a:pt x="8716" y="883"/>
                  </a:cubicBezTo>
                  <a:cubicBezTo>
                    <a:pt x="8715" y="883"/>
                    <a:pt x="8714" y="883"/>
                    <a:pt x="8712" y="883"/>
                  </a:cubicBezTo>
                  <a:cubicBezTo>
                    <a:pt x="8714" y="881"/>
                    <a:pt x="8715" y="878"/>
                    <a:pt x="8716" y="875"/>
                  </a:cubicBezTo>
                  <a:cubicBezTo>
                    <a:pt x="8715" y="875"/>
                    <a:pt x="8714" y="875"/>
                    <a:pt x="8712" y="875"/>
                  </a:cubicBezTo>
                  <a:cubicBezTo>
                    <a:pt x="8714" y="872"/>
                    <a:pt x="8715" y="869"/>
                    <a:pt x="8716" y="867"/>
                  </a:cubicBezTo>
                  <a:cubicBezTo>
                    <a:pt x="8715" y="867"/>
                    <a:pt x="8714" y="867"/>
                    <a:pt x="8712" y="867"/>
                  </a:cubicBezTo>
                  <a:close/>
                  <a:moveTo>
                    <a:pt x="13332" y="1107"/>
                  </a:moveTo>
                  <a:cubicBezTo>
                    <a:pt x="13331" y="1106"/>
                    <a:pt x="13331" y="1105"/>
                    <a:pt x="13331" y="1104"/>
                  </a:cubicBezTo>
                  <a:cubicBezTo>
                    <a:pt x="13332" y="1104"/>
                    <a:pt x="13332" y="1104"/>
                    <a:pt x="13333" y="1104"/>
                  </a:cubicBezTo>
                  <a:cubicBezTo>
                    <a:pt x="13332" y="1101"/>
                    <a:pt x="13332" y="1098"/>
                    <a:pt x="13331" y="1095"/>
                  </a:cubicBezTo>
                  <a:cubicBezTo>
                    <a:pt x="13332" y="1095"/>
                    <a:pt x="13332" y="1095"/>
                    <a:pt x="13333" y="1095"/>
                  </a:cubicBezTo>
                  <a:cubicBezTo>
                    <a:pt x="13332" y="1092"/>
                    <a:pt x="13332" y="1090"/>
                    <a:pt x="13331" y="1087"/>
                  </a:cubicBezTo>
                  <a:cubicBezTo>
                    <a:pt x="13332" y="1087"/>
                    <a:pt x="13332" y="1087"/>
                    <a:pt x="13333" y="1087"/>
                  </a:cubicBezTo>
                  <a:cubicBezTo>
                    <a:pt x="13332" y="1084"/>
                    <a:pt x="13332" y="1081"/>
                    <a:pt x="13331" y="1079"/>
                  </a:cubicBezTo>
                  <a:cubicBezTo>
                    <a:pt x="13332" y="1079"/>
                    <a:pt x="13332" y="1079"/>
                    <a:pt x="13333" y="1079"/>
                  </a:cubicBezTo>
                  <a:cubicBezTo>
                    <a:pt x="13317" y="1004"/>
                    <a:pt x="13302" y="932"/>
                    <a:pt x="13288" y="861"/>
                  </a:cubicBezTo>
                  <a:cubicBezTo>
                    <a:pt x="13337" y="861"/>
                    <a:pt x="13386" y="861"/>
                    <a:pt x="13435" y="861"/>
                  </a:cubicBezTo>
                  <a:cubicBezTo>
                    <a:pt x="13436" y="863"/>
                    <a:pt x="13436" y="865"/>
                    <a:pt x="13437" y="867"/>
                  </a:cubicBezTo>
                  <a:cubicBezTo>
                    <a:pt x="13436" y="867"/>
                    <a:pt x="13435" y="867"/>
                    <a:pt x="13435" y="867"/>
                  </a:cubicBezTo>
                  <a:cubicBezTo>
                    <a:pt x="13435" y="869"/>
                    <a:pt x="13436" y="872"/>
                    <a:pt x="13437" y="875"/>
                  </a:cubicBezTo>
                  <a:cubicBezTo>
                    <a:pt x="13436" y="875"/>
                    <a:pt x="13435" y="875"/>
                    <a:pt x="13435" y="875"/>
                  </a:cubicBezTo>
                  <a:cubicBezTo>
                    <a:pt x="13435" y="878"/>
                    <a:pt x="13436" y="881"/>
                    <a:pt x="13437" y="883"/>
                  </a:cubicBezTo>
                  <a:cubicBezTo>
                    <a:pt x="13436" y="883"/>
                    <a:pt x="13435" y="883"/>
                    <a:pt x="13435" y="883"/>
                  </a:cubicBezTo>
                  <a:cubicBezTo>
                    <a:pt x="13452" y="956"/>
                    <a:pt x="13469" y="1031"/>
                    <a:pt x="13486" y="1107"/>
                  </a:cubicBezTo>
                  <a:cubicBezTo>
                    <a:pt x="13435" y="1107"/>
                    <a:pt x="13383" y="1107"/>
                    <a:pt x="13332" y="1107"/>
                  </a:cubicBezTo>
                  <a:close/>
                  <a:moveTo>
                    <a:pt x="14024" y="825"/>
                  </a:moveTo>
                  <a:cubicBezTo>
                    <a:pt x="14023" y="823"/>
                    <a:pt x="14023" y="821"/>
                    <a:pt x="14022" y="819"/>
                  </a:cubicBezTo>
                  <a:cubicBezTo>
                    <a:pt x="14023" y="819"/>
                    <a:pt x="14024" y="819"/>
                    <a:pt x="14025" y="819"/>
                  </a:cubicBezTo>
                  <a:cubicBezTo>
                    <a:pt x="14024" y="816"/>
                    <a:pt x="14023" y="814"/>
                    <a:pt x="14022" y="811"/>
                  </a:cubicBezTo>
                  <a:cubicBezTo>
                    <a:pt x="14023" y="811"/>
                    <a:pt x="14024" y="811"/>
                    <a:pt x="14025" y="811"/>
                  </a:cubicBezTo>
                  <a:cubicBezTo>
                    <a:pt x="14024" y="808"/>
                    <a:pt x="14023" y="805"/>
                    <a:pt x="14022" y="803"/>
                  </a:cubicBezTo>
                  <a:cubicBezTo>
                    <a:pt x="14023" y="803"/>
                    <a:pt x="14024" y="803"/>
                    <a:pt x="14025" y="803"/>
                  </a:cubicBezTo>
                  <a:cubicBezTo>
                    <a:pt x="14003" y="735"/>
                    <a:pt x="13982" y="669"/>
                    <a:pt x="13962" y="604"/>
                  </a:cubicBezTo>
                  <a:cubicBezTo>
                    <a:pt x="14008" y="604"/>
                    <a:pt x="14054" y="604"/>
                    <a:pt x="14100" y="604"/>
                  </a:cubicBezTo>
                  <a:cubicBezTo>
                    <a:pt x="14101" y="606"/>
                    <a:pt x="14102" y="608"/>
                    <a:pt x="14102" y="610"/>
                  </a:cubicBezTo>
                  <a:cubicBezTo>
                    <a:pt x="14101" y="610"/>
                    <a:pt x="14100" y="610"/>
                    <a:pt x="14099" y="610"/>
                  </a:cubicBezTo>
                  <a:cubicBezTo>
                    <a:pt x="14100" y="613"/>
                    <a:pt x="14101" y="615"/>
                    <a:pt x="14102" y="618"/>
                  </a:cubicBezTo>
                  <a:cubicBezTo>
                    <a:pt x="14101" y="618"/>
                    <a:pt x="14100" y="618"/>
                    <a:pt x="14099" y="618"/>
                  </a:cubicBezTo>
                  <a:cubicBezTo>
                    <a:pt x="14100" y="621"/>
                    <a:pt x="14101" y="624"/>
                    <a:pt x="14102" y="626"/>
                  </a:cubicBezTo>
                  <a:cubicBezTo>
                    <a:pt x="14101" y="626"/>
                    <a:pt x="14100" y="626"/>
                    <a:pt x="14099" y="626"/>
                  </a:cubicBezTo>
                  <a:cubicBezTo>
                    <a:pt x="14121" y="691"/>
                    <a:pt x="14144" y="758"/>
                    <a:pt x="14167" y="825"/>
                  </a:cubicBezTo>
                  <a:cubicBezTo>
                    <a:pt x="14119" y="825"/>
                    <a:pt x="14072" y="825"/>
                    <a:pt x="14024" y="825"/>
                  </a:cubicBezTo>
                  <a:close/>
                </a:path>
              </a:pathLst>
            </a:custGeom>
            <a:solidFill>
              <a:srgbClr val="010101"/>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 name="Freeform 270"/>
            <p:cNvSpPr>
              <a:spLocks/>
            </p:cNvSpPr>
            <p:nvPr/>
          </p:nvSpPr>
          <p:spPr bwMode="auto">
            <a:xfrm>
              <a:off x="-31902400" y="1082676"/>
              <a:ext cx="5799138" cy="760413"/>
            </a:xfrm>
            <a:custGeom>
              <a:avLst/>
              <a:gdLst>
                <a:gd name="T0" fmla="*/ 1263 w 1546"/>
                <a:gd name="T1" fmla="*/ 202 h 202"/>
                <a:gd name="T2" fmla="*/ 0 w 1546"/>
                <a:gd name="T3" fmla="*/ 202 h 202"/>
                <a:gd name="T4" fmla="*/ 323 w 1546"/>
                <a:gd name="T5" fmla="*/ 0 h 202"/>
                <a:gd name="T6" fmla="*/ 1546 w 1546"/>
                <a:gd name="T7" fmla="*/ 0 h 202"/>
                <a:gd name="T8" fmla="*/ 1263 w 1546"/>
                <a:gd name="T9" fmla="*/ 202 h 202"/>
              </a:gdLst>
              <a:ahLst/>
              <a:cxnLst>
                <a:cxn ang="0">
                  <a:pos x="T0" y="T1"/>
                </a:cxn>
                <a:cxn ang="0">
                  <a:pos x="T2" y="T3"/>
                </a:cxn>
                <a:cxn ang="0">
                  <a:pos x="T4" y="T5"/>
                </a:cxn>
                <a:cxn ang="0">
                  <a:pos x="T6" y="T7"/>
                </a:cxn>
                <a:cxn ang="0">
                  <a:pos x="T8" y="T9"/>
                </a:cxn>
              </a:cxnLst>
              <a:rect l="0" t="0" r="r" b="b"/>
              <a:pathLst>
                <a:path w="1546" h="202">
                  <a:moveTo>
                    <a:pt x="1263" y="202"/>
                  </a:moveTo>
                  <a:cubicBezTo>
                    <a:pt x="842" y="202"/>
                    <a:pt x="421" y="202"/>
                    <a:pt x="0" y="202"/>
                  </a:cubicBezTo>
                  <a:cubicBezTo>
                    <a:pt x="110" y="134"/>
                    <a:pt x="218" y="66"/>
                    <a:pt x="323" y="0"/>
                  </a:cubicBezTo>
                  <a:cubicBezTo>
                    <a:pt x="731" y="0"/>
                    <a:pt x="1138" y="0"/>
                    <a:pt x="1546" y="0"/>
                  </a:cubicBezTo>
                  <a:cubicBezTo>
                    <a:pt x="1453" y="66"/>
                    <a:pt x="135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 name="Freeform 271"/>
            <p:cNvSpPr>
              <a:spLocks/>
            </p:cNvSpPr>
            <p:nvPr/>
          </p:nvSpPr>
          <p:spPr bwMode="auto">
            <a:xfrm>
              <a:off x="-30567313" y="696913"/>
              <a:ext cx="7464425" cy="311150"/>
            </a:xfrm>
            <a:custGeom>
              <a:avLst/>
              <a:gdLst>
                <a:gd name="T0" fmla="*/ 1884 w 1990"/>
                <a:gd name="T1" fmla="*/ 83 h 83"/>
                <a:gd name="T2" fmla="*/ 0 w 1990"/>
                <a:gd name="T3" fmla="*/ 83 h 83"/>
                <a:gd name="T4" fmla="*/ 131 w 1990"/>
                <a:gd name="T5" fmla="*/ 0 h 83"/>
                <a:gd name="T6" fmla="*/ 1990 w 1990"/>
                <a:gd name="T7" fmla="*/ 0 h 83"/>
                <a:gd name="T8" fmla="*/ 1884 w 1990"/>
                <a:gd name="T9" fmla="*/ 83 h 83"/>
              </a:gdLst>
              <a:ahLst/>
              <a:cxnLst>
                <a:cxn ang="0">
                  <a:pos x="T0" y="T1"/>
                </a:cxn>
                <a:cxn ang="0">
                  <a:pos x="T2" y="T3"/>
                </a:cxn>
                <a:cxn ang="0">
                  <a:pos x="T4" y="T5"/>
                </a:cxn>
                <a:cxn ang="0">
                  <a:pos x="T6" y="T7"/>
                </a:cxn>
                <a:cxn ang="0">
                  <a:pos x="T8" y="T9"/>
                </a:cxn>
              </a:cxnLst>
              <a:rect l="0" t="0" r="r" b="b"/>
              <a:pathLst>
                <a:path w="1990" h="83">
                  <a:moveTo>
                    <a:pt x="1884" y="83"/>
                  </a:moveTo>
                  <a:cubicBezTo>
                    <a:pt x="1256" y="83"/>
                    <a:pt x="628" y="83"/>
                    <a:pt x="0" y="83"/>
                  </a:cubicBezTo>
                  <a:cubicBezTo>
                    <a:pt x="44" y="55"/>
                    <a:pt x="88" y="28"/>
                    <a:pt x="131" y="0"/>
                  </a:cubicBezTo>
                  <a:cubicBezTo>
                    <a:pt x="751" y="0"/>
                    <a:pt x="1370" y="0"/>
                    <a:pt x="1990" y="0"/>
                  </a:cubicBezTo>
                  <a:cubicBezTo>
                    <a:pt x="1955" y="28"/>
                    <a:pt x="1920" y="55"/>
                    <a:pt x="188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 name="Freeform 272"/>
            <p:cNvSpPr>
              <a:spLocks/>
            </p:cNvSpPr>
            <p:nvPr/>
          </p:nvSpPr>
          <p:spPr bwMode="auto">
            <a:xfrm>
              <a:off x="37677725" y="696913"/>
              <a:ext cx="5092700" cy="311150"/>
            </a:xfrm>
            <a:custGeom>
              <a:avLst/>
              <a:gdLst>
                <a:gd name="T0" fmla="*/ 1358 w 1358"/>
                <a:gd name="T1" fmla="*/ 83 h 83"/>
                <a:gd name="T2" fmla="*/ 114 w 1358"/>
                <a:gd name="T3" fmla="*/ 83 h 83"/>
                <a:gd name="T4" fmla="*/ 0 w 1358"/>
                <a:gd name="T5" fmla="*/ 0 h 83"/>
                <a:gd name="T6" fmla="*/ 1227 w 1358"/>
                <a:gd name="T7" fmla="*/ 0 h 83"/>
                <a:gd name="T8" fmla="*/ 1358 w 1358"/>
                <a:gd name="T9" fmla="*/ 83 h 83"/>
              </a:gdLst>
              <a:ahLst/>
              <a:cxnLst>
                <a:cxn ang="0">
                  <a:pos x="T0" y="T1"/>
                </a:cxn>
                <a:cxn ang="0">
                  <a:pos x="T2" y="T3"/>
                </a:cxn>
                <a:cxn ang="0">
                  <a:pos x="T4" y="T5"/>
                </a:cxn>
                <a:cxn ang="0">
                  <a:pos x="T6" y="T7"/>
                </a:cxn>
                <a:cxn ang="0">
                  <a:pos x="T8" y="T9"/>
                </a:cxn>
              </a:cxnLst>
              <a:rect l="0" t="0" r="r" b="b"/>
              <a:pathLst>
                <a:path w="1358" h="83">
                  <a:moveTo>
                    <a:pt x="1358" y="83"/>
                  </a:moveTo>
                  <a:cubicBezTo>
                    <a:pt x="944" y="83"/>
                    <a:pt x="529" y="83"/>
                    <a:pt x="114" y="83"/>
                  </a:cubicBezTo>
                  <a:cubicBezTo>
                    <a:pt x="76" y="55"/>
                    <a:pt x="37" y="28"/>
                    <a:pt x="0" y="0"/>
                  </a:cubicBezTo>
                  <a:cubicBezTo>
                    <a:pt x="409" y="0"/>
                    <a:pt x="818" y="0"/>
                    <a:pt x="1227" y="0"/>
                  </a:cubicBezTo>
                  <a:cubicBezTo>
                    <a:pt x="1270" y="28"/>
                    <a:pt x="1314" y="55"/>
                    <a:pt x="1358"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 name="Freeform 273"/>
            <p:cNvSpPr>
              <a:spLocks/>
            </p:cNvSpPr>
            <p:nvPr/>
          </p:nvSpPr>
          <p:spPr bwMode="auto">
            <a:xfrm>
              <a:off x="32651700" y="696913"/>
              <a:ext cx="5026025" cy="311150"/>
            </a:xfrm>
            <a:custGeom>
              <a:avLst/>
              <a:gdLst>
                <a:gd name="T0" fmla="*/ 1340 w 1340"/>
                <a:gd name="T1" fmla="*/ 83 h 83"/>
                <a:gd name="T2" fmla="*/ 96 w 1340"/>
                <a:gd name="T3" fmla="*/ 83 h 83"/>
                <a:gd name="T4" fmla="*/ 0 w 1340"/>
                <a:gd name="T5" fmla="*/ 0 h 83"/>
                <a:gd name="T6" fmla="*/ 1227 w 1340"/>
                <a:gd name="T7" fmla="*/ 0 h 83"/>
                <a:gd name="T8" fmla="*/ 1340 w 1340"/>
                <a:gd name="T9" fmla="*/ 83 h 83"/>
              </a:gdLst>
              <a:ahLst/>
              <a:cxnLst>
                <a:cxn ang="0">
                  <a:pos x="T0" y="T1"/>
                </a:cxn>
                <a:cxn ang="0">
                  <a:pos x="T2" y="T3"/>
                </a:cxn>
                <a:cxn ang="0">
                  <a:pos x="T4" y="T5"/>
                </a:cxn>
                <a:cxn ang="0">
                  <a:pos x="T6" y="T7"/>
                </a:cxn>
                <a:cxn ang="0">
                  <a:pos x="T8" y="T9"/>
                </a:cxn>
              </a:cxnLst>
              <a:rect l="0" t="0" r="r" b="b"/>
              <a:pathLst>
                <a:path w="1340" h="83">
                  <a:moveTo>
                    <a:pt x="1340" y="83"/>
                  </a:moveTo>
                  <a:cubicBezTo>
                    <a:pt x="926" y="83"/>
                    <a:pt x="511" y="83"/>
                    <a:pt x="96" y="83"/>
                  </a:cubicBezTo>
                  <a:cubicBezTo>
                    <a:pt x="64" y="55"/>
                    <a:pt x="32" y="28"/>
                    <a:pt x="0" y="0"/>
                  </a:cubicBezTo>
                  <a:cubicBezTo>
                    <a:pt x="409" y="0"/>
                    <a:pt x="818" y="0"/>
                    <a:pt x="1227" y="0"/>
                  </a:cubicBezTo>
                  <a:cubicBezTo>
                    <a:pt x="1265" y="28"/>
                    <a:pt x="1302" y="55"/>
                    <a:pt x="1340"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 name="Freeform 274"/>
            <p:cNvSpPr>
              <a:spLocks/>
            </p:cNvSpPr>
            <p:nvPr/>
          </p:nvSpPr>
          <p:spPr bwMode="auto">
            <a:xfrm>
              <a:off x="27625675" y="696913"/>
              <a:ext cx="4957763" cy="311150"/>
            </a:xfrm>
            <a:custGeom>
              <a:avLst/>
              <a:gdLst>
                <a:gd name="T0" fmla="*/ 1322 w 1322"/>
                <a:gd name="T1" fmla="*/ 83 h 83"/>
                <a:gd name="T2" fmla="*/ 78 w 1322"/>
                <a:gd name="T3" fmla="*/ 83 h 83"/>
                <a:gd name="T4" fmla="*/ 0 w 1322"/>
                <a:gd name="T5" fmla="*/ 0 h 83"/>
                <a:gd name="T6" fmla="*/ 1228 w 1322"/>
                <a:gd name="T7" fmla="*/ 0 h 83"/>
                <a:gd name="T8" fmla="*/ 1322 w 1322"/>
                <a:gd name="T9" fmla="*/ 83 h 83"/>
              </a:gdLst>
              <a:ahLst/>
              <a:cxnLst>
                <a:cxn ang="0">
                  <a:pos x="T0" y="T1"/>
                </a:cxn>
                <a:cxn ang="0">
                  <a:pos x="T2" y="T3"/>
                </a:cxn>
                <a:cxn ang="0">
                  <a:pos x="T4" y="T5"/>
                </a:cxn>
                <a:cxn ang="0">
                  <a:pos x="T6" y="T7"/>
                </a:cxn>
                <a:cxn ang="0">
                  <a:pos x="T8" y="T9"/>
                </a:cxn>
              </a:cxnLst>
              <a:rect l="0" t="0" r="r" b="b"/>
              <a:pathLst>
                <a:path w="1322" h="83">
                  <a:moveTo>
                    <a:pt x="1322" y="83"/>
                  </a:moveTo>
                  <a:cubicBezTo>
                    <a:pt x="907" y="83"/>
                    <a:pt x="493" y="83"/>
                    <a:pt x="78" y="83"/>
                  </a:cubicBezTo>
                  <a:cubicBezTo>
                    <a:pt x="52" y="55"/>
                    <a:pt x="26" y="28"/>
                    <a:pt x="0" y="0"/>
                  </a:cubicBezTo>
                  <a:cubicBezTo>
                    <a:pt x="409" y="0"/>
                    <a:pt x="818" y="0"/>
                    <a:pt x="1228" y="0"/>
                  </a:cubicBezTo>
                  <a:cubicBezTo>
                    <a:pt x="1259" y="28"/>
                    <a:pt x="1290" y="55"/>
                    <a:pt x="1322"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 name="Freeform 275"/>
            <p:cNvSpPr>
              <a:spLocks/>
            </p:cNvSpPr>
            <p:nvPr/>
          </p:nvSpPr>
          <p:spPr bwMode="auto">
            <a:xfrm>
              <a:off x="22599650" y="696913"/>
              <a:ext cx="4891088" cy="311150"/>
            </a:xfrm>
            <a:custGeom>
              <a:avLst/>
              <a:gdLst>
                <a:gd name="T0" fmla="*/ 1304 w 1304"/>
                <a:gd name="T1" fmla="*/ 83 h 83"/>
                <a:gd name="T2" fmla="*/ 60 w 1304"/>
                <a:gd name="T3" fmla="*/ 83 h 83"/>
                <a:gd name="T4" fmla="*/ 0 w 1304"/>
                <a:gd name="T5" fmla="*/ 0 h 83"/>
                <a:gd name="T6" fmla="*/ 1228 w 1304"/>
                <a:gd name="T7" fmla="*/ 0 h 83"/>
                <a:gd name="T8" fmla="*/ 1304 w 1304"/>
                <a:gd name="T9" fmla="*/ 83 h 83"/>
              </a:gdLst>
              <a:ahLst/>
              <a:cxnLst>
                <a:cxn ang="0">
                  <a:pos x="T0" y="T1"/>
                </a:cxn>
                <a:cxn ang="0">
                  <a:pos x="T2" y="T3"/>
                </a:cxn>
                <a:cxn ang="0">
                  <a:pos x="T4" y="T5"/>
                </a:cxn>
                <a:cxn ang="0">
                  <a:pos x="T6" y="T7"/>
                </a:cxn>
                <a:cxn ang="0">
                  <a:pos x="T8" y="T9"/>
                </a:cxn>
              </a:cxnLst>
              <a:rect l="0" t="0" r="r" b="b"/>
              <a:pathLst>
                <a:path w="1304" h="83">
                  <a:moveTo>
                    <a:pt x="1304" y="83"/>
                  </a:moveTo>
                  <a:cubicBezTo>
                    <a:pt x="890" y="83"/>
                    <a:pt x="475" y="83"/>
                    <a:pt x="60" y="83"/>
                  </a:cubicBezTo>
                  <a:cubicBezTo>
                    <a:pt x="40" y="55"/>
                    <a:pt x="20" y="28"/>
                    <a:pt x="0" y="0"/>
                  </a:cubicBezTo>
                  <a:cubicBezTo>
                    <a:pt x="409" y="0"/>
                    <a:pt x="819" y="0"/>
                    <a:pt x="1228" y="0"/>
                  </a:cubicBezTo>
                  <a:cubicBezTo>
                    <a:pt x="1253" y="28"/>
                    <a:pt x="1278" y="55"/>
                    <a:pt x="130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 name="Freeform 276"/>
            <p:cNvSpPr>
              <a:spLocks/>
            </p:cNvSpPr>
            <p:nvPr/>
          </p:nvSpPr>
          <p:spPr bwMode="auto">
            <a:xfrm>
              <a:off x="17575213" y="696913"/>
              <a:ext cx="4822825" cy="311150"/>
            </a:xfrm>
            <a:custGeom>
              <a:avLst/>
              <a:gdLst>
                <a:gd name="T0" fmla="*/ 1286 w 1286"/>
                <a:gd name="T1" fmla="*/ 83 h 83"/>
                <a:gd name="T2" fmla="*/ 42 w 1286"/>
                <a:gd name="T3" fmla="*/ 83 h 83"/>
                <a:gd name="T4" fmla="*/ 0 w 1286"/>
                <a:gd name="T5" fmla="*/ 0 h 83"/>
                <a:gd name="T6" fmla="*/ 1228 w 1286"/>
                <a:gd name="T7" fmla="*/ 0 h 83"/>
                <a:gd name="T8" fmla="*/ 1286 w 1286"/>
                <a:gd name="T9" fmla="*/ 83 h 83"/>
              </a:gdLst>
              <a:ahLst/>
              <a:cxnLst>
                <a:cxn ang="0">
                  <a:pos x="T0" y="T1"/>
                </a:cxn>
                <a:cxn ang="0">
                  <a:pos x="T2" y="T3"/>
                </a:cxn>
                <a:cxn ang="0">
                  <a:pos x="T4" y="T5"/>
                </a:cxn>
                <a:cxn ang="0">
                  <a:pos x="T6" y="T7"/>
                </a:cxn>
                <a:cxn ang="0">
                  <a:pos x="T8" y="T9"/>
                </a:cxn>
              </a:cxnLst>
              <a:rect l="0" t="0" r="r" b="b"/>
              <a:pathLst>
                <a:path w="1286" h="83">
                  <a:moveTo>
                    <a:pt x="1286" y="83"/>
                  </a:moveTo>
                  <a:cubicBezTo>
                    <a:pt x="871" y="83"/>
                    <a:pt x="457" y="83"/>
                    <a:pt x="42" y="83"/>
                  </a:cubicBezTo>
                  <a:cubicBezTo>
                    <a:pt x="28" y="55"/>
                    <a:pt x="14" y="28"/>
                    <a:pt x="0" y="0"/>
                  </a:cubicBezTo>
                  <a:cubicBezTo>
                    <a:pt x="410" y="0"/>
                    <a:pt x="819" y="0"/>
                    <a:pt x="1228" y="0"/>
                  </a:cubicBezTo>
                  <a:cubicBezTo>
                    <a:pt x="1247" y="28"/>
                    <a:pt x="1267" y="55"/>
                    <a:pt x="1286"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 name="Freeform 277"/>
            <p:cNvSpPr>
              <a:spLocks/>
            </p:cNvSpPr>
            <p:nvPr/>
          </p:nvSpPr>
          <p:spPr bwMode="auto">
            <a:xfrm>
              <a:off x="12552363" y="696913"/>
              <a:ext cx="4752975" cy="311150"/>
            </a:xfrm>
            <a:custGeom>
              <a:avLst/>
              <a:gdLst>
                <a:gd name="T0" fmla="*/ 1267 w 1267"/>
                <a:gd name="T1" fmla="*/ 83 h 83"/>
                <a:gd name="T2" fmla="*/ 23 w 1267"/>
                <a:gd name="T3" fmla="*/ 83 h 83"/>
                <a:gd name="T4" fmla="*/ 0 w 1267"/>
                <a:gd name="T5" fmla="*/ 0 h 83"/>
                <a:gd name="T6" fmla="*/ 1227 w 1267"/>
                <a:gd name="T7" fmla="*/ 0 h 83"/>
                <a:gd name="T8" fmla="*/ 1267 w 1267"/>
                <a:gd name="T9" fmla="*/ 83 h 83"/>
              </a:gdLst>
              <a:ahLst/>
              <a:cxnLst>
                <a:cxn ang="0">
                  <a:pos x="T0" y="T1"/>
                </a:cxn>
                <a:cxn ang="0">
                  <a:pos x="T2" y="T3"/>
                </a:cxn>
                <a:cxn ang="0">
                  <a:pos x="T4" y="T5"/>
                </a:cxn>
                <a:cxn ang="0">
                  <a:pos x="T6" y="T7"/>
                </a:cxn>
                <a:cxn ang="0">
                  <a:pos x="T8" y="T9"/>
                </a:cxn>
              </a:cxnLst>
              <a:rect l="0" t="0" r="r" b="b"/>
              <a:pathLst>
                <a:path w="1267" h="83">
                  <a:moveTo>
                    <a:pt x="1267" y="83"/>
                  </a:moveTo>
                  <a:cubicBezTo>
                    <a:pt x="852" y="83"/>
                    <a:pt x="438" y="83"/>
                    <a:pt x="23" y="83"/>
                  </a:cubicBezTo>
                  <a:cubicBezTo>
                    <a:pt x="15" y="55"/>
                    <a:pt x="7" y="28"/>
                    <a:pt x="0" y="0"/>
                  </a:cubicBezTo>
                  <a:cubicBezTo>
                    <a:pt x="409" y="0"/>
                    <a:pt x="818" y="0"/>
                    <a:pt x="1227" y="0"/>
                  </a:cubicBezTo>
                  <a:cubicBezTo>
                    <a:pt x="1240" y="28"/>
                    <a:pt x="1254" y="55"/>
                    <a:pt x="1267"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 name="Freeform 278"/>
            <p:cNvSpPr>
              <a:spLocks/>
            </p:cNvSpPr>
            <p:nvPr/>
          </p:nvSpPr>
          <p:spPr bwMode="auto">
            <a:xfrm>
              <a:off x="7526338" y="696913"/>
              <a:ext cx="4684713" cy="311150"/>
            </a:xfrm>
            <a:custGeom>
              <a:avLst/>
              <a:gdLst>
                <a:gd name="T0" fmla="*/ 1249 w 1249"/>
                <a:gd name="T1" fmla="*/ 83 h 83"/>
                <a:gd name="T2" fmla="*/ 5 w 1249"/>
                <a:gd name="T3" fmla="*/ 83 h 83"/>
                <a:gd name="T4" fmla="*/ 0 w 1249"/>
                <a:gd name="T5" fmla="*/ 0 h 83"/>
                <a:gd name="T6" fmla="*/ 1227 w 1249"/>
                <a:gd name="T7" fmla="*/ 0 h 83"/>
                <a:gd name="T8" fmla="*/ 1249 w 1249"/>
                <a:gd name="T9" fmla="*/ 83 h 83"/>
              </a:gdLst>
              <a:ahLst/>
              <a:cxnLst>
                <a:cxn ang="0">
                  <a:pos x="T0" y="T1"/>
                </a:cxn>
                <a:cxn ang="0">
                  <a:pos x="T2" y="T3"/>
                </a:cxn>
                <a:cxn ang="0">
                  <a:pos x="T4" y="T5"/>
                </a:cxn>
                <a:cxn ang="0">
                  <a:pos x="T6" y="T7"/>
                </a:cxn>
                <a:cxn ang="0">
                  <a:pos x="T8" y="T9"/>
                </a:cxn>
              </a:cxnLst>
              <a:rect l="0" t="0" r="r" b="b"/>
              <a:pathLst>
                <a:path w="1249" h="83">
                  <a:moveTo>
                    <a:pt x="1249" y="83"/>
                  </a:moveTo>
                  <a:cubicBezTo>
                    <a:pt x="834" y="83"/>
                    <a:pt x="420" y="83"/>
                    <a:pt x="5" y="83"/>
                  </a:cubicBezTo>
                  <a:cubicBezTo>
                    <a:pt x="3" y="55"/>
                    <a:pt x="1" y="28"/>
                    <a:pt x="0" y="0"/>
                  </a:cubicBezTo>
                  <a:cubicBezTo>
                    <a:pt x="409" y="0"/>
                    <a:pt x="818" y="0"/>
                    <a:pt x="1227" y="0"/>
                  </a:cubicBezTo>
                  <a:cubicBezTo>
                    <a:pt x="1234" y="28"/>
                    <a:pt x="1242" y="55"/>
                    <a:pt x="1249"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 name="Freeform 279"/>
            <p:cNvSpPr>
              <a:spLocks/>
            </p:cNvSpPr>
            <p:nvPr/>
          </p:nvSpPr>
          <p:spPr bwMode="auto">
            <a:xfrm>
              <a:off x="2452688" y="696913"/>
              <a:ext cx="4665663" cy="311150"/>
            </a:xfrm>
            <a:custGeom>
              <a:avLst/>
              <a:gdLst>
                <a:gd name="T0" fmla="*/ 1244 w 1244"/>
                <a:gd name="T1" fmla="*/ 83 h 83"/>
                <a:gd name="T2" fmla="*/ 0 w 1244"/>
                <a:gd name="T3" fmla="*/ 83 h 83"/>
                <a:gd name="T4" fmla="*/ 13 w 1244"/>
                <a:gd name="T5" fmla="*/ 0 h 83"/>
                <a:gd name="T6" fmla="*/ 1240 w 1244"/>
                <a:gd name="T7" fmla="*/ 0 h 83"/>
                <a:gd name="T8" fmla="*/ 1244 w 1244"/>
                <a:gd name="T9" fmla="*/ 83 h 83"/>
              </a:gdLst>
              <a:ahLst/>
              <a:cxnLst>
                <a:cxn ang="0">
                  <a:pos x="T0" y="T1"/>
                </a:cxn>
                <a:cxn ang="0">
                  <a:pos x="T2" y="T3"/>
                </a:cxn>
                <a:cxn ang="0">
                  <a:pos x="T4" y="T5"/>
                </a:cxn>
                <a:cxn ang="0">
                  <a:pos x="T6" y="T7"/>
                </a:cxn>
                <a:cxn ang="0">
                  <a:pos x="T8" y="T9"/>
                </a:cxn>
              </a:cxnLst>
              <a:rect l="0" t="0" r="r" b="b"/>
              <a:pathLst>
                <a:path w="1244" h="83">
                  <a:moveTo>
                    <a:pt x="1244" y="83"/>
                  </a:moveTo>
                  <a:cubicBezTo>
                    <a:pt x="829" y="83"/>
                    <a:pt x="414" y="83"/>
                    <a:pt x="0" y="83"/>
                  </a:cubicBezTo>
                  <a:cubicBezTo>
                    <a:pt x="4" y="55"/>
                    <a:pt x="8" y="28"/>
                    <a:pt x="13" y="0"/>
                  </a:cubicBezTo>
                  <a:cubicBezTo>
                    <a:pt x="422" y="0"/>
                    <a:pt x="831" y="0"/>
                    <a:pt x="1240" y="0"/>
                  </a:cubicBezTo>
                  <a:cubicBezTo>
                    <a:pt x="1242" y="28"/>
                    <a:pt x="124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 name="Freeform 280"/>
            <p:cNvSpPr>
              <a:spLocks/>
            </p:cNvSpPr>
            <p:nvPr/>
          </p:nvSpPr>
          <p:spPr bwMode="auto">
            <a:xfrm>
              <a:off x="-2640013" y="696913"/>
              <a:ext cx="4718050" cy="311150"/>
            </a:xfrm>
            <a:custGeom>
              <a:avLst/>
              <a:gdLst>
                <a:gd name="T0" fmla="*/ 1244 w 1258"/>
                <a:gd name="T1" fmla="*/ 83 h 83"/>
                <a:gd name="T2" fmla="*/ 0 w 1258"/>
                <a:gd name="T3" fmla="*/ 83 h 83"/>
                <a:gd name="T4" fmla="*/ 31 w 1258"/>
                <a:gd name="T5" fmla="*/ 0 h 83"/>
                <a:gd name="T6" fmla="*/ 1258 w 1258"/>
                <a:gd name="T7" fmla="*/ 0 h 83"/>
                <a:gd name="T8" fmla="*/ 1244 w 1258"/>
                <a:gd name="T9" fmla="*/ 83 h 83"/>
              </a:gdLst>
              <a:ahLst/>
              <a:cxnLst>
                <a:cxn ang="0">
                  <a:pos x="T0" y="T1"/>
                </a:cxn>
                <a:cxn ang="0">
                  <a:pos x="T2" y="T3"/>
                </a:cxn>
                <a:cxn ang="0">
                  <a:pos x="T4" y="T5"/>
                </a:cxn>
                <a:cxn ang="0">
                  <a:pos x="T6" y="T7"/>
                </a:cxn>
                <a:cxn ang="0">
                  <a:pos x="T8" y="T9"/>
                </a:cxn>
              </a:cxnLst>
              <a:rect l="0" t="0" r="r" b="b"/>
              <a:pathLst>
                <a:path w="1258" h="83">
                  <a:moveTo>
                    <a:pt x="1244" y="83"/>
                  </a:moveTo>
                  <a:cubicBezTo>
                    <a:pt x="829" y="83"/>
                    <a:pt x="415" y="83"/>
                    <a:pt x="0" y="83"/>
                  </a:cubicBezTo>
                  <a:cubicBezTo>
                    <a:pt x="10" y="55"/>
                    <a:pt x="21" y="28"/>
                    <a:pt x="31" y="0"/>
                  </a:cubicBezTo>
                  <a:cubicBezTo>
                    <a:pt x="440" y="0"/>
                    <a:pt x="849" y="0"/>
                    <a:pt x="1258" y="0"/>
                  </a:cubicBezTo>
                  <a:cubicBezTo>
                    <a:pt x="1254" y="28"/>
                    <a:pt x="1249"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 name="Freeform 281"/>
            <p:cNvSpPr>
              <a:spLocks/>
            </p:cNvSpPr>
            <p:nvPr/>
          </p:nvSpPr>
          <p:spPr bwMode="auto">
            <a:xfrm>
              <a:off x="-7734300" y="696913"/>
              <a:ext cx="4789488" cy="311150"/>
            </a:xfrm>
            <a:custGeom>
              <a:avLst/>
              <a:gdLst>
                <a:gd name="T0" fmla="*/ 1244 w 1277"/>
                <a:gd name="T1" fmla="*/ 83 h 83"/>
                <a:gd name="T2" fmla="*/ 0 w 1277"/>
                <a:gd name="T3" fmla="*/ 83 h 83"/>
                <a:gd name="T4" fmla="*/ 49 w 1277"/>
                <a:gd name="T5" fmla="*/ 0 h 83"/>
                <a:gd name="T6" fmla="*/ 1277 w 1277"/>
                <a:gd name="T7" fmla="*/ 0 h 83"/>
                <a:gd name="T8" fmla="*/ 1244 w 1277"/>
                <a:gd name="T9" fmla="*/ 83 h 83"/>
              </a:gdLst>
              <a:ahLst/>
              <a:cxnLst>
                <a:cxn ang="0">
                  <a:pos x="T0" y="T1"/>
                </a:cxn>
                <a:cxn ang="0">
                  <a:pos x="T2" y="T3"/>
                </a:cxn>
                <a:cxn ang="0">
                  <a:pos x="T4" y="T5"/>
                </a:cxn>
                <a:cxn ang="0">
                  <a:pos x="T6" y="T7"/>
                </a:cxn>
                <a:cxn ang="0">
                  <a:pos x="T8" y="T9"/>
                </a:cxn>
              </a:cxnLst>
              <a:rect l="0" t="0" r="r" b="b"/>
              <a:pathLst>
                <a:path w="1277" h="83">
                  <a:moveTo>
                    <a:pt x="1244" y="83"/>
                  </a:moveTo>
                  <a:cubicBezTo>
                    <a:pt x="829" y="83"/>
                    <a:pt x="415" y="83"/>
                    <a:pt x="0" y="83"/>
                  </a:cubicBezTo>
                  <a:cubicBezTo>
                    <a:pt x="16" y="55"/>
                    <a:pt x="33" y="28"/>
                    <a:pt x="49" y="0"/>
                  </a:cubicBezTo>
                  <a:cubicBezTo>
                    <a:pt x="458" y="0"/>
                    <a:pt x="868" y="0"/>
                    <a:pt x="1277" y="0"/>
                  </a:cubicBezTo>
                  <a:cubicBezTo>
                    <a:pt x="1266" y="28"/>
                    <a:pt x="1255"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 name="Freeform 282"/>
            <p:cNvSpPr>
              <a:spLocks/>
            </p:cNvSpPr>
            <p:nvPr/>
          </p:nvSpPr>
          <p:spPr bwMode="auto">
            <a:xfrm>
              <a:off x="-12827000" y="696913"/>
              <a:ext cx="4857750" cy="311150"/>
            </a:xfrm>
            <a:custGeom>
              <a:avLst/>
              <a:gdLst>
                <a:gd name="T0" fmla="*/ 1244 w 1295"/>
                <a:gd name="T1" fmla="*/ 83 h 83"/>
                <a:gd name="T2" fmla="*/ 0 w 1295"/>
                <a:gd name="T3" fmla="*/ 83 h 83"/>
                <a:gd name="T4" fmla="*/ 67 w 1295"/>
                <a:gd name="T5" fmla="*/ 0 h 83"/>
                <a:gd name="T6" fmla="*/ 1295 w 1295"/>
                <a:gd name="T7" fmla="*/ 0 h 83"/>
                <a:gd name="T8" fmla="*/ 1244 w 1295"/>
                <a:gd name="T9" fmla="*/ 83 h 83"/>
              </a:gdLst>
              <a:ahLst/>
              <a:cxnLst>
                <a:cxn ang="0">
                  <a:pos x="T0" y="T1"/>
                </a:cxn>
                <a:cxn ang="0">
                  <a:pos x="T2" y="T3"/>
                </a:cxn>
                <a:cxn ang="0">
                  <a:pos x="T4" y="T5"/>
                </a:cxn>
                <a:cxn ang="0">
                  <a:pos x="T6" y="T7"/>
                </a:cxn>
                <a:cxn ang="0">
                  <a:pos x="T8" y="T9"/>
                </a:cxn>
              </a:cxnLst>
              <a:rect l="0" t="0" r="r" b="b"/>
              <a:pathLst>
                <a:path w="1295" h="83">
                  <a:moveTo>
                    <a:pt x="1244" y="83"/>
                  </a:moveTo>
                  <a:cubicBezTo>
                    <a:pt x="829" y="83"/>
                    <a:pt x="414" y="83"/>
                    <a:pt x="0" y="83"/>
                  </a:cubicBezTo>
                  <a:cubicBezTo>
                    <a:pt x="22" y="55"/>
                    <a:pt x="45" y="28"/>
                    <a:pt x="67" y="0"/>
                  </a:cubicBezTo>
                  <a:cubicBezTo>
                    <a:pt x="477" y="0"/>
                    <a:pt x="886" y="0"/>
                    <a:pt x="1295" y="0"/>
                  </a:cubicBezTo>
                  <a:cubicBezTo>
                    <a:pt x="1278" y="28"/>
                    <a:pt x="1261"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 name="Freeform 283"/>
            <p:cNvSpPr>
              <a:spLocks/>
            </p:cNvSpPr>
            <p:nvPr/>
          </p:nvSpPr>
          <p:spPr bwMode="auto">
            <a:xfrm>
              <a:off x="-17919700" y="696913"/>
              <a:ext cx="4924425" cy="311150"/>
            </a:xfrm>
            <a:custGeom>
              <a:avLst/>
              <a:gdLst>
                <a:gd name="T0" fmla="*/ 1244 w 1313"/>
                <a:gd name="T1" fmla="*/ 83 h 83"/>
                <a:gd name="T2" fmla="*/ 0 w 1313"/>
                <a:gd name="T3" fmla="*/ 83 h 83"/>
                <a:gd name="T4" fmla="*/ 86 w 1313"/>
                <a:gd name="T5" fmla="*/ 0 h 83"/>
                <a:gd name="T6" fmla="*/ 1313 w 1313"/>
                <a:gd name="T7" fmla="*/ 0 h 83"/>
                <a:gd name="T8" fmla="*/ 1244 w 1313"/>
                <a:gd name="T9" fmla="*/ 83 h 83"/>
              </a:gdLst>
              <a:ahLst/>
              <a:cxnLst>
                <a:cxn ang="0">
                  <a:pos x="T0" y="T1"/>
                </a:cxn>
                <a:cxn ang="0">
                  <a:pos x="T2" y="T3"/>
                </a:cxn>
                <a:cxn ang="0">
                  <a:pos x="T4" y="T5"/>
                </a:cxn>
                <a:cxn ang="0">
                  <a:pos x="T6" y="T7"/>
                </a:cxn>
                <a:cxn ang="0">
                  <a:pos x="T8" y="T9"/>
                </a:cxn>
              </a:cxnLst>
              <a:rect l="0" t="0" r="r" b="b"/>
              <a:pathLst>
                <a:path w="1313" h="83">
                  <a:moveTo>
                    <a:pt x="1244" y="83"/>
                  </a:moveTo>
                  <a:cubicBezTo>
                    <a:pt x="829" y="83"/>
                    <a:pt x="414" y="83"/>
                    <a:pt x="0" y="83"/>
                  </a:cubicBezTo>
                  <a:cubicBezTo>
                    <a:pt x="29" y="55"/>
                    <a:pt x="57" y="28"/>
                    <a:pt x="86" y="0"/>
                  </a:cubicBezTo>
                  <a:cubicBezTo>
                    <a:pt x="495" y="0"/>
                    <a:pt x="904" y="0"/>
                    <a:pt x="1313" y="0"/>
                  </a:cubicBezTo>
                  <a:cubicBezTo>
                    <a:pt x="1290" y="28"/>
                    <a:pt x="1267"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9" name="Freeform 284"/>
            <p:cNvSpPr>
              <a:spLocks/>
            </p:cNvSpPr>
            <p:nvPr/>
          </p:nvSpPr>
          <p:spPr bwMode="auto">
            <a:xfrm>
              <a:off x="-23013988" y="696913"/>
              <a:ext cx="4992688" cy="311150"/>
            </a:xfrm>
            <a:custGeom>
              <a:avLst/>
              <a:gdLst>
                <a:gd name="T0" fmla="*/ 1244 w 1331"/>
                <a:gd name="T1" fmla="*/ 83 h 83"/>
                <a:gd name="T2" fmla="*/ 0 w 1331"/>
                <a:gd name="T3" fmla="*/ 83 h 83"/>
                <a:gd name="T4" fmla="*/ 104 w 1331"/>
                <a:gd name="T5" fmla="*/ 0 h 83"/>
                <a:gd name="T6" fmla="*/ 1331 w 1331"/>
                <a:gd name="T7" fmla="*/ 0 h 83"/>
                <a:gd name="T8" fmla="*/ 1244 w 1331"/>
                <a:gd name="T9" fmla="*/ 83 h 83"/>
              </a:gdLst>
              <a:ahLst/>
              <a:cxnLst>
                <a:cxn ang="0">
                  <a:pos x="T0" y="T1"/>
                </a:cxn>
                <a:cxn ang="0">
                  <a:pos x="T2" y="T3"/>
                </a:cxn>
                <a:cxn ang="0">
                  <a:pos x="T4" y="T5"/>
                </a:cxn>
                <a:cxn ang="0">
                  <a:pos x="T6" y="T7"/>
                </a:cxn>
                <a:cxn ang="0">
                  <a:pos x="T8" y="T9"/>
                </a:cxn>
              </a:cxnLst>
              <a:rect l="0" t="0" r="r" b="b"/>
              <a:pathLst>
                <a:path w="1331" h="83">
                  <a:moveTo>
                    <a:pt x="1244" y="83"/>
                  </a:moveTo>
                  <a:cubicBezTo>
                    <a:pt x="829" y="83"/>
                    <a:pt x="414" y="83"/>
                    <a:pt x="0" y="83"/>
                  </a:cubicBezTo>
                  <a:cubicBezTo>
                    <a:pt x="35" y="55"/>
                    <a:pt x="69" y="28"/>
                    <a:pt x="104" y="0"/>
                  </a:cubicBezTo>
                  <a:cubicBezTo>
                    <a:pt x="513" y="0"/>
                    <a:pt x="922" y="0"/>
                    <a:pt x="1331" y="0"/>
                  </a:cubicBezTo>
                  <a:cubicBezTo>
                    <a:pt x="1302" y="28"/>
                    <a:pt x="1273" y="55"/>
                    <a:pt x="1244" y="83"/>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0" name="Freeform 285"/>
            <p:cNvSpPr>
              <a:spLocks/>
            </p:cNvSpPr>
            <p:nvPr/>
          </p:nvSpPr>
          <p:spPr bwMode="auto">
            <a:xfrm>
              <a:off x="-26628725" y="1082676"/>
              <a:ext cx="5629275" cy="760413"/>
            </a:xfrm>
            <a:custGeom>
              <a:avLst/>
              <a:gdLst>
                <a:gd name="T0" fmla="*/ 1263 w 1501"/>
                <a:gd name="T1" fmla="*/ 202 h 202"/>
                <a:gd name="T2" fmla="*/ 0 w 1501"/>
                <a:gd name="T3" fmla="*/ 202 h 202"/>
                <a:gd name="T4" fmla="*/ 278 w 1501"/>
                <a:gd name="T5" fmla="*/ 0 h 202"/>
                <a:gd name="T6" fmla="*/ 1501 w 1501"/>
                <a:gd name="T7" fmla="*/ 0 h 202"/>
                <a:gd name="T8" fmla="*/ 1263 w 1501"/>
                <a:gd name="T9" fmla="*/ 202 h 202"/>
              </a:gdLst>
              <a:ahLst/>
              <a:cxnLst>
                <a:cxn ang="0">
                  <a:pos x="T0" y="T1"/>
                </a:cxn>
                <a:cxn ang="0">
                  <a:pos x="T2" y="T3"/>
                </a:cxn>
                <a:cxn ang="0">
                  <a:pos x="T4" y="T5"/>
                </a:cxn>
                <a:cxn ang="0">
                  <a:pos x="T6" y="T7"/>
                </a:cxn>
                <a:cxn ang="0">
                  <a:pos x="T8" y="T9"/>
                </a:cxn>
              </a:cxnLst>
              <a:rect l="0" t="0" r="r" b="b"/>
              <a:pathLst>
                <a:path w="1501" h="202">
                  <a:moveTo>
                    <a:pt x="1263" y="202"/>
                  </a:moveTo>
                  <a:cubicBezTo>
                    <a:pt x="842" y="202"/>
                    <a:pt x="421" y="202"/>
                    <a:pt x="0" y="202"/>
                  </a:cubicBezTo>
                  <a:cubicBezTo>
                    <a:pt x="95" y="134"/>
                    <a:pt x="187" y="66"/>
                    <a:pt x="278" y="0"/>
                  </a:cubicBezTo>
                  <a:cubicBezTo>
                    <a:pt x="686" y="0"/>
                    <a:pt x="1093" y="0"/>
                    <a:pt x="1501" y="0"/>
                  </a:cubicBezTo>
                  <a:cubicBezTo>
                    <a:pt x="1423" y="66"/>
                    <a:pt x="1344"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1" name="Freeform 286"/>
            <p:cNvSpPr>
              <a:spLocks/>
            </p:cNvSpPr>
            <p:nvPr/>
          </p:nvSpPr>
          <p:spPr bwMode="auto">
            <a:xfrm>
              <a:off x="-21355050" y="1082676"/>
              <a:ext cx="5461000" cy="760413"/>
            </a:xfrm>
            <a:custGeom>
              <a:avLst/>
              <a:gdLst>
                <a:gd name="T0" fmla="*/ 1263 w 1456"/>
                <a:gd name="T1" fmla="*/ 202 h 202"/>
                <a:gd name="T2" fmla="*/ 0 w 1456"/>
                <a:gd name="T3" fmla="*/ 202 h 202"/>
                <a:gd name="T4" fmla="*/ 233 w 1456"/>
                <a:gd name="T5" fmla="*/ 0 h 202"/>
                <a:gd name="T6" fmla="*/ 1456 w 1456"/>
                <a:gd name="T7" fmla="*/ 0 h 202"/>
                <a:gd name="T8" fmla="*/ 1263 w 1456"/>
                <a:gd name="T9" fmla="*/ 202 h 202"/>
              </a:gdLst>
              <a:ahLst/>
              <a:cxnLst>
                <a:cxn ang="0">
                  <a:pos x="T0" y="T1"/>
                </a:cxn>
                <a:cxn ang="0">
                  <a:pos x="T2" y="T3"/>
                </a:cxn>
                <a:cxn ang="0">
                  <a:pos x="T4" y="T5"/>
                </a:cxn>
                <a:cxn ang="0">
                  <a:pos x="T6" y="T7"/>
                </a:cxn>
                <a:cxn ang="0">
                  <a:pos x="T8" y="T9"/>
                </a:cxn>
              </a:cxnLst>
              <a:rect l="0" t="0" r="r" b="b"/>
              <a:pathLst>
                <a:path w="1456" h="202">
                  <a:moveTo>
                    <a:pt x="1263" y="202"/>
                  </a:moveTo>
                  <a:cubicBezTo>
                    <a:pt x="842" y="202"/>
                    <a:pt x="421" y="202"/>
                    <a:pt x="0" y="202"/>
                  </a:cubicBezTo>
                  <a:cubicBezTo>
                    <a:pt x="80" y="134"/>
                    <a:pt x="157" y="66"/>
                    <a:pt x="233" y="0"/>
                  </a:cubicBezTo>
                  <a:cubicBezTo>
                    <a:pt x="641" y="0"/>
                    <a:pt x="1048" y="0"/>
                    <a:pt x="1456" y="0"/>
                  </a:cubicBezTo>
                  <a:cubicBezTo>
                    <a:pt x="1393" y="66"/>
                    <a:pt x="1329"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2" name="Freeform 287"/>
            <p:cNvSpPr>
              <a:spLocks/>
            </p:cNvSpPr>
            <p:nvPr/>
          </p:nvSpPr>
          <p:spPr bwMode="auto">
            <a:xfrm>
              <a:off x="-16082963" y="1082676"/>
              <a:ext cx="5292725" cy="760413"/>
            </a:xfrm>
            <a:custGeom>
              <a:avLst/>
              <a:gdLst>
                <a:gd name="T0" fmla="*/ 1263 w 1411"/>
                <a:gd name="T1" fmla="*/ 202 h 202"/>
                <a:gd name="T2" fmla="*/ 0 w 1411"/>
                <a:gd name="T3" fmla="*/ 202 h 202"/>
                <a:gd name="T4" fmla="*/ 189 w 1411"/>
                <a:gd name="T5" fmla="*/ 0 h 202"/>
                <a:gd name="T6" fmla="*/ 1411 w 1411"/>
                <a:gd name="T7" fmla="*/ 0 h 202"/>
                <a:gd name="T8" fmla="*/ 1263 w 1411"/>
                <a:gd name="T9" fmla="*/ 202 h 202"/>
              </a:gdLst>
              <a:ahLst/>
              <a:cxnLst>
                <a:cxn ang="0">
                  <a:pos x="T0" y="T1"/>
                </a:cxn>
                <a:cxn ang="0">
                  <a:pos x="T2" y="T3"/>
                </a:cxn>
                <a:cxn ang="0">
                  <a:pos x="T4" y="T5"/>
                </a:cxn>
                <a:cxn ang="0">
                  <a:pos x="T6" y="T7"/>
                </a:cxn>
                <a:cxn ang="0">
                  <a:pos x="T8" y="T9"/>
                </a:cxn>
              </a:cxnLst>
              <a:rect l="0" t="0" r="r" b="b"/>
              <a:pathLst>
                <a:path w="1411" h="202">
                  <a:moveTo>
                    <a:pt x="1263" y="202"/>
                  </a:moveTo>
                  <a:cubicBezTo>
                    <a:pt x="842" y="202"/>
                    <a:pt x="421" y="202"/>
                    <a:pt x="0" y="202"/>
                  </a:cubicBezTo>
                  <a:cubicBezTo>
                    <a:pt x="64" y="134"/>
                    <a:pt x="127" y="66"/>
                    <a:pt x="189" y="0"/>
                  </a:cubicBezTo>
                  <a:cubicBezTo>
                    <a:pt x="596" y="0"/>
                    <a:pt x="1004" y="0"/>
                    <a:pt x="1411" y="0"/>
                  </a:cubicBezTo>
                  <a:cubicBezTo>
                    <a:pt x="1363" y="66"/>
                    <a:pt x="131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3" name="Freeform 288"/>
            <p:cNvSpPr>
              <a:spLocks/>
            </p:cNvSpPr>
            <p:nvPr/>
          </p:nvSpPr>
          <p:spPr bwMode="auto">
            <a:xfrm>
              <a:off x="-38349238" y="4860926"/>
              <a:ext cx="6983413" cy="1033463"/>
            </a:xfrm>
            <a:custGeom>
              <a:avLst/>
              <a:gdLst>
                <a:gd name="T0" fmla="*/ 1478 w 1862"/>
                <a:gd name="T1" fmla="*/ 275 h 275"/>
                <a:gd name="T2" fmla="*/ 0 w 1862"/>
                <a:gd name="T3" fmla="*/ 275 h 275"/>
                <a:gd name="T4" fmla="*/ 440 w 1862"/>
                <a:gd name="T5" fmla="*/ 0 h 275"/>
                <a:gd name="T6" fmla="*/ 1862 w 1862"/>
                <a:gd name="T7" fmla="*/ 0 h 275"/>
                <a:gd name="T8" fmla="*/ 1478 w 1862"/>
                <a:gd name="T9" fmla="*/ 275 h 275"/>
              </a:gdLst>
              <a:ahLst/>
              <a:cxnLst>
                <a:cxn ang="0">
                  <a:pos x="T0" y="T1"/>
                </a:cxn>
                <a:cxn ang="0">
                  <a:pos x="T2" y="T3"/>
                </a:cxn>
                <a:cxn ang="0">
                  <a:pos x="T4" y="T5"/>
                </a:cxn>
                <a:cxn ang="0">
                  <a:pos x="T6" y="T7"/>
                </a:cxn>
                <a:cxn ang="0">
                  <a:pos x="T8" y="T9"/>
                </a:cxn>
              </a:cxnLst>
              <a:rect l="0" t="0" r="r" b="b"/>
              <a:pathLst>
                <a:path w="1862" h="275">
                  <a:moveTo>
                    <a:pt x="1478" y="275"/>
                  </a:moveTo>
                  <a:cubicBezTo>
                    <a:pt x="985" y="275"/>
                    <a:pt x="493" y="275"/>
                    <a:pt x="0" y="275"/>
                  </a:cubicBezTo>
                  <a:cubicBezTo>
                    <a:pt x="150" y="181"/>
                    <a:pt x="297" y="89"/>
                    <a:pt x="440" y="0"/>
                  </a:cubicBezTo>
                  <a:cubicBezTo>
                    <a:pt x="914" y="0"/>
                    <a:pt x="1388" y="0"/>
                    <a:pt x="1862" y="0"/>
                  </a:cubicBezTo>
                  <a:cubicBezTo>
                    <a:pt x="1737" y="89"/>
                    <a:pt x="1609" y="181"/>
                    <a:pt x="147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4" name="Freeform 289"/>
            <p:cNvSpPr>
              <a:spLocks/>
            </p:cNvSpPr>
            <p:nvPr/>
          </p:nvSpPr>
          <p:spPr bwMode="auto">
            <a:xfrm>
              <a:off x="-32180213" y="4860926"/>
              <a:ext cx="6751638" cy="1033463"/>
            </a:xfrm>
            <a:custGeom>
              <a:avLst/>
              <a:gdLst>
                <a:gd name="T0" fmla="*/ 1477 w 1800"/>
                <a:gd name="T1" fmla="*/ 275 h 275"/>
                <a:gd name="T2" fmla="*/ 0 w 1800"/>
                <a:gd name="T3" fmla="*/ 275 h 275"/>
                <a:gd name="T4" fmla="*/ 378 w 1800"/>
                <a:gd name="T5" fmla="*/ 0 h 275"/>
                <a:gd name="T6" fmla="*/ 1800 w 1800"/>
                <a:gd name="T7" fmla="*/ 0 h 275"/>
                <a:gd name="T8" fmla="*/ 1477 w 1800"/>
                <a:gd name="T9" fmla="*/ 275 h 275"/>
              </a:gdLst>
              <a:ahLst/>
              <a:cxnLst>
                <a:cxn ang="0">
                  <a:pos x="T0" y="T1"/>
                </a:cxn>
                <a:cxn ang="0">
                  <a:pos x="T2" y="T3"/>
                </a:cxn>
                <a:cxn ang="0">
                  <a:pos x="T4" y="T5"/>
                </a:cxn>
                <a:cxn ang="0">
                  <a:pos x="T6" y="T7"/>
                </a:cxn>
                <a:cxn ang="0">
                  <a:pos x="T8" y="T9"/>
                </a:cxn>
              </a:cxnLst>
              <a:rect l="0" t="0" r="r" b="b"/>
              <a:pathLst>
                <a:path w="1800" h="275">
                  <a:moveTo>
                    <a:pt x="1477" y="275"/>
                  </a:moveTo>
                  <a:cubicBezTo>
                    <a:pt x="985" y="275"/>
                    <a:pt x="492" y="275"/>
                    <a:pt x="0" y="275"/>
                  </a:cubicBezTo>
                  <a:cubicBezTo>
                    <a:pt x="129" y="181"/>
                    <a:pt x="255" y="89"/>
                    <a:pt x="378" y="0"/>
                  </a:cubicBezTo>
                  <a:cubicBezTo>
                    <a:pt x="852" y="0"/>
                    <a:pt x="1326" y="0"/>
                    <a:pt x="1800" y="0"/>
                  </a:cubicBezTo>
                  <a:cubicBezTo>
                    <a:pt x="1695" y="89"/>
                    <a:pt x="158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5" name="Freeform 290"/>
            <p:cNvSpPr>
              <a:spLocks/>
            </p:cNvSpPr>
            <p:nvPr/>
          </p:nvSpPr>
          <p:spPr bwMode="auto">
            <a:xfrm>
              <a:off x="-26014363" y="4860926"/>
              <a:ext cx="6526213" cy="1033463"/>
            </a:xfrm>
            <a:custGeom>
              <a:avLst/>
              <a:gdLst>
                <a:gd name="T0" fmla="*/ 1477 w 1740"/>
                <a:gd name="T1" fmla="*/ 275 h 275"/>
                <a:gd name="T2" fmla="*/ 0 w 1740"/>
                <a:gd name="T3" fmla="*/ 275 h 275"/>
                <a:gd name="T4" fmla="*/ 318 w 1740"/>
                <a:gd name="T5" fmla="*/ 0 h 275"/>
                <a:gd name="T6" fmla="*/ 1740 w 1740"/>
                <a:gd name="T7" fmla="*/ 0 h 275"/>
                <a:gd name="T8" fmla="*/ 1477 w 1740"/>
                <a:gd name="T9" fmla="*/ 275 h 275"/>
              </a:gdLst>
              <a:ahLst/>
              <a:cxnLst>
                <a:cxn ang="0">
                  <a:pos x="T0" y="T1"/>
                </a:cxn>
                <a:cxn ang="0">
                  <a:pos x="T2" y="T3"/>
                </a:cxn>
                <a:cxn ang="0">
                  <a:pos x="T4" y="T5"/>
                </a:cxn>
                <a:cxn ang="0">
                  <a:pos x="T6" y="T7"/>
                </a:cxn>
                <a:cxn ang="0">
                  <a:pos x="T8" y="T9"/>
                </a:cxn>
              </a:cxnLst>
              <a:rect l="0" t="0" r="r" b="b"/>
              <a:pathLst>
                <a:path w="1740" h="275">
                  <a:moveTo>
                    <a:pt x="1477" y="275"/>
                  </a:moveTo>
                  <a:cubicBezTo>
                    <a:pt x="985" y="275"/>
                    <a:pt x="493" y="275"/>
                    <a:pt x="0" y="275"/>
                  </a:cubicBezTo>
                  <a:cubicBezTo>
                    <a:pt x="109" y="181"/>
                    <a:pt x="214" y="89"/>
                    <a:pt x="318" y="0"/>
                  </a:cubicBezTo>
                  <a:cubicBezTo>
                    <a:pt x="792" y="0"/>
                    <a:pt x="1266" y="0"/>
                    <a:pt x="1740" y="0"/>
                  </a:cubicBezTo>
                  <a:cubicBezTo>
                    <a:pt x="1655" y="89"/>
                    <a:pt x="1567" y="181"/>
                    <a:pt x="14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6" name="Freeform 291"/>
            <p:cNvSpPr>
              <a:spLocks/>
            </p:cNvSpPr>
            <p:nvPr/>
          </p:nvSpPr>
          <p:spPr bwMode="auto">
            <a:xfrm>
              <a:off x="25596850" y="4860926"/>
              <a:ext cx="6289675" cy="1033463"/>
            </a:xfrm>
            <a:custGeom>
              <a:avLst/>
              <a:gdLst>
                <a:gd name="T0" fmla="*/ 1677 w 1677"/>
                <a:gd name="T1" fmla="*/ 275 h 275"/>
                <a:gd name="T2" fmla="*/ 200 w 1677"/>
                <a:gd name="T3" fmla="*/ 275 h 275"/>
                <a:gd name="T4" fmla="*/ 0 w 1677"/>
                <a:gd name="T5" fmla="*/ 0 h 275"/>
                <a:gd name="T6" fmla="*/ 1423 w 1677"/>
                <a:gd name="T7" fmla="*/ 0 h 275"/>
                <a:gd name="T8" fmla="*/ 1677 w 1677"/>
                <a:gd name="T9" fmla="*/ 275 h 275"/>
              </a:gdLst>
              <a:ahLst/>
              <a:cxnLst>
                <a:cxn ang="0">
                  <a:pos x="T0" y="T1"/>
                </a:cxn>
                <a:cxn ang="0">
                  <a:pos x="T2" y="T3"/>
                </a:cxn>
                <a:cxn ang="0">
                  <a:pos x="T4" y="T5"/>
                </a:cxn>
                <a:cxn ang="0">
                  <a:pos x="T6" y="T7"/>
                </a:cxn>
                <a:cxn ang="0">
                  <a:pos x="T8" y="T9"/>
                </a:cxn>
              </a:cxnLst>
              <a:rect l="0" t="0" r="r" b="b"/>
              <a:pathLst>
                <a:path w="1677" h="275">
                  <a:moveTo>
                    <a:pt x="1677" y="275"/>
                  </a:moveTo>
                  <a:cubicBezTo>
                    <a:pt x="1185" y="275"/>
                    <a:pt x="693" y="275"/>
                    <a:pt x="200" y="275"/>
                  </a:cubicBezTo>
                  <a:cubicBezTo>
                    <a:pt x="132" y="181"/>
                    <a:pt x="65" y="89"/>
                    <a:pt x="0" y="0"/>
                  </a:cubicBezTo>
                  <a:cubicBezTo>
                    <a:pt x="474" y="0"/>
                    <a:pt x="949" y="0"/>
                    <a:pt x="1423" y="0"/>
                  </a:cubicBezTo>
                  <a:cubicBezTo>
                    <a:pt x="1506" y="89"/>
                    <a:pt x="1590" y="181"/>
                    <a:pt x="1677"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7" name="Freeform 292"/>
            <p:cNvSpPr>
              <a:spLocks/>
            </p:cNvSpPr>
            <p:nvPr/>
          </p:nvSpPr>
          <p:spPr bwMode="auto">
            <a:xfrm>
              <a:off x="31537275" y="4860926"/>
              <a:ext cx="6518275" cy="1033463"/>
            </a:xfrm>
            <a:custGeom>
              <a:avLst/>
              <a:gdLst>
                <a:gd name="T0" fmla="*/ 1738 w 1738"/>
                <a:gd name="T1" fmla="*/ 275 h 275"/>
                <a:gd name="T2" fmla="*/ 261 w 1738"/>
                <a:gd name="T3" fmla="*/ 275 h 275"/>
                <a:gd name="T4" fmla="*/ 0 w 1738"/>
                <a:gd name="T5" fmla="*/ 0 h 275"/>
                <a:gd name="T6" fmla="*/ 1422 w 1738"/>
                <a:gd name="T7" fmla="*/ 0 h 275"/>
                <a:gd name="T8" fmla="*/ 1738 w 1738"/>
                <a:gd name="T9" fmla="*/ 275 h 275"/>
              </a:gdLst>
              <a:ahLst/>
              <a:cxnLst>
                <a:cxn ang="0">
                  <a:pos x="T0" y="T1"/>
                </a:cxn>
                <a:cxn ang="0">
                  <a:pos x="T2" y="T3"/>
                </a:cxn>
                <a:cxn ang="0">
                  <a:pos x="T4" y="T5"/>
                </a:cxn>
                <a:cxn ang="0">
                  <a:pos x="T6" y="T7"/>
                </a:cxn>
                <a:cxn ang="0">
                  <a:pos x="T8" y="T9"/>
                </a:cxn>
              </a:cxnLst>
              <a:rect l="0" t="0" r="r" b="b"/>
              <a:pathLst>
                <a:path w="1738" h="275">
                  <a:moveTo>
                    <a:pt x="1738" y="275"/>
                  </a:moveTo>
                  <a:cubicBezTo>
                    <a:pt x="1246" y="275"/>
                    <a:pt x="753" y="275"/>
                    <a:pt x="261" y="275"/>
                  </a:cubicBezTo>
                  <a:cubicBezTo>
                    <a:pt x="172" y="181"/>
                    <a:pt x="85" y="89"/>
                    <a:pt x="0" y="0"/>
                  </a:cubicBezTo>
                  <a:cubicBezTo>
                    <a:pt x="474" y="0"/>
                    <a:pt x="948" y="0"/>
                    <a:pt x="1422" y="0"/>
                  </a:cubicBezTo>
                  <a:cubicBezTo>
                    <a:pt x="1525" y="89"/>
                    <a:pt x="1630" y="181"/>
                    <a:pt x="1738"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8" name="Freeform 293"/>
            <p:cNvSpPr>
              <a:spLocks/>
            </p:cNvSpPr>
            <p:nvPr/>
          </p:nvSpPr>
          <p:spPr bwMode="auto">
            <a:xfrm>
              <a:off x="37479288" y="4860926"/>
              <a:ext cx="5932488" cy="436563"/>
            </a:xfrm>
            <a:custGeom>
              <a:avLst/>
              <a:gdLst>
                <a:gd name="T0" fmla="*/ 1582 w 1582"/>
                <a:gd name="T1" fmla="*/ 116 h 116"/>
                <a:gd name="T2" fmla="*/ 136 w 1582"/>
                <a:gd name="T3" fmla="*/ 116 h 116"/>
                <a:gd name="T4" fmla="*/ 0 w 1582"/>
                <a:gd name="T5" fmla="*/ 0 h 116"/>
                <a:gd name="T6" fmla="*/ 1422 w 1582"/>
                <a:gd name="T7" fmla="*/ 0 h 116"/>
                <a:gd name="T8" fmla="*/ 1582 w 1582"/>
                <a:gd name="T9" fmla="*/ 116 h 116"/>
              </a:gdLst>
              <a:ahLst/>
              <a:cxnLst>
                <a:cxn ang="0">
                  <a:pos x="T0" y="T1"/>
                </a:cxn>
                <a:cxn ang="0">
                  <a:pos x="T2" y="T3"/>
                </a:cxn>
                <a:cxn ang="0">
                  <a:pos x="T4" y="T5"/>
                </a:cxn>
                <a:cxn ang="0">
                  <a:pos x="T6" y="T7"/>
                </a:cxn>
                <a:cxn ang="0">
                  <a:pos x="T8" y="T9"/>
                </a:cxn>
              </a:cxnLst>
              <a:rect l="0" t="0" r="r" b="b"/>
              <a:pathLst>
                <a:path w="1582" h="116">
                  <a:moveTo>
                    <a:pt x="1582" y="116"/>
                  </a:moveTo>
                  <a:cubicBezTo>
                    <a:pt x="1100" y="116"/>
                    <a:pt x="618" y="116"/>
                    <a:pt x="136" y="116"/>
                  </a:cubicBezTo>
                  <a:cubicBezTo>
                    <a:pt x="90" y="77"/>
                    <a:pt x="45" y="38"/>
                    <a:pt x="0" y="0"/>
                  </a:cubicBezTo>
                  <a:cubicBezTo>
                    <a:pt x="474" y="0"/>
                    <a:pt x="948" y="0"/>
                    <a:pt x="1422" y="0"/>
                  </a:cubicBezTo>
                  <a:cubicBezTo>
                    <a:pt x="1475" y="38"/>
                    <a:pt x="1528" y="77"/>
                    <a:pt x="1582" y="116"/>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39" name="Freeform 294"/>
            <p:cNvSpPr>
              <a:spLocks/>
            </p:cNvSpPr>
            <p:nvPr/>
          </p:nvSpPr>
          <p:spPr bwMode="auto">
            <a:xfrm>
              <a:off x="38123813" y="5413376"/>
              <a:ext cx="6097588" cy="481013"/>
            </a:xfrm>
            <a:custGeom>
              <a:avLst/>
              <a:gdLst>
                <a:gd name="T0" fmla="*/ 1626 w 1626"/>
                <a:gd name="T1" fmla="*/ 128 h 128"/>
                <a:gd name="T2" fmla="*/ 149 w 1626"/>
                <a:gd name="T3" fmla="*/ 128 h 128"/>
                <a:gd name="T4" fmla="*/ 0 w 1626"/>
                <a:gd name="T5" fmla="*/ 0 h 128"/>
                <a:gd name="T6" fmla="*/ 1452 w 1626"/>
                <a:gd name="T7" fmla="*/ 0 h 128"/>
                <a:gd name="T8" fmla="*/ 1626 w 1626"/>
                <a:gd name="T9" fmla="*/ 128 h 128"/>
              </a:gdLst>
              <a:ahLst/>
              <a:cxnLst>
                <a:cxn ang="0">
                  <a:pos x="T0" y="T1"/>
                </a:cxn>
                <a:cxn ang="0">
                  <a:pos x="T2" y="T3"/>
                </a:cxn>
                <a:cxn ang="0">
                  <a:pos x="T4" y="T5"/>
                </a:cxn>
                <a:cxn ang="0">
                  <a:pos x="T6" y="T7"/>
                </a:cxn>
                <a:cxn ang="0">
                  <a:pos x="T8" y="T9"/>
                </a:cxn>
              </a:cxnLst>
              <a:rect l="0" t="0" r="r" b="b"/>
              <a:pathLst>
                <a:path w="1626" h="128">
                  <a:moveTo>
                    <a:pt x="1626" y="128"/>
                  </a:moveTo>
                  <a:cubicBezTo>
                    <a:pt x="1134" y="128"/>
                    <a:pt x="642" y="128"/>
                    <a:pt x="149" y="128"/>
                  </a:cubicBezTo>
                  <a:cubicBezTo>
                    <a:pt x="99" y="85"/>
                    <a:pt x="49" y="42"/>
                    <a:pt x="0" y="0"/>
                  </a:cubicBezTo>
                  <a:cubicBezTo>
                    <a:pt x="484" y="0"/>
                    <a:pt x="968" y="0"/>
                    <a:pt x="1452" y="0"/>
                  </a:cubicBezTo>
                  <a:cubicBezTo>
                    <a:pt x="1509" y="42"/>
                    <a:pt x="1568" y="85"/>
                    <a:pt x="1626" y="128"/>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0" name="Freeform 295"/>
            <p:cNvSpPr>
              <a:spLocks/>
            </p:cNvSpPr>
            <p:nvPr/>
          </p:nvSpPr>
          <p:spPr bwMode="auto">
            <a:xfrm>
              <a:off x="43568938" y="4860926"/>
              <a:ext cx="6983413" cy="1033463"/>
            </a:xfrm>
            <a:custGeom>
              <a:avLst/>
              <a:gdLst>
                <a:gd name="T0" fmla="*/ 1862 w 1862"/>
                <a:gd name="T1" fmla="*/ 275 h 275"/>
                <a:gd name="T2" fmla="*/ 385 w 1862"/>
                <a:gd name="T3" fmla="*/ 275 h 275"/>
                <a:gd name="T4" fmla="*/ 0 w 1862"/>
                <a:gd name="T5" fmla="*/ 0 h 275"/>
                <a:gd name="T6" fmla="*/ 1423 w 1862"/>
                <a:gd name="T7" fmla="*/ 0 h 275"/>
                <a:gd name="T8" fmla="*/ 1862 w 1862"/>
                <a:gd name="T9" fmla="*/ 275 h 275"/>
              </a:gdLst>
              <a:ahLst/>
              <a:cxnLst>
                <a:cxn ang="0">
                  <a:pos x="T0" y="T1"/>
                </a:cxn>
                <a:cxn ang="0">
                  <a:pos x="T2" y="T3"/>
                </a:cxn>
                <a:cxn ang="0">
                  <a:pos x="T4" y="T5"/>
                </a:cxn>
                <a:cxn ang="0">
                  <a:pos x="T6" y="T7"/>
                </a:cxn>
                <a:cxn ang="0">
                  <a:pos x="T8" y="T9"/>
                </a:cxn>
              </a:cxnLst>
              <a:rect l="0" t="0" r="r" b="b"/>
              <a:pathLst>
                <a:path w="1862" h="275">
                  <a:moveTo>
                    <a:pt x="1862" y="275"/>
                  </a:moveTo>
                  <a:cubicBezTo>
                    <a:pt x="1369" y="275"/>
                    <a:pt x="877" y="275"/>
                    <a:pt x="385" y="275"/>
                  </a:cubicBezTo>
                  <a:cubicBezTo>
                    <a:pt x="253" y="181"/>
                    <a:pt x="125" y="89"/>
                    <a:pt x="0" y="0"/>
                  </a:cubicBezTo>
                  <a:cubicBezTo>
                    <a:pt x="474" y="0"/>
                    <a:pt x="948" y="0"/>
                    <a:pt x="1423" y="0"/>
                  </a:cubicBezTo>
                  <a:cubicBezTo>
                    <a:pt x="1566" y="89"/>
                    <a:pt x="1712" y="181"/>
                    <a:pt x="1862"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1" name="Freeform 296"/>
            <p:cNvSpPr>
              <a:spLocks/>
            </p:cNvSpPr>
            <p:nvPr/>
          </p:nvSpPr>
          <p:spPr bwMode="auto">
            <a:xfrm>
              <a:off x="-19843750" y="4860926"/>
              <a:ext cx="7767638" cy="1033463"/>
            </a:xfrm>
            <a:custGeom>
              <a:avLst/>
              <a:gdLst>
                <a:gd name="T0" fmla="*/ 1885 w 2071"/>
                <a:gd name="T1" fmla="*/ 275 h 275"/>
                <a:gd name="T2" fmla="*/ 0 w 2071"/>
                <a:gd name="T3" fmla="*/ 275 h 275"/>
                <a:gd name="T4" fmla="*/ 256 w 2071"/>
                <a:gd name="T5" fmla="*/ 0 h 275"/>
                <a:gd name="T6" fmla="*/ 2071 w 2071"/>
                <a:gd name="T7" fmla="*/ 0 h 275"/>
                <a:gd name="T8" fmla="*/ 1885 w 2071"/>
                <a:gd name="T9" fmla="*/ 275 h 275"/>
              </a:gdLst>
              <a:ahLst/>
              <a:cxnLst>
                <a:cxn ang="0">
                  <a:pos x="T0" y="T1"/>
                </a:cxn>
                <a:cxn ang="0">
                  <a:pos x="T2" y="T3"/>
                </a:cxn>
                <a:cxn ang="0">
                  <a:pos x="T4" y="T5"/>
                </a:cxn>
                <a:cxn ang="0">
                  <a:pos x="T6" y="T7"/>
                </a:cxn>
                <a:cxn ang="0">
                  <a:pos x="T8" y="T9"/>
                </a:cxn>
              </a:cxnLst>
              <a:rect l="0" t="0" r="r" b="b"/>
              <a:pathLst>
                <a:path w="2071" h="275">
                  <a:moveTo>
                    <a:pt x="1885" y="275"/>
                  </a:moveTo>
                  <a:cubicBezTo>
                    <a:pt x="1256" y="275"/>
                    <a:pt x="628" y="275"/>
                    <a:pt x="0" y="275"/>
                  </a:cubicBezTo>
                  <a:cubicBezTo>
                    <a:pt x="87" y="181"/>
                    <a:pt x="173" y="89"/>
                    <a:pt x="256" y="0"/>
                  </a:cubicBezTo>
                  <a:cubicBezTo>
                    <a:pt x="861" y="0"/>
                    <a:pt x="1466" y="0"/>
                    <a:pt x="2071" y="0"/>
                  </a:cubicBezTo>
                  <a:cubicBezTo>
                    <a:pt x="2010" y="89"/>
                    <a:pt x="1948" y="181"/>
                    <a:pt x="1885"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2" name="Freeform 297"/>
            <p:cNvSpPr>
              <a:spLocks/>
            </p:cNvSpPr>
            <p:nvPr/>
          </p:nvSpPr>
          <p:spPr bwMode="auto">
            <a:xfrm>
              <a:off x="18222913" y="4860926"/>
              <a:ext cx="7535863" cy="1033463"/>
            </a:xfrm>
            <a:custGeom>
              <a:avLst/>
              <a:gdLst>
                <a:gd name="T0" fmla="*/ 2009 w 2009"/>
                <a:gd name="T1" fmla="*/ 275 h 275"/>
                <a:gd name="T2" fmla="*/ 124 w 2009"/>
                <a:gd name="T3" fmla="*/ 275 h 275"/>
                <a:gd name="T4" fmla="*/ 0 w 2009"/>
                <a:gd name="T5" fmla="*/ 0 h 275"/>
                <a:gd name="T6" fmla="*/ 1815 w 2009"/>
                <a:gd name="T7" fmla="*/ 0 h 275"/>
                <a:gd name="T8" fmla="*/ 2009 w 2009"/>
                <a:gd name="T9" fmla="*/ 275 h 275"/>
              </a:gdLst>
              <a:ahLst/>
              <a:cxnLst>
                <a:cxn ang="0">
                  <a:pos x="T0" y="T1"/>
                </a:cxn>
                <a:cxn ang="0">
                  <a:pos x="T2" y="T3"/>
                </a:cxn>
                <a:cxn ang="0">
                  <a:pos x="T4" y="T5"/>
                </a:cxn>
                <a:cxn ang="0">
                  <a:pos x="T6" y="T7"/>
                </a:cxn>
                <a:cxn ang="0">
                  <a:pos x="T8" y="T9"/>
                </a:cxn>
              </a:cxnLst>
              <a:rect l="0" t="0" r="r" b="b"/>
              <a:pathLst>
                <a:path w="2009" h="275">
                  <a:moveTo>
                    <a:pt x="2009" y="275"/>
                  </a:moveTo>
                  <a:cubicBezTo>
                    <a:pt x="1381" y="275"/>
                    <a:pt x="752" y="275"/>
                    <a:pt x="124" y="275"/>
                  </a:cubicBezTo>
                  <a:cubicBezTo>
                    <a:pt x="82" y="181"/>
                    <a:pt x="40" y="89"/>
                    <a:pt x="0" y="0"/>
                  </a:cubicBezTo>
                  <a:cubicBezTo>
                    <a:pt x="605" y="0"/>
                    <a:pt x="1210" y="0"/>
                    <a:pt x="1815" y="0"/>
                  </a:cubicBezTo>
                  <a:cubicBezTo>
                    <a:pt x="1878" y="89"/>
                    <a:pt x="1943" y="181"/>
                    <a:pt x="2009" y="275"/>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3" name="Freeform 298"/>
            <p:cNvSpPr>
              <a:spLocks/>
            </p:cNvSpPr>
            <p:nvPr/>
          </p:nvSpPr>
          <p:spPr bwMode="auto">
            <a:xfrm>
              <a:off x="-10809288" y="1082676"/>
              <a:ext cx="5122863" cy="760413"/>
            </a:xfrm>
            <a:custGeom>
              <a:avLst/>
              <a:gdLst>
                <a:gd name="T0" fmla="*/ 1263 w 1366"/>
                <a:gd name="T1" fmla="*/ 202 h 202"/>
                <a:gd name="T2" fmla="*/ 0 w 1366"/>
                <a:gd name="T3" fmla="*/ 202 h 202"/>
                <a:gd name="T4" fmla="*/ 144 w 1366"/>
                <a:gd name="T5" fmla="*/ 0 h 202"/>
                <a:gd name="T6" fmla="*/ 1366 w 1366"/>
                <a:gd name="T7" fmla="*/ 0 h 202"/>
                <a:gd name="T8" fmla="*/ 1263 w 1366"/>
                <a:gd name="T9" fmla="*/ 202 h 202"/>
              </a:gdLst>
              <a:ahLst/>
              <a:cxnLst>
                <a:cxn ang="0">
                  <a:pos x="T0" y="T1"/>
                </a:cxn>
                <a:cxn ang="0">
                  <a:pos x="T2" y="T3"/>
                </a:cxn>
                <a:cxn ang="0">
                  <a:pos x="T4" y="T5"/>
                </a:cxn>
                <a:cxn ang="0">
                  <a:pos x="T6" y="T7"/>
                </a:cxn>
                <a:cxn ang="0">
                  <a:pos x="T8" y="T9"/>
                </a:cxn>
              </a:cxnLst>
              <a:rect l="0" t="0" r="r" b="b"/>
              <a:pathLst>
                <a:path w="1366" h="202">
                  <a:moveTo>
                    <a:pt x="1263" y="202"/>
                  </a:moveTo>
                  <a:cubicBezTo>
                    <a:pt x="842" y="202"/>
                    <a:pt x="421" y="202"/>
                    <a:pt x="0" y="202"/>
                  </a:cubicBezTo>
                  <a:cubicBezTo>
                    <a:pt x="49" y="134"/>
                    <a:pt x="97" y="66"/>
                    <a:pt x="144" y="0"/>
                  </a:cubicBezTo>
                  <a:cubicBezTo>
                    <a:pt x="551" y="0"/>
                    <a:pt x="959" y="0"/>
                    <a:pt x="1366" y="0"/>
                  </a:cubicBezTo>
                  <a:cubicBezTo>
                    <a:pt x="1333" y="66"/>
                    <a:pt x="129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4" name="Freeform 299"/>
            <p:cNvSpPr>
              <a:spLocks/>
            </p:cNvSpPr>
            <p:nvPr/>
          </p:nvSpPr>
          <p:spPr bwMode="auto">
            <a:xfrm>
              <a:off x="-5535613" y="1082676"/>
              <a:ext cx="4957763" cy="760413"/>
            </a:xfrm>
            <a:custGeom>
              <a:avLst/>
              <a:gdLst>
                <a:gd name="T0" fmla="*/ 1263 w 1322"/>
                <a:gd name="T1" fmla="*/ 202 h 202"/>
                <a:gd name="T2" fmla="*/ 0 w 1322"/>
                <a:gd name="T3" fmla="*/ 202 h 202"/>
                <a:gd name="T4" fmla="*/ 99 w 1322"/>
                <a:gd name="T5" fmla="*/ 0 h 202"/>
                <a:gd name="T6" fmla="*/ 1322 w 1322"/>
                <a:gd name="T7" fmla="*/ 0 h 202"/>
                <a:gd name="T8" fmla="*/ 1263 w 1322"/>
                <a:gd name="T9" fmla="*/ 202 h 202"/>
              </a:gdLst>
              <a:ahLst/>
              <a:cxnLst>
                <a:cxn ang="0">
                  <a:pos x="T0" y="T1"/>
                </a:cxn>
                <a:cxn ang="0">
                  <a:pos x="T2" y="T3"/>
                </a:cxn>
                <a:cxn ang="0">
                  <a:pos x="T4" y="T5"/>
                </a:cxn>
                <a:cxn ang="0">
                  <a:pos x="T6" y="T7"/>
                </a:cxn>
                <a:cxn ang="0">
                  <a:pos x="T8" y="T9"/>
                </a:cxn>
              </a:cxnLst>
              <a:rect l="0" t="0" r="r" b="b"/>
              <a:pathLst>
                <a:path w="1322" h="202">
                  <a:moveTo>
                    <a:pt x="1263" y="202"/>
                  </a:moveTo>
                  <a:cubicBezTo>
                    <a:pt x="842" y="202"/>
                    <a:pt x="421" y="202"/>
                    <a:pt x="0" y="202"/>
                  </a:cubicBezTo>
                  <a:cubicBezTo>
                    <a:pt x="34" y="134"/>
                    <a:pt x="67" y="66"/>
                    <a:pt x="99" y="0"/>
                  </a:cubicBezTo>
                  <a:cubicBezTo>
                    <a:pt x="506" y="0"/>
                    <a:pt x="914" y="0"/>
                    <a:pt x="1322" y="0"/>
                  </a:cubicBezTo>
                  <a:cubicBezTo>
                    <a:pt x="1302" y="66"/>
                    <a:pt x="1283"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5" name="Freeform 300"/>
            <p:cNvSpPr>
              <a:spLocks/>
            </p:cNvSpPr>
            <p:nvPr/>
          </p:nvSpPr>
          <p:spPr bwMode="auto">
            <a:xfrm>
              <a:off x="-261938" y="1082676"/>
              <a:ext cx="4787900" cy="760413"/>
            </a:xfrm>
            <a:custGeom>
              <a:avLst/>
              <a:gdLst>
                <a:gd name="T0" fmla="*/ 1263 w 1277"/>
                <a:gd name="T1" fmla="*/ 202 h 202"/>
                <a:gd name="T2" fmla="*/ 0 w 1277"/>
                <a:gd name="T3" fmla="*/ 202 h 202"/>
                <a:gd name="T4" fmla="*/ 54 w 1277"/>
                <a:gd name="T5" fmla="*/ 0 h 202"/>
                <a:gd name="T6" fmla="*/ 1277 w 1277"/>
                <a:gd name="T7" fmla="*/ 0 h 202"/>
                <a:gd name="T8" fmla="*/ 1263 w 1277"/>
                <a:gd name="T9" fmla="*/ 202 h 202"/>
              </a:gdLst>
              <a:ahLst/>
              <a:cxnLst>
                <a:cxn ang="0">
                  <a:pos x="T0" y="T1"/>
                </a:cxn>
                <a:cxn ang="0">
                  <a:pos x="T2" y="T3"/>
                </a:cxn>
                <a:cxn ang="0">
                  <a:pos x="T4" y="T5"/>
                </a:cxn>
                <a:cxn ang="0">
                  <a:pos x="T6" y="T7"/>
                </a:cxn>
                <a:cxn ang="0">
                  <a:pos x="T8" y="T9"/>
                </a:cxn>
              </a:cxnLst>
              <a:rect l="0" t="0" r="r" b="b"/>
              <a:pathLst>
                <a:path w="1277" h="202">
                  <a:moveTo>
                    <a:pt x="1263" y="202"/>
                  </a:moveTo>
                  <a:cubicBezTo>
                    <a:pt x="842" y="202"/>
                    <a:pt x="421" y="202"/>
                    <a:pt x="0" y="202"/>
                  </a:cubicBezTo>
                  <a:cubicBezTo>
                    <a:pt x="19" y="134"/>
                    <a:pt x="36" y="66"/>
                    <a:pt x="54" y="0"/>
                  </a:cubicBezTo>
                  <a:cubicBezTo>
                    <a:pt x="462" y="0"/>
                    <a:pt x="869" y="0"/>
                    <a:pt x="1277" y="0"/>
                  </a:cubicBezTo>
                  <a:cubicBezTo>
                    <a:pt x="1272" y="66"/>
                    <a:pt x="1268"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47" name="Freeform 301"/>
            <p:cNvSpPr>
              <a:spLocks/>
            </p:cNvSpPr>
            <p:nvPr/>
          </p:nvSpPr>
          <p:spPr bwMode="auto">
            <a:xfrm>
              <a:off x="5010150" y="1082676"/>
              <a:ext cx="4737100" cy="760413"/>
            </a:xfrm>
            <a:custGeom>
              <a:avLst/>
              <a:gdLst>
                <a:gd name="T0" fmla="*/ 1263 w 1263"/>
                <a:gd name="T1" fmla="*/ 202 h 202"/>
                <a:gd name="T2" fmla="*/ 0 w 1263"/>
                <a:gd name="T3" fmla="*/ 202 h 202"/>
                <a:gd name="T4" fmla="*/ 9 w 1263"/>
                <a:gd name="T5" fmla="*/ 0 h 202"/>
                <a:gd name="T6" fmla="*/ 1232 w 1263"/>
                <a:gd name="T7" fmla="*/ 0 h 202"/>
                <a:gd name="T8" fmla="*/ 1263 w 1263"/>
                <a:gd name="T9" fmla="*/ 202 h 202"/>
              </a:gdLst>
              <a:ahLst/>
              <a:cxnLst>
                <a:cxn ang="0">
                  <a:pos x="T0" y="T1"/>
                </a:cxn>
                <a:cxn ang="0">
                  <a:pos x="T2" y="T3"/>
                </a:cxn>
                <a:cxn ang="0">
                  <a:pos x="T4" y="T5"/>
                </a:cxn>
                <a:cxn ang="0">
                  <a:pos x="T6" y="T7"/>
                </a:cxn>
                <a:cxn ang="0">
                  <a:pos x="T8" y="T9"/>
                </a:cxn>
              </a:cxnLst>
              <a:rect l="0" t="0" r="r" b="b"/>
              <a:pathLst>
                <a:path w="1263" h="202">
                  <a:moveTo>
                    <a:pt x="1263" y="202"/>
                  </a:moveTo>
                  <a:cubicBezTo>
                    <a:pt x="842" y="202"/>
                    <a:pt x="421" y="202"/>
                    <a:pt x="0" y="202"/>
                  </a:cubicBezTo>
                  <a:cubicBezTo>
                    <a:pt x="3" y="134"/>
                    <a:pt x="6" y="66"/>
                    <a:pt x="9" y="0"/>
                  </a:cubicBezTo>
                  <a:cubicBezTo>
                    <a:pt x="417" y="0"/>
                    <a:pt x="824" y="0"/>
                    <a:pt x="1232" y="0"/>
                  </a:cubicBezTo>
                  <a:cubicBezTo>
                    <a:pt x="1242" y="66"/>
                    <a:pt x="1252" y="134"/>
                    <a:pt x="126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0" name="Freeform 302"/>
            <p:cNvSpPr>
              <a:spLocks/>
            </p:cNvSpPr>
            <p:nvPr/>
          </p:nvSpPr>
          <p:spPr bwMode="auto">
            <a:xfrm>
              <a:off x="10152063" y="1082676"/>
              <a:ext cx="4868863" cy="760413"/>
            </a:xfrm>
            <a:custGeom>
              <a:avLst/>
              <a:gdLst>
                <a:gd name="T0" fmla="*/ 1298 w 1298"/>
                <a:gd name="T1" fmla="*/ 202 h 202"/>
                <a:gd name="T2" fmla="*/ 35 w 1298"/>
                <a:gd name="T3" fmla="*/ 202 h 202"/>
                <a:gd name="T4" fmla="*/ 0 w 1298"/>
                <a:gd name="T5" fmla="*/ 0 h 202"/>
                <a:gd name="T6" fmla="*/ 1222 w 1298"/>
                <a:gd name="T7" fmla="*/ 0 h 202"/>
                <a:gd name="T8" fmla="*/ 1298 w 1298"/>
                <a:gd name="T9" fmla="*/ 202 h 202"/>
              </a:gdLst>
              <a:ahLst/>
              <a:cxnLst>
                <a:cxn ang="0">
                  <a:pos x="T0" y="T1"/>
                </a:cxn>
                <a:cxn ang="0">
                  <a:pos x="T2" y="T3"/>
                </a:cxn>
                <a:cxn ang="0">
                  <a:pos x="T4" y="T5"/>
                </a:cxn>
                <a:cxn ang="0">
                  <a:pos x="T6" y="T7"/>
                </a:cxn>
                <a:cxn ang="0">
                  <a:pos x="T8" y="T9"/>
                </a:cxn>
              </a:cxnLst>
              <a:rect l="0" t="0" r="r" b="b"/>
              <a:pathLst>
                <a:path w="1298" h="202">
                  <a:moveTo>
                    <a:pt x="1298" y="202"/>
                  </a:moveTo>
                  <a:cubicBezTo>
                    <a:pt x="877" y="202"/>
                    <a:pt x="456" y="202"/>
                    <a:pt x="35" y="202"/>
                  </a:cubicBezTo>
                  <a:cubicBezTo>
                    <a:pt x="23" y="134"/>
                    <a:pt x="11" y="66"/>
                    <a:pt x="0" y="0"/>
                  </a:cubicBezTo>
                  <a:cubicBezTo>
                    <a:pt x="407" y="0"/>
                    <a:pt x="815" y="0"/>
                    <a:pt x="1222" y="0"/>
                  </a:cubicBezTo>
                  <a:cubicBezTo>
                    <a:pt x="1247" y="66"/>
                    <a:pt x="1272" y="134"/>
                    <a:pt x="129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1" name="Freeform 303"/>
            <p:cNvSpPr>
              <a:spLocks/>
            </p:cNvSpPr>
            <p:nvPr/>
          </p:nvSpPr>
          <p:spPr bwMode="auto">
            <a:xfrm>
              <a:off x="15257463" y="1082676"/>
              <a:ext cx="5037138" cy="760413"/>
            </a:xfrm>
            <a:custGeom>
              <a:avLst/>
              <a:gdLst>
                <a:gd name="T0" fmla="*/ 1343 w 1343"/>
                <a:gd name="T1" fmla="*/ 202 h 202"/>
                <a:gd name="T2" fmla="*/ 80 w 1343"/>
                <a:gd name="T3" fmla="*/ 202 h 202"/>
                <a:gd name="T4" fmla="*/ 0 w 1343"/>
                <a:gd name="T5" fmla="*/ 0 h 202"/>
                <a:gd name="T6" fmla="*/ 1222 w 1343"/>
                <a:gd name="T7" fmla="*/ 0 h 202"/>
                <a:gd name="T8" fmla="*/ 1343 w 1343"/>
                <a:gd name="T9" fmla="*/ 202 h 202"/>
              </a:gdLst>
              <a:ahLst/>
              <a:cxnLst>
                <a:cxn ang="0">
                  <a:pos x="T0" y="T1"/>
                </a:cxn>
                <a:cxn ang="0">
                  <a:pos x="T2" y="T3"/>
                </a:cxn>
                <a:cxn ang="0">
                  <a:pos x="T4" y="T5"/>
                </a:cxn>
                <a:cxn ang="0">
                  <a:pos x="T6" y="T7"/>
                </a:cxn>
                <a:cxn ang="0">
                  <a:pos x="T8" y="T9"/>
                </a:cxn>
              </a:cxnLst>
              <a:rect l="0" t="0" r="r" b="b"/>
              <a:pathLst>
                <a:path w="1343" h="202">
                  <a:moveTo>
                    <a:pt x="1343" y="202"/>
                  </a:moveTo>
                  <a:cubicBezTo>
                    <a:pt x="922" y="202"/>
                    <a:pt x="501" y="202"/>
                    <a:pt x="80" y="202"/>
                  </a:cubicBezTo>
                  <a:cubicBezTo>
                    <a:pt x="53" y="134"/>
                    <a:pt x="26" y="66"/>
                    <a:pt x="0" y="0"/>
                  </a:cubicBezTo>
                  <a:cubicBezTo>
                    <a:pt x="407" y="0"/>
                    <a:pt x="815" y="0"/>
                    <a:pt x="1222" y="0"/>
                  </a:cubicBezTo>
                  <a:cubicBezTo>
                    <a:pt x="1262" y="66"/>
                    <a:pt x="1302" y="134"/>
                    <a:pt x="134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2" name="Freeform 304"/>
            <p:cNvSpPr>
              <a:spLocks/>
            </p:cNvSpPr>
            <p:nvPr/>
          </p:nvSpPr>
          <p:spPr bwMode="auto">
            <a:xfrm>
              <a:off x="20361275" y="1082676"/>
              <a:ext cx="5205413" cy="760413"/>
            </a:xfrm>
            <a:custGeom>
              <a:avLst/>
              <a:gdLst>
                <a:gd name="T0" fmla="*/ 1388 w 1388"/>
                <a:gd name="T1" fmla="*/ 202 h 202"/>
                <a:gd name="T2" fmla="*/ 125 w 1388"/>
                <a:gd name="T3" fmla="*/ 202 h 202"/>
                <a:gd name="T4" fmla="*/ 0 w 1388"/>
                <a:gd name="T5" fmla="*/ 0 h 202"/>
                <a:gd name="T6" fmla="*/ 1223 w 1388"/>
                <a:gd name="T7" fmla="*/ 0 h 202"/>
                <a:gd name="T8" fmla="*/ 1388 w 1388"/>
                <a:gd name="T9" fmla="*/ 202 h 202"/>
              </a:gdLst>
              <a:ahLst/>
              <a:cxnLst>
                <a:cxn ang="0">
                  <a:pos x="T0" y="T1"/>
                </a:cxn>
                <a:cxn ang="0">
                  <a:pos x="T2" y="T3"/>
                </a:cxn>
                <a:cxn ang="0">
                  <a:pos x="T4" y="T5"/>
                </a:cxn>
                <a:cxn ang="0">
                  <a:pos x="T6" y="T7"/>
                </a:cxn>
                <a:cxn ang="0">
                  <a:pos x="T8" y="T9"/>
                </a:cxn>
              </a:cxnLst>
              <a:rect l="0" t="0" r="r" b="b"/>
              <a:pathLst>
                <a:path w="1388" h="202">
                  <a:moveTo>
                    <a:pt x="1388" y="202"/>
                  </a:moveTo>
                  <a:cubicBezTo>
                    <a:pt x="967" y="202"/>
                    <a:pt x="546" y="202"/>
                    <a:pt x="125" y="202"/>
                  </a:cubicBezTo>
                  <a:cubicBezTo>
                    <a:pt x="82" y="134"/>
                    <a:pt x="41" y="66"/>
                    <a:pt x="0" y="0"/>
                  </a:cubicBezTo>
                  <a:cubicBezTo>
                    <a:pt x="408" y="0"/>
                    <a:pt x="815" y="0"/>
                    <a:pt x="1223" y="0"/>
                  </a:cubicBezTo>
                  <a:cubicBezTo>
                    <a:pt x="1276" y="66"/>
                    <a:pt x="1332" y="134"/>
                    <a:pt x="138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3" name="Freeform 305"/>
            <p:cNvSpPr>
              <a:spLocks/>
            </p:cNvSpPr>
            <p:nvPr/>
          </p:nvSpPr>
          <p:spPr bwMode="auto">
            <a:xfrm>
              <a:off x="25465088" y="1082676"/>
              <a:ext cx="5375275" cy="760413"/>
            </a:xfrm>
            <a:custGeom>
              <a:avLst/>
              <a:gdLst>
                <a:gd name="T0" fmla="*/ 1433 w 1433"/>
                <a:gd name="T1" fmla="*/ 202 h 202"/>
                <a:gd name="T2" fmla="*/ 170 w 1433"/>
                <a:gd name="T3" fmla="*/ 202 h 202"/>
                <a:gd name="T4" fmla="*/ 0 w 1433"/>
                <a:gd name="T5" fmla="*/ 0 h 202"/>
                <a:gd name="T6" fmla="*/ 1223 w 1433"/>
                <a:gd name="T7" fmla="*/ 0 h 202"/>
                <a:gd name="T8" fmla="*/ 1433 w 1433"/>
                <a:gd name="T9" fmla="*/ 202 h 202"/>
              </a:gdLst>
              <a:ahLst/>
              <a:cxnLst>
                <a:cxn ang="0">
                  <a:pos x="T0" y="T1"/>
                </a:cxn>
                <a:cxn ang="0">
                  <a:pos x="T2" y="T3"/>
                </a:cxn>
                <a:cxn ang="0">
                  <a:pos x="T4" y="T5"/>
                </a:cxn>
                <a:cxn ang="0">
                  <a:pos x="T6" y="T7"/>
                </a:cxn>
                <a:cxn ang="0">
                  <a:pos x="T8" y="T9"/>
                </a:cxn>
              </a:cxnLst>
              <a:rect l="0" t="0" r="r" b="b"/>
              <a:pathLst>
                <a:path w="1433" h="202">
                  <a:moveTo>
                    <a:pt x="1433" y="202"/>
                  </a:moveTo>
                  <a:cubicBezTo>
                    <a:pt x="1012" y="202"/>
                    <a:pt x="591" y="202"/>
                    <a:pt x="170" y="202"/>
                  </a:cubicBezTo>
                  <a:cubicBezTo>
                    <a:pt x="112" y="134"/>
                    <a:pt x="56" y="66"/>
                    <a:pt x="0" y="0"/>
                  </a:cubicBezTo>
                  <a:cubicBezTo>
                    <a:pt x="408" y="0"/>
                    <a:pt x="815" y="0"/>
                    <a:pt x="1223" y="0"/>
                  </a:cubicBezTo>
                  <a:cubicBezTo>
                    <a:pt x="1291" y="66"/>
                    <a:pt x="1361" y="134"/>
                    <a:pt x="1433"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4" name="Freeform 306"/>
            <p:cNvSpPr>
              <a:spLocks/>
            </p:cNvSpPr>
            <p:nvPr/>
          </p:nvSpPr>
          <p:spPr bwMode="auto">
            <a:xfrm>
              <a:off x="30570488" y="1082676"/>
              <a:ext cx="5543550" cy="760413"/>
            </a:xfrm>
            <a:custGeom>
              <a:avLst/>
              <a:gdLst>
                <a:gd name="T0" fmla="*/ 1478 w 1478"/>
                <a:gd name="T1" fmla="*/ 202 h 202"/>
                <a:gd name="T2" fmla="*/ 215 w 1478"/>
                <a:gd name="T3" fmla="*/ 202 h 202"/>
                <a:gd name="T4" fmla="*/ 0 w 1478"/>
                <a:gd name="T5" fmla="*/ 0 h 202"/>
                <a:gd name="T6" fmla="*/ 1223 w 1478"/>
                <a:gd name="T7" fmla="*/ 0 h 202"/>
                <a:gd name="T8" fmla="*/ 1478 w 1478"/>
                <a:gd name="T9" fmla="*/ 202 h 202"/>
              </a:gdLst>
              <a:ahLst/>
              <a:cxnLst>
                <a:cxn ang="0">
                  <a:pos x="T0" y="T1"/>
                </a:cxn>
                <a:cxn ang="0">
                  <a:pos x="T2" y="T3"/>
                </a:cxn>
                <a:cxn ang="0">
                  <a:pos x="T4" y="T5"/>
                </a:cxn>
                <a:cxn ang="0">
                  <a:pos x="T6" y="T7"/>
                </a:cxn>
                <a:cxn ang="0">
                  <a:pos x="T8" y="T9"/>
                </a:cxn>
              </a:cxnLst>
              <a:rect l="0" t="0" r="r" b="b"/>
              <a:pathLst>
                <a:path w="1478" h="202">
                  <a:moveTo>
                    <a:pt x="1478" y="202"/>
                  </a:moveTo>
                  <a:cubicBezTo>
                    <a:pt x="1057" y="202"/>
                    <a:pt x="636" y="202"/>
                    <a:pt x="215" y="202"/>
                  </a:cubicBezTo>
                  <a:cubicBezTo>
                    <a:pt x="142" y="134"/>
                    <a:pt x="70" y="66"/>
                    <a:pt x="0" y="0"/>
                  </a:cubicBezTo>
                  <a:cubicBezTo>
                    <a:pt x="408" y="0"/>
                    <a:pt x="815" y="0"/>
                    <a:pt x="1223" y="0"/>
                  </a:cubicBezTo>
                  <a:cubicBezTo>
                    <a:pt x="1306" y="66"/>
                    <a:pt x="1391" y="134"/>
                    <a:pt x="1478"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5" name="Freeform 307"/>
            <p:cNvSpPr>
              <a:spLocks/>
            </p:cNvSpPr>
            <p:nvPr/>
          </p:nvSpPr>
          <p:spPr bwMode="auto">
            <a:xfrm>
              <a:off x="35679063" y="1082676"/>
              <a:ext cx="8426450" cy="760413"/>
            </a:xfrm>
            <a:custGeom>
              <a:avLst/>
              <a:gdLst>
                <a:gd name="T0" fmla="*/ 2247 w 2247"/>
                <a:gd name="T1" fmla="*/ 202 h 202"/>
                <a:gd name="T2" fmla="*/ 259 w 2247"/>
                <a:gd name="T3" fmla="*/ 202 h 202"/>
                <a:gd name="T4" fmla="*/ 0 w 2247"/>
                <a:gd name="T5" fmla="*/ 0 h 202"/>
                <a:gd name="T6" fmla="*/ 1924 w 2247"/>
                <a:gd name="T7" fmla="*/ 0 h 202"/>
                <a:gd name="T8" fmla="*/ 2247 w 2247"/>
                <a:gd name="T9" fmla="*/ 202 h 202"/>
              </a:gdLst>
              <a:ahLst/>
              <a:cxnLst>
                <a:cxn ang="0">
                  <a:pos x="T0" y="T1"/>
                </a:cxn>
                <a:cxn ang="0">
                  <a:pos x="T2" y="T3"/>
                </a:cxn>
                <a:cxn ang="0">
                  <a:pos x="T4" y="T5"/>
                </a:cxn>
                <a:cxn ang="0">
                  <a:pos x="T6" y="T7"/>
                </a:cxn>
                <a:cxn ang="0">
                  <a:pos x="T8" y="T9"/>
                </a:cxn>
              </a:cxnLst>
              <a:rect l="0" t="0" r="r" b="b"/>
              <a:pathLst>
                <a:path w="2247" h="202">
                  <a:moveTo>
                    <a:pt x="2247" y="202"/>
                  </a:moveTo>
                  <a:cubicBezTo>
                    <a:pt x="1584" y="202"/>
                    <a:pt x="922" y="202"/>
                    <a:pt x="259" y="202"/>
                  </a:cubicBezTo>
                  <a:cubicBezTo>
                    <a:pt x="171" y="134"/>
                    <a:pt x="84" y="66"/>
                    <a:pt x="0" y="0"/>
                  </a:cubicBezTo>
                  <a:cubicBezTo>
                    <a:pt x="641" y="0"/>
                    <a:pt x="1283" y="0"/>
                    <a:pt x="1924" y="0"/>
                  </a:cubicBezTo>
                  <a:cubicBezTo>
                    <a:pt x="2029" y="66"/>
                    <a:pt x="2137" y="134"/>
                    <a:pt x="2247" y="202"/>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6" name="Freeform 308"/>
            <p:cNvSpPr>
              <a:spLocks/>
            </p:cNvSpPr>
            <p:nvPr/>
          </p:nvSpPr>
          <p:spPr bwMode="auto">
            <a:xfrm>
              <a:off x="39489063" y="1933576"/>
              <a:ext cx="6056313" cy="814388"/>
            </a:xfrm>
            <a:custGeom>
              <a:avLst/>
              <a:gdLst>
                <a:gd name="T0" fmla="*/ 0 w 1615"/>
                <a:gd name="T1" fmla="*/ 0 h 217"/>
                <a:gd name="T2" fmla="*/ 1267 w 1615"/>
                <a:gd name="T3" fmla="*/ 0 h 217"/>
                <a:gd name="T4" fmla="*/ 1615 w 1615"/>
                <a:gd name="T5" fmla="*/ 217 h 217"/>
                <a:gd name="T6" fmla="*/ 304 w 1615"/>
                <a:gd name="T7" fmla="*/ 217 h 217"/>
                <a:gd name="T8" fmla="*/ 0 w 1615"/>
                <a:gd name="T9" fmla="*/ 0 h 217"/>
              </a:gdLst>
              <a:ahLst/>
              <a:cxnLst>
                <a:cxn ang="0">
                  <a:pos x="T0" y="T1"/>
                </a:cxn>
                <a:cxn ang="0">
                  <a:pos x="T2" y="T3"/>
                </a:cxn>
                <a:cxn ang="0">
                  <a:pos x="T4" y="T5"/>
                </a:cxn>
                <a:cxn ang="0">
                  <a:pos x="T6" y="T7"/>
                </a:cxn>
                <a:cxn ang="0">
                  <a:pos x="T8" y="T9"/>
                </a:cxn>
              </a:cxnLst>
              <a:rect l="0" t="0" r="r" b="b"/>
              <a:pathLst>
                <a:path w="1615" h="217">
                  <a:moveTo>
                    <a:pt x="0" y="0"/>
                  </a:moveTo>
                  <a:cubicBezTo>
                    <a:pt x="423" y="0"/>
                    <a:pt x="845" y="0"/>
                    <a:pt x="1267" y="0"/>
                  </a:cubicBezTo>
                  <a:cubicBezTo>
                    <a:pt x="1380" y="70"/>
                    <a:pt x="1496" y="143"/>
                    <a:pt x="1615" y="217"/>
                  </a:cubicBezTo>
                  <a:cubicBezTo>
                    <a:pt x="1178" y="217"/>
                    <a:pt x="741" y="217"/>
                    <a:pt x="304" y="217"/>
                  </a:cubicBezTo>
                  <a:cubicBezTo>
                    <a:pt x="200" y="143"/>
                    <a:pt x="99"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7" name="Freeform 309"/>
            <p:cNvSpPr>
              <a:spLocks/>
            </p:cNvSpPr>
            <p:nvPr/>
          </p:nvSpPr>
          <p:spPr bwMode="auto">
            <a:xfrm>
              <a:off x="34196338" y="1933576"/>
              <a:ext cx="5873750" cy="814388"/>
            </a:xfrm>
            <a:custGeom>
              <a:avLst/>
              <a:gdLst>
                <a:gd name="T0" fmla="*/ 0 w 1566"/>
                <a:gd name="T1" fmla="*/ 0 h 217"/>
                <a:gd name="T2" fmla="*/ 1267 w 1566"/>
                <a:gd name="T3" fmla="*/ 0 h 217"/>
                <a:gd name="T4" fmla="*/ 1566 w 1566"/>
                <a:gd name="T5" fmla="*/ 217 h 217"/>
                <a:gd name="T6" fmla="*/ 256 w 1566"/>
                <a:gd name="T7" fmla="*/ 217 h 217"/>
                <a:gd name="T8" fmla="*/ 0 w 1566"/>
                <a:gd name="T9" fmla="*/ 0 h 217"/>
              </a:gdLst>
              <a:ahLst/>
              <a:cxnLst>
                <a:cxn ang="0">
                  <a:pos x="T0" y="T1"/>
                </a:cxn>
                <a:cxn ang="0">
                  <a:pos x="T2" y="T3"/>
                </a:cxn>
                <a:cxn ang="0">
                  <a:pos x="T4" y="T5"/>
                </a:cxn>
                <a:cxn ang="0">
                  <a:pos x="T6" y="T7"/>
                </a:cxn>
                <a:cxn ang="0">
                  <a:pos x="T8" y="T9"/>
                </a:cxn>
              </a:cxnLst>
              <a:rect l="0" t="0" r="r" b="b"/>
              <a:pathLst>
                <a:path w="1566" h="217">
                  <a:moveTo>
                    <a:pt x="0" y="0"/>
                  </a:moveTo>
                  <a:cubicBezTo>
                    <a:pt x="422" y="0"/>
                    <a:pt x="845" y="0"/>
                    <a:pt x="1267" y="0"/>
                  </a:cubicBezTo>
                  <a:cubicBezTo>
                    <a:pt x="1365" y="70"/>
                    <a:pt x="1465" y="143"/>
                    <a:pt x="1566" y="217"/>
                  </a:cubicBezTo>
                  <a:cubicBezTo>
                    <a:pt x="1130" y="217"/>
                    <a:pt x="693" y="217"/>
                    <a:pt x="256" y="217"/>
                  </a:cubicBezTo>
                  <a:cubicBezTo>
                    <a:pt x="169" y="143"/>
                    <a:pt x="83"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8" name="Freeform 310"/>
            <p:cNvSpPr>
              <a:spLocks/>
            </p:cNvSpPr>
            <p:nvPr/>
          </p:nvSpPr>
          <p:spPr bwMode="auto">
            <a:xfrm>
              <a:off x="28905200" y="1933576"/>
              <a:ext cx="5692775" cy="814388"/>
            </a:xfrm>
            <a:custGeom>
              <a:avLst/>
              <a:gdLst>
                <a:gd name="T0" fmla="*/ 0 w 1518"/>
                <a:gd name="T1" fmla="*/ 0 h 217"/>
                <a:gd name="T2" fmla="*/ 1267 w 1518"/>
                <a:gd name="T3" fmla="*/ 0 h 217"/>
                <a:gd name="T4" fmla="*/ 1518 w 1518"/>
                <a:gd name="T5" fmla="*/ 217 h 217"/>
                <a:gd name="T6" fmla="*/ 207 w 1518"/>
                <a:gd name="T7" fmla="*/ 217 h 217"/>
                <a:gd name="T8" fmla="*/ 0 w 1518"/>
                <a:gd name="T9" fmla="*/ 0 h 217"/>
              </a:gdLst>
              <a:ahLst/>
              <a:cxnLst>
                <a:cxn ang="0">
                  <a:pos x="T0" y="T1"/>
                </a:cxn>
                <a:cxn ang="0">
                  <a:pos x="T2" y="T3"/>
                </a:cxn>
                <a:cxn ang="0">
                  <a:pos x="T4" y="T5"/>
                </a:cxn>
                <a:cxn ang="0">
                  <a:pos x="T6" y="T7"/>
                </a:cxn>
                <a:cxn ang="0">
                  <a:pos x="T8" y="T9"/>
                </a:cxn>
              </a:cxnLst>
              <a:rect l="0" t="0" r="r" b="b"/>
              <a:pathLst>
                <a:path w="1518" h="217">
                  <a:moveTo>
                    <a:pt x="0" y="0"/>
                  </a:moveTo>
                  <a:cubicBezTo>
                    <a:pt x="422" y="0"/>
                    <a:pt x="845" y="0"/>
                    <a:pt x="1267" y="0"/>
                  </a:cubicBezTo>
                  <a:cubicBezTo>
                    <a:pt x="1349" y="70"/>
                    <a:pt x="1433" y="143"/>
                    <a:pt x="1518" y="217"/>
                  </a:cubicBezTo>
                  <a:cubicBezTo>
                    <a:pt x="1081" y="217"/>
                    <a:pt x="644" y="217"/>
                    <a:pt x="207" y="217"/>
                  </a:cubicBezTo>
                  <a:cubicBezTo>
                    <a:pt x="137" y="143"/>
                    <a:pt x="68"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59" name="Freeform 311"/>
            <p:cNvSpPr>
              <a:spLocks/>
            </p:cNvSpPr>
            <p:nvPr/>
          </p:nvSpPr>
          <p:spPr bwMode="auto">
            <a:xfrm>
              <a:off x="23612475" y="1933576"/>
              <a:ext cx="5513388" cy="814388"/>
            </a:xfrm>
            <a:custGeom>
              <a:avLst/>
              <a:gdLst>
                <a:gd name="T0" fmla="*/ 0 w 1470"/>
                <a:gd name="T1" fmla="*/ 0 h 217"/>
                <a:gd name="T2" fmla="*/ 1267 w 1470"/>
                <a:gd name="T3" fmla="*/ 0 h 217"/>
                <a:gd name="T4" fmla="*/ 1470 w 1470"/>
                <a:gd name="T5" fmla="*/ 217 h 217"/>
                <a:gd name="T6" fmla="*/ 159 w 1470"/>
                <a:gd name="T7" fmla="*/ 217 h 217"/>
                <a:gd name="T8" fmla="*/ 0 w 1470"/>
                <a:gd name="T9" fmla="*/ 0 h 217"/>
              </a:gdLst>
              <a:ahLst/>
              <a:cxnLst>
                <a:cxn ang="0">
                  <a:pos x="T0" y="T1"/>
                </a:cxn>
                <a:cxn ang="0">
                  <a:pos x="T2" y="T3"/>
                </a:cxn>
                <a:cxn ang="0">
                  <a:pos x="T4" y="T5"/>
                </a:cxn>
                <a:cxn ang="0">
                  <a:pos x="T6" y="T7"/>
                </a:cxn>
                <a:cxn ang="0">
                  <a:pos x="T8" y="T9"/>
                </a:cxn>
              </a:cxnLst>
              <a:rect l="0" t="0" r="r" b="b"/>
              <a:pathLst>
                <a:path w="1470" h="217">
                  <a:moveTo>
                    <a:pt x="0" y="0"/>
                  </a:moveTo>
                  <a:cubicBezTo>
                    <a:pt x="422" y="0"/>
                    <a:pt x="845" y="0"/>
                    <a:pt x="1267" y="0"/>
                  </a:cubicBezTo>
                  <a:cubicBezTo>
                    <a:pt x="1333" y="70"/>
                    <a:pt x="1401" y="143"/>
                    <a:pt x="1470" y="217"/>
                  </a:cubicBezTo>
                  <a:cubicBezTo>
                    <a:pt x="1033" y="217"/>
                    <a:pt x="596" y="217"/>
                    <a:pt x="159" y="217"/>
                  </a:cubicBezTo>
                  <a:cubicBezTo>
                    <a:pt x="105" y="143"/>
                    <a:pt x="52"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0" name="Freeform 312"/>
            <p:cNvSpPr>
              <a:spLocks/>
            </p:cNvSpPr>
            <p:nvPr/>
          </p:nvSpPr>
          <p:spPr bwMode="auto">
            <a:xfrm>
              <a:off x="18321338" y="1933576"/>
              <a:ext cx="5332413" cy="814388"/>
            </a:xfrm>
            <a:custGeom>
              <a:avLst/>
              <a:gdLst>
                <a:gd name="T0" fmla="*/ 0 w 1422"/>
                <a:gd name="T1" fmla="*/ 0 h 217"/>
                <a:gd name="T2" fmla="*/ 1267 w 1422"/>
                <a:gd name="T3" fmla="*/ 0 h 217"/>
                <a:gd name="T4" fmla="*/ 1422 w 1422"/>
                <a:gd name="T5" fmla="*/ 217 h 217"/>
                <a:gd name="T6" fmla="*/ 111 w 1422"/>
                <a:gd name="T7" fmla="*/ 217 h 217"/>
                <a:gd name="T8" fmla="*/ 0 w 1422"/>
                <a:gd name="T9" fmla="*/ 0 h 217"/>
              </a:gdLst>
              <a:ahLst/>
              <a:cxnLst>
                <a:cxn ang="0">
                  <a:pos x="T0" y="T1"/>
                </a:cxn>
                <a:cxn ang="0">
                  <a:pos x="T2" y="T3"/>
                </a:cxn>
                <a:cxn ang="0">
                  <a:pos x="T4" y="T5"/>
                </a:cxn>
                <a:cxn ang="0">
                  <a:pos x="T6" y="T7"/>
                </a:cxn>
                <a:cxn ang="0">
                  <a:pos x="T8" y="T9"/>
                </a:cxn>
              </a:cxnLst>
              <a:rect l="0" t="0" r="r" b="b"/>
              <a:pathLst>
                <a:path w="1422" h="217">
                  <a:moveTo>
                    <a:pt x="0" y="0"/>
                  </a:moveTo>
                  <a:cubicBezTo>
                    <a:pt x="422" y="0"/>
                    <a:pt x="845" y="0"/>
                    <a:pt x="1267" y="0"/>
                  </a:cubicBezTo>
                  <a:cubicBezTo>
                    <a:pt x="1317" y="70"/>
                    <a:pt x="1369" y="143"/>
                    <a:pt x="1422" y="217"/>
                  </a:cubicBezTo>
                  <a:cubicBezTo>
                    <a:pt x="985" y="217"/>
                    <a:pt x="548" y="217"/>
                    <a:pt x="111" y="217"/>
                  </a:cubicBezTo>
                  <a:cubicBezTo>
                    <a:pt x="73" y="143"/>
                    <a:pt x="36"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1" name="Freeform 313"/>
            <p:cNvSpPr>
              <a:spLocks/>
            </p:cNvSpPr>
            <p:nvPr/>
          </p:nvSpPr>
          <p:spPr bwMode="auto">
            <a:xfrm>
              <a:off x="13028613" y="1933576"/>
              <a:ext cx="5153025" cy="814388"/>
            </a:xfrm>
            <a:custGeom>
              <a:avLst/>
              <a:gdLst>
                <a:gd name="T0" fmla="*/ 0 w 1374"/>
                <a:gd name="T1" fmla="*/ 0 h 217"/>
                <a:gd name="T2" fmla="*/ 1267 w 1374"/>
                <a:gd name="T3" fmla="*/ 0 h 217"/>
                <a:gd name="T4" fmla="*/ 1374 w 1374"/>
                <a:gd name="T5" fmla="*/ 217 h 217"/>
                <a:gd name="T6" fmla="*/ 63 w 1374"/>
                <a:gd name="T7" fmla="*/ 217 h 217"/>
                <a:gd name="T8" fmla="*/ 0 w 1374"/>
                <a:gd name="T9" fmla="*/ 0 h 217"/>
              </a:gdLst>
              <a:ahLst/>
              <a:cxnLst>
                <a:cxn ang="0">
                  <a:pos x="T0" y="T1"/>
                </a:cxn>
                <a:cxn ang="0">
                  <a:pos x="T2" y="T3"/>
                </a:cxn>
                <a:cxn ang="0">
                  <a:pos x="T4" y="T5"/>
                </a:cxn>
                <a:cxn ang="0">
                  <a:pos x="T6" y="T7"/>
                </a:cxn>
                <a:cxn ang="0">
                  <a:pos x="T8" y="T9"/>
                </a:cxn>
              </a:cxnLst>
              <a:rect l="0" t="0" r="r" b="b"/>
              <a:pathLst>
                <a:path w="1374" h="217">
                  <a:moveTo>
                    <a:pt x="0" y="0"/>
                  </a:moveTo>
                  <a:cubicBezTo>
                    <a:pt x="422" y="0"/>
                    <a:pt x="845" y="0"/>
                    <a:pt x="1267" y="0"/>
                  </a:cubicBezTo>
                  <a:cubicBezTo>
                    <a:pt x="1302" y="70"/>
                    <a:pt x="1337" y="143"/>
                    <a:pt x="1374" y="217"/>
                  </a:cubicBezTo>
                  <a:cubicBezTo>
                    <a:pt x="937" y="217"/>
                    <a:pt x="500" y="217"/>
                    <a:pt x="63" y="217"/>
                  </a:cubicBezTo>
                  <a:cubicBezTo>
                    <a:pt x="41" y="143"/>
                    <a:pt x="20"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2" name="Freeform 314"/>
            <p:cNvSpPr>
              <a:spLocks/>
            </p:cNvSpPr>
            <p:nvPr/>
          </p:nvSpPr>
          <p:spPr bwMode="auto">
            <a:xfrm>
              <a:off x="7737475" y="1933576"/>
              <a:ext cx="4968875" cy="814388"/>
            </a:xfrm>
            <a:custGeom>
              <a:avLst/>
              <a:gdLst>
                <a:gd name="T0" fmla="*/ 0 w 1325"/>
                <a:gd name="T1" fmla="*/ 0 h 217"/>
                <a:gd name="T2" fmla="*/ 1267 w 1325"/>
                <a:gd name="T3" fmla="*/ 0 h 217"/>
                <a:gd name="T4" fmla="*/ 1325 w 1325"/>
                <a:gd name="T5" fmla="*/ 217 h 217"/>
                <a:gd name="T6" fmla="*/ 15 w 1325"/>
                <a:gd name="T7" fmla="*/ 217 h 217"/>
                <a:gd name="T8" fmla="*/ 0 w 1325"/>
                <a:gd name="T9" fmla="*/ 0 h 217"/>
              </a:gdLst>
              <a:ahLst/>
              <a:cxnLst>
                <a:cxn ang="0">
                  <a:pos x="T0" y="T1"/>
                </a:cxn>
                <a:cxn ang="0">
                  <a:pos x="T2" y="T3"/>
                </a:cxn>
                <a:cxn ang="0">
                  <a:pos x="T4" y="T5"/>
                </a:cxn>
                <a:cxn ang="0">
                  <a:pos x="T6" y="T7"/>
                </a:cxn>
                <a:cxn ang="0">
                  <a:pos x="T8" y="T9"/>
                </a:cxn>
              </a:cxnLst>
              <a:rect l="0" t="0" r="r" b="b"/>
              <a:pathLst>
                <a:path w="1325" h="217">
                  <a:moveTo>
                    <a:pt x="0" y="0"/>
                  </a:moveTo>
                  <a:cubicBezTo>
                    <a:pt x="422" y="0"/>
                    <a:pt x="845" y="0"/>
                    <a:pt x="1267" y="0"/>
                  </a:cubicBezTo>
                  <a:cubicBezTo>
                    <a:pt x="1286" y="70"/>
                    <a:pt x="1306" y="143"/>
                    <a:pt x="1325" y="217"/>
                  </a:cubicBezTo>
                  <a:cubicBezTo>
                    <a:pt x="888" y="217"/>
                    <a:pt x="452" y="217"/>
                    <a:pt x="15" y="217"/>
                  </a:cubicBezTo>
                  <a:cubicBezTo>
                    <a:pt x="10" y="143"/>
                    <a:pt x="5" y="70"/>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3" name="Freeform 315"/>
            <p:cNvSpPr>
              <a:spLocks/>
            </p:cNvSpPr>
            <p:nvPr/>
          </p:nvSpPr>
          <p:spPr bwMode="auto">
            <a:xfrm>
              <a:off x="2317750" y="1933576"/>
              <a:ext cx="4916488" cy="814388"/>
            </a:xfrm>
            <a:custGeom>
              <a:avLst/>
              <a:gdLst>
                <a:gd name="T0" fmla="*/ 34 w 1311"/>
                <a:gd name="T1" fmla="*/ 0 h 217"/>
                <a:gd name="T2" fmla="*/ 1301 w 1311"/>
                <a:gd name="T3" fmla="*/ 0 h 217"/>
                <a:gd name="T4" fmla="*/ 1311 w 1311"/>
                <a:gd name="T5" fmla="*/ 217 h 217"/>
                <a:gd name="T6" fmla="*/ 0 w 1311"/>
                <a:gd name="T7" fmla="*/ 217 h 217"/>
                <a:gd name="T8" fmla="*/ 34 w 1311"/>
                <a:gd name="T9" fmla="*/ 0 h 217"/>
              </a:gdLst>
              <a:ahLst/>
              <a:cxnLst>
                <a:cxn ang="0">
                  <a:pos x="T0" y="T1"/>
                </a:cxn>
                <a:cxn ang="0">
                  <a:pos x="T2" y="T3"/>
                </a:cxn>
                <a:cxn ang="0">
                  <a:pos x="T4" y="T5"/>
                </a:cxn>
                <a:cxn ang="0">
                  <a:pos x="T6" y="T7"/>
                </a:cxn>
                <a:cxn ang="0">
                  <a:pos x="T8" y="T9"/>
                </a:cxn>
              </a:cxnLst>
              <a:rect l="0" t="0" r="r" b="b"/>
              <a:pathLst>
                <a:path w="1311" h="217">
                  <a:moveTo>
                    <a:pt x="34" y="0"/>
                  </a:moveTo>
                  <a:cubicBezTo>
                    <a:pt x="456" y="0"/>
                    <a:pt x="879" y="0"/>
                    <a:pt x="1301" y="0"/>
                  </a:cubicBezTo>
                  <a:cubicBezTo>
                    <a:pt x="1304" y="70"/>
                    <a:pt x="1308" y="143"/>
                    <a:pt x="1311" y="217"/>
                  </a:cubicBezTo>
                  <a:cubicBezTo>
                    <a:pt x="874" y="217"/>
                    <a:pt x="437" y="217"/>
                    <a:pt x="0" y="217"/>
                  </a:cubicBezTo>
                  <a:cubicBezTo>
                    <a:pt x="12" y="143"/>
                    <a:pt x="23" y="70"/>
                    <a:pt x="3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4" name="Freeform 316"/>
            <p:cNvSpPr>
              <a:spLocks/>
            </p:cNvSpPr>
            <p:nvPr/>
          </p:nvSpPr>
          <p:spPr bwMode="auto">
            <a:xfrm>
              <a:off x="-3154363" y="1933576"/>
              <a:ext cx="5059363" cy="814388"/>
            </a:xfrm>
            <a:custGeom>
              <a:avLst/>
              <a:gdLst>
                <a:gd name="T0" fmla="*/ 82 w 1349"/>
                <a:gd name="T1" fmla="*/ 0 h 217"/>
                <a:gd name="T2" fmla="*/ 1349 w 1349"/>
                <a:gd name="T3" fmla="*/ 0 h 217"/>
                <a:gd name="T4" fmla="*/ 1311 w 1349"/>
                <a:gd name="T5" fmla="*/ 217 h 217"/>
                <a:gd name="T6" fmla="*/ 0 w 1349"/>
                <a:gd name="T7" fmla="*/ 217 h 217"/>
                <a:gd name="T8" fmla="*/ 82 w 1349"/>
                <a:gd name="T9" fmla="*/ 0 h 217"/>
              </a:gdLst>
              <a:ahLst/>
              <a:cxnLst>
                <a:cxn ang="0">
                  <a:pos x="T0" y="T1"/>
                </a:cxn>
                <a:cxn ang="0">
                  <a:pos x="T2" y="T3"/>
                </a:cxn>
                <a:cxn ang="0">
                  <a:pos x="T4" y="T5"/>
                </a:cxn>
                <a:cxn ang="0">
                  <a:pos x="T6" y="T7"/>
                </a:cxn>
                <a:cxn ang="0">
                  <a:pos x="T8" y="T9"/>
                </a:cxn>
              </a:cxnLst>
              <a:rect l="0" t="0" r="r" b="b"/>
              <a:pathLst>
                <a:path w="1349" h="217">
                  <a:moveTo>
                    <a:pt x="82" y="0"/>
                  </a:moveTo>
                  <a:cubicBezTo>
                    <a:pt x="504" y="0"/>
                    <a:pt x="927" y="0"/>
                    <a:pt x="1349" y="0"/>
                  </a:cubicBezTo>
                  <a:cubicBezTo>
                    <a:pt x="1337" y="70"/>
                    <a:pt x="1324" y="143"/>
                    <a:pt x="1311" y="217"/>
                  </a:cubicBezTo>
                  <a:cubicBezTo>
                    <a:pt x="874" y="217"/>
                    <a:pt x="437" y="217"/>
                    <a:pt x="0" y="217"/>
                  </a:cubicBezTo>
                  <a:cubicBezTo>
                    <a:pt x="28" y="143"/>
                    <a:pt x="55" y="70"/>
                    <a:pt x="82"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5" name="Freeform 317"/>
            <p:cNvSpPr>
              <a:spLocks/>
            </p:cNvSpPr>
            <p:nvPr/>
          </p:nvSpPr>
          <p:spPr bwMode="auto">
            <a:xfrm>
              <a:off x="-8626475" y="1933576"/>
              <a:ext cx="5240338" cy="814388"/>
            </a:xfrm>
            <a:custGeom>
              <a:avLst/>
              <a:gdLst>
                <a:gd name="T0" fmla="*/ 130 w 1397"/>
                <a:gd name="T1" fmla="*/ 0 h 217"/>
                <a:gd name="T2" fmla="*/ 1397 w 1397"/>
                <a:gd name="T3" fmla="*/ 0 h 217"/>
                <a:gd name="T4" fmla="*/ 1311 w 1397"/>
                <a:gd name="T5" fmla="*/ 217 h 217"/>
                <a:gd name="T6" fmla="*/ 0 w 1397"/>
                <a:gd name="T7" fmla="*/ 217 h 217"/>
                <a:gd name="T8" fmla="*/ 130 w 1397"/>
                <a:gd name="T9" fmla="*/ 0 h 217"/>
              </a:gdLst>
              <a:ahLst/>
              <a:cxnLst>
                <a:cxn ang="0">
                  <a:pos x="T0" y="T1"/>
                </a:cxn>
                <a:cxn ang="0">
                  <a:pos x="T2" y="T3"/>
                </a:cxn>
                <a:cxn ang="0">
                  <a:pos x="T4" y="T5"/>
                </a:cxn>
                <a:cxn ang="0">
                  <a:pos x="T6" y="T7"/>
                </a:cxn>
                <a:cxn ang="0">
                  <a:pos x="T8" y="T9"/>
                </a:cxn>
              </a:cxnLst>
              <a:rect l="0" t="0" r="r" b="b"/>
              <a:pathLst>
                <a:path w="1397" h="217">
                  <a:moveTo>
                    <a:pt x="130" y="0"/>
                  </a:moveTo>
                  <a:cubicBezTo>
                    <a:pt x="552" y="0"/>
                    <a:pt x="975" y="0"/>
                    <a:pt x="1397" y="0"/>
                  </a:cubicBezTo>
                  <a:cubicBezTo>
                    <a:pt x="1369" y="70"/>
                    <a:pt x="1340" y="143"/>
                    <a:pt x="1311" y="217"/>
                  </a:cubicBezTo>
                  <a:cubicBezTo>
                    <a:pt x="874" y="217"/>
                    <a:pt x="437" y="217"/>
                    <a:pt x="0" y="217"/>
                  </a:cubicBezTo>
                  <a:cubicBezTo>
                    <a:pt x="44" y="143"/>
                    <a:pt x="87" y="70"/>
                    <a:pt x="13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6" name="Freeform 318"/>
            <p:cNvSpPr>
              <a:spLocks/>
            </p:cNvSpPr>
            <p:nvPr/>
          </p:nvSpPr>
          <p:spPr bwMode="auto">
            <a:xfrm>
              <a:off x="-14098588" y="1933576"/>
              <a:ext cx="5419725" cy="814388"/>
            </a:xfrm>
            <a:custGeom>
              <a:avLst/>
              <a:gdLst>
                <a:gd name="T0" fmla="*/ 178 w 1445"/>
                <a:gd name="T1" fmla="*/ 0 h 217"/>
                <a:gd name="T2" fmla="*/ 1445 w 1445"/>
                <a:gd name="T3" fmla="*/ 0 h 217"/>
                <a:gd name="T4" fmla="*/ 1310 w 1445"/>
                <a:gd name="T5" fmla="*/ 217 h 217"/>
                <a:gd name="T6" fmla="*/ 0 w 1445"/>
                <a:gd name="T7" fmla="*/ 217 h 217"/>
                <a:gd name="T8" fmla="*/ 178 w 1445"/>
                <a:gd name="T9" fmla="*/ 0 h 217"/>
              </a:gdLst>
              <a:ahLst/>
              <a:cxnLst>
                <a:cxn ang="0">
                  <a:pos x="T0" y="T1"/>
                </a:cxn>
                <a:cxn ang="0">
                  <a:pos x="T2" y="T3"/>
                </a:cxn>
                <a:cxn ang="0">
                  <a:pos x="T4" y="T5"/>
                </a:cxn>
                <a:cxn ang="0">
                  <a:pos x="T6" y="T7"/>
                </a:cxn>
                <a:cxn ang="0">
                  <a:pos x="T8" y="T9"/>
                </a:cxn>
              </a:cxnLst>
              <a:rect l="0" t="0" r="r" b="b"/>
              <a:pathLst>
                <a:path w="1445" h="217">
                  <a:moveTo>
                    <a:pt x="178" y="0"/>
                  </a:moveTo>
                  <a:cubicBezTo>
                    <a:pt x="600" y="0"/>
                    <a:pt x="1023" y="0"/>
                    <a:pt x="1445" y="0"/>
                  </a:cubicBezTo>
                  <a:cubicBezTo>
                    <a:pt x="1401" y="70"/>
                    <a:pt x="1356" y="143"/>
                    <a:pt x="1310" y="217"/>
                  </a:cubicBezTo>
                  <a:cubicBezTo>
                    <a:pt x="874" y="217"/>
                    <a:pt x="437" y="217"/>
                    <a:pt x="0" y="217"/>
                  </a:cubicBezTo>
                  <a:cubicBezTo>
                    <a:pt x="60" y="143"/>
                    <a:pt x="120" y="70"/>
                    <a:pt x="1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7" name="Freeform 319"/>
            <p:cNvSpPr>
              <a:spLocks/>
            </p:cNvSpPr>
            <p:nvPr/>
          </p:nvSpPr>
          <p:spPr bwMode="auto">
            <a:xfrm>
              <a:off x="-19570700" y="1933576"/>
              <a:ext cx="5600700" cy="814388"/>
            </a:xfrm>
            <a:custGeom>
              <a:avLst/>
              <a:gdLst>
                <a:gd name="T0" fmla="*/ 226 w 1493"/>
                <a:gd name="T1" fmla="*/ 0 h 217"/>
                <a:gd name="T2" fmla="*/ 1493 w 1493"/>
                <a:gd name="T3" fmla="*/ 0 h 217"/>
                <a:gd name="T4" fmla="*/ 1310 w 1493"/>
                <a:gd name="T5" fmla="*/ 217 h 217"/>
                <a:gd name="T6" fmla="*/ 0 w 1493"/>
                <a:gd name="T7" fmla="*/ 217 h 217"/>
                <a:gd name="T8" fmla="*/ 226 w 1493"/>
                <a:gd name="T9" fmla="*/ 0 h 217"/>
              </a:gdLst>
              <a:ahLst/>
              <a:cxnLst>
                <a:cxn ang="0">
                  <a:pos x="T0" y="T1"/>
                </a:cxn>
                <a:cxn ang="0">
                  <a:pos x="T2" y="T3"/>
                </a:cxn>
                <a:cxn ang="0">
                  <a:pos x="T4" y="T5"/>
                </a:cxn>
                <a:cxn ang="0">
                  <a:pos x="T6" y="T7"/>
                </a:cxn>
                <a:cxn ang="0">
                  <a:pos x="T8" y="T9"/>
                </a:cxn>
              </a:cxnLst>
              <a:rect l="0" t="0" r="r" b="b"/>
              <a:pathLst>
                <a:path w="1493" h="217">
                  <a:moveTo>
                    <a:pt x="226" y="0"/>
                  </a:moveTo>
                  <a:cubicBezTo>
                    <a:pt x="648" y="0"/>
                    <a:pt x="1070" y="0"/>
                    <a:pt x="1493" y="0"/>
                  </a:cubicBezTo>
                  <a:cubicBezTo>
                    <a:pt x="1433" y="70"/>
                    <a:pt x="1373" y="143"/>
                    <a:pt x="1310" y="217"/>
                  </a:cubicBezTo>
                  <a:cubicBezTo>
                    <a:pt x="873" y="217"/>
                    <a:pt x="436" y="217"/>
                    <a:pt x="0" y="217"/>
                  </a:cubicBezTo>
                  <a:cubicBezTo>
                    <a:pt x="77" y="143"/>
                    <a:pt x="152" y="70"/>
                    <a:pt x="22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8" name="Freeform 320"/>
            <p:cNvSpPr>
              <a:spLocks/>
            </p:cNvSpPr>
            <p:nvPr/>
          </p:nvSpPr>
          <p:spPr bwMode="auto">
            <a:xfrm>
              <a:off x="-25045988" y="1933576"/>
              <a:ext cx="5783263" cy="814388"/>
            </a:xfrm>
            <a:custGeom>
              <a:avLst/>
              <a:gdLst>
                <a:gd name="T0" fmla="*/ 275 w 1542"/>
                <a:gd name="T1" fmla="*/ 0 h 217"/>
                <a:gd name="T2" fmla="*/ 1542 w 1542"/>
                <a:gd name="T3" fmla="*/ 0 h 217"/>
                <a:gd name="T4" fmla="*/ 1311 w 1542"/>
                <a:gd name="T5" fmla="*/ 217 h 217"/>
                <a:gd name="T6" fmla="*/ 0 w 1542"/>
                <a:gd name="T7" fmla="*/ 217 h 217"/>
                <a:gd name="T8" fmla="*/ 275 w 1542"/>
                <a:gd name="T9" fmla="*/ 0 h 217"/>
              </a:gdLst>
              <a:ahLst/>
              <a:cxnLst>
                <a:cxn ang="0">
                  <a:pos x="T0" y="T1"/>
                </a:cxn>
                <a:cxn ang="0">
                  <a:pos x="T2" y="T3"/>
                </a:cxn>
                <a:cxn ang="0">
                  <a:pos x="T4" y="T5"/>
                </a:cxn>
                <a:cxn ang="0">
                  <a:pos x="T6" y="T7"/>
                </a:cxn>
                <a:cxn ang="0">
                  <a:pos x="T8" y="T9"/>
                </a:cxn>
              </a:cxnLst>
              <a:rect l="0" t="0" r="r" b="b"/>
              <a:pathLst>
                <a:path w="1542" h="217">
                  <a:moveTo>
                    <a:pt x="275" y="0"/>
                  </a:moveTo>
                  <a:cubicBezTo>
                    <a:pt x="697" y="0"/>
                    <a:pt x="1119" y="0"/>
                    <a:pt x="1542" y="0"/>
                  </a:cubicBezTo>
                  <a:cubicBezTo>
                    <a:pt x="1467" y="70"/>
                    <a:pt x="1390" y="143"/>
                    <a:pt x="1311" y="217"/>
                  </a:cubicBezTo>
                  <a:cubicBezTo>
                    <a:pt x="874" y="217"/>
                    <a:pt x="437" y="217"/>
                    <a:pt x="0" y="217"/>
                  </a:cubicBezTo>
                  <a:cubicBezTo>
                    <a:pt x="94" y="143"/>
                    <a:pt x="185" y="70"/>
                    <a:pt x="27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69" name="Freeform 321"/>
            <p:cNvSpPr>
              <a:spLocks/>
            </p:cNvSpPr>
            <p:nvPr/>
          </p:nvSpPr>
          <p:spPr bwMode="auto">
            <a:xfrm>
              <a:off x="-33342263" y="1933576"/>
              <a:ext cx="8788400" cy="814388"/>
            </a:xfrm>
            <a:custGeom>
              <a:avLst/>
              <a:gdLst>
                <a:gd name="T0" fmla="*/ 348 w 2343"/>
                <a:gd name="T1" fmla="*/ 0 h 217"/>
                <a:gd name="T2" fmla="*/ 2343 w 2343"/>
                <a:gd name="T3" fmla="*/ 0 h 217"/>
                <a:gd name="T4" fmla="*/ 2064 w 2343"/>
                <a:gd name="T5" fmla="*/ 217 h 217"/>
                <a:gd name="T6" fmla="*/ 0 w 2343"/>
                <a:gd name="T7" fmla="*/ 217 h 217"/>
                <a:gd name="T8" fmla="*/ 348 w 2343"/>
                <a:gd name="T9" fmla="*/ 0 h 217"/>
              </a:gdLst>
              <a:ahLst/>
              <a:cxnLst>
                <a:cxn ang="0">
                  <a:pos x="T0" y="T1"/>
                </a:cxn>
                <a:cxn ang="0">
                  <a:pos x="T2" y="T3"/>
                </a:cxn>
                <a:cxn ang="0">
                  <a:pos x="T4" y="T5"/>
                </a:cxn>
                <a:cxn ang="0">
                  <a:pos x="T6" y="T7"/>
                </a:cxn>
                <a:cxn ang="0">
                  <a:pos x="T8" y="T9"/>
                </a:cxn>
              </a:cxnLst>
              <a:rect l="0" t="0" r="r" b="b"/>
              <a:pathLst>
                <a:path w="2343" h="217">
                  <a:moveTo>
                    <a:pt x="348" y="0"/>
                  </a:moveTo>
                  <a:cubicBezTo>
                    <a:pt x="1013" y="0"/>
                    <a:pt x="1678" y="0"/>
                    <a:pt x="2343" y="0"/>
                  </a:cubicBezTo>
                  <a:cubicBezTo>
                    <a:pt x="2252" y="70"/>
                    <a:pt x="2159" y="143"/>
                    <a:pt x="2064" y="217"/>
                  </a:cubicBezTo>
                  <a:cubicBezTo>
                    <a:pt x="1376" y="217"/>
                    <a:pt x="688" y="217"/>
                    <a:pt x="0" y="217"/>
                  </a:cubicBezTo>
                  <a:cubicBezTo>
                    <a:pt x="119" y="143"/>
                    <a:pt x="234" y="70"/>
                    <a:pt x="34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0" name="Freeform 322"/>
            <p:cNvSpPr>
              <a:spLocks/>
            </p:cNvSpPr>
            <p:nvPr/>
          </p:nvSpPr>
          <p:spPr bwMode="auto">
            <a:xfrm>
              <a:off x="36499800" y="2835276"/>
              <a:ext cx="10583863" cy="879475"/>
            </a:xfrm>
            <a:custGeom>
              <a:avLst/>
              <a:gdLst>
                <a:gd name="T0" fmla="*/ 0 w 2822"/>
                <a:gd name="T1" fmla="*/ 0 h 234"/>
                <a:gd name="T2" fmla="*/ 2448 w 2822"/>
                <a:gd name="T3" fmla="*/ 0 h 234"/>
                <a:gd name="T4" fmla="*/ 2822 w 2822"/>
                <a:gd name="T5" fmla="*/ 234 h 234"/>
                <a:gd name="T6" fmla="*/ 287 w 2822"/>
                <a:gd name="T7" fmla="*/ 234 h 234"/>
                <a:gd name="T8" fmla="*/ 0 w 2822"/>
                <a:gd name="T9" fmla="*/ 0 h 234"/>
              </a:gdLst>
              <a:ahLst/>
              <a:cxnLst>
                <a:cxn ang="0">
                  <a:pos x="T0" y="T1"/>
                </a:cxn>
                <a:cxn ang="0">
                  <a:pos x="T2" y="T3"/>
                </a:cxn>
                <a:cxn ang="0">
                  <a:pos x="T4" y="T5"/>
                </a:cxn>
                <a:cxn ang="0">
                  <a:pos x="T6" y="T7"/>
                </a:cxn>
                <a:cxn ang="0">
                  <a:pos x="T8" y="T9"/>
                </a:cxn>
              </a:cxnLst>
              <a:rect l="0" t="0" r="r" b="b"/>
              <a:pathLst>
                <a:path w="2822" h="234">
                  <a:moveTo>
                    <a:pt x="0" y="0"/>
                  </a:moveTo>
                  <a:cubicBezTo>
                    <a:pt x="816" y="0"/>
                    <a:pt x="1632" y="0"/>
                    <a:pt x="2448" y="0"/>
                  </a:cubicBezTo>
                  <a:cubicBezTo>
                    <a:pt x="2570" y="76"/>
                    <a:pt x="2695" y="154"/>
                    <a:pt x="2822" y="234"/>
                  </a:cubicBezTo>
                  <a:cubicBezTo>
                    <a:pt x="1977" y="234"/>
                    <a:pt x="1132" y="234"/>
                    <a:pt x="287" y="234"/>
                  </a:cubicBezTo>
                  <a:cubicBezTo>
                    <a:pt x="189" y="154"/>
                    <a:pt x="94"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1" name="Freeform 323"/>
            <p:cNvSpPr>
              <a:spLocks/>
            </p:cNvSpPr>
            <p:nvPr/>
          </p:nvSpPr>
          <p:spPr bwMode="auto">
            <a:xfrm>
              <a:off x="31008638" y="2835276"/>
              <a:ext cx="5989638" cy="879475"/>
            </a:xfrm>
            <a:custGeom>
              <a:avLst/>
              <a:gdLst>
                <a:gd name="T0" fmla="*/ 0 w 1597"/>
                <a:gd name="T1" fmla="*/ 0 h 234"/>
                <a:gd name="T2" fmla="*/ 1315 w 1597"/>
                <a:gd name="T3" fmla="*/ 0 h 234"/>
                <a:gd name="T4" fmla="*/ 1597 w 1597"/>
                <a:gd name="T5" fmla="*/ 234 h 234"/>
                <a:gd name="T6" fmla="*/ 235 w 1597"/>
                <a:gd name="T7" fmla="*/ 234 h 234"/>
                <a:gd name="T8" fmla="*/ 0 w 1597"/>
                <a:gd name="T9" fmla="*/ 0 h 234"/>
              </a:gdLst>
              <a:ahLst/>
              <a:cxnLst>
                <a:cxn ang="0">
                  <a:pos x="T0" y="T1"/>
                </a:cxn>
                <a:cxn ang="0">
                  <a:pos x="T2" y="T3"/>
                </a:cxn>
                <a:cxn ang="0">
                  <a:pos x="T4" y="T5"/>
                </a:cxn>
                <a:cxn ang="0">
                  <a:pos x="T6" y="T7"/>
                </a:cxn>
                <a:cxn ang="0">
                  <a:pos x="T8" y="T9"/>
                </a:cxn>
              </a:cxnLst>
              <a:rect l="0" t="0" r="r" b="b"/>
              <a:pathLst>
                <a:path w="1597" h="234">
                  <a:moveTo>
                    <a:pt x="0" y="0"/>
                  </a:moveTo>
                  <a:cubicBezTo>
                    <a:pt x="438" y="0"/>
                    <a:pt x="876" y="0"/>
                    <a:pt x="1315" y="0"/>
                  </a:cubicBezTo>
                  <a:cubicBezTo>
                    <a:pt x="1407" y="76"/>
                    <a:pt x="1501" y="154"/>
                    <a:pt x="1597" y="234"/>
                  </a:cubicBezTo>
                  <a:cubicBezTo>
                    <a:pt x="1143" y="234"/>
                    <a:pt x="689" y="234"/>
                    <a:pt x="235" y="234"/>
                  </a:cubicBezTo>
                  <a:cubicBezTo>
                    <a:pt x="155" y="154"/>
                    <a:pt x="7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2" name="Freeform 324"/>
            <p:cNvSpPr>
              <a:spLocks/>
            </p:cNvSpPr>
            <p:nvPr/>
          </p:nvSpPr>
          <p:spPr bwMode="auto">
            <a:xfrm>
              <a:off x="25514300" y="2835276"/>
              <a:ext cx="5799138" cy="879475"/>
            </a:xfrm>
            <a:custGeom>
              <a:avLst/>
              <a:gdLst>
                <a:gd name="T0" fmla="*/ 0 w 1546"/>
                <a:gd name="T1" fmla="*/ 0 h 234"/>
                <a:gd name="T2" fmla="*/ 1316 w 1546"/>
                <a:gd name="T3" fmla="*/ 0 h 234"/>
                <a:gd name="T4" fmla="*/ 1546 w 1546"/>
                <a:gd name="T5" fmla="*/ 234 h 234"/>
                <a:gd name="T6" fmla="*/ 184 w 1546"/>
                <a:gd name="T7" fmla="*/ 234 h 234"/>
                <a:gd name="T8" fmla="*/ 0 w 1546"/>
                <a:gd name="T9" fmla="*/ 0 h 234"/>
              </a:gdLst>
              <a:ahLst/>
              <a:cxnLst>
                <a:cxn ang="0">
                  <a:pos x="T0" y="T1"/>
                </a:cxn>
                <a:cxn ang="0">
                  <a:pos x="T2" y="T3"/>
                </a:cxn>
                <a:cxn ang="0">
                  <a:pos x="T4" y="T5"/>
                </a:cxn>
                <a:cxn ang="0">
                  <a:pos x="T6" y="T7"/>
                </a:cxn>
                <a:cxn ang="0">
                  <a:pos x="T8" y="T9"/>
                </a:cxn>
              </a:cxnLst>
              <a:rect l="0" t="0" r="r" b="b"/>
              <a:pathLst>
                <a:path w="1546" h="234">
                  <a:moveTo>
                    <a:pt x="0" y="0"/>
                  </a:moveTo>
                  <a:cubicBezTo>
                    <a:pt x="439" y="0"/>
                    <a:pt x="877" y="0"/>
                    <a:pt x="1316" y="0"/>
                  </a:cubicBezTo>
                  <a:cubicBezTo>
                    <a:pt x="1391" y="76"/>
                    <a:pt x="1467" y="154"/>
                    <a:pt x="1546" y="234"/>
                  </a:cubicBezTo>
                  <a:cubicBezTo>
                    <a:pt x="1092" y="234"/>
                    <a:pt x="638" y="234"/>
                    <a:pt x="184" y="234"/>
                  </a:cubicBezTo>
                  <a:cubicBezTo>
                    <a:pt x="121" y="154"/>
                    <a:pt x="60"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3" name="Freeform 325"/>
            <p:cNvSpPr>
              <a:spLocks/>
            </p:cNvSpPr>
            <p:nvPr/>
          </p:nvSpPr>
          <p:spPr bwMode="auto">
            <a:xfrm>
              <a:off x="20023138" y="2835276"/>
              <a:ext cx="5603875" cy="879475"/>
            </a:xfrm>
            <a:custGeom>
              <a:avLst/>
              <a:gdLst>
                <a:gd name="T0" fmla="*/ 0 w 1494"/>
                <a:gd name="T1" fmla="*/ 0 h 234"/>
                <a:gd name="T2" fmla="*/ 1315 w 1494"/>
                <a:gd name="T3" fmla="*/ 0 h 234"/>
                <a:gd name="T4" fmla="*/ 1494 w 1494"/>
                <a:gd name="T5" fmla="*/ 234 h 234"/>
                <a:gd name="T6" fmla="*/ 132 w 1494"/>
                <a:gd name="T7" fmla="*/ 234 h 234"/>
                <a:gd name="T8" fmla="*/ 0 w 1494"/>
                <a:gd name="T9" fmla="*/ 0 h 234"/>
              </a:gdLst>
              <a:ahLst/>
              <a:cxnLst>
                <a:cxn ang="0">
                  <a:pos x="T0" y="T1"/>
                </a:cxn>
                <a:cxn ang="0">
                  <a:pos x="T2" y="T3"/>
                </a:cxn>
                <a:cxn ang="0">
                  <a:pos x="T4" y="T5"/>
                </a:cxn>
                <a:cxn ang="0">
                  <a:pos x="T6" y="T7"/>
                </a:cxn>
                <a:cxn ang="0">
                  <a:pos x="T8" y="T9"/>
                </a:cxn>
              </a:cxnLst>
              <a:rect l="0" t="0" r="r" b="b"/>
              <a:pathLst>
                <a:path w="1494" h="234">
                  <a:moveTo>
                    <a:pt x="0" y="0"/>
                  </a:moveTo>
                  <a:cubicBezTo>
                    <a:pt x="439" y="0"/>
                    <a:pt x="877" y="0"/>
                    <a:pt x="1315" y="0"/>
                  </a:cubicBezTo>
                  <a:cubicBezTo>
                    <a:pt x="1373" y="76"/>
                    <a:pt x="1433" y="154"/>
                    <a:pt x="1494" y="234"/>
                  </a:cubicBezTo>
                  <a:cubicBezTo>
                    <a:pt x="1040" y="234"/>
                    <a:pt x="586" y="234"/>
                    <a:pt x="132" y="234"/>
                  </a:cubicBezTo>
                  <a:cubicBezTo>
                    <a:pt x="87" y="154"/>
                    <a:pt x="43"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4" name="Freeform 326"/>
            <p:cNvSpPr>
              <a:spLocks/>
            </p:cNvSpPr>
            <p:nvPr/>
          </p:nvSpPr>
          <p:spPr bwMode="auto">
            <a:xfrm>
              <a:off x="14533563" y="2835276"/>
              <a:ext cx="5407025" cy="879475"/>
            </a:xfrm>
            <a:custGeom>
              <a:avLst/>
              <a:gdLst>
                <a:gd name="T0" fmla="*/ 0 w 1442"/>
                <a:gd name="T1" fmla="*/ 0 h 234"/>
                <a:gd name="T2" fmla="*/ 1315 w 1442"/>
                <a:gd name="T3" fmla="*/ 0 h 234"/>
                <a:gd name="T4" fmla="*/ 1442 w 1442"/>
                <a:gd name="T5" fmla="*/ 234 h 234"/>
                <a:gd name="T6" fmla="*/ 80 w 1442"/>
                <a:gd name="T7" fmla="*/ 234 h 234"/>
                <a:gd name="T8" fmla="*/ 0 w 1442"/>
                <a:gd name="T9" fmla="*/ 0 h 234"/>
              </a:gdLst>
              <a:ahLst/>
              <a:cxnLst>
                <a:cxn ang="0">
                  <a:pos x="T0" y="T1"/>
                </a:cxn>
                <a:cxn ang="0">
                  <a:pos x="T2" y="T3"/>
                </a:cxn>
                <a:cxn ang="0">
                  <a:pos x="T4" y="T5"/>
                </a:cxn>
                <a:cxn ang="0">
                  <a:pos x="T6" y="T7"/>
                </a:cxn>
                <a:cxn ang="0">
                  <a:pos x="T8" y="T9"/>
                </a:cxn>
              </a:cxnLst>
              <a:rect l="0" t="0" r="r" b="b"/>
              <a:pathLst>
                <a:path w="1442" h="234">
                  <a:moveTo>
                    <a:pt x="0" y="0"/>
                  </a:moveTo>
                  <a:cubicBezTo>
                    <a:pt x="438" y="0"/>
                    <a:pt x="877" y="0"/>
                    <a:pt x="1315" y="0"/>
                  </a:cubicBezTo>
                  <a:cubicBezTo>
                    <a:pt x="1356" y="76"/>
                    <a:pt x="1398" y="154"/>
                    <a:pt x="1442" y="234"/>
                  </a:cubicBezTo>
                  <a:cubicBezTo>
                    <a:pt x="988" y="234"/>
                    <a:pt x="534" y="234"/>
                    <a:pt x="80" y="234"/>
                  </a:cubicBezTo>
                  <a:cubicBezTo>
                    <a:pt x="53" y="154"/>
                    <a:pt x="26"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5" name="Freeform 327"/>
            <p:cNvSpPr>
              <a:spLocks/>
            </p:cNvSpPr>
            <p:nvPr/>
          </p:nvSpPr>
          <p:spPr bwMode="auto">
            <a:xfrm>
              <a:off x="9042400" y="2835276"/>
              <a:ext cx="5208588" cy="879475"/>
            </a:xfrm>
            <a:custGeom>
              <a:avLst/>
              <a:gdLst>
                <a:gd name="T0" fmla="*/ 0 w 1389"/>
                <a:gd name="T1" fmla="*/ 0 h 234"/>
                <a:gd name="T2" fmla="*/ 1315 w 1389"/>
                <a:gd name="T3" fmla="*/ 0 h 234"/>
                <a:gd name="T4" fmla="*/ 1389 w 1389"/>
                <a:gd name="T5" fmla="*/ 234 h 234"/>
                <a:gd name="T6" fmla="*/ 28 w 1389"/>
                <a:gd name="T7" fmla="*/ 234 h 234"/>
                <a:gd name="T8" fmla="*/ 0 w 1389"/>
                <a:gd name="T9" fmla="*/ 0 h 234"/>
              </a:gdLst>
              <a:ahLst/>
              <a:cxnLst>
                <a:cxn ang="0">
                  <a:pos x="T0" y="T1"/>
                </a:cxn>
                <a:cxn ang="0">
                  <a:pos x="T2" y="T3"/>
                </a:cxn>
                <a:cxn ang="0">
                  <a:pos x="T4" y="T5"/>
                </a:cxn>
                <a:cxn ang="0">
                  <a:pos x="T6" y="T7"/>
                </a:cxn>
                <a:cxn ang="0">
                  <a:pos x="T8" y="T9"/>
                </a:cxn>
              </a:cxnLst>
              <a:rect l="0" t="0" r="r" b="b"/>
              <a:pathLst>
                <a:path w="1389" h="234">
                  <a:moveTo>
                    <a:pt x="0" y="0"/>
                  </a:moveTo>
                  <a:cubicBezTo>
                    <a:pt x="438" y="0"/>
                    <a:pt x="877" y="0"/>
                    <a:pt x="1315" y="0"/>
                  </a:cubicBezTo>
                  <a:cubicBezTo>
                    <a:pt x="1339" y="76"/>
                    <a:pt x="1364" y="154"/>
                    <a:pt x="1389" y="234"/>
                  </a:cubicBezTo>
                  <a:cubicBezTo>
                    <a:pt x="936" y="234"/>
                    <a:pt x="481" y="234"/>
                    <a:pt x="28" y="234"/>
                  </a:cubicBezTo>
                  <a:cubicBezTo>
                    <a:pt x="18" y="154"/>
                    <a:pt x="9" y="76"/>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6" name="Freeform 328"/>
            <p:cNvSpPr>
              <a:spLocks/>
            </p:cNvSpPr>
            <p:nvPr/>
          </p:nvSpPr>
          <p:spPr bwMode="auto">
            <a:xfrm>
              <a:off x="3457575" y="2835276"/>
              <a:ext cx="5108575" cy="879475"/>
            </a:xfrm>
            <a:custGeom>
              <a:avLst/>
              <a:gdLst>
                <a:gd name="T0" fmla="*/ 25 w 1362"/>
                <a:gd name="T1" fmla="*/ 0 h 234"/>
                <a:gd name="T2" fmla="*/ 1340 w 1362"/>
                <a:gd name="T3" fmla="*/ 0 h 234"/>
                <a:gd name="T4" fmla="*/ 1362 w 1362"/>
                <a:gd name="T5" fmla="*/ 234 h 234"/>
                <a:gd name="T6" fmla="*/ 0 w 1362"/>
                <a:gd name="T7" fmla="*/ 234 h 234"/>
                <a:gd name="T8" fmla="*/ 25 w 1362"/>
                <a:gd name="T9" fmla="*/ 0 h 234"/>
              </a:gdLst>
              <a:ahLst/>
              <a:cxnLst>
                <a:cxn ang="0">
                  <a:pos x="T0" y="T1"/>
                </a:cxn>
                <a:cxn ang="0">
                  <a:pos x="T2" y="T3"/>
                </a:cxn>
                <a:cxn ang="0">
                  <a:pos x="T4" y="T5"/>
                </a:cxn>
                <a:cxn ang="0">
                  <a:pos x="T6" y="T7"/>
                </a:cxn>
                <a:cxn ang="0">
                  <a:pos x="T8" y="T9"/>
                </a:cxn>
              </a:cxnLst>
              <a:rect l="0" t="0" r="r" b="b"/>
              <a:pathLst>
                <a:path w="1362" h="234">
                  <a:moveTo>
                    <a:pt x="25" y="0"/>
                  </a:moveTo>
                  <a:cubicBezTo>
                    <a:pt x="463" y="0"/>
                    <a:pt x="901" y="0"/>
                    <a:pt x="1340" y="0"/>
                  </a:cubicBezTo>
                  <a:cubicBezTo>
                    <a:pt x="1347" y="76"/>
                    <a:pt x="1355" y="154"/>
                    <a:pt x="1362" y="234"/>
                  </a:cubicBezTo>
                  <a:cubicBezTo>
                    <a:pt x="908" y="234"/>
                    <a:pt x="454" y="234"/>
                    <a:pt x="0" y="234"/>
                  </a:cubicBezTo>
                  <a:cubicBezTo>
                    <a:pt x="9" y="154"/>
                    <a:pt x="17" y="76"/>
                    <a:pt x="2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7" name="Freeform 329"/>
            <p:cNvSpPr>
              <a:spLocks/>
            </p:cNvSpPr>
            <p:nvPr/>
          </p:nvSpPr>
          <p:spPr bwMode="auto">
            <a:xfrm>
              <a:off x="-2227263" y="2835276"/>
              <a:ext cx="5216525" cy="879475"/>
            </a:xfrm>
            <a:custGeom>
              <a:avLst/>
              <a:gdLst>
                <a:gd name="T0" fmla="*/ 76 w 1391"/>
                <a:gd name="T1" fmla="*/ 0 h 234"/>
                <a:gd name="T2" fmla="*/ 1391 w 1391"/>
                <a:gd name="T3" fmla="*/ 0 h 234"/>
                <a:gd name="T4" fmla="*/ 1362 w 1391"/>
                <a:gd name="T5" fmla="*/ 234 h 234"/>
                <a:gd name="T6" fmla="*/ 0 w 1391"/>
                <a:gd name="T7" fmla="*/ 234 h 234"/>
                <a:gd name="T8" fmla="*/ 76 w 1391"/>
                <a:gd name="T9" fmla="*/ 0 h 234"/>
              </a:gdLst>
              <a:ahLst/>
              <a:cxnLst>
                <a:cxn ang="0">
                  <a:pos x="T0" y="T1"/>
                </a:cxn>
                <a:cxn ang="0">
                  <a:pos x="T2" y="T3"/>
                </a:cxn>
                <a:cxn ang="0">
                  <a:pos x="T4" y="T5"/>
                </a:cxn>
                <a:cxn ang="0">
                  <a:pos x="T6" y="T7"/>
                </a:cxn>
                <a:cxn ang="0">
                  <a:pos x="T8" y="T9"/>
                </a:cxn>
              </a:cxnLst>
              <a:rect l="0" t="0" r="r" b="b"/>
              <a:pathLst>
                <a:path w="1391" h="234">
                  <a:moveTo>
                    <a:pt x="76" y="0"/>
                  </a:moveTo>
                  <a:cubicBezTo>
                    <a:pt x="515" y="0"/>
                    <a:pt x="953" y="0"/>
                    <a:pt x="1391" y="0"/>
                  </a:cubicBezTo>
                  <a:cubicBezTo>
                    <a:pt x="1382" y="76"/>
                    <a:pt x="1372" y="154"/>
                    <a:pt x="1362" y="234"/>
                  </a:cubicBezTo>
                  <a:cubicBezTo>
                    <a:pt x="908" y="234"/>
                    <a:pt x="454" y="234"/>
                    <a:pt x="0" y="234"/>
                  </a:cubicBezTo>
                  <a:cubicBezTo>
                    <a:pt x="26" y="154"/>
                    <a:pt x="51" y="76"/>
                    <a:pt x="7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8" name="Freeform 330"/>
            <p:cNvSpPr>
              <a:spLocks/>
            </p:cNvSpPr>
            <p:nvPr/>
          </p:nvSpPr>
          <p:spPr bwMode="auto">
            <a:xfrm>
              <a:off x="-7913688" y="2835276"/>
              <a:ext cx="5411788" cy="879475"/>
            </a:xfrm>
            <a:custGeom>
              <a:avLst/>
              <a:gdLst>
                <a:gd name="T0" fmla="*/ 128 w 1443"/>
                <a:gd name="T1" fmla="*/ 0 h 234"/>
                <a:gd name="T2" fmla="*/ 1443 w 1443"/>
                <a:gd name="T3" fmla="*/ 0 h 234"/>
                <a:gd name="T4" fmla="*/ 1362 w 1443"/>
                <a:gd name="T5" fmla="*/ 234 h 234"/>
                <a:gd name="T6" fmla="*/ 0 w 1443"/>
                <a:gd name="T7" fmla="*/ 234 h 234"/>
                <a:gd name="T8" fmla="*/ 128 w 1443"/>
                <a:gd name="T9" fmla="*/ 0 h 234"/>
              </a:gdLst>
              <a:ahLst/>
              <a:cxnLst>
                <a:cxn ang="0">
                  <a:pos x="T0" y="T1"/>
                </a:cxn>
                <a:cxn ang="0">
                  <a:pos x="T2" y="T3"/>
                </a:cxn>
                <a:cxn ang="0">
                  <a:pos x="T4" y="T5"/>
                </a:cxn>
                <a:cxn ang="0">
                  <a:pos x="T6" y="T7"/>
                </a:cxn>
                <a:cxn ang="0">
                  <a:pos x="T8" y="T9"/>
                </a:cxn>
              </a:cxnLst>
              <a:rect l="0" t="0" r="r" b="b"/>
              <a:pathLst>
                <a:path w="1443" h="234">
                  <a:moveTo>
                    <a:pt x="128" y="0"/>
                  </a:moveTo>
                  <a:cubicBezTo>
                    <a:pt x="566" y="0"/>
                    <a:pt x="1005" y="0"/>
                    <a:pt x="1443" y="0"/>
                  </a:cubicBezTo>
                  <a:cubicBezTo>
                    <a:pt x="1417" y="76"/>
                    <a:pt x="1389" y="154"/>
                    <a:pt x="1362" y="234"/>
                  </a:cubicBezTo>
                  <a:cubicBezTo>
                    <a:pt x="908" y="234"/>
                    <a:pt x="454" y="234"/>
                    <a:pt x="0" y="234"/>
                  </a:cubicBezTo>
                  <a:cubicBezTo>
                    <a:pt x="44" y="154"/>
                    <a:pt x="86" y="76"/>
                    <a:pt x="12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79" name="Freeform 331"/>
            <p:cNvSpPr>
              <a:spLocks/>
            </p:cNvSpPr>
            <p:nvPr/>
          </p:nvSpPr>
          <p:spPr bwMode="auto">
            <a:xfrm>
              <a:off x="-13600113" y="2835276"/>
              <a:ext cx="5607050" cy="879475"/>
            </a:xfrm>
            <a:custGeom>
              <a:avLst/>
              <a:gdLst>
                <a:gd name="T0" fmla="*/ 180 w 1495"/>
                <a:gd name="T1" fmla="*/ 0 h 234"/>
                <a:gd name="T2" fmla="*/ 1495 w 1495"/>
                <a:gd name="T3" fmla="*/ 0 h 234"/>
                <a:gd name="T4" fmla="*/ 1362 w 1495"/>
                <a:gd name="T5" fmla="*/ 234 h 234"/>
                <a:gd name="T6" fmla="*/ 0 w 1495"/>
                <a:gd name="T7" fmla="*/ 234 h 234"/>
                <a:gd name="T8" fmla="*/ 180 w 1495"/>
                <a:gd name="T9" fmla="*/ 0 h 234"/>
              </a:gdLst>
              <a:ahLst/>
              <a:cxnLst>
                <a:cxn ang="0">
                  <a:pos x="T0" y="T1"/>
                </a:cxn>
                <a:cxn ang="0">
                  <a:pos x="T2" y="T3"/>
                </a:cxn>
                <a:cxn ang="0">
                  <a:pos x="T4" y="T5"/>
                </a:cxn>
                <a:cxn ang="0">
                  <a:pos x="T6" y="T7"/>
                </a:cxn>
                <a:cxn ang="0">
                  <a:pos x="T8" y="T9"/>
                </a:cxn>
              </a:cxnLst>
              <a:rect l="0" t="0" r="r" b="b"/>
              <a:pathLst>
                <a:path w="1495" h="234">
                  <a:moveTo>
                    <a:pt x="180" y="0"/>
                  </a:moveTo>
                  <a:cubicBezTo>
                    <a:pt x="618" y="0"/>
                    <a:pt x="1057" y="0"/>
                    <a:pt x="1495" y="0"/>
                  </a:cubicBezTo>
                  <a:cubicBezTo>
                    <a:pt x="1451" y="76"/>
                    <a:pt x="1407" y="154"/>
                    <a:pt x="1362" y="234"/>
                  </a:cubicBezTo>
                  <a:cubicBezTo>
                    <a:pt x="908" y="234"/>
                    <a:pt x="454" y="234"/>
                    <a:pt x="0" y="234"/>
                  </a:cubicBezTo>
                  <a:cubicBezTo>
                    <a:pt x="61" y="154"/>
                    <a:pt x="121" y="76"/>
                    <a:pt x="18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0" name="Freeform 332"/>
            <p:cNvSpPr>
              <a:spLocks/>
            </p:cNvSpPr>
            <p:nvPr/>
          </p:nvSpPr>
          <p:spPr bwMode="auto">
            <a:xfrm>
              <a:off x="-19284950" y="2835276"/>
              <a:ext cx="5802313" cy="879475"/>
            </a:xfrm>
            <a:custGeom>
              <a:avLst/>
              <a:gdLst>
                <a:gd name="T0" fmla="*/ 231 w 1547"/>
                <a:gd name="T1" fmla="*/ 0 h 234"/>
                <a:gd name="T2" fmla="*/ 1547 w 1547"/>
                <a:gd name="T3" fmla="*/ 0 h 234"/>
                <a:gd name="T4" fmla="*/ 1361 w 1547"/>
                <a:gd name="T5" fmla="*/ 234 h 234"/>
                <a:gd name="T6" fmla="*/ 0 w 1547"/>
                <a:gd name="T7" fmla="*/ 234 h 234"/>
                <a:gd name="T8" fmla="*/ 231 w 1547"/>
                <a:gd name="T9" fmla="*/ 0 h 234"/>
              </a:gdLst>
              <a:ahLst/>
              <a:cxnLst>
                <a:cxn ang="0">
                  <a:pos x="T0" y="T1"/>
                </a:cxn>
                <a:cxn ang="0">
                  <a:pos x="T2" y="T3"/>
                </a:cxn>
                <a:cxn ang="0">
                  <a:pos x="T4" y="T5"/>
                </a:cxn>
                <a:cxn ang="0">
                  <a:pos x="T6" y="T7"/>
                </a:cxn>
                <a:cxn ang="0">
                  <a:pos x="T8" y="T9"/>
                </a:cxn>
              </a:cxnLst>
              <a:rect l="0" t="0" r="r" b="b"/>
              <a:pathLst>
                <a:path w="1547" h="234">
                  <a:moveTo>
                    <a:pt x="231" y="0"/>
                  </a:moveTo>
                  <a:cubicBezTo>
                    <a:pt x="670" y="0"/>
                    <a:pt x="1108" y="0"/>
                    <a:pt x="1547" y="0"/>
                  </a:cubicBezTo>
                  <a:cubicBezTo>
                    <a:pt x="1486" y="76"/>
                    <a:pt x="1425" y="154"/>
                    <a:pt x="1361" y="234"/>
                  </a:cubicBezTo>
                  <a:cubicBezTo>
                    <a:pt x="907" y="234"/>
                    <a:pt x="453" y="234"/>
                    <a:pt x="0" y="234"/>
                  </a:cubicBezTo>
                  <a:cubicBezTo>
                    <a:pt x="79" y="154"/>
                    <a:pt x="156" y="76"/>
                    <a:pt x="23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1" name="Freeform 333"/>
            <p:cNvSpPr>
              <a:spLocks/>
            </p:cNvSpPr>
            <p:nvPr/>
          </p:nvSpPr>
          <p:spPr bwMode="auto">
            <a:xfrm>
              <a:off x="-24974550" y="2835276"/>
              <a:ext cx="5997575" cy="879475"/>
            </a:xfrm>
            <a:custGeom>
              <a:avLst/>
              <a:gdLst>
                <a:gd name="T0" fmla="*/ 284 w 1599"/>
                <a:gd name="T1" fmla="*/ 0 h 234"/>
                <a:gd name="T2" fmla="*/ 1599 w 1599"/>
                <a:gd name="T3" fmla="*/ 0 h 234"/>
                <a:gd name="T4" fmla="*/ 1362 w 1599"/>
                <a:gd name="T5" fmla="*/ 234 h 234"/>
                <a:gd name="T6" fmla="*/ 0 w 1599"/>
                <a:gd name="T7" fmla="*/ 234 h 234"/>
                <a:gd name="T8" fmla="*/ 284 w 1599"/>
                <a:gd name="T9" fmla="*/ 0 h 234"/>
              </a:gdLst>
              <a:ahLst/>
              <a:cxnLst>
                <a:cxn ang="0">
                  <a:pos x="T0" y="T1"/>
                </a:cxn>
                <a:cxn ang="0">
                  <a:pos x="T2" y="T3"/>
                </a:cxn>
                <a:cxn ang="0">
                  <a:pos x="T4" y="T5"/>
                </a:cxn>
                <a:cxn ang="0">
                  <a:pos x="T6" y="T7"/>
                </a:cxn>
                <a:cxn ang="0">
                  <a:pos x="T8" y="T9"/>
                </a:cxn>
              </a:cxnLst>
              <a:rect l="0" t="0" r="r" b="b"/>
              <a:pathLst>
                <a:path w="1599" h="234">
                  <a:moveTo>
                    <a:pt x="284" y="0"/>
                  </a:moveTo>
                  <a:cubicBezTo>
                    <a:pt x="723" y="0"/>
                    <a:pt x="1161" y="0"/>
                    <a:pt x="1599" y="0"/>
                  </a:cubicBezTo>
                  <a:cubicBezTo>
                    <a:pt x="1522" y="76"/>
                    <a:pt x="1443" y="154"/>
                    <a:pt x="1362" y="234"/>
                  </a:cubicBezTo>
                  <a:cubicBezTo>
                    <a:pt x="908" y="234"/>
                    <a:pt x="454" y="234"/>
                    <a:pt x="0" y="234"/>
                  </a:cubicBezTo>
                  <a:cubicBezTo>
                    <a:pt x="97" y="154"/>
                    <a:pt x="192" y="76"/>
                    <a:pt x="28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2" name="Freeform 334"/>
            <p:cNvSpPr>
              <a:spLocks/>
            </p:cNvSpPr>
            <p:nvPr/>
          </p:nvSpPr>
          <p:spPr bwMode="auto">
            <a:xfrm>
              <a:off x="-34880550" y="2835276"/>
              <a:ext cx="10329863" cy="879475"/>
            </a:xfrm>
            <a:custGeom>
              <a:avLst/>
              <a:gdLst>
                <a:gd name="T0" fmla="*/ 374 w 2754"/>
                <a:gd name="T1" fmla="*/ 0 h 234"/>
                <a:gd name="T2" fmla="*/ 2754 w 2754"/>
                <a:gd name="T3" fmla="*/ 0 h 234"/>
                <a:gd name="T4" fmla="*/ 2464 w 2754"/>
                <a:gd name="T5" fmla="*/ 234 h 234"/>
                <a:gd name="T6" fmla="*/ 0 w 2754"/>
                <a:gd name="T7" fmla="*/ 234 h 234"/>
                <a:gd name="T8" fmla="*/ 374 w 2754"/>
                <a:gd name="T9" fmla="*/ 0 h 234"/>
              </a:gdLst>
              <a:ahLst/>
              <a:cxnLst>
                <a:cxn ang="0">
                  <a:pos x="T0" y="T1"/>
                </a:cxn>
                <a:cxn ang="0">
                  <a:pos x="T2" y="T3"/>
                </a:cxn>
                <a:cxn ang="0">
                  <a:pos x="T4" y="T5"/>
                </a:cxn>
                <a:cxn ang="0">
                  <a:pos x="T6" y="T7"/>
                </a:cxn>
                <a:cxn ang="0">
                  <a:pos x="T8" y="T9"/>
                </a:cxn>
              </a:cxnLst>
              <a:rect l="0" t="0" r="r" b="b"/>
              <a:pathLst>
                <a:path w="2754" h="234">
                  <a:moveTo>
                    <a:pt x="374" y="0"/>
                  </a:moveTo>
                  <a:cubicBezTo>
                    <a:pt x="1167" y="0"/>
                    <a:pt x="1961" y="0"/>
                    <a:pt x="2754" y="0"/>
                  </a:cubicBezTo>
                  <a:cubicBezTo>
                    <a:pt x="2660" y="76"/>
                    <a:pt x="2563" y="154"/>
                    <a:pt x="2464" y="234"/>
                  </a:cubicBezTo>
                  <a:cubicBezTo>
                    <a:pt x="1643" y="234"/>
                    <a:pt x="821" y="234"/>
                    <a:pt x="0" y="234"/>
                  </a:cubicBezTo>
                  <a:cubicBezTo>
                    <a:pt x="128" y="154"/>
                    <a:pt x="252" y="76"/>
                    <a:pt x="37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3" name="Freeform 335"/>
            <p:cNvSpPr>
              <a:spLocks/>
            </p:cNvSpPr>
            <p:nvPr/>
          </p:nvSpPr>
          <p:spPr bwMode="auto">
            <a:xfrm>
              <a:off x="34861500" y="3800476"/>
              <a:ext cx="13876338" cy="950913"/>
            </a:xfrm>
            <a:custGeom>
              <a:avLst/>
              <a:gdLst>
                <a:gd name="T0" fmla="*/ 0 w 3700"/>
                <a:gd name="T1" fmla="*/ 0 h 253"/>
                <a:gd name="T2" fmla="*/ 3295 w 3700"/>
                <a:gd name="T3" fmla="*/ 0 h 253"/>
                <a:gd name="T4" fmla="*/ 3700 w 3700"/>
                <a:gd name="T5" fmla="*/ 253 h 253"/>
                <a:gd name="T6" fmla="*/ 283 w 3700"/>
                <a:gd name="T7" fmla="*/ 253 h 253"/>
                <a:gd name="T8" fmla="*/ 0 w 3700"/>
                <a:gd name="T9" fmla="*/ 0 h 253"/>
              </a:gdLst>
              <a:ahLst/>
              <a:cxnLst>
                <a:cxn ang="0">
                  <a:pos x="T0" y="T1"/>
                </a:cxn>
                <a:cxn ang="0">
                  <a:pos x="T2" y="T3"/>
                </a:cxn>
                <a:cxn ang="0">
                  <a:pos x="T4" y="T5"/>
                </a:cxn>
                <a:cxn ang="0">
                  <a:pos x="T6" y="T7"/>
                </a:cxn>
                <a:cxn ang="0">
                  <a:pos x="T8" y="T9"/>
                </a:cxn>
              </a:cxnLst>
              <a:rect l="0" t="0" r="r" b="b"/>
              <a:pathLst>
                <a:path w="3700" h="253">
                  <a:moveTo>
                    <a:pt x="0" y="0"/>
                  </a:moveTo>
                  <a:cubicBezTo>
                    <a:pt x="1099" y="0"/>
                    <a:pt x="2197" y="0"/>
                    <a:pt x="3295" y="0"/>
                  </a:cubicBezTo>
                  <a:cubicBezTo>
                    <a:pt x="3427" y="82"/>
                    <a:pt x="3562" y="167"/>
                    <a:pt x="3700" y="253"/>
                  </a:cubicBezTo>
                  <a:cubicBezTo>
                    <a:pt x="2561" y="253"/>
                    <a:pt x="1422" y="253"/>
                    <a:pt x="283" y="253"/>
                  </a:cubicBezTo>
                  <a:cubicBezTo>
                    <a:pt x="187" y="167"/>
                    <a:pt x="92" y="83"/>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4" name="Freeform 336"/>
            <p:cNvSpPr>
              <a:spLocks/>
            </p:cNvSpPr>
            <p:nvPr/>
          </p:nvSpPr>
          <p:spPr bwMode="auto">
            <a:xfrm>
              <a:off x="29156025" y="3800476"/>
              <a:ext cx="6165850" cy="950913"/>
            </a:xfrm>
            <a:custGeom>
              <a:avLst/>
              <a:gdLst>
                <a:gd name="T0" fmla="*/ 0 w 1644"/>
                <a:gd name="T1" fmla="*/ 0 h 253"/>
                <a:gd name="T2" fmla="*/ 1366 w 1644"/>
                <a:gd name="T3" fmla="*/ 0 h 253"/>
                <a:gd name="T4" fmla="*/ 1644 w 1644"/>
                <a:gd name="T5" fmla="*/ 253 h 253"/>
                <a:gd name="T6" fmla="*/ 227 w 1644"/>
                <a:gd name="T7" fmla="*/ 253 h 253"/>
                <a:gd name="T8" fmla="*/ 0 w 1644"/>
                <a:gd name="T9" fmla="*/ 0 h 253"/>
              </a:gdLst>
              <a:ahLst/>
              <a:cxnLst>
                <a:cxn ang="0">
                  <a:pos x="T0" y="T1"/>
                </a:cxn>
                <a:cxn ang="0">
                  <a:pos x="T2" y="T3"/>
                </a:cxn>
                <a:cxn ang="0">
                  <a:pos x="T4" y="T5"/>
                </a:cxn>
                <a:cxn ang="0">
                  <a:pos x="T6" y="T7"/>
                </a:cxn>
                <a:cxn ang="0">
                  <a:pos x="T8" y="T9"/>
                </a:cxn>
              </a:cxnLst>
              <a:rect l="0" t="0" r="r" b="b"/>
              <a:pathLst>
                <a:path w="1644" h="253">
                  <a:moveTo>
                    <a:pt x="0" y="0"/>
                  </a:moveTo>
                  <a:cubicBezTo>
                    <a:pt x="456" y="0"/>
                    <a:pt x="911" y="0"/>
                    <a:pt x="1366" y="0"/>
                  </a:cubicBezTo>
                  <a:cubicBezTo>
                    <a:pt x="1457" y="83"/>
                    <a:pt x="1549" y="167"/>
                    <a:pt x="1644" y="253"/>
                  </a:cubicBezTo>
                  <a:cubicBezTo>
                    <a:pt x="1171" y="253"/>
                    <a:pt x="699" y="253"/>
                    <a:pt x="227" y="253"/>
                  </a:cubicBezTo>
                  <a:cubicBezTo>
                    <a:pt x="149" y="167"/>
                    <a:pt x="74"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5" name="Freeform 337"/>
            <p:cNvSpPr>
              <a:spLocks/>
            </p:cNvSpPr>
            <p:nvPr/>
          </p:nvSpPr>
          <p:spPr bwMode="auto">
            <a:xfrm>
              <a:off x="23452138" y="3800476"/>
              <a:ext cx="5951538" cy="950913"/>
            </a:xfrm>
            <a:custGeom>
              <a:avLst/>
              <a:gdLst>
                <a:gd name="T0" fmla="*/ 0 w 1587"/>
                <a:gd name="T1" fmla="*/ 0 h 253"/>
                <a:gd name="T2" fmla="*/ 1366 w 1587"/>
                <a:gd name="T3" fmla="*/ 0 h 253"/>
                <a:gd name="T4" fmla="*/ 1587 w 1587"/>
                <a:gd name="T5" fmla="*/ 253 h 253"/>
                <a:gd name="T6" fmla="*/ 171 w 1587"/>
                <a:gd name="T7" fmla="*/ 253 h 253"/>
                <a:gd name="T8" fmla="*/ 0 w 1587"/>
                <a:gd name="T9" fmla="*/ 0 h 253"/>
              </a:gdLst>
              <a:ahLst/>
              <a:cxnLst>
                <a:cxn ang="0">
                  <a:pos x="T0" y="T1"/>
                </a:cxn>
                <a:cxn ang="0">
                  <a:pos x="T2" y="T3"/>
                </a:cxn>
                <a:cxn ang="0">
                  <a:pos x="T4" y="T5"/>
                </a:cxn>
                <a:cxn ang="0">
                  <a:pos x="T6" y="T7"/>
                </a:cxn>
                <a:cxn ang="0">
                  <a:pos x="T8" y="T9"/>
                </a:cxn>
              </a:cxnLst>
              <a:rect l="0" t="0" r="r" b="b"/>
              <a:pathLst>
                <a:path w="1587" h="253">
                  <a:moveTo>
                    <a:pt x="0" y="0"/>
                  </a:moveTo>
                  <a:cubicBezTo>
                    <a:pt x="455" y="0"/>
                    <a:pt x="911" y="0"/>
                    <a:pt x="1366" y="0"/>
                  </a:cubicBezTo>
                  <a:cubicBezTo>
                    <a:pt x="1438" y="82"/>
                    <a:pt x="1512" y="167"/>
                    <a:pt x="1587" y="253"/>
                  </a:cubicBezTo>
                  <a:cubicBezTo>
                    <a:pt x="1115" y="253"/>
                    <a:pt x="643" y="253"/>
                    <a:pt x="171" y="253"/>
                  </a:cubicBezTo>
                  <a:cubicBezTo>
                    <a:pt x="112" y="167"/>
                    <a:pt x="55"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6" name="Freeform 338"/>
            <p:cNvSpPr>
              <a:spLocks/>
            </p:cNvSpPr>
            <p:nvPr/>
          </p:nvSpPr>
          <p:spPr bwMode="auto">
            <a:xfrm>
              <a:off x="17746663" y="3800476"/>
              <a:ext cx="5741988" cy="950913"/>
            </a:xfrm>
            <a:custGeom>
              <a:avLst/>
              <a:gdLst>
                <a:gd name="T0" fmla="*/ 0 w 1531"/>
                <a:gd name="T1" fmla="*/ 0 h 253"/>
                <a:gd name="T2" fmla="*/ 1366 w 1531"/>
                <a:gd name="T3" fmla="*/ 0 h 253"/>
                <a:gd name="T4" fmla="*/ 1531 w 1531"/>
                <a:gd name="T5" fmla="*/ 253 h 253"/>
                <a:gd name="T6" fmla="*/ 114 w 1531"/>
                <a:gd name="T7" fmla="*/ 253 h 253"/>
                <a:gd name="T8" fmla="*/ 0 w 1531"/>
                <a:gd name="T9" fmla="*/ 0 h 253"/>
              </a:gdLst>
              <a:ahLst/>
              <a:cxnLst>
                <a:cxn ang="0">
                  <a:pos x="T0" y="T1"/>
                </a:cxn>
                <a:cxn ang="0">
                  <a:pos x="T2" y="T3"/>
                </a:cxn>
                <a:cxn ang="0">
                  <a:pos x="T4" y="T5"/>
                </a:cxn>
                <a:cxn ang="0">
                  <a:pos x="T6" y="T7"/>
                </a:cxn>
                <a:cxn ang="0">
                  <a:pos x="T8" y="T9"/>
                </a:cxn>
              </a:cxnLst>
              <a:rect l="0" t="0" r="r" b="b"/>
              <a:pathLst>
                <a:path w="1531" h="253">
                  <a:moveTo>
                    <a:pt x="0" y="0"/>
                  </a:moveTo>
                  <a:cubicBezTo>
                    <a:pt x="455" y="0"/>
                    <a:pt x="911" y="0"/>
                    <a:pt x="1366" y="0"/>
                  </a:cubicBezTo>
                  <a:cubicBezTo>
                    <a:pt x="1420" y="82"/>
                    <a:pt x="1475" y="167"/>
                    <a:pt x="1531" y="253"/>
                  </a:cubicBezTo>
                  <a:cubicBezTo>
                    <a:pt x="1059" y="253"/>
                    <a:pt x="587" y="253"/>
                    <a:pt x="114" y="253"/>
                  </a:cubicBezTo>
                  <a:cubicBezTo>
                    <a:pt x="75" y="167"/>
                    <a:pt x="37"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7" name="Freeform 339"/>
            <p:cNvSpPr>
              <a:spLocks/>
            </p:cNvSpPr>
            <p:nvPr/>
          </p:nvSpPr>
          <p:spPr bwMode="auto">
            <a:xfrm>
              <a:off x="12039600" y="3800476"/>
              <a:ext cx="5535613" cy="950913"/>
            </a:xfrm>
            <a:custGeom>
              <a:avLst/>
              <a:gdLst>
                <a:gd name="T0" fmla="*/ 0 w 1476"/>
                <a:gd name="T1" fmla="*/ 0 h 253"/>
                <a:gd name="T2" fmla="*/ 1367 w 1476"/>
                <a:gd name="T3" fmla="*/ 0 h 253"/>
                <a:gd name="T4" fmla="*/ 1476 w 1476"/>
                <a:gd name="T5" fmla="*/ 253 h 253"/>
                <a:gd name="T6" fmla="*/ 59 w 1476"/>
                <a:gd name="T7" fmla="*/ 253 h 253"/>
                <a:gd name="T8" fmla="*/ 0 w 1476"/>
                <a:gd name="T9" fmla="*/ 0 h 253"/>
              </a:gdLst>
              <a:ahLst/>
              <a:cxnLst>
                <a:cxn ang="0">
                  <a:pos x="T0" y="T1"/>
                </a:cxn>
                <a:cxn ang="0">
                  <a:pos x="T2" y="T3"/>
                </a:cxn>
                <a:cxn ang="0">
                  <a:pos x="T4" y="T5"/>
                </a:cxn>
                <a:cxn ang="0">
                  <a:pos x="T6" y="T7"/>
                </a:cxn>
                <a:cxn ang="0">
                  <a:pos x="T8" y="T9"/>
                </a:cxn>
              </a:cxnLst>
              <a:rect l="0" t="0" r="r" b="b"/>
              <a:pathLst>
                <a:path w="1476" h="253">
                  <a:moveTo>
                    <a:pt x="0" y="0"/>
                  </a:moveTo>
                  <a:cubicBezTo>
                    <a:pt x="456" y="0"/>
                    <a:pt x="911" y="0"/>
                    <a:pt x="1367" y="0"/>
                  </a:cubicBezTo>
                  <a:cubicBezTo>
                    <a:pt x="1402" y="82"/>
                    <a:pt x="1438" y="167"/>
                    <a:pt x="1476" y="253"/>
                  </a:cubicBezTo>
                  <a:cubicBezTo>
                    <a:pt x="1004" y="253"/>
                    <a:pt x="531" y="253"/>
                    <a:pt x="59" y="253"/>
                  </a:cubicBezTo>
                  <a:cubicBezTo>
                    <a:pt x="39" y="167"/>
                    <a:pt x="20"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8" name="Freeform 340"/>
            <p:cNvSpPr>
              <a:spLocks/>
            </p:cNvSpPr>
            <p:nvPr/>
          </p:nvSpPr>
          <p:spPr bwMode="auto">
            <a:xfrm>
              <a:off x="6334125" y="3800476"/>
              <a:ext cx="5322888" cy="950913"/>
            </a:xfrm>
            <a:custGeom>
              <a:avLst/>
              <a:gdLst>
                <a:gd name="T0" fmla="*/ 0 w 1419"/>
                <a:gd name="T1" fmla="*/ 0 h 253"/>
                <a:gd name="T2" fmla="*/ 1367 w 1419"/>
                <a:gd name="T3" fmla="*/ 0 h 253"/>
                <a:gd name="T4" fmla="*/ 1419 w 1419"/>
                <a:gd name="T5" fmla="*/ 253 h 253"/>
                <a:gd name="T6" fmla="*/ 3 w 1419"/>
                <a:gd name="T7" fmla="*/ 253 h 253"/>
                <a:gd name="T8" fmla="*/ 0 w 1419"/>
                <a:gd name="T9" fmla="*/ 0 h 253"/>
              </a:gdLst>
              <a:ahLst/>
              <a:cxnLst>
                <a:cxn ang="0">
                  <a:pos x="T0" y="T1"/>
                </a:cxn>
                <a:cxn ang="0">
                  <a:pos x="T2" y="T3"/>
                </a:cxn>
                <a:cxn ang="0">
                  <a:pos x="T4" y="T5"/>
                </a:cxn>
                <a:cxn ang="0">
                  <a:pos x="T6" y="T7"/>
                </a:cxn>
                <a:cxn ang="0">
                  <a:pos x="T8" y="T9"/>
                </a:cxn>
              </a:cxnLst>
              <a:rect l="0" t="0" r="r" b="b"/>
              <a:pathLst>
                <a:path w="1419" h="253">
                  <a:moveTo>
                    <a:pt x="0" y="0"/>
                  </a:moveTo>
                  <a:cubicBezTo>
                    <a:pt x="456" y="0"/>
                    <a:pt x="911" y="0"/>
                    <a:pt x="1367" y="0"/>
                  </a:cubicBezTo>
                  <a:cubicBezTo>
                    <a:pt x="1384" y="82"/>
                    <a:pt x="1401" y="167"/>
                    <a:pt x="1419" y="253"/>
                  </a:cubicBezTo>
                  <a:cubicBezTo>
                    <a:pt x="947" y="253"/>
                    <a:pt x="475" y="253"/>
                    <a:pt x="3" y="253"/>
                  </a:cubicBezTo>
                  <a:cubicBezTo>
                    <a:pt x="2" y="167"/>
                    <a:pt x="1" y="82"/>
                    <a:pt x="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89" name="Freeform 341"/>
            <p:cNvSpPr>
              <a:spLocks/>
            </p:cNvSpPr>
            <p:nvPr/>
          </p:nvSpPr>
          <p:spPr bwMode="auto">
            <a:xfrm>
              <a:off x="427038" y="3800476"/>
              <a:ext cx="5329238" cy="950913"/>
            </a:xfrm>
            <a:custGeom>
              <a:avLst/>
              <a:gdLst>
                <a:gd name="T0" fmla="*/ 54 w 1421"/>
                <a:gd name="T1" fmla="*/ 0 h 253"/>
                <a:gd name="T2" fmla="*/ 1421 w 1421"/>
                <a:gd name="T3" fmla="*/ 0 h 253"/>
                <a:gd name="T4" fmla="*/ 1417 w 1421"/>
                <a:gd name="T5" fmla="*/ 253 h 253"/>
                <a:gd name="T6" fmla="*/ 0 w 1421"/>
                <a:gd name="T7" fmla="*/ 253 h 253"/>
                <a:gd name="T8" fmla="*/ 54 w 1421"/>
                <a:gd name="T9" fmla="*/ 0 h 253"/>
              </a:gdLst>
              <a:ahLst/>
              <a:cxnLst>
                <a:cxn ang="0">
                  <a:pos x="T0" y="T1"/>
                </a:cxn>
                <a:cxn ang="0">
                  <a:pos x="T2" y="T3"/>
                </a:cxn>
                <a:cxn ang="0">
                  <a:pos x="T4" y="T5"/>
                </a:cxn>
                <a:cxn ang="0">
                  <a:pos x="T6" y="T7"/>
                </a:cxn>
                <a:cxn ang="0">
                  <a:pos x="T8" y="T9"/>
                </a:cxn>
              </a:cxnLst>
              <a:rect l="0" t="0" r="r" b="b"/>
              <a:pathLst>
                <a:path w="1421" h="253">
                  <a:moveTo>
                    <a:pt x="54" y="0"/>
                  </a:moveTo>
                  <a:cubicBezTo>
                    <a:pt x="510" y="0"/>
                    <a:pt x="965" y="0"/>
                    <a:pt x="1421" y="0"/>
                  </a:cubicBezTo>
                  <a:cubicBezTo>
                    <a:pt x="1419" y="82"/>
                    <a:pt x="1418" y="167"/>
                    <a:pt x="1417" y="253"/>
                  </a:cubicBezTo>
                  <a:cubicBezTo>
                    <a:pt x="945" y="253"/>
                    <a:pt x="473" y="253"/>
                    <a:pt x="0" y="253"/>
                  </a:cubicBezTo>
                  <a:cubicBezTo>
                    <a:pt x="19" y="167"/>
                    <a:pt x="37" y="82"/>
                    <a:pt x="54"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0" name="Freeform 342"/>
            <p:cNvSpPr>
              <a:spLocks/>
            </p:cNvSpPr>
            <p:nvPr/>
          </p:nvSpPr>
          <p:spPr bwMode="auto">
            <a:xfrm>
              <a:off x="-5486400" y="3800476"/>
              <a:ext cx="5535613" cy="950913"/>
            </a:xfrm>
            <a:custGeom>
              <a:avLst/>
              <a:gdLst>
                <a:gd name="T0" fmla="*/ 110 w 1476"/>
                <a:gd name="T1" fmla="*/ 0 h 253"/>
                <a:gd name="T2" fmla="*/ 1476 w 1476"/>
                <a:gd name="T3" fmla="*/ 0 h 253"/>
                <a:gd name="T4" fmla="*/ 1417 w 1476"/>
                <a:gd name="T5" fmla="*/ 253 h 253"/>
                <a:gd name="T6" fmla="*/ 0 w 1476"/>
                <a:gd name="T7" fmla="*/ 253 h 253"/>
                <a:gd name="T8" fmla="*/ 110 w 1476"/>
                <a:gd name="T9" fmla="*/ 0 h 253"/>
              </a:gdLst>
              <a:ahLst/>
              <a:cxnLst>
                <a:cxn ang="0">
                  <a:pos x="T0" y="T1"/>
                </a:cxn>
                <a:cxn ang="0">
                  <a:pos x="T2" y="T3"/>
                </a:cxn>
                <a:cxn ang="0">
                  <a:pos x="T4" y="T5"/>
                </a:cxn>
                <a:cxn ang="0">
                  <a:pos x="T6" y="T7"/>
                </a:cxn>
                <a:cxn ang="0">
                  <a:pos x="T8" y="T9"/>
                </a:cxn>
              </a:cxnLst>
              <a:rect l="0" t="0" r="r" b="b"/>
              <a:pathLst>
                <a:path w="1476" h="253">
                  <a:moveTo>
                    <a:pt x="110" y="0"/>
                  </a:moveTo>
                  <a:cubicBezTo>
                    <a:pt x="565" y="0"/>
                    <a:pt x="1021" y="0"/>
                    <a:pt x="1476" y="0"/>
                  </a:cubicBezTo>
                  <a:cubicBezTo>
                    <a:pt x="1457" y="82"/>
                    <a:pt x="1437" y="167"/>
                    <a:pt x="1417" y="253"/>
                  </a:cubicBezTo>
                  <a:cubicBezTo>
                    <a:pt x="944" y="253"/>
                    <a:pt x="472" y="253"/>
                    <a:pt x="0" y="253"/>
                  </a:cubicBezTo>
                  <a:cubicBezTo>
                    <a:pt x="37" y="167"/>
                    <a:pt x="74" y="83"/>
                    <a:pt x="110"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1" name="Freeform 343"/>
            <p:cNvSpPr>
              <a:spLocks/>
            </p:cNvSpPr>
            <p:nvPr/>
          </p:nvSpPr>
          <p:spPr bwMode="auto">
            <a:xfrm>
              <a:off x="-11401425" y="3800476"/>
              <a:ext cx="5745163" cy="950913"/>
            </a:xfrm>
            <a:custGeom>
              <a:avLst/>
              <a:gdLst>
                <a:gd name="T0" fmla="*/ 166 w 1532"/>
                <a:gd name="T1" fmla="*/ 0 h 253"/>
                <a:gd name="T2" fmla="*/ 1532 w 1532"/>
                <a:gd name="T3" fmla="*/ 0 h 253"/>
                <a:gd name="T4" fmla="*/ 1416 w 1532"/>
                <a:gd name="T5" fmla="*/ 253 h 253"/>
                <a:gd name="T6" fmla="*/ 0 w 1532"/>
                <a:gd name="T7" fmla="*/ 253 h 253"/>
                <a:gd name="T8" fmla="*/ 166 w 1532"/>
                <a:gd name="T9" fmla="*/ 0 h 253"/>
              </a:gdLst>
              <a:ahLst/>
              <a:cxnLst>
                <a:cxn ang="0">
                  <a:pos x="T0" y="T1"/>
                </a:cxn>
                <a:cxn ang="0">
                  <a:pos x="T2" y="T3"/>
                </a:cxn>
                <a:cxn ang="0">
                  <a:pos x="T4" y="T5"/>
                </a:cxn>
                <a:cxn ang="0">
                  <a:pos x="T6" y="T7"/>
                </a:cxn>
                <a:cxn ang="0">
                  <a:pos x="T8" y="T9"/>
                </a:cxn>
              </a:cxnLst>
              <a:rect l="0" t="0" r="r" b="b"/>
              <a:pathLst>
                <a:path w="1532" h="253">
                  <a:moveTo>
                    <a:pt x="166" y="0"/>
                  </a:moveTo>
                  <a:cubicBezTo>
                    <a:pt x="621" y="0"/>
                    <a:pt x="1077" y="0"/>
                    <a:pt x="1532" y="0"/>
                  </a:cubicBezTo>
                  <a:cubicBezTo>
                    <a:pt x="1494" y="82"/>
                    <a:pt x="1456" y="167"/>
                    <a:pt x="1416" y="253"/>
                  </a:cubicBezTo>
                  <a:cubicBezTo>
                    <a:pt x="944" y="253"/>
                    <a:pt x="472" y="253"/>
                    <a:pt x="0" y="253"/>
                  </a:cubicBezTo>
                  <a:cubicBezTo>
                    <a:pt x="56" y="167"/>
                    <a:pt x="112" y="83"/>
                    <a:pt x="166"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2" name="Freeform 344"/>
            <p:cNvSpPr>
              <a:spLocks/>
            </p:cNvSpPr>
            <p:nvPr/>
          </p:nvSpPr>
          <p:spPr bwMode="auto">
            <a:xfrm>
              <a:off x="-12152313" y="4860926"/>
              <a:ext cx="30214888" cy="1033463"/>
            </a:xfrm>
            <a:custGeom>
              <a:avLst/>
              <a:gdLst>
                <a:gd name="T0" fmla="*/ 181 w 8056"/>
                <a:gd name="T1" fmla="*/ 0 h 275"/>
                <a:gd name="T2" fmla="*/ 7938 w 8056"/>
                <a:gd name="T3" fmla="*/ 0 h 275"/>
                <a:gd name="T4" fmla="*/ 8056 w 8056"/>
                <a:gd name="T5" fmla="*/ 275 h 275"/>
                <a:gd name="T6" fmla="*/ 0 w 8056"/>
                <a:gd name="T7" fmla="*/ 275 h 275"/>
                <a:gd name="T8" fmla="*/ 181 w 8056"/>
                <a:gd name="T9" fmla="*/ 0 h 275"/>
              </a:gdLst>
              <a:ahLst/>
              <a:cxnLst>
                <a:cxn ang="0">
                  <a:pos x="T0" y="T1"/>
                </a:cxn>
                <a:cxn ang="0">
                  <a:pos x="T2" y="T3"/>
                </a:cxn>
                <a:cxn ang="0">
                  <a:pos x="T4" y="T5"/>
                </a:cxn>
                <a:cxn ang="0">
                  <a:pos x="T6" y="T7"/>
                </a:cxn>
                <a:cxn ang="0">
                  <a:pos x="T8" y="T9"/>
                </a:cxn>
              </a:cxnLst>
              <a:rect l="0" t="0" r="r" b="b"/>
              <a:pathLst>
                <a:path w="8056" h="275">
                  <a:moveTo>
                    <a:pt x="181" y="0"/>
                  </a:moveTo>
                  <a:cubicBezTo>
                    <a:pt x="2766" y="0"/>
                    <a:pt x="5352" y="0"/>
                    <a:pt x="7938" y="0"/>
                  </a:cubicBezTo>
                  <a:cubicBezTo>
                    <a:pt x="7976" y="89"/>
                    <a:pt x="8015" y="181"/>
                    <a:pt x="8056" y="275"/>
                  </a:cubicBezTo>
                  <a:cubicBezTo>
                    <a:pt x="5371" y="275"/>
                    <a:pt x="2686" y="275"/>
                    <a:pt x="0" y="275"/>
                  </a:cubicBezTo>
                  <a:cubicBezTo>
                    <a:pt x="62" y="181"/>
                    <a:pt x="122" y="89"/>
                    <a:pt x="181"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3" name="Freeform 345"/>
            <p:cNvSpPr>
              <a:spLocks/>
            </p:cNvSpPr>
            <p:nvPr/>
          </p:nvSpPr>
          <p:spPr bwMode="auto">
            <a:xfrm>
              <a:off x="-17319625" y="3800476"/>
              <a:ext cx="5959475" cy="950913"/>
            </a:xfrm>
            <a:custGeom>
              <a:avLst/>
              <a:gdLst>
                <a:gd name="T0" fmla="*/ 223 w 1589"/>
                <a:gd name="T1" fmla="*/ 0 h 253"/>
                <a:gd name="T2" fmla="*/ 1589 w 1589"/>
                <a:gd name="T3" fmla="*/ 0 h 253"/>
                <a:gd name="T4" fmla="*/ 1417 w 1589"/>
                <a:gd name="T5" fmla="*/ 253 h 253"/>
                <a:gd name="T6" fmla="*/ 0 w 1589"/>
                <a:gd name="T7" fmla="*/ 253 h 253"/>
                <a:gd name="T8" fmla="*/ 223 w 1589"/>
                <a:gd name="T9" fmla="*/ 0 h 253"/>
              </a:gdLst>
              <a:ahLst/>
              <a:cxnLst>
                <a:cxn ang="0">
                  <a:pos x="T0" y="T1"/>
                </a:cxn>
                <a:cxn ang="0">
                  <a:pos x="T2" y="T3"/>
                </a:cxn>
                <a:cxn ang="0">
                  <a:pos x="T4" y="T5"/>
                </a:cxn>
                <a:cxn ang="0">
                  <a:pos x="T6" y="T7"/>
                </a:cxn>
                <a:cxn ang="0">
                  <a:pos x="T8" y="T9"/>
                </a:cxn>
              </a:cxnLst>
              <a:rect l="0" t="0" r="r" b="b"/>
              <a:pathLst>
                <a:path w="1589" h="253">
                  <a:moveTo>
                    <a:pt x="223" y="0"/>
                  </a:moveTo>
                  <a:cubicBezTo>
                    <a:pt x="678" y="0"/>
                    <a:pt x="1133" y="0"/>
                    <a:pt x="1589" y="0"/>
                  </a:cubicBezTo>
                  <a:cubicBezTo>
                    <a:pt x="1533" y="83"/>
                    <a:pt x="1476" y="167"/>
                    <a:pt x="1417" y="253"/>
                  </a:cubicBezTo>
                  <a:cubicBezTo>
                    <a:pt x="945" y="253"/>
                    <a:pt x="473" y="253"/>
                    <a:pt x="0" y="253"/>
                  </a:cubicBezTo>
                  <a:cubicBezTo>
                    <a:pt x="76" y="167"/>
                    <a:pt x="150" y="82"/>
                    <a:pt x="223"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4" name="Freeform 346"/>
            <p:cNvSpPr>
              <a:spLocks/>
            </p:cNvSpPr>
            <p:nvPr/>
          </p:nvSpPr>
          <p:spPr bwMode="auto">
            <a:xfrm>
              <a:off x="-23234650" y="3800476"/>
              <a:ext cx="6169025" cy="950913"/>
            </a:xfrm>
            <a:custGeom>
              <a:avLst/>
              <a:gdLst>
                <a:gd name="T0" fmla="*/ 278 w 1645"/>
                <a:gd name="T1" fmla="*/ 0 h 253"/>
                <a:gd name="T2" fmla="*/ 1645 w 1645"/>
                <a:gd name="T3" fmla="*/ 0 h 253"/>
                <a:gd name="T4" fmla="*/ 1417 w 1645"/>
                <a:gd name="T5" fmla="*/ 253 h 253"/>
                <a:gd name="T6" fmla="*/ 0 w 1645"/>
                <a:gd name="T7" fmla="*/ 253 h 253"/>
                <a:gd name="T8" fmla="*/ 278 w 1645"/>
                <a:gd name="T9" fmla="*/ 0 h 253"/>
              </a:gdLst>
              <a:ahLst/>
              <a:cxnLst>
                <a:cxn ang="0">
                  <a:pos x="T0" y="T1"/>
                </a:cxn>
                <a:cxn ang="0">
                  <a:pos x="T2" y="T3"/>
                </a:cxn>
                <a:cxn ang="0">
                  <a:pos x="T4" y="T5"/>
                </a:cxn>
                <a:cxn ang="0">
                  <a:pos x="T6" y="T7"/>
                </a:cxn>
                <a:cxn ang="0">
                  <a:pos x="T8" y="T9"/>
                </a:cxn>
              </a:cxnLst>
              <a:rect l="0" t="0" r="r" b="b"/>
              <a:pathLst>
                <a:path w="1645" h="253">
                  <a:moveTo>
                    <a:pt x="278" y="0"/>
                  </a:moveTo>
                  <a:cubicBezTo>
                    <a:pt x="734" y="0"/>
                    <a:pt x="1189" y="0"/>
                    <a:pt x="1645" y="0"/>
                  </a:cubicBezTo>
                  <a:cubicBezTo>
                    <a:pt x="1571" y="83"/>
                    <a:pt x="1495" y="167"/>
                    <a:pt x="1417" y="253"/>
                  </a:cubicBezTo>
                  <a:cubicBezTo>
                    <a:pt x="944" y="253"/>
                    <a:pt x="472" y="253"/>
                    <a:pt x="0" y="253"/>
                  </a:cubicBezTo>
                  <a:cubicBezTo>
                    <a:pt x="95" y="167"/>
                    <a:pt x="188" y="83"/>
                    <a:pt x="278"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5" name="Freeform 347"/>
            <p:cNvSpPr>
              <a:spLocks/>
            </p:cNvSpPr>
            <p:nvPr/>
          </p:nvSpPr>
          <p:spPr bwMode="auto">
            <a:xfrm>
              <a:off x="-36533138" y="3800476"/>
              <a:ext cx="13812838" cy="950913"/>
            </a:xfrm>
            <a:custGeom>
              <a:avLst/>
              <a:gdLst>
                <a:gd name="T0" fmla="*/ 405 w 3683"/>
                <a:gd name="T1" fmla="*/ 0 h 253"/>
                <a:gd name="T2" fmla="*/ 3683 w 3683"/>
                <a:gd name="T3" fmla="*/ 0 h 253"/>
                <a:gd name="T4" fmla="*/ 3399 w 3683"/>
                <a:gd name="T5" fmla="*/ 253 h 253"/>
                <a:gd name="T6" fmla="*/ 0 w 3683"/>
                <a:gd name="T7" fmla="*/ 253 h 253"/>
                <a:gd name="T8" fmla="*/ 405 w 3683"/>
                <a:gd name="T9" fmla="*/ 0 h 253"/>
              </a:gdLst>
              <a:ahLst/>
              <a:cxnLst>
                <a:cxn ang="0">
                  <a:pos x="T0" y="T1"/>
                </a:cxn>
                <a:cxn ang="0">
                  <a:pos x="T2" y="T3"/>
                </a:cxn>
                <a:cxn ang="0">
                  <a:pos x="T4" y="T5"/>
                </a:cxn>
                <a:cxn ang="0">
                  <a:pos x="T6" y="T7"/>
                </a:cxn>
                <a:cxn ang="0">
                  <a:pos x="T8" y="T9"/>
                </a:cxn>
              </a:cxnLst>
              <a:rect l="0" t="0" r="r" b="b"/>
              <a:pathLst>
                <a:path w="3683" h="253">
                  <a:moveTo>
                    <a:pt x="405" y="0"/>
                  </a:moveTo>
                  <a:cubicBezTo>
                    <a:pt x="1498" y="0"/>
                    <a:pt x="2590" y="0"/>
                    <a:pt x="3683" y="0"/>
                  </a:cubicBezTo>
                  <a:cubicBezTo>
                    <a:pt x="3591" y="82"/>
                    <a:pt x="3496" y="167"/>
                    <a:pt x="3399" y="253"/>
                  </a:cubicBezTo>
                  <a:cubicBezTo>
                    <a:pt x="2266" y="253"/>
                    <a:pt x="1133" y="253"/>
                    <a:pt x="0" y="253"/>
                  </a:cubicBezTo>
                  <a:cubicBezTo>
                    <a:pt x="138" y="167"/>
                    <a:pt x="273" y="83"/>
                    <a:pt x="405" y="0"/>
                  </a:cubicBezTo>
                  <a:close/>
                </a:path>
              </a:pathLst>
            </a:custGeom>
            <a:solidFill>
              <a:srgbClr val="313232"/>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6" name="Freeform 348"/>
            <p:cNvSpPr>
              <a:spLocks noEditPoints="1"/>
            </p:cNvSpPr>
            <p:nvPr/>
          </p:nvSpPr>
          <p:spPr bwMode="auto">
            <a:xfrm>
              <a:off x="-22725063" y="2203451"/>
              <a:ext cx="1241425" cy="263525"/>
            </a:xfrm>
            <a:custGeom>
              <a:avLst/>
              <a:gdLst>
                <a:gd name="T0" fmla="*/ 321 w 331"/>
                <a:gd name="T1" fmla="*/ 28 h 70"/>
                <a:gd name="T2" fmla="*/ 278 w 331"/>
                <a:gd name="T3" fmla="*/ 45 h 70"/>
                <a:gd name="T4" fmla="*/ 200 w 331"/>
                <a:gd name="T5" fmla="*/ 55 h 70"/>
                <a:gd name="T6" fmla="*/ 263 w 331"/>
                <a:gd name="T7" fmla="*/ 70 h 70"/>
                <a:gd name="T8" fmla="*/ 190 w 331"/>
                <a:gd name="T9" fmla="*/ 70 h 70"/>
                <a:gd name="T10" fmla="*/ 141 w 331"/>
                <a:gd name="T11" fmla="*/ 57 h 70"/>
                <a:gd name="T12" fmla="*/ 132 w 331"/>
                <a:gd name="T13" fmla="*/ 57 h 70"/>
                <a:gd name="T14" fmla="*/ 26 w 331"/>
                <a:gd name="T15" fmla="*/ 50 h 70"/>
                <a:gd name="T16" fmla="*/ 11 w 331"/>
                <a:gd name="T17" fmla="*/ 28 h 70"/>
                <a:gd name="T18" fmla="*/ 76 w 331"/>
                <a:gd name="T19" fmla="*/ 7 h 70"/>
                <a:gd name="T20" fmla="*/ 200 w 331"/>
                <a:gd name="T21" fmla="*/ 0 h 70"/>
                <a:gd name="T22" fmla="*/ 305 w 331"/>
                <a:gd name="T23" fmla="*/ 7 h 70"/>
                <a:gd name="T24" fmla="*/ 321 w 331"/>
                <a:gd name="T25" fmla="*/ 28 h 70"/>
                <a:gd name="T26" fmla="*/ 68 w 331"/>
                <a:gd name="T27" fmla="*/ 28 h 70"/>
                <a:gd name="T28" fmla="*/ 75 w 331"/>
                <a:gd name="T29" fmla="*/ 44 h 70"/>
                <a:gd name="T30" fmla="*/ 142 w 331"/>
                <a:gd name="T31" fmla="*/ 49 h 70"/>
                <a:gd name="T32" fmla="*/ 221 w 331"/>
                <a:gd name="T33" fmla="*/ 44 h 70"/>
                <a:gd name="T34" fmla="*/ 263 w 331"/>
                <a:gd name="T35" fmla="*/ 28 h 70"/>
                <a:gd name="T36" fmla="*/ 257 w 331"/>
                <a:gd name="T37" fmla="*/ 13 h 70"/>
                <a:gd name="T38" fmla="*/ 191 w 331"/>
                <a:gd name="T39" fmla="*/ 8 h 70"/>
                <a:gd name="T40" fmla="*/ 111 w 331"/>
                <a:gd name="T41" fmla="*/ 13 h 70"/>
                <a:gd name="T42" fmla="*/ 68 w 331"/>
                <a:gd name="T43" fmla="*/ 2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31" h="70">
                  <a:moveTo>
                    <a:pt x="321" y="28"/>
                  </a:moveTo>
                  <a:cubicBezTo>
                    <a:pt x="313" y="35"/>
                    <a:pt x="299" y="41"/>
                    <a:pt x="278" y="45"/>
                  </a:cubicBezTo>
                  <a:cubicBezTo>
                    <a:pt x="258" y="50"/>
                    <a:pt x="232" y="53"/>
                    <a:pt x="200" y="55"/>
                  </a:cubicBezTo>
                  <a:cubicBezTo>
                    <a:pt x="221" y="60"/>
                    <a:pt x="242" y="65"/>
                    <a:pt x="263" y="70"/>
                  </a:cubicBezTo>
                  <a:cubicBezTo>
                    <a:pt x="239" y="70"/>
                    <a:pt x="214" y="70"/>
                    <a:pt x="190" y="70"/>
                  </a:cubicBezTo>
                  <a:cubicBezTo>
                    <a:pt x="173" y="66"/>
                    <a:pt x="157" y="62"/>
                    <a:pt x="141" y="57"/>
                  </a:cubicBezTo>
                  <a:cubicBezTo>
                    <a:pt x="132" y="57"/>
                    <a:pt x="132" y="57"/>
                    <a:pt x="132" y="57"/>
                  </a:cubicBezTo>
                  <a:cubicBezTo>
                    <a:pt x="82" y="57"/>
                    <a:pt x="47" y="55"/>
                    <a:pt x="26" y="50"/>
                  </a:cubicBezTo>
                  <a:cubicBezTo>
                    <a:pt x="5" y="45"/>
                    <a:pt x="0" y="38"/>
                    <a:pt x="11" y="28"/>
                  </a:cubicBezTo>
                  <a:cubicBezTo>
                    <a:pt x="22" y="19"/>
                    <a:pt x="44" y="12"/>
                    <a:pt x="76" y="7"/>
                  </a:cubicBezTo>
                  <a:cubicBezTo>
                    <a:pt x="109" y="2"/>
                    <a:pt x="150" y="0"/>
                    <a:pt x="200" y="0"/>
                  </a:cubicBezTo>
                  <a:cubicBezTo>
                    <a:pt x="249" y="0"/>
                    <a:pt x="284" y="2"/>
                    <a:pt x="305" y="7"/>
                  </a:cubicBezTo>
                  <a:cubicBezTo>
                    <a:pt x="326" y="12"/>
                    <a:pt x="331" y="19"/>
                    <a:pt x="321" y="28"/>
                  </a:cubicBezTo>
                  <a:close/>
                  <a:moveTo>
                    <a:pt x="68" y="28"/>
                  </a:moveTo>
                  <a:cubicBezTo>
                    <a:pt x="60" y="35"/>
                    <a:pt x="62" y="40"/>
                    <a:pt x="75" y="44"/>
                  </a:cubicBezTo>
                  <a:cubicBezTo>
                    <a:pt x="87" y="48"/>
                    <a:pt x="109" y="49"/>
                    <a:pt x="142" y="49"/>
                  </a:cubicBezTo>
                  <a:cubicBezTo>
                    <a:pt x="174" y="49"/>
                    <a:pt x="200" y="48"/>
                    <a:pt x="221" y="44"/>
                  </a:cubicBezTo>
                  <a:cubicBezTo>
                    <a:pt x="241" y="41"/>
                    <a:pt x="256" y="35"/>
                    <a:pt x="263" y="28"/>
                  </a:cubicBezTo>
                  <a:cubicBezTo>
                    <a:pt x="271" y="22"/>
                    <a:pt x="269" y="17"/>
                    <a:pt x="257" y="13"/>
                  </a:cubicBezTo>
                  <a:cubicBezTo>
                    <a:pt x="245" y="9"/>
                    <a:pt x="223" y="8"/>
                    <a:pt x="191" y="8"/>
                  </a:cubicBezTo>
                  <a:cubicBezTo>
                    <a:pt x="158" y="8"/>
                    <a:pt x="132" y="9"/>
                    <a:pt x="111" y="13"/>
                  </a:cubicBezTo>
                  <a:cubicBezTo>
                    <a:pt x="91" y="17"/>
                    <a:pt x="76" y="22"/>
                    <a:pt x="68"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7" name="Freeform 349"/>
            <p:cNvSpPr>
              <a:spLocks/>
            </p:cNvSpPr>
            <p:nvPr/>
          </p:nvSpPr>
          <p:spPr bwMode="auto">
            <a:xfrm>
              <a:off x="-17537113" y="2206626"/>
              <a:ext cx="1616075" cy="211138"/>
            </a:xfrm>
            <a:custGeom>
              <a:avLst/>
              <a:gdLst>
                <a:gd name="T0" fmla="*/ 293 w 431"/>
                <a:gd name="T1" fmla="*/ 56 h 56"/>
                <a:gd name="T2" fmla="*/ 234 w 431"/>
                <a:gd name="T3" fmla="*/ 56 h 56"/>
                <a:gd name="T4" fmla="*/ 209 w 431"/>
                <a:gd name="T5" fmla="*/ 22 h 56"/>
                <a:gd name="T6" fmla="*/ 206 w 431"/>
                <a:gd name="T7" fmla="*/ 16 h 56"/>
                <a:gd name="T8" fmla="*/ 205 w 431"/>
                <a:gd name="T9" fmla="*/ 10 h 56"/>
                <a:gd name="T10" fmla="*/ 191 w 431"/>
                <a:gd name="T11" fmla="*/ 17 h 56"/>
                <a:gd name="T12" fmla="*/ 178 w 431"/>
                <a:gd name="T13" fmla="*/ 22 h 56"/>
                <a:gd name="T14" fmla="*/ 91 w 431"/>
                <a:gd name="T15" fmla="*/ 56 h 56"/>
                <a:gd name="T16" fmla="*/ 32 w 431"/>
                <a:gd name="T17" fmla="*/ 56 h 56"/>
                <a:gd name="T18" fmla="*/ 16 w 431"/>
                <a:gd name="T19" fmla="*/ 27 h 56"/>
                <a:gd name="T20" fmla="*/ 0 w 431"/>
                <a:gd name="T21" fmla="*/ 0 h 56"/>
                <a:gd name="T22" fmla="*/ 55 w 431"/>
                <a:gd name="T23" fmla="*/ 0 h 56"/>
                <a:gd name="T24" fmla="*/ 71 w 431"/>
                <a:gd name="T25" fmla="*/ 32 h 56"/>
                <a:gd name="T26" fmla="*/ 73 w 431"/>
                <a:gd name="T27" fmla="*/ 46 h 56"/>
                <a:gd name="T28" fmla="*/ 88 w 431"/>
                <a:gd name="T29" fmla="*/ 39 h 56"/>
                <a:gd name="T30" fmla="*/ 103 w 431"/>
                <a:gd name="T31" fmla="*/ 32 h 56"/>
                <a:gd name="T32" fmla="*/ 188 w 431"/>
                <a:gd name="T33" fmla="*/ 0 h 56"/>
                <a:gd name="T34" fmla="*/ 241 w 431"/>
                <a:gd name="T35" fmla="*/ 0 h 56"/>
                <a:gd name="T36" fmla="*/ 266 w 431"/>
                <a:gd name="T37" fmla="*/ 32 h 56"/>
                <a:gd name="T38" fmla="*/ 270 w 431"/>
                <a:gd name="T39" fmla="*/ 46 h 56"/>
                <a:gd name="T40" fmla="*/ 299 w 431"/>
                <a:gd name="T41" fmla="*/ 32 h 56"/>
                <a:gd name="T42" fmla="*/ 376 w 431"/>
                <a:gd name="T43" fmla="*/ 0 h 56"/>
                <a:gd name="T44" fmla="*/ 431 w 431"/>
                <a:gd name="T45" fmla="*/ 0 h 56"/>
                <a:gd name="T46" fmla="*/ 293 w 431"/>
                <a:gd name="T4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1" h="56">
                  <a:moveTo>
                    <a:pt x="293" y="56"/>
                  </a:moveTo>
                  <a:cubicBezTo>
                    <a:pt x="273" y="56"/>
                    <a:pt x="254" y="56"/>
                    <a:pt x="234" y="56"/>
                  </a:cubicBezTo>
                  <a:cubicBezTo>
                    <a:pt x="226" y="44"/>
                    <a:pt x="217" y="33"/>
                    <a:pt x="209" y="22"/>
                  </a:cubicBezTo>
                  <a:cubicBezTo>
                    <a:pt x="206" y="16"/>
                    <a:pt x="206" y="16"/>
                    <a:pt x="206" y="16"/>
                  </a:cubicBezTo>
                  <a:cubicBezTo>
                    <a:pt x="205" y="10"/>
                    <a:pt x="205" y="10"/>
                    <a:pt x="205" y="10"/>
                  </a:cubicBezTo>
                  <a:cubicBezTo>
                    <a:pt x="191" y="17"/>
                    <a:pt x="191" y="17"/>
                    <a:pt x="191" y="17"/>
                  </a:cubicBezTo>
                  <a:cubicBezTo>
                    <a:pt x="178" y="22"/>
                    <a:pt x="178" y="22"/>
                    <a:pt x="178" y="22"/>
                  </a:cubicBezTo>
                  <a:cubicBezTo>
                    <a:pt x="149" y="33"/>
                    <a:pt x="120" y="44"/>
                    <a:pt x="91" y="56"/>
                  </a:cubicBezTo>
                  <a:cubicBezTo>
                    <a:pt x="71" y="56"/>
                    <a:pt x="52" y="56"/>
                    <a:pt x="32" y="56"/>
                  </a:cubicBezTo>
                  <a:cubicBezTo>
                    <a:pt x="27" y="46"/>
                    <a:pt x="21" y="37"/>
                    <a:pt x="16" y="27"/>
                  </a:cubicBezTo>
                  <a:cubicBezTo>
                    <a:pt x="11" y="18"/>
                    <a:pt x="5" y="9"/>
                    <a:pt x="0" y="0"/>
                  </a:cubicBezTo>
                  <a:cubicBezTo>
                    <a:pt x="18" y="0"/>
                    <a:pt x="37" y="0"/>
                    <a:pt x="55" y="0"/>
                  </a:cubicBezTo>
                  <a:cubicBezTo>
                    <a:pt x="60" y="11"/>
                    <a:pt x="65" y="21"/>
                    <a:pt x="71" y="32"/>
                  </a:cubicBezTo>
                  <a:cubicBezTo>
                    <a:pt x="73" y="46"/>
                    <a:pt x="73" y="46"/>
                    <a:pt x="73" y="46"/>
                  </a:cubicBezTo>
                  <a:cubicBezTo>
                    <a:pt x="88" y="39"/>
                    <a:pt x="88" y="39"/>
                    <a:pt x="88" y="39"/>
                  </a:cubicBezTo>
                  <a:cubicBezTo>
                    <a:pt x="94" y="36"/>
                    <a:pt x="103" y="32"/>
                    <a:pt x="103" y="32"/>
                  </a:cubicBezTo>
                  <a:cubicBezTo>
                    <a:pt x="132" y="21"/>
                    <a:pt x="160" y="11"/>
                    <a:pt x="188" y="0"/>
                  </a:cubicBezTo>
                  <a:cubicBezTo>
                    <a:pt x="206" y="0"/>
                    <a:pt x="224" y="0"/>
                    <a:pt x="241" y="0"/>
                  </a:cubicBezTo>
                  <a:cubicBezTo>
                    <a:pt x="249" y="11"/>
                    <a:pt x="258" y="21"/>
                    <a:pt x="266" y="32"/>
                  </a:cubicBezTo>
                  <a:cubicBezTo>
                    <a:pt x="266" y="32"/>
                    <a:pt x="270" y="40"/>
                    <a:pt x="270" y="46"/>
                  </a:cubicBezTo>
                  <a:cubicBezTo>
                    <a:pt x="270" y="46"/>
                    <a:pt x="285" y="38"/>
                    <a:pt x="299" y="32"/>
                  </a:cubicBezTo>
                  <a:cubicBezTo>
                    <a:pt x="325" y="21"/>
                    <a:pt x="350" y="11"/>
                    <a:pt x="376" y="0"/>
                  </a:cubicBezTo>
                  <a:cubicBezTo>
                    <a:pt x="394" y="0"/>
                    <a:pt x="412" y="0"/>
                    <a:pt x="431" y="0"/>
                  </a:cubicBezTo>
                  <a:cubicBezTo>
                    <a:pt x="385" y="18"/>
                    <a:pt x="339" y="37"/>
                    <a:pt x="293"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8" name="Freeform 350"/>
            <p:cNvSpPr>
              <a:spLocks/>
            </p:cNvSpPr>
            <p:nvPr/>
          </p:nvSpPr>
          <p:spPr bwMode="auto">
            <a:xfrm>
              <a:off x="-11869738" y="2206626"/>
              <a:ext cx="850900" cy="211138"/>
            </a:xfrm>
            <a:custGeom>
              <a:avLst/>
              <a:gdLst>
                <a:gd name="T0" fmla="*/ 188 w 227"/>
                <a:gd name="T1" fmla="*/ 56 h 56"/>
                <a:gd name="T2" fmla="*/ 0 w 227"/>
                <a:gd name="T3" fmla="*/ 56 h 56"/>
                <a:gd name="T4" fmla="*/ 41 w 227"/>
                <a:gd name="T5" fmla="*/ 0 h 56"/>
                <a:gd name="T6" fmla="*/ 227 w 227"/>
                <a:gd name="T7" fmla="*/ 0 h 56"/>
                <a:gd name="T8" fmla="*/ 222 w 227"/>
                <a:gd name="T9" fmla="*/ 7 h 56"/>
                <a:gd name="T10" fmla="*/ 89 w 227"/>
                <a:gd name="T11" fmla="*/ 7 h 56"/>
                <a:gd name="T12" fmla="*/ 78 w 227"/>
                <a:gd name="T13" fmla="*/ 22 h 56"/>
                <a:gd name="T14" fmla="*/ 203 w 227"/>
                <a:gd name="T15" fmla="*/ 22 h 56"/>
                <a:gd name="T16" fmla="*/ 198 w 227"/>
                <a:gd name="T17" fmla="*/ 30 h 56"/>
                <a:gd name="T18" fmla="*/ 73 w 227"/>
                <a:gd name="T19" fmla="*/ 30 h 56"/>
                <a:gd name="T20" fmla="*/ 60 w 227"/>
                <a:gd name="T21" fmla="*/ 48 h 56"/>
                <a:gd name="T22" fmla="*/ 194 w 227"/>
                <a:gd name="T23" fmla="*/ 48 h 56"/>
                <a:gd name="T24" fmla="*/ 188 w 227"/>
                <a:gd name="T2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7" h="56">
                  <a:moveTo>
                    <a:pt x="188" y="56"/>
                  </a:moveTo>
                  <a:cubicBezTo>
                    <a:pt x="125" y="56"/>
                    <a:pt x="63" y="56"/>
                    <a:pt x="0" y="56"/>
                  </a:cubicBezTo>
                  <a:cubicBezTo>
                    <a:pt x="14" y="37"/>
                    <a:pt x="28" y="18"/>
                    <a:pt x="41" y="0"/>
                  </a:cubicBezTo>
                  <a:cubicBezTo>
                    <a:pt x="103" y="0"/>
                    <a:pt x="166" y="0"/>
                    <a:pt x="227" y="0"/>
                  </a:cubicBezTo>
                  <a:cubicBezTo>
                    <a:pt x="222" y="7"/>
                    <a:pt x="222" y="7"/>
                    <a:pt x="222" y="7"/>
                  </a:cubicBezTo>
                  <a:cubicBezTo>
                    <a:pt x="178" y="7"/>
                    <a:pt x="134" y="7"/>
                    <a:pt x="89" y="7"/>
                  </a:cubicBezTo>
                  <a:cubicBezTo>
                    <a:pt x="78" y="22"/>
                    <a:pt x="78" y="22"/>
                    <a:pt x="78" y="22"/>
                  </a:cubicBezTo>
                  <a:cubicBezTo>
                    <a:pt x="120" y="22"/>
                    <a:pt x="162" y="22"/>
                    <a:pt x="203" y="22"/>
                  </a:cubicBezTo>
                  <a:cubicBezTo>
                    <a:pt x="198" y="30"/>
                    <a:pt x="198" y="30"/>
                    <a:pt x="198" y="30"/>
                  </a:cubicBezTo>
                  <a:cubicBezTo>
                    <a:pt x="156" y="30"/>
                    <a:pt x="115" y="30"/>
                    <a:pt x="73" y="30"/>
                  </a:cubicBezTo>
                  <a:cubicBezTo>
                    <a:pt x="60" y="48"/>
                    <a:pt x="60" y="48"/>
                    <a:pt x="60" y="48"/>
                  </a:cubicBezTo>
                  <a:cubicBezTo>
                    <a:pt x="105" y="48"/>
                    <a:pt x="149" y="48"/>
                    <a:pt x="194" y="48"/>
                  </a:cubicBezTo>
                  <a:lnTo>
                    <a:pt x="188" y="5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99" name="Freeform 351"/>
            <p:cNvSpPr>
              <a:spLocks noEditPoints="1"/>
            </p:cNvSpPr>
            <p:nvPr/>
          </p:nvSpPr>
          <p:spPr bwMode="auto">
            <a:xfrm>
              <a:off x="-6499225" y="2206626"/>
              <a:ext cx="933450" cy="211138"/>
            </a:xfrm>
            <a:custGeom>
              <a:avLst/>
              <a:gdLst>
                <a:gd name="T0" fmla="*/ 66 w 249"/>
                <a:gd name="T1" fmla="*/ 33 h 56"/>
                <a:gd name="T2" fmla="*/ 54 w 249"/>
                <a:gd name="T3" fmla="*/ 56 h 56"/>
                <a:gd name="T4" fmla="*/ 0 w 249"/>
                <a:gd name="T5" fmla="*/ 56 h 56"/>
                <a:gd name="T6" fmla="*/ 29 w 249"/>
                <a:gd name="T7" fmla="*/ 0 h 56"/>
                <a:gd name="T8" fmla="*/ 122 w 249"/>
                <a:gd name="T9" fmla="*/ 0 h 56"/>
                <a:gd name="T10" fmla="*/ 214 w 249"/>
                <a:gd name="T11" fmla="*/ 4 h 56"/>
                <a:gd name="T12" fmla="*/ 239 w 249"/>
                <a:gd name="T13" fmla="*/ 16 h 56"/>
                <a:gd name="T14" fmla="*/ 167 w 249"/>
                <a:gd name="T15" fmla="*/ 31 h 56"/>
                <a:gd name="T16" fmla="*/ 249 w 249"/>
                <a:gd name="T17" fmla="*/ 56 h 56"/>
                <a:gd name="T18" fmla="*/ 187 w 249"/>
                <a:gd name="T19" fmla="*/ 56 h 56"/>
                <a:gd name="T20" fmla="*/ 119 w 249"/>
                <a:gd name="T21" fmla="*/ 33 h 56"/>
                <a:gd name="T22" fmla="*/ 66 w 249"/>
                <a:gd name="T23" fmla="*/ 33 h 56"/>
                <a:gd name="T24" fmla="*/ 69 w 249"/>
                <a:gd name="T25" fmla="*/ 26 h 56"/>
                <a:gd name="T26" fmla="*/ 107 w 249"/>
                <a:gd name="T27" fmla="*/ 26 h 56"/>
                <a:gd name="T28" fmla="*/ 163 w 249"/>
                <a:gd name="T29" fmla="*/ 23 h 56"/>
                <a:gd name="T30" fmla="*/ 183 w 249"/>
                <a:gd name="T31" fmla="*/ 16 h 56"/>
                <a:gd name="T32" fmla="*/ 168 w 249"/>
                <a:gd name="T33" fmla="*/ 9 h 56"/>
                <a:gd name="T34" fmla="*/ 114 w 249"/>
                <a:gd name="T35" fmla="*/ 7 h 56"/>
                <a:gd name="T36" fmla="*/ 79 w 249"/>
                <a:gd name="T37" fmla="*/ 7 h 56"/>
                <a:gd name="T38" fmla="*/ 69 w 249"/>
                <a:gd name="T39"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9" h="56">
                  <a:moveTo>
                    <a:pt x="66" y="33"/>
                  </a:moveTo>
                  <a:cubicBezTo>
                    <a:pt x="62" y="41"/>
                    <a:pt x="58" y="48"/>
                    <a:pt x="54" y="56"/>
                  </a:cubicBezTo>
                  <a:cubicBezTo>
                    <a:pt x="36" y="56"/>
                    <a:pt x="18" y="56"/>
                    <a:pt x="0" y="56"/>
                  </a:cubicBezTo>
                  <a:cubicBezTo>
                    <a:pt x="10" y="37"/>
                    <a:pt x="19" y="18"/>
                    <a:pt x="29" y="0"/>
                  </a:cubicBezTo>
                  <a:cubicBezTo>
                    <a:pt x="60" y="0"/>
                    <a:pt x="91" y="0"/>
                    <a:pt x="122" y="0"/>
                  </a:cubicBezTo>
                  <a:cubicBezTo>
                    <a:pt x="164" y="0"/>
                    <a:pt x="195" y="1"/>
                    <a:pt x="214" y="4"/>
                  </a:cubicBezTo>
                  <a:cubicBezTo>
                    <a:pt x="233" y="7"/>
                    <a:pt x="239" y="16"/>
                    <a:pt x="239" y="16"/>
                  </a:cubicBezTo>
                  <a:cubicBezTo>
                    <a:pt x="236" y="23"/>
                    <a:pt x="212" y="28"/>
                    <a:pt x="167" y="31"/>
                  </a:cubicBezTo>
                  <a:cubicBezTo>
                    <a:pt x="195" y="39"/>
                    <a:pt x="222" y="47"/>
                    <a:pt x="249" y="56"/>
                  </a:cubicBezTo>
                  <a:cubicBezTo>
                    <a:pt x="228" y="56"/>
                    <a:pt x="208" y="56"/>
                    <a:pt x="187" y="56"/>
                  </a:cubicBezTo>
                  <a:cubicBezTo>
                    <a:pt x="164" y="48"/>
                    <a:pt x="142" y="41"/>
                    <a:pt x="119" y="33"/>
                  </a:cubicBezTo>
                  <a:cubicBezTo>
                    <a:pt x="101" y="33"/>
                    <a:pt x="83" y="33"/>
                    <a:pt x="66" y="33"/>
                  </a:cubicBezTo>
                  <a:close/>
                  <a:moveTo>
                    <a:pt x="69" y="26"/>
                  </a:moveTo>
                  <a:cubicBezTo>
                    <a:pt x="82" y="26"/>
                    <a:pt x="94" y="26"/>
                    <a:pt x="107" y="26"/>
                  </a:cubicBezTo>
                  <a:cubicBezTo>
                    <a:pt x="132" y="26"/>
                    <a:pt x="151" y="25"/>
                    <a:pt x="163" y="23"/>
                  </a:cubicBezTo>
                  <a:cubicBezTo>
                    <a:pt x="175" y="22"/>
                    <a:pt x="183" y="16"/>
                    <a:pt x="183" y="16"/>
                  </a:cubicBezTo>
                  <a:cubicBezTo>
                    <a:pt x="183" y="16"/>
                    <a:pt x="180" y="11"/>
                    <a:pt x="168" y="9"/>
                  </a:cubicBezTo>
                  <a:cubicBezTo>
                    <a:pt x="157" y="8"/>
                    <a:pt x="139" y="7"/>
                    <a:pt x="114" y="7"/>
                  </a:cubicBezTo>
                  <a:cubicBezTo>
                    <a:pt x="102" y="7"/>
                    <a:pt x="91" y="7"/>
                    <a:pt x="79" y="7"/>
                  </a:cubicBezTo>
                  <a:cubicBezTo>
                    <a:pt x="76" y="13"/>
                    <a:pt x="72" y="19"/>
                    <a:pt x="69"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0" name="Freeform 352"/>
            <p:cNvSpPr>
              <a:spLocks/>
            </p:cNvSpPr>
            <p:nvPr/>
          </p:nvSpPr>
          <p:spPr bwMode="auto">
            <a:xfrm>
              <a:off x="-1144588" y="2206626"/>
              <a:ext cx="938213" cy="211138"/>
            </a:xfrm>
            <a:custGeom>
              <a:avLst/>
              <a:gdLst>
                <a:gd name="T0" fmla="*/ 138 w 250"/>
                <a:gd name="T1" fmla="*/ 56 h 56"/>
                <a:gd name="T2" fmla="*/ 84 w 250"/>
                <a:gd name="T3" fmla="*/ 56 h 56"/>
                <a:gd name="T4" fmla="*/ 97 w 250"/>
                <a:gd name="T5" fmla="*/ 7 h 56"/>
                <a:gd name="T6" fmla="*/ 0 w 250"/>
                <a:gd name="T7" fmla="*/ 7 h 56"/>
                <a:gd name="T8" fmla="*/ 3 w 250"/>
                <a:gd name="T9" fmla="*/ 0 h 56"/>
                <a:gd name="T10" fmla="*/ 250 w 250"/>
                <a:gd name="T11" fmla="*/ 0 h 56"/>
                <a:gd name="T12" fmla="*/ 248 w 250"/>
                <a:gd name="T13" fmla="*/ 7 h 56"/>
                <a:gd name="T14" fmla="*/ 151 w 250"/>
                <a:gd name="T15" fmla="*/ 7 h 56"/>
                <a:gd name="T16" fmla="*/ 138 w 250"/>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0" h="56">
                  <a:moveTo>
                    <a:pt x="138" y="56"/>
                  </a:moveTo>
                  <a:cubicBezTo>
                    <a:pt x="120" y="56"/>
                    <a:pt x="102" y="56"/>
                    <a:pt x="84" y="56"/>
                  </a:cubicBezTo>
                  <a:cubicBezTo>
                    <a:pt x="88" y="39"/>
                    <a:pt x="93" y="23"/>
                    <a:pt x="97" y="7"/>
                  </a:cubicBezTo>
                  <a:cubicBezTo>
                    <a:pt x="65" y="7"/>
                    <a:pt x="33" y="7"/>
                    <a:pt x="0" y="7"/>
                  </a:cubicBezTo>
                  <a:cubicBezTo>
                    <a:pt x="3" y="0"/>
                    <a:pt x="3" y="0"/>
                    <a:pt x="3" y="0"/>
                  </a:cubicBezTo>
                  <a:cubicBezTo>
                    <a:pt x="85" y="0"/>
                    <a:pt x="168" y="0"/>
                    <a:pt x="250" y="0"/>
                  </a:cubicBezTo>
                  <a:cubicBezTo>
                    <a:pt x="248" y="7"/>
                    <a:pt x="248" y="7"/>
                    <a:pt x="248" y="7"/>
                  </a:cubicBezTo>
                  <a:cubicBezTo>
                    <a:pt x="216" y="7"/>
                    <a:pt x="184" y="7"/>
                    <a:pt x="151" y="7"/>
                  </a:cubicBezTo>
                  <a:cubicBezTo>
                    <a:pt x="147" y="23"/>
                    <a:pt x="142" y="39"/>
                    <a:pt x="138"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1" name="Freeform 353"/>
            <p:cNvSpPr>
              <a:spLocks/>
            </p:cNvSpPr>
            <p:nvPr/>
          </p:nvSpPr>
          <p:spPr bwMode="auto">
            <a:xfrm>
              <a:off x="4090988" y="2206626"/>
              <a:ext cx="1023938" cy="211138"/>
            </a:xfrm>
            <a:custGeom>
              <a:avLst/>
              <a:gdLst>
                <a:gd name="T0" fmla="*/ 135 w 273"/>
                <a:gd name="T1" fmla="*/ 25 h 56"/>
                <a:gd name="T2" fmla="*/ 215 w 273"/>
                <a:gd name="T3" fmla="*/ 0 h 56"/>
                <a:gd name="T4" fmla="*/ 273 w 273"/>
                <a:gd name="T5" fmla="*/ 0 h 56"/>
                <a:gd name="T6" fmla="*/ 161 w 273"/>
                <a:gd name="T7" fmla="*/ 34 h 56"/>
                <a:gd name="T8" fmla="*/ 160 w 273"/>
                <a:gd name="T9" fmla="*/ 56 h 56"/>
                <a:gd name="T10" fmla="*/ 105 w 273"/>
                <a:gd name="T11" fmla="*/ 56 h 56"/>
                <a:gd name="T12" fmla="*/ 107 w 273"/>
                <a:gd name="T13" fmla="*/ 34 h 56"/>
                <a:gd name="T14" fmla="*/ 0 w 273"/>
                <a:gd name="T15" fmla="*/ 0 h 56"/>
                <a:gd name="T16" fmla="*/ 59 w 273"/>
                <a:gd name="T17" fmla="*/ 0 h 56"/>
                <a:gd name="T18" fmla="*/ 135 w 273"/>
                <a:gd name="T19"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3" h="56">
                  <a:moveTo>
                    <a:pt x="135" y="25"/>
                  </a:moveTo>
                  <a:cubicBezTo>
                    <a:pt x="162" y="17"/>
                    <a:pt x="188" y="8"/>
                    <a:pt x="215" y="0"/>
                  </a:cubicBezTo>
                  <a:cubicBezTo>
                    <a:pt x="234" y="0"/>
                    <a:pt x="254" y="0"/>
                    <a:pt x="273" y="0"/>
                  </a:cubicBezTo>
                  <a:cubicBezTo>
                    <a:pt x="236" y="11"/>
                    <a:pt x="199" y="22"/>
                    <a:pt x="161" y="34"/>
                  </a:cubicBezTo>
                  <a:cubicBezTo>
                    <a:pt x="161" y="41"/>
                    <a:pt x="160" y="48"/>
                    <a:pt x="160" y="56"/>
                  </a:cubicBezTo>
                  <a:cubicBezTo>
                    <a:pt x="142" y="56"/>
                    <a:pt x="124" y="56"/>
                    <a:pt x="105" y="56"/>
                  </a:cubicBezTo>
                  <a:cubicBezTo>
                    <a:pt x="106" y="48"/>
                    <a:pt x="106" y="41"/>
                    <a:pt x="107" y="34"/>
                  </a:cubicBezTo>
                  <a:cubicBezTo>
                    <a:pt x="71" y="23"/>
                    <a:pt x="36" y="11"/>
                    <a:pt x="0" y="0"/>
                  </a:cubicBezTo>
                  <a:cubicBezTo>
                    <a:pt x="20" y="0"/>
                    <a:pt x="39" y="0"/>
                    <a:pt x="59" y="0"/>
                  </a:cubicBezTo>
                  <a:cubicBezTo>
                    <a:pt x="84" y="8"/>
                    <a:pt x="109" y="17"/>
                    <a:pt x="135" y="2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2" name="Freeform 354"/>
            <p:cNvSpPr>
              <a:spLocks/>
            </p:cNvSpPr>
            <p:nvPr/>
          </p:nvSpPr>
          <p:spPr bwMode="auto">
            <a:xfrm>
              <a:off x="9548813" y="2206626"/>
              <a:ext cx="1001713" cy="211138"/>
            </a:xfrm>
            <a:custGeom>
              <a:avLst/>
              <a:gdLst>
                <a:gd name="T0" fmla="*/ 261 w 267"/>
                <a:gd name="T1" fmla="*/ 0 h 56"/>
                <a:gd name="T2" fmla="*/ 267 w 267"/>
                <a:gd name="T3" fmla="*/ 36 h 56"/>
                <a:gd name="T4" fmla="*/ 254 w 267"/>
                <a:gd name="T5" fmla="*/ 47 h 56"/>
                <a:gd name="T6" fmla="*/ 209 w 267"/>
                <a:gd name="T7" fmla="*/ 54 h 56"/>
                <a:gd name="T8" fmla="*/ 138 w 267"/>
                <a:gd name="T9" fmla="*/ 56 h 56"/>
                <a:gd name="T10" fmla="*/ 41 w 267"/>
                <a:gd name="T11" fmla="*/ 51 h 56"/>
                <a:gd name="T12" fmla="*/ 5 w 267"/>
                <a:gd name="T13" fmla="*/ 36 h 56"/>
                <a:gd name="T14" fmla="*/ 0 w 267"/>
                <a:gd name="T15" fmla="*/ 0 h 56"/>
                <a:gd name="T16" fmla="*/ 54 w 267"/>
                <a:gd name="T17" fmla="*/ 0 h 56"/>
                <a:gd name="T18" fmla="*/ 59 w 267"/>
                <a:gd name="T19" fmla="*/ 35 h 56"/>
                <a:gd name="T20" fmla="*/ 80 w 267"/>
                <a:gd name="T21" fmla="*/ 45 h 56"/>
                <a:gd name="T22" fmla="*/ 139 w 267"/>
                <a:gd name="T23" fmla="*/ 48 h 56"/>
                <a:gd name="T24" fmla="*/ 213 w 267"/>
                <a:gd name="T25" fmla="*/ 35 h 56"/>
                <a:gd name="T26" fmla="*/ 207 w 267"/>
                <a:gd name="T27" fmla="*/ 0 h 56"/>
                <a:gd name="T28" fmla="*/ 261 w 267"/>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7" h="56">
                  <a:moveTo>
                    <a:pt x="261" y="0"/>
                  </a:moveTo>
                  <a:cubicBezTo>
                    <a:pt x="263" y="12"/>
                    <a:pt x="265" y="24"/>
                    <a:pt x="267" y="36"/>
                  </a:cubicBezTo>
                  <a:cubicBezTo>
                    <a:pt x="267" y="36"/>
                    <a:pt x="264" y="43"/>
                    <a:pt x="254" y="47"/>
                  </a:cubicBezTo>
                  <a:cubicBezTo>
                    <a:pt x="244" y="50"/>
                    <a:pt x="229" y="52"/>
                    <a:pt x="209" y="54"/>
                  </a:cubicBezTo>
                  <a:cubicBezTo>
                    <a:pt x="190" y="55"/>
                    <a:pt x="166" y="56"/>
                    <a:pt x="138" y="56"/>
                  </a:cubicBezTo>
                  <a:cubicBezTo>
                    <a:pt x="97" y="56"/>
                    <a:pt x="65" y="54"/>
                    <a:pt x="41" y="51"/>
                  </a:cubicBezTo>
                  <a:cubicBezTo>
                    <a:pt x="18" y="47"/>
                    <a:pt x="6" y="42"/>
                    <a:pt x="5" y="36"/>
                  </a:cubicBezTo>
                  <a:cubicBezTo>
                    <a:pt x="3" y="24"/>
                    <a:pt x="1" y="12"/>
                    <a:pt x="0" y="0"/>
                  </a:cubicBezTo>
                  <a:cubicBezTo>
                    <a:pt x="18" y="0"/>
                    <a:pt x="36" y="0"/>
                    <a:pt x="54" y="0"/>
                  </a:cubicBezTo>
                  <a:cubicBezTo>
                    <a:pt x="55" y="11"/>
                    <a:pt x="57" y="23"/>
                    <a:pt x="59" y="35"/>
                  </a:cubicBezTo>
                  <a:cubicBezTo>
                    <a:pt x="59" y="35"/>
                    <a:pt x="67" y="43"/>
                    <a:pt x="80" y="45"/>
                  </a:cubicBezTo>
                  <a:cubicBezTo>
                    <a:pt x="93" y="47"/>
                    <a:pt x="112" y="48"/>
                    <a:pt x="139" y="48"/>
                  </a:cubicBezTo>
                  <a:cubicBezTo>
                    <a:pt x="190" y="48"/>
                    <a:pt x="215" y="44"/>
                    <a:pt x="213" y="35"/>
                  </a:cubicBezTo>
                  <a:cubicBezTo>
                    <a:pt x="211" y="23"/>
                    <a:pt x="209" y="11"/>
                    <a:pt x="207" y="0"/>
                  </a:cubicBezTo>
                  <a:cubicBezTo>
                    <a:pt x="225" y="0"/>
                    <a:pt x="243" y="0"/>
                    <a:pt x="26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3" name="Freeform 355"/>
            <p:cNvSpPr>
              <a:spLocks/>
            </p:cNvSpPr>
            <p:nvPr/>
          </p:nvSpPr>
          <p:spPr bwMode="auto">
            <a:xfrm>
              <a:off x="15249525" y="2206626"/>
              <a:ext cx="284163" cy="211138"/>
            </a:xfrm>
            <a:custGeom>
              <a:avLst/>
              <a:gdLst>
                <a:gd name="T0" fmla="*/ 21 w 76"/>
                <a:gd name="T1" fmla="*/ 56 h 56"/>
                <a:gd name="T2" fmla="*/ 0 w 76"/>
                <a:gd name="T3" fmla="*/ 0 h 56"/>
                <a:gd name="T4" fmla="*/ 54 w 76"/>
                <a:gd name="T5" fmla="*/ 0 h 56"/>
                <a:gd name="T6" fmla="*/ 76 w 76"/>
                <a:gd name="T7" fmla="*/ 56 h 56"/>
                <a:gd name="T8" fmla="*/ 21 w 76"/>
                <a:gd name="T9" fmla="*/ 56 h 56"/>
              </a:gdLst>
              <a:ahLst/>
              <a:cxnLst>
                <a:cxn ang="0">
                  <a:pos x="T0" y="T1"/>
                </a:cxn>
                <a:cxn ang="0">
                  <a:pos x="T2" y="T3"/>
                </a:cxn>
                <a:cxn ang="0">
                  <a:pos x="T4" y="T5"/>
                </a:cxn>
                <a:cxn ang="0">
                  <a:pos x="T6" y="T7"/>
                </a:cxn>
                <a:cxn ang="0">
                  <a:pos x="T8" y="T9"/>
                </a:cxn>
              </a:cxnLst>
              <a:rect l="0" t="0" r="r" b="b"/>
              <a:pathLst>
                <a:path w="76" h="56">
                  <a:moveTo>
                    <a:pt x="21" y="56"/>
                  </a:moveTo>
                  <a:cubicBezTo>
                    <a:pt x="14" y="37"/>
                    <a:pt x="7" y="18"/>
                    <a:pt x="0" y="0"/>
                  </a:cubicBezTo>
                  <a:cubicBezTo>
                    <a:pt x="18" y="0"/>
                    <a:pt x="36" y="0"/>
                    <a:pt x="54" y="0"/>
                  </a:cubicBezTo>
                  <a:cubicBezTo>
                    <a:pt x="61" y="18"/>
                    <a:pt x="68" y="37"/>
                    <a:pt x="76" y="56"/>
                  </a:cubicBezTo>
                  <a:cubicBezTo>
                    <a:pt x="57" y="56"/>
                    <a:pt x="39" y="56"/>
                    <a:pt x="21" y="5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4" name="Freeform 356"/>
            <p:cNvSpPr>
              <a:spLocks noEditPoints="1"/>
            </p:cNvSpPr>
            <p:nvPr/>
          </p:nvSpPr>
          <p:spPr bwMode="auto">
            <a:xfrm>
              <a:off x="20226338" y="2203451"/>
              <a:ext cx="1203325" cy="214313"/>
            </a:xfrm>
            <a:custGeom>
              <a:avLst/>
              <a:gdLst>
                <a:gd name="T0" fmla="*/ 315 w 321"/>
                <a:gd name="T1" fmla="*/ 28 h 57"/>
                <a:gd name="T2" fmla="*/ 288 w 321"/>
                <a:gd name="T3" fmla="*/ 50 h 57"/>
                <a:gd name="T4" fmla="*/ 178 w 321"/>
                <a:gd name="T5" fmla="*/ 57 h 57"/>
                <a:gd name="T6" fmla="*/ 58 w 321"/>
                <a:gd name="T7" fmla="*/ 50 h 57"/>
                <a:gd name="T8" fmla="*/ 5 w 321"/>
                <a:gd name="T9" fmla="*/ 28 h 57"/>
                <a:gd name="T10" fmla="*/ 33 w 321"/>
                <a:gd name="T11" fmla="*/ 7 h 57"/>
                <a:gd name="T12" fmla="*/ 144 w 321"/>
                <a:gd name="T13" fmla="*/ 0 h 57"/>
                <a:gd name="T14" fmla="*/ 262 w 321"/>
                <a:gd name="T15" fmla="*/ 7 h 57"/>
                <a:gd name="T16" fmla="*/ 315 w 321"/>
                <a:gd name="T17" fmla="*/ 28 h 57"/>
                <a:gd name="T18" fmla="*/ 63 w 321"/>
                <a:gd name="T19" fmla="*/ 28 h 57"/>
                <a:gd name="T20" fmla="*/ 97 w 321"/>
                <a:gd name="T21" fmla="*/ 44 h 57"/>
                <a:gd name="T22" fmla="*/ 173 w 321"/>
                <a:gd name="T23" fmla="*/ 49 h 57"/>
                <a:gd name="T24" fmla="*/ 243 w 321"/>
                <a:gd name="T25" fmla="*/ 44 h 57"/>
                <a:gd name="T26" fmla="*/ 258 w 321"/>
                <a:gd name="T27" fmla="*/ 28 h 57"/>
                <a:gd name="T28" fmla="*/ 224 w 321"/>
                <a:gd name="T29" fmla="*/ 13 h 57"/>
                <a:gd name="T30" fmla="*/ 148 w 321"/>
                <a:gd name="T31" fmla="*/ 8 h 57"/>
                <a:gd name="T32" fmla="*/ 78 w 321"/>
                <a:gd name="T33" fmla="*/ 13 h 57"/>
                <a:gd name="T34" fmla="*/ 63 w 321"/>
                <a:gd name="T35" fmla="*/ 2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57">
                  <a:moveTo>
                    <a:pt x="315" y="28"/>
                  </a:moveTo>
                  <a:cubicBezTo>
                    <a:pt x="321" y="38"/>
                    <a:pt x="312" y="45"/>
                    <a:pt x="288" y="50"/>
                  </a:cubicBezTo>
                  <a:cubicBezTo>
                    <a:pt x="264" y="55"/>
                    <a:pt x="228" y="57"/>
                    <a:pt x="178" y="57"/>
                  </a:cubicBezTo>
                  <a:cubicBezTo>
                    <a:pt x="128" y="57"/>
                    <a:pt x="88" y="55"/>
                    <a:pt x="58" y="50"/>
                  </a:cubicBezTo>
                  <a:cubicBezTo>
                    <a:pt x="28" y="45"/>
                    <a:pt x="11" y="38"/>
                    <a:pt x="5" y="28"/>
                  </a:cubicBezTo>
                  <a:cubicBezTo>
                    <a:pt x="0" y="19"/>
                    <a:pt x="9" y="12"/>
                    <a:pt x="33" y="7"/>
                  </a:cubicBezTo>
                  <a:cubicBezTo>
                    <a:pt x="57" y="2"/>
                    <a:pt x="94" y="0"/>
                    <a:pt x="144" y="0"/>
                  </a:cubicBezTo>
                  <a:cubicBezTo>
                    <a:pt x="193" y="0"/>
                    <a:pt x="232" y="2"/>
                    <a:pt x="262" y="7"/>
                  </a:cubicBezTo>
                  <a:cubicBezTo>
                    <a:pt x="292" y="12"/>
                    <a:pt x="310" y="19"/>
                    <a:pt x="315" y="28"/>
                  </a:cubicBezTo>
                  <a:close/>
                  <a:moveTo>
                    <a:pt x="63" y="28"/>
                  </a:moveTo>
                  <a:cubicBezTo>
                    <a:pt x="67" y="35"/>
                    <a:pt x="78" y="40"/>
                    <a:pt x="97" y="44"/>
                  </a:cubicBezTo>
                  <a:cubicBezTo>
                    <a:pt x="115" y="48"/>
                    <a:pt x="141" y="49"/>
                    <a:pt x="173" y="49"/>
                  </a:cubicBezTo>
                  <a:cubicBezTo>
                    <a:pt x="205" y="49"/>
                    <a:pt x="229" y="48"/>
                    <a:pt x="243" y="44"/>
                  </a:cubicBezTo>
                  <a:cubicBezTo>
                    <a:pt x="257" y="41"/>
                    <a:pt x="262" y="35"/>
                    <a:pt x="258" y="28"/>
                  </a:cubicBezTo>
                  <a:cubicBezTo>
                    <a:pt x="254" y="22"/>
                    <a:pt x="243" y="17"/>
                    <a:pt x="224" y="13"/>
                  </a:cubicBezTo>
                  <a:cubicBezTo>
                    <a:pt x="206" y="9"/>
                    <a:pt x="180" y="8"/>
                    <a:pt x="148" y="8"/>
                  </a:cubicBezTo>
                  <a:cubicBezTo>
                    <a:pt x="116" y="8"/>
                    <a:pt x="93" y="9"/>
                    <a:pt x="78" y="13"/>
                  </a:cubicBezTo>
                  <a:cubicBezTo>
                    <a:pt x="64" y="17"/>
                    <a:pt x="59" y="22"/>
                    <a:pt x="63"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5" name="Freeform 357"/>
            <p:cNvSpPr>
              <a:spLocks noEditPoints="1"/>
            </p:cNvSpPr>
            <p:nvPr/>
          </p:nvSpPr>
          <p:spPr bwMode="auto">
            <a:xfrm>
              <a:off x="-22659975" y="3165476"/>
              <a:ext cx="1200150" cy="230188"/>
            </a:xfrm>
            <a:custGeom>
              <a:avLst/>
              <a:gdLst>
                <a:gd name="T0" fmla="*/ 260 w 320"/>
                <a:gd name="T1" fmla="*/ 61 h 61"/>
                <a:gd name="T2" fmla="*/ 244 w 320"/>
                <a:gd name="T3" fmla="*/ 44 h 61"/>
                <a:gd name="T4" fmla="*/ 113 w 320"/>
                <a:gd name="T5" fmla="*/ 44 h 61"/>
                <a:gd name="T6" fmla="*/ 60 w 320"/>
                <a:gd name="T7" fmla="*/ 61 h 61"/>
                <a:gd name="T8" fmla="*/ 0 w 320"/>
                <a:gd name="T9" fmla="*/ 61 h 61"/>
                <a:gd name="T10" fmla="*/ 197 w 320"/>
                <a:gd name="T11" fmla="*/ 0 h 61"/>
                <a:gd name="T12" fmla="*/ 258 w 320"/>
                <a:gd name="T13" fmla="*/ 0 h 61"/>
                <a:gd name="T14" fmla="*/ 320 w 320"/>
                <a:gd name="T15" fmla="*/ 61 h 61"/>
                <a:gd name="T16" fmla="*/ 260 w 320"/>
                <a:gd name="T17" fmla="*/ 61 h 61"/>
                <a:gd name="T18" fmla="*/ 239 w 320"/>
                <a:gd name="T19" fmla="*/ 35 h 61"/>
                <a:gd name="T20" fmla="*/ 225 w 320"/>
                <a:gd name="T21" fmla="*/ 19 h 61"/>
                <a:gd name="T22" fmla="*/ 221 w 320"/>
                <a:gd name="T23" fmla="*/ 14 h 61"/>
                <a:gd name="T24" fmla="*/ 218 w 320"/>
                <a:gd name="T25" fmla="*/ 9 h 61"/>
                <a:gd name="T26" fmla="*/ 187 w 320"/>
                <a:gd name="T27" fmla="*/ 20 h 61"/>
                <a:gd name="T28" fmla="*/ 139 w 320"/>
                <a:gd name="T29" fmla="*/ 35 h 61"/>
                <a:gd name="T30" fmla="*/ 239 w 320"/>
                <a:gd name="T31" fmla="*/ 35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0" h="61">
                  <a:moveTo>
                    <a:pt x="260" y="61"/>
                  </a:moveTo>
                  <a:cubicBezTo>
                    <a:pt x="244" y="44"/>
                    <a:pt x="244" y="44"/>
                    <a:pt x="244" y="44"/>
                  </a:cubicBezTo>
                  <a:cubicBezTo>
                    <a:pt x="200" y="44"/>
                    <a:pt x="156" y="44"/>
                    <a:pt x="113" y="44"/>
                  </a:cubicBezTo>
                  <a:cubicBezTo>
                    <a:pt x="95" y="50"/>
                    <a:pt x="78" y="55"/>
                    <a:pt x="60" y="61"/>
                  </a:cubicBezTo>
                  <a:cubicBezTo>
                    <a:pt x="40" y="61"/>
                    <a:pt x="20" y="61"/>
                    <a:pt x="0" y="61"/>
                  </a:cubicBezTo>
                  <a:cubicBezTo>
                    <a:pt x="66" y="40"/>
                    <a:pt x="132" y="20"/>
                    <a:pt x="197" y="0"/>
                  </a:cubicBezTo>
                  <a:cubicBezTo>
                    <a:pt x="217" y="0"/>
                    <a:pt x="238" y="0"/>
                    <a:pt x="258" y="0"/>
                  </a:cubicBezTo>
                  <a:cubicBezTo>
                    <a:pt x="279" y="20"/>
                    <a:pt x="299" y="41"/>
                    <a:pt x="320" y="61"/>
                  </a:cubicBezTo>
                  <a:cubicBezTo>
                    <a:pt x="300" y="61"/>
                    <a:pt x="280" y="61"/>
                    <a:pt x="260" y="61"/>
                  </a:cubicBezTo>
                  <a:close/>
                  <a:moveTo>
                    <a:pt x="239" y="35"/>
                  </a:moveTo>
                  <a:cubicBezTo>
                    <a:pt x="225" y="19"/>
                    <a:pt x="225" y="19"/>
                    <a:pt x="225" y="19"/>
                  </a:cubicBezTo>
                  <a:cubicBezTo>
                    <a:pt x="221" y="14"/>
                    <a:pt x="221" y="14"/>
                    <a:pt x="221" y="14"/>
                  </a:cubicBezTo>
                  <a:cubicBezTo>
                    <a:pt x="218" y="9"/>
                    <a:pt x="218" y="9"/>
                    <a:pt x="218" y="9"/>
                  </a:cubicBezTo>
                  <a:cubicBezTo>
                    <a:pt x="210" y="12"/>
                    <a:pt x="200" y="16"/>
                    <a:pt x="187" y="20"/>
                  </a:cubicBezTo>
                  <a:cubicBezTo>
                    <a:pt x="171" y="25"/>
                    <a:pt x="155" y="30"/>
                    <a:pt x="139" y="35"/>
                  </a:cubicBezTo>
                  <a:cubicBezTo>
                    <a:pt x="172" y="35"/>
                    <a:pt x="206" y="35"/>
                    <a:pt x="239"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6" name="Freeform 358"/>
            <p:cNvSpPr>
              <a:spLocks/>
            </p:cNvSpPr>
            <p:nvPr/>
          </p:nvSpPr>
          <p:spPr bwMode="auto">
            <a:xfrm>
              <a:off x="-16952913" y="3165476"/>
              <a:ext cx="990600" cy="233363"/>
            </a:xfrm>
            <a:custGeom>
              <a:avLst/>
              <a:gdLst>
                <a:gd name="T0" fmla="*/ 234 w 264"/>
                <a:gd name="T1" fmla="*/ 44 h 62"/>
                <a:gd name="T2" fmla="*/ 189 w 264"/>
                <a:gd name="T3" fmla="*/ 57 h 62"/>
                <a:gd name="T4" fmla="*/ 93 w 264"/>
                <a:gd name="T5" fmla="*/ 62 h 62"/>
                <a:gd name="T6" fmla="*/ 0 w 264"/>
                <a:gd name="T7" fmla="*/ 58 h 62"/>
                <a:gd name="T8" fmla="*/ 9 w 264"/>
                <a:gd name="T9" fmla="*/ 49 h 62"/>
                <a:gd name="T10" fmla="*/ 56 w 264"/>
                <a:gd name="T11" fmla="*/ 52 h 62"/>
                <a:gd name="T12" fmla="*/ 105 w 264"/>
                <a:gd name="T13" fmla="*/ 53 h 62"/>
                <a:gd name="T14" fmla="*/ 156 w 264"/>
                <a:gd name="T15" fmla="*/ 51 h 62"/>
                <a:gd name="T16" fmla="*/ 177 w 264"/>
                <a:gd name="T17" fmla="*/ 45 h 62"/>
                <a:gd name="T18" fmla="*/ 168 w 264"/>
                <a:gd name="T19" fmla="*/ 39 h 62"/>
                <a:gd name="T20" fmla="*/ 112 w 264"/>
                <a:gd name="T21" fmla="*/ 34 h 62"/>
                <a:gd name="T22" fmla="*/ 53 w 264"/>
                <a:gd name="T23" fmla="*/ 26 h 62"/>
                <a:gd name="T24" fmla="*/ 43 w 264"/>
                <a:gd name="T25" fmla="*/ 16 h 62"/>
                <a:gd name="T26" fmla="*/ 84 w 264"/>
                <a:gd name="T27" fmla="*/ 4 h 62"/>
                <a:gd name="T28" fmla="*/ 170 w 264"/>
                <a:gd name="T29" fmla="*/ 0 h 62"/>
                <a:gd name="T30" fmla="*/ 264 w 264"/>
                <a:gd name="T31" fmla="*/ 4 h 62"/>
                <a:gd name="T32" fmla="*/ 240 w 264"/>
                <a:gd name="T33" fmla="*/ 11 h 62"/>
                <a:gd name="T34" fmla="*/ 161 w 264"/>
                <a:gd name="T35" fmla="*/ 8 h 62"/>
                <a:gd name="T36" fmla="*/ 118 w 264"/>
                <a:gd name="T37" fmla="*/ 10 h 62"/>
                <a:gd name="T38" fmla="*/ 99 w 264"/>
                <a:gd name="T39" fmla="*/ 16 h 62"/>
                <a:gd name="T40" fmla="*/ 101 w 264"/>
                <a:gd name="T41" fmla="*/ 20 h 62"/>
                <a:gd name="T42" fmla="*/ 117 w 264"/>
                <a:gd name="T43" fmla="*/ 23 h 62"/>
                <a:gd name="T44" fmla="*/ 160 w 264"/>
                <a:gd name="T45" fmla="*/ 27 h 62"/>
                <a:gd name="T46" fmla="*/ 211 w 264"/>
                <a:gd name="T47" fmla="*/ 32 h 62"/>
                <a:gd name="T48" fmla="*/ 232 w 264"/>
                <a:gd name="T49" fmla="*/ 37 h 62"/>
                <a:gd name="T50" fmla="*/ 234 w 264"/>
                <a:gd name="T51" fmla="*/ 44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4" h="62">
                  <a:moveTo>
                    <a:pt x="234" y="44"/>
                  </a:moveTo>
                  <a:cubicBezTo>
                    <a:pt x="234" y="44"/>
                    <a:pt x="214" y="54"/>
                    <a:pt x="189" y="57"/>
                  </a:cubicBezTo>
                  <a:cubicBezTo>
                    <a:pt x="164" y="60"/>
                    <a:pt x="132" y="62"/>
                    <a:pt x="93" y="62"/>
                  </a:cubicBezTo>
                  <a:cubicBezTo>
                    <a:pt x="54" y="62"/>
                    <a:pt x="23" y="61"/>
                    <a:pt x="0" y="58"/>
                  </a:cubicBezTo>
                  <a:cubicBezTo>
                    <a:pt x="9" y="49"/>
                    <a:pt x="9" y="49"/>
                    <a:pt x="9" y="49"/>
                  </a:cubicBezTo>
                  <a:cubicBezTo>
                    <a:pt x="23" y="50"/>
                    <a:pt x="39" y="51"/>
                    <a:pt x="56" y="52"/>
                  </a:cubicBezTo>
                  <a:cubicBezTo>
                    <a:pt x="73" y="53"/>
                    <a:pt x="89" y="53"/>
                    <a:pt x="105" y="53"/>
                  </a:cubicBezTo>
                  <a:cubicBezTo>
                    <a:pt x="127" y="53"/>
                    <a:pt x="144" y="53"/>
                    <a:pt x="156" y="51"/>
                  </a:cubicBezTo>
                  <a:cubicBezTo>
                    <a:pt x="168" y="50"/>
                    <a:pt x="177" y="45"/>
                    <a:pt x="177" y="45"/>
                  </a:cubicBezTo>
                  <a:cubicBezTo>
                    <a:pt x="177" y="45"/>
                    <a:pt x="176" y="41"/>
                    <a:pt x="168" y="39"/>
                  </a:cubicBezTo>
                  <a:cubicBezTo>
                    <a:pt x="159" y="38"/>
                    <a:pt x="141" y="36"/>
                    <a:pt x="112" y="34"/>
                  </a:cubicBezTo>
                  <a:cubicBezTo>
                    <a:pt x="83" y="31"/>
                    <a:pt x="63" y="29"/>
                    <a:pt x="53" y="26"/>
                  </a:cubicBezTo>
                  <a:cubicBezTo>
                    <a:pt x="43" y="23"/>
                    <a:pt x="43" y="16"/>
                    <a:pt x="43" y="16"/>
                  </a:cubicBezTo>
                  <a:cubicBezTo>
                    <a:pt x="43" y="16"/>
                    <a:pt x="61" y="7"/>
                    <a:pt x="84" y="4"/>
                  </a:cubicBezTo>
                  <a:cubicBezTo>
                    <a:pt x="107" y="1"/>
                    <a:pt x="136" y="0"/>
                    <a:pt x="170" y="0"/>
                  </a:cubicBezTo>
                  <a:cubicBezTo>
                    <a:pt x="203" y="0"/>
                    <a:pt x="234" y="1"/>
                    <a:pt x="264" y="4"/>
                  </a:cubicBezTo>
                  <a:cubicBezTo>
                    <a:pt x="256" y="6"/>
                    <a:pt x="248" y="9"/>
                    <a:pt x="240" y="11"/>
                  </a:cubicBezTo>
                  <a:cubicBezTo>
                    <a:pt x="211" y="9"/>
                    <a:pt x="185" y="8"/>
                    <a:pt x="161" y="8"/>
                  </a:cubicBezTo>
                  <a:cubicBezTo>
                    <a:pt x="143" y="8"/>
                    <a:pt x="128" y="9"/>
                    <a:pt x="118" y="10"/>
                  </a:cubicBezTo>
                  <a:cubicBezTo>
                    <a:pt x="107" y="11"/>
                    <a:pt x="99" y="16"/>
                    <a:pt x="99" y="16"/>
                  </a:cubicBezTo>
                  <a:cubicBezTo>
                    <a:pt x="101" y="20"/>
                    <a:pt x="101" y="20"/>
                    <a:pt x="101" y="20"/>
                  </a:cubicBezTo>
                  <a:cubicBezTo>
                    <a:pt x="101" y="20"/>
                    <a:pt x="109" y="22"/>
                    <a:pt x="117" y="23"/>
                  </a:cubicBezTo>
                  <a:cubicBezTo>
                    <a:pt x="124" y="24"/>
                    <a:pt x="139" y="25"/>
                    <a:pt x="160" y="27"/>
                  </a:cubicBezTo>
                  <a:cubicBezTo>
                    <a:pt x="183" y="29"/>
                    <a:pt x="200" y="30"/>
                    <a:pt x="211" y="32"/>
                  </a:cubicBezTo>
                  <a:cubicBezTo>
                    <a:pt x="221" y="33"/>
                    <a:pt x="232" y="37"/>
                    <a:pt x="232" y="37"/>
                  </a:cubicBezTo>
                  <a:lnTo>
                    <a:pt x="234" y="4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7" name="Freeform 359"/>
            <p:cNvSpPr>
              <a:spLocks noEditPoints="1"/>
            </p:cNvSpPr>
            <p:nvPr/>
          </p:nvSpPr>
          <p:spPr bwMode="auto">
            <a:xfrm>
              <a:off x="-11450638" y="3165476"/>
              <a:ext cx="1150938" cy="230188"/>
            </a:xfrm>
            <a:custGeom>
              <a:avLst/>
              <a:gdLst>
                <a:gd name="T0" fmla="*/ 301 w 307"/>
                <a:gd name="T1" fmla="*/ 30 h 61"/>
                <a:gd name="T2" fmla="*/ 239 w 307"/>
                <a:gd name="T3" fmla="*/ 53 h 61"/>
                <a:gd name="T4" fmla="*/ 97 w 307"/>
                <a:gd name="T5" fmla="*/ 61 h 61"/>
                <a:gd name="T6" fmla="*/ 0 w 307"/>
                <a:gd name="T7" fmla="*/ 61 h 61"/>
                <a:gd name="T8" fmla="*/ 42 w 307"/>
                <a:gd name="T9" fmla="*/ 0 h 61"/>
                <a:gd name="T10" fmla="*/ 148 w 307"/>
                <a:gd name="T11" fmla="*/ 0 h 61"/>
                <a:gd name="T12" fmla="*/ 270 w 307"/>
                <a:gd name="T13" fmla="*/ 8 h 61"/>
                <a:gd name="T14" fmla="*/ 301 w 307"/>
                <a:gd name="T15" fmla="*/ 30 h 61"/>
                <a:gd name="T16" fmla="*/ 242 w 307"/>
                <a:gd name="T17" fmla="*/ 30 h 61"/>
                <a:gd name="T18" fmla="*/ 141 w 307"/>
                <a:gd name="T19" fmla="*/ 9 h 61"/>
                <a:gd name="T20" fmla="*/ 92 w 307"/>
                <a:gd name="T21" fmla="*/ 9 h 61"/>
                <a:gd name="T22" fmla="*/ 62 w 307"/>
                <a:gd name="T23" fmla="*/ 53 h 61"/>
                <a:gd name="T24" fmla="*/ 103 w 307"/>
                <a:gd name="T25" fmla="*/ 53 h 61"/>
                <a:gd name="T26" fmla="*/ 242 w 307"/>
                <a:gd name="T27" fmla="*/ 3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7" h="61">
                  <a:moveTo>
                    <a:pt x="301" y="30"/>
                  </a:moveTo>
                  <a:cubicBezTo>
                    <a:pt x="295" y="40"/>
                    <a:pt x="274" y="47"/>
                    <a:pt x="239" y="53"/>
                  </a:cubicBezTo>
                  <a:cubicBezTo>
                    <a:pt x="204" y="58"/>
                    <a:pt x="156" y="61"/>
                    <a:pt x="97" y="61"/>
                  </a:cubicBezTo>
                  <a:cubicBezTo>
                    <a:pt x="65" y="61"/>
                    <a:pt x="32" y="61"/>
                    <a:pt x="0" y="61"/>
                  </a:cubicBezTo>
                  <a:cubicBezTo>
                    <a:pt x="14" y="41"/>
                    <a:pt x="28" y="20"/>
                    <a:pt x="42" y="0"/>
                  </a:cubicBezTo>
                  <a:cubicBezTo>
                    <a:pt x="77" y="0"/>
                    <a:pt x="113" y="0"/>
                    <a:pt x="148" y="0"/>
                  </a:cubicBezTo>
                  <a:cubicBezTo>
                    <a:pt x="202" y="0"/>
                    <a:pt x="243" y="3"/>
                    <a:pt x="270" y="8"/>
                  </a:cubicBezTo>
                  <a:cubicBezTo>
                    <a:pt x="297" y="13"/>
                    <a:pt x="307" y="21"/>
                    <a:pt x="301" y="30"/>
                  </a:cubicBezTo>
                  <a:close/>
                  <a:moveTo>
                    <a:pt x="242" y="30"/>
                  </a:moveTo>
                  <a:cubicBezTo>
                    <a:pt x="251" y="16"/>
                    <a:pt x="218" y="9"/>
                    <a:pt x="141" y="9"/>
                  </a:cubicBezTo>
                  <a:cubicBezTo>
                    <a:pt x="125" y="9"/>
                    <a:pt x="108" y="9"/>
                    <a:pt x="92" y="9"/>
                  </a:cubicBezTo>
                  <a:cubicBezTo>
                    <a:pt x="82" y="23"/>
                    <a:pt x="72" y="38"/>
                    <a:pt x="62" y="53"/>
                  </a:cubicBezTo>
                  <a:cubicBezTo>
                    <a:pt x="76" y="53"/>
                    <a:pt x="89" y="53"/>
                    <a:pt x="103" y="53"/>
                  </a:cubicBezTo>
                  <a:cubicBezTo>
                    <a:pt x="186" y="53"/>
                    <a:pt x="232" y="45"/>
                    <a:pt x="242" y="3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8" name="Freeform 360"/>
            <p:cNvSpPr>
              <a:spLocks/>
            </p:cNvSpPr>
            <p:nvPr/>
          </p:nvSpPr>
          <p:spPr bwMode="auto">
            <a:xfrm>
              <a:off x="-5607050" y="3165476"/>
              <a:ext cx="828675" cy="230188"/>
            </a:xfrm>
            <a:custGeom>
              <a:avLst/>
              <a:gdLst>
                <a:gd name="T0" fmla="*/ 56 w 221"/>
                <a:gd name="T1" fmla="*/ 61 h 61"/>
                <a:gd name="T2" fmla="*/ 0 w 221"/>
                <a:gd name="T3" fmla="*/ 61 h 61"/>
                <a:gd name="T4" fmla="*/ 28 w 221"/>
                <a:gd name="T5" fmla="*/ 0 h 61"/>
                <a:gd name="T6" fmla="*/ 221 w 221"/>
                <a:gd name="T7" fmla="*/ 0 h 61"/>
                <a:gd name="T8" fmla="*/ 217 w 221"/>
                <a:gd name="T9" fmla="*/ 9 h 61"/>
                <a:gd name="T10" fmla="*/ 79 w 221"/>
                <a:gd name="T11" fmla="*/ 9 h 61"/>
                <a:gd name="T12" fmla="*/ 71 w 221"/>
                <a:gd name="T13" fmla="*/ 27 h 61"/>
                <a:gd name="T14" fmla="*/ 200 w 221"/>
                <a:gd name="T15" fmla="*/ 27 h 61"/>
                <a:gd name="T16" fmla="*/ 197 w 221"/>
                <a:gd name="T17" fmla="*/ 36 h 61"/>
                <a:gd name="T18" fmla="*/ 67 w 221"/>
                <a:gd name="T19" fmla="*/ 36 h 61"/>
                <a:gd name="T20" fmla="*/ 56 w 221"/>
                <a:gd name="T21"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1" h="61">
                  <a:moveTo>
                    <a:pt x="56" y="61"/>
                  </a:moveTo>
                  <a:cubicBezTo>
                    <a:pt x="37" y="61"/>
                    <a:pt x="18" y="61"/>
                    <a:pt x="0" y="61"/>
                  </a:cubicBezTo>
                  <a:cubicBezTo>
                    <a:pt x="9" y="41"/>
                    <a:pt x="18" y="21"/>
                    <a:pt x="28" y="0"/>
                  </a:cubicBezTo>
                  <a:cubicBezTo>
                    <a:pt x="92" y="0"/>
                    <a:pt x="156" y="0"/>
                    <a:pt x="221" y="0"/>
                  </a:cubicBezTo>
                  <a:cubicBezTo>
                    <a:pt x="217" y="9"/>
                    <a:pt x="217" y="9"/>
                    <a:pt x="217" y="9"/>
                  </a:cubicBezTo>
                  <a:cubicBezTo>
                    <a:pt x="171" y="9"/>
                    <a:pt x="125" y="9"/>
                    <a:pt x="79" y="9"/>
                  </a:cubicBezTo>
                  <a:cubicBezTo>
                    <a:pt x="77" y="15"/>
                    <a:pt x="74" y="21"/>
                    <a:pt x="71" y="27"/>
                  </a:cubicBezTo>
                  <a:cubicBezTo>
                    <a:pt x="114" y="27"/>
                    <a:pt x="157" y="27"/>
                    <a:pt x="200" y="27"/>
                  </a:cubicBezTo>
                  <a:cubicBezTo>
                    <a:pt x="197" y="36"/>
                    <a:pt x="197" y="36"/>
                    <a:pt x="197" y="36"/>
                  </a:cubicBezTo>
                  <a:cubicBezTo>
                    <a:pt x="153" y="36"/>
                    <a:pt x="110" y="36"/>
                    <a:pt x="67" y="36"/>
                  </a:cubicBezTo>
                  <a:cubicBezTo>
                    <a:pt x="63" y="44"/>
                    <a:pt x="59" y="53"/>
                    <a:pt x="56"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09" name="Freeform 361"/>
            <p:cNvSpPr>
              <a:spLocks/>
            </p:cNvSpPr>
            <p:nvPr/>
          </p:nvSpPr>
          <p:spPr bwMode="auto">
            <a:xfrm>
              <a:off x="-233363" y="3165476"/>
              <a:ext cx="1084263" cy="233363"/>
            </a:xfrm>
            <a:custGeom>
              <a:avLst/>
              <a:gdLst>
                <a:gd name="T0" fmla="*/ 160 w 289"/>
                <a:gd name="T1" fmla="*/ 28 h 62"/>
                <a:gd name="T2" fmla="*/ 287 w 289"/>
                <a:gd name="T3" fmla="*/ 28 h 62"/>
                <a:gd name="T4" fmla="*/ 281 w 289"/>
                <a:gd name="T5" fmla="*/ 58 h 62"/>
                <a:gd name="T6" fmla="*/ 220 w 289"/>
                <a:gd name="T7" fmla="*/ 61 h 62"/>
                <a:gd name="T8" fmla="*/ 158 w 289"/>
                <a:gd name="T9" fmla="*/ 62 h 62"/>
                <a:gd name="T10" fmla="*/ 39 w 289"/>
                <a:gd name="T11" fmla="*/ 54 h 62"/>
                <a:gd name="T12" fmla="*/ 2 w 289"/>
                <a:gd name="T13" fmla="*/ 31 h 62"/>
                <a:gd name="T14" fmla="*/ 55 w 289"/>
                <a:gd name="T15" fmla="*/ 8 h 62"/>
                <a:gd name="T16" fmla="*/ 188 w 289"/>
                <a:gd name="T17" fmla="*/ 0 h 62"/>
                <a:gd name="T18" fmla="*/ 289 w 289"/>
                <a:gd name="T19" fmla="*/ 3 h 62"/>
                <a:gd name="T20" fmla="*/ 268 w 289"/>
                <a:gd name="T21" fmla="*/ 11 h 62"/>
                <a:gd name="T22" fmla="*/ 185 w 289"/>
                <a:gd name="T23" fmla="*/ 8 h 62"/>
                <a:gd name="T24" fmla="*/ 97 w 289"/>
                <a:gd name="T25" fmla="*/ 14 h 62"/>
                <a:gd name="T26" fmla="*/ 61 w 289"/>
                <a:gd name="T27" fmla="*/ 31 h 62"/>
                <a:gd name="T28" fmla="*/ 86 w 289"/>
                <a:gd name="T29" fmla="*/ 47 h 62"/>
                <a:gd name="T30" fmla="*/ 168 w 289"/>
                <a:gd name="T31" fmla="*/ 53 h 62"/>
                <a:gd name="T32" fmla="*/ 226 w 289"/>
                <a:gd name="T33" fmla="*/ 52 h 62"/>
                <a:gd name="T34" fmla="*/ 230 w 289"/>
                <a:gd name="T35" fmla="*/ 36 h 62"/>
                <a:gd name="T36" fmla="*/ 159 w 289"/>
                <a:gd name="T37" fmla="*/ 36 h 62"/>
                <a:gd name="T38" fmla="*/ 160 w 289"/>
                <a:gd name="T39" fmla="*/ 28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9" h="62">
                  <a:moveTo>
                    <a:pt x="160" y="28"/>
                  </a:moveTo>
                  <a:cubicBezTo>
                    <a:pt x="203" y="28"/>
                    <a:pt x="245" y="28"/>
                    <a:pt x="287" y="28"/>
                  </a:cubicBezTo>
                  <a:cubicBezTo>
                    <a:pt x="285" y="38"/>
                    <a:pt x="283" y="48"/>
                    <a:pt x="281" y="58"/>
                  </a:cubicBezTo>
                  <a:cubicBezTo>
                    <a:pt x="259" y="60"/>
                    <a:pt x="239" y="60"/>
                    <a:pt x="220" y="61"/>
                  </a:cubicBezTo>
                  <a:cubicBezTo>
                    <a:pt x="201" y="61"/>
                    <a:pt x="180" y="62"/>
                    <a:pt x="158" y="62"/>
                  </a:cubicBezTo>
                  <a:cubicBezTo>
                    <a:pt x="106" y="62"/>
                    <a:pt x="66" y="59"/>
                    <a:pt x="39" y="54"/>
                  </a:cubicBezTo>
                  <a:cubicBezTo>
                    <a:pt x="12" y="48"/>
                    <a:pt x="0" y="40"/>
                    <a:pt x="2" y="31"/>
                  </a:cubicBezTo>
                  <a:cubicBezTo>
                    <a:pt x="5" y="21"/>
                    <a:pt x="22" y="13"/>
                    <a:pt x="55" y="8"/>
                  </a:cubicBezTo>
                  <a:cubicBezTo>
                    <a:pt x="88" y="2"/>
                    <a:pt x="133" y="0"/>
                    <a:pt x="188" y="0"/>
                  </a:cubicBezTo>
                  <a:cubicBezTo>
                    <a:pt x="224" y="0"/>
                    <a:pt x="258" y="1"/>
                    <a:pt x="289" y="3"/>
                  </a:cubicBezTo>
                  <a:cubicBezTo>
                    <a:pt x="282" y="6"/>
                    <a:pt x="275" y="9"/>
                    <a:pt x="268" y="11"/>
                  </a:cubicBezTo>
                  <a:cubicBezTo>
                    <a:pt x="240" y="9"/>
                    <a:pt x="213" y="8"/>
                    <a:pt x="185" y="8"/>
                  </a:cubicBezTo>
                  <a:cubicBezTo>
                    <a:pt x="148" y="8"/>
                    <a:pt x="119" y="10"/>
                    <a:pt x="97" y="14"/>
                  </a:cubicBezTo>
                  <a:cubicBezTo>
                    <a:pt x="75" y="18"/>
                    <a:pt x="63" y="24"/>
                    <a:pt x="61" y="31"/>
                  </a:cubicBezTo>
                  <a:cubicBezTo>
                    <a:pt x="59" y="38"/>
                    <a:pt x="67" y="44"/>
                    <a:pt x="86" y="47"/>
                  </a:cubicBezTo>
                  <a:cubicBezTo>
                    <a:pt x="104" y="51"/>
                    <a:pt x="131" y="53"/>
                    <a:pt x="168" y="53"/>
                  </a:cubicBezTo>
                  <a:cubicBezTo>
                    <a:pt x="186" y="53"/>
                    <a:pt x="206" y="53"/>
                    <a:pt x="226" y="52"/>
                  </a:cubicBezTo>
                  <a:cubicBezTo>
                    <a:pt x="230" y="36"/>
                    <a:pt x="230" y="36"/>
                    <a:pt x="230" y="36"/>
                  </a:cubicBezTo>
                  <a:cubicBezTo>
                    <a:pt x="206" y="36"/>
                    <a:pt x="182" y="36"/>
                    <a:pt x="159" y="36"/>
                  </a:cubicBezTo>
                  <a:lnTo>
                    <a:pt x="160"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0" name="Freeform 362"/>
            <p:cNvSpPr>
              <a:spLocks/>
            </p:cNvSpPr>
            <p:nvPr/>
          </p:nvSpPr>
          <p:spPr bwMode="auto">
            <a:xfrm>
              <a:off x="5318125" y="3165476"/>
              <a:ext cx="1023938" cy="230188"/>
            </a:xfrm>
            <a:custGeom>
              <a:avLst/>
              <a:gdLst>
                <a:gd name="T0" fmla="*/ 273 w 273"/>
                <a:gd name="T1" fmla="*/ 61 h 61"/>
                <a:gd name="T2" fmla="*/ 216 w 273"/>
                <a:gd name="T3" fmla="*/ 61 h 61"/>
                <a:gd name="T4" fmla="*/ 216 w 273"/>
                <a:gd name="T5" fmla="*/ 34 h 61"/>
                <a:gd name="T6" fmla="*/ 57 w 273"/>
                <a:gd name="T7" fmla="*/ 34 h 61"/>
                <a:gd name="T8" fmla="*/ 57 w 273"/>
                <a:gd name="T9" fmla="*/ 61 h 61"/>
                <a:gd name="T10" fmla="*/ 0 w 273"/>
                <a:gd name="T11" fmla="*/ 61 h 61"/>
                <a:gd name="T12" fmla="*/ 2 w 273"/>
                <a:gd name="T13" fmla="*/ 0 h 61"/>
                <a:gd name="T14" fmla="*/ 58 w 273"/>
                <a:gd name="T15" fmla="*/ 0 h 61"/>
                <a:gd name="T16" fmla="*/ 57 w 273"/>
                <a:gd name="T17" fmla="*/ 25 h 61"/>
                <a:gd name="T18" fmla="*/ 216 w 273"/>
                <a:gd name="T19" fmla="*/ 25 h 61"/>
                <a:gd name="T20" fmla="*/ 216 w 273"/>
                <a:gd name="T21" fmla="*/ 0 h 61"/>
                <a:gd name="T22" fmla="*/ 272 w 273"/>
                <a:gd name="T23" fmla="*/ 0 h 61"/>
                <a:gd name="T24" fmla="*/ 273 w 273"/>
                <a:gd name="T25"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3" h="61">
                  <a:moveTo>
                    <a:pt x="273" y="61"/>
                  </a:moveTo>
                  <a:cubicBezTo>
                    <a:pt x="254" y="61"/>
                    <a:pt x="235" y="61"/>
                    <a:pt x="216" y="61"/>
                  </a:cubicBezTo>
                  <a:cubicBezTo>
                    <a:pt x="216" y="52"/>
                    <a:pt x="216" y="43"/>
                    <a:pt x="216" y="34"/>
                  </a:cubicBezTo>
                  <a:cubicBezTo>
                    <a:pt x="163" y="34"/>
                    <a:pt x="110" y="34"/>
                    <a:pt x="57" y="34"/>
                  </a:cubicBezTo>
                  <a:cubicBezTo>
                    <a:pt x="57" y="43"/>
                    <a:pt x="57" y="52"/>
                    <a:pt x="57" y="61"/>
                  </a:cubicBezTo>
                  <a:cubicBezTo>
                    <a:pt x="38" y="61"/>
                    <a:pt x="19" y="61"/>
                    <a:pt x="0" y="61"/>
                  </a:cubicBezTo>
                  <a:cubicBezTo>
                    <a:pt x="1" y="41"/>
                    <a:pt x="2" y="21"/>
                    <a:pt x="2" y="0"/>
                  </a:cubicBezTo>
                  <a:cubicBezTo>
                    <a:pt x="21" y="0"/>
                    <a:pt x="39" y="0"/>
                    <a:pt x="58" y="0"/>
                  </a:cubicBezTo>
                  <a:cubicBezTo>
                    <a:pt x="58" y="9"/>
                    <a:pt x="58" y="17"/>
                    <a:pt x="57" y="25"/>
                  </a:cubicBezTo>
                  <a:cubicBezTo>
                    <a:pt x="110" y="25"/>
                    <a:pt x="163" y="25"/>
                    <a:pt x="216" y="25"/>
                  </a:cubicBezTo>
                  <a:cubicBezTo>
                    <a:pt x="216" y="17"/>
                    <a:pt x="216" y="9"/>
                    <a:pt x="216" y="0"/>
                  </a:cubicBezTo>
                  <a:cubicBezTo>
                    <a:pt x="235" y="0"/>
                    <a:pt x="253" y="0"/>
                    <a:pt x="272" y="0"/>
                  </a:cubicBezTo>
                  <a:cubicBezTo>
                    <a:pt x="272" y="21"/>
                    <a:pt x="273" y="41"/>
                    <a:pt x="273"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1" name="Freeform 363"/>
            <p:cNvSpPr>
              <a:spLocks/>
            </p:cNvSpPr>
            <p:nvPr/>
          </p:nvSpPr>
          <p:spPr bwMode="auto">
            <a:xfrm>
              <a:off x="11128375" y="3165476"/>
              <a:ext cx="512763" cy="293688"/>
            </a:xfrm>
            <a:custGeom>
              <a:avLst/>
              <a:gdLst>
                <a:gd name="T0" fmla="*/ 40 w 137"/>
                <a:gd name="T1" fmla="*/ 78 h 78"/>
                <a:gd name="T2" fmla="*/ 1 w 137"/>
                <a:gd name="T3" fmla="*/ 77 h 78"/>
                <a:gd name="T4" fmla="*/ 0 w 137"/>
                <a:gd name="T5" fmla="*/ 68 h 78"/>
                <a:gd name="T6" fmla="*/ 34 w 137"/>
                <a:gd name="T7" fmla="*/ 69 h 78"/>
                <a:gd name="T8" fmla="*/ 79 w 137"/>
                <a:gd name="T9" fmla="*/ 59 h 78"/>
                <a:gd name="T10" fmla="*/ 66 w 137"/>
                <a:gd name="T11" fmla="*/ 0 h 78"/>
                <a:gd name="T12" fmla="*/ 123 w 137"/>
                <a:gd name="T13" fmla="*/ 0 h 78"/>
                <a:gd name="T14" fmla="*/ 135 w 137"/>
                <a:gd name="T15" fmla="*/ 59 h 78"/>
                <a:gd name="T16" fmla="*/ 113 w 137"/>
                <a:gd name="T17" fmla="*/ 73 h 78"/>
                <a:gd name="T18" fmla="*/ 40 w 137"/>
                <a:gd name="T1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78">
                  <a:moveTo>
                    <a:pt x="40" y="78"/>
                  </a:moveTo>
                  <a:cubicBezTo>
                    <a:pt x="25" y="78"/>
                    <a:pt x="12" y="78"/>
                    <a:pt x="1" y="77"/>
                  </a:cubicBezTo>
                  <a:cubicBezTo>
                    <a:pt x="0" y="68"/>
                    <a:pt x="0" y="68"/>
                    <a:pt x="0" y="68"/>
                  </a:cubicBezTo>
                  <a:cubicBezTo>
                    <a:pt x="13" y="69"/>
                    <a:pt x="25" y="69"/>
                    <a:pt x="34" y="69"/>
                  </a:cubicBezTo>
                  <a:cubicBezTo>
                    <a:pt x="65" y="69"/>
                    <a:pt x="80" y="66"/>
                    <a:pt x="79" y="59"/>
                  </a:cubicBezTo>
                  <a:cubicBezTo>
                    <a:pt x="75" y="39"/>
                    <a:pt x="70" y="20"/>
                    <a:pt x="66" y="0"/>
                  </a:cubicBezTo>
                  <a:cubicBezTo>
                    <a:pt x="85" y="0"/>
                    <a:pt x="104" y="0"/>
                    <a:pt x="123" y="0"/>
                  </a:cubicBezTo>
                  <a:cubicBezTo>
                    <a:pt x="127" y="20"/>
                    <a:pt x="131" y="39"/>
                    <a:pt x="135" y="59"/>
                  </a:cubicBezTo>
                  <a:cubicBezTo>
                    <a:pt x="137" y="65"/>
                    <a:pt x="129" y="70"/>
                    <a:pt x="113" y="73"/>
                  </a:cubicBezTo>
                  <a:cubicBezTo>
                    <a:pt x="97" y="76"/>
                    <a:pt x="73" y="78"/>
                    <a:pt x="40" y="7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2" name="Freeform 364"/>
            <p:cNvSpPr>
              <a:spLocks/>
            </p:cNvSpPr>
            <p:nvPr/>
          </p:nvSpPr>
          <p:spPr bwMode="auto">
            <a:xfrm>
              <a:off x="16598900" y="3165476"/>
              <a:ext cx="1084263" cy="230188"/>
            </a:xfrm>
            <a:custGeom>
              <a:avLst/>
              <a:gdLst>
                <a:gd name="T0" fmla="*/ 289 w 289"/>
                <a:gd name="T1" fmla="*/ 61 h 61"/>
                <a:gd name="T2" fmla="*/ 224 w 289"/>
                <a:gd name="T3" fmla="*/ 61 h 61"/>
                <a:gd name="T4" fmla="*/ 103 w 289"/>
                <a:gd name="T5" fmla="*/ 33 h 61"/>
                <a:gd name="T6" fmla="*/ 72 w 289"/>
                <a:gd name="T7" fmla="*/ 38 h 61"/>
                <a:gd name="T8" fmla="*/ 82 w 289"/>
                <a:gd name="T9" fmla="*/ 61 h 61"/>
                <a:gd name="T10" fmla="*/ 26 w 289"/>
                <a:gd name="T11" fmla="*/ 61 h 61"/>
                <a:gd name="T12" fmla="*/ 0 w 289"/>
                <a:gd name="T13" fmla="*/ 0 h 61"/>
                <a:gd name="T14" fmla="*/ 56 w 289"/>
                <a:gd name="T15" fmla="*/ 0 h 61"/>
                <a:gd name="T16" fmla="*/ 68 w 289"/>
                <a:gd name="T17" fmla="*/ 29 h 61"/>
                <a:gd name="T18" fmla="*/ 110 w 289"/>
                <a:gd name="T19" fmla="*/ 20 h 61"/>
                <a:gd name="T20" fmla="*/ 194 w 289"/>
                <a:gd name="T21" fmla="*/ 0 h 61"/>
                <a:gd name="T22" fmla="*/ 258 w 289"/>
                <a:gd name="T23" fmla="*/ 0 h 61"/>
                <a:gd name="T24" fmla="*/ 141 w 289"/>
                <a:gd name="T25" fmla="*/ 27 h 61"/>
                <a:gd name="T26" fmla="*/ 289 w 289"/>
                <a:gd name="T27" fmla="*/ 6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9" h="61">
                  <a:moveTo>
                    <a:pt x="289" y="61"/>
                  </a:moveTo>
                  <a:cubicBezTo>
                    <a:pt x="267" y="61"/>
                    <a:pt x="246" y="61"/>
                    <a:pt x="224" y="61"/>
                  </a:cubicBezTo>
                  <a:cubicBezTo>
                    <a:pt x="184" y="52"/>
                    <a:pt x="144" y="43"/>
                    <a:pt x="103" y="33"/>
                  </a:cubicBezTo>
                  <a:cubicBezTo>
                    <a:pt x="93" y="35"/>
                    <a:pt x="83" y="36"/>
                    <a:pt x="72" y="38"/>
                  </a:cubicBezTo>
                  <a:cubicBezTo>
                    <a:pt x="75" y="46"/>
                    <a:pt x="79" y="53"/>
                    <a:pt x="82" y="61"/>
                  </a:cubicBezTo>
                  <a:cubicBezTo>
                    <a:pt x="63" y="61"/>
                    <a:pt x="44" y="61"/>
                    <a:pt x="26" y="61"/>
                  </a:cubicBezTo>
                  <a:cubicBezTo>
                    <a:pt x="17" y="41"/>
                    <a:pt x="9" y="21"/>
                    <a:pt x="0" y="0"/>
                  </a:cubicBezTo>
                  <a:cubicBezTo>
                    <a:pt x="19" y="0"/>
                    <a:pt x="38" y="0"/>
                    <a:pt x="56" y="0"/>
                  </a:cubicBezTo>
                  <a:cubicBezTo>
                    <a:pt x="60" y="10"/>
                    <a:pt x="64" y="20"/>
                    <a:pt x="68" y="29"/>
                  </a:cubicBezTo>
                  <a:cubicBezTo>
                    <a:pt x="82" y="26"/>
                    <a:pt x="96" y="23"/>
                    <a:pt x="110" y="20"/>
                  </a:cubicBezTo>
                  <a:cubicBezTo>
                    <a:pt x="138" y="13"/>
                    <a:pt x="166" y="7"/>
                    <a:pt x="194" y="0"/>
                  </a:cubicBezTo>
                  <a:cubicBezTo>
                    <a:pt x="216" y="0"/>
                    <a:pt x="237" y="0"/>
                    <a:pt x="258" y="0"/>
                  </a:cubicBezTo>
                  <a:cubicBezTo>
                    <a:pt x="204" y="13"/>
                    <a:pt x="165" y="22"/>
                    <a:pt x="141" y="27"/>
                  </a:cubicBezTo>
                  <a:cubicBezTo>
                    <a:pt x="190" y="38"/>
                    <a:pt x="240" y="49"/>
                    <a:pt x="28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3" name="Freeform 365"/>
            <p:cNvSpPr>
              <a:spLocks/>
            </p:cNvSpPr>
            <p:nvPr/>
          </p:nvSpPr>
          <p:spPr bwMode="auto">
            <a:xfrm>
              <a:off x="-20694650" y="4135438"/>
              <a:ext cx="1181100" cy="244475"/>
            </a:xfrm>
            <a:custGeom>
              <a:avLst/>
              <a:gdLst>
                <a:gd name="T0" fmla="*/ 256 w 315"/>
                <a:gd name="T1" fmla="*/ 65 h 65"/>
                <a:gd name="T2" fmla="*/ 0 w 315"/>
                <a:gd name="T3" fmla="*/ 65 h 65"/>
                <a:gd name="T4" fmla="*/ 7 w 315"/>
                <a:gd name="T5" fmla="*/ 57 h 65"/>
                <a:gd name="T6" fmla="*/ 236 w 315"/>
                <a:gd name="T7" fmla="*/ 9 h 65"/>
                <a:gd name="T8" fmla="*/ 62 w 315"/>
                <a:gd name="T9" fmla="*/ 9 h 65"/>
                <a:gd name="T10" fmla="*/ 71 w 315"/>
                <a:gd name="T11" fmla="*/ 0 h 65"/>
                <a:gd name="T12" fmla="*/ 315 w 315"/>
                <a:gd name="T13" fmla="*/ 0 h 65"/>
                <a:gd name="T14" fmla="*/ 308 w 315"/>
                <a:gd name="T15" fmla="*/ 7 h 65"/>
                <a:gd name="T16" fmla="*/ 79 w 315"/>
                <a:gd name="T17" fmla="*/ 55 h 65"/>
                <a:gd name="T18" fmla="*/ 266 w 315"/>
                <a:gd name="T19" fmla="*/ 55 h 65"/>
                <a:gd name="T20" fmla="*/ 256 w 315"/>
                <a:gd name="T2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5" h="65">
                  <a:moveTo>
                    <a:pt x="256" y="65"/>
                  </a:moveTo>
                  <a:cubicBezTo>
                    <a:pt x="171" y="65"/>
                    <a:pt x="85" y="65"/>
                    <a:pt x="0" y="65"/>
                  </a:cubicBezTo>
                  <a:cubicBezTo>
                    <a:pt x="7" y="57"/>
                    <a:pt x="7" y="57"/>
                    <a:pt x="7" y="57"/>
                  </a:cubicBezTo>
                  <a:cubicBezTo>
                    <a:pt x="84" y="41"/>
                    <a:pt x="160" y="25"/>
                    <a:pt x="236" y="9"/>
                  </a:cubicBezTo>
                  <a:cubicBezTo>
                    <a:pt x="178" y="9"/>
                    <a:pt x="120" y="9"/>
                    <a:pt x="62" y="9"/>
                  </a:cubicBezTo>
                  <a:cubicBezTo>
                    <a:pt x="71" y="0"/>
                    <a:pt x="71" y="0"/>
                    <a:pt x="71" y="0"/>
                  </a:cubicBezTo>
                  <a:cubicBezTo>
                    <a:pt x="152" y="0"/>
                    <a:pt x="234" y="0"/>
                    <a:pt x="315" y="0"/>
                  </a:cubicBezTo>
                  <a:cubicBezTo>
                    <a:pt x="308" y="7"/>
                    <a:pt x="308" y="7"/>
                    <a:pt x="308" y="7"/>
                  </a:cubicBezTo>
                  <a:cubicBezTo>
                    <a:pt x="232" y="23"/>
                    <a:pt x="156" y="40"/>
                    <a:pt x="79" y="55"/>
                  </a:cubicBezTo>
                  <a:cubicBezTo>
                    <a:pt x="141" y="55"/>
                    <a:pt x="203" y="55"/>
                    <a:pt x="266" y="55"/>
                  </a:cubicBezTo>
                  <a:lnTo>
                    <a:pt x="256" y="6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4" name="Freeform 366"/>
            <p:cNvSpPr>
              <a:spLocks/>
            </p:cNvSpPr>
            <p:nvPr/>
          </p:nvSpPr>
          <p:spPr bwMode="auto">
            <a:xfrm>
              <a:off x="-35247263" y="4481513"/>
              <a:ext cx="569913" cy="112713"/>
            </a:xfrm>
            <a:custGeom>
              <a:avLst/>
              <a:gdLst>
                <a:gd name="T0" fmla="*/ 126 w 152"/>
                <a:gd name="T1" fmla="*/ 21 h 30"/>
                <a:gd name="T2" fmla="*/ 99 w 152"/>
                <a:gd name="T3" fmla="*/ 28 h 30"/>
                <a:gd name="T4" fmla="*/ 47 w 152"/>
                <a:gd name="T5" fmla="*/ 30 h 30"/>
                <a:gd name="T6" fmla="*/ 0 w 152"/>
                <a:gd name="T7" fmla="*/ 28 h 30"/>
                <a:gd name="T8" fmla="*/ 8 w 152"/>
                <a:gd name="T9" fmla="*/ 23 h 30"/>
                <a:gd name="T10" fmla="*/ 56 w 152"/>
                <a:gd name="T11" fmla="*/ 25 h 30"/>
                <a:gd name="T12" fmla="*/ 92 w 152"/>
                <a:gd name="T13" fmla="*/ 22 h 30"/>
                <a:gd name="T14" fmla="*/ 91 w 152"/>
                <a:gd name="T15" fmla="*/ 20 h 30"/>
                <a:gd name="T16" fmla="*/ 83 w 152"/>
                <a:gd name="T17" fmla="*/ 18 h 30"/>
                <a:gd name="T18" fmla="*/ 64 w 152"/>
                <a:gd name="T19" fmla="*/ 17 h 30"/>
                <a:gd name="T20" fmla="*/ 33 w 152"/>
                <a:gd name="T21" fmla="*/ 13 h 30"/>
                <a:gd name="T22" fmla="*/ 31 w 152"/>
                <a:gd name="T23" fmla="*/ 8 h 30"/>
                <a:gd name="T24" fmla="*/ 56 w 152"/>
                <a:gd name="T25" fmla="*/ 2 h 30"/>
                <a:gd name="T26" fmla="*/ 103 w 152"/>
                <a:gd name="T27" fmla="*/ 0 h 30"/>
                <a:gd name="T28" fmla="*/ 152 w 152"/>
                <a:gd name="T29" fmla="*/ 2 h 30"/>
                <a:gd name="T30" fmla="*/ 135 w 152"/>
                <a:gd name="T31" fmla="*/ 7 h 30"/>
                <a:gd name="T32" fmla="*/ 95 w 152"/>
                <a:gd name="T33" fmla="*/ 5 h 30"/>
                <a:gd name="T34" fmla="*/ 64 w 152"/>
                <a:gd name="T35" fmla="*/ 7 h 30"/>
                <a:gd name="T36" fmla="*/ 68 w 152"/>
                <a:gd name="T37" fmla="*/ 10 h 30"/>
                <a:gd name="T38" fmla="*/ 94 w 152"/>
                <a:gd name="T39" fmla="*/ 12 h 30"/>
                <a:gd name="T40" fmla="*/ 118 w 152"/>
                <a:gd name="T41" fmla="*/ 15 h 30"/>
                <a:gd name="T42" fmla="*/ 127 w 152"/>
                <a:gd name="T43" fmla="*/ 17 h 30"/>
                <a:gd name="T44" fmla="*/ 126 w 152"/>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30">
                  <a:moveTo>
                    <a:pt x="126" y="21"/>
                  </a:moveTo>
                  <a:cubicBezTo>
                    <a:pt x="126" y="21"/>
                    <a:pt x="112" y="26"/>
                    <a:pt x="99" y="28"/>
                  </a:cubicBezTo>
                  <a:cubicBezTo>
                    <a:pt x="85" y="29"/>
                    <a:pt x="68" y="30"/>
                    <a:pt x="47" y="30"/>
                  </a:cubicBezTo>
                  <a:cubicBezTo>
                    <a:pt x="26" y="30"/>
                    <a:pt x="10" y="29"/>
                    <a:pt x="0" y="28"/>
                  </a:cubicBezTo>
                  <a:cubicBezTo>
                    <a:pt x="8" y="23"/>
                    <a:pt x="8" y="23"/>
                    <a:pt x="8" y="23"/>
                  </a:cubicBezTo>
                  <a:cubicBezTo>
                    <a:pt x="24" y="24"/>
                    <a:pt x="40" y="25"/>
                    <a:pt x="56" y="25"/>
                  </a:cubicBezTo>
                  <a:cubicBezTo>
                    <a:pt x="76" y="25"/>
                    <a:pt x="92" y="22"/>
                    <a:pt x="92" y="22"/>
                  </a:cubicBezTo>
                  <a:cubicBezTo>
                    <a:pt x="91" y="20"/>
                    <a:pt x="91" y="20"/>
                    <a:pt x="91" y="20"/>
                  </a:cubicBezTo>
                  <a:cubicBezTo>
                    <a:pt x="83" y="18"/>
                    <a:pt x="83" y="18"/>
                    <a:pt x="83" y="18"/>
                  </a:cubicBezTo>
                  <a:cubicBezTo>
                    <a:pt x="83" y="18"/>
                    <a:pt x="72" y="17"/>
                    <a:pt x="64" y="17"/>
                  </a:cubicBezTo>
                  <a:cubicBezTo>
                    <a:pt x="47" y="15"/>
                    <a:pt x="33" y="13"/>
                    <a:pt x="33" y="13"/>
                  </a:cubicBezTo>
                  <a:cubicBezTo>
                    <a:pt x="31" y="8"/>
                    <a:pt x="31" y="8"/>
                    <a:pt x="31" y="8"/>
                  </a:cubicBezTo>
                  <a:cubicBezTo>
                    <a:pt x="31" y="8"/>
                    <a:pt x="43" y="3"/>
                    <a:pt x="56" y="2"/>
                  </a:cubicBezTo>
                  <a:cubicBezTo>
                    <a:pt x="69" y="1"/>
                    <a:pt x="85" y="0"/>
                    <a:pt x="103" y="0"/>
                  </a:cubicBezTo>
                  <a:cubicBezTo>
                    <a:pt x="122" y="0"/>
                    <a:pt x="138" y="1"/>
                    <a:pt x="152" y="2"/>
                  </a:cubicBezTo>
                  <a:cubicBezTo>
                    <a:pt x="146" y="3"/>
                    <a:pt x="135" y="7"/>
                    <a:pt x="135" y="7"/>
                  </a:cubicBezTo>
                  <a:cubicBezTo>
                    <a:pt x="120" y="5"/>
                    <a:pt x="106" y="5"/>
                    <a:pt x="95" y="5"/>
                  </a:cubicBezTo>
                  <a:cubicBezTo>
                    <a:pt x="77" y="5"/>
                    <a:pt x="64" y="7"/>
                    <a:pt x="64" y="7"/>
                  </a:cubicBezTo>
                  <a:cubicBezTo>
                    <a:pt x="68" y="10"/>
                    <a:pt x="68" y="10"/>
                    <a:pt x="68" y="10"/>
                  </a:cubicBezTo>
                  <a:cubicBezTo>
                    <a:pt x="68" y="10"/>
                    <a:pt x="80" y="11"/>
                    <a:pt x="94" y="12"/>
                  </a:cubicBezTo>
                  <a:cubicBezTo>
                    <a:pt x="105" y="13"/>
                    <a:pt x="118" y="15"/>
                    <a:pt x="118" y="15"/>
                  </a:cubicBezTo>
                  <a:cubicBezTo>
                    <a:pt x="127" y="17"/>
                    <a:pt x="127" y="17"/>
                    <a:pt x="127" y="17"/>
                  </a:cubicBezTo>
                  <a:lnTo>
                    <a:pt x="12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5" name="Freeform 367"/>
            <p:cNvSpPr>
              <a:spLocks/>
            </p:cNvSpPr>
            <p:nvPr/>
          </p:nvSpPr>
          <p:spPr bwMode="auto">
            <a:xfrm>
              <a:off x="-34688463" y="4440238"/>
              <a:ext cx="668338" cy="150813"/>
            </a:xfrm>
            <a:custGeom>
              <a:avLst/>
              <a:gdLst>
                <a:gd name="T0" fmla="*/ 138 w 178"/>
                <a:gd name="T1" fmla="*/ 40 h 40"/>
                <a:gd name="T2" fmla="*/ 105 w 178"/>
                <a:gd name="T3" fmla="*/ 40 h 40"/>
                <a:gd name="T4" fmla="*/ 132 w 178"/>
                <a:gd name="T5" fmla="*/ 23 h 40"/>
                <a:gd name="T6" fmla="*/ 132 w 178"/>
                <a:gd name="T7" fmla="*/ 18 h 40"/>
                <a:gd name="T8" fmla="*/ 111 w 178"/>
                <a:gd name="T9" fmla="*/ 16 h 40"/>
                <a:gd name="T10" fmla="*/ 77 w 178"/>
                <a:gd name="T11" fmla="*/ 18 h 40"/>
                <a:gd name="T12" fmla="*/ 55 w 178"/>
                <a:gd name="T13" fmla="*/ 26 h 40"/>
                <a:gd name="T14" fmla="*/ 33 w 178"/>
                <a:gd name="T15" fmla="*/ 40 h 40"/>
                <a:gd name="T16" fmla="*/ 0 w 178"/>
                <a:gd name="T17" fmla="*/ 40 h 40"/>
                <a:gd name="T18" fmla="*/ 62 w 178"/>
                <a:gd name="T19" fmla="*/ 0 h 40"/>
                <a:gd name="T20" fmla="*/ 95 w 178"/>
                <a:gd name="T21" fmla="*/ 0 h 40"/>
                <a:gd name="T22" fmla="*/ 80 w 178"/>
                <a:gd name="T23" fmla="*/ 10 h 40"/>
                <a:gd name="T24" fmla="*/ 70 w 178"/>
                <a:gd name="T25" fmla="*/ 15 h 40"/>
                <a:gd name="T26" fmla="*/ 72 w 178"/>
                <a:gd name="T27" fmla="*/ 15 h 40"/>
                <a:gd name="T28" fmla="*/ 96 w 178"/>
                <a:gd name="T29" fmla="*/ 12 h 40"/>
                <a:gd name="T30" fmla="*/ 126 w 178"/>
                <a:gd name="T31" fmla="*/ 11 h 40"/>
                <a:gd name="T32" fmla="*/ 167 w 178"/>
                <a:gd name="T33" fmla="*/ 22 h 40"/>
                <a:gd name="T34" fmla="*/ 138 w 178"/>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8" h="40">
                  <a:moveTo>
                    <a:pt x="138" y="40"/>
                  </a:moveTo>
                  <a:cubicBezTo>
                    <a:pt x="127" y="40"/>
                    <a:pt x="116" y="40"/>
                    <a:pt x="105" y="40"/>
                  </a:cubicBezTo>
                  <a:cubicBezTo>
                    <a:pt x="114" y="34"/>
                    <a:pt x="123" y="29"/>
                    <a:pt x="132" y="23"/>
                  </a:cubicBezTo>
                  <a:cubicBezTo>
                    <a:pt x="132" y="18"/>
                    <a:pt x="132" y="18"/>
                    <a:pt x="132" y="18"/>
                  </a:cubicBezTo>
                  <a:cubicBezTo>
                    <a:pt x="132" y="18"/>
                    <a:pt x="122" y="16"/>
                    <a:pt x="111" y="16"/>
                  </a:cubicBezTo>
                  <a:cubicBezTo>
                    <a:pt x="97" y="16"/>
                    <a:pt x="86" y="17"/>
                    <a:pt x="77" y="18"/>
                  </a:cubicBezTo>
                  <a:cubicBezTo>
                    <a:pt x="68" y="20"/>
                    <a:pt x="55" y="26"/>
                    <a:pt x="55" y="26"/>
                  </a:cubicBezTo>
                  <a:cubicBezTo>
                    <a:pt x="48" y="30"/>
                    <a:pt x="41" y="36"/>
                    <a:pt x="33" y="40"/>
                  </a:cubicBezTo>
                  <a:cubicBezTo>
                    <a:pt x="22" y="40"/>
                    <a:pt x="11" y="40"/>
                    <a:pt x="0" y="40"/>
                  </a:cubicBezTo>
                  <a:cubicBezTo>
                    <a:pt x="21" y="27"/>
                    <a:pt x="41" y="13"/>
                    <a:pt x="62" y="0"/>
                  </a:cubicBezTo>
                  <a:cubicBezTo>
                    <a:pt x="73" y="0"/>
                    <a:pt x="84" y="0"/>
                    <a:pt x="95" y="0"/>
                  </a:cubicBezTo>
                  <a:cubicBezTo>
                    <a:pt x="80" y="10"/>
                    <a:pt x="80" y="10"/>
                    <a:pt x="80" y="10"/>
                  </a:cubicBezTo>
                  <a:cubicBezTo>
                    <a:pt x="70" y="15"/>
                    <a:pt x="70" y="15"/>
                    <a:pt x="70" y="15"/>
                  </a:cubicBezTo>
                  <a:cubicBezTo>
                    <a:pt x="72" y="15"/>
                    <a:pt x="72" y="15"/>
                    <a:pt x="72" y="15"/>
                  </a:cubicBezTo>
                  <a:cubicBezTo>
                    <a:pt x="79" y="14"/>
                    <a:pt x="87" y="13"/>
                    <a:pt x="96" y="12"/>
                  </a:cubicBezTo>
                  <a:cubicBezTo>
                    <a:pt x="105" y="11"/>
                    <a:pt x="115" y="11"/>
                    <a:pt x="126" y="11"/>
                  </a:cubicBezTo>
                  <a:cubicBezTo>
                    <a:pt x="164" y="11"/>
                    <a:pt x="178" y="14"/>
                    <a:pt x="167" y="22"/>
                  </a:cubicBezTo>
                  <a:cubicBezTo>
                    <a:pt x="157" y="28"/>
                    <a:pt x="148" y="34"/>
                    <a:pt x="138"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6" name="Freeform 368"/>
            <p:cNvSpPr>
              <a:spLocks noEditPoints="1"/>
            </p:cNvSpPr>
            <p:nvPr/>
          </p:nvSpPr>
          <p:spPr bwMode="auto">
            <a:xfrm>
              <a:off x="-33994725" y="4440238"/>
              <a:ext cx="338138" cy="150813"/>
            </a:xfrm>
            <a:custGeom>
              <a:avLst/>
              <a:gdLst>
                <a:gd name="T0" fmla="*/ 53 w 90"/>
                <a:gd name="T1" fmla="*/ 4 h 40"/>
                <a:gd name="T2" fmla="*/ 62 w 90"/>
                <a:gd name="T3" fmla="*/ 1 h 40"/>
                <a:gd name="T4" fmla="*/ 77 w 90"/>
                <a:gd name="T5" fmla="*/ 0 h 40"/>
                <a:gd name="T6" fmla="*/ 89 w 90"/>
                <a:gd name="T7" fmla="*/ 1 h 40"/>
                <a:gd name="T8" fmla="*/ 90 w 90"/>
                <a:gd name="T9" fmla="*/ 4 h 40"/>
                <a:gd name="T10" fmla="*/ 82 w 90"/>
                <a:gd name="T11" fmla="*/ 6 h 40"/>
                <a:gd name="T12" fmla="*/ 66 w 90"/>
                <a:gd name="T13" fmla="*/ 7 h 40"/>
                <a:gd name="T14" fmla="*/ 54 w 90"/>
                <a:gd name="T15" fmla="*/ 6 h 40"/>
                <a:gd name="T16" fmla="*/ 53 w 90"/>
                <a:gd name="T17" fmla="*/ 4 h 40"/>
                <a:gd name="T18" fmla="*/ 33 w 90"/>
                <a:gd name="T19" fmla="*/ 40 h 40"/>
                <a:gd name="T20" fmla="*/ 0 w 90"/>
                <a:gd name="T21" fmla="*/ 40 h 40"/>
                <a:gd name="T22" fmla="*/ 43 w 90"/>
                <a:gd name="T23" fmla="*/ 12 h 40"/>
                <a:gd name="T24" fmla="*/ 76 w 90"/>
                <a:gd name="T25" fmla="*/ 12 h 40"/>
                <a:gd name="T26" fmla="*/ 33 w 90"/>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0" h="40">
                  <a:moveTo>
                    <a:pt x="53" y="4"/>
                  </a:moveTo>
                  <a:cubicBezTo>
                    <a:pt x="62" y="1"/>
                    <a:pt x="62" y="1"/>
                    <a:pt x="62" y="1"/>
                  </a:cubicBezTo>
                  <a:cubicBezTo>
                    <a:pt x="62" y="1"/>
                    <a:pt x="71" y="0"/>
                    <a:pt x="77" y="0"/>
                  </a:cubicBezTo>
                  <a:cubicBezTo>
                    <a:pt x="89" y="1"/>
                    <a:pt x="89" y="1"/>
                    <a:pt x="89" y="1"/>
                  </a:cubicBezTo>
                  <a:cubicBezTo>
                    <a:pt x="90" y="4"/>
                    <a:pt x="90" y="4"/>
                    <a:pt x="90" y="4"/>
                  </a:cubicBezTo>
                  <a:cubicBezTo>
                    <a:pt x="82" y="6"/>
                    <a:pt x="82" y="6"/>
                    <a:pt x="82" y="6"/>
                  </a:cubicBezTo>
                  <a:cubicBezTo>
                    <a:pt x="66" y="7"/>
                    <a:pt x="66" y="7"/>
                    <a:pt x="66" y="7"/>
                  </a:cubicBezTo>
                  <a:cubicBezTo>
                    <a:pt x="54" y="6"/>
                    <a:pt x="54" y="6"/>
                    <a:pt x="54" y="6"/>
                  </a:cubicBezTo>
                  <a:lnTo>
                    <a:pt x="53" y="4"/>
                  </a:lnTo>
                  <a:close/>
                  <a:moveTo>
                    <a:pt x="33" y="40"/>
                  </a:moveTo>
                  <a:cubicBezTo>
                    <a:pt x="22" y="40"/>
                    <a:pt x="11" y="40"/>
                    <a:pt x="0" y="40"/>
                  </a:cubicBezTo>
                  <a:cubicBezTo>
                    <a:pt x="14" y="31"/>
                    <a:pt x="29" y="21"/>
                    <a:pt x="43" y="12"/>
                  </a:cubicBezTo>
                  <a:cubicBezTo>
                    <a:pt x="54" y="12"/>
                    <a:pt x="65" y="12"/>
                    <a:pt x="76" y="12"/>
                  </a:cubicBezTo>
                  <a:cubicBezTo>
                    <a:pt x="62" y="21"/>
                    <a:pt x="48" y="31"/>
                    <a:pt x="33"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7" name="Freeform 369"/>
            <p:cNvSpPr>
              <a:spLocks/>
            </p:cNvSpPr>
            <p:nvPr/>
          </p:nvSpPr>
          <p:spPr bwMode="auto">
            <a:xfrm>
              <a:off x="-33664525" y="4435476"/>
              <a:ext cx="547688" cy="155575"/>
            </a:xfrm>
            <a:custGeom>
              <a:avLst/>
              <a:gdLst>
                <a:gd name="T0" fmla="*/ 108 w 146"/>
                <a:gd name="T1" fmla="*/ 17 h 41"/>
                <a:gd name="T2" fmla="*/ 69 w 146"/>
                <a:gd name="T3" fmla="*/ 17 h 41"/>
                <a:gd name="T4" fmla="*/ 33 w 146"/>
                <a:gd name="T5" fmla="*/ 41 h 41"/>
                <a:gd name="T6" fmla="*/ 0 w 146"/>
                <a:gd name="T7" fmla="*/ 41 h 41"/>
                <a:gd name="T8" fmla="*/ 36 w 146"/>
                <a:gd name="T9" fmla="*/ 17 h 41"/>
                <a:gd name="T10" fmla="*/ 10 w 146"/>
                <a:gd name="T11" fmla="*/ 17 h 41"/>
                <a:gd name="T12" fmla="*/ 15 w 146"/>
                <a:gd name="T13" fmla="*/ 14 h 41"/>
                <a:gd name="T14" fmla="*/ 43 w 146"/>
                <a:gd name="T15" fmla="*/ 12 h 41"/>
                <a:gd name="T16" fmla="*/ 46 w 146"/>
                <a:gd name="T17" fmla="*/ 10 h 41"/>
                <a:gd name="T18" fmla="*/ 70 w 146"/>
                <a:gd name="T19" fmla="*/ 3 h 41"/>
                <a:gd name="T20" fmla="*/ 114 w 146"/>
                <a:gd name="T21" fmla="*/ 0 h 41"/>
                <a:gd name="T22" fmla="*/ 146 w 146"/>
                <a:gd name="T23" fmla="*/ 1 h 41"/>
                <a:gd name="T24" fmla="*/ 131 w 146"/>
                <a:gd name="T25" fmla="*/ 6 h 41"/>
                <a:gd name="T26" fmla="*/ 108 w 146"/>
                <a:gd name="T27" fmla="*/ 5 h 41"/>
                <a:gd name="T28" fmla="*/ 90 w 146"/>
                <a:gd name="T29" fmla="*/ 7 h 41"/>
                <a:gd name="T30" fmla="*/ 79 w 146"/>
                <a:gd name="T31" fmla="*/ 11 h 41"/>
                <a:gd name="T32" fmla="*/ 76 w 146"/>
                <a:gd name="T33" fmla="*/ 13 h 41"/>
                <a:gd name="T34" fmla="*/ 115 w 146"/>
                <a:gd name="T35" fmla="*/ 13 h 41"/>
                <a:gd name="T36" fmla="*/ 108 w 146"/>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6" h="41">
                  <a:moveTo>
                    <a:pt x="108" y="17"/>
                  </a:moveTo>
                  <a:cubicBezTo>
                    <a:pt x="95" y="17"/>
                    <a:pt x="82" y="17"/>
                    <a:pt x="69" y="17"/>
                  </a:cubicBezTo>
                  <a:cubicBezTo>
                    <a:pt x="57" y="25"/>
                    <a:pt x="45" y="33"/>
                    <a:pt x="33" y="41"/>
                  </a:cubicBezTo>
                  <a:cubicBezTo>
                    <a:pt x="22" y="41"/>
                    <a:pt x="11" y="41"/>
                    <a:pt x="0" y="41"/>
                  </a:cubicBezTo>
                  <a:cubicBezTo>
                    <a:pt x="12" y="33"/>
                    <a:pt x="24" y="25"/>
                    <a:pt x="36" y="17"/>
                  </a:cubicBezTo>
                  <a:cubicBezTo>
                    <a:pt x="27" y="17"/>
                    <a:pt x="19" y="17"/>
                    <a:pt x="10" y="17"/>
                  </a:cubicBezTo>
                  <a:cubicBezTo>
                    <a:pt x="15" y="14"/>
                    <a:pt x="15" y="14"/>
                    <a:pt x="15" y="14"/>
                  </a:cubicBezTo>
                  <a:cubicBezTo>
                    <a:pt x="24" y="14"/>
                    <a:pt x="34" y="13"/>
                    <a:pt x="43" y="12"/>
                  </a:cubicBezTo>
                  <a:cubicBezTo>
                    <a:pt x="46" y="10"/>
                    <a:pt x="46" y="10"/>
                    <a:pt x="46" y="10"/>
                  </a:cubicBezTo>
                  <a:cubicBezTo>
                    <a:pt x="46" y="10"/>
                    <a:pt x="59" y="5"/>
                    <a:pt x="70" y="3"/>
                  </a:cubicBezTo>
                  <a:cubicBezTo>
                    <a:pt x="81" y="1"/>
                    <a:pt x="96" y="0"/>
                    <a:pt x="114" y="0"/>
                  </a:cubicBezTo>
                  <a:cubicBezTo>
                    <a:pt x="125" y="0"/>
                    <a:pt x="136" y="1"/>
                    <a:pt x="146" y="1"/>
                  </a:cubicBezTo>
                  <a:cubicBezTo>
                    <a:pt x="131" y="6"/>
                    <a:pt x="131" y="6"/>
                    <a:pt x="131" y="6"/>
                  </a:cubicBezTo>
                  <a:cubicBezTo>
                    <a:pt x="123" y="6"/>
                    <a:pt x="116" y="5"/>
                    <a:pt x="108" y="5"/>
                  </a:cubicBezTo>
                  <a:cubicBezTo>
                    <a:pt x="101" y="5"/>
                    <a:pt x="90" y="7"/>
                    <a:pt x="90" y="7"/>
                  </a:cubicBezTo>
                  <a:cubicBezTo>
                    <a:pt x="79" y="11"/>
                    <a:pt x="79" y="11"/>
                    <a:pt x="79" y="11"/>
                  </a:cubicBezTo>
                  <a:cubicBezTo>
                    <a:pt x="76" y="13"/>
                    <a:pt x="76" y="13"/>
                    <a:pt x="76" y="13"/>
                  </a:cubicBezTo>
                  <a:cubicBezTo>
                    <a:pt x="89" y="13"/>
                    <a:pt x="102" y="13"/>
                    <a:pt x="115" y="13"/>
                  </a:cubicBezTo>
                  <a:lnTo>
                    <a:pt x="108"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8" name="Freeform 370"/>
            <p:cNvSpPr>
              <a:spLocks/>
            </p:cNvSpPr>
            <p:nvPr/>
          </p:nvSpPr>
          <p:spPr bwMode="auto">
            <a:xfrm>
              <a:off x="-33270825" y="4459288"/>
              <a:ext cx="438150" cy="134938"/>
            </a:xfrm>
            <a:custGeom>
              <a:avLst/>
              <a:gdLst>
                <a:gd name="T0" fmla="*/ 58 w 117"/>
                <a:gd name="T1" fmla="*/ 31 h 36"/>
                <a:gd name="T2" fmla="*/ 84 w 117"/>
                <a:gd name="T3" fmla="*/ 30 h 36"/>
                <a:gd name="T4" fmla="*/ 77 w 117"/>
                <a:gd name="T5" fmla="*/ 35 h 36"/>
                <a:gd name="T6" fmla="*/ 62 w 117"/>
                <a:gd name="T7" fmla="*/ 36 h 36"/>
                <a:gd name="T8" fmla="*/ 43 w 117"/>
                <a:gd name="T9" fmla="*/ 36 h 36"/>
                <a:gd name="T10" fmla="*/ 9 w 117"/>
                <a:gd name="T11" fmla="*/ 27 h 36"/>
                <a:gd name="T12" fmla="*/ 32 w 117"/>
                <a:gd name="T13" fmla="*/ 11 h 36"/>
                <a:gd name="T14" fmla="*/ 11 w 117"/>
                <a:gd name="T15" fmla="*/ 11 h 36"/>
                <a:gd name="T16" fmla="*/ 15 w 117"/>
                <a:gd name="T17" fmla="*/ 8 h 36"/>
                <a:gd name="T18" fmla="*/ 41 w 117"/>
                <a:gd name="T19" fmla="*/ 6 h 36"/>
                <a:gd name="T20" fmla="*/ 62 w 117"/>
                <a:gd name="T21" fmla="*/ 0 h 36"/>
                <a:gd name="T22" fmla="*/ 82 w 117"/>
                <a:gd name="T23" fmla="*/ 0 h 36"/>
                <a:gd name="T24" fmla="*/ 73 w 117"/>
                <a:gd name="T25" fmla="*/ 7 h 36"/>
                <a:gd name="T26" fmla="*/ 117 w 117"/>
                <a:gd name="T27" fmla="*/ 7 h 36"/>
                <a:gd name="T28" fmla="*/ 110 w 117"/>
                <a:gd name="T29" fmla="*/ 11 h 36"/>
                <a:gd name="T30" fmla="*/ 66 w 117"/>
                <a:gd name="T31" fmla="*/ 11 h 36"/>
                <a:gd name="T32" fmla="*/ 43 w 117"/>
                <a:gd name="T33" fmla="*/ 27 h 36"/>
                <a:gd name="T34" fmla="*/ 44 w 117"/>
                <a:gd name="T35" fmla="*/ 30 h 36"/>
                <a:gd name="T36" fmla="*/ 58 w 117"/>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6">
                  <a:moveTo>
                    <a:pt x="58" y="31"/>
                  </a:moveTo>
                  <a:cubicBezTo>
                    <a:pt x="66" y="31"/>
                    <a:pt x="75" y="31"/>
                    <a:pt x="84" y="30"/>
                  </a:cubicBezTo>
                  <a:cubicBezTo>
                    <a:pt x="77" y="35"/>
                    <a:pt x="77" y="35"/>
                    <a:pt x="77" y="35"/>
                  </a:cubicBezTo>
                  <a:cubicBezTo>
                    <a:pt x="77" y="35"/>
                    <a:pt x="68" y="35"/>
                    <a:pt x="62" y="36"/>
                  </a:cubicBezTo>
                  <a:cubicBezTo>
                    <a:pt x="56" y="36"/>
                    <a:pt x="49" y="36"/>
                    <a:pt x="43" y="36"/>
                  </a:cubicBezTo>
                  <a:cubicBezTo>
                    <a:pt x="11" y="36"/>
                    <a:pt x="0" y="33"/>
                    <a:pt x="9" y="27"/>
                  </a:cubicBezTo>
                  <a:cubicBezTo>
                    <a:pt x="17" y="21"/>
                    <a:pt x="25" y="16"/>
                    <a:pt x="32" y="11"/>
                  </a:cubicBezTo>
                  <a:cubicBezTo>
                    <a:pt x="25" y="11"/>
                    <a:pt x="18" y="11"/>
                    <a:pt x="11" y="11"/>
                  </a:cubicBezTo>
                  <a:cubicBezTo>
                    <a:pt x="15" y="8"/>
                    <a:pt x="15" y="8"/>
                    <a:pt x="15" y="8"/>
                  </a:cubicBezTo>
                  <a:cubicBezTo>
                    <a:pt x="24" y="8"/>
                    <a:pt x="33" y="7"/>
                    <a:pt x="41" y="6"/>
                  </a:cubicBezTo>
                  <a:cubicBezTo>
                    <a:pt x="48" y="4"/>
                    <a:pt x="55" y="2"/>
                    <a:pt x="62" y="0"/>
                  </a:cubicBezTo>
                  <a:cubicBezTo>
                    <a:pt x="68" y="0"/>
                    <a:pt x="75" y="0"/>
                    <a:pt x="82" y="0"/>
                  </a:cubicBezTo>
                  <a:cubicBezTo>
                    <a:pt x="73" y="7"/>
                    <a:pt x="73" y="7"/>
                    <a:pt x="73" y="7"/>
                  </a:cubicBezTo>
                  <a:cubicBezTo>
                    <a:pt x="88" y="7"/>
                    <a:pt x="102" y="7"/>
                    <a:pt x="117" y="7"/>
                  </a:cubicBezTo>
                  <a:cubicBezTo>
                    <a:pt x="110" y="11"/>
                    <a:pt x="110" y="11"/>
                    <a:pt x="110" y="11"/>
                  </a:cubicBezTo>
                  <a:cubicBezTo>
                    <a:pt x="96" y="11"/>
                    <a:pt x="81" y="11"/>
                    <a:pt x="66" y="11"/>
                  </a:cubicBezTo>
                  <a:cubicBezTo>
                    <a:pt x="58" y="16"/>
                    <a:pt x="51" y="21"/>
                    <a:pt x="43" y="27"/>
                  </a:cubicBezTo>
                  <a:cubicBezTo>
                    <a:pt x="44" y="30"/>
                    <a:pt x="44" y="30"/>
                    <a:pt x="44" y="30"/>
                  </a:cubicBezTo>
                  <a:cubicBezTo>
                    <a:pt x="44" y="30"/>
                    <a:pt x="52" y="31"/>
                    <a:pt x="58"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19" name="Freeform 371"/>
            <p:cNvSpPr>
              <a:spLocks/>
            </p:cNvSpPr>
            <p:nvPr/>
          </p:nvSpPr>
          <p:spPr bwMode="auto">
            <a:xfrm>
              <a:off x="44938950" y="4481513"/>
              <a:ext cx="512763" cy="112713"/>
            </a:xfrm>
            <a:custGeom>
              <a:avLst/>
              <a:gdLst>
                <a:gd name="T0" fmla="*/ 136 w 137"/>
                <a:gd name="T1" fmla="*/ 21 h 30"/>
                <a:gd name="T2" fmla="*/ 128 w 137"/>
                <a:gd name="T3" fmla="*/ 28 h 30"/>
                <a:gd name="T4" fmla="*/ 84 w 137"/>
                <a:gd name="T5" fmla="*/ 30 h 30"/>
                <a:gd name="T6" fmla="*/ 31 w 137"/>
                <a:gd name="T7" fmla="*/ 28 h 30"/>
                <a:gd name="T8" fmla="*/ 23 w 137"/>
                <a:gd name="T9" fmla="*/ 23 h 30"/>
                <a:gd name="T10" fmla="*/ 78 w 137"/>
                <a:gd name="T11" fmla="*/ 25 h 30"/>
                <a:gd name="T12" fmla="*/ 104 w 137"/>
                <a:gd name="T13" fmla="*/ 22 h 30"/>
                <a:gd name="T14" fmla="*/ 97 w 137"/>
                <a:gd name="T15" fmla="*/ 20 h 30"/>
                <a:gd name="T16" fmla="*/ 84 w 137"/>
                <a:gd name="T17" fmla="*/ 18 h 30"/>
                <a:gd name="T18" fmla="*/ 60 w 137"/>
                <a:gd name="T19" fmla="*/ 17 h 30"/>
                <a:gd name="T20" fmla="*/ 18 w 137"/>
                <a:gd name="T21" fmla="*/ 13 h 30"/>
                <a:gd name="T22" fmla="*/ 1 w 137"/>
                <a:gd name="T23" fmla="*/ 8 h 30"/>
                <a:gd name="T24" fmla="*/ 8 w 137"/>
                <a:gd name="T25" fmla="*/ 2 h 30"/>
                <a:gd name="T26" fmla="*/ 49 w 137"/>
                <a:gd name="T27" fmla="*/ 0 h 30"/>
                <a:gd name="T28" fmla="*/ 105 w 137"/>
                <a:gd name="T29" fmla="*/ 2 h 30"/>
                <a:gd name="T30" fmla="*/ 101 w 137"/>
                <a:gd name="T31" fmla="*/ 7 h 30"/>
                <a:gd name="T32" fmla="*/ 55 w 137"/>
                <a:gd name="T33" fmla="*/ 5 h 30"/>
                <a:gd name="T34" fmla="*/ 33 w 137"/>
                <a:gd name="T35" fmla="*/ 7 h 30"/>
                <a:gd name="T36" fmla="*/ 43 w 137"/>
                <a:gd name="T37" fmla="*/ 10 h 30"/>
                <a:gd name="T38" fmla="*/ 77 w 137"/>
                <a:gd name="T39" fmla="*/ 12 h 30"/>
                <a:gd name="T40" fmla="*/ 109 w 137"/>
                <a:gd name="T41" fmla="*/ 15 h 30"/>
                <a:gd name="T42" fmla="*/ 126 w 137"/>
                <a:gd name="T43" fmla="*/ 17 h 30"/>
                <a:gd name="T44" fmla="*/ 136 w 137"/>
                <a:gd name="T45" fmla="*/ 2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7" h="30">
                  <a:moveTo>
                    <a:pt x="136" y="21"/>
                  </a:moveTo>
                  <a:cubicBezTo>
                    <a:pt x="136" y="21"/>
                    <a:pt x="137" y="26"/>
                    <a:pt x="128" y="28"/>
                  </a:cubicBezTo>
                  <a:cubicBezTo>
                    <a:pt x="119" y="29"/>
                    <a:pt x="105" y="30"/>
                    <a:pt x="84" y="30"/>
                  </a:cubicBezTo>
                  <a:cubicBezTo>
                    <a:pt x="63" y="30"/>
                    <a:pt x="45" y="29"/>
                    <a:pt x="31" y="28"/>
                  </a:cubicBezTo>
                  <a:cubicBezTo>
                    <a:pt x="23" y="23"/>
                    <a:pt x="23" y="23"/>
                    <a:pt x="23" y="23"/>
                  </a:cubicBezTo>
                  <a:cubicBezTo>
                    <a:pt x="44" y="24"/>
                    <a:pt x="62" y="25"/>
                    <a:pt x="78" y="25"/>
                  </a:cubicBezTo>
                  <a:cubicBezTo>
                    <a:pt x="98" y="25"/>
                    <a:pt x="104" y="22"/>
                    <a:pt x="104" y="22"/>
                  </a:cubicBezTo>
                  <a:cubicBezTo>
                    <a:pt x="97" y="20"/>
                    <a:pt x="97" y="20"/>
                    <a:pt x="97" y="20"/>
                  </a:cubicBezTo>
                  <a:cubicBezTo>
                    <a:pt x="84" y="18"/>
                    <a:pt x="84" y="18"/>
                    <a:pt x="84" y="18"/>
                  </a:cubicBezTo>
                  <a:cubicBezTo>
                    <a:pt x="78" y="18"/>
                    <a:pt x="70" y="17"/>
                    <a:pt x="60" y="17"/>
                  </a:cubicBezTo>
                  <a:cubicBezTo>
                    <a:pt x="40" y="15"/>
                    <a:pt x="26" y="14"/>
                    <a:pt x="18" y="13"/>
                  </a:cubicBezTo>
                  <a:cubicBezTo>
                    <a:pt x="9" y="11"/>
                    <a:pt x="1" y="8"/>
                    <a:pt x="1" y="8"/>
                  </a:cubicBezTo>
                  <a:cubicBezTo>
                    <a:pt x="1" y="8"/>
                    <a:pt x="0" y="3"/>
                    <a:pt x="8" y="2"/>
                  </a:cubicBezTo>
                  <a:cubicBezTo>
                    <a:pt x="17" y="1"/>
                    <a:pt x="31" y="0"/>
                    <a:pt x="49" y="0"/>
                  </a:cubicBezTo>
                  <a:cubicBezTo>
                    <a:pt x="68" y="0"/>
                    <a:pt x="86" y="1"/>
                    <a:pt x="105" y="2"/>
                  </a:cubicBezTo>
                  <a:cubicBezTo>
                    <a:pt x="101" y="7"/>
                    <a:pt x="101" y="7"/>
                    <a:pt x="101" y="7"/>
                  </a:cubicBezTo>
                  <a:cubicBezTo>
                    <a:pt x="82" y="5"/>
                    <a:pt x="67" y="5"/>
                    <a:pt x="55" y="5"/>
                  </a:cubicBezTo>
                  <a:cubicBezTo>
                    <a:pt x="38" y="5"/>
                    <a:pt x="33" y="7"/>
                    <a:pt x="33" y="7"/>
                  </a:cubicBezTo>
                  <a:cubicBezTo>
                    <a:pt x="43" y="10"/>
                    <a:pt x="43" y="10"/>
                    <a:pt x="43" y="10"/>
                  </a:cubicBezTo>
                  <a:cubicBezTo>
                    <a:pt x="43" y="10"/>
                    <a:pt x="60" y="11"/>
                    <a:pt x="77" y="12"/>
                  </a:cubicBezTo>
                  <a:cubicBezTo>
                    <a:pt x="91" y="13"/>
                    <a:pt x="102" y="14"/>
                    <a:pt x="109" y="15"/>
                  </a:cubicBezTo>
                  <a:cubicBezTo>
                    <a:pt x="116" y="16"/>
                    <a:pt x="126" y="17"/>
                    <a:pt x="126" y="17"/>
                  </a:cubicBezTo>
                  <a:lnTo>
                    <a:pt x="136"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0" name="Freeform 372"/>
            <p:cNvSpPr>
              <a:spLocks/>
            </p:cNvSpPr>
            <p:nvPr/>
          </p:nvSpPr>
          <p:spPr bwMode="auto">
            <a:xfrm>
              <a:off x="45399325" y="4440238"/>
              <a:ext cx="746125" cy="150813"/>
            </a:xfrm>
            <a:custGeom>
              <a:avLst/>
              <a:gdLst>
                <a:gd name="T0" fmla="*/ 199 w 199"/>
                <a:gd name="T1" fmla="*/ 40 h 40"/>
                <a:gd name="T2" fmla="*/ 166 w 199"/>
                <a:gd name="T3" fmla="*/ 40 h 40"/>
                <a:gd name="T4" fmla="*/ 139 w 199"/>
                <a:gd name="T5" fmla="*/ 23 h 40"/>
                <a:gd name="T6" fmla="*/ 124 w 199"/>
                <a:gd name="T7" fmla="*/ 18 h 40"/>
                <a:gd name="T8" fmla="*/ 98 w 199"/>
                <a:gd name="T9" fmla="*/ 16 h 40"/>
                <a:gd name="T10" fmla="*/ 71 w 199"/>
                <a:gd name="T11" fmla="*/ 18 h 40"/>
                <a:gd name="T12" fmla="*/ 73 w 199"/>
                <a:gd name="T13" fmla="*/ 26 h 40"/>
                <a:gd name="T14" fmla="*/ 94 w 199"/>
                <a:gd name="T15" fmla="*/ 40 h 40"/>
                <a:gd name="T16" fmla="*/ 61 w 199"/>
                <a:gd name="T17" fmla="*/ 40 h 40"/>
                <a:gd name="T18" fmla="*/ 0 w 199"/>
                <a:gd name="T19" fmla="*/ 0 h 40"/>
                <a:gd name="T20" fmla="*/ 34 w 199"/>
                <a:gd name="T21" fmla="*/ 0 h 40"/>
                <a:gd name="T22" fmla="*/ 49 w 199"/>
                <a:gd name="T23" fmla="*/ 10 h 40"/>
                <a:gd name="T24" fmla="*/ 55 w 199"/>
                <a:gd name="T25" fmla="*/ 15 h 40"/>
                <a:gd name="T26" fmla="*/ 57 w 199"/>
                <a:gd name="T27" fmla="*/ 15 h 40"/>
                <a:gd name="T28" fmla="*/ 71 w 199"/>
                <a:gd name="T29" fmla="*/ 12 h 40"/>
                <a:gd name="T30" fmla="*/ 98 w 199"/>
                <a:gd name="T31" fmla="*/ 11 h 40"/>
                <a:gd name="T32" fmla="*/ 171 w 199"/>
                <a:gd name="T33" fmla="*/ 22 h 40"/>
                <a:gd name="T34" fmla="*/ 199 w 199"/>
                <a:gd name="T35"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9" h="40">
                  <a:moveTo>
                    <a:pt x="199" y="40"/>
                  </a:moveTo>
                  <a:cubicBezTo>
                    <a:pt x="188" y="40"/>
                    <a:pt x="177" y="40"/>
                    <a:pt x="166" y="40"/>
                  </a:cubicBezTo>
                  <a:cubicBezTo>
                    <a:pt x="157" y="34"/>
                    <a:pt x="148" y="28"/>
                    <a:pt x="139" y="23"/>
                  </a:cubicBezTo>
                  <a:cubicBezTo>
                    <a:pt x="139" y="23"/>
                    <a:pt x="130" y="19"/>
                    <a:pt x="124" y="18"/>
                  </a:cubicBezTo>
                  <a:cubicBezTo>
                    <a:pt x="118" y="17"/>
                    <a:pt x="109" y="16"/>
                    <a:pt x="98" y="16"/>
                  </a:cubicBezTo>
                  <a:cubicBezTo>
                    <a:pt x="85" y="16"/>
                    <a:pt x="71" y="18"/>
                    <a:pt x="71" y="18"/>
                  </a:cubicBezTo>
                  <a:cubicBezTo>
                    <a:pt x="73" y="26"/>
                    <a:pt x="73" y="26"/>
                    <a:pt x="73" y="26"/>
                  </a:cubicBezTo>
                  <a:cubicBezTo>
                    <a:pt x="80" y="30"/>
                    <a:pt x="87" y="36"/>
                    <a:pt x="94" y="40"/>
                  </a:cubicBezTo>
                  <a:cubicBezTo>
                    <a:pt x="83" y="40"/>
                    <a:pt x="72" y="40"/>
                    <a:pt x="61" y="40"/>
                  </a:cubicBezTo>
                  <a:cubicBezTo>
                    <a:pt x="41" y="27"/>
                    <a:pt x="21" y="13"/>
                    <a:pt x="0" y="0"/>
                  </a:cubicBezTo>
                  <a:cubicBezTo>
                    <a:pt x="12" y="0"/>
                    <a:pt x="23" y="0"/>
                    <a:pt x="34" y="0"/>
                  </a:cubicBezTo>
                  <a:cubicBezTo>
                    <a:pt x="49" y="10"/>
                    <a:pt x="49" y="10"/>
                    <a:pt x="49" y="10"/>
                  </a:cubicBezTo>
                  <a:cubicBezTo>
                    <a:pt x="55" y="15"/>
                    <a:pt x="55" y="15"/>
                    <a:pt x="55" y="15"/>
                  </a:cubicBezTo>
                  <a:cubicBezTo>
                    <a:pt x="57" y="15"/>
                    <a:pt x="57" y="15"/>
                    <a:pt x="57" y="15"/>
                  </a:cubicBezTo>
                  <a:cubicBezTo>
                    <a:pt x="57" y="15"/>
                    <a:pt x="65" y="13"/>
                    <a:pt x="71" y="12"/>
                  </a:cubicBezTo>
                  <a:cubicBezTo>
                    <a:pt x="78" y="11"/>
                    <a:pt x="87" y="11"/>
                    <a:pt x="98" y="11"/>
                  </a:cubicBezTo>
                  <a:cubicBezTo>
                    <a:pt x="136" y="11"/>
                    <a:pt x="160" y="14"/>
                    <a:pt x="171" y="22"/>
                  </a:cubicBezTo>
                  <a:cubicBezTo>
                    <a:pt x="180" y="28"/>
                    <a:pt x="190" y="34"/>
                    <a:pt x="199"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1" name="Freeform 373"/>
            <p:cNvSpPr>
              <a:spLocks noEditPoints="1"/>
            </p:cNvSpPr>
            <p:nvPr/>
          </p:nvSpPr>
          <p:spPr bwMode="auto">
            <a:xfrm>
              <a:off x="46104175" y="4440238"/>
              <a:ext cx="341313" cy="150813"/>
            </a:xfrm>
            <a:custGeom>
              <a:avLst/>
              <a:gdLst>
                <a:gd name="T0" fmla="*/ 0 w 91"/>
                <a:gd name="T1" fmla="*/ 4 h 40"/>
                <a:gd name="T2" fmla="*/ 1 w 91"/>
                <a:gd name="T3" fmla="*/ 1 h 40"/>
                <a:gd name="T4" fmla="*/ 14 w 91"/>
                <a:gd name="T5" fmla="*/ 0 h 40"/>
                <a:gd name="T6" fmla="*/ 29 w 91"/>
                <a:gd name="T7" fmla="*/ 1 h 40"/>
                <a:gd name="T8" fmla="*/ 38 w 91"/>
                <a:gd name="T9" fmla="*/ 4 h 40"/>
                <a:gd name="T10" fmla="*/ 37 w 91"/>
                <a:gd name="T11" fmla="*/ 6 h 40"/>
                <a:gd name="T12" fmla="*/ 24 w 91"/>
                <a:gd name="T13" fmla="*/ 7 h 40"/>
                <a:gd name="T14" fmla="*/ 9 w 91"/>
                <a:gd name="T15" fmla="*/ 6 h 40"/>
                <a:gd name="T16" fmla="*/ 0 w 91"/>
                <a:gd name="T17" fmla="*/ 4 h 40"/>
                <a:gd name="T18" fmla="*/ 91 w 91"/>
                <a:gd name="T19" fmla="*/ 40 h 40"/>
                <a:gd name="T20" fmla="*/ 58 w 91"/>
                <a:gd name="T21" fmla="*/ 40 h 40"/>
                <a:gd name="T22" fmla="*/ 14 w 91"/>
                <a:gd name="T23" fmla="*/ 12 h 40"/>
                <a:gd name="T24" fmla="*/ 47 w 91"/>
                <a:gd name="T25" fmla="*/ 12 h 40"/>
                <a:gd name="T26" fmla="*/ 91 w 91"/>
                <a:gd name="T2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40">
                  <a:moveTo>
                    <a:pt x="0" y="4"/>
                  </a:moveTo>
                  <a:cubicBezTo>
                    <a:pt x="1" y="1"/>
                    <a:pt x="1" y="1"/>
                    <a:pt x="1" y="1"/>
                  </a:cubicBezTo>
                  <a:cubicBezTo>
                    <a:pt x="14" y="0"/>
                    <a:pt x="14" y="0"/>
                    <a:pt x="14" y="0"/>
                  </a:cubicBezTo>
                  <a:cubicBezTo>
                    <a:pt x="20" y="0"/>
                    <a:pt x="29" y="1"/>
                    <a:pt x="29" y="1"/>
                  </a:cubicBezTo>
                  <a:cubicBezTo>
                    <a:pt x="38" y="4"/>
                    <a:pt x="38" y="4"/>
                    <a:pt x="38" y="4"/>
                  </a:cubicBezTo>
                  <a:cubicBezTo>
                    <a:pt x="37" y="6"/>
                    <a:pt x="37" y="6"/>
                    <a:pt x="37" y="6"/>
                  </a:cubicBezTo>
                  <a:cubicBezTo>
                    <a:pt x="37" y="6"/>
                    <a:pt x="30" y="7"/>
                    <a:pt x="24" y="7"/>
                  </a:cubicBezTo>
                  <a:cubicBezTo>
                    <a:pt x="9" y="6"/>
                    <a:pt x="9" y="6"/>
                    <a:pt x="9" y="6"/>
                  </a:cubicBezTo>
                  <a:lnTo>
                    <a:pt x="0" y="4"/>
                  </a:lnTo>
                  <a:close/>
                  <a:moveTo>
                    <a:pt x="91" y="40"/>
                  </a:moveTo>
                  <a:cubicBezTo>
                    <a:pt x="80" y="40"/>
                    <a:pt x="69" y="40"/>
                    <a:pt x="58" y="40"/>
                  </a:cubicBezTo>
                  <a:cubicBezTo>
                    <a:pt x="43" y="31"/>
                    <a:pt x="28" y="21"/>
                    <a:pt x="14" y="12"/>
                  </a:cubicBezTo>
                  <a:cubicBezTo>
                    <a:pt x="25" y="12"/>
                    <a:pt x="36" y="12"/>
                    <a:pt x="47" y="12"/>
                  </a:cubicBezTo>
                  <a:cubicBezTo>
                    <a:pt x="62" y="21"/>
                    <a:pt x="76" y="31"/>
                    <a:pt x="91" y="4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2" name="Freeform 374"/>
            <p:cNvSpPr>
              <a:spLocks/>
            </p:cNvSpPr>
            <p:nvPr/>
          </p:nvSpPr>
          <p:spPr bwMode="auto">
            <a:xfrm>
              <a:off x="46397863" y="4435476"/>
              <a:ext cx="382588" cy="155575"/>
            </a:xfrm>
            <a:custGeom>
              <a:avLst/>
              <a:gdLst>
                <a:gd name="T0" fmla="*/ 102 w 102"/>
                <a:gd name="T1" fmla="*/ 17 h 41"/>
                <a:gd name="T2" fmla="*/ 64 w 102"/>
                <a:gd name="T3" fmla="*/ 17 h 41"/>
                <a:gd name="T4" fmla="*/ 101 w 102"/>
                <a:gd name="T5" fmla="*/ 41 h 41"/>
                <a:gd name="T6" fmla="*/ 68 w 102"/>
                <a:gd name="T7" fmla="*/ 41 h 41"/>
                <a:gd name="T8" fmla="*/ 30 w 102"/>
                <a:gd name="T9" fmla="*/ 17 h 41"/>
                <a:gd name="T10" fmla="*/ 5 w 102"/>
                <a:gd name="T11" fmla="*/ 17 h 41"/>
                <a:gd name="T12" fmla="*/ 0 w 102"/>
                <a:gd name="T13" fmla="*/ 14 h 41"/>
                <a:gd name="T14" fmla="*/ 23 w 102"/>
                <a:gd name="T15" fmla="*/ 12 h 41"/>
                <a:gd name="T16" fmla="*/ 20 w 102"/>
                <a:gd name="T17" fmla="*/ 10 h 41"/>
                <a:gd name="T18" fmla="*/ 22 w 102"/>
                <a:gd name="T19" fmla="*/ 3 h 41"/>
                <a:gd name="T20" fmla="*/ 58 w 102"/>
                <a:gd name="T21" fmla="*/ 0 h 41"/>
                <a:gd name="T22" fmla="*/ 94 w 102"/>
                <a:gd name="T23" fmla="*/ 1 h 41"/>
                <a:gd name="T24" fmla="*/ 92 w 102"/>
                <a:gd name="T25" fmla="*/ 6 h 41"/>
                <a:gd name="T26" fmla="*/ 68 w 102"/>
                <a:gd name="T27" fmla="*/ 5 h 41"/>
                <a:gd name="T28" fmla="*/ 53 w 102"/>
                <a:gd name="T29" fmla="*/ 7 h 41"/>
                <a:gd name="T30" fmla="*/ 54 w 102"/>
                <a:gd name="T31" fmla="*/ 11 h 41"/>
                <a:gd name="T32" fmla="*/ 57 w 102"/>
                <a:gd name="T33" fmla="*/ 13 h 41"/>
                <a:gd name="T34" fmla="*/ 95 w 102"/>
                <a:gd name="T35" fmla="*/ 13 h 41"/>
                <a:gd name="T36" fmla="*/ 102 w 102"/>
                <a:gd name="T37"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41">
                  <a:moveTo>
                    <a:pt x="102" y="17"/>
                  </a:moveTo>
                  <a:cubicBezTo>
                    <a:pt x="89" y="17"/>
                    <a:pt x="77" y="17"/>
                    <a:pt x="64" y="17"/>
                  </a:cubicBezTo>
                  <a:cubicBezTo>
                    <a:pt x="76" y="25"/>
                    <a:pt x="89" y="33"/>
                    <a:pt x="101" y="41"/>
                  </a:cubicBezTo>
                  <a:cubicBezTo>
                    <a:pt x="90" y="41"/>
                    <a:pt x="79" y="41"/>
                    <a:pt x="68" y="41"/>
                  </a:cubicBezTo>
                  <a:cubicBezTo>
                    <a:pt x="55" y="33"/>
                    <a:pt x="43" y="25"/>
                    <a:pt x="30" y="17"/>
                  </a:cubicBezTo>
                  <a:cubicBezTo>
                    <a:pt x="22" y="17"/>
                    <a:pt x="13" y="17"/>
                    <a:pt x="5" y="17"/>
                  </a:cubicBezTo>
                  <a:cubicBezTo>
                    <a:pt x="0" y="14"/>
                    <a:pt x="0" y="14"/>
                    <a:pt x="0" y="14"/>
                  </a:cubicBezTo>
                  <a:cubicBezTo>
                    <a:pt x="8" y="14"/>
                    <a:pt x="16" y="13"/>
                    <a:pt x="23" y="12"/>
                  </a:cubicBezTo>
                  <a:cubicBezTo>
                    <a:pt x="20" y="10"/>
                    <a:pt x="20" y="10"/>
                    <a:pt x="20" y="10"/>
                  </a:cubicBezTo>
                  <a:cubicBezTo>
                    <a:pt x="20" y="10"/>
                    <a:pt x="16" y="5"/>
                    <a:pt x="22" y="3"/>
                  </a:cubicBezTo>
                  <a:cubicBezTo>
                    <a:pt x="28" y="1"/>
                    <a:pt x="40" y="0"/>
                    <a:pt x="58" y="0"/>
                  </a:cubicBezTo>
                  <a:cubicBezTo>
                    <a:pt x="70" y="0"/>
                    <a:pt x="82" y="1"/>
                    <a:pt x="94" y="1"/>
                  </a:cubicBezTo>
                  <a:cubicBezTo>
                    <a:pt x="92" y="6"/>
                    <a:pt x="92" y="6"/>
                    <a:pt x="92" y="6"/>
                  </a:cubicBezTo>
                  <a:cubicBezTo>
                    <a:pt x="83" y="6"/>
                    <a:pt x="75" y="5"/>
                    <a:pt x="68" y="5"/>
                  </a:cubicBezTo>
                  <a:cubicBezTo>
                    <a:pt x="60" y="5"/>
                    <a:pt x="53" y="7"/>
                    <a:pt x="53" y="7"/>
                  </a:cubicBezTo>
                  <a:cubicBezTo>
                    <a:pt x="54" y="11"/>
                    <a:pt x="54" y="11"/>
                    <a:pt x="54" y="11"/>
                  </a:cubicBezTo>
                  <a:cubicBezTo>
                    <a:pt x="57" y="13"/>
                    <a:pt x="57" y="13"/>
                    <a:pt x="57" y="13"/>
                  </a:cubicBezTo>
                  <a:cubicBezTo>
                    <a:pt x="70" y="13"/>
                    <a:pt x="82" y="13"/>
                    <a:pt x="95" y="13"/>
                  </a:cubicBezTo>
                  <a:lnTo>
                    <a:pt x="102"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3" name="Freeform 375"/>
            <p:cNvSpPr>
              <a:spLocks/>
            </p:cNvSpPr>
            <p:nvPr/>
          </p:nvSpPr>
          <p:spPr bwMode="auto">
            <a:xfrm>
              <a:off x="46794738" y="4459288"/>
              <a:ext cx="533400" cy="134938"/>
            </a:xfrm>
            <a:custGeom>
              <a:avLst/>
              <a:gdLst>
                <a:gd name="T0" fmla="*/ 112 w 142"/>
                <a:gd name="T1" fmla="*/ 31 h 36"/>
                <a:gd name="T2" fmla="*/ 135 w 142"/>
                <a:gd name="T3" fmla="*/ 30 h 36"/>
                <a:gd name="T4" fmla="*/ 142 w 142"/>
                <a:gd name="T5" fmla="*/ 35 h 36"/>
                <a:gd name="T6" fmla="*/ 129 w 142"/>
                <a:gd name="T7" fmla="*/ 36 h 36"/>
                <a:gd name="T8" fmla="*/ 112 w 142"/>
                <a:gd name="T9" fmla="*/ 36 h 36"/>
                <a:gd name="T10" fmla="*/ 50 w 142"/>
                <a:gd name="T11" fmla="*/ 27 h 36"/>
                <a:gd name="T12" fmla="*/ 26 w 142"/>
                <a:gd name="T13" fmla="*/ 11 h 36"/>
                <a:gd name="T14" fmla="*/ 5 w 142"/>
                <a:gd name="T15" fmla="*/ 11 h 36"/>
                <a:gd name="T16" fmla="*/ 0 w 142"/>
                <a:gd name="T17" fmla="*/ 8 h 36"/>
                <a:gd name="T18" fmla="*/ 20 w 142"/>
                <a:gd name="T19" fmla="*/ 6 h 36"/>
                <a:gd name="T20" fmla="*/ 22 w 142"/>
                <a:gd name="T21" fmla="*/ 0 h 36"/>
                <a:gd name="T22" fmla="*/ 42 w 142"/>
                <a:gd name="T23" fmla="*/ 0 h 36"/>
                <a:gd name="T24" fmla="*/ 52 w 142"/>
                <a:gd name="T25" fmla="*/ 7 h 36"/>
                <a:gd name="T26" fmla="*/ 97 w 142"/>
                <a:gd name="T27" fmla="*/ 7 h 36"/>
                <a:gd name="T28" fmla="*/ 104 w 142"/>
                <a:gd name="T29" fmla="*/ 11 h 36"/>
                <a:gd name="T30" fmla="*/ 60 w 142"/>
                <a:gd name="T31" fmla="*/ 11 h 36"/>
                <a:gd name="T32" fmla="*/ 83 w 142"/>
                <a:gd name="T33" fmla="*/ 27 h 36"/>
                <a:gd name="T34" fmla="*/ 94 w 142"/>
                <a:gd name="T35" fmla="*/ 30 h 36"/>
                <a:gd name="T36" fmla="*/ 112 w 142"/>
                <a:gd name="T37" fmla="*/ 3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2" h="36">
                  <a:moveTo>
                    <a:pt x="112" y="31"/>
                  </a:moveTo>
                  <a:cubicBezTo>
                    <a:pt x="120" y="31"/>
                    <a:pt x="128" y="31"/>
                    <a:pt x="135" y="30"/>
                  </a:cubicBezTo>
                  <a:cubicBezTo>
                    <a:pt x="142" y="35"/>
                    <a:pt x="142" y="35"/>
                    <a:pt x="142" y="35"/>
                  </a:cubicBezTo>
                  <a:cubicBezTo>
                    <a:pt x="129" y="36"/>
                    <a:pt x="129" y="36"/>
                    <a:pt x="129" y="36"/>
                  </a:cubicBezTo>
                  <a:cubicBezTo>
                    <a:pt x="129" y="36"/>
                    <a:pt x="118" y="36"/>
                    <a:pt x="112" y="36"/>
                  </a:cubicBezTo>
                  <a:cubicBezTo>
                    <a:pt x="80" y="36"/>
                    <a:pt x="59" y="33"/>
                    <a:pt x="50" y="27"/>
                  </a:cubicBezTo>
                  <a:cubicBezTo>
                    <a:pt x="42" y="22"/>
                    <a:pt x="34" y="16"/>
                    <a:pt x="26" y="11"/>
                  </a:cubicBezTo>
                  <a:cubicBezTo>
                    <a:pt x="19" y="11"/>
                    <a:pt x="12" y="11"/>
                    <a:pt x="5" y="11"/>
                  </a:cubicBezTo>
                  <a:cubicBezTo>
                    <a:pt x="0" y="8"/>
                    <a:pt x="0" y="8"/>
                    <a:pt x="0" y="8"/>
                  </a:cubicBezTo>
                  <a:cubicBezTo>
                    <a:pt x="7" y="8"/>
                    <a:pt x="13" y="7"/>
                    <a:pt x="20" y="6"/>
                  </a:cubicBezTo>
                  <a:cubicBezTo>
                    <a:pt x="22" y="0"/>
                    <a:pt x="22" y="0"/>
                    <a:pt x="22" y="0"/>
                  </a:cubicBezTo>
                  <a:cubicBezTo>
                    <a:pt x="29" y="0"/>
                    <a:pt x="36" y="0"/>
                    <a:pt x="42" y="0"/>
                  </a:cubicBezTo>
                  <a:cubicBezTo>
                    <a:pt x="52" y="7"/>
                    <a:pt x="52" y="7"/>
                    <a:pt x="52" y="7"/>
                  </a:cubicBezTo>
                  <a:cubicBezTo>
                    <a:pt x="67" y="7"/>
                    <a:pt x="82" y="7"/>
                    <a:pt x="97" y="7"/>
                  </a:cubicBezTo>
                  <a:cubicBezTo>
                    <a:pt x="104" y="11"/>
                    <a:pt x="104" y="11"/>
                    <a:pt x="104" y="11"/>
                  </a:cubicBezTo>
                  <a:cubicBezTo>
                    <a:pt x="89" y="11"/>
                    <a:pt x="74" y="11"/>
                    <a:pt x="60" y="11"/>
                  </a:cubicBezTo>
                  <a:cubicBezTo>
                    <a:pt x="67" y="16"/>
                    <a:pt x="75" y="22"/>
                    <a:pt x="83" y="27"/>
                  </a:cubicBezTo>
                  <a:cubicBezTo>
                    <a:pt x="94" y="30"/>
                    <a:pt x="94" y="30"/>
                    <a:pt x="94" y="30"/>
                  </a:cubicBezTo>
                  <a:cubicBezTo>
                    <a:pt x="94" y="30"/>
                    <a:pt x="105" y="31"/>
                    <a:pt x="112" y="3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4" name="Freeform 376"/>
            <p:cNvSpPr>
              <a:spLocks/>
            </p:cNvSpPr>
            <p:nvPr/>
          </p:nvSpPr>
          <p:spPr bwMode="auto">
            <a:xfrm>
              <a:off x="-36898263" y="5526088"/>
              <a:ext cx="593725" cy="165100"/>
            </a:xfrm>
            <a:custGeom>
              <a:avLst/>
              <a:gdLst>
                <a:gd name="T0" fmla="*/ 115 w 158"/>
                <a:gd name="T1" fmla="*/ 17 h 44"/>
                <a:gd name="T2" fmla="*/ 75 w 158"/>
                <a:gd name="T3" fmla="*/ 17 h 44"/>
                <a:gd name="T4" fmla="*/ 34 w 158"/>
                <a:gd name="T5" fmla="*/ 44 h 44"/>
                <a:gd name="T6" fmla="*/ 0 w 158"/>
                <a:gd name="T7" fmla="*/ 44 h 44"/>
                <a:gd name="T8" fmla="*/ 40 w 158"/>
                <a:gd name="T9" fmla="*/ 17 h 44"/>
                <a:gd name="T10" fmla="*/ 14 w 158"/>
                <a:gd name="T11" fmla="*/ 17 h 44"/>
                <a:gd name="T12" fmla="*/ 18 w 158"/>
                <a:gd name="T13" fmla="*/ 14 h 44"/>
                <a:gd name="T14" fmla="*/ 48 w 158"/>
                <a:gd name="T15" fmla="*/ 12 h 44"/>
                <a:gd name="T16" fmla="*/ 52 w 158"/>
                <a:gd name="T17" fmla="*/ 10 h 44"/>
                <a:gd name="T18" fmla="*/ 78 w 158"/>
                <a:gd name="T19" fmla="*/ 2 h 44"/>
                <a:gd name="T20" fmla="*/ 123 w 158"/>
                <a:gd name="T21" fmla="*/ 0 h 44"/>
                <a:gd name="T22" fmla="*/ 158 w 158"/>
                <a:gd name="T23" fmla="*/ 1 h 44"/>
                <a:gd name="T24" fmla="*/ 140 w 158"/>
                <a:gd name="T25" fmla="*/ 6 h 44"/>
                <a:gd name="T26" fmla="*/ 117 w 158"/>
                <a:gd name="T27" fmla="*/ 5 h 44"/>
                <a:gd name="T28" fmla="*/ 98 w 158"/>
                <a:gd name="T29" fmla="*/ 6 h 44"/>
                <a:gd name="T30" fmla="*/ 86 w 158"/>
                <a:gd name="T31" fmla="*/ 10 h 44"/>
                <a:gd name="T32" fmla="*/ 83 w 158"/>
                <a:gd name="T33" fmla="*/ 12 h 44"/>
                <a:gd name="T34" fmla="*/ 123 w 158"/>
                <a:gd name="T35" fmla="*/ 12 h 44"/>
                <a:gd name="T36" fmla="*/ 115 w 158"/>
                <a:gd name="T37" fmla="*/ 17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8" h="44">
                  <a:moveTo>
                    <a:pt x="115" y="17"/>
                  </a:moveTo>
                  <a:cubicBezTo>
                    <a:pt x="102" y="17"/>
                    <a:pt x="89" y="17"/>
                    <a:pt x="75" y="17"/>
                  </a:cubicBezTo>
                  <a:cubicBezTo>
                    <a:pt x="62" y="26"/>
                    <a:pt x="48" y="35"/>
                    <a:pt x="34" y="44"/>
                  </a:cubicBezTo>
                  <a:cubicBezTo>
                    <a:pt x="23" y="44"/>
                    <a:pt x="11" y="44"/>
                    <a:pt x="0" y="44"/>
                  </a:cubicBezTo>
                  <a:cubicBezTo>
                    <a:pt x="13" y="35"/>
                    <a:pt x="27" y="26"/>
                    <a:pt x="40" y="17"/>
                  </a:cubicBezTo>
                  <a:cubicBezTo>
                    <a:pt x="31" y="17"/>
                    <a:pt x="22" y="17"/>
                    <a:pt x="14" y="17"/>
                  </a:cubicBezTo>
                  <a:cubicBezTo>
                    <a:pt x="18" y="14"/>
                    <a:pt x="18" y="14"/>
                    <a:pt x="18" y="14"/>
                  </a:cubicBezTo>
                  <a:cubicBezTo>
                    <a:pt x="28" y="14"/>
                    <a:pt x="38" y="13"/>
                    <a:pt x="48" y="12"/>
                  </a:cubicBezTo>
                  <a:cubicBezTo>
                    <a:pt x="52" y="10"/>
                    <a:pt x="52" y="10"/>
                    <a:pt x="52" y="10"/>
                  </a:cubicBezTo>
                  <a:cubicBezTo>
                    <a:pt x="52" y="10"/>
                    <a:pt x="66" y="4"/>
                    <a:pt x="78" y="2"/>
                  </a:cubicBezTo>
                  <a:cubicBezTo>
                    <a:pt x="90" y="0"/>
                    <a:pt x="105" y="0"/>
                    <a:pt x="123" y="0"/>
                  </a:cubicBezTo>
                  <a:cubicBezTo>
                    <a:pt x="135" y="0"/>
                    <a:pt x="147" y="0"/>
                    <a:pt x="158" y="1"/>
                  </a:cubicBezTo>
                  <a:cubicBezTo>
                    <a:pt x="140" y="6"/>
                    <a:pt x="140" y="6"/>
                    <a:pt x="140" y="6"/>
                  </a:cubicBezTo>
                  <a:cubicBezTo>
                    <a:pt x="133" y="5"/>
                    <a:pt x="125" y="5"/>
                    <a:pt x="117" y="5"/>
                  </a:cubicBezTo>
                  <a:cubicBezTo>
                    <a:pt x="109" y="5"/>
                    <a:pt x="98" y="6"/>
                    <a:pt x="98" y="6"/>
                  </a:cubicBezTo>
                  <a:cubicBezTo>
                    <a:pt x="86" y="10"/>
                    <a:pt x="86" y="10"/>
                    <a:pt x="86" y="10"/>
                  </a:cubicBezTo>
                  <a:cubicBezTo>
                    <a:pt x="83" y="12"/>
                    <a:pt x="83" y="12"/>
                    <a:pt x="83" y="12"/>
                  </a:cubicBezTo>
                  <a:cubicBezTo>
                    <a:pt x="96" y="12"/>
                    <a:pt x="110" y="12"/>
                    <a:pt x="123" y="12"/>
                  </a:cubicBezTo>
                  <a:lnTo>
                    <a:pt x="115" y="1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5" name="Freeform 377"/>
            <p:cNvSpPr>
              <a:spLocks/>
            </p:cNvSpPr>
            <p:nvPr/>
          </p:nvSpPr>
          <p:spPr bwMode="auto">
            <a:xfrm>
              <a:off x="-36515675" y="5572126"/>
              <a:ext cx="701675" cy="119063"/>
            </a:xfrm>
            <a:custGeom>
              <a:avLst/>
              <a:gdLst>
                <a:gd name="T0" fmla="*/ 144 w 187"/>
                <a:gd name="T1" fmla="*/ 32 h 32"/>
                <a:gd name="T2" fmla="*/ 109 w 187"/>
                <a:gd name="T3" fmla="*/ 32 h 32"/>
                <a:gd name="T4" fmla="*/ 139 w 187"/>
                <a:gd name="T5" fmla="*/ 13 h 32"/>
                <a:gd name="T6" fmla="*/ 139 w 187"/>
                <a:gd name="T7" fmla="*/ 7 h 32"/>
                <a:gd name="T8" fmla="*/ 118 w 187"/>
                <a:gd name="T9" fmla="*/ 5 h 32"/>
                <a:gd name="T10" fmla="*/ 82 w 187"/>
                <a:gd name="T11" fmla="*/ 8 h 32"/>
                <a:gd name="T12" fmla="*/ 59 w 187"/>
                <a:gd name="T13" fmla="*/ 16 h 32"/>
                <a:gd name="T14" fmla="*/ 35 w 187"/>
                <a:gd name="T15" fmla="*/ 32 h 32"/>
                <a:gd name="T16" fmla="*/ 0 w 187"/>
                <a:gd name="T17" fmla="*/ 32 h 32"/>
                <a:gd name="T18" fmla="*/ 48 w 187"/>
                <a:gd name="T19" fmla="*/ 0 h 32"/>
                <a:gd name="T20" fmla="*/ 76 w 187"/>
                <a:gd name="T21" fmla="*/ 0 h 32"/>
                <a:gd name="T22" fmla="*/ 74 w 187"/>
                <a:gd name="T23" fmla="*/ 5 h 32"/>
                <a:gd name="T24" fmla="*/ 76 w 187"/>
                <a:gd name="T25" fmla="*/ 5 h 32"/>
                <a:gd name="T26" fmla="*/ 102 w 187"/>
                <a:gd name="T27" fmla="*/ 1 h 32"/>
                <a:gd name="T28" fmla="*/ 134 w 187"/>
                <a:gd name="T29" fmla="*/ 0 h 32"/>
                <a:gd name="T30" fmla="*/ 175 w 187"/>
                <a:gd name="T31" fmla="*/ 11 h 32"/>
                <a:gd name="T32" fmla="*/ 144 w 187"/>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7" h="32">
                  <a:moveTo>
                    <a:pt x="144" y="32"/>
                  </a:moveTo>
                  <a:cubicBezTo>
                    <a:pt x="133" y="32"/>
                    <a:pt x="121" y="32"/>
                    <a:pt x="109" y="32"/>
                  </a:cubicBezTo>
                  <a:cubicBezTo>
                    <a:pt x="119" y="25"/>
                    <a:pt x="129" y="19"/>
                    <a:pt x="139" y="13"/>
                  </a:cubicBezTo>
                  <a:cubicBezTo>
                    <a:pt x="139" y="7"/>
                    <a:pt x="139" y="7"/>
                    <a:pt x="139" y="7"/>
                  </a:cubicBezTo>
                  <a:cubicBezTo>
                    <a:pt x="139" y="7"/>
                    <a:pt x="129" y="5"/>
                    <a:pt x="118" y="5"/>
                  </a:cubicBezTo>
                  <a:cubicBezTo>
                    <a:pt x="103" y="5"/>
                    <a:pt x="91" y="6"/>
                    <a:pt x="82" y="8"/>
                  </a:cubicBezTo>
                  <a:cubicBezTo>
                    <a:pt x="73" y="9"/>
                    <a:pt x="65" y="12"/>
                    <a:pt x="59" y="16"/>
                  </a:cubicBezTo>
                  <a:cubicBezTo>
                    <a:pt x="51" y="21"/>
                    <a:pt x="43" y="26"/>
                    <a:pt x="35" y="32"/>
                  </a:cubicBezTo>
                  <a:cubicBezTo>
                    <a:pt x="23" y="32"/>
                    <a:pt x="12" y="32"/>
                    <a:pt x="0" y="32"/>
                  </a:cubicBezTo>
                  <a:cubicBezTo>
                    <a:pt x="16" y="21"/>
                    <a:pt x="32" y="11"/>
                    <a:pt x="48" y="0"/>
                  </a:cubicBezTo>
                  <a:cubicBezTo>
                    <a:pt x="58" y="0"/>
                    <a:pt x="67" y="0"/>
                    <a:pt x="76" y="0"/>
                  </a:cubicBezTo>
                  <a:cubicBezTo>
                    <a:pt x="74" y="5"/>
                    <a:pt x="74" y="5"/>
                    <a:pt x="74" y="5"/>
                  </a:cubicBezTo>
                  <a:cubicBezTo>
                    <a:pt x="76" y="5"/>
                    <a:pt x="76" y="5"/>
                    <a:pt x="76" y="5"/>
                  </a:cubicBezTo>
                  <a:cubicBezTo>
                    <a:pt x="83" y="3"/>
                    <a:pt x="92" y="2"/>
                    <a:pt x="102" y="1"/>
                  </a:cubicBezTo>
                  <a:cubicBezTo>
                    <a:pt x="112" y="0"/>
                    <a:pt x="123" y="0"/>
                    <a:pt x="134" y="0"/>
                  </a:cubicBezTo>
                  <a:cubicBezTo>
                    <a:pt x="173" y="0"/>
                    <a:pt x="187" y="4"/>
                    <a:pt x="175" y="11"/>
                  </a:cubicBezTo>
                  <a:cubicBezTo>
                    <a:pt x="165" y="18"/>
                    <a:pt x="154"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6" name="Freeform 378"/>
            <p:cNvSpPr>
              <a:spLocks/>
            </p:cNvSpPr>
            <p:nvPr/>
          </p:nvSpPr>
          <p:spPr bwMode="auto">
            <a:xfrm>
              <a:off x="-31016575" y="5572126"/>
              <a:ext cx="566738" cy="119063"/>
            </a:xfrm>
            <a:custGeom>
              <a:avLst/>
              <a:gdLst>
                <a:gd name="T0" fmla="*/ 61 w 151"/>
                <a:gd name="T1" fmla="*/ 32 h 32"/>
                <a:gd name="T2" fmla="*/ 10 w 151"/>
                <a:gd name="T3" fmla="*/ 28 h 32"/>
                <a:gd name="T4" fmla="*/ 7 w 151"/>
                <a:gd name="T5" fmla="*/ 16 h 32"/>
                <a:gd name="T6" fmla="*/ 43 w 151"/>
                <a:gd name="T7" fmla="*/ 4 h 32"/>
                <a:gd name="T8" fmla="*/ 107 w 151"/>
                <a:gd name="T9" fmla="*/ 0 h 32"/>
                <a:gd name="T10" fmla="*/ 151 w 151"/>
                <a:gd name="T11" fmla="*/ 2 h 32"/>
                <a:gd name="T12" fmla="*/ 134 w 151"/>
                <a:gd name="T13" fmla="*/ 7 h 32"/>
                <a:gd name="T14" fmla="*/ 99 w 151"/>
                <a:gd name="T15" fmla="*/ 5 h 32"/>
                <a:gd name="T16" fmla="*/ 43 w 151"/>
                <a:gd name="T17" fmla="*/ 16 h 32"/>
                <a:gd name="T18" fmla="*/ 43 w 151"/>
                <a:gd name="T19" fmla="*/ 24 h 32"/>
                <a:gd name="T20" fmla="*/ 70 w 151"/>
                <a:gd name="T21" fmla="*/ 27 h 32"/>
                <a:gd name="T22" fmla="*/ 117 w 151"/>
                <a:gd name="T23" fmla="*/ 25 h 32"/>
                <a:gd name="T24" fmla="*/ 109 w 151"/>
                <a:gd name="T25" fmla="*/ 30 h 32"/>
                <a:gd name="T26" fmla="*/ 87 w 151"/>
                <a:gd name="T27" fmla="*/ 32 h 32"/>
                <a:gd name="T28" fmla="*/ 61 w 151"/>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1" h="32">
                  <a:moveTo>
                    <a:pt x="61" y="32"/>
                  </a:moveTo>
                  <a:cubicBezTo>
                    <a:pt x="36" y="32"/>
                    <a:pt x="19" y="31"/>
                    <a:pt x="10" y="28"/>
                  </a:cubicBezTo>
                  <a:cubicBezTo>
                    <a:pt x="1" y="25"/>
                    <a:pt x="0" y="21"/>
                    <a:pt x="7" y="16"/>
                  </a:cubicBezTo>
                  <a:cubicBezTo>
                    <a:pt x="14" y="11"/>
                    <a:pt x="26" y="7"/>
                    <a:pt x="43" y="4"/>
                  </a:cubicBezTo>
                  <a:cubicBezTo>
                    <a:pt x="60" y="1"/>
                    <a:pt x="82" y="0"/>
                    <a:pt x="107" y="0"/>
                  </a:cubicBezTo>
                  <a:cubicBezTo>
                    <a:pt x="124" y="0"/>
                    <a:pt x="139" y="0"/>
                    <a:pt x="151" y="2"/>
                  </a:cubicBezTo>
                  <a:cubicBezTo>
                    <a:pt x="134" y="7"/>
                    <a:pt x="134" y="7"/>
                    <a:pt x="134" y="7"/>
                  </a:cubicBezTo>
                  <a:cubicBezTo>
                    <a:pt x="120" y="6"/>
                    <a:pt x="109" y="5"/>
                    <a:pt x="99" y="5"/>
                  </a:cubicBezTo>
                  <a:cubicBezTo>
                    <a:pt x="71" y="5"/>
                    <a:pt x="52" y="9"/>
                    <a:pt x="43" y="16"/>
                  </a:cubicBezTo>
                  <a:cubicBezTo>
                    <a:pt x="43" y="24"/>
                    <a:pt x="43" y="24"/>
                    <a:pt x="43" y="24"/>
                  </a:cubicBezTo>
                  <a:cubicBezTo>
                    <a:pt x="43" y="24"/>
                    <a:pt x="56" y="27"/>
                    <a:pt x="70" y="27"/>
                  </a:cubicBezTo>
                  <a:cubicBezTo>
                    <a:pt x="86" y="27"/>
                    <a:pt x="101" y="26"/>
                    <a:pt x="117" y="25"/>
                  </a:cubicBezTo>
                  <a:cubicBezTo>
                    <a:pt x="109" y="30"/>
                    <a:pt x="109" y="30"/>
                    <a:pt x="109" y="30"/>
                  </a:cubicBezTo>
                  <a:cubicBezTo>
                    <a:pt x="102" y="31"/>
                    <a:pt x="95" y="32"/>
                    <a:pt x="87" y="32"/>
                  </a:cubicBezTo>
                  <a:cubicBezTo>
                    <a:pt x="80" y="32"/>
                    <a:pt x="71" y="32"/>
                    <a:pt x="6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7" name="Freeform 379"/>
            <p:cNvSpPr>
              <a:spLocks noEditPoints="1"/>
            </p:cNvSpPr>
            <p:nvPr/>
          </p:nvSpPr>
          <p:spPr bwMode="auto">
            <a:xfrm>
              <a:off x="-30435550" y="5572126"/>
              <a:ext cx="611188" cy="119063"/>
            </a:xfrm>
            <a:custGeom>
              <a:avLst/>
              <a:gdLst>
                <a:gd name="T0" fmla="*/ 156 w 163"/>
                <a:gd name="T1" fmla="*/ 16 h 32"/>
                <a:gd name="T2" fmla="*/ 120 w 163"/>
                <a:gd name="T3" fmla="*/ 28 h 32"/>
                <a:gd name="T4" fmla="*/ 57 w 163"/>
                <a:gd name="T5" fmla="*/ 32 h 32"/>
                <a:gd name="T6" fmla="*/ 19 w 163"/>
                <a:gd name="T7" fmla="*/ 30 h 32"/>
                <a:gd name="T8" fmla="*/ 0 w 163"/>
                <a:gd name="T9" fmla="*/ 25 h 32"/>
                <a:gd name="T10" fmla="*/ 2 w 163"/>
                <a:gd name="T11" fmla="*/ 16 h 32"/>
                <a:gd name="T12" fmla="*/ 38 w 163"/>
                <a:gd name="T13" fmla="*/ 4 h 32"/>
                <a:gd name="T14" fmla="*/ 101 w 163"/>
                <a:gd name="T15" fmla="*/ 0 h 32"/>
                <a:gd name="T16" fmla="*/ 151 w 163"/>
                <a:gd name="T17" fmla="*/ 4 h 32"/>
                <a:gd name="T18" fmla="*/ 156 w 163"/>
                <a:gd name="T19" fmla="*/ 16 h 32"/>
                <a:gd name="T20" fmla="*/ 38 w 163"/>
                <a:gd name="T21" fmla="*/ 16 h 32"/>
                <a:gd name="T22" fmla="*/ 65 w 163"/>
                <a:gd name="T23" fmla="*/ 27 h 32"/>
                <a:gd name="T24" fmla="*/ 121 w 163"/>
                <a:gd name="T25" fmla="*/ 16 h 32"/>
                <a:gd name="T26" fmla="*/ 93 w 163"/>
                <a:gd name="T27" fmla="*/ 5 h 32"/>
                <a:gd name="T28" fmla="*/ 58 w 163"/>
                <a:gd name="T29" fmla="*/ 8 h 32"/>
                <a:gd name="T30" fmla="*/ 38 w 163"/>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3" h="32">
                  <a:moveTo>
                    <a:pt x="156" y="16"/>
                  </a:moveTo>
                  <a:cubicBezTo>
                    <a:pt x="150" y="21"/>
                    <a:pt x="138" y="25"/>
                    <a:pt x="120" y="28"/>
                  </a:cubicBezTo>
                  <a:cubicBezTo>
                    <a:pt x="103" y="31"/>
                    <a:pt x="82" y="32"/>
                    <a:pt x="57" y="32"/>
                  </a:cubicBezTo>
                  <a:cubicBezTo>
                    <a:pt x="42" y="32"/>
                    <a:pt x="29" y="32"/>
                    <a:pt x="19" y="30"/>
                  </a:cubicBezTo>
                  <a:cubicBezTo>
                    <a:pt x="9" y="29"/>
                    <a:pt x="0" y="25"/>
                    <a:pt x="0" y="25"/>
                  </a:cubicBezTo>
                  <a:cubicBezTo>
                    <a:pt x="2" y="16"/>
                    <a:pt x="2" y="16"/>
                    <a:pt x="2" y="16"/>
                  </a:cubicBezTo>
                  <a:cubicBezTo>
                    <a:pt x="9" y="11"/>
                    <a:pt x="20" y="7"/>
                    <a:pt x="38" y="4"/>
                  </a:cubicBezTo>
                  <a:cubicBezTo>
                    <a:pt x="55" y="1"/>
                    <a:pt x="76" y="0"/>
                    <a:pt x="101" y="0"/>
                  </a:cubicBezTo>
                  <a:cubicBezTo>
                    <a:pt x="124" y="0"/>
                    <a:pt x="141" y="1"/>
                    <a:pt x="151" y="4"/>
                  </a:cubicBezTo>
                  <a:cubicBezTo>
                    <a:pt x="161" y="7"/>
                    <a:pt x="163" y="11"/>
                    <a:pt x="156" y="16"/>
                  </a:cubicBezTo>
                  <a:close/>
                  <a:moveTo>
                    <a:pt x="38" y="16"/>
                  </a:moveTo>
                  <a:cubicBezTo>
                    <a:pt x="28" y="23"/>
                    <a:pt x="37" y="27"/>
                    <a:pt x="65" y="27"/>
                  </a:cubicBezTo>
                  <a:cubicBezTo>
                    <a:pt x="93" y="27"/>
                    <a:pt x="111" y="23"/>
                    <a:pt x="121" y="16"/>
                  </a:cubicBezTo>
                  <a:cubicBezTo>
                    <a:pt x="130" y="9"/>
                    <a:pt x="121" y="5"/>
                    <a:pt x="93" y="5"/>
                  </a:cubicBezTo>
                  <a:cubicBezTo>
                    <a:pt x="79" y="5"/>
                    <a:pt x="67" y="6"/>
                    <a:pt x="58" y="8"/>
                  </a:cubicBezTo>
                  <a:cubicBezTo>
                    <a:pt x="49" y="10"/>
                    <a:pt x="38" y="16"/>
                    <a:pt x="38"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8" name="Freeform 380"/>
            <p:cNvSpPr>
              <a:spLocks/>
            </p:cNvSpPr>
            <p:nvPr/>
          </p:nvSpPr>
          <p:spPr bwMode="auto">
            <a:xfrm>
              <a:off x="-29775150" y="5572126"/>
              <a:ext cx="674688" cy="119063"/>
            </a:xfrm>
            <a:custGeom>
              <a:avLst/>
              <a:gdLst>
                <a:gd name="T0" fmla="*/ 144 w 180"/>
                <a:gd name="T1" fmla="*/ 32 h 32"/>
                <a:gd name="T2" fmla="*/ 109 w 180"/>
                <a:gd name="T3" fmla="*/ 32 h 32"/>
                <a:gd name="T4" fmla="*/ 134 w 180"/>
                <a:gd name="T5" fmla="*/ 13 h 32"/>
                <a:gd name="T6" fmla="*/ 133 w 180"/>
                <a:gd name="T7" fmla="*/ 7 h 32"/>
                <a:gd name="T8" fmla="*/ 111 w 180"/>
                <a:gd name="T9" fmla="*/ 5 h 32"/>
                <a:gd name="T10" fmla="*/ 76 w 180"/>
                <a:gd name="T11" fmla="*/ 8 h 32"/>
                <a:gd name="T12" fmla="*/ 55 w 180"/>
                <a:gd name="T13" fmla="*/ 16 h 32"/>
                <a:gd name="T14" fmla="*/ 35 w 180"/>
                <a:gd name="T15" fmla="*/ 32 h 32"/>
                <a:gd name="T16" fmla="*/ 0 w 180"/>
                <a:gd name="T17" fmla="*/ 32 h 32"/>
                <a:gd name="T18" fmla="*/ 40 w 180"/>
                <a:gd name="T19" fmla="*/ 0 h 32"/>
                <a:gd name="T20" fmla="*/ 68 w 180"/>
                <a:gd name="T21" fmla="*/ 0 h 32"/>
                <a:gd name="T22" fmla="*/ 67 w 180"/>
                <a:gd name="T23" fmla="*/ 5 h 32"/>
                <a:gd name="T24" fmla="*/ 69 w 180"/>
                <a:gd name="T25" fmla="*/ 5 h 32"/>
                <a:gd name="T26" fmla="*/ 94 w 180"/>
                <a:gd name="T27" fmla="*/ 1 h 32"/>
                <a:gd name="T28" fmla="*/ 126 w 180"/>
                <a:gd name="T29" fmla="*/ 0 h 32"/>
                <a:gd name="T30" fmla="*/ 170 w 180"/>
                <a:gd name="T31" fmla="*/ 11 h 32"/>
                <a:gd name="T32" fmla="*/ 144 w 180"/>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0" h="32">
                  <a:moveTo>
                    <a:pt x="144" y="32"/>
                  </a:moveTo>
                  <a:cubicBezTo>
                    <a:pt x="132" y="32"/>
                    <a:pt x="120" y="32"/>
                    <a:pt x="109" y="32"/>
                  </a:cubicBezTo>
                  <a:cubicBezTo>
                    <a:pt x="117" y="25"/>
                    <a:pt x="126" y="19"/>
                    <a:pt x="134" y="13"/>
                  </a:cubicBezTo>
                  <a:cubicBezTo>
                    <a:pt x="133" y="7"/>
                    <a:pt x="133" y="7"/>
                    <a:pt x="133" y="7"/>
                  </a:cubicBezTo>
                  <a:cubicBezTo>
                    <a:pt x="133" y="7"/>
                    <a:pt x="122" y="5"/>
                    <a:pt x="111" y="5"/>
                  </a:cubicBezTo>
                  <a:cubicBezTo>
                    <a:pt x="96" y="5"/>
                    <a:pt x="85" y="6"/>
                    <a:pt x="76" y="8"/>
                  </a:cubicBezTo>
                  <a:cubicBezTo>
                    <a:pt x="67" y="9"/>
                    <a:pt x="55" y="16"/>
                    <a:pt x="55" y="16"/>
                  </a:cubicBezTo>
                  <a:cubicBezTo>
                    <a:pt x="48" y="21"/>
                    <a:pt x="41" y="27"/>
                    <a:pt x="35" y="32"/>
                  </a:cubicBezTo>
                  <a:cubicBezTo>
                    <a:pt x="23" y="32"/>
                    <a:pt x="11" y="32"/>
                    <a:pt x="0" y="32"/>
                  </a:cubicBezTo>
                  <a:cubicBezTo>
                    <a:pt x="13" y="21"/>
                    <a:pt x="27" y="11"/>
                    <a:pt x="40" y="0"/>
                  </a:cubicBezTo>
                  <a:cubicBezTo>
                    <a:pt x="50" y="0"/>
                    <a:pt x="58" y="0"/>
                    <a:pt x="68" y="0"/>
                  </a:cubicBezTo>
                  <a:cubicBezTo>
                    <a:pt x="67" y="5"/>
                    <a:pt x="67" y="5"/>
                    <a:pt x="67" y="5"/>
                  </a:cubicBezTo>
                  <a:cubicBezTo>
                    <a:pt x="69" y="5"/>
                    <a:pt x="69" y="5"/>
                    <a:pt x="69" y="5"/>
                  </a:cubicBezTo>
                  <a:cubicBezTo>
                    <a:pt x="76" y="3"/>
                    <a:pt x="84" y="2"/>
                    <a:pt x="94" y="1"/>
                  </a:cubicBezTo>
                  <a:cubicBezTo>
                    <a:pt x="104" y="0"/>
                    <a:pt x="115" y="0"/>
                    <a:pt x="126" y="0"/>
                  </a:cubicBezTo>
                  <a:cubicBezTo>
                    <a:pt x="165" y="0"/>
                    <a:pt x="180" y="4"/>
                    <a:pt x="170" y="11"/>
                  </a:cubicBezTo>
                  <a:cubicBezTo>
                    <a:pt x="161" y="18"/>
                    <a:pt x="153"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29" name="Freeform 381"/>
            <p:cNvSpPr>
              <a:spLocks/>
            </p:cNvSpPr>
            <p:nvPr/>
          </p:nvSpPr>
          <p:spPr bwMode="auto">
            <a:xfrm>
              <a:off x="-29029025" y="5548313"/>
              <a:ext cx="438150" cy="142875"/>
            </a:xfrm>
            <a:custGeom>
              <a:avLst/>
              <a:gdLst>
                <a:gd name="T0" fmla="*/ 60 w 117"/>
                <a:gd name="T1" fmla="*/ 33 h 38"/>
                <a:gd name="T2" fmla="*/ 87 w 117"/>
                <a:gd name="T3" fmla="*/ 32 h 38"/>
                <a:gd name="T4" fmla="*/ 80 w 117"/>
                <a:gd name="T5" fmla="*/ 37 h 38"/>
                <a:gd name="T6" fmla="*/ 64 w 117"/>
                <a:gd name="T7" fmla="*/ 38 h 38"/>
                <a:gd name="T8" fmla="*/ 45 w 117"/>
                <a:gd name="T9" fmla="*/ 38 h 38"/>
                <a:gd name="T10" fmla="*/ 8 w 117"/>
                <a:gd name="T11" fmla="*/ 29 h 38"/>
                <a:gd name="T12" fmla="*/ 30 w 117"/>
                <a:gd name="T13" fmla="*/ 11 h 38"/>
                <a:gd name="T14" fmla="*/ 7 w 117"/>
                <a:gd name="T15" fmla="*/ 11 h 38"/>
                <a:gd name="T16" fmla="*/ 11 w 117"/>
                <a:gd name="T17" fmla="*/ 9 h 38"/>
                <a:gd name="T18" fmla="*/ 38 w 117"/>
                <a:gd name="T19" fmla="*/ 6 h 38"/>
                <a:gd name="T20" fmla="*/ 58 w 117"/>
                <a:gd name="T21" fmla="*/ 0 h 38"/>
                <a:gd name="T22" fmla="*/ 80 w 117"/>
                <a:gd name="T23" fmla="*/ 0 h 38"/>
                <a:gd name="T24" fmla="*/ 71 w 117"/>
                <a:gd name="T25" fmla="*/ 6 h 38"/>
                <a:gd name="T26" fmla="*/ 117 w 117"/>
                <a:gd name="T27" fmla="*/ 6 h 38"/>
                <a:gd name="T28" fmla="*/ 111 w 117"/>
                <a:gd name="T29" fmla="*/ 11 h 38"/>
                <a:gd name="T30" fmla="*/ 65 w 117"/>
                <a:gd name="T31" fmla="*/ 11 h 38"/>
                <a:gd name="T32" fmla="*/ 43 w 117"/>
                <a:gd name="T33" fmla="*/ 28 h 38"/>
                <a:gd name="T34" fmla="*/ 45 w 117"/>
                <a:gd name="T35" fmla="*/ 32 h 38"/>
                <a:gd name="T36" fmla="*/ 60 w 117"/>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7" h="38">
                  <a:moveTo>
                    <a:pt x="60" y="33"/>
                  </a:moveTo>
                  <a:cubicBezTo>
                    <a:pt x="69" y="33"/>
                    <a:pt x="77" y="32"/>
                    <a:pt x="87" y="32"/>
                  </a:cubicBezTo>
                  <a:cubicBezTo>
                    <a:pt x="80" y="37"/>
                    <a:pt x="80" y="37"/>
                    <a:pt x="80" y="37"/>
                  </a:cubicBezTo>
                  <a:cubicBezTo>
                    <a:pt x="64" y="38"/>
                    <a:pt x="64" y="38"/>
                    <a:pt x="64" y="38"/>
                  </a:cubicBezTo>
                  <a:cubicBezTo>
                    <a:pt x="58" y="38"/>
                    <a:pt x="52" y="38"/>
                    <a:pt x="45" y="38"/>
                  </a:cubicBezTo>
                  <a:cubicBezTo>
                    <a:pt x="12" y="38"/>
                    <a:pt x="0" y="35"/>
                    <a:pt x="8" y="29"/>
                  </a:cubicBezTo>
                  <a:cubicBezTo>
                    <a:pt x="16" y="23"/>
                    <a:pt x="23" y="17"/>
                    <a:pt x="30" y="11"/>
                  </a:cubicBezTo>
                  <a:cubicBezTo>
                    <a:pt x="22" y="11"/>
                    <a:pt x="15" y="11"/>
                    <a:pt x="7" y="11"/>
                  </a:cubicBezTo>
                  <a:cubicBezTo>
                    <a:pt x="11" y="9"/>
                    <a:pt x="11" y="9"/>
                    <a:pt x="11" y="9"/>
                  </a:cubicBezTo>
                  <a:cubicBezTo>
                    <a:pt x="20" y="8"/>
                    <a:pt x="29" y="7"/>
                    <a:pt x="38" y="6"/>
                  </a:cubicBezTo>
                  <a:cubicBezTo>
                    <a:pt x="45" y="4"/>
                    <a:pt x="52" y="2"/>
                    <a:pt x="58" y="0"/>
                  </a:cubicBezTo>
                  <a:cubicBezTo>
                    <a:pt x="65" y="0"/>
                    <a:pt x="73" y="0"/>
                    <a:pt x="80" y="0"/>
                  </a:cubicBezTo>
                  <a:cubicBezTo>
                    <a:pt x="71" y="6"/>
                    <a:pt x="71" y="6"/>
                    <a:pt x="71" y="6"/>
                  </a:cubicBezTo>
                  <a:cubicBezTo>
                    <a:pt x="86" y="6"/>
                    <a:pt x="102" y="6"/>
                    <a:pt x="117" y="6"/>
                  </a:cubicBezTo>
                  <a:cubicBezTo>
                    <a:pt x="111" y="11"/>
                    <a:pt x="111" y="11"/>
                    <a:pt x="111" y="11"/>
                  </a:cubicBezTo>
                  <a:cubicBezTo>
                    <a:pt x="95" y="11"/>
                    <a:pt x="80" y="11"/>
                    <a:pt x="65" y="11"/>
                  </a:cubicBezTo>
                  <a:cubicBezTo>
                    <a:pt x="57" y="17"/>
                    <a:pt x="50" y="23"/>
                    <a:pt x="43" y="28"/>
                  </a:cubicBezTo>
                  <a:cubicBezTo>
                    <a:pt x="45" y="32"/>
                    <a:pt x="45" y="32"/>
                    <a:pt x="45" y="32"/>
                  </a:cubicBezTo>
                  <a:cubicBezTo>
                    <a:pt x="45" y="32"/>
                    <a:pt x="53" y="33"/>
                    <a:pt x="6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0" name="Freeform 382"/>
            <p:cNvSpPr>
              <a:spLocks/>
            </p:cNvSpPr>
            <p:nvPr/>
          </p:nvSpPr>
          <p:spPr bwMode="auto">
            <a:xfrm>
              <a:off x="-28608338" y="5572126"/>
              <a:ext cx="523875" cy="119063"/>
            </a:xfrm>
            <a:custGeom>
              <a:avLst/>
              <a:gdLst>
                <a:gd name="T0" fmla="*/ 123 w 140"/>
                <a:gd name="T1" fmla="*/ 0 h 32"/>
                <a:gd name="T2" fmla="*/ 140 w 140"/>
                <a:gd name="T3" fmla="*/ 0 h 32"/>
                <a:gd name="T4" fmla="*/ 129 w 140"/>
                <a:gd name="T5" fmla="*/ 6 h 32"/>
                <a:gd name="T6" fmla="*/ 114 w 140"/>
                <a:gd name="T7" fmla="*/ 6 h 32"/>
                <a:gd name="T8" fmla="*/ 77 w 140"/>
                <a:gd name="T9" fmla="*/ 9 h 32"/>
                <a:gd name="T10" fmla="*/ 55 w 140"/>
                <a:gd name="T11" fmla="*/ 15 h 32"/>
                <a:gd name="T12" fmla="*/ 35 w 140"/>
                <a:gd name="T13" fmla="*/ 32 h 32"/>
                <a:gd name="T14" fmla="*/ 0 w 140"/>
                <a:gd name="T15" fmla="*/ 32 h 32"/>
                <a:gd name="T16" fmla="*/ 39 w 140"/>
                <a:gd name="T17" fmla="*/ 0 h 32"/>
                <a:gd name="T18" fmla="*/ 67 w 140"/>
                <a:gd name="T19" fmla="*/ 0 h 32"/>
                <a:gd name="T20" fmla="*/ 64 w 140"/>
                <a:gd name="T21" fmla="*/ 6 h 32"/>
                <a:gd name="T22" fmla="*/ 66 w 140"/>
                <a:gd name="T23" fmla="*/ 6 h 32"/>
                <a:gd name="T24" fmla="*/ 93 w 140"/>
                <a:gd name="T25" fmla="*/ 1 h 32"/>
                <a:gd name="T26" fmla="*/ 123 w 140"/>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32">
                  <a:moveTo>
                    <a:pt x="123" y="0"/>
                  </a:moveTo>
                  <a:cubicBezTo>
                    <a:pt x="130" y="0"/>
                    <a:pt x="140" y="0"/>
                    <a:pt x="140" y="0"/>
                  </a:cubicBezTo>
                  <a:cubicBezTo>
                    <a:pt x="129" y="6"/>
                    <a:pt x="129" y="6"/>
                    <a:pt x="129" y="6"/>
                  </a:cubicBezTo>
                  <a:cubicBezTo>
                    <a:pt x="114" y="6"/>
                    <a:pt x="114" y="6"/>
                    <a:pt x="114" y="6"/>
                  </a:cubicBezTo>
                  <a:cubicBezTo>
                    <a:pt x="100" y="6"/>
                    <a:pt x="88" y="7"/>
                    <a:pt x="77" y="9"/>
                  </a:cubicBezTo>
                  <a:cubicBezTo>
                    <a:pt x="66" y="10"/>
                    <a:pt x="55" y="15"/>
                    <a:pt x="55" y="15"/>
                  </a:cubicBezTo>
                  <a:cubicBezTo>
                    <a:pt x="49" y="21"/>
                    <a:pt x="42" y="26"/>
                    <a:pt x="35" y="32"/>
                  </a:cubicBezTo>
                  <a:cubicBezTo>
                    <a:pt x="23" y="32"/>
                    <a:pt x="12" y="32"/>
                    <a:pt x="0" y="32"/>
                  </a:cubicBezTo>
                  <a:cubicBezTo>
                    <a:pt x="13" y="21"/>
                    <a:pt x="26" y="11"/>
                    <a:pt x="39" y="0"/>
                  </a:cubicBezTo>
                  <a:cubicBezTo>
                    <a:pt x="49" y="0"/>
                    <a:pt x="58" y="0"/>
                    <a:pt x="67" y="0"/>
                  </a:cubicBezTo>
                  <a:cubicBezTo>
                    <a:pt x="64" y="6"/>
                    <a:pt x="64" y="6"/>
                    <a:pt x="64" y="6"/>
                  </a:cubicBezTo>
                  <a:cubicBezTo>
                    <a:pt x="66" y="6"/>
                    <a:pt x="66" y="6"/>
                    <a:pt x="66" y="6"/>
                  </a:cubicBezTo>
                  <a:cubicBezTo>
                    <a:pt x="74" y="4"/>
                    <a:pt x="83" y="3"/>
                    <a:pt x="93" y="1"/>
                  </a:cubicBezTo>
                  <a:cubicBezTo>
                    <a:pt x="103" y="0"/>
                    <a:pt x="113" y="0"/>
                    <a:pt x="123"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1" name="Freeform 383"/>
            <p:cNvSpPr>
              <a:spLocks noEditPoints="1"/>
            </p:cNvSpPr>
            <p:nvPr/>
          </p:nvSpPr>
          <p:spPr bwMode="auto">
            <a:xfrm>
              <a:off x="-28087638" y="5572126"/>
              <a:ext cx="608013" cy="119063"/>
            </a:xfrm>
            <a:custGeom>
              <a:avLst/>
              <a:gdLst>
                <a:gd name="T0" fmla="*/ 156 w 162"/>
                <a:gd name="T1" fmla="*/ 16 h 32"/>
                <a:gd name="T2" fmla="*/ 121 w 162"/>
                <a:gd name="T3" fmla="*/ 28 h 32"/>
                <a:gd name="T4" fmla="*/ 58 w 162"/>
                <a:gd name="T5" fmla="*/ 32 h 32"/>
                <a:gd name="T6" fmla="*/ 20 w 162"/>
                <a:gd name="T7" fmla="*/ 30 h 32"/>
                <a:gd name="T8" fmla="*/ 0 w 162"/>
                <a:gd name="T9" fmla="*/ 25 h 32"/>
                <a:gd name="T10" fmla="*/ 2 w 162"/>
                <a:gd name="T11" fmla="*/ 16 h 32"/>
                <a:gd name="T12" fmla="*/ 37 w 162"/>
                <a:gd name="T13" fmla="*/ 4 h 32"/>
                <a:gd name="T14" fmla="*/ 99 w 162"/>
                <a:gd name="T15" fmla="*/ 0 h 32"/>
                <a:gd name="T16" fmla="*/ 150 w 162"/>
                <a:gd name="T17" fmla="*/ 4 h 32"/>
                <a:gd name="T18" fmla="*/ 156 w 162"/>
                <a:gd name="T19" fmla="*/ 16 h 32"/>
                <a:gd name="T20" fmla="*/ 37 w 162"/>
                <a:gd name="T21" fmla="*/ 16 h 32"/>
                <a:gd name="T22" fmla="*/ 66 w 162"/>
                <a:gd name="T23" fmla="*/ 27 h 32"/>
                <a:gd name="T24" fmla="*/ 120 w 162"/>
                <a:gd name="T25" fmla="*/ 16 h 32"/>
                <a:gd name="T26" fmla="*/ 92 w 162"/>
                <a:gd name="T27" fmla="*/ 5 h 32"/>
                <a:gd name="T28" fmla="*/ 57 w 162"/>
                <a:gd name="T29" fmla="*/ 8 h 32"/>
                <a:gd name="T30" fmla="*/ 37 w 162"/>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2" h="32">
                  <a:moveTo>
                    <a:pt x="156" y="16"/>
                  </a:moveTo>
                  <a:cubicBezTo>
                    <a:pt x="150" y="21"/>
                    <a:pt x="138" y="25"/>
                    <a:pt x="121" y="28"/>
                  </a:cubicBezTo>
                  <a:cubicBezTo>
                    <a:pt x="104" y="31"/>
                    <a:pt x="83" y="32"/>
                    <a:pt x="58" y="32"/>
                  </a:cubicBezTo>
                  <a:cubicBezTo>
                    <a:pt x="43" y="32"/>
                    <a:pt x="30" y="32"/>
                    <a:pt x="20" y="30"/>
                  </a:cubicBezTo>
                  <a:cubicBezTo>
                    <a:pt x="10" y="29"/>
                    <a:pt x="0" y="25"/>
                    <a:pt x="0" y="25"/>
                  </a:cubicBezTo>
                  <a:cubicBezTo>
                    <a:pt x="2" y="16"/>
                    <a:pt x="2" y="16"/>
                    <a:pt x="2" y="16"/>
                  </a:cubicBezTo>
                  <a:cubicBezTo>
                    <a:pt x="8" y="11"/>
                    <a:pt x="20" y="7"/>
                    <a:pt x="37" y="4"/>
                  </a:cubicBezTo>
                  <a:cubicBezTo>
                    <a:pt x="54" y="1"/>
                    <a:pt x="75" y="0"/>
                    <a:pt x="99" y="0"/>
                  </a:cubicBezTo>
                  <a:cubicBezTo>
                    <a:pt x="123" y="0"/>
                    <a:pt x="140" y="1"/>
                    <a:pt x="150" y="4"/>
                  </a:cubicBezTo>
                  <a:cubicBezTo>
                    <a:pt x="160" y="7"/>
                    <a:pt x="162" y="11"/>
                    <a:pt x="156" y="16"/>
                  </a:cubicBezTo>
                  <a:close/>
                  <a:moveTo>
                    <a:pt x="37" y="16"/>
                  </a:moveTo>
                  <a:cubicBezTo>
                    <a:pt x="28" y="23"/>
                    <a:pt x="38" y="27"/>
                    <a:pt x="66" y="27"/>
                  </a:cubicBezTo>
                  <a:cubicBezTo>
                    <a:pt x="93" y="27"/>
                    <a:pt x="111" y="23"/>
                    <a:pt x="120" y="16"/>
                  </a:cubicBezTo>
                  <a:cubicBezTo>
                    <a:pt x="129" y="9"/>
                    <a:pt x="120" y="5"/>
                    <a:pt x="92" y="5"/>
                  </a:cubicBezTo>
                  <a:cubicBezTo>
                    <a:pt x="77" y="5"/>
                    <a:pt x="66" y="6"/>
                    <a:pt x="57" y="8"/>
                  </a:cubicBezTo>
                  <a:cubicBezTo>
                    <a:pt x="48" y="10"/>
                    <a:pt x="37" y="16"/>
                    <a:pt x="37"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2" name="Freeform 384"/>
            <p:cNvSpPr>
              <a:spLocks/>
            </p:cNvSpPr>
            <p:nvPr/>
          </p:nvSpPr>
          <p:spPr bwMode="auto">
            <a:xfrm>
              <a:off x="-27424063" y="5526088"/>
              <a:ext cx="330200" cy="165100"/>
            </a:xfrm>
            <a:custGeom>
              <a:avLst/>
              <a:gdLst>
                <a:gd name="T0" fmla="*/ 35 w 88"/>
                <a:gd name="T1" fmla="*/ 44 h 44"/>
                <a:gd name="T2" fmla="*/ 0 w 88"/>
                <a:gd name="T3" fmla="*/ 44 h 44"/>
                <a:gd name="T4" fmla="*/ 53 w 88"/>
                <a:gd name="T5" fmla="*/ 0 h 44"/>
                <a:gd name="T6" fmla="*/ 88 w 88"/>
                <a:gd name="T7" fmla="*/ 0 h 44"/>
                <a:gd name="T8" fmla="*/ 35 w 88"/>
                <a:gd name="T9" fmla="*/ 44 h 44"/>
              </a:gdLst>
              <a:ahLst/>
              <a:cxnLst>
                <a:cxn ang="0">
                  <a:pos x="T0" y="T1"/>
                </a:cxn>
                <a:cxn ang="0">
                  <a:pos x="T2" y="T3"/>
                </a:cxn>
                <a:cxn ang="0">
                  <a:pos x="T4" y="T5"/>
                </a:cxn>
                <a:cxn ang="0">
                  <a:pos x="T6" y="T7"/>
                </a:cxn>
                <a:cxn ang="0">
                  <a:pos x="T8" y="T9"/>
                </a:cxn>
              </a:cxnLst>
              <a:rect l="0" t="0" r="r" b="b"/>
              <a:pathLst>
                <a:path w="88" h="44">
                  <a:moveTo>
                    <a:pt x="35" y="44"/>
                  </a:moveTo>
                  <a:cubicBezTo>
                    <a:pt x="23" y="44"/>
                    <a:pt x="11" y="44"/>
                    <a:pt x="0" y="44"/>
                  </a:cubicBezTo>
                  <a:cubicBezTo>
                    <a:pt x="18" y="29"/>
                    <a:pt x="36" y="15"/>
                    <a:pt x="53" y="0"/>
                  </a:cubicBezTo>
                  <a:cubicBezTo>
                    <a:pt x="65" y="0"/>
                    <a:pt x="76" y="0"/>
                    <a:pt x="88" y="0"/>
                  </a:cubicBezTo>
                  <a:cubicBezTo>
                    <a:pt x="70" y="14"/>
                    <a:pt x="52" y="29"/>
                    <a:pt x="35" y="4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3" name="Freeform 385"/>
            <p:cNvSpPr>
              <a:spLocks noEditPoints="1"/>
            </p:cNvSpPr>
            <p:nvPr/>
          </p:nvSpPr>
          <p:spPr bwMode="auto">
            <a:xfrm>
              <a:off x="-24663400" y="5572126"/>
              <a:ext cx="592138" cy="119063"/>
            </a:xfrm>
            <a:custGeom>
              <a:avLst/>
              <a:gdLst>
                <a:gd name="T0" fmla="*/ 155 w 158"/>
                <a:gd name="T1" fmla="*/ 16 h 32"/>
                <a:gd name="T2" fmla="*/ 121 w 158"/>
                <a:gd name="T3" fmla="*/ 28 h 32"/>
                <a:gd name="T4" fmla="*/ 59 w 158"/>
                <a:gd name="T5" fmla="*/ 32 h 32"/>
                <a:gd name="T6" fmla="*/ 21 w 158"/>
                <a:gd name="T7" fmla="*/ 30 h 32"/>
                <a:gd name="T8" fmla="*/ 0 w 158"/>
                <a:gd name="T9" fmla="*/ 25 h 32"/>
                <a:gd name="T10" fmla="*/ 0 w 158"/>
                <a:gd name="T11" fmla="*/ 16 h 32"/>
                <a:gd name="T12" fmla="*/ 34 w 158"/>
                <a:gd name="T13" fmla="*/ 4 h 32"/>
                <a:gd name="T14" fmla="*/ 96 w 158"/>
                <a:gd name="T15" fmla="*/ 0 h 32"/>
                <a:gd name="T16" fmla="*/ 147 w 158"/>
                <a:gd name="T17" fmla="*/ 4 h 32"/>
                <a:gd name="T18" fmla="*/ 155 w 158"/>
                <a:gd name="T19" fmla="*/ 16 h 32"/>
                <a:gd name="T20" fmla="*/ 36 w 158"/>
                <a:gd name="T21" fmla="*/ 16 h 32"/>
                <a:gd name="T22" fmla="*/ 66 w 158"/>
                <a:gd name="T23" fmla="*/ 27 h 32"/>
                <a:gd name="T24" fmla="*/ 119 w 158"/>
                <a:gd name="T25" fmla="*/ 16 h 32"/>
                <a:gd name="T26" fmla="*/ 89 w 158"/>
                <a:gd name="T27" fmla="*/ 5 h 32"/>
                <a:gd name="T28" fmla="*/ 55 w 158"/>
                <a:gd name="T29" fmla="*/ 8 h 32"/>
                <a:gd name="T30" fmla="*/ 36 w 158"/>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8" h="32">
                  <a:moveTo>
                    <a:pt x="155" y="16"/>
                  </a:moveTo>
                  <a:cubicBezTo>
                    <a:pt x="155" y="16"/>
                    <a:pt x="138" y="25"/>
                    <a:pt x="121" y="28"/>
                  </a:cubicBezTo>
                  <a:cubicBezTo>
                    <a:pt x="105" y="31"/>
                    <a:pt x="84" y="32"/>
                    <a:pt x="59" y="32"/>
                  </a:cubicBezTo>
                  <a:cubicBezTo>
                    <a:pt x="44" y="32"/>
                    <a:pt x="31" y="32"/>
                    <a:pt x="21" y="30"/>
                  </a:cubicBezTo>
                  <a:cubicBezTo>
                    <a:pt x="11" y="29"/>
                    <a:pt x="0" y="25"/>
                    <a:pt x="0" y="25"/>
                  </a:cubicBezTo>
                  <a:cubicBezTo>
                    <a:pt x="0" y="16"/>
                    <a:pt x="0" y="16"/>
                    <a:pt x="0" y="16"/>
                  </a:cubicBezTo>
                  <a:cubicBezTo>
                    <a:pt x="0" y="16"/>
                    <a:pt x="17" y="7"/>
                    <a:pt x="34" y="4"/>
                  </a:cubicBezTo>
                  <a:cubicBezTo>
                    <a:pt x="51" y="1"/>
                    <a:pt x="71" y="0"/>
                    <a:pt x="96" y="0"/>
                  </a:cubicBezTo>
                  <a:cubicBezTo>
                    <a:pt x="119" y="0"/>
                    <a:pt x="137" y="1"/>
                    <a:pt x="147" y="4"/>
                  </a:cubicBezTo>
                  <a:cubicBezTo>
                    <a:pt x="158" y="7"/>
                    <a:pt x="155" y="16"/>
                    <a:pt x="155" y="16"/>
                  </a:cubicBezTo>
                  <a:close/>
                  <a:moveTo>
                    <a:pt x="36" y="16"/>
                  </a:moveTo>
                  <a:cubicBezTo>
                    <a:pt x="28" y="23"/>
                    <a:pt x="38" y="27"/>
                    <a:pt x="66" y="27"/>
                  </a:cubicBezTo>
                  <a:cubicBezTo>
                    <a:pt x="93" y="27"/>
                    <a:pt x="111" y="23"/>
                    <a:pt x="119" y="16"/>
                  </a:cubicBezTo>
                  <a:cubicBezTo>
                    <a:pt x="127" y="9"/>
                    <a:pt x="117" y="5"/>
                    <a:pt x="89" y="5"/>
                  </a:cubicBezTo>
                  <a:cubicBezTo>
                    <a:pt x="75" y="5"/>
                    <a:pt x="63" y="6"/>
                    <a:pt x="55" y="8"/>
                  </a:cubicBezTo>
                  <a:cubicBezTo>
                    <a:pt x="46"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4" name="Freeform 386"/>
            <p:cNvSpPr>
              <a:spLocks noEditPoints="1"/>
            </p:cNvSpPr>
            <p:nvPr/>
          </p:nvSpPr>
          <p:spPr bwMode="auto">
            <a:xfrm>
              <a:off x="-24055388" y="5572126"/>
              <a:ext cx="693738" cy="171450"/>
            </a:xfrm>
            <a:custGeom>
              <a:avLst/>
              <a:gdLst>
                <a:gd name="T0" fmla="*/ 98 w 185"/>
                <a:gd name="T1" fmla="*/ 32 h 46"/>
                <a:gd name="T2" fmla="*/ 55 w 185"/>
                <a:gd name="T3" fmla="*/ 28 h 46"/>
                <a:gd name="T4" fmla="*/ 52 w 185"/>
                <a:gd name="T5" fmla="*/ 28 h 46"/>
                <a:gd name="T6" fmla="*/ 49 w 185"/>
                <a:gd name="T7" fmla="*/ 33 h 46"/>
                <a:gd name="T8" fmla="*/ 35 w 185"/>
                <a:gd name="T9" fmla="*/ 46 h 46"/>
                <a:gd name="T10" fmla="*/ 0 w 185"/>
                <a:gd name="T11" fmla="*/ 46 h 46"/>
                <a:gd name="T12" fmla="*/ 50 w 185"/>
                <a:gd name="T13" fmla="*/ 0 h 46"/>
                <a:gd name="T14" fmla="*/ 78 w 185"/>
                <a:gd name="T15" fmla="*/ 0 h 46"/>
                <a:gd name="T16" fmla="*/ 78 w 185"/>
                <a:gd name="T17" fmla="*/ 5 h 46"/>
                <a:gd name="T18" fmla="*/ 80 w 185"/>
                <a:gd name="T19" fmla="*/ 5 h 46"/>
                <a:gd name="T20" fmla="*/ 134 w 185"/>
                <a:gd name="T21" fmla="*/ 0 h 46"/>
                <a:gd name="T22" fmla="*/ 177 w 185"/>
                <a:gd name="T23" fmla="*/ 4 h 46"/>
                <a:gd name="T24" fmla="*/ 181 w 185"/>
                <a:gd name="T25" fmla="*/ 16 h 46"/>
                <a:gd name="T26" fmla="*/ 151 w 185"/>
                <a:gd name="T27" fmla="*/ 28 h 46"/>
                <a:gd name="T28" fmla="*/ 98 w 185"/>
                <a:gd name="T29" fmla="*/ 32 h 46"/>
                <a:gd name="T30" fmla="*/ 119 w 185"/>
                <a:gd name="T31" fmla="*/ 5 h 46"/>
                <a:gd name="T32" fmla="*/ 86 w 185"/>
                <a:gd name="T33" fmla="*/ 8 h 46"/>
                <a:gd name="T34" fmla="*/ 69 w 185"/>
                <a:gd name="T35" fmla="*/ 15 h 46"/>
                <a:gd name="T36" fmla="*/ 67 w 185"/>
                <a:gd name="T37" fmla="*/ 16 h 46"/>
                <a:gd name="T38" fmla="*/ 68 w 185"/>
                <a:gd name="T39" fmla="*/ 24 h 46"/>
                <a:gd name="T40" fmla="*/ 96 w 185"/>
                <a:gd name="T41" fmla="*/ 27 h 46"/>
                <a:gd name="T42" fmla="*/ 127 w 185"/>
                <a:gd name="T43" fmla="*/ 24 h 46"/>
                <a:gd name="T44" fmla="*/ 145 w 185"/>
                <a:gd name="T45" fmla="*/ 16 h 46"/>
                <a:gd name="T46" fmla="*/ 144 w 185"/>
                <a:gd name="T47" fmla="*/ 8 h 46"/>
                <a:gd name="T48" fmla="*/ 119 w 185"/>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5" h="46">
                  <a:moveTo>
                    <a:pt x="98" y="32"/>
                  </a:moveTo>
                  <a:cubicBezTo>
                    <a:pt x="77" y="32"/>
                    <a:pt x="63" y="31"/>
                    <a:pt x="55" y="28"/>
                  </a:cubicBezTo>
                  <a:cubicBezTo>
                    <a:pt x="52" y="28"/>
                    <a:pt x="52" y="28"/>
                    <a:pt x="52" y="28"/>
                  </a:cubicBezTo>
                  <a:cubicBezTo>
                    <a:pt x="49" y="33"/>
                    <a:pt x="49" y="33"/>
                    <a:pt x="49" y="33"/>
                  </a:cubicBezTo>
                  <a:cubicBezTo>
                    <a:pt x="35" y="46"/>
                    <a:pt x="35" y="46"/>
                    <a:pt x="35" y="46"/>
                  </a:cubicBezTo>
                  <a:cubicBezTo>
                    <a:pt x="24" y="46"/>
                    <a:pt x="12" y="46"/>
                    <a:pt x="0" y="46"/>
                  </a:cubicBezTo>
                  <a:cubicBezTo>
                    <a:pt x="17" y="31"/>
                    <a:pt x="33" y="15"/>
                    <a:pt x="50" y="0"/>
                  </a:cubicBezTo>
                  <a:cubicBezTo>
                    <a:pt x="59" y="0"/>
                    <a:pt x="68" y="0"/>
                    <a:pt x="78" y="0"/>
                  </a:cubicBezTo>
                  <a:cubicBezTo>
                    <a:pt x="78" y="5"/>
                    <a:pt x="78" y="5"/>
                    <a:pt x="78" y="5"/>
                  </a:cubicBezTo>
                  <a:cubicBezTo>
                    <a:pt x="80" y="5"/>
                    <a:pt x="80" y="5"/>
                    <a:pt x="80" y="5"/>
                  </a:cubicBezTo>
                  <a:cubicBezTo>
                    <a:pt x="94" y="1"/>
                    <a:pt x="112" y="0"/>
                    <a:pt x="134" y="0"/>
                  </a:cubicBezTo>
                  <a:cubicBezTo>
                    <a:pt x="154" y="0"/>
                    <a:pt x="168" y="1"/>
                    <a:pt x="177" y="4"/>
                  </a:cubicBezTo>
                  <a:cubicBezTo>
                    <a:pt x="185" y="7"/>
                    <a:pt x="181" y="16"/>
                    <a:pt x="181" y="16"/>
                  </a:cubicBezTo>
                  <a:cubicBezTo>
                    <a:pt x="181" y="16"/>
                    <a:pt x="165" y="25"/>
                    <a:pt x="151" y="28"/>
                  </a:cubicBezTo>
                  <a:cubicBezTo>
                    <a:pt x="136" y="31"/>
                    <a:pt x="118" y="32"/>
                    <a:pt x="98" y="32"/>
                  </a:cubicBezTo>
                  <a:close/>
                  <a:moveTo>
                    <a:pt x="119" y="5"/>
                  </a:moveTo>
                  <a:cubicBezTo>
                    <a:pt x="105" y="5"/>
                    <a:pt x="94" y="6"/>
                    <a:pt x="86" y="8"/>
                  </a:cubicBezTo>
                  <a:cubicBezTo>
                    <a:pt x="78" y="9"/>
                    <a:pt x="69" y="15"/>
                    <a:pt x="69" y="15"/>
                  </a:cubicBezTo>
                  <a:cubicBezTo>
                    <a:pt x="67" y="16"/>
                    <a:pt x="67" y="16"/>
                    <a:pt x="67" y="16"/>
                  </a:cubicBezTo>
                  <a:cubicBezTo>
                    <a:pt x="68" y="24"/>
                    <a:pt x="68" y="24"/>
                    <a:pt x="68" y="24"/>
                  </a:cubicBezTo>
                  <a:cubicBezTo>
                    <a:pt x="68" y="24"/>
                    <a:pt x="82" y="27"/>
                    <a:pt x="96" y="27"/>
                  </a:cubicBezTo>
                  <a:cubicBezTo>
                    <a:pt x="108" y="27"/>
                    <a:pt x="118" y="26"/>
                    <a:pt x="127" y="24"/>
                  </a:cubicBezTo>
                  <a:cubicBezTo>
                    <a:pt x="135" y="22"/>
                    <a:pt x="145" y="16"/>
                    <a:pt x="145" y="16"/>
                  </a:cubicBezTo>
                  <a:cubicBezTo>
                    <a:pt x="144" y="8"/>
                    <a:pt x="144" y="8"/>
                    <a:pt x="144" y="8"/>
                  </a:cubicBezTo>
                  <a:cubicBezTo>
                    <a:pt x="144" y="8"/>
                    <a:pt x="131" y="5"/>
                    <a:pt x="11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5" name="Freeform 387"/>
            <p:cNvSpPr>
              <a:spLocks/>
            </p:cNvSpPr>
            <p:nvPr/>
          </p:nvSpPr>
          <p:spPr bwMode="auto">
            <a:xfrm>
              <a:off x="-23264813" y="5548313"/>
              <a:ext cx="415925" cy="142875"/>
            </a:xfrm>
            <a:custGeom>
              <a:avLst/>
              <a:gdLst>
                <a:gd name="T0" fmla="*/ 59 w 111"/>
                <a:gd name="T1" fmla="*/ 33 h 38"/>
                <a:gd name="T2" fmla="*/ 86 w 111"/>
                <a:gd name="T3" fmla="*/ 32 h 38"/>
                <a:gd name="T4" fmla="*/ 80 w 111"/>
                <a:gd name="T5" fmla="*/ 37 h 38"/>
                <a:gd name="T6" fmla="*/ 65 w 111"/>
                <a:gd name="T7" fmla="*/ 38 h 38"/>
                <a:gd name="T8" fmla="*/ 45 w 111"/>
                <a:gd name="T9" fmla="*/ 38 h 38"/>
                <a:gd name="T10" fmla="*/ 7 w 111"/>
                <a:gd name="T11" fmla="*/ 29 h 38"/>
                <a:gd name="T12" fmla="*/ 25 w 111"/>
                <a:gd name="T13" fmla="*/ 11 h 38"/>
                <a:gd name="T14" fmla="*/ 2 w 111"/>
                <a:gd name="T15" fmla="*/ 11 h 38"/>
                <a:gd name="T16" fmla="*/ 5 w 111"/>
                <a:gd name="T17" fmla="*/ 9 h 38"/>
                <a:gd name="T18" fmla="*/ 32 w 111"/>
                <a:gd name="T19" fmla="*/ 6 h 38"/>
                <a:gd name="T20" fmla="*/ 51 w 111"/>
                <a:gd name="T21" fmla="*/ 0 h 38"/>
                <a:gd name="T22" fmla="*/ 72 w 111"/>
                <a:gd name="T23" fmla="*/ 0 h 38"/>
                <a:gd name="T24" fmla="*/ 65 w 111"/>
                <a:gd name="T25" fmla="*/ 6 h 38"/>
                <a:gd name="T26" fmla="*/ 111 w 111"/>
                <a:gd name="T27" fmla="*/ 6 h 38"/>
                <a:gd name="T28" fmla="*/ 106 w 111"/>
                <a:gd name="T29" fmla="*/ 11 h 38"/>
                <a:gd name="T30" fmla="*/ 59 w 111"/>
                <a:gd name="T31" fmla="*/ 11 h 38"/>
                <a:gd name="T32" fmla="*/ 42 w 111"/>
                <a:gd name="T33" fmla="*/ 28 h 38"/>
                <a:gd name="T34" fmla="*/ 44 w 111"/>
                <a:gd name="T35" fmla="*/ 32 h 38"/>
                <a:gd name="T36" fmla="*/ 59 w 111"/>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 h="38">
                  <a:moveTo>
                    <a:pt x="59" y="33"/>
                  </a:moveTo>
                  <a:cubicBezTo>
                    <a:pt x="68" y="33"/>
                    <a:pt x="77" y="33"/>
                    <a:pt x="86" y="32"/>
                  </a:cubicBezTo>
                  <a:cubicBezTo>
                    <a:pt x="80" y="37"/>
                    <a:pt x="80" y="37"/>
                    <a:pt x="80" y="37"/>
                  </a:cubicBezTo>
                  <a:cubicBezTo>
                    <a:pt x="80" y="37"/>
                    <a:pt x="71" y="38"/>
                    <a:pt x="65" y="38"/>
                  </a:cubicBezTo>
                  <a:cubicBezTo>
                    <a:pt x="58" y="38"/>
                    <a:pt x="52" y="38"/>
                    <a:pt x="45" y="38"/>
                  </a:cubicBezTo>
                  <a:cubicBezTo>
                    <a:pt x="13" y="38"/>
                    <a:pt x="0" y="35"/>
                    <a:pt x="7" y="29"/>
                  </a:cubicBezTo>
                  <a:cubicBezTo>
                    <a:pt x="13" y="23"/>
                    <a:pt x="25" y="11"/>
                    <a:pt x="25" y="11"/>
                  </a:cubicBezTo>
                  <a:cubicBezTo>
                    <a:pt x="17" y="11"/>
                    <a:pt x="10" y="11"/>
                    <a:pt x="2" y="11"/>
                  </a:cubicBezTo>
                  <a:cubicBezTo>
                    <a:pt x="5" y="9"/>
                    <a:pt x="5" y="9"/>
                    <a:pt x="5" y="9"/>
                  </a:cubicBezTo>
                  <a:cubicBezTo>
                    <a:pt x="14" y="8"/>
                    <a:pt x="23" y="7"/>
                    <a:pt x="32" y="6"/>
                  </a:cubicBezTo>
                  <a:cubicBezTo>
                    <a:pt x="38" y="4"/>
                    <a:pt x="45" y="2"/>
                    <a:pt x="51" y="0"/>
                  </a:cubicBezTo>
                  <a:cubicBezTo>
                    <a:pt x="58" y="0"/>
                    <a:pt x="65" y="0"/>
                    <a:pt x="72" y="0"/>
                  </a:cubicBezTo>
                  <a:cubicBezTo>
                    <a:pt x="65" y="6"/>
                    <a:pt x="65" y="6"/>
                    <a:pt x="65" y="6"/>
                  </a:cubicBezTo>
                  <a:cubicBezTo>
                    <a:pt x="80" y="6"/>
                    <a:pt x="96" y="6"/>
                    <a:pt x="111" y="6"/>
                  </a:cubicBezTo>
                  <a:cubicBezTo>
                    <a:pt x="106" y="11"/>
                    <a:pt x="106" y="11"/>
                    <a:pt x="106" y="11"/>
                  </a:cubicBezTo>
                  <a:cubicBezTo>
                    <a:pt x="90" y="11"/>
                    <a:pt x="75" y="11"/>
                    <a:pt x="59" y="11"/>
                  </a:cubicBezTo>
                  <a:cubicBezTo>
                    <a:pt x="59" y="11"/>
                    <a:pt x="48" y="23"/>
                    <a:pt x="42" y="28"/>
                  </a:cubicBezTo>
                  <a:cubicBezTo>
                    <a:pt x="44" y="32"/>
                    <a:pt x="44" y="32"/>
                    <a:pt x="44" y="32"/>
                  </a:cubicBezTo>
                  <a:cubicBezTo>
                    <a:pt x="44" y="32"/>
                    <a:pt x="53" y="33"/>
                    <a:pt x="59"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6" name="Freeform 388"/>
            <p:cNvSpPr>
              <a:spLocks noEditPoints="1"/>
            </p:cNvSpPr>
            <p:nvPr/>
          </p:nvSpPr>
          <p:spPr bwMode="auto">
            <a:xfrm>
              <a:off x="-22840950" y="5530851"/>
              <a:ext cx="292100" cy="160338"/>
            </a:xfrm>
            <a:custGeom>
              <a:avLst/>
              <a:gdLst>
                <a:gd name="T0" fmla="*/ 39 w 78"/>
                <a:gd name="T1" fmla="*/ 3 h 43"/>
                <a:gd name="T2" fmla="*/ 47 w 78"/>
                <a:gd name="T3" fmla="*/ 0 h 43"/>
                <a:gd name="T4" fmla="*/ 62 w 78"/>
                <a:gd name="T5" fmla="*/ 0 h 43"/>
                <a:gd name="T6" fmla="*/ 75 w 78"/>
                <a:gd name="T7" fmla="*/ 0 h 43"/>
                <a:gd name="T8" fmla="*/ 78 w 78"/>
                <a:gd name="T9" fmla="*/ 3 h 43"/>
                <a:gd name="T10" fmla="*/ 70 w 78"/>
                <a:gd name="T11" fmla="*/ 6 h 43"/>
                <a:gd name="T12" fmla="*/ 55 w 78"/>
                <a:gd name="T13" fmla="*/ 7 h 43"/>
                <a:gd name="T14" fmla="*/ 41 w 78"/>
                <a:gd name="T15" fmla="*/ 6 h 43"/>
                <a:gd name="T16" fmla="*/ 39 w 78"/>
                <a:gd name="T17" fmla="*/ 3 h 43"/>
                <a:gd name="T18" fmla="*/ 34 w 78"/>
                <a:gd name="T19" fmla="*/ 43 h 43"/>
                <a:gd name="T20" fmla="*/ 0 w 78"/>
                <a:gd name="T21" fmla="*/ 43 h 43"/>
                <a:gd name="T22" fmla="*/ 32 w 78"/>
                <a:gd name="T23" fmla="*/ 11 h 43"/>
                <a:gd name="T24" fmla="*/ 67 w 78"/>
                <a:gd name="T25" fmla="*/ 11 h 43"/>
                <a:gd name="T26" fmla="*/ 34 w 78"/>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3">
                  <a:moveTo>
                    <a:pt x="39" y="3"/>
                  </a:moveTo>
                  <a:cubicBezTo>
                    <a:pt x="47" y="0"/>
                    <a:pt x="47" y="0"/>
                    <a:pt x="47" y="0"/>
                  </a:cubicBezTo>
                  <a:cubicBezTo>
                    <a:pt x="47" y="0"/>
                    <a:pt x="56" y="0"/>
                    <a:pt x="62" y="0"/>
                  </a:cubicBezTo>
                  <a:cubicBezTo>
                    <a:pt x="68" y="0"/>
                    <a:pt x="75" y="0"/>
                    <a:pt x="75" y="0"/>
                  </a:cubicBezTo>
                  <a:cubicBezTo>
                    <a:pt x="78" y="3"/>
                    <a:pt x="78" y="3"/>
                    <a:pt x="78" y="3"/>
                  </a:cubicBezTo>
                  <a:cubicBezTo>
                    <a:pt x="70" y="6"/>
                    <a:pt x="70" y="6"/>
                    <a:pt x="70" y="6"/>
                  </a:cubicBezTo>
                  <a:cubicBezTo>
                    <a:pt x="70" y="6"/>
                    <a:pt x="61" y="7"/>
                    <a:pt x="55" y="7"/>
                  </a:cubicBezTo>
                  <a:cubicBezTo>
                    <a:pt x="48" y="7"/>
                    <a:pt x="41" y="6"/>
                    <a:pt x="41" y="6"/>
                  </a:cubicBezTo>
                  <a:lnTo>
                    <a:pt x="39" y="3"/>
                  </a:lnTo>
                  <a:close/>
                  <a:moveTo>
                    <a:pt x="34" y="43"/>
                  </a:moveTo>
                  <a:cubicBezTo>
                    <a:pt x="23" y="43"/>
                    <a:pt x="11" y="43"/>
                    <a:pt x="0" y="43"/>
                  </a:cubicBezTo>
                  <a:cubicBezTo>
                    <a:pt x="10" y="32"/>
                    <a:pt x="21" y="22"/>
                    <a:pt x="32" y="11"/>
                  </a:cubicBezTo>
                  <a:cubicBezTo>
                    <a:pt x="44" y="11"/>
                    <a:pt x="55" y="11"/>
                    <a:pt x="67" y="11"/>
                  </a:cubicBezTo>
                  <a:cubicBezTo>
                    <a:pt x="56" y="22"/>
                    <a:pt x="45" y="32"/>
                    <a:pt x="34"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7" name="Freeform 389"/>
            <p:cNvSpPr>
              <a:spLocks noEditPoints="1"/>
            </p:cNvSpPr>
            <p:nvPr/>
          </p:nvSpPr>
          <p:spPr bwMode="auto">
            <a:xfrm>
              <a:off x="-22499638" y="5572126"/>
              <a:ext cx="585788" cy="119063"/>
            </a:xfrm>
            <a:custGeom>
              <a:avLst/>
              <a:gdLst>
                <a:gd name="T0" fmla="*/ 154 w 156"/>
                <a:gd name="T1" fmla="*/ 16 h 32"/>
                <a:gd name="T2" fmla="*/ 121 w 156"/>
                <a:gd name="T3" fmla="*/ 28 h 32"/>
                <a:gd name="T4" fmla="*/ 60 w 156"/>
                <a:gd name="T5" fmla="*/ 32 h 32"/>
                <a:gd name="T6" fmla="*/ 21 w 156"/>
                <a:gd name="T7" fmla="*/ 30 h 32"/>
                <a:gd name="T8" fmla="*/ 0 w 156"/>
                <a:gd name="T9" fmla="*/ 25 h 32"/>
                <a:gd name="T10" fmla="*/ 0 w 156"/>
                <a:gd name="T11" fmla="*/ 16 h 32"/>
                <a:gd name="T12" fmla="*/ 32 w 156"/>
                <a:gd name="T13" fmla="*/ 4 h 32"/>
                <a:gd name="T14" fmla="*/ 94 w 156"/>
                <a:gd name="T15" fmla="*/ 0 h 32"/>
                <a:gd name="T16" fmla="*/ 145 w 156"/>
                <a:gd name="T17" fmla="*/ 4 h 32"/>
                <a:gd name="T18" fmla="*/ 154 w 156"/>
                <a:gd name="T19" fmla="*/ 16 h 32"/>
                <a:gd name="T20" fmla="*/ 35 w 156"/>
                <a:gd name="T21" fmla="*/ 16 h 32"/>
                <a:gd name="T22" fmla="*/ 66 w 156"/>
                <a:gd name="T23" fmla="*/ 27 h 32"/>
                <a:gd name="T24" fmla="*/ 118 w 156"/>
                <a:gd name="T25" fmla="*/ 16 h 32"/>
                <a:gd name="T26" fmla="*/ 88 w 156"/>
                <a:gd name="T27" fmla="*/ 5 h 32"/>
                <a:gd name="T28" fmla="*/ 53 w 156"/>
                <a:gd name="T29" fmla="*/ 8 h 32"/>
                <a:gd name="T30" fmla="*/ 35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4" y="16"/>
                  </a:moveTo>
                  <a:cubicBezTo>
                    <a:pt x="154" y="16"/>
                    <a:pt x="138" y="25"/>
                    <a:pt x="121" y="28"/>
                  </a:cubicBezTo>
                  <a:cubicBezTo>
                    <a:pt x="105" y="31"/>
                    <a:pt x="84" y="32"/>
                    <a:pt x="60" y="32"/>
                  </a:cubicBezTo>
                  <a:cubicBezTo>
                    <a:pt x="45" y="32"/>
                    <a:pt x="32" y="32"/>
                    <a:pt x="21" y="30"/>
                  </a:cubicBezTo>
                  <a:cubicBezTo>
                    <a:pt x="11" y="29"/>
                    <a:pt x="0" y="25"/>
                    <a:pt x="0" y="25"/>
                  </a:cubicBezTo>
                  <a:cubicBezTo>
                    <a:pt x="0" y="16"/>
                    <a:pt x="0" y="16"/>
                    <a:pt x="0" y="16"/>
                  </a:cubicBezTo>
                  <a:cubicBezTo>
                    <a:pt x="0" y="16"/>
                    <a:pt x="16" y="7"/>
                    <a:pt x="32" y="4"/>
                  </a:cubicBezTo>
                  <a:cubicBezTo>
                    <a:pt x="49" y="1"/>
                    <a:pt x="69" y="0"/>
                    <a:pt x="94" y="0"/>
                  </a:cubicBezTo>
                  <a:cubicBezTo>
                    <a:pt x="117" y="0"/>
                    <a:pt x="135" y="1"/>
                    <a:pt x="145" y="4"/>
                  </a:cubicBezTo>
                  <a:cubicBezTo>
                    <a:pt x="156" y="7"/>
                    <a:pt x="154" y="16"/>
                    <a:pt x="154" y="16"/>
                  </a:cubicBezTo>
                  <a:close/>
                  <a:moveTo>
                    <a:pt x="35" y="16"/>
                  </a:moveTo>
                  <a:cubicBezTo>
                    <a:pt x="28" y="23"/>
                    <a:pt x="38" y="27"/>
                    <a:pt x="66" y="27"/>
                  </a:cubicBezTo>
                  <a:cubicBezTo>
                    <a:pt x="94" y="27"/>
                    <a:pt x="111" y="23"/>
                    <a:pt x="118" y="16"/>
                  </a:cubicBezTo>
                  <a:cubicBezTo>
                    <a:pt x="126" y="9"/>
                    <a:pt x="115" y="5"/>
                    <a:pt x="88" y="5"/>
                  </a:cubicBezTo>
                  <a:cubicBezTo>
                    <a:pt x="73" y="5"/>
                    <a:pt x="62" y="6"/>
                    <a:pt x="53" y="8"/>
                  </a:cubicBezTo>
                  <a:cubicBezTo>
                    <a:pt x="45" y="10"/>
                    <a:pt x="35" y="16"/>
                    <a:pt x="35"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8" name="Freeform 390"/>
            <p:cNvSpPr>
              <a:spLocks/>
            </p:cNvSpPr>
            <p:nvPr/>
          </p:nvSpPr>
          <p:spPr bwMode="auto">
            <a:xfrm>
              <a:off x="-21831300" y="5572126"/>
              <a:ext cx="644525" cy="119063"/>
            </a:xfrm>
            <a:custGeom>
              <a:avLst/>
              <a:gdLst>
                <a:gd name="T0" fmla="*/ 144 w 172"/>
                <a:gd name="T1" fmla="*/ 32 h 32"/>
                <a:gd name="T2" fmla="*/ 109 w 172"/>
                <a:gd name="T3" fmla="*/ 32 h 32"/>
                <a:gd name="T4" fmla="*/ 128 w 172"/>
                <a:gd name="T5" fmla="*/ 13 h 32"/>
                <a:gd name="T6" fmla="*/ 126 w 172"/>
                <a:gd name="T7" fmla="*/ 7 h 32"/>
                <a:gd name="T8" fmla="*/ 104 w 172"/>
                <a:gd name="T9" fmla="*/ 5 h 32"/>
                <a:gd name="T10" fmla="*/ 69 w 172"/>
                <a:gd name="T11" fmla="*/ 8 h 32"/>
                <a:gd name="T12" fmla="*/ 51 w 172"/>
                <a:gd name="T13" fmla="*/ 16 h 32"/>
                <a:gd name="T14" fmla="*/ 35 w 172"/>
                <a:gd name="T15" fmla="*/ 32 h 32"/>
                <a:gd name="T16" fmla="*/ 0 w 172"/>
                <a:gd name="T17" fmla="*/ 32 h 32"/>
                <a:gd name="T18" fmla="*/ 32 w 172"/>
                <a:gd name="T19" fmla="*/ 0 h 32"/>
                <a:gd name="T20" fmla="*/ 59 w 172"/>
                <a:gd name="T21" fmla="*/ 0 h 32"/>
                <a:gd name="T22" fmla="*/ 60 w 172"/>
                <a:gd name="T23" fmla="*/ 5 h 32"/>
                <a:gd name="T24" fmla="*/ 61 w 172"/>
                <a:gd name="T25" fmla="*/ 5 h 32"/>
                <a:gd name="T26" fmla="*/ 86 w 172"/>
                <a:gd name="T27" fmla="*/ 1 h 32"/>
                <a:gd name="T28" fmla="*/ 117 w 172"/>
                <a:gd name="T29" fmla="*/ 0 h 32"/>
                <a:gd name="T30" fmla="*/ 164 w 172"/>
                <a:gd name="T31" fmla="*/ 11 h 32"/>
                <a:gd name="T32" fmla="*/ 144 w 172"/>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2">
                  <a:moveTo>
                    <a:pt x="144" y="32"/>
                  </a:moveTo>
                  <a:cubicBezTo>
                    <a:pt x="132" y="32"/>
                    <a:pt x="121" y="32"/>
                    <a:pt x="109" y="32"/>
                  </a:cubicBezTo>
                  <a:cubicBezTo>
                    <a:pt x="116" y="25"/>
                    <a:pt x="122" y="19"/>
                    <a:pt x="128" y="13"/>
                  </a:cubicBezTo>
                  <a:cubicBezTo>
                    <a:pt x="126" y="7"/>
                    <a:pt x="126" y="7"/>
                    <a:pt x="126" y="7"/>
                  </a:cubicBezTo>
                  <a:cubicBezTo>
                    <a:pt x="126" y="7"/>
                    <a:pt x="115" y="5"/>
                    <a:pt x="104" y="5"/>
                  </a:cubicBezTo>
                  <a:cubicBezTo>
                    <a:pt x="89" y="5"/>
                    <a:pt x="78" y="6"/>
                    <a:pt x="69" y="8"/>
                  </a:cubicBezTo>
                  <a:cubicBezTo>
                    <a:pt x="61" y="9"/>
                    <a:pt x="51" y="16"/>
                    <a:pt x="51" y="16"/>
                  </a:cubicBezTo>
                  <a:cubicBezTo>
                    <a:pt x="35" y="32"/>
                    <a:pt x="35" y="32"/>
                    <a:pt x="35" y="32"/>
                  </a:cubicBezTo>
                  <a:cubicBezTo>
                    <a:pt x="23" y="32"/>
                    <a:pt x="12" y="32"/>
                    <a:pt x="0" y="32"/>
                  </a:cubicBezTo>
                  <a:cubicBezTo>
                    <a:pt x="11" y="21"/>
                    <a:pt x="21" y="11"/>
                    <a:pt x="32" y="0"/>
                  </a:cubicBezTo>
                  <a:cubicBezTo>
                    <a:pt x="41" y="0"/>
                    <a:pt x="50" y="0"/>
                    <a:pt x="59" y="0"/>
                  </a:cubicBezTo>
                  <a:cubicBezTo>
                    <a:pt x="60" y="5"/>
                    <a:pt x="60" y="5"/>
                    <a:pt x="60" y="5"/>
                  </a:cubicBezTo>
                  <a:cubicBezTo>
                    <a:pt x="61" y="5"/>
                    <a:pt x="61" y="5"/>
                    <a:pt x="61" y="5"/>
                  </a:cubicBezTo>
                  <a:cubicBezTo>
                    <a:pt x="68" y="3"/>
                    <a:pt x="76" y="2"/>
                    <a:pt x="86" y="1"/>
                  </a:cubicBezTo>
                  <a:cubicBezTo>
                    <a:pt x="96" y="0"/>
                    <a:pt x="106" y="0"/>
                    <a:pt x="117" y="0"/>
                  </a:cubicBezTo>
                  <a:cubicBezTo>
                    <a:pt x="156" y="0"/>
                    <a:pt x="172" y="4"/>
                    <a:pt x="164" y="11"/>
                  </a:cubicBezTo>
                  <a:cubicBezTo>
                    <a:pt x="157" y="18"/>
                    <a:pt x="151"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39" name="Freeform 391"/>
            <p:cNvSpPr>
              <a:spLocks noEditPoints="1"/>
            </p:cNvSpPr>
            <p:nvPr/>
          </p:nvSpPr>
          <p:spPr bwMode="auto">
            <a:xfrm>
              <a:off x="-21850350" y="5045076"/>
              <a:ext cx="460375" cy="93663"/>
            </a:xfrm>
            <a:custGeom>
              <a:avLst/>
              <a:gdLst>
                <a:gd name="T0" fmla="*/ 85 w 123"/>
                <a:gd name="T1" fmla="*/ 25 h 25"/>
                <a:gd name="T2" fmla="*/ 83 w 123"/>
                <a:gd name="T3" fmla="*/ 22 h 25"/>
                <a:gd name="T4" fmla="*/ 82 w 123"/>
                <a:gd name="T5" fmla="*/ 22 h 25"/>
                <a:gd name="T6" fmla="*/ 60 w 123"/>
                <a:gd name="T7" fmla="*/ 25 h 25"/>
                <a:gd name="T8" fmla="*/ 34 w 123"/>
                <a:gd name="T9" fmla="*/ 25 h 25"/>
                <a:gd name="T10" fmla="*/ 6 w 123"/>
                <a:gd name="T11" fmla="*/ 24 h 25"/>
                <a:gd name="T12" fmla="*/ 0 w 123"/>
                <a:gd name="T13" fmla="*/ 18 h 25"/>
                <a:gd name="T14" fmla="*/ 22 w 123"/>
                <a:gd name="T15" fmla="*/ 12 h 25"/>
                <a:gd name="T16" fmla="*/ 70 w 123"/>
                <a:gd name="T17" fmla="*/ 10 h 25"/>
                <a:gd name="T18" fmla="*/ 93 w 123"/>
                <a:gd name="T19" fmla="*/ 10 h 25"/>
                <a:gd name="T20" fmla="*/ 94 w 123"/>
                <a:gd name="T21" fmla="*/ 9 h 25"/>
                <a:gd name="T22" fmla="*/ 92 w 123"/>
                <a:gd name="T23" fmla="*/ 5 h 25"/>
                <a:gd name="T24" fmla="*/ 75 w 123"/>
                <a:gd name="T25" fmla="*/ 4 h 25"/>
                <a:gd name="T26" fmla="*/ 55 w 123"/>
                <a:gd name="T27" fmla="*/ 4 h 25"/>
                <a:gd name="T28" fmla="*/ 36 w 123"/>
                <a:gd name="T29" fmla="*/ 6 h 25"/>
                <a:gd name="T30" fmla="*/ 31 w 123"/>
                <a:gd name="T31" fmla="*/ 2 h 25"/>
                <a:gd name="T32" fmla="*/ 56 w 123"/>
                <a:gd name="T33" fmla="*/ 0 h 25"/>
                <a:gd name="T34" fmla="*/ 80 w 123"/>
                <a:gd name="T35" fmla="*/ 0 h 25"/>
                <a:gd name="T36" fmla="*/ 116 w 123"/>
                <a:gd name="T37" fmla="*/ 2 h 25"/>
                <a:gd name="T38" fmla="*/ 122 w 123"/>
                <a:gd name="T39" fmla="*/ 8 h 25"/>
                <a:gd name="T40" fmla="*/ 105 w 123"/>
                <a:gd name="T41" fmla="*/ 25 h 25"/>
                <a:gd name="T42" fmla="*/ 85 w 123"/>
                <a:gd name="T43" fmla="*/ 25 h 25"/>
                <a:gd name="T44" fmla="*/ 47 w 123"/>
                <a:gd name="T45" fmla="*/ 21 h 25"/>
                <a:gd name="T46" fmla="*/ 73 w 123"/>
                <a:gd name="T47" fmla="*/ 20 h 25"/>
                <a:gd name="T48" fmla="*/ 87 w 123"/>
                <a:gd name="T49" fmla="*/ 15 h 25"/>
                <a:gd name="T50" fmla="*/ 89 w 123"/>
                <a:gd name="T51" fmla="*/ 13 h 25"/>
                <a:gd name="T52" fmla="*/ 72 w 123"/>
                <a:gd name="T53" fmla="*/ 13 h 25"/>
                <a:gd name="T54" fmla="*/ 42 w 123"/>
                <a:gd name="T55" fmla="*/ 14 h 25"/>
                <a:gd name="T56" fmla="*/ 30 w 123"/>
                <a:gd name="T57" fmla="*/ 18 h 25"/>
                <a:gd name="T58" fmla="*/ 32 w 123"/>
                <a:gd name="T59" fmla="*/ 20 h 25"/>
                <a:gd name="T60" fmla="*/ 47 w 123"/>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3" h="25">
                  <a:moveTo>
                    <a:pt x="85" y="25"/>
                  </a:moveTo>
                  <a:cubicBezTo>
                    <a:pt x="83" y="22"/>
                    <a:pt x="83" y="22"/>
                    <a:pt x="83" y="22"/>
                  </a:cubicBezTo>
                  <a:cubicBezTo>
                    <a:pt x="82" y="22"/>
                    <a:pt x="82" y="22"/>
                    <a:pt x="82" y="22"/>
                  </a:cubicBezTo>
                  <a:cubicBezTo>
                    <a:pt x="74" y="23"/>
                    <a:pt x="67" y="24"/>
                    <a:pt x="60" y="25"/>
                  </a:cubicBezTo>
                  <a:cubicBezTo>
                    <a:pt x="53" y="25"/>
                    <a:pt x="44" y="25"/>
                    <a:pt x="34" y="25"/>
                  </a:cubicBezTo>
                  <a:cubicBezTo>
                    <a:pt x="21" y="25"/>
                    <a:pt x="12" y="25"/>
                    <a:pt x="6" y="24"/>
                  </a:cubicBezTo>
                  <a:cubicBezTo>
                    <a:pt x="0" y="18"/>
                    <a:pt x="0" y="18"/>
                    <a:pt x="0" y="18"/>
                  </a:cubicBezTo>
                  <a:cubicBezTo>
                    <a:pt x="0" y="18"/>
                    <a:pt x="10" y="13"/>
                    <a:pt x="22" y="12"/>
                  </a:cubicBezTo>
                  <a:cubicBezTo>
                    <a:pt x="33" y="11"/>
                    <a:pt x="49" y="10"/>
                    <a:pt x="70" y="10"/>
                  </a:cubicBezTo>
                  <a:cubicBezTo>
                    <a:pt x="78" y="10"/>
                    <a:pt x="85" y="10"/>
                    <a:pt x="93" y="10"/>
                  </a:cubicBezTo>
                  <a:cubicBezTo>
                    <a:pt x="94" y="9"/>
                    <a:pt x="94" y="9"/>
                    <a:pt x="94" y="9"/>
                  </a:cubicBezTo>
                  <a:cubicBezTo>
                    <a:pt x="92" y="5"/>
                    <a:pt x="92" y="5"/>
                    <a:pt x="92" y="5"/>
                  </a:cubicBezTo>
                  <a:cubicBezTo>
                    <a:pt x="92" y="5"/>
                    <a:pt x="83" y="4"/>
                    <a:pt x="75" y="4"/>
                  </a:cubicBezTo>
                  <a:cubicBezTo>
                    <a:pt x="68" y="4"/>
                    <a:pt x="62" y="4"/>
                    <a:pt x="55" y="4"/>
                  </a:cubicBezTo>
                  <a:cubicBezTo>
                    <a:pt x="48" y="5"/>
                    <a:pt x="42" y="5"/>
                    <a:pt x="36" y="6"/>
                  </a:cubicBezTo>
                  <a:cubicBezTo>
                    <a:pt x="31" y="2"/>
                    <a:pt x="31" y="2"/>
                    <a:pt x="31" y="2"/>
                  </a:cubicBezTo>
                  <a:cubicBezTo>
                    <a:pt x="38" y="1"/>
                    <a:pt x="47" y="0"/>
                    <a:pt x="56" y="0"/>
                  </a:cubicBezTo>
                  <a:cubicBezTo>
                    <a:pt x="64" y="0"/>
                    <a:pt x="73" y="0"/>
                    <a:pt x="80" y="0"/>
                  </a:cubicBezTo>
                  <a:cubicBezTo>
                    <a:pt x="97" y="0"/>
                    <a:pt x="109" y="0"/>
                    <a:pt x="116" y="2"/>
                  </a:cubicBezTo>
                  <a:cubicBezTo>
                    <a:pt x="123" y="3"/>
                    <a:pt x="122" y="8"/>
                    <a:pt x="122" y="8"/>
                  </a:cubicBezTo>
                  <a:cubicBezTo>
                    <a:pt x="105" y="25"/>
                    <a:pt x="105" y="25"/>
                    <a:pt x="105" y="25"/>
                  </a:cubicBezTo>
                  <a:cubicBezTo>
                    <a:pt x="99" y="25"/>
                    <a:pt x="92" y="25"/>
                    <a:pt x="85" y="25"/>
                  </a:cubicBezTo>
                  <a:close/>
                  <a:moveTo>
                    <a:pt x="47" y="21"/>
                  </a:moveTo>
                  <a:cubicBezTo>
                    <a:pt x="57" y="21"/>
                    <a:pt x="66" y="21"/>
                    <a:pt x="73" y="20"/>
                  </a:cubicBezTo>
                  <a:cubicBezTo>
                    <a:pt x="81" y="19"/>
                    <a:pt x="87" y="15"/>
                    <a:pt x="87" y="15"/>
                  </a:cubicBezTo>
                  <a:cubicBezTo>
                    <a:pt x="89" y="13"/>
                    <a:pt x="89" y="13"/>
                    <a:pt x="89" y="13"/>
                  </a:cubicBezTo>
                  <a:cubicBezTo>
                    <a:pt x="72" y="13"/>
                    <a:pt x="72" y="13"/>
                    <a:pt x="72" y="13"/>
                  </a:cubicBezTo>
                  <a:cubicBezTo>
                    <a:pt x="59" y="13"/>
                    <a:pt x="49" y="14"/>
                    <a:pt x="42" y="14"/>
                  </a:cubicBezTo>
                  <a:cubicBezTo>
                    <a:pt x="35" y="15"/>
                    <a:pt x="30" y="18"/>
                    <a:pt x="30" y="18"/>
                  </a:cubicBezTo>
                  <a:cubicBezTo>
                    <a:pt x="32" y="20"/>
                    <a:pt x="32" y="20"/>
                    <a:pt x="32" y="20"/>
                  </a:cubicBezTo>
                  <a:cubicBezTo>
                    <a:pt x="32" y="20"/>
                    <a:pt x="40" y="21"/>
                    <a:pt x="47"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0" name="Freeform 392"/>
            <p:cNvSpPr>
              <a:spLocks/>
            </p:cNvSpPr>
            <p:nvPr/>
          </p:nvSpPr>
          <p:spPr bwMode="auto">
            <a:xfrm>
              <a:off x="-21307425" y="5006976"/>
              <a:ext cx="236538" cy="131763"/>
            </a:xfrm>
            <a:custGeom>
              <a:avLst/>
              <a:gdLst>
                <a:gd name="T0" fmla="*/ 28 w 63"/>
                <a:gd name="T1" fmla="*/ 35 h 35"/>
                <a:gd name="T2" fmla="*/ 0 w 63"/>
                <a:gd name="T3" fmla="*/ 35 h 35"/>
                <a:gd name="T4" fmla="*/ 35 w 63"/>
                <a:gd name="T5" fmla="*/ 0 h 35"/>
                <a:gd name="T6" fmla="*/ 63 w 63"/>
                <a:gd name="T7" fmla="*/ 0 h 35"/>
                <a:gd name="T8" fmla="*/ 28 w 63"/>
                <a:gd name="T9" fmla="*/ 35 h 35"/>
              </a:gdLst>
              <a:ahLst/>
              <a:cxnLst>
                <a:cxn ang="0">
                  <a:pos x="T0" y="T1"/>
                </a:cxn>
                <a:cxn ang="0">
                  <a:pos x="T2" y="T3"/>
                </a:cxn>
                <a:cxn ang="0">
                  <a:pos x="T4" y="T5"/>
                </a:cxn>
                <a:cxn ang="0">
                  <a:pos x="T6" y="T7"/>
                </a:cxn>
                <a:cxn ang="0">
                  <a:pos x="T8" y="T9"/>
                </a:cxn>
              </a:cxnLst>
              <a:rect l="0" t="0" r="r" b="b"/>
              <a:pathLst>
                <a:path w="63" h="35">
                  <a:moveTo>
                    <a:pt x="28" y="35"/>
                  </a:moveTo>
                  <a:cubicBezTo>
                    <a:pt x="18" y="35"/>
                    <a:pt x="9" y="35"/>
                    <a:pt x="0" y="35"/>
                  </a:cubicBezTo>
                  <a:cubicBezTo>
                    <a:pt x="11" y="23"/>
                    <a:pt x="23" y="12"/>
                    <a:pt x="35" y="0"/>
                  </a:cubicBezTo>
                  <a:cubicBezTo>
                    <a:pt x="44" y="0"/>
                    <a:pt x="54" y="0"/>
                    <a:pt x="63" y="0"/>
                  </a:cubicBezTo>
                  <a:cubicBezTo>
                    <a:pt x="51" y="12"/>
                    <a:pt x="39" y="23"/>
                    <a:pt x="28"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1" name="Freeform 393"/>
            <p:cNvSpPr>
              <a:spLocks/>
            </p:cNvSpPr>
            <p:nvPr/>
          </p:nvSpPr>
          <p:spPr bwMode="auto">
            <a:xfrm>
              <a:off x="-21032788" y="5026026"/>
              <a:ext cx="330200" cy="112713"/>
            </a:xfrm>
            <a:custGeom>
              <a:avLst/>
              <a:gdLst>
                <a:gd name="T0" fmla="*/ 48 w 88"/>
                <a:gd name="T1" fmla="*/ 26 h 30"/>
                <a:gd name="T2" fmla="*/ 69 w 88"/>
                <a:gd name="T3" fmla="*/ 26 h 30"/>
                <a:gd name="T4" fmla="*/ 65 w 88"/>
                <a:gd name="T5" fmla="*/ 30 h 30"/>
                <a:gd name="T6" fmla="*/ 53 w 88"/>
                <a:gd name="T7" fmla="*/ 30 h 30"/>
                <a:gd name="T8" fmla="*/ 37 w 88"/>
                <a:gd name="T9" fmla="*/ 30 h 30"/>
                <a:gd name="T10" fmla="*/ 5 w 88"/>
                <a:gd name="T11" fmla="*/ 22 h 30"/>
                <a:gd name="T12" fmla="*/ 18 w 88"/>
                <a:gd name="T13" fmla="*/ 9 h 30"/>
                <a:gd name="T14" fmla="*/ 0 w 88"/>
                <a:gd name="T15" fmla="*/ 9 h 30"/>
                <a:gd name="T16" fmla="*/ 3 w 88"/>
                <a:gd name="T17" fmla="*/ 7 h 30"/>
                <a:gd name="T18" fmla="*/ 24 w 88"/>
                <a:gd name="T19" fmla="*/ 5 h 30"/>
                <a:gd name="T20" fmla="*/ 39 w 88"/>
                <a:gd name="T21" fmla="*/ 0 h 30"/>
                <a:gd name="T22" fmla="*/ 56 w 88"/>
                <a:gd name="T23" fmla="*/ 0 h 30"/>
                <a:gd name="T24" fmla="*/ 51 w 88"/>
                <a:gd name="T25" fmla="*/ 5 h 30"/>
                <a:gd name="T26" fmla="*/ 88 w 88"/>
                <a:gd name="T27" fmla="*/ 5 h 30"/>
                <a:gd name="T28" fmla="*/ 84 w 88"/>
                <a:gd name="T29" fmla="*/ 9 h 30"/>
                <a:gd name="T30" fmla="*/ 47 w 88"/>
                <a:gd name="T31" fmla="*/ 9 h 30"/>
                <a:gd name="T32" fmla="*/ 33 w 88"/>
                <a:gd name="T33" fmla="*/ 22 h 30"/>
                <a:gd name="T34" fmla="*/ 36 w 88"/>
                <a:gd name="T35" fmla="*/ 25 h 30"/>
                <a:gd name="T36" fmla="*/ 48 w 88"/>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8" h="30">
                  <a:moveTo>
                    <a:pt x="48" y="26"/>
                  </a:moveTo>
                  <a:cubicBezTo>
                    <a:pt x="55" y="26"/>
                    <a:pt x="62" y="26"/>
                    <a:pt x="69" y="26"/>
                  </a:cubicBezTo>
                  <a:cubicBezTo>
                    <a:pt x="65" y="30"/>
                    <a:pt x="65" y="30"/>
                    <a:pt x="65" y="30"/>
                  </a:cubicBezTo>
                  <a:cubicBezTo>
                    <a:pt x="53" y="30"/>
                    <a:pt x="53" y="30"/>
                    <a:pt x="53" y="30"/>
                  </a:cubicBezTo>
                  <a:cubicBezTo>
                    <a:pt x="37" y="30"/>
                    <a:pt x="37" y="30"/>
                    <a:pt x="37" y="30"/>
                  </a:cubicBezTo>
                  <a:cubicBezTo>
                    <a:pt x="11" y="30"/>
                    <a:pt x="5" y="22"/>
                    <a:pt x="5" y="22"/>
                  </a:cubicBezTo>
                  <a:cubicBezTo>
                    <a:pt x="18" y="9"/>
                    <a:pt x="18" y="9"/>
                    <a:pt x="18" y="9"/>
                  </a:cubicBezTo>
                  <a:cubicBezTo>
                    <a:pt x="13" y="9"/>
                    <a:pt x="6" y="9"/>
                    <a:pt x="0" y="9"/>
                  </a:cubicBezTo>
                  <a:cubicBezTo>
                    <a:pt x="3" y="7"/>
                    <a:pt x="3" y="7"/>
                    <a:pt x="3" y="7"/>
                  </a:cubicBezTo>
                  <a:cubicBezTo>
                    <a:pt x="10" y="6"/>
                    <a:pt x="17" y="5"/>
                    <a:pt x="24" y="5"/>
                  </a:cubicBezTo>
                  <a:cubicBezTo>
                    <a:pt x="39" y="0"/>
                    <a:pt x="39" y="0"/>
                    <a:pt x="39" y="0"/>
                  </a:cubicBezTo>
                  <a:cubicBezTo>
                    <a:pt x="56" y="0"/>
                    <a:pt x="56" y="0"/>
                    <a:pt x="56" y="0"/>
                  </a:cubicBezTo>
                  <a:cubicBezTo>
                    <a:pt x="51" y="5"/>
                    <a:pt x="51" y="5"/>
                    <a:pt x="51" y="5"/>
                  </a:cubicBezTo>
                  <a:cubicBezTo>
                    <a:pt x="63" y="5"/>
                    <a:pt x="76" y="5"/>
                    <a:pt x="88" y="5"/>
                  </a:cubicBezTo>
                  <a:cubicBezTo>
                    <a:pt x="84" y="9"/>
                    <a:pt x="84" y="9"/>
                    <a:pt x="84" y="9"/>
                  </a:cubicBezTo>
                  <a:cubicBezTo>
                    <a:pt x="72" y="9"/>
                    <a:pt x="59" y="9"/>
                    <a:pt x="47" y="9"/>
                  </a:cubicBezTo>
                  <a:cubicBezTo>
                    <a:pt x="33" y="22"/>
                    <a:pt x="33" y="22"/>
                    <a:pt x="33" y="22"/>
                  </a:cubicBezTo>
                  <a:cubicBezTo>
                    <a:pt x="36" y="25"/>
                    <a:pt x="36" y="25"/>
                    <a:pt x="36" y="25"/>
                  </a:cubicBezTo>
                  <a:lnTo>
                    <a:pt x="48"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2" name="Freeform 394"/>
            <p:cNvSpPr>
              <a:spLocks noEditPoints="1"/>
            </p:cNvSpPr>
            <p:nvPr/>
          </p:nvSpPr>
          <p:spPr bwMode="auto">
            <a:xfrm>
              <a:off x="26538238" y="5045076"/>
              <a:ext cx="439738" cy="93663"/>
            </a:xfrm>
            <a:custGeom>
              <a:avLst/>
              <a:gdLst>
                <a:gd name="T0" fmla="*/ 97 w 117"/>
                <a:gd name="T1" fmla="*/ 25 h 25"/>
                <a:gd name="T2" fmla="*/ 89 w 117"/>
                <a:gd name="T3" fmla="*/ 22 h 25"/>
                <a:gd name="T4" fmla="*/ 88 w 117"/>
                <a:gd name="T5" fmla="*/ 22 h 25"/>
                <a:gd name="T6" fmla="*/ 71 w 117"/>
                <a:gd name="T7" fmla="*/ 25 h 25"/>
                <a:gd name="T8" fmla="*/ 47 w 117"/>
                <a:gd name="T9" fmla="*/ 25 h 25"/>
                <a:gd name="T10" fmla="*/ 15 w 117"/>
                <a:gd name="T11" fmla="*/ 24 h 25"/>
                <a:gd name="T12" fmla="*/ 0 w 117"/>
                <a:gd name="T13" fmla="*/ 18 h 25"/>
                <a:gd name="T14" fmla="*/ 10 w 117"/>
                <a:gd name="T15" fmla="*/ 12 h 25"/>
                <a:gd name="T16" fmla="*/ 55 w 117"/>
                <a:gd name="T17" fmla="*/ 10 h 25"/>
                <a:gd name="T18" fmla="*/ 78 w 117"/>
                <a:gd name="T19" fmla="*/ 10 h 25"/>
                <a:gd name="T20" fmla="*/ 77 w 117"/>
                <a:gd name="T21" fmla="*/ 9 h 25"/>
                <a:gd name="T22" fmla="*/ 68 w 117"/>
                <a:gd name="T23" fmla="*/ 5 h 25"/>
                <a:gd name="T24" fmla="*/ 49 w 117"/>
                <a:gd name="T25" fmla="*/ 4 h 25"/>
                <a:gd name="T26" fmla="*/ 30 w 117"/>
                <a:gd name="T27" fmla="*/ 4 h 25"/>
                <a:gd name="T28" fmla="*/ 13 w 117"/>
                <a:gd name="T29" fmla="*/ 6 h 25"/>
                <a:gd name="T30" fmla="*/ 1 w 117"/>
                <a:gd name="T31" fmla="*/ 2 h 25"/>
                <a:gd name="T32" fmla="*/ 23 w 117"/>
                <a:gd name="T33" fmla="*/ 0 h 25"/>
                <a:gd name="T34" fmla="*/ 47 w 117"/>
                <a:gd name="T35" fmla="*/ 0 h 25"/>
                <a:gd name="T36" fmla="*/ 87 w 117"/>
                <a:gd name="T37" fmla="*/ 2 h 25"/>
                <a:gd name="T38" fmla="*/ 105 w 117"/>
                <a:gd name="T39" fmla="*/ 8 h 25"/>
                <a:gd name="T40" fmla="*/ 117 w 117"/>
                <a:gd name="T41" fmla="*/ 25 h 25"/>
                <a:gd name="T42" fmla="*/ 97 w 117"/>
                <a:gd name="T43" fmla="*/ 25 h 25"/>
                <a:gd name="T44" fmla="*/ 52 w 117"/>
                <a:gd name="T45" fmla="*/ 21 h 25"/>
                <a:gd name="T46" fmla="*/ 76 w 117"/>
                <a:gd name="T47" fmla="*/ 20 h 25"/>
                <a:gd name="T48" fmla="*/ 82 w 117"/>
                <a:gd name="T49" fmla="*/ 15 h 25"/>
                <a:gd name="T50" fmla="*/ 80 w 117"/>
                <a:gd name="T51" fmla="*/ 13 h 25"/>
                <a:gd name="T52" fmla="*/ 63 w 117"/>
                <a:gd name="T53" fmla="*/ 13 h 25"/>
                <a:gd name="T54" fmla="*/ 35 w 117"/>
                <a:gd name="T55" fmla="*/ 14 h 25"/>
                <a:gd name="T56" fmla="*/ 29 w 117"/>
                <a:gd name="T57" fmla="*/ 18 h 25"/>
                <a:gd name="T58" fmla="*/ 36 w 117"/>
                <a:gd name="T59" fmla="*/ 20 h 25"/>
                <a:gd name="T60" fmla="*/ 52 w 117"/>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7" h="25">
                  <a:moveTo>
                    <a:pt x="97" y="25"/>
                  </a:moveTo>
                  <a:cubicBezTo>
                    <a:pt x="89" y="22"/>
                    <a:pt x="89" y="22"/>
                    <a:pt x="89" y="22"/>
                  </a:cubicBezTo>
                  <a:cubicBezTo>
                    <a:pt x="88" y="22"/>
                    <a:pt x="88" y="22"/>
                    <a:pt x="88" y="22"/>
                  </a:cubicBezTo>
                  <a:cubicBezTo>
                    <a:pt x="88" y="22"/>
                    <a:pt x="77" y="24"/>
                    <a:pt x="71" y="25"/>
                  </a:cubicBezTo>
                  <a:cubicBezTo>
                    <a:pt x="65" y="25"/>
                    <a:pt x="57" y="25"/>
                    <a:pt x="47" y="25"/>
                  </a:cubicBezTo>
                  <a:cubicBezTo>
                    <a:pt x="34" y="25"/>
                    <a:pt x="23" y="25"/>
                    <a:pt x="15" y="24"/>
                  </a:cubicBezTo>
                  <a:cubicBezTo>
                    <a:pt x="7" y="22"/>
                    <a:pt x="0" y="18"/>
                    <a:pt x="0" y="18"/>
                  </a:cubicBezTo>
                  <a:cubicBezTo>
                    <a:pt x="0" y="18"/>
                    <a:pt x="1" y="13"/>
                    <a:pt x="10" y="12"/>
                  </a:cubicBezTo>
                  <a:cubicBezTo>
                    <a:pt x="20" y="11"/>
                    <a:pt x="34" y="10"/>
                    <a:pt x="55" y="10"/>
                  </a:cubicBezTo>
                  <a:cubicBezTo>
                    <a:pt x="63" y="10"/>
                    <a:pt x="70" y="10"/>
                    <a:pt x="78" y="10"/>
                  </a:cubicBezTo>
                  <a:cubicBezTo>
                    <a:pt x="77" y="9"/>
                    <a:pt x="77" y="9"/>
                    <a:pt x="77" y="9"/>
                  </a:cubicBezTo>
                  <a:cubicBezTo>
                    <a:pt x="68" y="5"/>
                    <a:pt x="68" y="5"/>
                    <a:pt x="68" y="5"/>
                  </a:cubicBezTo>
                  <a:cubicBezTo>
                    <a:pt x="68" y="5"/>
                    <a:pt x="57" y="4"/>
                    <a:pt x="49" y="4"/>
                  </a:cubicBezTo>
                  <a:cubicBezTo>
                    <a:pt x="42" y="4"/>
                    <a:pt x="30" y="4"/>
                    <a:pt x="30" y="4"/>
                  </a:cubicBezTo>
                  <a:cubicBezTo>
                    <a:pt x="24" y="5"/>
                    <a:pt x="13" y="6"/>
                    <a:pt x="13" y="6"/>
                  </a:cubicBezTo>
                  <a:cubicBezTo>
                    <a:pt x="1" y="2"/>
                    <a:pt x="1" y="2"/>
                    <a:pt x="1" y="2"/>
                  </a:cubicBezTo>
                  <a:cubicBezTo>
                    <a:pt x="8" y="1"/>
                    <a:pt x="15" y="0"/>
                    <a:pt x="23" y="0"/>
                  </a:cubicBezTo>
                  <a:cubicBezTo>
                    <a:pt x="31" y="0"/>
                    <a:pt x="39" y="0"/>
                    <a:pt x="47" y="0"/>
                  </a:cubicBezTo>
                  <a:cubicBezTo>
                    <a:pt x="64" y="0"/>
                    <a:pt x="77" y="0"/>
                    <a:pt x="87" y="2"/>
                  </a:cubicBezTo>
                  <a:cubicBezTo>
                    <a:pt x="96" y="3"/>
                    <a:pt x="105" y="8"/>
                    <a:pt x="105" y="8"/>
                  </a:cubicBezTo>
                  <a:cubicBezTo>
                    <a:pt x="117" y="25"/>
                    <a:pt x="117" y="25"/>
                    <a:pt x="117" y="25"/>
                  </a:cubicBezTo>
                  <a:cubicBezTo>
                    <a:pt x="111" y="25"/>
                    <a:pt x="104" y="25"/>
                    <a:pt x="97" y="25"/>
                  </a:cubicBezTo>
                  <a:close/>
                  <a:moveTo>
                    <a:pt x="52" y="21"/>
                  </a:moveTo>
                  <a:cubicBezTo>
                    <a:pt x="63" y="21"/>
                    <a:pt x="76" y="20"/>
                    <a:pt x="76" y="20"/>
                  </a:cubicBezTo>
                  <a:cubicBezTo>
                    <a:pt x="82" y="15"/>
                    <a:pt x="82" y="15"/>
                    <a:pt x="82" y="15"/>
                  </a:cubicBezTo>
                  <a:cubicBezTo>
                    <a:pt x="80" y="13"/>
                    <a:pt x="80" y="13"/>
                    <a:pt x="80" y="13"/>
                  </a:cubicBezTo>
                  <a:cubicBezTo>
                    <a:pt x="63" y="13"/>
                    <a:pt x="63" y="13"/>
                    <a:pt x="63" y="13"/>
                  </a:cubicBezTo>
                  <a:cubicBezTo>
                    <a:pt x="50" y="13"/>
                    <a:pt x="35" y="14"/>
                    <a:pt x="35" y="14"/>
                  </a:cubicBezTo>
                  <a:cubicBezTo>
                    <a:pt x="29" y="18"/>
                    <a:pt x="29" y="18"/>
                    <a:pt x="29" y="18"/>
                  </a:cubicBezTo>
                  <a:cubicBezTo>
                    <a:pt x="36" y="20"/>
                    <a:pt x="36" y="20"/>
                    <a:pt x="36" y="20"/>
                  </a:cubicBezTo>
                  <a:cubicBezTo>
                    <a:pt x="36" y="20"/>
                    <a:pt x="46" y="21"/>
                    <a:pt x="52"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3" name="Freeform 395"/>
            <p:cNvSpPr>
              <a:spLocks/>
            </p:cNvSpPr>
            <p:nvPr/>
          </p:nvSpPr>
          <p:spPr bwMode="auto">
            <a:xfrm>
              <a:off x="27025600" y="5006976"/>
              <a:ext cx="206375" cy="131763"/>
            </a:xfrm>
            <a:custGeom>
              <a:avLst/>
              <a:gdLst>
                <a:gd name="T0" fmla="*/ 55 w 55"/>
                <a:gd name="T1" fmla="*/ 35 h 35"/>
                <a:gd name="T2" fmla="*/ 27 w 55"/>
                <a:gd name="T3" fmla="*/ 35 h 35"/>
                <a:gd name="T4" fmla="*/ 0 w 55"/>
                <a:gd name="T5" fmla="*/ 0 h 35"/>
                <a:gd name="T6" fmla="*/ 28 w 55"/>
                <a:gd name="T7" fmla="*/ 0 h 35"/>
                <a:gd name="T8" fmla="*/ 55 w 55"/>
                <a:gd name="T9" fmla="*/ 35 h 35"/>
              </a:gdLst>
              <a:ahLst/>
              <a:cxnLst>
                <a:cxn ang="0">
                  <a:pos x="T0" y="T1"/>
                </a:cxn>
                <a:cxn ang="0">
                  <a:pos x="T2" y="T3"/>
                </a:cxn>
                <a:cxn ang="0">
                  <a:pos x="T4" y="T5"/>
                </a:cxn>
                <a:cxn ang="0">
                  <a:pos x="T6" y="T7"/>
                </a:cxn>
                <a:cxn ang="0">
                  <a:pos x="T8" y="T9"/>
                </a:cxn>
              </a:cxnLst>
              <a:rect l="0" t="0" r="r" b="b"/>
              <a:pathLst>
                <a:path w="55" h="35">
                  <a:moveTo>
                    <a:pt x="55" y="35"/>
                  </a:moveTo>
                  <a:cubicBezTo>
                    <a:pt x="45" y="35"/>
                    <a:pt x="36" y="35"/>
                    <a:pt x="27" y="35"/>
                  </a:cubicBezTo>
                  <a:cubicBezTo>
                    <a:pt x="17" y="24"/>
                    <a:pt x="8" y="12"/>
                    <a:pt x="0" y="0"/>
                  </a:cubicBezTo>
                  <a:cubicBezTo>
                    <a:pt x="9" y="0"/>
                    <a:pt x="18" y="0"/>
                    <a:pt x="28" y="0"/>
                  </a:cubicBezTo>
                  <a:cubicBezTo>
                    <a:pt x="37" y="12"/>
                    <a:pt x="46" y="24"/>
                    <a:pt x="55"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4" name="Freeform 396"/>
            <p:cNvSpPr>
              <a:spLocks/>
            </p:cNvSpPr>
            <p:nvPr/>
          </p:nvSpPr>
          <p:spPr bwMode="auto">
            <a:xfrm>
              <a:off x="27254200" y="5026026"/>
              <a:ext cx="387350" cy="112713"/>
            </a:xfrm>
            <a:custGeom>
              <a:avLst/>
              <a:gdLst>
                <a:gd name="T0" fmla="*/ 80 w 103"/>
                <a:gd name="T1" fmla="*/ 26 h 30"/>
                <a:gd name="T2" fmla="*/ 100 w 103"/>
                <a:gd name="T3" fmla="*/ 26 h 30"/>
                <a:gd name="T4" fmla="*/ 103 w 103"/>
                <a:gd name="T5" fmla="*/ 30 h 30"/>
                <a:gd name="T6" fmla="*/ 92 w 103"/>
                <a:gd name="T7" fmla="*/ 30 h 30"/>
                <a:gd name="T8" fmla="*/ 77 w 103"/>
                <a:gd name="T9" fmla="*/ 30 h 30"/>
                <a:gd name="T10" fmla="*/ 31 w 103"/>
                <a:gd name="T11" fmla="*/ 22 h 30"/>
                <a:gd name="T12" fmla="*/ 20 w 103"/>
                <a:gd name="T13" fmla="*/ 9 h 30"/>
                <a:gd name="T14" fmla="*/ 2 w 103"/>
                <a:gd name="T15" fmla="*/ 9 h 30"/>
                <a:gd name="T16" fmla="*/ 0 w 103"/>
                <a:gd name="T17" fmla="*/ 7 h 30"/>
                <a:gd name="T18" fmla="*/ 18 w 103"/>
                <a:gd name="T19" fmla="*/ 5 h 30"/>
                <a:gd name="T20" fmla="*/ 24 w 103"/>
                <a:gd name="T21" fmla="*/ 0 h 30"/>
                <a:gd name="T22" fmla="*/ 41 w 103"/>
                <a:gd name="T23" fmla="*/ 0 h 30"/>
                <a:gd name="T24" fmla="*/ 45 w 103"/>
                <a:gd name="T25" fmla="*/ 5 h 30"/>
                <a:gd name="T26" fmla="*/ 83 w 103"/>
                <a:gd name="T27" fmla="*/ 5 h 30"/>
                <a:gd name="T28" fmla="*/ 86 w 103"/>
                <a:gd name="T29" fmla="*/ 9 h 30"/>
                <a:gd name="T30" fmla="*/ 48 w 103"/>
                <a:gd name="T31" fmla="*/ 9 h 30"/>
                <a:gd name="T32" fmla="*/ 59 w 103"/>
                <a:gd name="T33" fmla="*/ 22 h 30"/>
                <a:gd name="T34" fmla="*/ 66 w 103"/>
                <a:gd name="T35" fmla="*/ 25 h 30"/>
                <a:gd name="T36" fmla="*/ 80 w 103"/>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3" h="30">
                  <a:moveTo>
                    <a:pt x="80" y="26"/>
                  </a:moveTo>
                  <a:cubicBezTo>
                    <a:pt x="87" y="26"/>
                    <a:pt x="94" y="26"/>
                    <a:pt x="100" y="26"/>
                  </a:cubicBezTo>
                  <a:cubicBezTo>
                    <a:pt x="103" y="30"/>
                    <a:pt x="103" y="30"/>
                    <a:pt x="103" y="30"/>
                  </a:cubicBezTo>
                  <a:cubicBezTo>
                    <a:pt x="92" y="30"/>
                    <a:pt x="92" y="30"/>
                    <a:pt x="92" y="30"/>
                  </a:cubicBezTo>
                  <a:cubicBezTo>
                    <a:pt x="77" y="30"/>
                    <a:pt x="77" y="30"/>
                    <a:pt x="77" y="30"/>
                  </a:cubicBezTo>
                  <a:cubicBezTo>
                    <a:pt x="50" y="30"/>
                    <a:pt x="31" y="22"/>
                    <a:pt x="31" y="22"/>
                  </a:cubicBezTo>
                  <a:cubicBezTo>
                    <a:pt x="20" y="9"/>
                    <a:pt x="20" y="9"/>
                    <a:pt x="20" y="9"/>
                  </a:cubicBezTo>
                  <a:cubicBezTo>
                    <a:pt x="14" y="9"/>
                    <a:pt x="8" y="9"/>
                    <a:pt x="2" y="9"/>
                  </a:cubicBezTo>
                  <a:cubicBezTo>
                    <a:pt x="0" y="7"/>
                    <a:pt x="0" y="7"/>
                    <a:pt x="0" y="7"/>
                  </a:cubicBezTo>
                  <a:cubicBezTo>
                    <a:pt x="6" y="6"/>
                    <a:pt x="12" y="5"/>
                    <a:pt x="18" y="5"/>
                  </a:cubicBezTo>
                  <a:cubicBezTo>
                    <a:pt x="24" y="0"/>
                    <a:pt x="24" y="0"/>
                    <a:pt x="24" y="0"/>
                  </a:cubicBezTo>
                  <a:cubicBezTo>
                    <a:pt x="41" y="0"/>
                    <a:pt x="41" y="0"/>
                    <a:pt x="41" y="0"/>
                  </a:cubicBezTo>
                  <a:cubicBezTo>
                    <a:pt x="45" y="5"/>
                    <a:pt x="45" y="5"/>
                    <a:pt x="45" y="5"/>
                  </a:cubicBezTo>
                  <a:cubicBezTo>
                    <a:pt x="58" y="5"/>
                    <a:pt x="70" y="5"/>
                    <a:pt x="83" y="5"/>
                  </a:cubicBezTo>
                  <a:cubicBezTo>
                    <a:pt x="86" y="9"/>
                    <a:pt x="86" y="9"/>
                    <a:pt x="86" y="9"/>
                  </a:cubicBezTo>
                  <a:cubicBezTo>
                    <a:pt x="73" y="9"/>
                    <a:pt x="61" y="9"/>
                    <a:pt x="48" y="9"/>
                  </a:cubicBezTo>
                  <a:cubicBezTo>
                    <a:pt x="59" y="22"/>
                    <a:pt x="59" y="22"/>
                    <a:pt x="59" y="22"/>
                  </a:cubicBezTo>
                  <a:cubicBezTo>
                    <a:pt x="66" y="25"/>
                    <a:pt x="66" y="25"/>
                    <a:pt x="66" y="25"/>
                  </a:cubicBezTo>
                  <a:lnTo>
                    <a:pt x="80"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5" name="Freeform 397"/>
            <p:cNvSpPr>
              <a:spLocks noEditPoints="1"/>
            </p:cNvSpPr>
            <p:nvPr/>
          </p:nvSpPr>
          <p:spPr bwMode="auto">
            <a:xfrm>
              <a:off x="27093863" y="5572126"/>
              <a:ext cx="581025" cy="119063"/>
            </a:xfrm>
            <a:custGeom>
              <a:avLst/>
              <a:gdLst>
                <a:gd name="T0" fmla="*/ 155 w 155"/>
                <a:gd name="T1" fmla="*/ 16 h 32"/>
                <a:gd name="T2" fmla="*/ 144 w 155"/>
                <a:gd name="T3" fmla="*/ 28 h 32"/>
                <a:gd name="T4" fmla="*/ 90 w 155"/>
                <a:gd name="T5" fmla="*/ 32 h 32"/>
                <a:gd name="T6" fmla="*/ 48 w 155"/>
                <a:gd name="T7" fmla="*/ 30 h 32"/>
                <a:gd name="T8" fmla="*/ 16 w 155"/>
                <a:gd name="T9" fmla="*/ 25 h 32"/>
                <a:gd name="T10" fmla="*/ 0 w 155"/>
                <a:gd name="T11" fmla="*/ 16 h 32"/>
                <a:gd name="T12" fmla="*/ 12 w 155"/>
                <a:gd name="T13" fmla="*/ 4 h 32"/>
                <a:gd name="T14" fmla="*/ 66 w 155"/>
                <a:gd name="T15" fmla="*/ 0 h 32"/>
                <a:gd name="T16" fmla="*/ 125 w 155"/>
                <a:gd name="T17" fmla="*/ 4 h 32"/>
                <a:gd name="T18" fmla="*/ 155 w 155"/>
                <a:gd name="T19" fmla="*/ 16 h 32"/>
                <a:gd name="T20" fmla="*/ 36 w 155"/>
                <a:gd name="T21" fmla="*/ 16 h 32"/>
                <a:gd name="T22" fmla="*/ 86 w 155"/>
                <a:gd name="T23" fmla="*/ 27 h 32"/>
                <a:gd name="T24" fmla="*/ 119 w 155"/>
                <a:gd name="T25" fmla="*/ 16 h 32"/>
                <a:gd name="T26" fmla="*/ 69 w 155"/>
                <a:gd name="T27" fmla="*/ 5 h 32"/>
                <a:gd name="T28" fmla="*/ 40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5" y="25"/>
                    <a:pt x="144" y="28"/>
                  </a:cubicBezTo>
                  <a:cubicBezTo>
                    <a:pt x="132" y="31"/>
                    <a:pt x="114" y="32"/>
                    <a:pt x="90" y="32"/>
                  </a:cubicBezTo>
                  <a:cubicBezTo>
                    <a:pt x="74" y="32"/>
                    <a:pt x="60" y="32"/>
                    <a:pt x="48" y="30"/>
                  </a:cubicBezTo>
                  <a:cubicBezTo>
                    <a:pt x="35" y="29"/>
                    <a:pt x="25" y="27"/>
                    <a:pt x="16" y="25"/>
                  </a:cubicBezTo>
                  <a:cubicBezTo>
                    <a:pt x="8" y="22"/>
                    <a:pt x="0" y="16"/>
                    <a:pt x="0" y="16"/>
                  </a:cubicBezTo>
                  <a:cubicBezTo>
                    <a:pt x="0" y="16"/>
                    <a:pt x="0" y="7"/>
                    <a:pt x="12" y="4"/>
                  </a:cubicBezTo>
                  <a:cubicBezTo>
                    <a:pt x="23" y="1"/>
                    <a:pt x="41" y="0"/>
                    <a:pt x="66" y="0"/>
                  </a:cubicBezTo>
                  <a:cubicBezTo>
                    <a:pt x="89" y="0"/>
                    <a:pt x="109" y="1"/>
                    <a:pt x="125" y="4"/>
                  </a:cubicBezTo>
                  <a:cubicBezTo>
                    <a:pt x="141" y="7"/>
                    <a:pt x="155" y="16"/>
                    <a:pt x="155" y="16"/>
                  </a:cubicBezTo>
                  <a:close/>
                  <a:moveTo>
                    <a:pt x="36" y="16"/>
                  </a:moveTo>
                  <a:cubicBezTo>
                    <a:pt x="42" y="23"/>
                    <a:pt x="58" y="27"/>
                    <a:pt x="86" y="27"/>
                  </a:cubicBezTo>
                  <a:cubicBezTo>
                    <a:pt x="114" y="27"/>
                    <a:pt x="125" y="23"/>
                    <a:pt x="119" y="16"/>
                  </a:cubicBezTo>
                  <a:cubicBezTo>
                    <a:pt x="114" y="9"/>
                    <a:pt x="97" y="5"/>
                    <a:pt x="69" y="5"/>
                  </a:cubicBezTo>
                  <a:cubicBezTo>
                    <a:pt x="55" y="5"/>
                    <a:pt x="40" y="8"/>
                    <a:pt x="40"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6" name="Freeform 398"/>
            <p:cNvSpPr>
              <a:spLocks noEditPoints="1"/>
            </p:cNvSpPr>
            <p:nvPr/>
          </p:nvSpPr>
          <p:spPr bwMode="auto">
            <a:xfrm>
              <a:off x="27776488" y="5572126"/>
              <a:ext cx="606425" cy="171450"/>
            </a:xfrm>
            <a:custGeom>
              <a:avLst/>
              <a:gdLst>
                <a:gd name="T0" fmla="*/ 108 w 162"/>
                <a:gd name="T1" fmla="*/ 32 h 46"/>
                <a:gd name="T2" fmla="*/ 57 w 162"/>
                <a:gd name="T3" fmla="*/ 28 h 46"/>
                <a:gd name="T4" fmla="*/ 55 w 162"/>
                <a:gd name="T5" fmla="*/ 28 h 46"/>
                <a:gd name="T6" fmla="*/ 61 w 162"/>
                <a:gd name="T7" fmla="*/ 33 h 46"/>
                <a:gd name="T8" fmla="*/ 71 w 162"/>
                <a:gd name="T9" fmla="*/ 46 h 46"/>
                <a:gd name="T10" fmla="*/ 36 w 162"/>
                <a:gd name="T11" fmla="*/ 46 h 46"/>
                <a:gd name="T12" fmla="*/ 0 w 162"/>
                <a:gd name="T13" fmla="*/ 0 h 46"/>
                <a:gd name="T14" fmla="*/ 28 w 162"/>
                <a:gd name="T15" fmla="*/ 0 h 46"/>
                <a:gd name="T16" fmla="*/ 36 w 162"/>
                <a:gd name="T17" fmla="*/ 5 h 46"/>
                <a:gd name="T18" fmla="*/ 38 w 162"/>
                <a:gd name="T19" fmla="*/ 5 h 46"/>
                <a:gd name="T20" fmla="*/ 83 w 162"/>
                <a:gd name="T21" fmla="*/ 0 h 46"/>
                <a:gd name="T22" fmla="*/ 134 w 162"/>
                <a:gd name="T23" fmla="*/ 4 h 46"/>
                <a:gd name="T24" fmla="*/ 160 w 162"/>
                <a:gd name="T25" fmla="*/ 16 h 46"/>
                <a:gd name="T26" fmla="*/ 153 w 162"/>
                <a:gd name="T27" fmla="*/ 28 h 46"/>
                <a:gd name="T28" fmla="*/ 108 w 162"/>
                <a:gd name="T29" fmla="*/ 32 h 46"/>
                <a:gd name="T30" fmla="*/ 79 w 162"/>
                <a:gd name="T31" fmla="*/ 5 h 46"/>
                <a:gd name="T32" fmla="*/ 50 w 162"/>
                <a:gd name="T33" fmla="*/ 8 h 46"/>
                <a:gd name="T34" fmla="*/ 47 w 162"/>
                <a:gd name="T35" fmla="*/ 15 h 46"/>
                <a:gd name="T36" fmla="*/ 47 w 162"/>
                <a:gd name="T37" fmla="*/ 16 h 46"/>
                <a:gd name="T38" fmla="*/ 63 w 162"/>
                <a:gd name="T39" fmla="*/ 24 h 46"/>
                <a:gd name="T40" fmla="*/ 96 w 162"/>
                <a:gd name="T41" fmla="*/ 27 h 46"/>
                <a:gd name="T42" fmla="*/ 122 w 162"/>
                <a:gd name="T43" fmla="*/ 24 h 46"/>
                <a:gd name="T44" fmla="*/ 125 w 162"/>
                <a:gd name="T45" fmla="*/ 16 h 46"/>
                <a:gd name="T46" fmla="*/ 109 w 162"/>
                <a:gd name="T47" fmla="*/ 8 h 46"/>
                <a:gd name="T48" fmla="*/ 79 w 162"/>
                <a:gd name="T49"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2" h="46">
                  <a:moveTo>
                    <a:pt x="108" y="32"/>
                  </a:moveTo>
                  <a:cubicBezTo>
                    <a:pt x="88" y="32"/>
                    <a:pt x="71" y="31"/>
                    <a:pt x="57" y="28"/>
                  </a:cubicBezTo>
                  <a:cubicBezTo>
                    <a:pt x="55" y="28"/>
                    <a:pt x="55" y="28"/>
                    <a:pt x="55" y="28"/>
                  </a:cubicBezTo>
                  <a:cubicBezTo>
                    <a:pt x="61" y="33"/>
                    <a:pt x="61" y="33"/>
                    <a:pt x="61" y="33"/>
                  </a:cubicBezTo>
                  <a:cubicBezTo>
                    <a:pt x="71" y="46"/>
                    <a:pt x="71" y="46"/>
                    <a:pt x="71" y="46"/>
                  </a:cubicBezTo>
                  <a:cubicBezTo>
                    <a:pt x="59" y="46"/>
                    <a:pt x="48" y="46"/>
                    <a:pt x="36" y="46"/>
                  </a:cubicBezTo>
                  <a:cubicBezTo>
                    <a:pt x="24" y="31"/>
                    <a:pt x="12" y="15"/>
                    <a:pt x="0" y="0"/>
                  </a:cubicBezTo>
                  <a:cubicBezTo>
                    <a:pt x="10" y="0"/>
                    <a:pt x="19" y="0"/>
                    <a:pt x="28" y="0"/>
                  </a:cubicBezTo>
                  <a:cubicBezTo>
                    <a:pt x="36" y="5"/>
                    <a:pt x="36" y="5"/>
                    <a:pt x="36" y="5"/>
                  </a:cubicBezTo>
                  <a:cubicBezTo>
                    <a:pt x="38" y="5"/>
                    <a:pt x="38" y="5"/>
                    <a:pt x="38" y="5"/>
                  </a:cubicBezTo>
                  <a:cubicBezTo>
                    <a:pt x="47" y="1"/>
                    <a:pt x="62" y="0"/>
                    <a:pt x="83" y="0"/>
                  </a:cubicBezTo>
                  <a:cubicBezTo>
                    <a:pt x="103" y="0"/>
                    <a:pt x="120" y="1"/>
                    <a:pt x="134" y="4"/>
                  </a:cubicBezTo>
                  <a:cubicBezTo>
                    <a:pt x="148" y="7"/>
                    <a:pt x="160" y="16"/>
                    <a:pt x="160" y="16"/>
                  </a:cubicBezTo>
                  <a:cubicBezTo>
                    <a:pt x="160" y="16"/>
                    <a:pt x="162" y="25"/>
                    <a:pt x="153" y="28"/>
                  </a:cubicBezTo>
                  <a:cubicBezTo>
                    <a:pt x="144" y="31"/>
                    <a:pt x="129" y="32"/>
                    <a:pt x="108" y="32"/>
                  </a:cubicBezTo>
                  <a:close/>
                  <a:moveTo>
                    <a:pt x="79" y="5"/>
                  </a:moveTo>
                  <a:cubicBezTo>
                    <a:pt x="65" y="5"/>
                    <a:pt x="50" y="8"/>
                    <a:pt x="50" y="8"/>
                  </a:cubicBezTo>
                  <a:cubicBezTo>
                    <a:pt x="47" y="15"/>
                    <a:pt x="47" y="15"/>
                    <a:pt x="47" y="15"/>
                  </a:cubicBezTo>
                  <a:cubicBezTo>
                    <a:pt x="47" y="16"/>
                    <a:pt x="47" y="16"/>
                    <a:pt x="47" y="16"/>
                  </a:cubicBezTo>
                  <a:cubicBezTo>
                    <a:pt x="47" y="16"/>
                    <a:pt x="56" y="23"/>
                    <a:pt x="63" y="24"/>
                  </a:cubicBezTo>
                  <a:cubicBezTo>
                    <a:pt x="71" y="26"/>
                    <a:pt x="82" y="27"/>
                    <a:pt x="96" y="27"/>
                  </a:cubicBezTo>
                  <a:cubicBezTo>
                    <a:pt x="108" y="27"/>
                    <a:pt x="122" y="24"/>
                    <a:pt x="122" y="24"/>
                  </a:cubicBezTo>
                  <a:cubicBezTo>
                    <a:pt x="125" y="16"/>
                    <a:pt x="125" y="16"/>
                    <a:pt x="125" y="16"/>
                  </a:cubicBezTo>
                  <a:cubicBezTo>
                    <a:pt x="125" y="16"/>
                    <a:pt x="117" y="10"/>
                    <a:pt x="109" y="8"/>
                  </a:cubicBezTo>
                  <a:cubicBezTo>
                    <a:pt x="101" y="6"/>
                    <a:pt x="91" y="5"/>
                    <a:pt x="79"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7" name="Freeform 399"/>
            <p:cNvSpPr>
              <a:spLocks/>
            </p:cNvSpPr>
            <p:nvPr/>
          </p:nvSpPr>
          <p:spPr bwMode="auto">
            <a:xfrm>
              <a:off x="28417838" y="5548313"/>
              <a:ext cx="482600" cy="142875"/>
            </a:xfrm>
            <a:custGeom>
              <a:avLst/>
              <a:gdLst>
                <a:gd name="T0" fmla="*/ 100 w 129"/>
                <a:gd name="T1" fmla="*/ 33 h 38"/>
                <a:gd name="T2" fmla="*/ 125 w 129"/>
                <a:gd name="T3" fmla="*/ 32 h 38"/>
                <a:gd name="T4" fmla="*/ 129 w 129"/>
                <a:gd name="T5" fmla="*/ 37 h 38"/>
                <a:gd name="T6" fmla="*/ 114 w 129"/>
                <a:gd name="T7" fmla="*/ 38 h 38"/>
                <a:gd name="T8" fmla="*/ 96 w 129"/>
                <a:gd name="T9" fmla="*/ 38 h 38"/>
                <a:gd name="T10" fmla="*/ 38 w 129"/>
                <a:gd name="T11" fmla="*/ 29 h 38"/>
                <a:gd name="T12" fmla="*/ 25 w 129"/>
                <a:gd name="T13" fmla="*/ 11 h 38"/>
                <a:gd name="T14" fmla="*/ 2 w 129"/>
                <a:gd name="T15" fmla="*/ 11 h 38"/>
                <a:gd name="T16" fmla="*/ 0 w 129"/>
                <a:gd name="T17" fmla="*/ 9 h 38"/>
                <a:gd name="T18" fmla="*/ 22 w 129"/>
                <a:gd name="T19" fmla="*/ 6 h 38"/>
                <a:gd name="T20" fmla="*/ 28 w 129"/>
                <a:gd name="T21" fmla="*/ 0 h 38"/>
                <a:gd name="T22" fmla="*/ 50 w 129"/>
                <a:gd name="T23" fmla="*/ 0 h 38"/>
                <a:gd name="T24" fmla="*/ 55 w 129"/>
                <a:gd name="T25" fmla="*/ 6 h 38"/>
                <a:gd name="T26" fmla="*/ 102 w 129"/>
                <a:gd name="T27" fmla="*/ 6 h 38"/>
                <a:gd name="T28" fmla="*/ 106 w 129"/>
                <a:gd name="T29" fmla="*/ 11 h 38"/>
                <a:gd name="T30" fmla="*/ 59 w 129"/>
                <a:gd name="T31" fmla="*/ 11 h 38"/>
                <a:gd name="T32" fmla="*/ 73 w 129"/>
                <a:gd name="T33" fmla="*/ 28 h 38"/>
                <a:gd name="T34" fmla="*/ 82 w 129"/>
                <a:gd name="T35" fmla="*/ 32 h 38"/>
                <a:gd name="T36" fmla="*/ 100 w 129"/>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9" h="38">
                  <a:moveTo>
                    <a:pt x="100" y="33"/>
                  </a:moveTo>
                  <a:cubicBezTo>
                    <a:pt x="108" y="33"/>
                    <a:pt x="116" y="33"/>
                    <a:pt x="125" y="32"/>
                  </a:cubicBezTo>
                  <a:cubicBezTo>
                    <a:pt x="129" y="37"/>
                    <a:pt x="129" y="37"/>
                    <a:pt x="129" y="37"/>
                  </a:cubicBezTo>
                  <a:cubicBezTo>
                    <a:pt x="114" y="38"/>
                    <a:pt x="114" y="38"/>
                    <a:pt x="114" y="38"/>
                  </a:cubicBezTo>
                  <a:cubicBezTo>
                    <a:pt x="114" y="38"/>
                    <a:pt x="102" y="38"/>
                    <a:pt x="96" y="38"/>
                  </a:cubicBezTo>
                  <a:cubicBezTo>
                    <a:pt x="63" y="38"/>
                    <a:pt x="44" y="35"/>
                    <a:pt x="38" y="29"/>
                  </a:cubicBezTo>
                  <a:cubicBezTo>
                    <a:pt x="25" y="11"/>
                    <a:pt x="25" y="11"/>
                    <a:pt x="25" y="11"/>
                  </a:cubicBezTo>
                  <a:cubicBezTo>
                    <a:pt x="17" y="11"/>
                    <a:pt x="10" y="11"/>
                    <a:pt x="2" y="11"/>
                  </a:cubicBezTo>
                  <a:cubicBezTo>
                    <a:pt x="0" y="9"/>
                    <a:pt x="0" y="9"/>
                    <a:pt x="0" y="9"/>
                  </a:cubicBezTo>
                  <a:cubicBezTo>
                    <a:pt x="7" y="8"/>
                    <a:pt x="15" y="7"/>
                    <a:pt x="22" y="6"/>
                  </a:cubicBezTo>
                  <a:cubicBezTo>
                    <a:pt x="28" y="0"/>
                    <a:pt x="28" y="0"/>
                    <a:pt x="28" y="0"/>
                  </a:cubicBezTo>
                  <a:cubicBezTo>
                    <a:pt x="35" y="0"/>
                    <a:pt x="43" y="0"/>
                    <a:pt x="50" y="0"/>
                  </a:cubicBezTo>
                  <a:cubicBezTo>
                    <a:pt x="55" y="6"/>
                    <a:pt x="55" y="6"/>
                    <a:pt x="55" y="6"/>
                  </a:cubicBezTo>
                  <a:cubicBezTo>
                    <a:pt x="71" y="6"/>
                    <a:pt x="86" y="6"/>
                    <a:pt x="102" y="6"/>
                  </a:cubicBezTo>
                  <a:cubicBezTo>
                    <a:pt x="106" y="11"/>
                    <a:pt x="106" y="11"/>
                    <a:pt x="106" y="11"/>
                  </a:cubicBezTo>
                  <a:cubicBezTo>
                    <a:pt x="90" y="11"/>
                    <a:pt x="75" y="11"/>
                    <a:pt x="59" y="11"/>
                  </a:cubicBezTo>
                  <a:cubicBezTo>
                    <a:pt x="73" y="28"/>
                    <a:pt x="73" y="28"/>
                    <a:pt x="73" y="28"/>
                  </a:cubicBezTo>
                  <a:cubicBezTo>
                    <a:pt x="82" y="32"/>
                    <a:pt x="82" y="32"/>
                    <a:pt x="82" y="32"/>
                  </a:cubicBezTo>
                  <a:cubicBezTo>
                    <a:pt x="82" y="32"/>
                    <a:pt x="93" y="33"/>
                    <a:pt x="100" y="3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8" name="Freeform 400"/>
            <p:cNvSpPr>
              <a:spLocks noEditPoints="1"/>
            </p:cNvSpPr>
            <p:nvPr/>
          </p:nvSpPr>
          <p:spPr bwMode="auto">
            <a:xfrm>
              <a:off x="28894088" y="5530851"/>
              <a:ext cx="261938" cy="160338"/>
            </a:xfrm>
            <a:custGeom>
              <a:avLst/>
              <a:gdLst>
                <a:gd name="T0" fmla="*/ 0 w 70"/>
                <a:gd name="T1" fmla="*/ 3 h 43"/>
                <a:gd name="T2" fmla="*/ 3 w 70"/>
                <a:gd name="T3" fmla="*/ 0 h 43"/>
                <a:gd name="T4" fmla="*/ 17 w 70"/>
                <a:gd name="T5" fmla="*/ 0 h 43"/>
                <a:gd name="T6" fmla="*/ 31 w 70"/>
                <a:gd name="T7" fmla="*/ 0 h 43"/>
                <a:gd name="T8" fmla="*/ 39 w 70"/>
                <a:gd name="T9" fmla="*/ 3 h 43"/>
                <a:gd name="T10" fmla="*/ 36 w 70"/>
                <a:gd name="T11" fmla="*/ 6 h 43"/>
                <a:gd name="T12" fmla="*/ 23 w 70"/>
                <a:gd name="T13" fmla="*/ 7 h 43"/>
                <a:gd name="T14" fmla="*/ 7 w 70"/>
                <a:gd name="T15" fmla="*/ 6 h 43"/>
                <a:gd name="T16" fmla="*/ 0 w 70"/>
                <a:gd name="T17" fmla="*/ 3 h 43"/>
                <a:gd name="T18" fmla="*/ 70 w 70"/>
                <a:gd name="T19" fmla="*/ 43 h 43"/>
                <a:gd name="T20" fmla="*/ 35 w 70"/>
                <a:gd name="T21" fmla="*/ 43 h 43"/>
                <a:gd name="T22" fmla="*/ 9 w 70"/>
                <a:gd name="T23" fmla="*/ 11 h 43"/>
                <a:gd name="T24" fmla="*/ 43 w 70"/>
                <a:gd name="T25" fmla="*/ 11 h 43"/>
                <a:gd name="T26" fmla="*/ 70 w 70"/>
                <a:gd name="T2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 h="43">
                  <a:moveTo>
                    <a:pt x="0" y="3"/>
                  </a:moveTo>
                  <a:cubicBezTo>
                    <a:pt x="3" y="0"/>
                    <a:pt x="3" y="0"/>
                    <a:pt x="3" y="0"/>
                  </a:cubicBezTo>
                  <a:cubicBezTo>
                    <a:pt x="3" y="0"/>
                    <a:pt x="10" y="0"/>
                    <a:pt x="17" y="0"/>
                  </a:cubicBezTo>
                  <a:cubicBezTo>
                    <a:pt x="23" y="0"/>
                    <a:pt x="31" y="0"/>
                    <a:pt x="31" y="0"/>
                  </a:cubicBezTo>
                  <a:cubicBezTo>
                    <a:pt x="39" y="3"/>
                    <a:pt x="39" y="3"/>
                    <a:pt x="39" y="3"/>
                  </a:cubicBezTo>
                  <a:cubicBezTo>
                    <a:pt x="36" y="6"/>
                    <a:pt x="36" y="6"/>
                    <a:pt x="36" y="6"/>
                  </a:cubicBezTo>
                  <a:cubicBezTo>
                    <a:pt x="36" y="6"/>
                    <a:pt x="29" y="7"/>
                    <a:pt x="23" y="7"/>
                  </a:cubicBezTo>
                  <a:cubicBezTo>
                    <a:pt x="16" y="7"/>
                    <a:pt x="7" y="6"/>
                    <a:pt x="7" y="6"/>
                  </a:cubicBezTo>
                  <a:lnTo>
                    <a:pt x="0" y="3"/>
                  </a:lnTo>
                  <a:close/>
                  <a:moveTo>
                    <a:pt x="70" y="43"/>
                  </a:moveTo>
                  <a:cubicBezTo>
                    <a:pt x="58" y="43"/>
                    <a:pt x="46" y="43"/>
                    <a:pt x="35" y="43"/>
                  </a:cubicBezTo>
                  <a:cubicBezTo>
                    <a:pt x="26" y="32"/>
                    <a:pt x="17" y="22"/>
                    <a:pt x="9" y="11"/>
                  </a:cubicBezTo>
                  <a:cubicBezTo>
                    <a:pt x="20" y="11"/>
                    <a:pt x="32" y="11"/>
                    <a:pt x="43" y="11"/>
                  </a:cubicBezTo>
                  <a:cubicBezTo>
                    <a:pt x="52" y="22"/>
                    <a:pt x="61" y="32"/>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49" name="Freeform 401"/>
            <p:cNvSpPr>
              <a:spLocks noEditPoints="1"/>
            </p:cNvSpPr>
            <p:nvPr/>
          </p:nvSpPr>
          <p:spPr bwMode="auto">
            <a:xfrm>
              <a:off x="29254450" y="5572126"/>
              <a:ext cx="584200" cy="119063"/>
            </a:xfrm>
            <a:custGeom>
              <a:avLst/>
              <a:gdLst>
                <a:gd name="T0" fmla="*/ 155 w 156"/>
                <a:gd name="T1" fmla="*/ 16 h 32"/>
                <a:gd name="T2" fmla="*/ 145 w 156"/>
                <a:gd name="T3" fmla="*/ 28 h 32"/>
                <a:gd name="T4" fmla="*/ 91 w 156"/>
                <a:gd name="T5" fmla="*/ 32 h 32"/>
                <a:gd name="T6" fmla="*/ 49 w 156"/>
                <a:gd name="T7" fmla="*/ 30 h 32"/>
                <a:gd name="T8" fmla="*/ 17 w 156"/>
                <a:gd name="T9" fmla="*/ 25 h 32"/>
                <a:gd name="T10" fmla="*/ 0 w 156"/>
                <a:gd name="T11" fmla="*/ 16 h 32"/>
                <a:gd name="T12" fmla="*/ 11 w 156"/>
                <a:gd name="T13" fmla="*/ 4 h 32"/>
                <a:gd name="T14" fmla="*/ 65 w 156"/>
                <a:gd name="T15" fmla="*/ 0 h 32"/>
                <a:gd name="T16" fmla="*/ 124 w 156"/>
                <a:gd name="T17" fmla="*/ 4 h 32"/>
                <a:gd name="T18" fmla="*/ 155 w 156"/>
                <a:gd name="T19" fmla="*/ 16 h 32"/>
                <a:gd name="T20" fmla="*/ 36 w 156"/>
                <a:gd name="T21" fmla="*/ 16 h 32"/>
                <a:gd name="T22" fmla="*/ 87 w 156"/>
                <a:gd name="T23" fmla="*/ 27 h 32"/>
                <a:gd name="T24" fmla="*/ 119 w 156"/>
                <a:gd name="T25" fmla="*/ 16 h 32"/>
                <a:gd name="T26" fmla="*/ 68 w 156"/>
                <a:gd name="T27" fmla="*/ 5 h 32"/>
                <a:gd name="T28" fmla="*/ 39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56" y="25"/>
                    <a:pt x="145" y="28"/>
                  </a:cubicBezTo>
                  <a:cubicBezTo>
                    <a:pt x="133" y="31"/>
                    <a:pt x="115" y="32"/>
                    <a:pt x="91" y="32"/>
                  </a:cubicBezTo>
                  <a:cubicBezTo>
                    <a:pt x="76" y="32"/>
                    <a:pt x="62" y="32"/>
                    <a:pt x="49" y="30"/>
                  </a:cubicBezTo>
                  <a:cubicBezTo>
                    <a:pt x="36" y="29"/>
                    <a:pt x="25" y="27"/>
                    <a:pt x="17" y="25"/>
                  </a:cubicBezTo>
                  <a:cubicBezTo>
                    <a:pt x="9" y="22"/>
                    <a:pt x="0" y="16"/>
                    <a:pt x="0" y="16"/>
                  </a:cubicBezTo>
                  <a:cubicBezTo>
                    <a:pt x="0" y="16"/>
                    <a:pt x="0" y="7"/>
                    <a:pt x="11" y="4"/>
                  </a:cubicBezTo>
                  <a:cubicBezTo>
                    <a:pt x="22" y="1"/>
                    <a:pt x="40" y="0"/>
                    <a:pt x="65" y="0"/>
                  </a:cubicBezTo>
                  <a:cubicBezTo>
                    <a:pt x="88" y="0"/>
                    <a:pt x="108" y="1"/>
                    <a:pt x="124" y="4"/>
                  </a:cubicBezTo>
                  <a:cubicBezTo>
                    <a:pt x="140" y="7"/>
                    <a:pt x="155" y="16"/>
                    <a:pt x="155" y="16"/>
                  </a:cubicBezTo>
                  <a:close/>
                  <a:moveTo>
                    <a:pt x="36" y="16"/>
                  </a:moveTo>
                  <a:cubicBezTo>
                    <a:pt x="42" y="23"/>
                    <a:pt x="59" y="27"/>
                    <a:pt x="87" y="27"/>
                  </a:cubicBezTo>
                  <a:cubicBezTo>
                    <a:pt x="115" y="27"/>
                    <a:pt x="126" y="23"/>
                    <a:pt x="119" y="16"/>
                  </a:cubicBezTo>
                  <a:cubicBezTo>
                    <a:pt x="113" y="9"/>
                    <a:pt x="96" y="5"/>
                    <a:pt x="68" y="5"/>
                  </a:cubicBezTo>
                  <a:cubicBezTo>
                    <a:pt x="54" y="5"/>
                    <a:pt x="39" y="8"/>
                    <a:pt x="39"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0" name="Freeform 402"/>
            <p:cNvSpPr>
              <a:spLocks/>
            </p:cNvSpPr>
            <p:nvPr/>
          </p:nvSpPr>
          <p:spPr bwMode="auto">
            <a:xfrm>
              <a:off x="29932313" y="5572126"/>
              <a:ext cx="641350" cy="119063"/>
            </a:xfrm>
            <a:custGeom>
              <a:avLst/>
              <a:gdLst>
                <a:gd name="T0" fmla="*/ 171 w 171"/>
                <a:gd name="T1" fmla="*/ 32 h 32"/>
                <a:gd name="T2" fmla="*/ 136 w 171"/>
                <a:gd name="T3" fmla="*/ 32 h 32"/>
                <a:gd name="T4" fmla="*/ 119 w 171"/>
                <a:gd name="T5" fmla="*/ 13 h 32"/>
                <a:gd name="T6" fmla="*/ 107 w 171"/>
                <a:gd name="T7" fmla="*/ 7 h 32"/>
                <a:gd name="T8" fmla="*/ 81 w 171"/>
                <a:gd name="T9" fmla="*/ 5 h 32"/>
                <a:gd name="T10" fmla="*/ 51 w 171"/>
                <a:gd name="T11" fmla="*/ 8 h 32"/>
                <a:gd name="T12" fmla="*/ 49 w 171"/>
                <a:gd name="T13" fmla="*/ 16 h 32"/>
                <a:gd name="T14" fmla="*/ 62 w 171"/>
                <a:gd name="T15" fmla="*/ 32 h 32"/>
                <a:gd name="T16" fmla="*/ 27 w 171"/>
                <a:gd name="T17" fmla="*/ 32 h 32"/>
                <a:gd name="T18" fmla="*/ 0 w 171"/>
                <a:gd name="T19" fmla="*/ 0 h 32"/>
                <a:gd name="T20" fmla="*/ 27 w 171"/>
                <a:gd name="T21" fmla="*/ 0 h 32"/>
                <a:gd name="T22" fmla="*/ 36 w 171"/>
                <a:gd name="T23" fmla="*/ 5 h 32"/>
                <a:gd name="T24" fmla="*/ 38 w 171"/>
                <a:gd name="T25" fmla="*/ 5 h 32"/>
                <a:gd name="T26" fmla="*/ 55 w 171"/>
                <a:gd name="T27" fmla="*/ 1 h 32"/>
                <a:gd name="T28" fmla="*/ 85 w 171"/>
                <a:gd name="T29" fmla="*/ 0 h 32"/>
                <a:gd name="T30" fmla="*/ 153 w 171"/>
                <a:gd name="T31" fmla="*/ 11 h 32"/>
                <a:gd name="T32" fmla="*/ 171 w 171"/>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1" h="32">
                  <a:moveTo>
                    <a:pt x="171" y="32"/>
                  </a:moveTo>
                  <a:cubicBezTo>
                    <a:pt x="160" y="32"/>
                    <a:pt x="148" y="32"/>
                    <a:pt x="136" y="32"/>
                  </a:cubicBezTo>
                  <a:cubicBezTo>
                    <a:pt x="131" y="25"/>
                    <a:pt x="125" y="19"/>
                    <a:pt x="119" y="13"/>
                  </a:cubicBezTo>
                  <a:cubicBezTo>
                    <a:pt x="119" y="13"/>
                    <a:pt x="113" y="8"/>
                    <a:pt x="107" y="7"/>
                  </a:cubicBezTo>
                  <a:cubicBezTo>
                    <a:pt x="107" y="7"/>
                    <a:pt x="93" y="5"/>
                    <a:pt x="81" y="5"/>
                  </a:cubicBezTo>
                  <a:cubicBezTo>
                    <a:pt x="67" y="5"/>
                    <a:pt x="51" y="8"/>
                    <a:pt x="51" y="8"/>
                  </a:cubicBezTo>
                  <a:cubicBezTo>
                    <a:pt x="49" y="16"/>
                    <a:pt x="49" y="16"/>
                    <a:pt x="49" y="16"/>
                  </a:cubicBezTo>
                  <a:cubicBezTo>
                    <a:pt x="62" y="32"/>
                    <a:pt x="62" y="32"/>
                    <a:pt x="62" y="32"/>
                  </a:cubicBezTo>
                  <a:cubicBezTo>
                    <a:pt x="51" y="32"/>
                    <a:pt x="39" y="32"/>
                    <a:pt x="27" y="32"/>
                  </a:cubicBezTo>
                  <a:cubicBezTo>
                    <a:pt x="18" y="21"/>
                    <a:pt x="9" y="11"/>
                    <a:pt x="0" y="0"/>
                  </a:cubicBezTo>
                  <a:cubicBezTo>
                    <a:pt x="9" y="0"/>
                    <a:pt x="18" y="0"/>
                    <a:pt x="27" y="0"/>
                  </a:cubicBezTo>
                  <a:cubicBezTo>
                    <a:pt x="36" y="5"/>
                    <a:pt x="36" y="5"/>
                    <a:pt x="36" y="5"/>
                  </a:cubicBezTo>
                  <a:cubicBezTo>
                    <a:pt x="38" y="5"/>
                    <a:pt x="38" y="5"/>
                    <a:pt x="38" y="5"/>
                  </a:cubicBezTo>
                  <a:cubicBezTo>
                    <a:pt x="38" y="5"/>
                    <a:pt x="47" y="2"/>
                    <a:pt x="55" y="1"/>
                  </a:cubicBezTo>
                  <a:cubicBezTo>
                    <a:pt x="64" y="0"/>
                    <a:pt x="74" y="0"/>
                    <a:pt x="85" y="0"/>
                  </a:cubicBezTo>
                  <a:cubicBezTo>
                    <a:pt x="123" y="0"/>
                    <a:pt x="146" y="4"/>
                    <a:pt x="153" y="11"/>
                  </a:cubicBezTo>
                  <a:cubicBezTo>
                    <a:pt x="159" y="18"/>
                    <a:pt x="165" y="25"/>
                    <a:pt x="171"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1" name="Freeform 403"/>
            <p:cNvSpPr>
              <a:spLocks/>
            </p:cNvSpPr>
            <p:nvPr/>
          </p:nvSpPr>
          <p:spPr bwMode="auto">
            <a:xfrm>
              <a:off x="-18764250" y="5572126"/>
              <a:ext cx="522288" cy="119063"/>
            </a:xfrm>
            <a:custGeom>
              <a:avLst/>
              <a:gdLst>
                <a:gd name="T0" fmla="*/ 63 w 139"/>
                <a:gd name="T1" fmla="*/ 32 h 32"/>
                <a:gd name="T2" fmla="*/ 10 w 139"/>
                <a:gd name="T3" fmla="*/ 28 h 32"/>
                <a:gd name="T4" fmla="*/ 2 w 139"/>
                <a:gd name="T5" fmla="*/ 16 h 32"/>
                <a:gd name="T6" fmla="*/ 33 w 139"/>
                <a:gd name="T7" fmla="*/ 4 h 32"/>
                <a:gd name="T8" fmla="*/ 95 w 139"/>
                <a:gd name="T9" fmla="*/ 0 h 32"/>
                <a:gd name="T10" fmla="*/ 139 w 139"/>
                <a:gd name="T11" fmla="*/ 2 h 32"/>
                <a:gd name="T12" fmla="*/ 124 w 139"/>
                <a:gd name="T13" fmla="*/ 7 h 32"/>
                <a:gd name="T14" fmla="*/ 89 w 139"/>
                <a:gd name="T15" fmla="*/ 5 h 32"/>
                <a:gd name="T16" fmla="*/ 37 w 139"/>
                <a:gd name="T17" fmla="*/ 16 h 32"/>
                <a:gd name="T18" fmla="*/ 41 w 139"/>
                <a:gd name="T19" fmla="*/ 24 h 32"/>
                <a:gd name="T20" fmla="*/ 69 w 139"/>
                <a:gd name="T21" fmla="*/ 27 h 32"/>
                <a:gd name="T22" fmla="*/ 115 w 139"/>
                <a:gd name="T23" fmla="*/ 25 h 32"/>
                <a:gd name="T24" fmla="*/ 110 w 139"/>
                <a:gd name="T25" fmla="*/ 30 h 32"/>
                <a:gd name="T26" fmla="*/ 89 w 139"/>
                <a:gd name="T27" fmla="*/ 32 h 32"/>
                <a:gd name="T28" fmla="*/ 63 w 139"/>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32">
                  <a:moveTo>
                    <a:pt x="63" y="32"/>
                  </a:moveTo>
                  <a:cubicBezTo>
                    <a:pt x="38" y="32"/>
                    <a:pt x="21" y="31"/>
                    <a:pt x="10" y="28"/>
                  </a:cubicBezTo>
                  <a:cubicBezTo>
                    <a:pt x="0" y="25"/>
                    <a:pt x="2" y="16"/>
                    <a:pt x="2" y="16"/>
                  </a:cubicBezTo>
                  <a:cubicBezTo>
                    <a:pt x="2" y="16"/>
                    <a:pt x="17" y="7"/>
                    <a:pt x="33" y="4"/>
                  </a:cubicBezTo>
                  <a:cubicBezTo>
                    <a:pt x="49" y="1"/>
                    <a:pt x="69" y="0"/>
                    <a:pt x="95" y="0"/>
                  </a:cubicBezTo>
                  <a:cubicBezTo>
                    <a:pt x="112" y="0"/>
                    <a:pt x="127" y="1"/>
                    <a:pt x="139" y="2"/>
                  </a:cubicBezTo>
                  <a:cubicBezTo>
                    <a:pt x="124" y="7"/>
                    <a:pt x="124" y="7"/>
                    <a:pt x="124" y="7"/>
                  </a:cubicBezTo>
                  <a:cubicBezTo>
                    <a:pt x="110" y="6"/>
                    <a:pt x="99" y="5"/>
                    <a:pt x="89" y="5"/>
                  </a:cubicBezTo>
                  <a:cubicBezTo>
                    <a:pt x="61" y="5"/>
                    <a:pt x="44" y="9"/>
                    <a:pt x="37" y="16"/>
                  </a:cubicBezTo>
                  <a:cubicBezTo>
                    <a:pt x="41" y="24"/>
                    <a:pt x="41" y="24"/>
                    <a:pt x="41" y="24"/>
                  </a:cubicBezTo>
                  <a:cubicBezTo>
                    <a:pt x="41" y="24"/>
                    <a:pt x="56" y="27"/>
                    <a:pt x="69" y="27"/>
                  </a:cubicBezTo>
                  <a:cubicBezTo>
                    <a:pt x="85" y="27"/>
                    <a:pt x="100" y="26"/>
                    <a:pt x="115" y="25"/>
                  </a:cubicBezTo>
                  <a:cubicBezTo>
                    <a:pt x="110" y="30"/>
                    <a:pt x="110" y="30"/>
                    <a:pt x="110" y="30"/>
                  </a:cubicBezTo>
                  <a:cubicBezTo>
                    <a:pt x="103" y="31"/>
                    <a:pt x="96" y="32"/>
                    <a:pt x="89" y="32"/>
                  </a:cubicBezTo>
                  <a:cubicBezTo>
                    <a:pt x="82" y="32"/>
                    <a:pt x="73" y="32"/>
                    <a:pt x="6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2" name="Freeform 404"/>
            <p:cNvSpPr>
              <a:spLocks noEditPoints="1"/>
            </p:cNvSpPr>
            <p:nvPr/>
          </p:nvSpPr>
          <p:spPr bwMode="auto">
            <a:xfrm>
              <a:off x="-18197513" y="5572126"/>
              <a:ext cx="585788" cy="119063"/>
            </a:xfrm>
            <a:custGeom>
              <a:avLst/>
              <a:gdLst>
                <a:gd name="T0" fmla="*/ 155 w 156"/>
                <a:gd name="T1" fmla="*/ 16 h 32"/>
                <a:gd name="T2" fmla="*/ 124 w 156"/>
                <a:gd name="T3" fmla="*/ 28 h 32"/>
                <a:gd name="T4" fmla="*/ 63 w 156"/>
                <a:gd name="T5" fmla="*/ 32 h 32"/>
                <a:gd name="T6" fmla="*/ 24 w 156"/>
                <a:gd name="T7" fmla="*/ 30 h 32"/>
                <a:gd name="T8" fmla="*/ 2 w 156"/>
                <a:gd name="T9" fmla="*/ 25 h 32"/>
                <a:gd name="T10" fmla="*/ 0 w 156"/>
                <a:gd name="T11" fmla="*/ 16 h 32"/>
                <a:gd name="T12" fmla="*/ 31 w 156"/>
                <a:gd name="T13" fmla="*/ 4 h 32"/>
                <a:gd name="T14" fmla="*/ 92 w 156"/>
                <a:gd name="T15" fmla="*/ 0 h 32"/>
                <a:gd name="T16" fmla="*/ 145 w 156"/>
                <a:gd name="T17" fmla="*/ 4 h 32"/>
                <a:gd name="T18" fmla="*/ 155 w 156"/>
                <a:gd name="T19" fmla="*/ 16 h 32"/>
                <a:gd name="T20" fmla="*/ 36 w 156"/>
                <a:gd name="T21" fmla="*/ 16 h 32"/>
                <a:gd name="T22" fmla="*/ 69 w 156"/>
                <a:gd name="T23" fmla="*/ 27 h 32"/>
                <a:gd name="T24" fmla="*/ 119 w 156"/>
                <a:gd name="T25" fmla="*/ 16 h 32"/>
                <a:gd name="T26" fmla="*/ 87 w 156"/>
                <a:gd name="T27" fmla="*/ 5 h 32"/>
                <a:gd name="T28" fmla="*/ 53 w 156"/>
                <a:gd name="T29" fmla="*/ 8 h 32"/>
                <a:gd name="T30" fmla="*/ 36 w 156"/>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6" h="32">
                  <a:moveTo>
                    <a:pt x="155" y="16"/>
                  </a:moveTo>
                  <a:cubicBezTo>
                    <a:pt x="155" y="16"/>
                    <a:pt x="140" y="25"/>
                    <a:pt x="124" y="28"/>
                  </a:cubicBezTo>
                  <a:cubicBezTo>
                    <a:pt x="108" y="31"/>
                    <a:pt x="88" y="32"/>
                    <a:pt x="63" y="32"/>
                  </a:cubicBezTo>
                  <a:cubicBezTo>
                    <a:pt x="48" y="32"/>
                    <a:pt x="35" y="32"/>
                    <a:pt x="24" y="30"/>
                  </a:cubicBezTo>
                  <a:cubicBezTo>
                    <a:pt x="14" y="29"/>
                    <a:pt x="2" y="25"/>
                    <a:pt x="2" y="25"/>
                  </a:cubicBezTo>
                  <a:cubicBezTo>
                    <a:pt x="0" y="16"/>
                    <a:pt x="0" y="16"/>
                    <a:pt x="0" y="16"/>
                  </a:cubicBezTo>
                  <a:cubicBezTo>
                    <a:pt x="0" y="16"/>
                    <a:pt x="15" y="7"/>
                    <a:pt x="31" y="4"/>
                  </a:cubicBezTo>
                  <a:cubicBezTo>
                    <a:pt x="47" y="1"/>
                    <a:pt x="68" y="0"/>
                    <a:pt x="92" y="0"/>
                  </a:cubicBezTo>
                  <a:cubicBezTo>
                    <a:pt x="116" y="0"/>
                    <a:pt x="133" y="1"/>
                    <a:pt x="145" y="4"/>
                  </a:cubicBezTo>
                  <a:cubicBezTo>
                    <a:pt x="156" y="7"/>
                    <a:pt x="155" y="16"/>
                    <a:pt x="155" y="16"/>
                  </a:cubicBezTo>
                  <a:close/>
                  <a:moveTo>
                    <a:pt x="36" y="16"/>
                  </a:moveTo>
                  <a:cubicBezTo>
                    <a:pt x="30" y="23"/>
                    <a:pt x="41" y="27"/>
                    <a:pt x="69" y="27"/>
                  </a:cubicBezTo>
                  <a:cubicBezTo>
                    <a:pt x="96" y="27"/>
                    <a:pt x="113" y="23"/>
                    <a:pt x="119" y="16"/>
                  </a:cubicBezTo>
                  <a:cubicBezTo>
                    <a:pt x="126" y="9"/>
                    <a:pt x="115" y="5"/>
                    <a:pt x="87" y="5"/>
                  </a:cubicBezTo>
                  <a:cubicBezTo>
                    <a:pt x="73" y="5"/>
                    <a:pt x="61" y="6"/>
                    <a:pt x="53" y="8"/>
                  </a:cubicBezTo>
                  <a:cubicBezTo>
                    <a:pt x="45" y="10"/>
                    <a:pt x="36" y="16"/>
                    <a:pt x="36" y="1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3" name="Freeform 405"/>
            <p:cNvSpPr>
              <a:spLocks/>
            </p:cNvSpPr>
            <p:nvPr/>
          </p:nvSpPr>
          <p:spPr bwMode="auto">
            <a:xfrm>
              <a:off x="-17514888" y="5572126"/>
              <a:ext cx="971550" cy="119063"/>
            </a:xfrm>
            <a:custGeom>
              <a:avLst/>
              <a:gdLst>
                <a:gd name="T0" fmla="*/ 137 w 259"/>
                <a:gd name="T1" fmla="*/ 32 h 32"/>
                <a:gd name="T2" fmla="*/ 102 w 259"/>
                <a:gd name="T3" fmla="*/ 32 h 32"/>
                <a:gd name="T4" fmla="*/ 119 w 259"/>
                <a:gd name="T5" fmla="*/ 13 h 32"/>
                <a:gd name="T6" fmla="*/ 116 w 259"/>
                <a:gd name="T7" fmla="*/ 7 h 32"/>
                <a:gd name="T8" fmla="*/ 95 w 259"/>
                <a:gd name="T9" fmla="*/ 5 h 32"/>
                <a:gd name="T10" fmla="*/ 64 w 259"/>
                <a:gd name="T11" fmla="*/ 8 h 32"/>
                <a:gd name="T12" fmla="*/ 48 w 259"/>
                <a:gd name="T13" fmla="*/ 16 h 32"/>
                <a:gd name="T14" fmla="*/ 34 w 259"/>
                <a:gd name="T15" fmla="*/ 32 h 32"/>
                <a:gd name="T16" fmla="*/ 0 w 259"/>
                <a:gd name="T17" fmla="*/ 32 h 32"/>
                <a:gd name="T18" fmla="*/ 26 w 259"/>
                <a:gd name="T19" fmla="*/ 0 h 32"/>
                <a:gd name="T20" fmla="*/ 54 w 259"/>
                <a:gd name="T21" fmla="*/ 0 h 32"/>
                <a:gd name="T22" fmla="*/ 55 w 259"/>
                <a:gd name="T23" fmla="*/ 5 h 32"/>
                <a:gd name="T24" fmla="*/ 57 w 259"/>
                <a:gd name="T25" fmla="*/ 5 h 32"/>
                <a:gd name="T26" fmla="*/ 79 w 259"/>
                <a:gd name="T27" fmla="*/ 1 h 32"/>
                <a:gd name="T28" fmla="*/ 109 w 259"/>
                <a:gd name="T29" fmla="*/ 0 h 32"/>
                <a:gd name="T30" fmla="*/ 154 w 259"/>
                <a:gd name="T31" fmla="*/ 5 h 32"/>
                <a:gd name="T32" fmla="*/ 157 w 259"/>
                <a:gd name="T33" fmla="*/ 5 h 32"/>
                <a:gd name="T34" fmla="*/ 180 w 259"/>
                <a:gd name="T35" fmla="*/ 1 h 32"/>
                <a:gd name="T36" fmla="*/ 211 w 259"/>
                <a:gd name="T37" fmla="*/ 0 h 32"/>
                <a:gd name="T38" fmla="*/ 251 w 259"/>
                <a:gd name="T39" fmla="*/ 3 h 32"/>
                <a:gd name="T40" fmla="*/ 258 w 259"/>
                <a:gd name="T41" fmla="*/ 11 h 32"/>
                <a:gd name="T42" fmla="*/ 241 w 259"/>
                <a:gd name="T43" fmla="*/ 32 h 32"/>
                <a:gd name="T44" fmla="*/ 206 w 259"/>
                <a:gd name="T45" fmla="*/ 32 h 32"/>
                <a:gd name="T46" fmla="*/ 222 w 259"/>
                <a:gd name="T47" fmla="*/ 13 h 32"/>
                <a:gd name="T48" fmla="*/ 219 w 259"/>
                <a:gd name="T49" fmla="*/ 7 h 32"/>
                <a:gd name="T50" fmla="*/ 198 w 259"/>
                <a:gd name="T51" fmla="*/ 5 h 32"/>
                <a:gd name="T52" fmla="*/ 167 w 259"/>
                <a:gd name="T53" fmla="*/ 8 h 32"/>
                <a:gd name="T54" fmla="*/ 151 w 259"/>
                <a:gd name="T55" fmla="*/ 15 h 32"/>
                <a:gd name="T56" fmla="*/ 137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37" y="32"/>
                  </a:moveTo>
                  <a:cubicBezTo>
                    <a:pt x="126" y="32"/>
                    <a:pt x="114" y="32"/>
                    <a:pt x="102" y="32"/>
                  </a:cubicBezTo>
                  <a:cubicBezTo>
                    <a:pt x="108" y="25"/>
                    <a:pt x="113" y="19"/>
                    <a:pt x="119" y="13"/>
                  </a:cubicBezTo>
                  <a:cubicBezTo>
                    <a:pt x="116" y="7"/>
                    <a:pt x="116" y="7"/>
                    <a:pt x="116" y="7"/>
                  </a:cubicBezTo>
                  <a:cubicBezTo>
                    <a:pt x="116" y="7"/>
                    <a:pt x="106" y="5"/>
                    <a:pt x="95" y="5"/>
                  </a:cubicBezTo>
                  <a:cubicBezTo>
                    <a:pt x="82" y="5"/>
                    <a:pt x="72" y="6"/>
                    <a:pt x="64" y="8"/>
                  </a:cubicBezTo>
                  <a:cubicBezTo>
                    <a:pt x="56" y="9"/>
                    <a:pt x="48" y="16"/>
                    <a:pt x="48" y="16"/>
                  </a:cubicBezTo>
                  <a:cubicBezTo>
                    <a:pt x="34" y="32"/>
                    <a:pt x="34" y="32"/>
                    <a:pt x="34" y="32"/>
                  </a:cubicBezTo>
                  <a:cubicBezTo>
                    <a:pt x="23" y="32"/>
                    <a:pt x="11" y="32"/>
                    <a:pt x="0" y="32"/>
                  </a:cubicBezTo>
                  <a:cubicBezTo>
                    <a:pt x="9" y="21"/>
                    <a:pt x="18" y="11"/>
                    <a:pt x="26" y="0"/>
                  </a:cubicBezTo>
                  <a:cubicBezTo>
                    <a:pt x="35" y="0"/>
                    <a:pt x="44" y="0"/>
                    <a:pt x="54" y="0"/>
                  </a:cubicBezTo>
                  <a:cubicBezTo>
                    <a:pt x="55" y="5"/>
                    <a:pt x="55" y="5"/>
                    <a:pt x="55" y="5"/>
                  </a:cubicBezTo>
                  <a:cubicBezTo>
                    <a:pt x="57" y="5"/>
                    <a:pt x="57" y="5"/>
                    <a:pt x="57" y="5"/>
                  </a:cubicBezTo>
                  <a:cubicBezTo>
                    <a:pt x="57" y="5"/>
                    <a:pt x="70" y="2"/>
                    <a:pt x="79" y="1"/>
                  </a:cubicBezTo>
                  <a:cubicBezTo>
                    <a:pt x="88" y="0"/>
                    <a:pt x="98" y="0"/>
                    <a:pt x="109" y="0"/>
                  </a:cubicBezTo>
                  <a:cubicBezTo>
                    <a:pt x="133" y="0"/>
                    <a:pt x="154" y="5"/>
                    <a:pt x="154" y="5"/>
                  </a:cubicBezTo>
                  <a:cubicBezTo>
                    <a:pt x="157" y="5"/>
                    <a:pt x="157" y="5"/>
                    <a:pt x="157" y="5"/>
                  </a:cubicBezTo>
                  <a:cubicBezTo>
                    <a:pt x="163" y="3"/>
                    <a:pt x="170" y="2"/>
                    <a:pt x="180" y="1"/>
                  </a:cubicBezTo>
                  <a:cubicBezTo>
                    <a:pt x="189" y="0"/>
                    <a:pt x="200" y="0"/>
                    <a:pt x="211" y="0"/>
                  </a:cubicBezTo>
                  <a:cubicBezTo>
                    <a:pt x="230" y="0"/>
                    <a:pt x="244" y="1"/>
                    <a:pt x="251" y="3"/>
                  </a:cubicBezTo>
                  <a:cubicBezTo>
                    <a:pt x="259" y="5"/>
                    <a:pt x="258" y="11"/>
                    <a:pt x="258" y="11"/>
                  </a:cubicBezTo>
                  <a:cubicBezTo>
                    <a:pt x="252" y="18"/>
                    <a:pt x="246" y="25"/>
                    <a:pt x="241" y="32"/>
                  </a:cubicBezTo>
                  <a:cubicBezTo>
                    <a:pt x="229" y="32"/>
                    <a:pt x="218" y="32"/>
                    <a:pt x="206" y="32"/>
                  </a:cubicBezTo>
                  <a:cubicBezTo>
                    <a:pt x="211" y="25"/>
                    <a:pt x="217" y="19"/>
                    <a:pt x="222" y="13"/>
                  </a:cubicBezTo>
                  <a:cubicBezTo>
                    <a:pt x="219" y="7"/>
                    <a:pt x="219" y="7"/>
                    <a:pt x="219" y="7"/>
                  </a:cubicBezTo>
                  <a:cubicBezTo>
                    <a:pt x="219" y="7"/>
                    <a:pt x="208" y="5"/>
                    <a:pt x="198" y="5"/>
                  </a:cubicBezTo>
                  <a:cubicBezTo>
                    <a:pt x="185" y="5"/>
                    <a:pt x="174" y="6"/>
                    <a:pt x="167" y="8"/>
                  </a:cubicBezTo>
                  <a:cubicBezTo>
                    <a:pt x="159" y="9"/>
                    <a:pt x="151" y="15"/>
                    <a:pt x="151" y="15"/>
                  </a:cubicBezTo>
                  <a:lnTo>
                    <a:pt x="137"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4" name="Freeform 406"/>
            <p:cNvSpPr>
              <a:spLocks/>
            </p:cNvSpPr>
            <p:nvPr/>
          </p:nvSpPr>
          <p:spPr bwMode="auto">
            <a:xfrm>
              <a:off x="-16430625" y="5572126"/>
              <a:ext cx="966788" cy="119063"/>
            </a:xfrm>
            <a:custGeom>
              <a:avLst/>
              <a:gdLst>
                <a:gd name="T0" fmla="*/ 138 w 258"/>
                <a:gd name="T1" fmla="*/ 32 h 32"/>
                <a:gd name="T2" fmla="*/ 103 w 258"/>
                <a:gd name="T3" fmla="*/ 32 h 32"/>
                <a:gd name="T4" fmla="*/ 119 w 258"/>
                <a:gd name="T5" fmla="*/ 13 h 32"/>
                <a:gd name="T6" fmla="*/ 116 w 258"/>
                <a:gd name="T7" fmla="*/ 7 h 32"/>
                <a:gd name="T8" fmla="*/ 95 w 258"/>
                <a:gd name="T9" fmla="*/ 5 h 32"/>
                <a:gd name="T10" fmla="*/ 64 w 258"/>
                <a:gd name="T11" fmla="*/ 8 h 32"/>
                <a:gd name="T12" fmla="*/ 47 w 258"/>
                <a:gd name="T13" fmla="*/ 16 h 32"/>
                <a:gd name="T14" fmla="*/ 35 w 258"/>
                <a:gd name="T15" fmla="*/ 32 h 32"/>
                <a:gd name="T16" fmla="*/ 0 w 258"/>
                <a:gd name="T17" fmla="*/ 32 h 32"/>
                <a:gd name="T18" fmla="*/ 26 w 258"/>
                <a:gd name="T19" fmla="*/ 0 h 32"/>
                <a:gd name="T20" fmla="*/ 53 w 258"/>
                <a:gd name="T21" fmla="*/ 0 h 32"/>
                <a:gd name="T22" fmla="*/ 54 w 258"/>
                <a:gd name="T23" fmla="*/ 5 h 32"/>
                <a:gd name="T24" fmla="*/ 56 w 258"/>
                <a:gd name="T25" fmla="*/ 5 h 32"/>
                <a:gd name="T26" fmla="*/ 78 w 258"/>
                <a:gd name="T27" fmla="*/ 1 h 32"/>
                <a:gd name="T28" fmla="*/ 108 w 258"/>
                <a:gd name="T29" fmla="*/ 0 h 32"/>
                <a:gd name="T30" fmla="*/ 154 w 258"/>
                <a:gd name="T31" fmla="*/ 5 h 32"/>
                <a:gd name="T32" fmla="*/ 156 w 258"/>
                <a:gd name="T33" fmla="*/ 5 h 32"/>
                <a:gd name="T34" fmla="*/ 179 w 258"/>
                <a:gd name="T35" fmla="*/ 1 h 32"/>
                <a:gd name="T36" fmla="*/ 210 w 258"/>
                <a:gd name="T37" fmla="*/ 0 h 32"/>
                <a:gd name="T38" fmla="*/ 251 w 258"/>
                <a:gd name="T39" fmla="*/ 3 h 32"/>
                <a:gd name="T40" fmla="*/ 257 w 258"/>
                <a:gd name="T41" fmla="*/ 11 h 32"/>
                <a:gd name="T42" fmla="*/ 241 w 258"/>
                <a:gd name="T43" fmla="*/ 32 h 32"/>
                <a:gd name="T44" fmla="*/ 206 w 258"/>
                <a:gd name="T45" fmla="*/ 32 h 32"/>
                <a:gd name="T46" fmla="*/ 222 w 258"/>
                <a:gd name="T47" fmla="*/ 13 h 32"/>
                <a:gd name="T48" fmla="*/ 219 w 258"/>
                <a:gd name="T49" fmla="*/ 7 h 32"/>
                <a:gd name="T50" fmla="*/ 198 w 258"/>
                <a:gd name="T51" fmla="*/ 5 h 32"/>
                <a:gd name="T52" fmla="*/ 166 w 258"/>
                <a:gd name="T53" fmla="*/ 8 h 32"/>
                <a:gd name="T54" fmla="*/ 151 w 258"/>
                <a:gd name="T55" fmla="*/ 15 h 32"/>
                <a:gd name="T56" fmla="*/ 138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38" y="32"/>
                  </a:moveTo>
                  <a:cubicBezTo>
                    <a:pt x="126" y="32"/>
                    <a:pt x="115" y="32"/>
                    <a:pt x="103" y="32"/>
                  </a:cubicBezTo>
                  <a:cubicBezTo>
                    <a:pt x="108" y="25"/>
                    <a:pt x="113" y="19"/>
                    <a:pt x="119" y="13"/>
                  </a:cubicBezTo>
                  <a:cubicBezTo>
                    <a:pt x="116" y="7"/>
                    <a:pt x="116" y="7"/>
                    <a:pt x="116" y="7"/>
                  </a:cubicBezTo>
                  <a:cubicBezTo>
                    <a:pt x="116" y="7"/>
                    <a:pt x="105" y="5"/>
                    <a:pt x="95" y="5"/>
                  </a:cubicBezTo>
                  <a:cubicBezTo>
                    <a:pt x="82" y="5"/>
                    <a:pt x="71" y="6"/>
                    <a:pt x="64" y="8"/>
                  </a:cubicBezTo>
                  <a:cubicBezTo>
                    <a:pt x="56" y="9"/>
                    <a:pt x="47" y="16"/>
                    <a:pt x="47" y="16"/>
                  </a:cubicBezTo>
                  <a:cubicBezTo>
                    <a:pt x="35" y="32"/>
                    <a:pt x="35" y="32"/>
                    <a:pt x="35" y="32"/>
                  </a:cubicBezTo>
                  <a:cubicBezTo>
                    <a:pt x="23" y="32"/>
                    <a:pt x="12" y="32"/>
                    <a:pt x="0" y="32"/>
                  </a:cubicBezTo>
                  <a:cubicBezTo>
                    <a:pt x="9" y="21"/>
                    <a:pt x="17" y="11"/>
                    <a:pt x="26" y="0"/>
                  </a:cubicBezTo>
                  <a:cubicBezTo>
                    <a:pt x="35" y="0"/>
                    <a:pt x="44" y="0"/>
                    <a:pt x="53" y="0"/>
                  </a:cubicBezTo>
                  <a:cubicBezTo>
                    <a:pt x="54" y="5"/>
                    <a:pt x="54" y="5"/>
                    <a:pt x="54" y="5"/>
                  </a:cubicBezTo>
                  <a:cubicBezTo>
                    <a:pt x="56" y="5"/>
                    <a:pt x="56" y="5"/>
                    <a:pt x="56" y="5"/>
                  </a:cubicBezTo>
                  <a:cubicBezTo>
                    <a:pt x="56" y="5"/>
                    <a:pt x="69" y="2"/>
                    <a:pt x="78" y="1"/>
                  </a:cubicBezTo>
                  <a:cubicBezTo>
                    <a:pt x="88" y="0"/>
                    <a:pt x="97" y="0"/>
                    <a:pt x="108" y="0"/>
                  </a:cubicBezTo>
                  <a:cubicBezTo>
                    <a:pt x="133" y="0"/>
                    <a:pt x="154" y="5"/>
                    <a:pt x="154" y="5"/>
                  </a:cubicBezTo>
                  <a:cubicBezTo>
                    <a:pt x="156" y="5"/>
                    <a:pt x="156" y="5"/>
                    <a:pt x="156" y="5"/>
                  </a:cubicBezTo>
                  <a:cubicBezTo>
                    <a:pt x="156" y="5"/>
                    <a:pt x="170" y="2"/>
                    <a:pt x="179" y="1"/>
                  </a:cubicBezTo>
                  <a:cubicBezTo>
                    <a:pt x="189" y="0"/>
                    <a:pt x="199" y="0"/>
                    <a:pt x="210" y="0"/>
                  </a:cubicBezTo>
                  <a:cubicBezTo>
                    <a:pt x="230" y="0"/>
                    <a:pt x="243" y="1"/>
                    <a:pt x="251" y="3"/>
                  </a:cubicBezTo>
                  <a:cubicBezTo>
                    <a:pt x="258" y="5"/>
                    <a:pt x="257" y="11"/>
                    <a:pt x="257" y="11"/>
                  </a:cubicBezTo>
                  <a:cubicBezTo>
                    <a:pt x="252" y="18"/>
                    <a:pt x="247" y="25"/>
                    <a:pt x="241" y="32"/>
                  </a:cubicBezTo>
                  <a:cubicBezTo>
                    <a:pt x="230" y="32"/>
                    <a:pt x="218" y="32"/>
                    <a:pt x="206" y="32"/>
                  </a:cubicBezTo>
                  <a:cubicBezTo>
                    <a:pt x="212" y="25"/>
                    <a:pt x="217" y="19"/>
                    <a:pt x="222" y="13"/>
                  </a:cubicBezTo>
                  <a:cubicBezTo>
                    <a:pt x="219" y="7"/>
                    <a:pt x="219" y="7"/>
                    <a:pt x="219" y="7"/>
                  </a:cubicBezTo>
                  <a:cubicBezTo>
                    <a:pt x="219" y="7"/>
                    <a:pt x="208" y="5"/>
                    <a:pt x="198" y="5"/>
                  </a:cubicBezTo>
                  <a:cubicBezTo>
                    <a:pt x="184" y="5"/>
                    <a:pt x="174" y="6"/>
                    <a:pt x="166" y="8"/>
                  </a:cubicBezTo>
                  <a:cubicBezTo>
                    <a:pt x="159" y="9"/>
                    <a:pt x="151" y="15"/>
                    <a:pt x="151" y="15"/>
                  </a:cubicBezTo>
                  <a:lnTo>
                    <a:pt x="138"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5" name="Freeform 407"/>
            <p:cNvSpPr>
              <a:spLocks noEditPoints="1"/>
            </p:cNvSpPr>
            <p:nvPr/>
          </p:nvSpPr>
          <p:spPr bwMode="auto">
            <a:xfrm>
              <a:off x="-15362238" y="5572126"/>
              <a:ext cx="555625" cy="119063"/>
            </a:xfrm>
            <a:custGeom>
              <a:avLst/>
              <a:gdLst>
                <a:gd name="T0" fmla="*/ 107 w 148"/>
                <a:gd name="T1" fmla="*/ 32 h 32"/>
                <a:gd name="T2" fmla="*/ 103 w 148"/>
                <a:gd name="T3" fmla="*/ 27 h 32"/>
                <a:gd name="T4" fmla="*/ 102 w 148"/>
                <a:gd name="T5" fmla="*/ 27 h 32"/>
                <a:gd name="T6" fmla="*/ 76 w 148"/>
                <a:gd name="T7" fmla="*/ 32 h 32"/>
                <a:gd name="T8" fmla="*/ 44 w 148"/>
                <a:gd name="T9" fmla="*/ 32 h 32"/>
                <a:gd name="T10" fmla="*/ 8 w 148"/>
                <a:gd name="T11" fmla="*/ 30 h 32"/>
                <a:gd name="T12" fmla="*/ 0 w 148"/>
                <a:gd name="T13" fmla="*/ 23 h 32"/>
                <a:gd name="T14" fmla="*/ 25 w 148"/>
                <a:gd name="T15" fmla="*/ 15 h 32"/>
                <a:gd name="T16" fmla="*/ 84 w 148"/>
                <a:gd name="T17" fmla="*/ 13 h 32"/>
                <a:gd name="T18" fmla="*/ 112 w 148"/>
                <a:gd name="T19" fmla="*/ 13 h 32"/>
                <a:gd name="T20" fmla="*/ 113 w 148"/>
                <a:gd name="T21" fmla="*/ 11 h 32"/>
                <a:gd name="T22" fmla="*/ 110 w 148"/>
                <a:gd name="T23" fmla="*/ 6 h 32"/>
                <a:gd name="T24" fmla="*/ 88 w 148"/>
                <a:gd name="T25" fmla="*/ 5 h 32"/>
                <a:gd name="T26" fmla="*/ 63 w 148"/>
                <a:gd name="T27" fmla="*/ 6 h 32"/>
                <a:gd name="T28" fmla="*/ 40 w 148"/>
                <a:gd name="T29" fmla="*/ 7 h 32"/>
                <a:gd name="T30" fmla="*/ 32 w 148"/>
                <a:gd name="T31" fmla="*/ 3 h 32"/>
                <a:gd name="T32" fmla="*/ 63 w 148"/>
                <a:gd name="T33" fmla="*/ 1 h 32"/>
                <a:gd name="T34" fmla="*/ 93 w 148"/>
                <a:gd name="T35" fmla="*/ 0 h 32"/>
                <a:gd name="T36" fmla="*/ 138 w 148"/>
                <a:gd name="T37" fmla="*/ 3 h 32"/>
                <a:gd name="T38" fmla="*/ 148 w 148"/>
                <a:gd name="T39" fmla="*/ 11 h 32"/>
                <a:gd name="T40" fmla="*/ 132 w 148"/>
                <a:gd name="T41" fmla="*/ 32 h 32"/>
                <a:gd name="T42" fmla="*/ 107 w 148"/>
                <a:gd name="T43" fmla="*/ 32 h 32"/>
                <a:gd name="T44" fmla="*/ 59 w 148"/>
                <a:gd name="T45" fmla="*/ 27 h 32"/>
                <a:gd name="T46" fmla="*/ 91 w 148"/>
                <a:gd name="T47" fmla="*/ 25 h 32"/>
                <a:gd name="T48" fmla="*/ 107 w 148"/>
                <a:gd name="T49" fmla="*/ 19 h 32"/>
                <a:gd name="T50" fmla="*/ 109 w 148"/>
                <a:gd name="T51" fmla="*/ 17 h 32"/>
                <a:gd name="T52" fmla="*/ 88 w 148"/>
                <a:gd name="T53" fmla="*/ 17 h 32"/>
                <a:gd name="T54" fmla="*/ 51 w 148"/>
                <a:gd name="T55" fmla="*/ 18 h 32"/>
                <a:gd name="T56" fmla="*/ 36 w 148"/>
                <a:gd name="T57" fmla="*/ 23 h 32"/>
                <a:gd name="T58" fmla="*/ 40 w 148"/>
                <a:gd name="T59" fmla="*/ 26 h 32"/>
                <a:gd name="T60" fmla="*/ 59 w 148"/>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 h="32">
                  <a:moveTo>
                    <a:pt x="107" y="32"/>
                  </a:moveTo>
                  <a:cubicBezTo>
                    <a:pt x="103" y="27"/>
                    <a:pt x="103" y="27"/>
                    <a:pt x="103" y="27"/>
                  </a:cubicBezTo>
                  <a:cubicBezTo>
                    <a:pt x="102" y="27"/>
                    <a:pt x="102" y="27"/>
                    <a:pt x="102" y="27"/>
                  </a:cubicBezTo>
                  <a:cubicBezTo>
                    <a:pt x="93" y="29"/>
                    <a:pt x="84" y="31"/>
                    <a:pt x="76" y="32"/>
                  </a:cubicBezTo>
                  <a:cubicBezTo>
                    <a:pt x="67" y="32"/>
                    <a:pt x="56" y="32"/>
                    <a:pt x="44" y="32"/>
                  </a:cubicBezTo>
                  <a:cubicBezTo>
                    <a:pt x="28" y="32"/>
                    <a:pt x="16" y="32"/>
                    <a:pt x="8" y="30"/>
                  </a:cubicBezTo>
                  <a:cubicBezTo>
                    <a:pt x="0" y="28"/>
                    <a:pt x="0" y="23"/>
                    <a:pt x="0" y="23"/>
                  </a:cubicBezTo>
                  <a:cubicBezTo>
                    <a:pt x="0" y="23"/>
                    <a:pt x="11" y="17"/>
                    <a:pt x="25" y="15"/>
                  </a:cubicBezTo>
                  <a:cubicBezTo>
                    <a:pt x="39" y="14"/>
                    <a:pt x="58" y="13"/>
                    <a:pt x="84" y="13"/>
                  </a:cubicBezTo>
                  <a:cubicBezTo>
                    <a:pt x="93" y="13"/>
                    <a:pt x="103" y="13"/>
                    <a:pt x="112" y="13"/>
                  </a:cubicBezTo>
                  <a:cubicBezTo>
                    <a:pt x="113" y="11"/>
                    <a:pt x="113" y="11"/>
                    <a:pt x="113" y="11"/>
                  </a:cubicBezTo>
                  <a:cubicBezTo>
                    <a:pt x="110" y="6"/>
                    <a:pt x="110" y="6"/>
                    <a:pt x="110" y="6"/>
                  </a:cubicBezTo>
                  <a:cubicBezTo>
                    <a:pt x="110" y="6"/>
                    <a:pt x="98" y="5"/>
                    <a:pt x="88" y="5"/>
                  </a:cubicBezTo>
                  <a:cubicBezTo>
                    <a:pt x="80" y="5"/>
                    <a:pt x="72" y="5"/>
                    <a:pt x="63" y="6"/>
                  </a:cubicBezTo>
                  <a:cubicBezTo>
                    <a:pt x="55" y="6"/>
                    <a:pt x="48" y="7"/>
                    <a:pt x="40" y="7"/>
                  </a:cubicBezTo>
                  <a:cubicBezTo>
                    <a:pt x="32" y="3"/>
                    <a:pt x="32" y="3"/>
                    <a:pt x="32" y="3"/>
                  </a:cubicBezTo>
                  <a:cubicBezTo>
                    <a:pt x="42" y="2"/>
                    <a:pt x="52" y="1"/>
                    <a:pt x="63" y="1"/>
                  </a:cubicBezTo>
                  <a:cubicBezTo>
                    <a:pt x="74" y="0"/>
                    <a:pt x="84" y="0"/>
                    <a:pt x="93" y="0"/>
                  </a:cubicBezTo>
                  <a:cubicBezTo>
                    <a:pt x="114" y="0"/>
                    <a:pt x="129" y="1"/>
                    <a:pt x="138" y="3"/>
                  </a:cubicBezTo>
                  <a:cubicBezTo>
                    <a:pt x="148" y="4"/>
                    <a:pt x="148" y="11"/>
                    <a:pt x="148" y="11"/>
                  </a:cubicBezTo>
                  <a:cubicBezTo>
                    <a:pt x="143" y="18"/>
                    <a:pt x="137" y="25"/>
                    <a:pt x="132" y="32"/>
                  </a:cubicBezTo>
                  <a:cubicBezTo>
                    <a:pt x="124" y="32"/>
                    <a:pt x="115" y="32"/>
                    <a:pt x="107" y="32"/>
                  </a:cubicBezTo>
                  <a:close/>
                  <a:moveTo>
                    <a:pt x="59" y="27"/>
                  </a:moveTo>
                  <a:cubicBezTo>
                    <a:pt x="72" y="27"/>
                    <a:pt x="82" y="26"/>
                    <a:pt x="91" y="25"/>
                  </a:cubicBezTo>
                  <a:cubicBezTo>
                    <a:pt x="99" y="24"/>
                    <a:pt x="107" y="19"/>
                    <a:pt x="107" y="19"/>
                  </a:cubicBezTo>
                  <a:cubicBezTo>
                    <a:pt x="109" y="17"/>
                    <a:pt x="109" y="17"/>
                    <a:pt x="109" y="17"/>
                  </a:cubicBezTo>
                  <a:cubicBezTo>
                    <a:pt x="102" y="17"/>
                    <a:pt x="95" y="17"/>
                    <a:pt x="88" y="17"/>
                  </a:cubicBezTo>
                  <a:cubicBezTo>
                    <a:pt x="71" y="17"/>
                    <a:pt x="59" y="18"/>
                    <a:pt x="51" y="18"/>
                  </a:cubicBezTo>
                  <a:cubicBezTo>
                    <a:pt x="42" y="19"/>
                    <a:pt x="36" y="23"/>
                    <a:pt x="36" y="23"/>
                  </a:cubicBezTo>
                  <a:cubicBezTo>
                    <a:pt x="40" y="26"/>
                    <a:pt x="40" y="26"/>
                    <a:pt x="40" y="26"/>
                  </a:cubicBezTo>
                  <a:cubicBezTo>
                    <a:pt x="40" y="26"/>
                    <a:pt x="50" y="27"/>
                    <a:pt x="59"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6" name="Freeform 408"/>
            <p:cNvSpPr>
              <a:spLocks/>
            </p:cNvSpPr>
            <p:nvPr/>
          </p:nvSpPr>
          <p:spPr bwMode="auto">
            <a:xfrm>
              <a:off x="-14682788" y="5572126"/>
              <a:ext cx="614363" cy="119063"/>
            </a:xfrm>
            <a:custGeom>
              <a:avLst/>
              <a:gdLst>
                <a:gd name="T0" fmla="*/ 144 w 164"/>
                <a:gd name="T1" fmla="*/ 32 h 32"/>
                <a:gd name="T2" fmla="*/ 109 w 164"/>
                <a:gd name="T3" fmla="*/ 32 h 32"/>
                <a:gd name="T4" fmla="*/ 123 w 164"/>
                <a:gd name="T5" fmla="*/ 13 h 32"/>
                <a:gd name="T6" fmla="*/ 119 w 164"/>
                <a:gd name="T7" fmla="*/ 7 h 32"/>
                <a:gd name="T8" fmla="*/ 96 w 164"/>
                <a:gd name="T9" fmla="*/ 5 h 32"/>
                <a:gd name="T10" fmla="*/ 62 w 164"/>
                <a:gd name="T11" fmla="*/ 8 h 32"/>
                <a:gd name="T12" fmla="*/ 46 w 164"/>
                <a:gd name="T13" fmla="*/ 16 h 32"/>
                <a:gd name="T14" fmla="*/ 34 w 164"/>
                <a:gd name="T15" fmla="*/ 32 h 32"/>
                <a:gd name="T16" fmla="*/ 0 w 164"/>
                <a:gd name="T17" fmla="*/ 32 h 32"/>
                <a:gd name="T18" fmla="*/ 23 w 164"/>
                <a:gd name="T19" fmla="*/ 0 h 32"/>
                <a:gd name="T20" fmla="*/ 50 w 164"/>
                <a:gd name="T21" fmla="*/ 0 h 32"/>
                <a:gd name="T22" fmla="*/ 52 w 164"/>
                <a:gd name="T23" fmla="*/ 5 h 32"/>
                <a:gd name="T24" fmla="*/ 54 w 164"/>
                <a:gd name="T25" fmla="*/ 5 h 32"/>
                <a:gd name="T26" fmla="*/ 77 w 164"/>
                <a:gd name="T27" fmla="*/ 1 h 32"/>
                <a:gd name="T28" fmla="*/ 108 w 164"/>
                <a:gd name="T29" fmla="*/ 0 h 32"/>
                <a:gd name="T30" fmla="*/ 158 w 164"/>
                <a:gd name="T31" fmla="*/ 11 h 32"/>
                <a:gd name="T32" fmla="*/ 14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44" y="32"/>
                  </a:moveTo>
                  <a:cubicBezTo>
                    <a:pt x="132" y="32"/>
                    <a:pt x="120" y="32"/>
                    <a:pt x="109" y="32"/>
                  </a:cubicBezTo>
                  <a:cubicBezTo>
                    <a:pt x="113" y="25"/>
                    <a:pt x="118" y="19"/>
                    <a:pt x="123" y="13"/>
                  </a:cubicBezTo>
                  <a:cubicBezTo>
                    <a:pt x="119" y="7"/>
                    <a:pt x="119" y="7"/>
                    <a:pt x="119" y="7"/>
                  </a:cubicBezTo>
                  <a:cubicBezTo>
                    <a:pt x="119" y="7"/>
                    <a:pt x="107" y="5"/>
                    <a:pt x="96" y="5"/>
                  </a:cubicBezTo>
                  <a:cubicBezTo>
                    <a:pt x="82" y="5"/>
                    <a:pt x="70" y="6"/>
                    <a:pt x="62" y="8"/>
                  </a:cubicBezTo>
                  <a:cubicBezTo>
                    <a:pt x="54" y="9"/>
                    <a:pt x="46" y="16"/>
                    <a:pt x="46" y="16"/>
                  </a:cubicBezTo>
                  <a:cubicBezTo>
                    <a:pt x="34" y="32"/>
                    <a:pt x="34" y="32"/>
                    <a:pt x="34" y="32"/>
                  </a:cubicBezTo>
                  <a:cubicBezTo>
                    <a:pt x="23" y="32"/>
                    <a:pt x="11" y="32"/>
                    <a:pt x="0" y="32"/>
                  </a:cubicBezTo>
                  <a:cubicBezTo>
                    <a:pt x="7" y="21"/>
                    <a:pt x="15" y="11"/>
                    <a:pt x="23" y="0"/>
                  </a:cubicBezTo>
                  <a:cubicBezTo>
                    <a:pt x="32" y="0"/>
                    <a:pt x="41" y="0"/>
                    <a:pt x="50" y="0"/>
                  </a:cubicBezTo>
                  <a:cubicBezTo>
                    <a:pt x="52" y="5"/>
                    <a:pt x="52" y="5"/>
                    <a:pt x="52" y="5"/>
                  </a:cubicBezTo>
                  <a:cubicBezTo>
                    <a:pt x="54" y="5"/>
                    <a:pt x="54" y="5"/>
                    <a:pt x="54" y="5"/>
                  </a:cubicBezTo>
                  <a:cubicBezTo>
                    <a:pt x="60" y="3"/>
                    <a:pt x="68" y="2"/>
                    <a:pt x="77" y="1"/>
                  </a:cubicBezTo>
                  <a:cubicBezTo>
                    <a:pt x="87" y="0"/>
                    <a:pt x="97" y="0"/>
                    <a:pt x="108" y="0"/>
                  </a:cubicBezTo>
                  <a:cubicBezTo>
                    <a:pt x="147" y="0"/>
                    <a:pt x="164" y="4"/>
                    <a:pt x="158" y="11"/>
                  </a:cubicBezTo>
                  <a:cubicBezTo>
                    <a:pt x="153" y="18"/>
                    <a:pt x="149" y="25"/>
                    <a:pt x="14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7" name="Freeform 409"/>
            <p:cNvSpPr>
              <a:spLocks noEditPoints="1"/>
            </p:cNvSpPr>
            <p:nvPr/>
          </p:nvSpPr>
          <p:spPr bwMode="auto">
            <a:xfrm>
              <a:off x="-13963650" y="5526088"/>
              <a:ext cx="638175" cy="165100"/>
            </a:xfrm>
            <a:custGeom>
              <a:avLst/>
              <a:gdLst>
                <a:gd name="T0" fmla="*/ 54 w 170"/>
                <a:gd name="T1" fmla="*/ 44 h 44"/>
                <a:gd name="T2" fmla="*/ 10 w 170"/>
                <a:gd name="T3" fmla="*/ 40 h 44"/>
                <a:gd name="T4" fmla="*/ 1 w 170"/>
                <a:gd name="T5" fmla="*/ 28 h 44"/>
                <a:gd name="T6" fmla="*/ 27 w 170"/>
                <a:gd name="T7" fmla="*/ 16 h 44"/>
                <a:gd name="T8" fmla="*/ 78 w 170"/>
                <a:gd name="T9" fmla="*/ 12 h 44"/>
                <a:gd name="T10" fmla="*/ 124 w 170"/>
                <a:gd name="T11" fmla="*/ 16 h 44"/>
                <a:gd name="T12" fmla="*/ 126 w 170"/>
                <a:gd name="T13" fmla="*/ 16 h 44"/>
                <a:gd name="T14" fmla="*/ 127 w 170"/>
                <a:gd name="T15" fmla="*/ 11 h 44"/>
                <a:gd name="T16" fmla="*/ 135 w 170"/>
                <a:gd name="T17" fmla="*/ 0 h 44"/>
                <a:gd name="T18" fmla="*/ 170 w 170"/>
                <a:gd name="T19" fmla="*/ 0 h 44"/>
                <a:gd name="T20" fmla="*/ 139 w 170"/>
                <a:gd name="T21" fmla="*/ 44 h 44"/>
                <a:gd name="T22" fmla="*/ 112 w 170"/>
                <a:gd name="T23" fmla="*/ 44 h 44"/>
                <a:gd name="T24" fmla="*/ 108 w 170"/>
                <a:gd name="T25" fmla="*/ 40 h 44"/>
                <a:gd name="T26" fmla="*/ 107 w 170"/>
                <a:gd name="T27" fmla="*/ 40 h 44"/>
                <a:gd name="T28" fmla="*/ 54 w 170"/>
                <a:gd name="T29" fmla="*/ 44 h 44"/>
                <a:gd name="T30" fmla="*/ 68 w 170"/>
                <a:gd name="T31" fmla="*/ 39 h 44"/>
                <a:gd name="T32" fmla="*/ 101 w 170"/>
                <a:gd name="T33" fmla="*/ 37 h 44"/>
                <a:gd name="T34" fmla="*/ 116 w 170"/>
                <a:gd name="T35" fmla="*/ 29 h 44"/>
                <a:gd name="T36" fmla="*/ 117 w 170"/>
                <a:gd name="T37" fmla="*/ 28 h 44"/>
                <a:gd name="T38" fmla="*/ 113 w 170"/>
                <a:gd name="T39" fmla="*/ 20 h 44"/>
                <a:gd name="T40" fmla="*/ 83 w 170"/>
                <a:gd name="T41" fmla="*/ 17 h 44"/>
                <a:gd name="T42" fmla="*/ 53 w 170"/>
                <a:gd name="T43" fmla="*/ 20 h 44"/>
                <a:gd name="T44" fmla="*/ 37 w 170"/>
                <a:gd name="T45" fmla="*/ 28 h 44"/>
                <a:gd name="T46" fmla="*/ 41 w 170"/>
                <a:gd name="T47" fmla="*/ 36 h 44"/>
                <a:gd name="T48" fmla="*/ 68 w 170"/>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0" h="44">
                  <a:moveTo>
                    <a:pt x="54" y="44"/>
                  </a:moveTo>
                  <a:cubicBezTo>
                    <a:pt x="34" y="44"/>
                    <a:pt x="19" y="43"/>
                    <a:pt x="10" y="40"/>
                  </a:cubicBezTo>
                  <a:cubicBezTo>
                    <a:pt x="0" y="37"/>
                    <a:pt x="1" y="28"/>
                    <a:pt x="1" y="28"/>
                  </a:cubicBezTo>
                  <a:cubicBezTo>
                    <a:pt x="1" y="28"/>
                    <a:pt x="14" y="19"/>
                    <a:pt x="27" y="16"/>
                  </a:cubicBezTo>
                  <a:cubicBezTo>
                    <a:pt x="41" y="13"/>
                    <a:pt x="58" y="12"/>
                    <a:pt x="78" y="12"/>
                  </a:cubicBezTo>
                  <a:cubicBezTo>
                    <a:pt x="100" y="12"/>
                    <a:pt x="115" y="13"/>
                    <a:pt x="124" y="16"/>
                  </a:cubicBezTo>
                  <a:cubicBezTo>
                    <a:pt x="126" y="16"/>
                    <a:pt x="126" y="16"/>
                    <a:pt x="126" y="16"/>
                  </a:cubicBezTo>
                  <a:cubicBezTo>
                    <a:pt x="127" y="11"/>
                    <a:pt x="127" y="11"/>
                    <a:pt x="127" y="11"/>
                  </a:cubicBezTo>
                  <a:cubicBezTo>
                    <a:pt x="135" y="0"/>
                    <a:pt x="135" y="0"/>
                    <a:pt x="135" y="0"/>
                  </a:cubicBezTo>
                  <a:cubicBezTo>
                    <a:pt x="147" y="0"/>
                    <a:pt x="158" y="0"/>
                    <a:pt x="170" y="0"/>
                  </a:cubicBezTo>
                  <a:cubicBezTo>
                    <a:pt x="160" y="15"/>
                    <a:pt x="149" y="29"/>
                    <a:pt x="139" y="44"/>
                  </a:cubicBezTo>
                  <a:cubicBezTo>
                    <a:pt x="130" y="44"/>
                    <a:pt x="121" y="44"/>
                    <a:pt x="112" y="44"/>
                  </a:cubicBezTo>
                  <a:cubicBezTo>
                    <a:pt x="108" y="40"/>
                    <a:pt x="108" y="40"/>
                    <a:pt x="108" y="40"/>
                  </a:cubicBezTo>
                  <a:cubicBezTo>
                    <a:pt x="107" y="40"/>
                    <a:pt x="107" y="40"/>
                    <a:pt x="107" y="40"/>
                  </a:cubicBezTo>
                  <a:cubicBezTo>
                    <a:pt x="94" y="43"/>
                    <a:pt x="76" y="44"/>
                    <a:pt x="54" y="44"/>
                  </a:cubicBezTo>
                  <a:close/>
                  <a:moveTo>
                    <a:pt x="68" y="39"/>
                  </a:moveTo>
                  <a:cubicBezTo>
                    <a:pt x="82" y="39"/>
                    <a:pt x="93" y="38"/>
                    <a:pt x="101" y="37"/>
                  </a:cubicBezTo>
                  <a:cubicBezTo>
                    <a:pt x="108" y="35"/>
                    <a:pt x="116" y="29"/>
                    <a:pt x="116" y="29"/>
                  </a:cubicBezTo>
                  <a:cubicBezTo>
                    <a:pt x="117" y="28"/>
                    <a:pt x="117" y="28"/>
                    <a:pt x="117" y="28"/>
                  </a:cubicBezTo>
                  <a:cubicBezTo>
                    <a:pt x="113" y="20"/>
                    <a:pt x="113" y="20"/>
                    <a:pt x="113" y="20"/>
                  </a:cubicBezTo>
                  <a:cubicBezTo>
                    <a:pt x="113" y="20"/>
                    <a:pt x="97" y="17"/>
                    <a:pt x="83" y="17"/>
                  </a:cubicBezTo>
                  <a:cubicBezTo>
                    <a:pt x="71" y="17"/>
                    <a:pt x="61" y="18"/>
                    <a:pt x="53" y="20"/>
                  </a:cubicBezTo>
                  <a:cubicBezTo>
                    <a:pt x="45" y="22"/>
                    <a:pt x="37" y="28"/>
                    <a:pt x="37" y="28"/>
                  </a:cubicBezTo>
                  <a:cubicBezTo>
                    <a:pt x="41" y="36"/>
                    <a:pt x="41" y="36"/>
                    <a:pt x="41" y="36"/>
                  </a:cubicBezTo>
                  <a:cubicBezTo>
                    <a:pt x="41" y="36"/>
                    <a:pt x="55" y="39"/>
                    <a:pt x="68"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8" name="Freeform 410"/>
            <p:cNvSpPr>
              <a:spLocks/>
            </p:cNvSpPr>
            <p:nvPr/>
          </p:nvSpPr>
          <p:spPr bwMode="auto">
            <a:xfrm>
              <a:off x="19243675" y="5572126"/>
              <a:ext cx="479425" cy="119063"/>
            </a:xfrm>
            <a:custGeom>
              <a:avLst/>
              <a:gdLst>
                <a:gd name="T0" fmla="*/ 83 w 128"/>
                <a:gd name="T1" fmla="*/ 32 h 32"/>
                <a:gd name="T2" fmla="*/ 25 w 128"/>
                <a:gd name="T3" fmla="*/ 28 h 32"/>
                <a:gd name="T4" fmla="*/ 0 w 128"/>
                <a:gd name="T5" fmla="*/ 16 h 32"/>
                <a:gd name="T6" fmla="*/ 14 w 128"/>
                <a:gd name="T7" fmla="*/ 4 h 32"/>
                <a:gd name="T8" fmla="*/ 70 w 128"/>
                <a:gd name="T9" fmla="*/ 0 h 32"/>
                <a:gd name="T10" fmla="*/ 117 w 128"/>
                <a:gd name="T11" fmla="*/ 2 h 32"/>
                <a:gd name="T12" fmla="*/ 110 w 128"/>
                <a:gd name="T13" fmla="*/ 7 h 32"/>
                <a:gd name="T14" fmla="*/ 72 w 128"/>
                <a:gd name="T15" fmla="*/ 5 h 32"/>
                <a:gd name="T16" fmla="*/ 35 w 128"/>
                <a:gd name="T17" fmla="*/ 16 h 32"/>
                <a:gd name="T18" fmla="*/ 50 w 128"/>
                <a:gd name="T19" fmla="*/ 24 h 32"/>
                <a:gd name="T20" fmla="*/ 82 w 128"/>
                <a:gd name="T21" fmla="*/ 27 h 32"/>
                <a:gd name="T22" fmla="*/ 125 w 128"/>
                <a:gd name="T23" fmla="*/ 25 h 32"/>
                <a:gd name="T24" fmla="*/ 128 w 128"/>
                <a:gd name="T25" fmla="*/ 30 h 32"/>
                <a:gd name="T26" fmla="*/ 108 w 128"/>
                <a:gd name="T27" fmla="*/ 32 h 32"/>
                <a:gd name="T28" fmla="*/ 83 w 128"/>
                <a:gd name="T2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8" h="32">
                  <a:moveTo>
                    <a:pt x="83" y="32"/>
                  </a:moveTo>
                  <a:cubicBezTo>
                    <a:pt x="58" y="32"/>
                    <a:pt x="39" y="31"/>
                    <a:pt x="25" y="28"/>
                  </a:cubicBezTo>
                  <a:cubicBezTo>
                    <a:pt x="10" y="25"/>
                    <a:pt x="0" y="16"/>
                    <a:pt x="0" y="16"/>
                  </a:cubicBezTo>
                  <a:cubicBezTo>
                    <a:pt x="0" y="16"/>
                    <a:pt x="2" y="7"/>
                    <a:pt x="14" y="4"/>
                  </a:cubicBezTo>
                  <a:cubicBezTo>
                    <a:pt x="26" y="1"/>
                    <a:pt x="45" y="0"/>
                    <a:pt x="70" y="0"/>
                  </a:cubicBezTo>
                  <a:cubicBezTo>
                    <a:pt x="87" y="0"/>
                    <a:pt x="103" y="0"/>
                    <a:pt x="117" y="2"/>
                  </a:cubicBezTo>
                  <a:cubicBezTo>
                    <a:pt x="110" y="7"/>
                    <a:pt x="110" y="7"/>
                    <a:pt x="110" y="7"/>
                  </a:cubicBezTo>
                  <a:cubicBezTo>
                    <a:pt x="94" y="6"/>
                    <a:pt x="82" y="5"/>
                    <a:pt x="72" y="5"/>
                  </a:cubicBezTo>
                  <a:cubicBezTo>
                    <a:pt x="44" y="5"/>
                    <a:pt x="32" y="9"/>
                    <a:pt x="35" y="16"/>
                  </a:cubicBezTo>
                  <a:cubicBezTo>
                    <a:pt x="35" y="16"/>
                    <a:pt x="42" y="23"/>
                    <a:pt x="50" y="24"/>
                  </a:cubicBezTo>
                  <a:cubicBezTo>
                    <a:pt x="58" y="26"/>
                    <a:pt x="68" y="27"/>
                    <a:pt x="82" y="27"/>
                  </a:cubicBezTo>
                  <a:cubicBezTo>
                    <a:pt x="97" y="27"/>
                    <a:pt x="112" y="26"/>
                    <a:pt x="125" y="25"/>
                  </a:cubicBezTo>
                  <a:cubicBezTo>
                    <a:pt x="128" y="30"/>
                    <a:pt x="128" y="30"/>
                    <a:pt x="128" y="30"/>
                  </a:cubicBezTo>
                  <a:cubicBezTo>
                    <a:pt x="122" y="31"/>
                    <a:pt x="115" y="32"/>
                    <a:pt x="108" y="32"/>
                  </a:cubicBezTo>
                  <a:cubicBezTo>
                    <a:pt x="102" y="32"/>
                    <a:pt x="93" y="32"/>
                    <a:pt x="83"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59" name="Freeform 411"/>
            <p:cNvSpPr>
              <a:spLocks noEditPoints="1"/>
            </p:cNvSpPr>
            <p:nvPr/>
          </p:nvSpPr>
          <p:spPr bwMode="auto">
            <a:xfrm>
              <a:off x="19802475" y="5572126"/>
              <a:ext cx="581025" cy="119063"/>
            </a:xfrm>
            <a:custGeom>
              <a:avLst/>
              <a:gdLst>
                <a:gd name="T0" fmla="*/ 155 w 155"/>
                <a:gd name="T1" fmla="*/ 16 h 32"/>
                <a:gd name="T2" fmla="*/ 140 w 155"/>
                <a:gd name="T3" fmla="*/ 28 h 32"/>
                <a:gd name="T4" fmla="*/ 85 w 155"/>
                <a:gd name="T5" fmla="*/ 32 h 32"/>
                <a:gd name="T6" fmla="*/ 44 w 155"/>
                <a:gd name="T7" fmla="*/ 30 h 32"/>
                <a:gd name="T8" fmla="*/ 14 w 155"/>
                <a:gd name="T9" fmla="*/ 25 h 32"/>
                <a:gd name="T10" fmla="*/ 0 w 155"/>
                <a:gd name="T11" fmla="*/ 16 h 32"/>
                <a:gd name="T12" fmla="*/ 15 w 155"/>
                <a:gd name="T13" fmla="*/ 4 h 32"/>
                <a:gd name="T14" fmla="*/ 70 w 155"/>
                <a:gd name="T15" fmla="*/ 0 h 32"/>
                <a:gd name="T16" fmla="*/ 128 w 155"/>
                <a:gd name="T17" fmla="*/ 4 h 32"/>
                <a:gd name="T18" fmla="*/ 155 w 155"/>
                <a:gd name="T19" fmla="*/ 16 h 32"/>
                <a:gd name="T20" fmla="*/ 36 w 155"/>
                <a:gd name="T21" fmla="*/ 16 h 32"/>
                <a:gd name="T22" fmla="*/ 83 w 155"/>
                <a:gd name="T23" fmla="*/ 27 h 32"/>
                <a:gd name="T24" fmla="*/ 119 w 155"/>
                <a:gd name="T25" fmla="*/ 16 h 32"/>
                <a:gd name="T26" fmla="*/ 72 w 155"/>
                <a:gd name="T27" fmla="*/ 5 h 32"/>
                <a:gd name="T28" fmla="*/ 42 w 155"/>
                <a:gd name="T29" fmla="*/ 8 h 32"/>
                <a:gd name="T30" fmla="*/ 36 w 155"/>
                <a:gd name="T31"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5" h="32">
                  <a:moveTo>
                    <a:pt x="155" y="16"/>
                  </a:moveTo>
                  <a:cubicBezTo>
                    <a:pt x="155" y="16"/>
                    <a:pt x="152" y="25"/>
                    <a:pt x="140" y="28"/>
                  </a:cubicBezTo>
                  <a:cubicBezTo>
                    <a:pt x="128" y="31"/>
                    <a:pt x="110" y="32"/>
                    <a:pt x="85" y="32"/>
                  </a:cubicBezTo>
                  <a:cubicBezTo>
                    <a:pt x="70" y="32"/>
                    <a:pt x="56" y="32"/>
                    <a:pt x="44" y="30"/>
                  </a:cubicBezTo>
                  <a:cubicBezTo>
                    <a:pt x="31" y="29"/>
                    <a:pt x="22" y="27"/>
                    <a:pt x="14" y="25"/>
                  </a:cubicBezTo>
                  <a:cubicBezTo>
                    <a:pt x="6" y="22"/>
                    <a:pt x="0" y="16"/>
                    <a:pt x="0" y="16"/>
                  </a:cubicBezTo>
                  <a:cubicBezTo>
                    <a:pt x="0" y="16"/>
                    <a:pt x="2" y="7"/>
                    <a:pt x="15" y="4"/>
                  </a:cubicBezTo>
                  <a:cubicBezTo>
                    <a:pt x="27" y="1"/>
                    <a:pt x="45" y="0"/>
                    <a:pt x="70" y="0"/>
                  </a:cubicBezTo>
                  <a:cubicBezTo>
                    <a:pt x="93" y="0"/>
                    <a:pt x="113" y="1"/>
                    <a:pt x="128" y="4"/>
                  </a:cubicBezTo>
                  <a:cubicBezTo>
                    <a:pt x="143" y="7"/>
                    <a:pt x="155" y="16"/>
                    <a:pt x="155" y="16"/>
                  </a:cubicBezTo>
                  <a:close/>
                  <a:moveTo>
                    <a:pt x="36" y="16"/>
                  </a:moveTo>
                  <a:cubicBezTo>
                    <a:pt x="40" y="23"/>
                    <a:pt x="55" y="27"/>
                    <a:pt x="83" y="27"/>
                  </a:cubicBezTo>
                  <a:cubicBezTo>
                    <a:pt x="111" y="27"/>
                    <a:pt x="123" y="23"/>
                    <a:pt x="119" y="16"/>
                  </a:cubicBezTo>
                  <a:cubicBezTo>
                    <a:pt x="115" y="9"/>
                    <a:pt x="100" y="5"/>
                    <a:pt x="72" y="5"/>
                  </a:cubicBezTo>
                  <a:cubicBezTo>
                    <a:pt x="57" y="5"/>
                    <a:pt x="42" y="8"/>
                    <a:pt x="42" y="8"/>
                  </a:cubicBezTo>
                  <a:lnTo>
                    <a:pt x="36" y="1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0" name="Freeform 412"/>
            <p:cNvSpPr>
              <a:spLocks/>
            </p:cNvSpPr>
            <p:nvPr/>
          </p:nvSpPr>
          <p:spPr bwMode="auto">
            <a:xfrm>
              <a:off x="20499388" y="5572126"/>
              <a:ext cx="968375" cy="119063"/>
            </a:xfrm>
            <a:custGeom>
              <a:avLst/>
              <a:gdLst>
                <a:gd name="T0" fmla="*/ 155 w 258"/>
                <a:gd name="T1" fmla="*/ 32 h 32"/>
                <a:gd name="T2" fmla="*/ 120 w 258"/>
                <a:gd name="T3" fmla="*/ 32 h 32"/>
                <a:gd name="T4" fmla="*/ 110 w 258"/>
                <a:gd name="T5" fmla="*/ 13 h 32"/>
                <a:gd name="T6" fmla="*/ 100 w 258"/>
                <a:gd name="T7" fmla="*/ 7 h 32"/>
                <a:gd name="T8" fmla="*/ 76 w 258"/>
                <a:gd name="T9" fmla="*/ 5 h 32"/>
                <a:gd name="T10" fmla="*/ 48 w 258"/>
                <a:gd name="T11" fmla="*/ 8 h 32"/>
                <a:gd name="T12" fmla="*/ 43 w 258"/>
                <a:gd name="T13" fmla="*/ 16 h 32"/>
                <a:gd name="T14" fmla="*/ 52 w 258"/>
                <a:gd name="T15" fmla="*/ 32 h 32"/>
                <a:gd name="T16" fmla="*/ 17 w 258"/>
                <a:gd name="T17" fmla="*/ 32 h 32"/>
                <a:gd name="T18" fmla="*/ 0 w 258"/>
                <a:gd name="T19" fmla="*/ 0 h 32"/>
                <a:gd name="T20" fmla="*/ 28 w 258"/>
                <a:gd name="T21" fmla="*/ 0 h 32"/>
                <a:gd name="T22" fmla="*/ 35 w 258"/>
                <a:gd name="T23" fmla="*/ 5 h 32"/>
                <a:gd name="T24" fmla="*/ 36 w 258"/>
                <a:gd name="T25" fmla="*/ 5 h 32"/>
                <a:gd name="T26" fmla="*/ 54 w 258"/>
                <a:gd name="T27" fmla="*/ 1 h 32"/>
                <a:gd name="T28" fmla="*/ 82 w 258"/>
                <a:gd name="T29" fmla="*/ 0 h 32"/>
                <a:gd name="T30" fmla="*/ 134 w 258"/>
                <a:gd name="T31" fmla="*/ 5 h 32"/>
                <a:gd name="T32" fmla="*/ 137 w 258"/>
                <a:gd name="T33" fmla="*/ 5 h 32"/>
                <a:gd name="T34" fmla="*/ 155 w 258"/>
                <a:gd name="T35" fmla="*/ 1 h 32"/>
                <a:gd name="T36" fmla="*/ 185 w 258"/>
                <a:gd name="T37" fmla="*/ 0 h 32"/>
                <a:gd name="T38" fmla="*/ 229 w 258"/>
                <a:gd name="T39" fmla="*/ 3 h 32"/>
                <a:gd name="T40" fmla="*/ 247 w 258"/>
                <a:gd name="T41" fmla="*/ 11 h 32"/>
                <a:gd name="T42" fmla="*/ 258 w 258"/>
                <a:gd name="T43" fmla="*/ 32 h 32"/>
                <a:gd name="T44" fmla="*/ 223 w 258"/>
                <a:gd name="T45" fmla="*/ 32 h 32"/>
                <a:gd name="T46" fmla="*/ 213 w 258"/>
                <a:gd name="T47" fmla="*/ 13 h 32"/>
                <a:gd name="T48" fmla="*/ 202 w 258"/>
                <a:gd name="T49" fmla="*/ 7 h 32"/>
                <a:gd name="T50" fmla="*/ 179 w 258"/>
                <a:gd name="T51" fmla="*/ 5 h 32"/>
                <a:gd name="T52" fmla="*/ 151 w 258"/>
                <a:gd name="T53" fmla="*/ 8 h 32"/>
                <a:gd name="T54" fmla="*/ 146 w 258"/>
                <a:gd name="T55" fmla="*/ 15 h 32"/>
                <a:gd name="T56" fmla="*/ 155 w 258"/>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8" h="32">
                  <a:moveTo>
                    <a:pt x="155" y="32"/>
                  </a:moveTo>
                  <a:cubicBezTo>
                    <a:pt x="143" y="32"/>
                    <a:pt x="132" y="32"/>
                    <a:pt x="120" y="32"/>
                  </a:cubicBezTo>
                  <a:cubicBezTo>
                    <a:pt x="116" y="25"/>
                    <a:pt x="113" y="19"/>
                    <a:pt x="110" y="13"/>
                  </a:cubicBezTo>
                  <a:cubicBezTo>
                    <a:pt x="100" y="7"/>
                    <a:pt x="100" y="7"/>
                    <a:pt x="100" y="7"/>
                  </a:cubicBezTo>
                  <a:cubicBezTo>
                    <a:pt x="100" y="7"/>
                    <a:pt x="86" y="5"/>
                    <a:pt x="76" y="5"/>
                  </a:cubicBezTo>
                  <a:cubicBezTo>
                    <a:pt x="63" y="5"/>
                    <a:pt x="48" y="8"/>
                    <a:pt x="48" y="8"/>
                  </a:cubicBezTo>
                  <a:cubicBezTo>
                    <a:pt x="43" y="16"/>
                    <a:pt x="43" y="16"/>
                    <a:pt x="43" y="16"/>
                  </a:cubicBezTo>
                  <a:cubicBezTo>
                    <a:pt x="52" y="32"/>
                    <a:pt x="52" y="32"/>
                    <a:pt x="52" y="32"/>
                  </a:cubicBezTo>
                  <a:cubicBezTo>
                    <a:pt x="40" y="32"/>
                    <a:pt x="28" y="32"/>
                    <a:pt x="17" y="32"/>
                  </a:cubicBezTo>
                  <a:cubicBezTo>
                    <a:pt x="11" y="21"/>
                    <a:pt x="6" y="11"/>
                    <a:pt x="0" y="0"/>
                  </a:cubicBezTo>
                  <a:cubicBezTo>
                    <a:pt x="9" y="0"/>
                    <a:pt x="19" y="0"/>
                    <a:pt x="28" y="0"/>
                  </a:cubicBezTo>
                  <a:cubicBezTo>
                    <a:pt x="35" y="5"/>
                    <a:pt x="35" y="5"/>
                    <a:pt x="35" y="5"/>
                  </a:cubicBezTo>
                  <a:cubicBezTo>
                    <a:pt x="36" y="5"/>
                    <a:pt x="36" y="5"/>
                    <a:pt x="36" y="5"/>
                  </a:cubicBezTo>
                  <a:cubicBezTo>
                    <a:pt x="36" y="5"/>
                    <a:pt x="46" y="2"/>
                    <a:pt x="54" y="1"/>
                  </a:cubicBezTo>
                  <a:cubicBezTo>
                    <a:pt x="62" y="0"/>
                    <a:pt x="72" y="0"/>
                    <a:pt x="82" y="0"/>
                  </a:cubicBezTo>
                  <a:cubicBezTo>
                    <a:pt x="107" y="0"/>
                    <a:pt x="124" y="1"/>
                    <a:pt x="134" y="5"/>
                  </a:cubicBezTo>
                  <a:cubicBezTo>
                    <a:pt x="137" y="5"/>
                    <a:pt x="137" y="5"/>
                    <a:pt x="137" y="5"/>
                  </a:cubicBezTo>
                  <a:cubicBezTo>
                    <a:pt x="137" y="5"/>
                    <a:pt x="147" y="2"/>
                    <a:pt x="155" y="1"/>
                  </a:cubicBezTo>
                  <a:cubicBezTo>
                    <a:pt x="163" y="0"/>
                    <a:pt x="173" y="0"/>
                    <a:pt x="185" y="0"/>
                  </a:cubicBezTo>
                  <a:cubicBezTo>
                    <a:pt x="204" y="0"/>
                    <a:pt x="219" y="1"/>
                    <a:pt x="229" y="3"/>
                  </a:cubicBezTo>
                  <a:cubicBezTo>
                    <a:pt x="238" y="5"/>
                    <a:pt x="247" y="11"/>
                    <a:pt x="247" y="11"/>
                  </a:cubicBezTo>
                  <a:cubicBezTo>
                    <a:pt x="250" y="18"/>
                    <a:pt x="254" y="25"/>
                    <a:pt x="258" y="32"/>
                  </a:cubicBezTo>
                  <a:cubicBezTo>
                    <a:pt x="246" y="32"/>
                    <a:pt x="235" y="32"/>
                    <a:pt x="223" y="32"/>
                  </a:cubicBezTo>
                  <a:cubicBezTo>
                    <a:pt x="220" y="25"/>
                    <a:pt x="216" y="19"/>
                    <a:pt x="213" y="13"/>
                  </a:cubicBezTo>
                  <a:cubicBezTo>
                    <a:pt x="202" y="7"/>
                    <a:pt x="202" y="7"/>
                    <a:pt x="202" y="7"/>
                  </a:cubicBezTo>
                  <a:cubicBezTo>
                    <a:pt x="202" y="7"/>
                    <a:pt x="189" y="5"/>
                    <a:pt x="179" y="5"/>
                  </a:cubicBezTo>
                  <a:cubicBezTo>
                    <a:pt x="166"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1" name="Freeform 413"/>
            <p:cNvSpPr>
              <a:spLocks/>
            </p:cNvSpPr>
            <p:nvPr/>
          </p:nvSpPr>
          <p:spPr bwMode="auto">
            <a:xfrm>
              <a:off x="21583650" y="5572126"/>
              <a:ext cx="971550" cy="119063"/>
            </a:xfrm>
            <a:custGeom>
              <a:avLst/>
              <a:gdLst>
                <a:gd name="T0" fmla="*/ 155 w 259"/>
                <a:gd name="T1" fmla="*/ 32 h 32"/>
                <a:gd name="T2" fmla="*/ 120 w 259"/>
                <a:gd name="T3" fmla="*/ 32 h 32"/>
                <a:gd name="T4" fmla="*/ 109 w 259"/>
                <a:gd name="T5" fmla="*/ 13 h 32"/>
                <a:gd name="T6" fmla="*/ 99 w 259"/>
                <a:gd name="T7" fmla="*/ 7 h 32"/>
                <a:gd name="T8" fmla="*/ 76 w 259"/>
                <a:gd name="T9" fmla="*/ 5 h 32"/>
                <a:gd name="T10" fmla="*/ 48 w 259"/>
                <a:gd name="T11" fmla="*/ 8 h 32"/>
                <a:gd name="T12" fmla="*/ 43 w 259"/>
                <a:gd name="T13" fmla="*/ 16 h 32"/>
                <a:gd name="T14" fmla="*/ 52 w 259"/>
                <a:gd name="T15" fmla="*/ 32 h 32"/>
                <a:gd name="T16" fmla="*/ 17 w 259"/>
                <a:gd name="T17" fmla="*/ 32 h 32"/>
                <a:gd name="T18" fmla="*/ 0 w 259"/>
                <a:gd name="T19" fmla="*/ 0 h 32"/>
                <a:gd name="T20" fmla="*/ 27 w 259"/>
                <a:gd name="T21" fmla="*/ 0 h 32"/>
                <a:gd name="T22" fmla="*/ 34 w 259"/>
                <a:gd name="T23" fmla="*/ 5 h 32"/>
                <a:gd name="T24" fmla="*/ 36 w 259"/>
                <a:gd name="T25" fmla="*/ 5 h 32"/>
                <a:gd name="T26" fmla="*/ 53 w 259"/>
                <a:gd name="T27" fmla="*/ 1 h 32"/>
                <a:gd name="T28" fmla="*/ 81 w 259"/>
                <a:gd name="T29" fmla="*/ 0 h 32"/>
                <a:gd name="T30" fmla="*/ 134 w 259"/>
                <a:gd name="T31" fmla="*/ 5 h 32"/>
                <a:gd name="T32" fmla="*/ 136 w 259"/>
                <a:gd name="T33" fmla="*/ 5 h 32"/>
                <a:gd name="T34" fmla="*/ 155 w 259"/>
                <a:gd name="T35" fmla="*/ 1 h 32"/>
                <a:gd name="T36" fmla="*/ 184 w 259"/>
                <a:gd name="T37" fmla="*/ 0 h 32"/>
                <a:gd name="T38" fmla="*/ 228 w 259"/>
                <a:gd name="T39" fmla="*/ 3 h 32"/>
                <a:gd name="T40" fmla="*/ 246 w 259"/>
                <a:gd name="T41" fmla="*/ 11 h 32"/>
                <a:gd name="T42" fmla="*/ 259 w 259"/>
                <a:gd name="T43" fmla="*/ 32 h 32"/>
                <a:gd name="T44" fmla="*/ 224 w 259"/>
                <a:gd name="T45" fmla="*/ 32 h 32"/>
                <a:gd name="T46" fmla="*/ 212 w 259"/>
                <a:gd name="T47" fmla="*/ 13 h 32"/>
                <a:gd name="T48" fmla="*/ 202 w 259"/>
                <a:gd name="T49" fmla="*/ 7 h 32"/>
                <a:gd name="T50" fmla="*/ 179 w 259"/>
                <a:gd name="T51" fmla="*/ 5 h 32"/>
                <a:gd name="T52" fmla="*/ 151 w 259"/>
                <a:gd name="T53" fmla="*/ 8 h 32"/>
                <a:gd name="T54" fmla="*/ 146 w 259"/>
                <a:gd name="T55" fmla="*/ 15 h 32"/>
                <a:gd name="T56" fmla="*/ 155 w 259"/>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32">
                  <a:moveTo>
                    <a:pt x="155" y="32"/>
                  </a:moveTo>
                  <a:cubicBezTo>
                    <a:pt x="144" y="32"/>
                    <a:pt x="132" y="32"/>
                    <a:pt x="120" y="32"/>
                  </a:cubicBezTo>
                  <a:cubicBezTo>
                    <a:pt x="117" y="25"/>
                    <a:pt x="113" y="19"/>
                    <a:pt x="109" y="13"/>
                  </a:cubicBezTo>
                  <a:cubicBezTo>
                    <a:pt x="99" y="7"/>
                    <a:pt x="99" y="7"/>
                    <a:pt x="99" y="7"/>
                  </a:cubicBezTo>
                  <a:cubicBezTo>
                    <a:pt x="99" y="7"/>
                    <a:pt x="86" y="5"/>
                    <a:pt x="76" y="5"/>
                  </a:cubicBezTo>
                  <a:cubicBezTo>
                    <a:pt x="63" y="5"/>
                    <a:pt x="48" y="8"/>
                    <a:pt x="48" y="8"/>
                  </a:cubicBezTo>
                  <a:cubicBezTo>
                    <a:pt x="43" y="16"/>
                    <a:pt x="43" y="16"/>
                    <a:pt x="43" y="16"/>
                  </a:cubicBezTo>
                  <a:cubicBezTo>
                    <a:pt x="52" y="32"/>
                    <a:pt x="52" y="32"/>
                    <a:pt x="52" y="32"/>
                  </a:cubicBezTo>
                  <a:cubicBezTo>
                    <a:pt x="41" y="32"/>
                    <a:pt x="29" y="32"/>
                    <a:pt x="17" y="32"/>
                  </a:cubicBezTo>
                  <a:cubicBezTo>
                    <a:pt x="12" y="21"/>
                    <a:pt x="6" y="11"/>
                    <a:pt x="0" y="0"/>
                  </a:cubicBezTo>
                  <a:cubicBezTo>
                    <a:pt x="9" y="0"/>
                    <a:pt x="18" y="0"/>
                    <a:pt x="27" y="0"/>
                  </a:cubicBezTo>
                  <a:cubicBezTo>
                    <a:pt x="34" y="5"/>
                    <a:pt x="34" y="5"/>
                    <a:pt x="34" y="5"/>
                  </a:cubicBezTo>
                  <a:cubicBezTo>
                    <a:pt x="36" y="5"/>
                    <a:pt x="36" y="5"/>
                    <a:pt x="36" y="5"/>
                  </a:cubicBezTo>
                  <a:cubicBezTo>
                    <a:pt x="36" y="5"/>
                    <a:pt x="46" y="2"/>
                    <a:pt x="53" y="1"/>
                  </a:cubicBezTo>
                  <a:cubicBezTo>
                    <a:pt x="62" y="0"/>
                    <a:pt x="71" y="0"/>
                    <a:pt x="81" y="0"/>
                  </a:cubicBezTo>
                  <a:cubicBezTo>
                    <a:pt x="106" y="0"/>
                    <a:pt x="124" y="1"/>
                    <a:pt x="134" y="5"/>
                  </a:cubicBezTo>
                  <a:cubicBezTo>
                    <a:pt x="136" y="5"/>
                    <a:pt x="136" y="5"/>
                    <a:pt x="136" y="5"/>
                  </a:cubicBezTo>
                  <a:cubicBezTo>
                    <a:pt x="136" y="5"/>
                    <a:pt x="146" y="2"/>
                    <a:pt x="155" y="1"/>
                  </a:cubicBezTo>
                  <a:cubicBezTo>
                    <a:pt x="163" y="0"/>
                    <a:pt x="173" y="0"/>
                    <a:pt x="184" y="0"/>
                  </a:cubicBezTo>
                  <a:cubicBezTo>
                    <a:pt x="203" y="0"/>
                    <a:pt x="218" y="1"/>
                    <a:pt x="228" y="3"/>
                  </a:cubicBezTo>
                  <a:cubicBezTo>
                    <a:pt x="238" y="5"/>
                    <a:pt x="246" y="11"/>
                    <a:pt x="246" y="11"/>
                  </a:cubicBezTo>
                  <a:cubicBezTo>
                    <a:pt x="250" y="18"/>
                    <a:pt x="254" y="25"/>
                    <a:pt x="259" y="32"/>
                  </a:cubicBezTo>
                  <a:cubicBezTo>
                    <a:pt x="247" y="32"/>
                    <a:pt x="235" y="32"/>
                    <a:pt x="224" y="32"/>
                  </a:cubicBezTo>
                  <a:cubicBezTo>
                    <a:pt x="220" y="25"/>
                    <a:pt x="216" y="19"/>
                    <a:pt x="212" y="13"/>
                  </a:cubicBezTo>
                  <a:cubicBezTo>
                    <a:pt x="202" y="7"/>
                    <a:pt x="202" y="7"/>
                    <a:pt x="202" y="7"/>
                  </a:cubicBezTo>
                  <a:cubicBezTo>
                    <a:pt x="202" y="7"/>
                    <a:pt x="189" y="5"/>
                    <a:pt x="179" y="5"/>
                  </a:cubicBezTo>
                  <a:cubicBezTo>
                    <a:pt x="165" y="5"/>
                    <a:pt x="151" y="8"/>
                    <a:pt x="151" y="8"/>
                  </a:cubicBezTo>
                  <a:cubicBezTo>
                    <a:pt x="146" y="15"/>
                    <a:pt x="146" y="15"/>
                    <a:pt x="146" y="15"/>
                  </a:cubicBezTo>
                  <a:lnTo>
                    <a:pt x="155" y="32"/>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2" name="Freeform 414"/>
            <p:cNvSpPr>
              <a:spLocks noEditPoints="1"/>
            </p:cNvSpPr>
            <p:nvPr/>
          </p:nvSpPr>
          <p:spPr bwMode="auto">
            <a:xfrm>
              <a:off x="22671088" y="5572126"/>
              <a:ext cx="541338" cy="119063"/>
            </a:xfrm>
            <a:custGeom>
              <a:avLst/>
              <a:gdLst>
                <a:gd name="T0" fmla="*/ 119 w 144"/>
                <a:gd name="T1" fmla="*/ 32 h 32"/>
                <a:gd name="T2" fmla="*/ 110 w 144"/>
                <a:gd name="T3" fmla="*/ 27 h 32"/>
                <a:gd name="T4" fmla="*/ 109 w 144"/>
                <a:gd name="T5" fmla="*/ 27 h 32"/>
                <a:gd name="T6" fmla="*/ 87 w 144"/>
                <a:gd name="T7" fmla="*/ 32 h 32"/>
                <a:gd name="T8" fmla="*/ 57 w 144"/>
                <a:gd name="T9" fmla="*/ 32 h 32"/>
                <a:gd name="T10" fmla="*/ 18 w 144"/>
                <a:gd name="T11" fmla="*/ 30 h 32"/>
                <a:gd name="T12" fmla="*/ 0 w 144"/>
                <a:gd name="T13" fmla="*/ 23 h 32"/>
                <a:gd name="T14" fmla="*/ 14 w 144"/>
                <a:gd name="T15" fmla="*/ 15 h 32"/>
                <a:gd name="T16" fmla="*/ 70 w 144"/>
                <a:gd name="T17" fmla="*/ 13 h 32"/>
                <a:gd name="T18" fmla="*/ 98 w 144"/>
                <a:gd name="T19" fmla="*/ 13 h 32"/>
                <a:gd name="T20" fmla="*/ 97 w 144"/>
                <a:gd name="T21" fmla="*/ 11 h 32"/>
                <a:gd name="T22" fmla="*/ 87 w 144"/>
                <a:gd name="T23" fmla="*/ 6 h 32"/>
                <a:gd name="T24" fmla="*/ 64 w 144"/>
                <a:gd name="T25" fmla="*/ 5 h 32"/>
                <a:gd name="T26" fmla="*/ 40 w 144"/>
                <a:gd name="T27" fmla="*/ 6 h 32"/>
                <a:gd name="T28" fmla="*/ 19 w 144"/>
                <a:gd name="T29" fmla="*/ 7 h 32"/>
                <a:gd name="T30" fmla="*/ 5 w 144"/>
                <a:gd name="T31" fmla="*/ 3 h 32"/>
                <a:gd name="T32" fmla="*/ 33 w 144"/>
                <a:gd name="T33" fmla="*/ 1 h 32"/>
                <a:gd name="T34" fmla="*/ 62 w 144"/>
                <a:gd name="T35" fmla="*/ 0 h 32"/>
                <a:gd name="T36" fmla="*/ 110 w 144"/>
                <a:gd name="T37" fmla="*/ 3 h 32"/>
                <a:gd name="T38" fmla="*/ 131 w 144"/>
                <a:gd name="T39" fmla="*/ 11 h 32"/>
                <a:gd name="T40" fmla="*/ 144 w 144"/>
                <a:gd name="T41" fmla="*/ 32 h 32"/>
                <a:gd name="T42" fmla="*/ 119 w 144"/>
                <a:gd name="T43" fmla="*/ 32 h 32"/>
                <a:gd name="T44" fmla="*/ 65 w 144"/>
                <a:gd name="T45" fmla="*/ 27 h 32"/>
                <a:gd name="T46" fmla="*/ 94 w 144"/>
                <a:gd name="T47" fmla="*/ 25 h 32"/>
                <a:gd name="T48" fmla="*/ 102 w 144"/>
                <a:gd name="T49" fmla="*/ 19 h 32"/>
                <a:gd name="T50" fmla="*/ 100 w 144"/>
                <a:gd name="T51" fmla="*/ 17 h 32"/>
                <a:gd name="T52" fmla="*/ 79 w 144"/>
                <a:gd name="T53" fmla="*/ 17 h 32"/>
                <a:gd name="T54" fmla="*/ 45 w 144"/>
                <a:gd name="T55" fmla="*/ 18 h 32"/>
                <a:gd name="T56" fmla="*/ 36 w 144"/>
                <a:gd name="T57" fmla="*/ 23 h 32"/>
                <a:gd name="T58" fmla="*/ 45 w 144"/>
                <a:gd name="T59" fmla="*/ 26 h 32"/>
                <a:gd name="T60" fmla="*/ 65 w 144"/>
                <a:gd name="T61" fmla="*/ 2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4" h="32">
                  <a:moveTo>
                    <a:pt x="119" y="32"/>
                  </a:moveTo>
                  <a:cubicBezTo>
                    <a:pt x="110" y="27"/>
                    <a:pt x="110" y="27"/>
                    <a:pt x="110" y="27"/>
                  </a:cubicBezTo>
                  <a:cubicBezTo>
                    <a:pt x="109" y="27"/>
                    <a:pt x="109" y="27"/>
                    <a:pt x="109" y="27"/>
                  </a:cubicBezTo>
                  <a:cubicBezTo>
                    <a:pt x="102" y="29"/>
                    <a:pt x="95" y="31"/>
                    <a:pt x="87" y="32"/>
                  </a:cubicBezTo>
                  <a:cubicBezTo>
                    <a:pt x="80" y="32"/>
                    <a:pt x="70" y="32"/>
                    <a:pt x="57" y="32"/>
                  </a:cubicBezTo>
                  <a:cubicBezTo>
                    <a:pt x="41" y="32"/>
                    <a:pt x="28" y="32"/>
                    <a:pt x="18" y="30"/>
                  </a:cubicBezTo>
                  <a:cubicBezTo>
                    <a:pt x="8" y="28"/>
                    <a:pt x="0" y="23"/>
                    <a:pt x="0" y="23"/>
                  </a:cubicBezTo>
                  <a:cubicBezTo>
                    <a:pt x="0" y="23"/>
                    <a:pt x="3" y="17"/>
                    <a:pt x="14" y="15"/>
                  </a:cubicBezTo>
                  <a:cubicBezTo>
                    <a:pt x="26" y="14"/>
                    <a:pt x="44" y="13"/>
                    <a:pt x="70" y="13"/>
                  </a:cubicBezTo>
                  <a:cubicBezTo>
                    <a:pt x="79" y="13"/>
                    <a:pt x="89" y="13"/>
                    <a:pt x="98" y="13"/>
                  </a:cubicBezTo>
                  <a:cubicBezTo>
                    <a:pt x="97" y="11"/>
                    <a:pt x="97" y="11"/>
                    <a:pt x="97" y="11"/>
                  </a:cubicBezTo>
                  <a:cubicBezTo>
                    <a:pt x="87" y="6"/>
                    <a:pt x="87" y="6"/>
                    <a:pt x="87" y="6"/>
                  </a:cubicBezTo>
                  <a:cubicBezTo>
                    <a:pt x="87" y="6"/>
                    <a:pt x="74" y="5"/>
                    <a:pt x="64" y="5"/>
                  </a:cubicBezTo>
                  <a:cubicBezTo>
                    <a:pt x="55" y="5"/>
                    <a:pt x="47" y="5"/>
                    <a:pt x="40" y="6"/>
                  </a:cubicBezTo>
                  <a:cubicBezTo>
                    <a:pt x="32" y="6"/>
                    <a:pt x="25" y="7"/>
                    <a:pt x="19" y="7"/>
                  </a:cubicBezTo>
                  <a:cubicBezTo>
                    <a:pt x="5" y="3"/>
                    <a:pt x="5" y="3"/>
                    <a:pt x="5" y="3"/>
                  </a:cubicBezTo>
                  <a:cubicBezTo>
                    <a:pt x="13" y="2"/>
                    <a:pt x="22" y="1"/>
                    <a:pt x="33" y="1"/>
                  </a:cubicBezTo>
                  <a:cubicBezTo>
                    <a:pt x="43" y="0"/>
                    <a:pt x="53" y="0"/>
                    <a:pt x="62" y="0"/>
                  </a:cubicBezTo>
                  <a:cubicBezTo>
                    <a:pt x="83" y="0"/>
                    <a:pt x="99" y="1"/>
                    <a:pt x="110" y="3"/>
                  </a:cubicBezTo>
                  <a:cubicBezTo>
                    <a:pt x="122" y="4"/>
                    <a:pt x="131" y="11"/>
                    <a:pt x="131" y="11"/>
                  </a:cubicBezTo>
                  <a:cubicBezTo>
                    <a:pt x="136" y="18"/>
                    <a:pt x="140" y="25"/>
                    <a:pt x="144" y="32"/>
                  </a:cubicBezTo>
                  <a:cubicBezTo>
                    <a:pt x="136" y="32"/>
                    <a:pt x="128" y="32"/>
                    <a:pt x="119" y="32"/>
                  </a:cubicBezTo>
                  <a:close/>
                  <a:moveTo>
                    <a:pt x="65" y="27"/>
                  </a:moveTo>
                  <a:cubicBezTo>
                    <a:pt x="78" y="27"/>
                    <a:pt x="87" y="26"/>
                    <a:pt x="94" y="25"/>
                  </a:cubicBezTo>
                  <a:cubicBezTo>
                    <a:pt x="101" y="24"/>
                    <a:pt x="102" y="19"/>
                    <a:pt x="102" y="19"/>
                  </a:cubicBezTo>
                  <a:cubicBezTo>
                    <a:pt x="100" y="17"/>
                    <a:pt x="100" y="17"/>
                    <a:pt x="100" y="17"/>
                  </a:cubicBezTo>
                  <a:cubicBezTo>
                    <a:pt x="93" y="17"/>
                    <a:pt x="86" y="17"/>
                    <a:pt x="79" y="17"/>
                  </a:cubicBezTo>
                  <a:cubicBezTo>
                    <a:pt x="63" y="17"/>
                    <a:pt x="52" y="18"/>
                    <a:pt x="45" y="18"/>
                  </a:cubicBezTo>
                  <a:cubicBezTo>
                    <a:pt x="38" y="19"/>
                    <a:pt x="36" y="23"/>
                    <a:pt x="36" y="23"/>
                  </a:cubicBezTo>
                  <a:cubicBezTo>
                    <a:pt x="45" y="26"/>
                    <a:pt x="45" y="26"/>
                    <a:pt x="45" y="26"/>
                  </a:cubicBezTo>
                  <a:cubicBezTo>
                    <a:pt x="45" y="26"/>
                    <a:pt x="56" y="27"/>
                    <a:pt x="65"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3" name="Freeform 415"/>
            <p:cNvSpPr>
              <a:spLocks/>
            </p:cNvSpPr>
            <p:nvPr/>
          </p:nvSpPr>
          <p:spPr bwMode="auto">
            <a:xfrm>
              <a:off x="23320375" y="5572126"/>
              <a:ext cx="615950" cy="119063"/>
            </a:xfrm>
            <a:custGeom>
              <a:avLst/>
              <a:gdLst>
                <a:gd name="T0" fmla="*/ 164 w 164"/>
                <a:gd name="T1" fmla="*/ 32 h 32"/>
                <a:gd name="T2" fmla="*/ 129 w 164"/>
                <a:gd name="T3" fmla="*/ 32 h 32"/>
                <a:gd name="T4" fmla="*/ 117 w 164"/>
                <a:gd name="T5" fmla="*/ 13 h 32"/>
                <a:gd name="T6" fmla="*/ 105 w 164"/>
                <a:gd name="T7" fmla="*/ 7 h 32"/>
                <a:gd name="T8" fmla="*/ 80 w 164"/>
                <a:gd name="T9" fmla="*/ 5 h 32"/>
                <a:gd name="T10" fmla="*/ 50 w 164"/>
                <a:gd name="T11" fmla="*/ 8 h 32"/>
                <a:gd name="T12" fmla="*/ 45 w 164"/>
                <a:gd name="T13" fmla="*/ 16 h 32"/>
                <a:gd name="T14" fmla="*/ 55 w 164"/>
                <a:gd name="T15" fmla="*/ 32 h 32"/>
                <a:gd name="T16" fmla="*/ 20 w 164"/>
                <a:gd name="T17" fmla="*/ 32 h 32"/>
                <a:gd name="T18" fmla="*/ 0 w 164"/>
                <a:gd name="T19" fmla="*/ 0 h 32"/>
                <a:gd name="T20" fmla="*/ 27 w 164"/>
                <a:gd name="T21" fmla="*/ 0 h 32"/>
                <a:gd name="T22" fmla="*/ 35 w 164"/>
                <a:gd name="T23" fmla="*/ 5 h 32"/>
                <a:gd name="T24" fmla="*/ 37 w 164"/>
                <a:gd name="T25" fmla="*/ 5 h 32"/>
                <a:gd name="T26" fmla="*/ 55 w 164"/>
                <a:gd name="T27" fmla="*/ 1 h 32"/>
                <a:gd name="T28" fmla="*/ 85 w 164"/>
                <a:gd name="T29" fmla="*/ 0 h 32"/>
                <a:gd name="T30" fmla="*/ 151 w 164"/>
                <a:gd name="T31" fmla="*/ 11 h 32"/>
                <a:gd name="T32" fmla="*/ 164 w 164"/>
                <a:gd name="T3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64" h="32">
                  <a:moveTo>
                    <a:pt x="164" y="32"/>
                  </a:moveTo>
                  <a:cubicBezTo>
                    <a:pt x="152" y="32"/>
                    <a:pt x="141" y="32"/>
                    <a:pt x="129" y="32"/>
                  </a:cubicBezTo>
                  <a:cubicBezTo>
                    <a:pt x="125" y="25"/>
                    <a:pt x="121" y="19"/>
                    <a:pt x="117" y="13"/>
                  </a:cubicBezTo>
                  <a:cubicBezTo>
                    <a:pt x="105" y="7"/>
                    <a:pt x="105" y="7"/>
                    <a:pt x="105" y="7"/>
                  </a:cubicBezTo>
                  <a:cubicBezTo>
                    <a:pt x="100" y="6"/>
                    <a:pt x="91" y="5"/>
                    <a:pt x="80" y="5"/>
                  </a:cubicBezTo>
                  <a:cubicBezTo>
                    <a:pt x="66" y="5"/>
                    <a:pt x="56" y="6"/>
                    <a:pt x="50" y="8"/>
                  </a:cubicBezTo>
                  <a:cubicBezTo>
                    <a:pt x="45" y="16"/>
                    <a:pt x="45" y="16"/>
                    <a:pt x="45" y="16"/>
                  </a:cubicBezTo>
                  <a:cubicBezTo>
                    <a:pt x="55" y="32"/>
                    <a:pt x="55" y="32"/>
                    <a:pt x="55" y="32"/>
                  </a:cubicBezTo>
                  <a:cubicBezTo>
                    <a:pt x="43" y="32"/>
                    <a:pt x="31" y="32"/>
                    <a:pt x="20" y="32"/>
                  </a:cubicBezTo>
                  <a:cubicBezTo>
                    <a:pt x="13" y="21"/>
                    <a:pt x="7" y="11"/>
                    <a:pt x="0" y="0"/>
                  </a:cubicBezTo>
                  <a:cubicBezTo>
                    <a:pt x="9" y="0"/>
                    <a:pt x="18" y="0"/>
                    <a:pt x="27" y="0"/>
                  </a:cubicBezTo>
                  <a:cubicBezTo>
                    <a:pt x="35" y="5"/>
                    <a:pt x="35" y="5"/>
                    <a:pt x="35" y="5"/>
                  </a:cubicBezTo>
                  <a:cubicBezTo>
                    <a:pt x="37" y="5"/>
                    <a:pt x="37" y="5"/>
                    <a:pt x="37" y="5"/>
                  </a:cubicBezTo>
                  <a:cubicBezTo>
                    <a:pt x="37" y="5"/>
                    <a:pt x="47" y="2"/>
                    <a:pt x="55" y="1"/>
                  </a:cubicBezTo>
                  <a:cubicBezTo>
                    <a:pt x="64" y="0"/>
                    <a:pt x="74" y="0"/>
                    <a:pt x="85" y="0"/>
                  </a:cubicBezTo>
                  <a:cubicBezTo>
                    <a:pt x="124" y="0"/>
                    <a:pt x="146" y="4"/>
                    <a:pt x="151" y="11"/>
                  </a:cubicBezTo>
                  <a:cubicBezTo>
                    <a:pt x="155" y="18"/>
                    <a:pt x="159" y="25"/>
                    <a:pt x="164"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4" name="Freeform 416"/>
            <p:cNvSpPr>
              <a:spLocks noEditPoints="1"/>
            </p:cNvSpPr>
            <p:nvPr/>
          </p:nvSpPr>
          <p:spPr bwMode="auto">
            <a:xfrm>
              <a:off x="24041100" y="5526088"/>
              <a:ext cx="595313" cy="165100"/>
            </a:xfrm>
            <a:custGeom>
              <a:avLst/>
              <a:gdLst>
                <a:gd name="T0" fmla="*/ 76 w 159"/>
                <a:gd name="T1" fmla="*/ 44 h 44"/>
                <a:gd name="T2" fmla="*/ 25 w 159"/>
                <a:gd name="T3" fmla="*/ 40 h 44"/>
                <a:gd name="T4" fmla="*/ 0 w 159"/>
                <a:gd name="T5" fmla="*/ 28 h 44"/>
                <a:gd name="T6" fmla="*/ 10 w 159"/>
                <a:gd name="T7" fmla="*/ 16 h 44"/>
                <a:gd name="T8" fmla="*/ 55 w 159"/>
                <a:gd name="T9" fmla="*/ 12 h 44"/>
                <a:gd name="T10" fmla="*/ 107 w 159"/>
                <a:gd name="T11" fmla="*/ 16 h 44"/>
                <a:gd name="T12" fmla="*/ 109 w 159"/>
                <a:gd name="T13" fmla="*/ 16 h 44"/>
                <a:gd name="T14" fmla="*/ 103 w 159"/>
                <a:gd name="T15" fmla="*/ 11 h 44"/>
                <a:gd name="T16" fmla="*/ 95 w 159"/>
                <a:gd name="T17" fmla="*/ 0 h 44"/>
                <a:gd name="T18" fmla="*/ 130 w 159"/>
                <a:gd name="T19" fmla="*/ 0 h 44"/>
                <a:gd name="T20" fmla="*/ 159 w 159"/>
                <a:gd name="T21" fmla="*/ 44 h 44"/>
                <a:gd name="T22" fmla="*/ 132 w 159"/>
                <a:gd name="T23" fmla="*/ 44 h 44"/>
                <a:gd name="T24" fmla="*/ 123 w 159"/>
                <a:gd name="T25" fmla="*/ 40 h 44"/>
                <a:gd name="T26" fmla="*/ 122 w 159"/>
                <a:gd name="T27" fmla="*/ 40 h 44"/>
                <a:gd name="T28" fmla="*/ 76 w 159"/>
                <a:gd name="T29" fmla="*/ 44 h 44"/>
                <a:gd name="T30" fmla="*/ 81 w 159"/>
                <a:gd name="T31" fmla="*/ 39 h 44"/>
                <a:gd name="T32" fmla="*/ 111 w 159"/>
                <a:gd name="T33" fmla="*/ 37 h 44"/>
                <a:gd name="T34" fmla="*/ 116 w 159"/>
                <a:gd name="T35" fmla="*/ 29 h 44"/>
                <a:gd name="T36" fmla="*/ 115 w 159"/>
                <a:gd name="T37" fmla="*/ 28 h 44"/>
                <a:gd name="T38" fmla="*/ 100 w 159"/>
                <a:gd name="T39" fmla="*/ 20 h 44"/>
                <a:gd name="T40" fmla="*/ 67 w 159"/>
                <a:gd name="T41" fmla="*/ 17 h 44"/>
                <a:gd name="T42" fmla="*/ 41 w 159"/>
                <a:gd name="T43" fmla="*/ 20 h 44"/>
                <a:gd name="T44" fmla="*/ 36 w 159"/>
                <a:gd name="T45" fmla="*/ 28 h 44"/>
                <a:gd name="T46" fmla="*/ 51 w 159"/>
                <a:gd name="T47" fmla="*/ 36 h 44"/>
                <a:gd name="T48" fmla="*/ 81 w 159"/>
                <a:gd name="T49" fmla="*/ 3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9" h="44">
                  <a:moveTo>
                    <a:pt x="76" y="44"/>
                  </a:moveTo>
                  <a:cubicBezTo>
                    <a:pt x="55" y="44"/>
                    <a:pt x="38" y="43"/>
                    <a:pt x="25" y="40"/>
                  </a:cubicBezTo>
                  <a:cubicBezTo>
                    <a:pt x="12" y="37"/>
                    <a:pt x="0" y="28"/>
                    <a:pt x="0" y="28"/>
                  </a:cubicBezTo>
                  <a:cubicBezTo>
                    <a:pt x="0" y="28"/>
                    <a:pt x="0" y="19"/>
                    <a:pt x="10" y="16"/>
                  </a:cubicBezTo>
                  <a:cubicBezTo>
                    <a:pt x="19" y="13"/>
                    <a:pt x="34" y="12"/>
                    <a:pt x="55" y="12"/>
                  </a:cubicBezTo>
                  <a:cubicBezTo>
                    <a:pt x="76" y="12"/>
                    <a:pt x="94" y="13"/>
                    <a:pt x="107" y="16"/>
                  </a:cubicBezTo>
                  <a:cubicBezTo>
                    <a:pt x="109" y="16"/>
                    <a:pt x="109" y="16"/>
                    <a:pt x="109" y="16"/>
                  </a:cubicBezTo>
                  <a:cubicBezTo>
                    <a:pt x="103" y="11"/>
                    <a:pt x="103" y="11"/>
                    <a:pt x="103" y="11"/>
                  </a:cubicBezTo>
                  <a:cubicBezTo>
                    <a:pt x="95" y="0"/>
                    <a:pt x="95" y="0"/>
                    <a:pt x="95" y="0"/>
                  </a:cubicBezTo>
                  <a:cubicBezTo>
                    <a:pt x="107" y="0"/>
                    <a:pt x="118" y="0"/>
                    <a:pt x="130" y="0"/>
                  </a:cubicBezTo>
                  <a:cubicBezTo>
                    <a:pt x="140" y="15"/>
                    <a:pt x="149" y="29"/>
                    <a:pt x="159" y="44"/>
                  </a:cubicBezTo>
                  <a:cubicBezTo>
                    <a:pt x="150" y="44"/>
                    <a:pt x="141" y="44"/>
                    <a:pt x="132" y="44"/>
                  </a:cubicBezTo>
                  <a:cubicBezTo>
                    <a:pt x="123" y="40"/>
                    <a:pt x="123" y="40"/>
                    <a:pt x="123" y="40"/>
                  </a:cubicBezTo>
                  <a:cubicBezTo>
                    <a:pt x="122" y="40"/>
                    <a:pt x="122" y="40"/>
                    <a:pt x="122" y="40"/>
                  </a:cubicBezTo>
                  <a:cubicBezTo>
                    <a:pt x="112" y="43"/>
                    <a:pt x="97" y="44"/>
                    <a:pt x="76" y="44"/>
                  </a:cubicBezTo>
                  <a:close/>
                  <a:moveTo>
                    <a:pt x="81" y="39"/>
                  </a:moveTo>
                  <a:cubicBezTo>
                    <a:pt x="96" y="39"/>
                    <a:pt x="111" y="37"/>
                    <a:pt x="111" y="37"/>
                  </a:cubicBezTo>
                  <a:cubicBezTo>
                    <a:pt x="116" y="29"/>
                    <a:pt x="116" y="29"/>
                    <a:pt x="116" y="29"/>
                  </a:cubicBezTo>
                  <a:cubicBezTo>
                    <a:pt x="115" y="28"/>
                    <a:pt x="115" y="28"/>
                    <a:pt x="115" y="28"/>
                  </a:cubicBezTo>
                  <a:cubicBezTo>
                    <a:pt x="115" y="28"/>
                    <a:pt x="108" y="21"/>
                    <a:pt x="100" y="20"/>
                  </a:cubicBezTo>
                  <a:cubicBezTo>
                    <a:pt x="92" y="18"/>
                    <a:pt x="81" y="17"/>
                    <a:pt x="67" y="17"/>
                  </a:cubicBezTo>
                  <a:cubicBezTo>
                    <a:pt x="55" y="17"/>
                    <a:pt x="41" y="20"/>
                    <a:pt x="41" y="20"/>
                  </a:cubicBezTo>
                  <a:cubicBezTo>
                    <a:pt x="36" y="28"/>
                    <a:pt x="36" y="28"/>
                    <a:pt x="36" y="28"/>
                  </a:cubicBezTo>
                  <a:cubicBezTo>
                    <a:pt x="36" y="28"/>
                    <a:pt x="43" y="35"/>
                    <a:pt x="51" y="36"/>
                  </a:cubicBezTo>
                  <a:cubicBezTo>
                    <a:pt x="58" y="38"/>
                    <a:pt x="69" y="39"/>
                    <a:pt x="81" y="3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5" name="Freeform 417"/>
            <p:cNvSpPr>
              <a:spLocks/>
            </p:cNvSpPr>
            <p:nvPr/>
          </p:nvSpPr>
          <p:spPr bwMode="auto">
            <a:xfrm>
              <a:off x="-33608963" y="3462338"/>
              <a:ext cx="528638" cy="106363"/>
            </a:xfrm>
            <a:custGeom>
              <a:avLst/>
              <a:gdLst>
                <a:gd name="T0" fmla="*/ 55 w 141"/>
                <a:gd name="T1" fmla="*/ 28 h 28"/>
                <a:gd name="T2" fmla="*/ 8 w 141"/>
                <a:gd name="T3" fmla="*/ 24 h 28"/>
                <a:gd name="T4" fmla="*/ 6 w 141"/>
                <a:gd name="T5" fmla="*/ 14 h 28"/>
                <a:gd name="T6" fmla="*/ 41 w 141"/>
                <a:gd name="T7" fmla="*/ 4 h 28"/>
                <a:gd name="T8" fmla="*/ 100 w 141"/>
                <a:gd name="T9" fmla="*/ 0 h 28"/>
                <a:gd name="T10" fmla="*/ 141 w 141"/>
                <a:gd name="T11" fmla="*/ 2 h 28"/>
                <a:gd name="T12" fmla="*/ 124 w 141"/>
                <a:gd name="T13" fmla="*/ 6 h 28"/>
                <a:gd name="T14" fmla="*/ 93 w 141"/>
                <a:gd name="T15" fmla="*/ 5 h 28"/>
                <a:gd name="T16" fmla="*/ 40 w 141"/>
                <a:gd name="T17" fmla="*/ 14 h 28"/>
                <a:gd name="T18" fmla="*/ 39 w 141"/>
                <a:gd name="T19" fmla="*/ 21 h 28"/>
                <a:gd name="T20" fmla="*/ 64 w 141"/>
                <a:gd name="T21" fmla="*/ 23 h 28"/>
                <a:gd name="T22" fmla="*/ 107 w 141"/>
                <a:gd name="T23" fmla="*/ 21 h 28"/>
                <a:gd name="T24" fmla="*/ 100 w 141"/>
                <a:gd name="T25" fmla="*/ 26 h 28"/>
                <a:gd name="T26" fmla="*/ 79 w 141"/>
                <a:gd name="T27" fmla="*/ 28 h 28"/>
                <a:gd name="T28" fmla="*/ 55 w 141"/>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1" h="28">
                  <a:moveTo>
                    <a:pt x="55" y="28"/>
                  </a:moveTo>
                  <a:cubicBezTo>
                    <a:pt x="32" y="28"/>
                    <a:pt x="17" y="27"/>
                    <a:pt x="8" y="24"/>
                  </a:cubicBezTo>
                  <a:cubicBezTo>
                    <a:pt x="0" y="22"/>
                    <a:pt x="0" y="19"/>
                    <a:pt x="6" y="14"/>
                  </a:cubicBezTo>
                  <a:cubicBezTo>
                    <a:pt x="13" y="10"/>
                    <a:pt x="25" y="6"/>
                    <a:pt x="41" y="4"/>
                  </a:cubicBezTo>
                  <a:cubicBezTo>
                    <a:pt x="57" y="1"/>
                    <a:pt x="77" y="0"/>
                    <a:pt x="100" y="0"/>
                  </a:cubicBezTo>
                  <a:cubicBezTo>
                    <a:pt x="116" y="0"/>
                    <a:pt x="130" y="1"/>
                    <a:pt x="141" y="2"/>
                  </a:cubicBezTo>
                  <a:cubicBezTo>
                    <a:pt x="124" y="6"/>
                    <a:pt x="124" y="6"/>
                    <a:pt x="124" y="6"/>
                  </a:cubicBezTo>
                  <a:cubicBezTo>
                    <a:pt x="112" y="5"/>
                    <a:pt x="102" y="5"/>
                    <a:pt x="93" y="5"/>
                  </a:cubicBezTo>
                  <a:cubicBezTo>
                    <a:pt x="67" y="5"/>
                    <a:pt x="49" y="8"/>
                    <a:pt x="40" y="14"/>
                  </a:cubicBezTo>
                  <a:cubicBezTo>
                    <a:pt x="39" y="21"/>
                    <a:pt x="39" y="21"/>
                    <a:pt x="39" y="21"/>
                  </a:cubicBezTo>
                  <a:cubicBezTo>
                    <a:pt x="39" y="21"/>
                    <a:pt x="51" y="23"/>
                    <a:pt x="64" y="23"/>
                  </a:cubicBezTo>
                  <a:cubicBezTo>
                    <a:pt x="78" y="23"/>
                    <a:pt x="93" y="22"/>
                    <a:pt x="107" y="21"/>
                  </a:cubicBezTo>
                  <a:cubicBezTo>
                    <a:pt x="100" y="26"/>
                    <a:pt x="100" y="26"/>
                    <a:pt x="100" y="26"/>
                  </a:cubicBezTo>
                  <a:cubicBezTo>
                    <a:pt x="93" y="27"/>
                    <a:pt x="86" y="27"/>
                    <a:pt x="79" y="28"/>
                  </a:cubicBezTo>
                  <a:cubicBezTo>
                    <a:pt x="72" y="28"/>
                    <a:pt x="64" y="28"/>
                    <a:pt x="55"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6" name="Freeform 418"/>
            <p:cNvSpPr>
              <a:spLocks noEditPoints="1"/>
            </p:cNvSpPr>
            <p:nvPr/>
          </p:nvSpPr>
          <p:spPr bwMode="auto">
            <a:xfrm>
              <a:off x="-33113663" y="3462338"/>
              <a:ext cx="563563" cy="106363"/>
            </a:xfrm>
            <a:custGeom>
              <a:avLst/>
              <a:gdLst>
                <a:gd name="T0" fmla="*/ 96 w 150"/>
                <a:gd name="T1" fmla="*/ 27 h 28"/>
                <a:gd name="T2" fmla="*/ 95 w 150"/>
                <a:gd name="T3" fmla="*/ 24 h 28"/>
                <a:gd name="T4" fmla="*/ 94 w 150"/>
                <a:gd name="T5" fmla="*/ 24 h 28"/>
                <a:gd name="T6" fmla="*/ 67 w 150"/>
                <a:gd name="T7" fmla="*/ 27 h 28"/>
                <a:gd name="T8" fmla="*/ 37 w 150"/>
                <a:gd name="T9" fmla="*/ 28 h 28"/>
                <a:gd name="T10" fmla="*/ 6 w 150"/>
                <a:gd name="T11" fmla="*/ 26 h 28"/>
                <a:gd name="T12" fmla="*/ 2 w 150"/>
                <a:gd name="T13" fmla="*/ 20 h 28"/>
                <a:gd name="T14" fmla="*/ 29 w 150"/>
                <a:gd name="T15" fmla="*/ 14 h 28"/>
                <a:gd name="T16" fmla="*/ 86 w 150"/>
                <a:gd name="T17" fmla="*/ 11 h 28"/>
                <a:gd name="T18" fmla="*/ 112 w 150"/>
                <a:gd name="T19" fmla="*/ 11 h 28"/>
                <a:gd name="T20" fmla="*/ 114 w 150"/>
                <a:gd name="T21" fmla="*/ 10 h 28"/>
                <a:gd name="T22" fmla="*/ 113 w 150"/>
                <a:gd name="T23" fmla="*/ 6 h 28"/>
                <a:gd name="T24" fmla="*/ 94 w 150"/>
                <a:gd name="T25" fmla="*/ 5 h 28"/>
                <a:gd name="T26" fmla="*/ 71 w 150"/>
                <a:gd name="T27" fmla="*/ 5 h 28"/>
                <a:gd name="T28" fmla="*/ 49 w 150"/>
                <a:gd name="T29" fmla="*/ 7 h 28"/>
                <a:gd name="T30" fmla="*/ 44 w 150"/>
                <a:gd name="T31" fmla="*/ 3 h 28"/>
                <a:gd name="T32" fmla="*/ 74 w 150"/>
                <a:gd name="T33" fmla="*/ 1 h 28"/>
                <a:gd name="T34" fmla="*/ 102 w 150"/>
                <a:gd name="T35" fmla="*/ 0 h 28"/>
                <a:gd name="T36" fmla="*/ 142 w 150"/>
                <a:gd name="T37" fmla="*/ 2 h 28"/>
                <a:gd name="T38" fmla="*/ 146 w 150"/>
                <a:gd name="T39" fmla="*/ 10 h 28"/>
                <a:gd name="T40" fmla="*/ 119 w 150"/>
                <a:gd name="T41" fmla="*/ 27 h 28"/>
                <a:gd name="T42" fmla="*/ 96 w 150"/>
                <a:gd name="T43" fmla="*/ 27 h 28"/>
                <a:gd name="T44" fmla="*/ 54 w 150"/>
                <a:gd name="T45" fmla="*/ 24 h 28"/>
                <a:gd name="T46" fmla="*/ 85 w 150"/>
                <a:gd name="T47" fmla="*/ 22 h 28"/>
                <a:gd name="T48" fmla="*/ 103 w 150"/>
                <a:gd name="T49" fmla="*/ 17 h 28"/>
                <a:gd name="T50" fmla="*/ 106 w 150"/>
                <a:gd name="T51" fmla="*/ 15 h 28"/>
                <a:gd name="T52" fmla="*/ 87 w 150"/>
                <a:gd name="T53" fmla="*/ 15 h 28"/>
                <a:gd name="T54" fmla="*/ 52 w 150"/>
                <a:gd name="T55" fmla="*/ 16 h 28"/>
                <a:gd name="T56" fmla="*/ 36 w 150"/>
                <a:gd name="T57" fmla="*/ 20 h 28"/>
                <a:gd name="T58" fmla="*/ 37 w 150"/>
                <a:gd name="T59" fmla="*/ 22 h 28"/>
                <a:gd name="T60" fmla="*/ 54 w 150"/>
                <a:gd name="T61" fmla="*/ 2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0" h="28">
                  <a:moveTo>
                    <a:pt x="96" y="27"/>
                  </a:moveTo>
                  <a:cubicBezTo>
                    <a:pt x="95" y="24"/>
                    <a:pt x="95" y="24"/>
                    <a:pt x="95" y="24"/>
                  </a:cubicBezTo>
                  <a:cubicBezTo>
                    <a:pt x="94" y="24"/>
                    <a:pt x="94" y="24"/>
                    <a:pt x="94" y="24"/>
                  </a:cubicBezTo>
                  <a:cubicBezTo>
                    <a:pt x="84" y="25"/>
                    <a:pt x="75" y="26"/>
                    <a:pt x="67" y="27"/>
                  </a:cubicBezTo>
                  <a:cubicBezTo>
                    <a:pt x="59" y="28"/>
                    <a:pt x="49" y="28"/>
                    <a:pt x="37" y="28"/>
                  </a:cubicBezTo>
                  <a:cubicBezTo>
                    <a:pt x="22" y="28"/>
                    <a:pt x="6" y="26"/>
                    <a:pt x="6" y="26"/>
                  </a:cubicBezTo>
                  <a:cubicBezTo>
                    <a:pt x="0" y="24"/>
                    <a:pt x="2" y="20"/>
                    <a:pt x="2" y="20"/>
                  </a:cubicBezTo>
                  <a:cubicBezTo>
                    <a:pt x="2" y="20"/>
                    <a:pt x="16" y="15"/>
                    <a:pt x="29" y="14"/>
                  </a:cubicBezTo>
                  <a:cubicBezTo>
                    <a:pt x="43" y="12"/>
                    <a:pt x="62" y="11"/>
                    <a:pt x="86" y="11"/>
                  </a:cubicBezTo>
                  <a:cubicBezTo>
                    <a:pt x="94" y="11"/>
                    <a:pt x="103" y="11"/>
                    <a:pt x="112" y="11"/>
                  </a:cubicBezTo>
                  <a:cubicBezTo>
                    <a:pt x="114" y="10"/>
                    <a:pt x="114" y="10"/>
                    <a:pt x="114" y="10"/>
                  </a:cubicBezTo>
                  <a:cubicBezTo>
                    <a:pt x="113" y="6"/>
                    <a:pt x="113" y="6"/>
                    <a:pt x="113" y="6"/>
                  </a:cubicBezTo>
                  <a:cubicBezTo>
                    <a:pt x="113" y="6"/>
                    <a:pt x="104" y="5"/>
                    <a:pt x="94" y="5"/>
                  </a:cubicBezTo>
                  <a:cubicBezTo>
                    <a:pt x="86" y="5"/>
                    <a:pt x="79" y="5"/>
                    <a:pt x="71" y="5"/>
                  </a:cubicBezTo>
                  <a:cubicBezTo>
                    <a:pt x="63" y="6"/>
                    <a:pt x="56" y="6"/>
                    <a:pt x="49" y="7"/>
                  </a:cubicBezTo>
                  <a:cubicBezTo>
                    <a:pt x="44" y="3"/>
                    <a:pt x="44" y="3"/>
                    <a:pt x="44" y="3"/>
                  </a:cubicBezTo>
                  <a:cubicBezTo>
                    <a:pt x="54" y="2"/>
                    <a:pt x="63" y="1"/>
                    <a:pt x="74" y="1"/>
                  </a:cubicBezTo>
                  <a:cubicBezTo>
                    <a:pt x="84" y="0"/>
                    <a:pt x="94" y="0"/>
                    <a:pt x="102" y="0"/>
                  </a:cubicBezTo>
                  <a:cubicBezTo>
                    <a:pt x="121" y="0"/>
                    <a:pt x="135" y="1"/>
                    <a:pt x="142" y="2"/>
                  </a:cubicBezTo>
                  <a:cubicBezTo>
                    <a:pt x="150" y="4"/>
                    <a:pt x="146" y="10"/>
                    <a:pt x="146" y="10"/>
                  </a:cubicBezTo>
                  <a:cubicBezTo>
                    <a:pt x="137" y="16"/>
                    <a:pt x="128" y="21"/>
                    <a:pt x="119" y="27"/>
                  </a:cubicBezTo>
                  <a:cubicBezTo>
                    <a:pt x="111" y="27"/>
                    <a:pt x="104" y="27"/>
                    <a:pt x="96" y="27"/>
                  </a:cubicBezTo>
                  <a:close/>
                  <a:moveTo>
                    <a:pt x="54" y="24"/>
                  </a:moveTo>
                  <a:cubicBezTo>
                    <a:pt x="66" y="24"/>
                    <a:pt x="76" y="23"/>
                    <a:pt x="85" y="22"/>
                  </a:cubicBezTo>
                  <a:cubicBezTo>
                    <a:pt x="94" y="21"/>
                    <a:pt x="103" y="17"/>
                    <a:pt x="103" y="17"/>
                  </a:cubicBezTo>
                  <a:cubicBezTo>
                    <a:pt x="106" y="15"/>
                    <a:pt x="106" y="15"/>
                    <a:pt x="106" y="15"/>
                  </a:cubicBezTo>
                  <a:cubicBezTo>
                    <a:pt x="100" y="15"/>
                    <a:pt x="93" y="15"/>
                    <a:pt x="87" y="15"/>
                  </a:cubicBezTo>
                  <a:cubicBezTo>
                    <a:pt x="71" y="15"/>
                    <a:pt x="60" y="15"/>
                    <a:pt x="52" y="16"/>
                  </a:cubicBezTo>
                  <a:cubicBezTo>
                    <a:pt x="44" y="17"/>
                    <a:pt x="36" y="20"/>
                    <a:pt x="36" y="20"/>
                  </a:cubicBezTo>
                  <a:cubicBezTo>
                    <a:pt x="37" y="22"/>
                    <a:pt x="37" y="22"/>
                    <a:pt x="37" y="22"/>
                  </a:cubicBezTo>
                  <a:cubicBezTo>
                    <a:pt x="37" y="22"/>
                    <a:pt x="46" y="24"/>
                    <a:pt x="54" y="2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7" name="Freeform 419"/>
            <p:cNvSpPr>
              <a:spLocks noEditPoints="1"/>
            </p:cNvSpPr>
            <p:nvPr/>
          </p:nvSpPr>
          <p:spPr bwMode="auto">
            <a:xfrm>
              <a:off x="-32565975" y="3462338"/>
              <a:ext cx="679450" cy="147638"/>
            </a:xfrm>
            <a:custGeom>
              <a:avLst/>
              <a:gdLst>
                <a:gd name="T0" fmla="*/ 94 w 181"/>
                <a:gd name="T1" fmla="*/ 28 h 39"/>
                <a:gd name="T2" fmla="*/ 54 w 181"/>
                <a:gd name="T3" fmla="*/ 24 h 39"/>
                <a:gd name="T4" fmla="*/ 52 w 181"/>
                <a:gd name="T5" fmla="*/ 24 h 39"/>
                <a:gd name="T6" fmla="*/ 48 w 181"/>
                <a:gd name="T7" fmla="*/ 29 h 39"/>
                <a:gd name="T8" fmla="*/ 32 w 181"/>
                <a:gd name="T9" fmla="*/ 39 h 39"/>
                <a:gd name="T10" fmla="*/ 0 w 181"/>
                <a:gd name="T11" fmla="*/ 39 h 39"/>
                <a:gd name="T12" fmla="*/ 58 w 181"/>
                <a:gd name="T13" fmla="*/ 1 h 39"/>
                <a:gd name="T14" fmla="*/ 84 w 181"/>
                <a:gd name="T15" fmla="*/ 1 h 39"/>
                <a:gd name="T16" fmla="*/ 83 w 181"/>
                <a:gd name="T17" fmla="*/ 4 h 39"/>
                <a:gd name="T18" fmla="*/ 85 w 181"/>
                <a:gd name="T19" fmla="*/ 4 h 39"/>
                <a:gd name="T20" fmla="*/ 136 w 181"/>
                <a:gd name="T21" fmla="*/ 0 h 39"/>
                <a:gd name="T22" fmla="*/ 174 w 181"/>
                <a:gd name="T23" fmla="*/ 4 h 39"/>
                <a:gd name="T24" fmla="*/ 175 w 181"/>
                <a:gd name="T25" fmla="*/ 14 h 39"/>
                <a:gd name="T26" fmla="*/ 143 w 181"/>
                <a:gd name="T27" fmla="*/ 24 h 39"/>
                <a:gd name="T28" fmla="*/ 94 w 181"/>
                <a:gd name="T29" fmla="*/ 28 h 39"/>
                <a:gd name="T30" fmla="*/ 120 w 181"/>
                <a:gd name="T31" fmla="*/ 5 h 39"/>
                <a:gd name="T32" fmla="*/ 90 w 181"/>
                <a:gd name="T33" fmla="*/ 7 h 39"/>
                <a:gd name="T34" fmla="*/ 71 w 181"/>
                <a:gd name="T35" fmla="*/ 13 h 39"/>
                <a:gd name="T36" fmla="*/ 70 w 181"/>
                <a:gd name="T37" fmla="*/ 14 h 39"/>
                <a:gd name="T38" fmla="*/ 68 w 181"/>
                <a:gd name="T39" fmla="*/ 21 h 39"/>
                <a:gd name="T40" fmla="*/ 93 w 181"/>
                <a:gd name="T41" fmla="*/ 23 h 39"/>
                <a:gd name="T42" fmla="*/ 123 w 181"/>
                <a:gd name="T43" fmla="*/ 21 h 39"/>
                <a:gd name="T44" fmla="*/ 142 w 181"/>
                <a:gd name="T45" fmla="*/ 14 h 39"/>
                <a:gd name="T46" fmla="*/ 143 w 181"/>
                <a:gd name="T47" fmla="*/ 7 h 39"/>
                <a:gd name="T48" fmla="*/ 120 w 181"/>
                <a:gd name="T49" fmla="*/ 5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1" h="39">
                  <a:moveTo>
                    <a:pt x="94" y="28"/>
                  </a:moveTo>
                  <a:cubicBezTo>
                    <a:pt x="74" y="28"/>
                    <a:pt x="61" y="27"/>
                    <a:pt x="54" y="24"/>
                  </a:cubicBezTo>
                  <a:cubicBezTo>
                    <a:pt x="52" y="24"/>
                    <a:pt x="52" y="24"/>
                    <a:pt x="52" y="24"/>
                  </a:cubicBezTo>
                  <a:cubicBezTo>
                    <a:pt x="48" y="29"/>
                    <a:pt x="48" y="29"/>
                    <a:pt x="48" y="29"/>
                  </a:cubicBezTo>
                  <a:cubicBezTo>
                    <a:pt x="32" y="39"/>
                    <a:pt x="32" y="39"/>
                    <a:pt x="32" y="39"/>
                  </a:cubicBezTo>
                  <a:cubicBezTo>
                    <a:pt x="21" y="39"/>
                    <a:pt x="10" y="39"/>
                    <a:pt x="0" y="39"/>
                  </a:cubicBezTo>
                  <a:cubicBezTo>
                    <a:pt x="19" y="26"/>
                    <a:pt x="39" y="14"/>
                    <a:pt x="58" y="1"/>
                  </a:cubicBezTo>
                  <a:cubicBezTo>
                    <a:pt x="67" y="1"/>
                    <a:pt x="75" y="1"/>
                    <a:pt x="84" y="1"/>
                  </a:cubicBezTo>
                  <a:cubicBezTo>
                    <a:pt x="83" y="4"/>
                    <a:pt x="83" y="4"/>
                    <a:pt x="83" y="4"/>
                  </a:cubicBezTo>
                  <a:cubicBezTo>
                    <a:pt x="85" y="4"/>
                    <a:pt x="85" y="4"/>
                    <a:pt x="85" y="4"/>
                  </a:cubicBezTo>
                  <a:cubicBezTo>
                    <a:pt x="99" y="2"/>
                    <a:pt x="116" y="0"/>
                    <a:pt x="136" y="0"/>
                  </a:cubicBezTo>
                  <a:cubicBezTo>
                    <a:pt x="154" y="0"/>
                    <a:pt x="167" y="1"/>
                    <a:pt x="174" y="4"/>
                  </a:cubicBezTo>
                  <a:cubicBezTo>
                    <a:pt x="181" y="6"/>
                    <a:pt x="181" y="10"/>
                    <a:pt x="175" y="14"/>
                  </a:cubicBezTo>
                  <a:cubicBezTo>
                    <a:pt x="168" y="18"/>
                    <a:pt x="158" y="22"/>
                    <a:pt x="143" y="24"/>
                  </a:cubicBezTo>
                  <a:cubicBezTo>
                    <a:pt x="129" y="27"/>
                    <a:pt x="112" y="28"/>
                    <a:pt x="94" y="28"/>
                  </a:cubicBezTo>
                  <a:close/>
                  <a:moveTo>
                    <a:pt x="120" y="5"/>
                  </a:moveTo>
                  <a:cubicBezTo>
                    <a:pt x="108" y="5"/>
                    <a:pt x="97" y="5"/>
                    <a:pt x="90" y="7"/>
                  </a:cubicBezTo>
                  <a:cubicBezTo>
                    <a:pt x="82" y="8"/>
                    <a:pt x="71" y="13"/>
                    <a:pt x="71" y="13"/>
                  </a:cubicBezTo>
                  <a:cubicBezTo>
                    <a:pt x="70" y="14"/>
                    <a:pt x="70" y="14"/>
                    <a:pt x="70" y="14"/>
                  </a:cubicBezTo>
                  <a:cubicBezTo>
                    <a:pt x="68" y="21"/>
                    <a:pt x="68" y="21"/>
                    <a:pt x="68" y="21"/>
                  </a:cubicBezTo>
                  <a:cubicBezTo>
                    <a:pt x="68" y="21"/>
                    <a:pt x="80" y="23"/>
                    <a:pt x="93" y="23"/>
                  </a:cubicBezTo>
                  <a:cubicBezTo>
                    <a:pt x="104" y="23"/>
                    <a:pt x="114" y="22"/>
                    <a:pt x="123" y="21"/>
                  </a:cubicBezTo>
                  <a:cubicBezTo>
                    <a:pt x="131" y="19"/>
                    <a:pt x="142" y="14"/>
                    <a:pt x="142" y="14"/>
                  </a:cubicBezTo>
                  <a:cubicBezTo>
                    <a:pt x="143" y="7"/>
                    <a:pt x="143" y="7"/>
                    <a:pt x="143" y="7"/>
                  </a:cubicBezTo>
                  <a:cubicBezTo>
                    <a:pt x="143" y="7"/>
                    <a:pt x="132" y="5"/>
                    <a:pt x="120"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8" name="Freeform 420"/>
            <p:cNvSpPr>
              <a:spLocks/>
            </p:cNvSpPr>
            <p:nvPr/>
          </p:nvSpPr>
          <p:spPr bwMode="auto">
            <a:xfrm>
              <a:off x="-31875413" y="3462338"/>
              <a:ext cx="539750" cy="106363"/>
            </a:xfrm>
            <a:custGeom>
              <a:avLst/>
              <a:gdLst>
                <a:gd name="T0" fmla="*/ 121 w 144"/>
                <a:gd name="T1" fmla="*/ 20 h 28"/>
                <a:gd name="T2" fmla="*/ 96 w 144"/>
                <a:gd name="T3" fmla="*/ 26 h 28"/>
                <a:gd name="T4" fmla="*/ 46 w 144"/>
                <a:gd name="T5" fmla="*/ 28 h 28"/>
                <a:gd name="T6" fmla="*/ 0 w 144"/>
                <a:gd name="T7" fmla="*/ 26 h 28"/>
                <a:gd name="T8" fmla="*/ 8 w 144"/>
                <a:gd name="T9" fmla="*/ 21 h 28"/>
                <a:gd name="T10" fmla="*/ 54 w 144"/>
                <a:gd name="T11" fmla="*/ 24 h 28"/>
                <a:gd name="T12" fmla="*/ 88 w 144"/>
                <a:gd name="T13" fmla="*/ 20 h 28"/>
                <a:gd name="T14" fmla="*/ 87 w 144"/>
                <a:gd name="T15" fmla="*/ 19 h 28"/>
                <a:gd name="T16" fmla="*/ 79 w 144"/>
                <a:gd name="T17" fmla="*/ 17 h 28"/>
                <a:gd name="T18" fmla="*/ 60 w 144"/>
                <a:gd name="T19" fmla="*/ 16 h 28"/>
                <a:gd name="T20" fmla="*/ 30 w 144"/>
                <a:gd name="T21" fmla="*/ 12 h 28"/>
                <a:gd name="T22" fmla="*/ 28 w 144"/>
                <a:gd name="T23" fmla="*/ 7 h 28"/>
                <a:gd name="T24" fmla="*/ 52 w 144"/>
                <a:gd name="T25" fmla="*/ 2 h 28"/>
                <a:gd name="T26" fmla="*/ 97 w 144"/>
                <a:gd name="T27" fmla="*/ 0 h 28"/>
                <a:gd name="T28" fmla="*/ 144 w 144"/>
                <a:gd name="T29" fmla="*/ 2 h 28"/>
                <a:gd name="T30" fmla="*/ 128 w 144"/>
                <a:gd name="T31" fmla="*/ 6 h 28"/>
                <a:gd name="T32" fmla="*/ 89 w 144"/>
                <a:gd name="T33" fmla="*/ 5 h 28"/>
                <a:gd name="T34" fmla="*/ 60 w 144"/>
                <a:gd name="T35" fmla="*/ 7 h 28"/>
                <a:gd name="T36" fmla="*/ 64 w 144"/>
                <a:gd name="T37" fmla="*/ 9 h 28"/>
                <a:gd name="T38" fmla="*/ 89 w 144"/>
                <a:gd name="T39" fmla="*/ 12 h 28"/>
                <a:gd name="T40" fmla="*/ 112 w 144"/>
                <a:gd name="T41" fmla="*/ 14 h 28"/>
                <a:gd name="T42" fmla="*/ 121 w 144"/>
                <a:gd name="T43" fmla="*/ 17 h 28"/>
                <a:gd name="T44" fmla="*/ 121 w 144"/>
                <a:gd name="T45"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4" h="28">
                  <a:moveTo>
                    <a:pt x="121" y="20"/>
                  </a:moveTo>
                  <a:cubicBezTo>
                    <a:pt x="121" y="20"/>
                    <a:pt x="108" y="24"/>
                    <a:pt x="96" y="26"/>
                  </a:cubicBezTo>
                  <a:cubicBezTo>
                    <a:pt x="83" y="27"/>
                    <a:pt x="66" y="28"/>
                    <a:pt x="46" y="28"/>
                  </a:cubicBezTo>
                  <a:cubicBezTo>
                    <a:pt x="26" y="28"/>
                    <a:pt x="11" y="27"/>
                    <a:pt x="0" y="26"/>
                  </a:cubicBezTo>
                  <a:cubicBezTo>
                    <a:pt x="8" y="21"/>
                    <a:pt x="8" y="21"/>
                    <a:pt x="8" y="21"/>
                  </a:cubicBezTo>
                  <a:cubicBezTo>
                    <a:pt x="23" y="23"/>
                    <a:pt x="39" y="24"/>
                    <a:pt x="54" y="24"/>
                  </a:cubicBezTo>
                  <a:cubicBezTo>
                    <a:pt x="74" y="24"/>
                    <a:pt x="88" y="20"/>
                    <a:pt x="88" y="20"/>
                  </a:cubicBezTo>
                  <a:cubicBezTo>
                    <a:pt x="87" y="19"/>
                    <a:pt x="87" y="19"/>
                    <a:pt x="87" y="19"/>
                  </a:cubicBezTo>
                  <a:cubicBezTo>
                    <a:pt x="79" y="17"/>
                    <a:pt x="79" y="17"/>
                    <a:pt x="79" y="17"/>
                  </a:cubicBezTo>
                  <a:cubicBezTo>
                    <a:pt x="79" y="17"/>
                    <a:pt x="68" y="16"/>
                    <a:pt x="60" y="16"/>
                  </a:cubicBezTo>
                  <a:cubicBezTo>
                    <a:pt x="45" y="15"/>
                    <a:pt x="30" y="12"/>
                    <a:pt x="30" y="12"/>
                  </a:cubicBezTo>
                  <a:cubicBezTo>
                    <a:pt x="28" y="7"/>
                    <a:pt x="28" y="7"/>
                    <a:pt x="28" y="7"/>
                  </a:cubicBezTo>
                  <a:cubicBezTo>
                    <a:pt x="28" y="7"/>
                    <a:pt x="39" y="4"/>
                    <a:pt x="52" y="2"/>
                  </a:cubicBezTo>
                  <a:cubicBezTo>
                    <a:pt x="64" y="1"/>
                    <a:pt x="79" y="0"/>
                    <a:pt x="97" y="0"/>
                  </a:cubicBezTo>
                  <a:cubicBezTo>
                    <a:pt x="114" y="0"/>
                    <a:pt x="130" y="1"/>
                    <a:pt x="144" y="2"/>
                  </a:cubicBezTo>
                  <a:cubicBezTo>
                    <a:pt x="128" y="6"/>
                    <a:pt x="128" y="6"/>
                    <a:pt x="128" y="6"/>
                  </a:cubicBezTo>
                  <a:cubicBezTo>
                    <a:pt x="113" y="5"/>
                    <a:pt x="100" y="5"/>
                    <a:pt x="89" y="5"/>
                  </a:cubicBezTo>
                  <a:cubicBezTo>
                    <a:pt x="72" y="5"/>
                    <a:pt x="60" y="7"/>
                    <a:pt x="60" y="7"/>
                  </a:cubicBezTo>
                  <a:cubicBezTo>
                    <a:pt x="64" y="9"/>
                    <a:pt x="64" y="9"/>
                    <a:pt x="64" y="9"/>
                  </a:cubicBezTo>
                  <a:cubicBezTo>
                    <a:pt x="64" y="9"/>
                    <a:pt x="76" y="11"/>
                    <a:pt x="89" y="12"/>
                  </a:cubicBezTo>
                  <a:cubicBezTo>
                    <a:pt x="100" y="12"/>
                    <a:pt x="112" y="14"/>
                    <a:pt x="112" y="14"/>
                  </a:cubicBezTo>
                  <a:cubicBezTo>
                    <a:pt x="121" y="17"/>
                    <a:pt x="121" y="17"/>
                    <a:pt x="121" y="17"/>
                  </a:cubicBezTo>
                  <a:lnTo>
                    <a:pt x="121" y="2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69" name="Freeform 421"/>
            <p:cNvSpPr>
              <a:spLocks/>
            </p:cNvSpPr>
            <p:nvPr/>
          </p:nvSpPr>
          <p:spPr bwMode="auto">
            <a:xfrm>
              <a:off x="-31335663" y="3425826"/>
              <a:ext cx="327025" cy="138113"/>
            </a:xfrm>
            <a:custGeom>
              <a:avLst/>
              <a:gdLst>
                <a:gd name="T0" fmla="*/ 32 w 87"/>
                <a:gd name="T1" fmla="*/ 37 h 37"/>
                <a:gd name="T2" fmla="*/ 0 w 87"/>
                <a:gd name="T3" fmla="*/ 37 h 37"/>
                <a:gd name="T4" fmla="*/ 55 w 87"/>
                <a:gd name="T5" fmla="*/ 0 h 37"/>
                <a:gd name="T6" fmla="*/ 87 w 87"/>
                <a:gd name="T7" fmla="*/ 0 h 37"/>
                <a:gd name="T8" fmla="*/ 32 w 87"/>
                <a:gd name="T9" fmla="*/ 37 h 37"/>
              </a:gdLst>
              <a:ahLst/>
              <a:cxnLst>
                <a:cxn ang="0">
                  <a:pos x="T0" y="T1"/>
                </a:cxn>
                <a:cxn ang="0">
                  <a:pos x="T2" y="T3"/>
                </a:cxn>
                <a:cxn ang="0">
                  <a:pos x="T4" y="T5"/>
                </a:cxn>
                <a:cxn ang="0">
                  <a:pos x="T6" y="T7"/>
                </a:cxn>
                <a:cxn ang="0">
                  <a:pos x="T8" y="T9"/>
                </a:cxn>
              </a:cxnLst>
              <a:rect l="0" t="0" r="r" b="b"/>
              <a:pathLst>
                <a:path w="87" h="37">
                  <a:moveTo>
                    <a:pt x="32" y="37"/>
                  </a:moveTo>
                  <a:cubicBezTo>
                    <a:pt x="21" y="37"/>
                    <a:pt x="11" y="37"/>
                    <a:pt x="0" y="37"/>
                  </a:cubicBezTo>
                  <a:cubicBezTo>
                    <a:pt x="19" y="25"/>
                    <a:pt x="37" y="13"/>
                    <a:pt x="55" y="0"/>
                  </a:cubicBezTo>
                  <a:cubicBezTo>
                    <a:pt x="66" y="0"/>
                    <a:pt x="76" y="0"/>
                    <a:pt x="87" y="0"/>
                  </a:cubicBezTo>
                  <a:cubicBezTo>
                    <a:pt x="69" y="13"/>
                    <a:pt x="51" y="25"/>
                    <a:pt x="32" y="3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0" name="Freeform 422"/>
            <p:cNvSpPr>
              <a:spLocks noEditPoints="1"/>
            </p:cNvSpPr>
            <p:nvPr/>
          </p:nvSpPr>
          <p:spPr bwMode="auto">
            <a:xfrm>
              <a:off x="-31008638" y="3462338"/>
              <a:ext cx="558800" cy="106363"/>
            </a:xfrm>
            <a:custGeom>
              <a:avLst/>
              <a:gdLst>
                <a:gd name="T0" fmla="*/ 144 w 149"/>
                <a:gd name="T1" fmla="*/ 14 h 28"/>
                <a:gd name="T2" fmla="*/ 111 w 149"/>
                <a:gd name="T3" fmla="*/ 24 h 28"/>
                <a:gd name="T4" fmla="*/ 52 w 149"/>
                <a:gd name="T5" fmla="*/ 28 h 28"/>
                <a:gd name="T6" fmla="*/ 17 w 149"/>
                <a:gd name="T7" fmla="*/ 26 h 28"/>
                <a:gd name="T8" fmla="*/ 0 w 149"/>
                <a:gd name="T9" fmla="*/ 21 h 28"/>
                <a:gd name="T10" fmla="*/ 2 w 149"/>
                <a:gd name="T11" fmla="*/ 14 h 28"/>
                <a:gd name="T12" fmla="*/ 35 w 149"/>
                <a:gd name="T13" fmla="*/ 4 h 28"/>
                <a:gd name="T14" fmla="*/ 93 w 149"/>
                <a:gd name="T15" fmla="*/ 0 h 28"/>
                <a:gd name="T16" fmla="*/ 140 w 149"/>
                <a:gd name="T17" fmla="*/ 4 h 28"/>
                <a:gd name="T18" fmla="*/ 144 w 149"/>
                <a:gd name="T19" fmla="*/ 14 h 28"/>
                <a:gd name="T20" fmla="*/ 35 w 149"/>
                <a:gd name="T21" fmla="*/ 14 h 28"/>
                <a:gd name="T22" fmla="*/ 60 w 149"/>
                <a:gd name="T23" fmla="*/ 23 h 28"/>
                <a:gd name="T24" fmla="*/ 111 w 149"/>
                <a:gd name="T25" fmla="*/ 14 h 28"/>
                <a:gd name="T26" fmla="*/ 86 w 149"/>
                <a:gd name="T27" fmla="*/ 5 h 28"/>
                <a:gd name="T28" fmla="*/ 53 w 149"/>
                <a:gd name="T29" fmla="*/ 7 h 28"/>
                <a:gd name="T30" fmla="*/ 35 w 149"/>
                <a:gd name="T31"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9" h="28">
                  <a:moveTo>
                    <a:pt x="144" y="14"/>
                  </a:moveTo>
                  <a:cubicBezTo>
                    <a:pt x="138" y="18"/>
                    <a:pt x="127" y="22"/>
                    <a:pt x="111" y="24"/>
                  </a:cubicBezTo>
                  <a:cubicBezTo>
                    <a:pt x="95" y="27"/>
                    <a:pt x="75" y="28"/>
                    <a:pt x="52" y="28"/>
                  </a:cubicBezTo>
                  <a:cubicBezTo>
                    <a:pt x="38" y="28"/>
                    <a:pt x="27" y="27"/>
                    <a:pt x="17" y="26"/>
                  </a:cubicBezTo>
                  <a:cubicBezTo>
                    <a:pt x="8" y="25"/>
                    <a:pt x="0" y="21"/>
                    <a:pt x="0" y="21"/>
                  </a:cubicBezTo>
                  <a:cubicBezTo>
                    <a:pt x="2" y="14"/>
                    <a:pt x="2" y="14"/>
                    <a:pt x="2" y="14"/>
                  </a:cubicBezTo>
                  <a:cubicBezTo>
                    <a:pt x="8" y="10"/>
                    <a:pt x="19" y="6"/>
                    <a:pt x="35" y="4"/>
                  </a:cubicBezTo>
                  <a:cubicBezTo>
                    <a:pt x="51" y="1"/>
                    <a:pt x="70" y="0"/>
                    <a:pt x="93" y="0"/>
                  </a:cubicBezTo>
                  <a:cubicBezTo>
                    <a:pt x="115" y="0"/>
                    <a:pt x="130" y="1"/>
                    <a:pt x="140" y="4"/>
                  </a:cubicBezTo>
                  <a:cubicBezTo>
                    <a:pt x="149" y="6"/>
                    <a:pt x="144" y="14"/>
                    <a:pt x="144" y="14"/>
                  </a:cubicBezTo>
                  <a:close/>
                  <a:moveTo>
                    <a:pt x="35" y="14"/>
                  </a:moveTo>
                  <a:cubicBezTo>
                    <a:pt x="26" y="20"/>
                    <a:pt x="34" y="23"/>
                    <a:pt x="60" y="23"/>
                  </a:cubicBezTo>
                  <a:cubicBezTo>
                    <a:pt x="85" y="23"/>
                    <a:pt x="102" y="20"/>
                    <a:pt x="111" y="14"/>
                  </a:cubicBezTo>
                  <a:cubicBezTo>
                    <a:pt x="120" y="8"/>
                    <a:pt x="112" y="5"/>
                    <a:pt x="86" y="5"/>
                  </a:cubicBezTo>
                  <a:cubicBezTo>
                    <a:pt x="73" y="5"/>
                    <a:pt x="62" y="6"/>
                    <a:pt x="53" y="7"/>
                  </a:cubicBezTo>
                  <a:cubicBezTo>
                    <a:pt x="45" y="9"/>
                    <a:pt x="35" y="14"/>
                    <a:pt x="35"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1" name="Freeform 423"/>
            <p:cNvSpPr>
              <a:spLocks/>
            </p:cNvSpPr>
            <p:nvPr/>
          </p:nvSpPr>
          <p:spPr bwMode="auto">
            <a:xfrm>
              <a:off x="-30386338" y="3462338"/>
              <a:ext cx="520700" cy="106363"/>
            </a:xfrm>
            <a:custGeom>
              <a:avLst/>
              <a:gdLst>
                <a:gd name="T0" fmla="*/ 56 w 139"/>
                <a:gd name="T1" fmla="*/ 28 h 28"/>
                <a:gd name="T2" fmla="*/ 9 w 139"/>
                <a:gd name="T3" fmla="*/ 24 h 28"/>
                <a:gd name="T4" fmla="*/ 6 w 139"/>
                <a:gd name="T5" fmla="*/ 14 h 28"/>
                <a:gd name="T6" fmla="*/ 39 w 139"/>
                <a:gd name="T7" fmla="*/ 4 h 28"/>
                <a:gd name="T8" fmla="*/ 98 w 139"/>
                <a:gd name="T9" fmla="*/ 0 h 28"/>
                <a:gd name="T10" fmla="*/ 139 w 139"/>
                <a:gd name="T11" fmla="*/ 2 h 28"/>
                <a:gd name="T12" fmla="*/ 123 w 139"/>
                <a:gd name="T13" fmla="*/ 6 h 28"/>
                <a:gd name="T14" fmla="*/ 91 w 139"/>
                <a:gd name="T15" fmla="*/ 5 h 28"/>
                <a:gd name="T16" fmla="*/ 39 w 139"/>
                <a:gd name="T17" fmla="*/ 14 h 28"/>
                <a:gd name="T18" fmla="*/ 39 w 139"/>
                <a:gd name="T19" fmla="*/ 21 h 28"/>
                <a:gd name="T20" fmla="*/ 64 w 139"/>
                <a:gd name="T21" fmla="*/ 23 h 28"/>
                <a:gd name="T22" fmla="*/ 108 w 139"/>
                <a:gd name="T23" fmla="*/ 21 h 28"/>
                <a:gd name="T24" fmla="*/ 101 w 139"/>
                <a:gd name="T25" fmla="*/ 26 h 28"/>
                <a:gd name="T26" fmla="*/ 80 w 139"/>
                <a:gd name="T27" fmla="*/ 28 h 28"/>
                <a:gd name="T28" fmla="*/ 56 w 139"/>
                <a:gd name="T2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28">
                  <a:moveTo>
                    <a:pt x="56" y="28"/>
                  </a:moveTo>
                  <a:cubicBezTo>
                    <a:pt x="33" y="28"/>
                    <a:pt x="18" y="27"/>
                    <a:pt x="9" y="24"/>
                  </a:cubicBezTo>
                  <a:cubicBezTo>
                    <a:pt x="1" y="22"/>
                    <a:pt x="0" y="19"/>
                    <a:pt x="6" y="14"/>
                  </a:cubicBezTo>
                  <a:cubicBezTo>
                    <a:pt x="12" y="10"/>
                    <a:pt x="23" y="6"/>
                    <a:pt x="39" y="4"/>
                  </a:cubicBezTo>
                  <a:cubicBezTo>
                    <a:pt x="55" y="1"/>
                    <a:pt x="75" y="0"/>
                    <a:pt x="98" y="0"/>
                  </a:cubicBezTo>
                  <a:cubicBezTo>
                    <a:pt x="114" y="0"/>
                    <a:pt x="127" y="1"/>
                    <a:pt x="139" y="2"/>
                  </a:cubicBezTo>
                  <a:cubicBezTo>
                    <a:pt x="123" y="6"/>
                    <a:pt x="123" y="6"/>
                    <a:pt x="123" y="6"/>
                  </a:cubicBezTo>
                  <a:cubicBezTo>
                    <a:pt x="110" y="5"/>
                    <a:pt x="100" y="5"/>
                    <a:pt x="91" y="5"/>
                  </a:cubicBezTo>
                  <a:cubicBezTo>
                    <a:pt x="65" y="5"/>
                    <a:pt x="48" y="8"/>
                    <a:pt x="39" y="14"/>
                  </a:cubicBezTo>
                  <a:cubicBezTo>
                    <a:pt x="39" y="21"/>
                    <a:pt x="39" y="21"/>
                    <a:pt x="39" y="21"/>
                  </a:cubicBezTo>
                  <a:cubicBezTo>
                    <a:pt x="39" y="21"/>
                    <a:pt x="52" y="23"/>
                    <a:pt x="64" y="23"/>
                  </a:cubicBezTo>
                  <a:cubicBezTo>
                    <a:pt x="79" y="23"/>
                    <a:pt x="93" y="22"/>
                    <a:pt x="108" y="21"/>
                  </a:cubicBezTo>
                  <a:cubicBezTo>
                    <a:pt x="101" y="26"/>
                    <a:pt x="101" y="26"/>
                    <a:pt x="101" y="26"/>
                  </a:cubicBezTo>
                  <a:cubicBezTo>
                    <a:pt x="94" y="27"/>
                    <a:pt x="87" y="27"/>
                    <a:pt x="80" y="28"/>
                  </a:cubicBezTo>
                  <a:cubicBezTo>
                    <a:pt x="74" y="28"/>
                    <a:pt x="65" y="28"/>
                    <a:pt x="56"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2" name="Freeform 424"/>
            <p:cNvSpPr>
              <a:spLocks/>
            </p:cNvSpPr>
            <p:nvPr/>
          </p:nvSpPr>
          <p:spPr bwMode="auto">
            <a:xfrm>
              <a:off x="-29879925" y="3425826"/>
              <a:ext cx="630238" cy="138113"/>
            </a:xfrm>
            <a:custGeom>
              <a:avLst/>
              <a:gdLst>
                <a:gd name="T0" fmla="*/ 50 w 168"/>
                <a:gd name="T1" fmla="*/ 23 h 37"/>
                <a:gd name="T2" fmla="*/ 74 w 168"/>
                <a:gd name="T3" fmla="*/ 19 h 37"/>
                <a:gd name="T4" fmla="*/ 132 w 168"/>
                <a:gd name="T5" fmla="*/ 11 h 37"/>
                <a:gd name="T6" fmla="*/ 168 w 168"/>
                <a:gd name="T7" fmla="*/ 11 h 37"/>
                <a:gd name="T8" fmla="*/ 92 w 168"/>
                <a:gd name="T9" fmla="*/ 22 h 37"/>
                <a:gd name="T10" fmla="*/ 135 w 168"/>
                <a:gd name="T11" fmla="*/ 37 h 37"/>
                <a:gd name="T12" fmla="*/ 97 w 168"/>
                <a:gd name="T13" fmla="*/ 37 h 37"/>
                <a:gd name="T14" fmla="*/ 65 w 168"/>
                <a:gd name="T15" fmla="*/ 26 h 37"/>
                <a:gd name="T16" fmla="*/ 44 w 168"/>
                <a:gd name="T17" fmla="*/ 28 h 37"/>
                <a:gd name="T18" fmla="*/ 31 w 168"/>
                <a:gd name="T19" fmla="*/ 37 h 37"/>
                <a:gd name="T20" fmla="*/ 0 w 168"/>
                <a:gd name="T21" fmla="*/ 37 h 37"/>
                <a:gd name="T22" fmla="*/ 52 w 168"/>
                <a:gd name="T23" fmla="*/ 0 h 37"/>
                <a:gd name="T24" fmla="*/ 84 w 168"/>
                <a:gd name="T25" fmla="*/ 0 h 37"/>
                <a:gd name="T26" fmla="*/ 58 w 168"/>
                <a:gd name="T27" fmla="*/ 18 h 37"/>
                <a:gd name="T28" fmla="*/ 49 w 168"/>
                <a:gd name="T29" fmla="*/ 23 h 37"/>
                <a:gd name="T30" fmla="*/ 50 w 168"/>
                <a:gd name="T31" fmla="*/ 23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8" h="37">
                  <a:moveTo>
                    <a:pt x="50" y="23"/>
                  </a:moveTo>
                  <a:cubicBezTo>
                    <a:pt x="58" y="22"/>
                    <a:pt x="66" y="21"/>
                    <a:pt x="74" y="19"/>
                  </a:cubicBezTo>
                  <a:cubicBezTo>
                    <a:pt x="93" y="16"/>
                    <a:pt x="112" y="14"/>
                    <a:pt x="132" y="11"/>
                  </a:cubicBezTo>
                  <a:cubicBezTo>
                    <a:pt x="144" y="11"/>
                    <a:pt x="156" y="11"/>
                    <a:pt x="168" y="11"/>
                  </a:cubicBezTo>
                  <a:cubicBezTo>
                    <a:pt x="143" y="15"/>
                    <a:pt x="117" y="18"/>
                    <a:pt x="92" y="22"/>
                  </a:cubicBezTo>
                  <a:cubicBezTo>
                    <a:pt x="106" y="27"/>
                    <a:pt x="121" y="32"/>
                    <a:pt x="135" y="37"/>
                  </a:cubicBezTo>
                  <a:cubicBezTo>
                    <a:pt x="123" y="37"/>
                    <a:pt x="110" y="37"/>
                    <a:pt x="97" y="37"/>
                  </a:cubicBezTo>
                  <a:cubicBezTo>
                    <a:pt x="87" y="34"/>
                    <a:pt x="76" y="30"/>
                    <a:pt x="65" y="26"/>
                  </a:cubicBezTo>
                  <a:cubicBezTo>
                    <a:pt x="58" y="27"/>
                    <a:pt x="51" y="27"/>
                    <a:pt x="44" y="28"/>
                  </a:cubicBezTo>
                  <a:cubicBezTo>
                    <a:pt x="31" y="37"/>
                    <a:pt x="31" y="37"/>
                    <a:pt x="31" y="37"/>
                  </a:cubicBezTo>
                  <a:cubicBezTo>
                    <a:pt x="21" y="37"/>
                    <a:pt x="10" y="37"/>
                    <a:pt x="0" y="37"/>
                  </a:cubicBezTo>
                  <a:cubicBezTo>
                    <a:pt x="17" y="25"/>
                    <a:pt x="35" y="13"/>
                    <a:pt x="52" y="0"/>
                  </a:cubicBezTo>
                  <a:cubicBezTo>
                    <a:pt x="63" y="0"/>
                    <a:pt x="73" y="0"/>
                    <a:pt x="84" y="0"/>
                  </a:cubicBezTo>
                  <a:cubicBezTo>
                    <a:pt x="75" y="6"/>
                    <a:pt x="67" y="12"/>
                    <a:pt x="58" y="18"/>
                  </a:cubicBezTo>
                  <a:cubicBezTo>
                    <a:pt x="49" y="23"/>
                    <a:pt x="49" y="23"/>
                    <a:pt x="49" y="23"/>
                  </a:cubicBezTo>
                  <a:lnTo>
                    <a:pt x="50" y="23"/>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3" name="Freeform 425"/>
            <p:cNvSpPr>
              <a:spLocks noEditPoints="1"/>
            </p:cNvSpPr>
            <p:nvPr/>
          </p:nvSpPr>
          <p:spPr bwMode="auto">
            <a:xfrm>
              <a:off x="39901813" y="1576388"/>
              <a:ext cx="558800" cy="123825"/>
            </a:xfrm>
            <a:custGeom>
              <a:avLst/>
              <a:gdLst>
                <a:gd name="T0" fmla="*/ 77 w 149"/>
                <a:gd name="T1" fmla="*/ 33 h 33"/>
                <a:gd name="T2" fmla="*/ 32 w 149"/>
                <a:gd name="T3" fmla="*/ 29 h 33"/>
                <a:gd name="T4" fmla="*/ 5 w 149"/>
                <a:gd name="T5" fmla="*/ 21 h 33"/>
                <a:gd name="T6" fmla="*/ 7 w 149"/>
                <a:gd name="T7" fmla="*/ 12 h 33"/>
                <a:gd name="T8" fmla="*/ 44 w 149"/>
                <a:gd name="T9" fmla="*/ 9 h 33"/>
                <a:gd name="T10" fmla="*/ 91 w 149"/>
                <a:gd name="T11" fmla="*/ 12 h 33"/>
                <a:gd name="T12" fmla="*/ 92 w 149"/>
                <a:gd name="T13" fmla="*/ 12 h 33"/>
                <a:gd name="T14" fmla="*/ 84 w 149"/>
                <a:gd name="T15" fmla="*/ 8 h 33"/>
                <a:gd name="T16" fmla="*/ 72 w 149"/>
                <a:gd name="T17" fmla="*/ 0 h 33"/>
                <a:gd name="T18" fmla="*/ 102 w 149"/>
                <a:gd name="T19" fmla="*/ 0 h 33"/>
                <a:gd name="T20" fmla="*/ 149 w 149"/>
                <a:gd name="T21" fmla="*/ 32 h 33"/>
                <a:gd name="T22" fmla="*/ 126 w 149"/>
                <a:gd name="T23" fmla="*/ 32 h 33"/>
                <a:gd name="T24" fmla="*/ 116 w 149"/>
                <a:gd name="T25" fmla="*/ 29 h 33"/>
                <a:gd name="T26" fmla="*/ 115 w 149"/>
                <a:gd name="T27" fmla="*/ 29 h 33"/>
                <a:gd name="T28" fmla="*/ 77 w 149"/>
                <a:gd name="T29" fmla="*/ 33 h 33"/>
                <a:gd name="T30" fmla="*/ 80 w 149"/>
                <a:gd name="T31" fmla="*/ 29 h 33"/>
                <a:gd name="T32" fmla="*/ 104 w 149"/>
                <a:gd name="T33" fmla="*/ 27 h 33"/>
                <a:gd name="T34" fmla="*/ 105 w 149"/>
                <a:gd name="T35" fmla="*/ 22 h 33"/>
                <a:gd name="T36" fmla="*/ 104 w 149"/>
                <a:gd name="T37" fmla="*/ 21 h 33"/>
                <a:gd name="T38" fmla="*/ 86 w 149"/>
                <a:gd name="T39" fmla="*/ 15 h 33"/>
                <a:gd name="T40" fmla="*/ 57 w 149"/>
                <a:gd name="T41" fmla="*/ 13 h 33"/>
                <a:gd name="T42" fmla="*/ 36 w 149"/>
                <a:gd name="T43" fmla="*/ 15 h 33"/>
                <a:gd name="T44" fmla="*/ 36 w 149"/>
                <a:gd name="T45" fmla="*/ 21 h 33"/>
                <a:gd name="T46" fmla="*/ 52 w 149"/>
                <a:gd name="T47" fmla="*/ 27 h 33"/>
                <a:gd name="T48" fmla="*/ 80 w 149"/>
                <a:gd name="T49" fmla="*/ 2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9" h="33">
                  <a:moveTo>
                    <a:pt x="77" y="33"/>
                  </a:moveTo>
                  <a:cubicBezTo>
                    <a:pt x="60" y="33"/>
                    <a:pt x="45" y="32"/>
                    <a:pt x="32" y="29"/>
                  </a:cubicBezTo>
                  <a:cubicBezTo>
                    <a:pt x="19" y="27"/>
                    <a:pt x="5" y="21"/>
                    <a:pt x="5" y="21"/>
                  </a:cubicBezTo>
                  <a:cubicBezTo>
                    <a:pt x="5" y="21"/>
                    <a:pt x="0" y="14"/>
                    <a:pt x="7" y="12"/>
                  </a:cubicBezTo>
                  <a:cubicBezTo>
                    <a:pt x="14" y="10"/>
                    <a:pt x="26" y="9"/>
                    <a:pt x="44" y="9"/>
                  </a:cubicBezTo>
                  <a:cubicBezTo>
                    <a:pt x="62" y="9"/>
                    <a:pt x="78" y="10"/>
                    <a:pt x="91" y="12"/>
                  </a:cubicBezTo>
                  <a:cubicBezTo>
                    <a:pt x="92" y="12"/>
                    <a:pt x="92" y="12"/>
                    <a:pt x="92" y="12"/>
                  </a:cubicBezTo>
                  <a:cubicBezTo>
                    <a:pt x="84" y="8"/>
                    <a:pt x="84" y="8"/>
                    <a:pt x="84" y="8"/>
                  </a:cubicBezTo>
                  <a:cubicBezTo>
                    <a:pt x="72" y="0"/>
                    <a:pt x="72" y="0"/>
                    <a:pt x="72" y="0"/>
                  </a:cubicBezTo>
                  <a:cubicBezTo>
                    <a:pt x="82" y="0"/>
                    <a:pt x="92" y="0"/>
                    <a:pt x="102" y="0"/>
                  </a:cubicBezTo>
                  <a:cubicBezTo>
                    <a:pt x="118" y="11"/>
                    <a:pt x="133" y="22"/>
                    <a:pt x="149" y="32"/>
                  </a:cubicBezTo>
                  <a:cubicBezTo>
                    <a:pt x="141" y="32"/>
                    <a:pt x="133" y="32"/>
                    <a:pt x="126" y="32"/>
                  </a:cubicBezTo>
                  <a:cubicBezTo>
                    <a:pt x="116" y="29"/>
                    <a:pt x="116" y="29"/>
                    <a:pt x="116" y="29"/>
                  </a:cubicBezTo>
                  <a:cubicBezTo>
                    <a:pt x="115" y="29"/>
                    <a:pt x="115" y="29"/>
                    <a:pt x="115" y="29"/>
                  </a:cubicBezTo>
                  <a:cubicBezTo>
                    <a:pt x="108" y="31"/>
                    <a:pt x="96" y="33"/>
                    <a:pt x="77" y="33"/>
                  </a:cubicBezTo>
                  <a:close/>
                  <a:moveTo>
                    <a:pt x="80" y="29"/>
                  </a:moveTo>
                  <a:cubicBezTo>
                    <a:pt x="92" y="29"/>
                    <a:pt x="104" y="27"/>
                    <a:pt x="104" y="27"/>
                  </a:cubicBezTo>
                  <a:cubicBezTo>
                    <a:pt x="105" y="22"/>
                    <a:pt x="105" y="22"/>
                    <a:pt x="105" y="22"/>
                  </a:cubicBezTo>
                  <a:cubicBezTo>
                    <a:pt x="104" y="21"/>
                    <a:pt x="104" y="21"/>
                    <a:pt x="104" y="21"/>
                  </a:cubicBezTo>
                  <a:cubicBezTo>
                    <a:pt x="104" y="21"/>
                    <a:pt x="94" y="16"/>
                    <a:pt x="86" y="15"/>
                  </a:cubicBezTo>
                  <a:cubicBezTo>
                    <a:pt x="79" y="13"/>
                    <a:pt x="69" y="13"/>
                    <a:pt x="57" y="13"/>
                  </a:cubicBezTo>
                  <a:cubicBezTo>
                    <a:pt x="46" y="13"/>
                    <a:pt x="36" y="15"/>
                    <a:pt x="36" y="15"/>
                  </a:cubicBezTo>
                  <a:cubicBezTo>
                    <a:pt x="36" y="21"/>
                    <a:pt x="36" y="21"/>
                    <a:pt x="36" y="21"/>
                  </a:cubicBezTo>
                  <a:cubicBezTo>
                    <a:pt x="36" y="21"/>
                    <a:pt x="45" y="26"/>
                    <a:pt x="52" y="27"/>
                  </a:cubicBezTo>
                  <a:cubicBezTo>
                    <a:pt x="60" y="28"/>
                    <a:pt x="69" y="29"/>
                    <a:pt x="80" y="2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4" name="Freeform 426"/>
            <p:cNvSpPr>
              <a:spLocks noEditPoints="1"/>
            </p:cNvSpPr>
            <p:nvPr/>
          </p:nvSpPr>
          <p:spPr bwMode="auto">
            <a:xfrm>
              <a:off x="40508238" y="1609726"/>
              <a:ext cx="511175" cy="90488"/>
            </a:xfrm>
            <a:custGeom>
              <a:avLst/>
              <a:gdLst>
                <a:gd name="T0" fmla="*/ 91 w 136"/>
                <a:gd name="T1" fmla="*/ 24 h 24"/>
                <a:gd name="T2" fmla="*/ 35 w 136"/>
                <a:gd name="T3" fmla="*/ 20 h 24"/>
                <a:gd name="T4" fmla="*/ 4 w 136"/>
                <a:gd name="T5" fmla="*/ 12 h 24"/>
                <a:gd name="T6" fmla="*/ 9 w 136"/>
                <a:gd name="T7" fmla="*/ 3 h 24"/>
                <a:gd name="T8" fmla="*/ 51 w 136"/>
                <a:gd name="T9" fmla="*/ 0 h 24"/>
                <a:gd name="T10" fmla="*/ 98 w 136"/>
                <a:gd name="T11" fmla="*/ 3 h 24"/>
                <a:gd name="T12" fmla="*/ 126 w 136"/>
                <a:gd name="T13" fmla="*/ 10 h 24"/>
                <a:gd name="T14" fmla="*/ 129 w 136"/>
                <a:gd name="T15" fmla="*/ 13 h 24"/>
                <a:gd name="T16" fmla="*/ 36 w 136"/>
                <a:gd name="T17" fmla="*/ 13 h 24"/>
                <a:gd name="T18" fmla="*/ 55 w 136"/>
                <a:gd name="T19" fmla="*/ 18 h 24"/>
                <a:gd name="T20" fmla="*/ 87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6 w 136"/>
                <a:gd name="T33" fmla="*/ 4 h 24"/>
                <a:gd name="T34" fmla="*/ 36 w 136"/>
                <a:gd name="T35" fmla="*/ 5 h 24"/>
                <a:gd name="T36" fmla="*/ 32 w 136"/>
                <a:gd name="T37" fmla="*/ 9 h 24"/>
                <a:gd name="T38" fmla="*/ 95 w 136"/>
                <a:gd name="T39" fmla="*/ 9 h 24"/>
                <a:gd name="T40" fmla="*/ 80 w 136"/>
                <a:gd name="T41" fmla="*/ 5 h 24"/>
                <a:gd name="T42" fmla="*/ 56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1" y="23"/>
                    <a:pt x="35" y="20"/>
                  </a:cubicBezTo>
                  <a:cubicBezTo>
                    <a:pt x="20" y="18"/>
                    <a:pt x="4" y="12"/>
                    <a:pt x="4" y="12"/>
                  </a:cubicBezTo>
                  <a:cubicBezTo>
                    <a:pt x="4" y="12"/>
                    <a:pt x="0" y="5"/>
                    <a:pt x="9" y="3"/>
                  </a:cubicBezTo>
                  <a:cubicBezTo>
                    <a:pt x="17" y="1"/>
                    <a:pt x="31" y="0"/>
                    <a:pt x="51" y="0"/>
                  </a:cubicBezTo>
                  <a:cubicBezTo>
                    <a:pt x="69" y="0"/>
                    <a:pt x="85" y="1"/>
                    <a:pt x="98" y="3"/>
                  </a:cubicBezTo>
                  <a:cubicBezTo>
                    <a:pt x="112" y="4"/>
                    <a:pt x="126" y="10"/>
                    <a:pt x="126" y="10"/>
                  </a:cubicBezTo>
                  <a:cubicBezTo>
                    <a:pt x="129" y="13"/>
                    <a:pt x="129" y="13"/>
                    <a:pt x="129" y="13"/>
                  </a:cubicBezTo>
                  <a:cubicBezTo>
                    <a:pt x="98" y="13"/>
                    <a:pt x="67" y="13"/>
                    <a:pt x="36" y="13"/>
                  </a:cubicBezTo>
                  <a:cubicBezTo>
                    <a:pt x="36" y="13"/>
                    <a:pt x="46" y="17"/>
                    <a:pt x="55" y="18"/>
                  </a:cubicBezTo>
                  <a:cubicBezTo>
                    <a:pt x="63" y="19"/>
                    <a:pt x="74" y="20"/>
                    <a:pt x="87" y="20"/>
                  </a:cubicBezTo>
                  <a:cubicBezTo>
                    <a:pt x="95" y="20"/>
                    <a:pt x="103" y="20"/>
                    <a:pt x="109" y="19"/>
                  </a:cubicBezTo>
                  <a:cubicBezTo>
                    <a:pt x="116" y="19"/>
                    <a:pt x="123" y="19"/>
                    <a:pt x="130" y="18"/>
                  </a:cubicBezTo>
                  <a:cubicBezTo>
                    <a:pt x="136" y="22"/>
                    <a:pt x="136" y="22"/>
                    <a:pt x="136" y="22"/>
                  </a:cubicBezTo>
                  <a:cubicBezTo>
                    <a:pt x="130" y="23"/>
                    <a:pt x="123" y="23"/>
                    <a:pt x="116" y="23"/>
                  </a:cubicBezTo>
                  <a:cubicBezTo>
                    <a:pt x="109" y="23"/>
                    <a:pt x="101" y="24"/>
                    <a:pt x="91" y="24"/>
                  </a:cubicBezTo>
                  <a:close/>
                  <a:moveTo>
                    <a:pt x="56" y="4"/>
                  </a:moveTo>
                  <a:cubicBezTo>
                    <a:pt x="47" y="4"/>
                    <a:pt x="36" y="5"/>
                    <a:pt x="36" y="5"/>
                  </a:cubicBezTo>
                  <a:cubicBezTo>
                    <a:pt x="32" y="9"/>
                    <a:pt x="32" y="9"/>
                    <a:pt x="32" y="9"/>
                  </a:cubicBezTo>
                  <a:cubicBezTo>
                    <a:pt x="53" y="9"/>
                    <a:pt x="74" y="9"/>
                    <a:pt x="95" y="9"/>
                  </a:cubicBezTo>
                  <a:cubicBezTo>
                    <a:pt x="95" y="9"/>
                    <a:pt x="87" y="6"/>
                    <a:pt x="80" y="5"/>
                  </a:cubicBezTo>
                  <a:cubicBezTo>
                    <a:pt x="74" y="4"/>
                    <a:pt x="66"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5" name="Freeform 427"/>
            <p:cNvSpPr>
              <a:spLocks/>
            </p:cNvSpPr>
            <p:nvPr/>
          </p:nvSpPr>
          <p:spPr bwMode="auto">
            <a:xfrm>
              <a:off x="41000363" y="1576388"/>
              <a:ext cx="288925" cy="119063"/>
            </a:xfrm>
            <a:custGeom>
              <a:avLst/>
              <a:gdLst>
                <a:gd name="T0" fmla="*/ 77 w 77"/>
                <a:gd name="T1" fmla="*/ 32 h 32"/>
                <a:gd name="T2" fmla="*/ 48 w 77"/>
                <a:gd name="T3" fmla="*/ 32 h 32"/>
                <a:gd name="T4" fmla="*/ 0 w 77"/>
                <a:gd name="T5" fmla="*/ 0 h 32"/>
                <a:gd name="T6" fmla="*/ 30 w 77"/>
                <a:gd name="T7" fmla="*/ 0 h 32"/>
                <a:gd name="T8" fmla="*/ 77 w 77"/>
                <a:gd name="T9" fmla="*/ 32 h 32"/>
              </a:gdLst>
              <a:ahLst/>
              <a:cxnLst>
                <a:cxn ang="0">
                  <a:pos x="T0" y="T1"/>
                </a:cxn>
                <a:cxn ang="0">
                  <a:pos x="T2" y="T3"/>
                </a:cxn>
                <a:cxn ang="0">
                  <a:pos x="T4" y="T5"/>
                </a:cxn>
                <a:cxn ang="0">
                  <a:pos x="T6" y="T7"/>
                </a:cxn>
                <a:cxn ang="0">
                  <a:pos x="T8" y="T9"/>
                </a:cxn>
              </a:cxnLst>
              <a:rect l="0" t="0" r="r" b="b"/>
              <a:pathLst>
                <a:path w="77" h="32">
                  <a:moveTo>
                    <a:pt x="77" y="32"/>
                  </a:moveTo>
                  <a:cubicBezTo>
                    <a:pt x="68" y="32"/>
                    <a:pt x="58" y="32"/>
                    <a:pt x="48" y="32"/>
                  </a:cubicBezTo>
                  <a:cubicBezTo>
                    <a:pt x="32" y="21"/>
                    <a:pt x="16" y="11"/>
                    <a:pt x="0" y="0"/>
                  </a:cubicBezTo>
                  <a:cubicBezTo>
                    <a:pt x="10" y="0"/>
                    <a:pt x="20" y="0"/>
                    <a:pt x="30" y="0"/>
                  </a:cubicBezTo>
                  <a:cubicBezTo>
                    <a:pt x="45" y="11"/>
                    <a:pt x="61" y="22"/>
                    <a:pt x="77" y="32"/>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6" name="Freeform 428"/>
            <p:cNvSpPr>
              <a:spLocks noEditPoints="1"/>
            </p:cNvSpPr>
            <p:nvPr/>
          </p:nvSpPr>
          <p:spPr bwMode="auto">
            <a:xfrm>
              <a:off x="41341675" y="1609726"/>
              <a:ext cx="509588" cy="90488"/>
            </a:xfrm>
            <a:custGeom>
              <a:avLst/>
              <a:gdLst>
                <a:gd name="T0" fmla="*/ 91 w 136"/>
                <a:gd name="T1" fmla="*/ 24 h 24"/>
                <a:gd name="T2" fmla="*/ 35 w 136"/>
                <a:gd name="T3" fmla="*/ 20 h 24"/>
                <a:gd name="T4" fmla="*/ 4 w 136"/>
                <a:gd name="T5" fmla="*/ 12 h 24"/>
                <a:gd name="T6" fmla="*/ 8 w 136"/>
                <a:gd name="T7" fmla="*/ 3 h 24"/>
                <a:gd name="T8" fmla="*/ 50 w 136"/>
                <a:gd name="T9" fmla="*/ 0 h 24"/>
                <a:gd name="T10" fmla="*/ 97 w 136"/>
                <a:gd name="T11" fmla="*/ 3 h 24"/>
                <a:gd name="T12" fmla="*/ 125 w 136"/>
                <a:gd name="T13" fmla="*/ 10 h 24"/>
                <a:gd name="T14" fmla="*/ 129 w 136"/>
                <a:gd name="T15" fmla="*/ 13 h 24"/>
                <a:gd name="T16" fmla="*/ 36 w 136"/>
                <a:gd name="T17" fmla="*/ 13 h 24"/>
                <a:gd name="T18" fmla="*/ 54 w 136"/>
                <a:gd name="T19" fmla="*/ 18 h 24"/>
                <a:gd name="T20" fmla="*/ 86 w 136"/>
                <a:gd name="T21" fmla="*/ 20 h 24"/>
                <a:gd name="T22" fmla="*/ 109 w 136"/>
                <a:gd name="T23" fmla="*/ 19 h 24"/>
                <a:gd name="T24" fmla="*/ 130 w 136"/>
                <a:gd name="T25" fmla="*/ 18 h 24"/>
                <a:gd name="T26" fmla="*/ 136 w 136"/>
                <a:gd name="T27" fmla="*/ 22 h 24"/>
                <a:gd name="T28" fmla="*/ 116 w 136"/>
                <a:gd name="T29" fmla="*/ 23 h 24"/>
                <a:gd name="T30" fmla="*/ 91 w 136"/>
                <a:gd name="T31" fmla="*/ 24 h 24"/>
                <a:gd name="T32" fmla="*/ 55 w 136"/>
                <a:gd name="T33" fmla="*/ 4 h 24"/>
                <a:gd name="T34" fmla="*/ 35 w 136"/>
                <a:gd name="T35" fmla="*/ 5 h 24"/>
                <a:gd name="T36" fmla="*/ 31 w 136"/>
                <a:gd name="T37" fmla="*/ 9 h 24"/>
                <a:gd name="T38" fmla="*/ 94 w 136"/>
                <a:gd name="T39" fmla="*/ 9 h 24"/>
                <a:gd name="T40" fmla="*/ 80 w 136"/>
                <a:gd name="T41" fmla="*/ 5 h 24"/>
                <a:gd name="T42" fmla="*/ 55 w 136"/>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6" h="24">
                  <a:moveTo>
                    <a:pt x="91" y="24"/>
                  </a:moveTo>
                  <a:cubicBezTo>
                    <a:pt x="69" y="24"/>
                    <a:pt x="50" y="23"/>
                    <a:pt x="35" y="20"/>
                  </a:cubicBezTo>
                  <a:cubicBezTo>
                    <a:pt x="20" y="18"/>
                    <a:pt x="4" y="12"/>
                    <a:pt x="4" y="12"/>
                  </a:cubicBezTo>
                  <a:cubicBezTo>
                    <a:pt x="4" y="12"/>
                    <a:pt x="0" y="5"/>
                    <a:pt x="8" y="3"/>
                  </a:cubicBezTo>
                  <a:cubicBezTo>
                    <a:pt x="16" y="1"/>
                    <a:pt x="30" y="0"/>
                    <a:pt x="50" y="0"/>
                  </a:cubicBezTo>
                  <a:cubicBezTo>
                    <a:pt x="68" y="0"/>
                    <a:pt x="84" y="1"/>
                    <a:pt x="97" y="3"/>
                  </a:cubicBezTo>
                  <a:cubicBezTo>
                    <a:pt x="111" y="4"/>
                    <a:pt x="125" y="10"/>
                    <a:pt x="125" y="10"/>
                  </a:cubicBezTo>
                  <a:cubicBezTo>
                    <a:pt x="129" y="13"/>
                    <a:pt x="129" y="13"/>
                    <a:pt x="129" y="13"/>
                  </a:cubicBezTo>
                  <a:cubicBezTo>
                    <a:pt x="98" y="13"/>
                    <a:pt x="67" y="13"/>
                    <a:pt x="36" y="13"/>
                  </a:cubicBezTo>
                  <a:cubicBezTo>
                    <a:pt x="36" y="13"/>
                    <a:pt x="46" y="17"/>
                    <a:pt x="54" y="18"/>
                  </a:cubicBezTo>
                  <a:cubicBezTo>
                    <a:pt x="63" y="19"/>
                    <a:pt x="74" y="20"/>
                    <a:pt x="86" y="20"/>
                  </a:cubicBezTo>
                  <a:cubicBezTo>
                    <a:pt x="95" y="20"/>
                    <a:pt x="102" y="20"/>
                    <a:pt x="109" y="19"/>
                  </a:cubicBezTo>
                  <a:cubicBezTo>
                    <a:pt x="115" y="19"/>
                    <a:pt x="123" y="19"/>
                    <a:pt x="130" y="18"/>
                  </a:cubicBezTo>
                  <a:cubicBezTo>
                    <a:pt x="136" y="22"/>
                    <a:pt x="136" y="22"/>
                    <a:pt x="136" y="22"/>
                  </a:cubicBezTo>
                  <a:cubicBezTo>
                    <a:pt x="130" y="23"/>
                    <a:pt x="123" y="23"/>
                    <a:pt x="116" y="23"/>
                  </a:cubicBezTo>
                  <a:cubicBezTo>
                    <a:pt x="109" y="23"/>
                    <a:pt x="100" y="24"/>
                    <a:pt x="91" y="24"/>
                  </a:cubicBezTo>
                  <a:close/>
                  <a:moveTo>
                    <a:pt x="55" y="4"/>
                  </a:moveTo>
                  <a:cubicBezTo>
                    <a:pt x="46" y="4"/>
                    <a:pt x="35" y="5"/>
                    <a:pt x="35" y="5"/>
                  </a:cubicBezTo>
                  <a:cubicBezTo>
                    <a:pt x="31" y="9"/>
                    <a:pt x="31" y="9"/>
                    <a:pt x="31" y="9"/>
                  </a:cubicBezTo>
                  <a:cubicBezTo>
                    <a:pt x="52" y="9"/>
                    <a:pt x="73" y="9"/>
                    <a:pt x="94" y="9"/>
                  </a:cubicBezTo>
                  <a:cubicBezTo>
                    <a:pt x="94" y="9"/>
                    <a:pt x="86" y="6"/>
                    <a:pt x="80" y="5"/>
                  </a:cubicBezTo>
                  <a:cubicBezTo>
                    <a:pt x="73" y="4"/>
                    <a:pt x="65" y="4"/>
                    <a:pt x="5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7" name="Freeform 429"/>
            <p:cNvSpPr>
              <a:spLocks/>
            </p:cNvSpPr>
            <p:nvPr/>
          </p:nvSpPr>
          <p:spPr bwMode="auto">
            <a:xfrm>
              <a:off x="41829038" y="1590676"/>
              <a:ext cx="457200" cy="109538"/>
            </a:xfrm>
            <a:custGeom>
              <a:avLst/>
              <a:gdLst>
                <a:gd name="T0" fmla="*/ 95 w 122"/>
                <a:gd name="T1" fmla="*/ 25 h 29"/>
                <a:gd name="T2" fmla="*/ 116 w 122"/>
                <a:gd name="T3" fmla="*/ 24 h 29"/>
                <a:gd name="T4" fmla="*/ 122 w 122"/>
                <a:gd name="T5" fmla="*/ 28 h 29"/>
                <a:gd name="T6" fmla="*/ 110 w 122"/>
                <a:gd name="T7" fmla="*/ 28 h 29"/>
                <a:gd name="T8" fmla="*/ 94 w 122"/>
                <a:gd name="T9" fmla="*/ 29 h 29"/>
                <a:gd name="T10" fmla="*/ 41 w 122"/>
                <a:gd name="T11" fmla="*/ 21 h 29"/>
                <a:gd name="T12" fmla="*/ 22 w 122"/>
                <a:gd name="T13" fmla="*/ 9 h 29"/>
                <a:gd name="T14" fmla="*/ 3 w 122"/>
                <a:gd name="T15" fmla="*/ 9 h 29"/>
                <a:gd name="T16" fmla="*/ 0 w 122"/>
                <a:gd name="T17" fmla="*/ 7 h 29"/>
                <a:gd name="T18" fmla="*/ 17 w 122"/>
                <a:gd name="T19" fmla="*/ 5 h 29"/>
                <a:gd name="T20" fmla="*/ 20 w 122"/>
                <a:gd name="T21" fmla="*/ 0 h 29"/>
                <a:gd name="T22" fmla="*/ 38 w 122"/>
                <a:gd name="T23" fmla="*/ 0 h 29"/>
                <a:gd name="T24" fmla="*/ 46 w 122"/>
                <a:gd name="T25" fmla="*/ 5 h 29"/>
                <a:gd name="T26" fmla="*/ 86 w 122"/>
                <a:gd name="T27" fmla="*/ 5 h 29"/>
                <a:gd name="T28" fmla="*/ 92 w 122"/>
                <a:gd name="T29" fmla="*/ 9 h 29"/>
                <a:gd name="T30" fmla="*/ 52 w 122"/>
                <a:gd name="T31" fmla="*/ 9 h 29"/>
                <a:gd name="T32" fmla="*/ 70 w 122"/>
                <a:gd name="T33" fmla="*/ 21 h 29"/>
                <a:gd name="T34" fmla="*/ 80 w 122"/>
                <a:gd name="T35" fmla="*/ 24 h 29"/>
                <a:gd name="T36" fmla="*/ 95 w 122"/>
                <a:gd name="T37" fmla="*/ 2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2" h="29">
                  <a:moveTo>
                    <a:pt x="95" y="25"/>
                  </a:moveTo>
                  <a:cubicBezTo>
                    <a:pt x="102" y="25"/>
                    <a:pt x="109" y="24"/>
                    <a:pt x="116" y="24"/>
                  </a:cubicBezTo>
                  <a:cubicBezTo>
                    <a:pt x="122" y="28"/>
                    <a:pt x="122" y="28"/>
                    <a:pt x="122" y="28"/>
                  </a:cubicBezTo>
                  <a:cubicBezTo>
                    <a:pt x="110" y="28"/>
                    <a:pt x="110" y="28"/>
                    <a:pt x="110" y="28"/>
                  </a:cubicBezTo>
                  <a:cubicBezTo>
                    <a:pt x="94" y="29"/>
                    <a:pt x="94" y="29"/>
                    <a:pt x="94" y="29"/>
                  </a:cubicBezTo>
                  <a:cubicBezTo>
                    <a:pt x="66" y="29"/>
                    <a:pt x="48" y="26"/>
                    <a:pt x="41" y="21"/>
                  </a:cubicBezTo>
                  <a:cubicBezTo>
                    <a:pt x="34" y="17"/>
                    <a:pt x="28" y="13"/>
                    <a:pt x="22" y="9"/>
                  </a:cubicBezTo>
                  <a:cubicBezTo>
                    <a:pt x="16" y="9"/>
                    <a:pt x="9" y="9"/>
                    <a:pt x="3" y="9"/>
                  </a:cubicBezTo>
                  <a:cubicBezTo>
                    <a:pt x="0" y="7"/>
                    <a:pt x="0" y="7"/>
                    <a:pt x="0" y="7"/>
                  </a:cubicBezTo>
                  <a:cubicBezTo>
                    <a:pt x="17" y="5"/>
                    <a:pt x="17" y="5"/>
                    <a:pt x="17" y="5"/>
                  </a:cubicBezTo>
                  <a:cubicBezTo>
                    <a:pt x="20" y="0"/>
                    <a:pt x="20" y="0"/>
                    <a:pt x="20" y="0"/>
                  </a:cubicBezTo>
                  <a:cubicBezTo>
                    <a:pt x="26" y="0"/>
                    <a:pt x="32" y="0"/>
                    <a:pt x="38" y="0"/>
                  </a:cubicBezTo>
                  <a:cubicBezTo>
                    <a:pt x="46" y="5"/>
                    <a:pt x="46" y="5"/>
                    <a:pt x="46" y="5"/>
                  </a:cubicBezTo>
                  <a:cubicBezTo>
                    <a:pt x="59" y="5"/>
                    <a:pt x="73" y="5"/>
                    <a:pt x="86" y="5"/>
                  </a:cubicBezTo>
                  <a:cubicBezTo>
                    <a:pt x="92" y="9"/>
                    <a:pt x="92" y="9"/>
                    <a:pt x="92" y="9"/>
                  </a:cubicBezTo>
                  <a:cubicBezTo>
                    <a:pt x="78" y="9"/>
                    <a:pt x="65" y="9"/>
                    <a:pt x="52" y="9"/>
                  </a:cubicBezTo>
                  <a:cubicBezTo>
                    <a:pt x="58" y="13"/>
                    <a:pt x="64" y="17"/>
                    <a:pt x="70" y="21"/>
                  </a:cubicBezTo>
                  <a:cubicBezTo>
                    <a:pt x="80" y="24"/>
                    <a:pt x="80" y="24"/>
                    <a:pt x="80" y="24"/>
                  </a:cubicBezTo>
                  <a:lnTo>
                    <a:pt x="95"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8" name="Freeform 430"/>
            <p:cNvSpPr>
              <a:spLocks noEditPoints="1"/>
            </p:cNvSpPr>
            <p:nvPr/>
          </p:nvSpPr>
          <p:spPr bwMode="auto">
            <a:xfrm>
              <a:off x="42279888" y="1609726"/>
              <a:ext cx="512763" cy="90488"/>
            </a:xfrm>
            <a:custGeom>
              <a:avLst/>
              <a:gdLst>
                <a:gd name="T0" fmla="*/ 92 w 137"/>
                <a:gd name="T1" fmla="*/ 24 h 24"/>
                <a:gd name="T2" fmla="*/ 36 w 137"/>
                <a:gd name="T3" fmla="*/ 20 h 24"/>
                <a:gd name="T4" fmla="*/ 5 w 137"/>
                <a:gd name="T5" fmla="*/ 12 h 24"/>
                <a:gd name="T6" fmla="*/ 8 w 137"/>
                <a:gd name="T7" fmla="*/ 3 h 24"/>
                <a:gd name="T8" fmla="*/ 50 w 137"/>
                <a:gd name="T9" fmla="*/ 0 h 24"/>
                <a:gd name="T10" fmla="*/ 98 w 137"/>
                <a:gd name="T11" fmla="*/ 3 h 24"/>
                <a:gd name="T12" fmla="*/ 126 w 137"/>
                <a:gd name="T13" fmla="*/ 10 h 24"/>
                <a:gd name="T14" fmla="*/ 130 w 137"/>
                <a:gd name="T15" fmla="*/ 13 h 24"/>
                <a:gd name="T16" fmla="*/ 37 w 137"/>
                <a:gd name="T17" fmla="*/ 13 h 24"/>
                <a:gd name="T18" fmla="*/ 55 w 137"/>
                <a:gd name="T19" fmla="*/ 18 h 24"/>
                <a:gd name="T20" fmla="*/ 87 w 137"/>
                <a:gd name="T21" fmla="*/ 20 h 24"/>
                <a:gd name="T22" fmla="*/ 110 w 137"/>
                <a:gd name="T23" fmla="*/ 19 h 24"/>
                <a:gd name="T24" fmla="*/ 131 w 137"/>
                <a:gd name="T25" fmla="*/ 18 h 24"/>
                <a:gd name="T26" fmla="*/ 137 w 137"/>
                <a:gd name="T27" fmla="*/ 22 h 24"/>
                <a:gd name="T28" fmla="*/ 117 w 137"/>
                <a:gd name="T29" fmla="*/ 23 h 24"/>
                <a:gd name="T30" fmla="*/ 92 w 137"/>
                <a:gd name="T31" fmla="*/ 24 h 24"/>
                <a:gd name="T32" fmla="*/ 56 w 137"/>
                <a:gd name="T33" fmla="*/ 4 h 24"/>
                <a:gd name="T34" fmla="*/ 35 w 137"/>
                <a:gd name="T35" fmla="*/ 5 h 24"/>
                <a:gd name="T36" fmla="*/ 32 w 137"/>
                <a:gd name="T37" fmla="*/ 9 h 24"/>
                <a:gd name="T38" fmla="*/ 95 w 137"/>
                <a:gd name="T39" fmla="*/ 9 h 24"/>
                <a:gd name="T40" fmla="*/ 80 w 137"/>
                <a:gd name="T41" fmla="*/ 5 h 24"/>
                <a:gd name="T42" fmla="*/ 56 w 137"/>
                <a:gd name="T43" fmla="*/ 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7" h="24">
                  <a:moveTo>
                    <a:pt x="92" y="24"/>
                  </a:moveTo>
                  <a:cubicBezTo>
                    <a:pt x="70" y="24"/>
                    <a:pt x="52" y="23"/>
                    <a:pt x="36" y="20"/>
                  </a:cubicBezTo>
                  <a:cubicBezTo>
                    <a:pt x="21" y="18"/>
                    <a:pt x="5" y="12"/>
                    <a:pt x="5" y="12"/>
                  </a:cubicBezTo>
                  <a:cubicBezTo>
                    <a:pt x="5" y="12"/>
                    <a:pt x="0" y="5"/>
                    <a:pt x="8" y="3"/>
                  </a:cubicBezTo>
                  <a:cubicBezTo>
                    <a:pt x="16" y="1"/>
                    <a:pt x="30" y="0"/>
                    <a:pt x="50" y="0"/>
                  </a:cubicBezTo>
                  <a:cubicBezTo>
                    <a:pt x="69" y="0"/>
                    <a:pt x="84" y="1"/>
                    <a:pt x="98" y="3"/>
                  </a:cubicBezTo>
                  <a:cubicBezTo>
                    <a:pt x="111" y="4"/>
                    <a:pt x="126" y="10"/>
                    <a:pt x="126" y="10"/>
                  </a:cubicBezTo>
                  <a:cubicBezTo>
                    <a:pt x="130" y="13"/>
                    <a:pt x="130" y="13"/>
                    <a:pt x="130" y="13"/>
                  </a:cubicBezTo>
                  <a:cubicBezTo>
                    <a:pt x="99" y="13"/>
                    <a:pt x="68" y="13"/>
                    <a:pt x="37" y="13"/>
                  </a:cubicBezTo>
                  <a:cubicBezTo>
                    <a:pt x="37" y="13"/>
                    <a:pt x="47" y="17"/>
                    <a:pt x="55" y="18"/>
                  </a:cubicBezTo>
                  <a:cubicBezTo>
                    <a:pt x="64" y="19"/>
                    <a:pt x="75" y="20"/>
                    <a:pt x="87" y="20"/>
                  </a:cubicBezTo>
                  <a:cubicBezTo>
                    <a:pt x="96" y="20"/>
                    <a:pt x="103" y="20"/>
                    <a:pt x="110" y="19"/>
                  </a:cubicBezTo>
                  <a:cubicBezTo>
                    <a:pt x="117" y="19"/>
                    <a:pt x="124" y="19"/>
                    <a:pt x="131" y="18"/>
                  </a:cubicBezTo>
                  <a:cubicBezTo>
                    <a:pt x="137" y="22"/>
                    <a:pt x="137" y="22"/>
                    <a:pt x="137" y="22"/>
                  </a:cubicBezTo>
                  <a:cubicBezTo>
                    <a:pt x="131" y="23"/>
                    <a:pt x="124" y="23"/>
                    <a:pt x="117" y="23"/>
                  </a:cubicBezTo>
                  <a:cubicBezTo>
                    <a:pt x="110" y="23"/>
                    <a:pt x="102" y="24"/>
                    <a:pt x="92" y="24"/>
                  </a:cubicBezTo>
                  <a:close/>
                  <a:moveTo>
                    <a:pt x="56" y="4"/>
                  </a:moveTo>
                  <a:cubicBezTo>
                    <a:pt x="46" y="4"/>
                    <a:pt x="35" y="5"/>
                    <a:pt x="35" y="5"/>
                  </a:cubicBezTo>
                  <a:cubicBezTo>
                    <a:pt x="32" y="9"/>
                    <a:pt x="32" y="9"/>
                    <a:pt x="32" y="9"/>
                  </a:cubicBezTo>
                  <a:cubicBezTo>
                    <a:pt x="53" y="9"/>
                    <a:pt x="74" y="9"/>
                    <a:pt x="95" y="9"/>
                  </a:cubicBezTo>
                  <a:cubicBezTo>
                    <a:pt x="95" y="9"/>
                    <a:pt x="87" y="6"/>
                    <a:pt x="80" y="5"/>
                  </a:cubicBezTo>
                  <a:cubicBezTo>
                    <a:pt x="73" y="4"/>
                    <a:pt x="65" y="4"/>
                    <a:pt x="56"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79" name="Freeform 431"/>
            <p:cNvSpPr>
              <a:spLocks/>
            </p:cNvSpPr>
            <p:nvPr/>
          </p:nvSpPr>
          <p:spPr bwMode="auto">
            <a:xfrm>
              <a:off x="42437050" y="3448051"/>
              <a:ext cx="363538" cy="104775"/>
            </a:xfrm>
            <a:custGeom>
              <a:avLst/>
              <a:gdLst>
                <a:gd name="T0" fmla="*/ 76 w 97"/>
                <a:gd name="T1" fmla="*/ 0 h 28"/>
                <a:gd name="T2" fmla="*/ 92 w 97"/>
                <a:gd name="T3" fmla="*/ 0 h 28"/>
                <a:gd name="T4" fmla="*/ 97 w 97"/>
                <a:gd name="T5" fmla="*/ 6 h 28"/>
                <a:gd name="T6" fmla="*/ 82 w 97"/>
                <a:gd name="T7" fmla="*/ 5 h 28"/>
                <a:gd name="T8" fmla="*/ 54 w 97"/>
                <a:gd name="T9" fmla="*/ 8 h 28"/>
                <a:gd name="T10" fmla="*/ 51 w 97"/>
                <a:gd name="T11" fmla="*/ 14 h 28"/>
                <a:gd name="T12" fmla="*/ 71 w 97"/>
                <a:gd name="T13" fmla="*/ 28 h 28"/>
                <a:gd name="T14" fmla="*/ 39 w 97"/>
                <a:gd name="T15" fmla="*/ 28 h 28"/>
                <a:gd name="T16" fmla="*/ 0 w 97"/>
                <a:gd name="T17" fmla="*/ 1 h 28"/>
                <a:gd name="T18" fmla="*/ 26 w 97"/>
                <a:gd name="T19" fmla="*/ 1 h 28"/>
                <a:gd name="T20" fmla="*/ 36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3" y="0"/>
                    <a:pt x="92" y="0"/>
                    <a:pt x="92" y="0"/>
                  </a:cubicBezTo>
                  <a:cubicBezTo>
                    <a:pt x="97" y="6"/>
                    <a:pt x="97" y="6"/>
                    <a:pt x="97" y="6"/>
                  </a:cubicBezTo>
                  <a:cubicBezTo>
                    <a:pt x="82" y="5"/>
                    <a:pt x="82" y="5"/>
                    <a:pt x="82" y="5"/>
                  </a:cubicBezTo>
                  <a:cubicBezTo>
                    <a:pt x="69" y="5"/>
                    <a:pt x="54" y="8"/>
                    <a:pt x="54" y="8"/>
                  </a:cubicBezTo>
                  <a:cubicBezTo>
                    <a:pt x="51" y="14"/>
                    <a:pt x="51" y="14"/>
                    <a:pt x="51" y="14"/>
                  </a:cubicBezTo>
                  <a:cubicBezTo>
                    <a:pt x="57" y="18"/>
                    <a:pt x="64" y="23"/>
                    <a:pt x="71" y="28"/>
                  </a:cubicBezTo>
                  <a:cubicBezTo>
                    <a:pt x="60" y="28"/>
                    <a:pt x="49" y="28"/>
                    <a:pt x="39" y="28"/>
                  </a:cubicBezTo>
                  <a:cubicBezTo>
                    <a:pt x="26" y="19"/>
                    <a:pt x="13" y="9"/>
                    <a:pt x="0" y="1"/>
                  </a:cubicBezTo>
                  <a:cubicBezTo>
                    <a:pt x="9" y="1"/>
                    <a:pt x="17" y="1"/>
                    <a:pt x="26" y="1"/>
                  </a:cubicBezTo>
                  <a:cubicBezTo>
                    <a:pt x="36" y="5"/>
                    <a:pt x="36" y="5"/>
                    <a:pt x="36"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0" name="Freeform 432"/>
            <p:cNvSpPr>
              <a:spLocks noEditPoints="1"/>
            </p:cNvSpPr>
            <p:nvPr/>
          </p:nvSpPr>
          <p:spPr bwMode="auto">
            <a:xfrm>
              <a:off x="42905363" y="3448051"/>
              <a:ext cx="558800" cy="104775"/>
            </a:xfrm>
            <a:custGeom>
              <a:avLst/>
              <a:gdLst>
                <a:gd name="T0" fmla="*/ 101 w 149"/>
                <a:gd name="T1" fmla="*/ 28 h 28"/>
                <a:gd name="T2" fmla="*/ 40 w 149"/>
                <a:gd name="T3" fmla="*/ 24 h 28"/>
                <a:gd name="T4" fmla="*/ 6 w 149"/>
                <a:gd name="T5" fmla="*/ 14 h 28"/>
                <a:gd name="T6" fmla="*/ 10 w 149"/>
                <a:gd name="T7" fmla="*/ 4 h 28"/>
                <a:gd name="T8" fmla="*/ 55 w 149"/>
                <a:gd name="T9" fmla="*/ 0 h 28"/>
                <a:gd name="T10" fmla="*/ 107 w 149"/>
                <a:gd name="T11" fmla="*/ 3 h 28"/>
                <a:gd name="T12" fmla="*/ 137 w 149"/>
                <a:gd name="T13" fmla="*/ 12 h 28"/>
                <a:gd name="T14" fmla="*/ 141 w 149"/>
                <a:gd name="T15" fmla="*/ 15 h 28"/>
                <a:gd name="T16" fmla="*/ 41 w 149"/>
                <a:gd name="T17" fmla="*/ 15 h 28"/>
                <a:gd name="T18" fmla="*/ 61 w 149"/>
                <a:gd name="T19" fmla="*/ 21 h 28"/>
                <a:gd name="T20" fmla="*/ 96 w 149"/>
                <a:gd name="T21" fmla="*/ 23 h 28"/>
                <a:gd name="T22" fmla="*/ 120 w 149"/>
                <a:gd name="T23" fmla="*/ 23 h 28"/>
                <a:gd name="T24" fmla="*/ 143 w 149"/>
                <a:gd name="T25" fmla="*/ 21 h 28"/>
                <a:gd name="T26" fmla="*/ 149 w 149"/>
                <a:gd name="T27" fmla="*/ 26 h 28"/>
                <a:gd name="T28" fmla="*/ 128 w 149"/>
                <a:gd name="T29" fmla="*/ 28 h 28"/>
                <a:gd name="T30" fmla="*/ 101 w 149"/>
                <a:gd name="T31" fmla="*/ 28 h 28"/>
                <a:gd name="T32" fmla="*/ 61 w 149"/>
                <a:gd name="T33" fmla="*/ 4 h 28"/>
                <a:gd name="T34" fmla="*/ 39 w 149"/>
                <a:gd name="T35" fmla="*/ 6 h 28"/>
                <a:gd name="T36" fmla="*/ 35 w 149"/>
                <a:gd name="T37" fmla="*/ 11 h 28"/>
                <a:gd name="T38" fmla="*/ 103 w 149"/>
                <a:gd name="T39" fmla="*/ 11 h 28"/>
                <a:gd name="T40" fmla="*/ 87 w 149"/>
                <a:gd name="T41" fmla="*/ 6 h 28"/>
                <a:gd name="T42" fmla="*/ 61 w 149"/>
                <a:gd name="T43" fmla="*/ 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9" h="28">
                  <a:moveTo>
                    <a:pt x="101" y="28"/>
                  </a:moveTo>
                  <a:cubicBezTo>
                    <a:pt x="77" y="28"/>
                    <a:pt x="57" y="27"/>
                    <a:pt x="40" y="24"/>
                  </a:cubicBezTo>
                  <a:cubicBezTo>
                    <a:pt x="24" y="22"/>
                    <a:pt x="12" y="19"/>
                    <a:pt x="6" y="14"/>
                  </a:cubicBezTo>
                  <a:cubicBezTo>
                    <a:pt x="0" y="10"/>
                    <a:pt x="1" y="7"/>
                    <a:pt x="10" y="4"/>
                  </a:cubicBezTo>
                  <a:cubicBezTo>
                    <a:pt x="18" y="2"/>
                    <a:pt x="33" y="0"/>
                    <a:pt x="55" y="0"/>
                  </a:cubicBezTo>
                  <a:cubicBezTo>
                    <a:pt x="75" y="0"/>
                    <a:pt x="92" y="1"/>
                    <a:pt x="107" y="3"/>
                  </a:cubicBezTo>
                  <a:cubicBezTo>
                    <a:pt x="121" y="6"/>
                    <a:pt x="137" y="12"/>
                    <a:pt x="137" y="12"/>
                  </a:cubicBezTo>
                  <a:cubicBezTo>
                    <a:pt x="141" y="15"/>
                    <a:pt x="141" y="15"/>
                    <a:pt x="141" y="15"/>
                  </a:cubicBezTo>
                  <a:cubicBezTo>
                    <a:pt x="108" y="15"/>
                    <a:pt x="74" y="15"/>
                    <a:pt x="41" y="15"/>
                  </a:cubicBezTo>
                  <a:cubicBezTo>
                    <a:pt x="41" y="15"/>
                    <a:pt x="52" y="20"/>
                    <a:pt x="61" y="21"/>
                  </a:cubicBezTo>
                  <a:cubicBezTo>
                    <a:pt x="71" y="23"/>
                    <a:pt x="82" y="23"/>
                    <a:pt x="96" y="23"/>
                  </a:cubicBezTo>
                  <a:cubicBezTo>
                    <a:pt x="105" y="23"/>
                    <a:pt x="113" y="23"/>
                    <a:pt x="120" y="23"/>
                  </a:cubicBezTo>
                  <a:cubicBezTo>
                    <a:pt x="127" y="23"/>
                    <a:pt x="135" y="22"/>
                    <a:pt x="143" y="21"/>
                  </a:cubicBezTo>
                  <a:cubicBezTo>
                    <a:pt x="149" y="26"/>
                    <a:pt x="149" y="26"/>
                    <a:pt x="149" y="26"/>
                  </a:cubicBezTo>
                  <a:cubicBezTo>
                    <a:pt x="143" y="27"/>
                    <a:pt x="135" y="27"/>
                    <a:pt x="128" y="28"/>
                  </a:cubicBezTo>
                  <a:cubicBezTo>
                    <a:pt x="120" y="28"/>
                    <a:pt x="111" y="28"/>
                    <a:pt x="101" y="28"/>
                  </a:cubicBezTo>
                  <a:close/>
                  <a:moveTo>
                    <a:pt x="61" y="4"/>
                  </a:moveTo>
                  <a:cubicBezTo>
                    <a:pt x="51" y="4"/>
                    <a:pt x="39" y="6"/>
                    <a:pt x="39" y="6"/>
                  </a:cubicBezTo>
                  <a:cubicBezTo>
                    <a:pt x="35" y="11"/>
                    <a:pt x="35" y="11"/>
                    <a:pt x="35" y="11"/>
                  </a:cubicBezTo>
                  <a:cubicBezTo>
                    <a:pt x="58" y="11"/>
                    <a:pt x="81" y="11"/>
                    <a:pt x="103" y="11"/>
                  </a:cubicBezTo>
                  <a:cubicBezTo>
                    <a:pt x="103" y="11"/>
                    <a:pt x="95" y="8"/>
                    <a:pt x="87" y="6"/>
                  </a:cubicBezTo>
                  <a:cubicBezTo>
                    <a:pt x="80" y="5"/>
                    <a:pt x="71" y="4"/>
                    <a:pt x="61"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1" name="Freeform 433"/>
            <p:cNvSpPr>
              <a:spLocks/>
            </p:cNvSpPr>
            <p:nvPr/>
          </p:nvSpPr>
          <p:spPr bwMode="auto">
            <a:xfrm>
              <a:off x="43434000" y="3429001"/>
              <a:ext cx="498475" cy="123825"/>
            </a:xfrm>
            <a:custGeom>
              <a:avLst/>
              <a:gdLst>
                <a:gd name="T0" fmla="*/ 104 w 133"/>
                <a:gd name="T1" fmla="*/ 28 h 33"/>
                <a:gd name="T2" fmla="*/ 127 w 133"/>
                <a:gd name="T3" fmla="*/ 28 h 33"/>
                <a:gd name="T4" fmla="*/ 133 w 133"/>
                <a:gd name="T5" fmla="*/ 32 h 33"/>
                <a:gd name="T6" fmla="*/ 121 w 133"/>
                <a:gd name="T7" fmla="*/ 33 h 33"/>
                <a:gd name="T8" fmla="*/ 103 w 133"/>
                <a:gd name="T9" fmla="*/ 33 h 33"/>
                <a:gd name="T10" fmla="*/ 45 w 133"/>
                <a:gd name="T11" fmla="*/ 24 h 33"/>
                <a:gd name="T12" fmla="*/ 24 w 133"/>
                <a:gd name="T13" fmla="*/ 10 h 33"/>
                <a:gd name="T14" fmla="*/ 4 w 133"/>
                <a:gd name="T15" fmla="*/ 10 h 33"/>
                <a:gd name="T16" fmla="*/ 0 w 133"/>
                <a:gd name="T17" fmla="*/ 8 h 33"/>
                <a:gd name="T18" fmla="*/ 19 w 133"/>
                <a:gd name="T19" fmla="*/ 5 h 33"/>
                <a:gd name="T20" fmla="*/ 22 w 133"/>
                <a:gd name="T21" fmla="*/ 0 h 33"/>
                <a:gd name="T22" fmla="*/ 41 w 133"/>
                <a:gd name="T23" fmla="*/ 0 h 33"/>
                <a:gd name="T24" fmla="*/ 50 w 133"/>
                <a:gd name="T25" fmla="*/ 6 h 33"/>
                <a:gd name="T26" fmla="*/ 93 w 133"/>
                <a:gd name="T27" fmla="*/ 6 h 33"/>
                <a:gd name="T28" fmla="*/ 99 w 133"/>
                <a:gd name="T29" fmla="*/ 10 h 33"/>
                <a:gd name="T30" fmla="*/ 56 w 133"/>
                <a:gd name="T31" fmla="*/ 10 h 33"/>
                <a:gd name="T32" fmla="*/ 77 w 133"/>
                <a:gd name="T33" fmla="*/ 24 h 33"/>
                <a:gd name="T34" fmla="*/ 88 w 133"/>
                <a:gd name="T35" fmla="*/ 27 h 33"/>
                <a:gd name="T36" fmla="*/ 104 w 133"/>
                <a:gd name="T37" fmla="*/ 2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3" h="33">
                  <a:moveTo>
                    <a:pt x="104" y="28"/>
                  </a:moveTo>
                  <a:cubicBezTo>
                    <a:pt x="112" y="28"/>
                    <a:pt x="120" y="28"/>
                    <a:pt x="127" y="28"/>
                  </a:cubicBezTo>
                  <a:cubicBezTo>
                    <a:pt x="133" y="32"/>
                    <a:pt x="133" y="32"/>
                    <a:pt x="133" y="32"/>
                  </a:cubicBezTo>
                  <a:cubicBezTo>
                    <a:pt x="121" y="33"/>
                    <a:pt x="121" y="33"/>
                    <a:pt x="121" y="33"/>
                  </a:cubicBezTo>
                  <a:cubicBezTo>
                    <a:pt x="103" y="33"/>
                    <a:pt x="103" y="33"/>
                    <a:pt x="103" y="33"/>
                  </a:cubicBezTo>
                  <a:cubicBezTo>
                    <a:pt x="73" y="33"/>
                    <a:pt x="54" y="30"/>
                    <a:pt x="45" y="24"/>
                  </a:cubicBezTo>
                  <a:cubicBezTo>
                    <a:pt x="38" y="20"/>
                    <a:pt x="31" y="15"/>
                    <a:pt x="24" y="10"/>
                  </a:cubicBezTo>
                  <a:cubicBezTo>
                    <a:pt x="17" y="10"/>
                    <a:pt x="11" y="10"/>
                    <a:pt x="4" y="10"/>
                  </a:cubicBezTo>
                  <a:cubicBezTo>
                    <a:pt x="0" y="8"/>
                    <a:pt x="0" y="8"/>
                    <a:pt x="0" y="8"/>
                  </a:cubicBezTo>
                  <a:cubicBezTo>
                    <a:pt x="6" y="7"/>
                    <a:pt x="13" y="6"/>
                    <a:pt x="19" y="5"/>
                  </a:cubicBezTo>
                  <a:cubicBezTo>
                    <a:pt x="22" y="0"/>
                    <a:pt x="22" y="0"/>
                    <a:pt x="22" y="0"/>
                  </a:cubicBezTo>
                  <a:cubicBezTo>
                    <a:pt x="28" y="0"/>
                    <a:pt x="35" y="0"/>
                    <a:pt x="41" y="0"/>
                  </a:cubicBezTo>
                  <a:cubicBezTo>
                    <a:pt x="50" y="6"/>
                    <a:pt x="50" y="6"/>
                    <a:pt x="50" y="6"/>
                  </a:cubicBezTo>
                  <a:cubicBezTo>
                    <a:pt x="64" y="6"/>
                    <a:pt x="79" y="6"/>
                    <a:pt x="93" y="6"/>
                  </a:cubicBezTo>
                  <a:cubicBezTo>
                    <a:pt x="99" y="10"/>
                    <a:pt x="99" y="10"/>
                    <a:pt x="99" y="10"/>
                  </a:cubicBezTo>
                  <a:cubicBezTo>
                    <a:pt x="85" y="10"/>
                    <a:pt x="71" y="10"/>
                    <a:pt x="56" y="10"/>
                  </a:cubicBezTo>
                  <a:cubicBezTo>
                    <a:pt x="63" y="15"/>
                    <a:pt x="71" y="20"/>
                    <a:pt x="77" y="24"/>
                  </a:cubicBezTo>
                  <a:cubicBezTo>
                    <a:pt x="88" y="27"/>
                    <a:pt x="88" y="27"/>
                    <a:pt x="88" y="27"/>
                  </a:cubicBezTo>
                  <a:cubicBezTo>
                    <a:pt x="88" y="27"/>
                    <a:pt x="98" y="28"/>
                    <a:pt x="10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2" name="Freeform 434"/>
            <p:cNvSpPr>
              <a:spLocks/>
            </p:cNvSpPr>
            <p:nvPr/>
          </p:nvSpPr>
          <p:spPr bwMode="auto">
            <a:xfrm>
              <a:off x="43895963" y="3451226"/>
              <a:ext cx="649288" cy="101600"/>
            </a:xfrm>
            <a:custGeom>
              <a:avLst/>
              <a:gdLst>
                <a:gd name="T0" fmla="*/ 148 w 173"/>
                <a:gd name="T1" fmla="*/ 27 h 27"/>
                <a:gd name="T2" fmla="*/ 138 w 173"/>
                <a:gd name="T3" fmla="*/ 23 h 27"/>
                <a:gd name="T4" fmla="*/ 136 w 173"/>
                <a:gd name="T5" fmla="*/ 23 h 27"/>
                <a:gd name="T6" fmla="*/ 121 w 173"/>
                <a:gd name="T7" fmla="*/ 26 h 27"/>
                <a:gd name="T8" fmla="*/ 95 w 173"/>
                <a:gd name="T9" fmla="*/ 27 h 27"/>
                <a:gd name="T10" fmla="*/ 50 w 173"/>
                <a:gd name="T11" fmla="*/ 24 h 27"/>
                <a:gd name="T12" fmla="*/ 26 w 173"/>
                <a:gd name="T13" fmla="*/ 17 h 27"/>
                <a:gd name="T14" fmla="*/ 0 w 173"/>
                <a:gd name="T15" fmla="*/ 0 h 27"/>
                <a:gd name="T16" fmla="*/ 32 w 173"/>
                <a:gd name="T17" fmla="*/ 0 h 27"/>
                <a:gd name="T18" fmla="*/ 57 w 173"/>
                <a:gd name="T19" fmla="*/ 16 h 27"/>
                <a:gd name="T20" fmla="*/ 71 w 173"/>
                <a:gd name="T21" fmla="*/ 21 h 27"/>
                <a:gd name="T22" fmla="*/ 95 w 173"/>
                <a:gd name="T23" fmla="*/ 22 h 27"/>
                <a:gd name="T24" fmla="*/ 122 w 173"/>
                <a:gd name="T25" fmla="*/ 20 h 27"/>
                <a:gd name="T26" fmla="*/ 120 w 173"/>
                <a:gd name="T27" fmla="*/ 13 h 27"/>
                <a:gd name="T28" fmla="*/ 101 w 173"/>
                <a:gd name="T29" fmla="*/ 0 h 27"/>
                <a:gd name="T30" fmla="*/ 133 w 173"/>
                <a:gd name="T31" fmla="*/ 0 h 27"/>
                <a:gd name="T32" fmla="*/ 173 w 173"/>
                <a:gd name="T33" fmla="*/ 27 h 27"/>
                <a:gd name="T34" fmla="*/ 148 w 173"/>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3" h="27">
                  <a:moveTo>
                    <a:pt x="148" y="27"/>
                  </a:moveTo>
                  <a:cubicBezTo>
                    <a:pt x="138" y="23"/>
                    <a:pt x="138" y="23"/>
                    <a:pt x="138" y="23"/>
                  </a:cubicBezTo>
                  <a:cubicBezTo>
                    <a:pt x="136" y="23"/>
                    <a:pt x="136" y="23"/>
                    <a:pt x="136" y="23"/>
                  </a:cubicBezTo>
                  <a:cubicBezTo>
                    <a:pt x="136" y="23"/>
                    <a:pt x="129" y="25"/>
                    <a:pt x="121" y="26"/>
                  </a:cubicBezTo>
                  <a:cubicBezTo>
                    <a:pt x="114" y="27"/>
                    <a:pt x="106" y="27"/>
                    <a:pt x="95" y="27"/>
                  </a:cubicBezTo>
                  <a:cubicBezTo>
                    <a:pt x="77" y="27"/>
                    <a:pt x="62" y="26"/>
                    <a:pt x="50" y="24"/>
                  </a:cubicBezTo>
                  <a:cubicBezTo>
                    <a:pt x="39" y="23"/>
                    <a:pt x="26" y="17"/>
                    <a:pt x="26" y="17"/>
                  </a:cubicBezTo>
                  <a:cubicBezTo>
                    <a:pt x="17" y="11"/>
                    <a:pt x="9" y="6"/>
                    <a:pt x="0" y="0"/>
                  </a:cubicBezTo>
                  <a:cubicBezTo>
                    <a:pt x="11" y="0"/>
                    <a:pt x="21" y="0"/>
                    <a:pt x="32" y="0"/>
                  </a:cubicBezTo>
                  <a:cubicBezTo>
                    <a:pt x="41" y="5"/>
                    <a:pt x="49" y="10"/>
                    <a:pt x="57" y="16"/>
                  </a:cubicBezTo>
                  <a:cubicBezTo>
                    <a:pt x="71" y="21"/>
                    <a:pt x="71" y="21"/>
                    <a:pt x="71" y="21"/>
                  </a:cubicBezTo>
                  <a:cubicBezTo>
                    <a:pt x="77" y="22"/>
                    <a:pt x="85" y="22"/>
                    <a:pt x="95" y="22"/>
                  </a:cubicBezTo>
                  <a:cubicBezTo>
                    <a:pt x="109" y="22"/>
                    <a:pt x="122" y="20"/>
                    <a:pt x="122" y="20"/>
                  </a:cubicBezTo>
                  <a:cubicBezTo>
                    <a:pt x="120" y="13"/>
                    <a:pt x="120" y="13"/>
                    <a:pt x="120" y="13"/>
                  </a:cubicBezTo>
                  <a:cubicBezTo>
                    <a:pt x="114" y="9"/>
                    <a:pt x="107" y="4"/>
                    <a:pt x="101" y="0"/>
                  </a:cubicBezTo>
                  <a:cubicBezTo>
                    <a:pt x="111" y="0"/>
                    <a:pt x="122" y="0"/>
                    <a:pt x="133" y="0"/>
                  </a:cubicBezTo>
                  <a:cubicBezTo>
                    <a:pt x="146" y="9"/>
                    <a:pt x="159" y="18"/>
                    <a:pt x="173" y="27"/>
                  </a:cubicBezTo>
                  <a:cubicBezTo>
                    <a:pt x="164" y="27"/>
                    <a:pt x="156" y="27"/>
                    <a:pt x="148"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3" name="Freeform 435"/>
            <p:cNvSpPr>
              <a:spLocks/>
            </p:cNvSpPr>
            <p:nvPr/>
          </p:nvSpPr>
          <p:spPr bwMode="auto">
            <a:xfrm>
              <a:off x="44562713" y="3448051"/>
              <a:ext cx="365125" cy="104775"/>
            </a:xfrm>
            <a:custGeom>
              <a:avLst/>
              <a:gdLst>
                <a:gd name="T0" fmla="*/ 76 w 97"/>
                <a:gd name="T1" fmla="*/ 0 h 28"/>
                <a:gd name="T2" fmla="*/ 92 w 97"/>
                <a:gd name="T3" fmla="*/ 0 h 28"/>
                <a:gd name="T4" fmla="*/ 97 w 97"/>
                <a:gd name="T5" fmla="*/ 6 h 28"/>
                <a:gd name="T6" fmla="*/ 82 w 97"/>
                <a:gd name="T7" fmla="*/ 5 h 28"/>
                <a:gd name="T8" fmla="*/ 55 w 97"/>
                <a:gd name="T9" fmla="*/ 8 h 28"/>
                <a:gd name="T10" fmla="*/ 51 w 97"/>
                <a:gd name="T11" fmla="*/ 14 h 28"/>
                <a:gd name="T12" fmla="*/ 73 w 97"/>
                <a:gd name="T13" fmla="*/ 28 h 28"/>
                <a:gd name="T14" fmla="*/ 41 w 97"/>
                <a:gd name="T15" fmla="*/ 28 h 28"/>
                <a:gd name="T16" fmla="*/ 0 w 97"/>
                <a:gd name="T17" fmla="*/ 1 h 28"/>
                <a:gd name="T18" fmla="*/ 25 w 97"/>
                <a:gd name="T19" fmla="*/ 1 h 28"/>
                <a:gd name="T20" fmla="*/ 37 w 97"/>
                <a:gd name="T21" fmla="*/ 5 h 28"/>
                <a:gd name="T22" fmla="*/ 38 w 97"/>
                <a:gd name="T23" fmla="*/ 5 h 28"/>
                <a:gd name="T24" fmla="*/ 52 w 97"/>
                <a:gd name="T25" fmla="*/ 2 h 28"/>
                <a:gd name="T26" fmla="*/ 76 w 97"/>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28">
                  <a:moveTo>
                    <a:pt x="76" y="0"/>
                  </a:moveTo>
                  <a:cubicBezTo>
                    <a:pt x="82" y="0"/>
                    <a:pt x="92" y="0"/>
                    <a:pt x="92" y="0"/>
                  </a:cubicBezTo>
                  <a:cubicBezTo>
                    <a:pt x="97" y="6"/>
                    <a:pt x="97" y="6"/>
                    <a:pt x="97" y="6"/>
                  </a:cubicBezTo>
                  <a:cubicBezTo>
                    <a:pt x="82" y="5"/>
                    <a:pt x="82" y="5"/>
                    <a:pt x="82" y="5"/>
                  </a:cubicBezTo>
                  <a:cubicBezTo>
                    <a:pt x="70" y="5"/>
                    <a:pt x="55" y="8"/>
                    <a:pt x="55" y="8"/>
                  </a:cubicBezTo>
                  <a:cubicBezTo>
                    <a:pt x="51" y="14"/>
                    <a:pt x="51" y="14"/>
                    <a:pt x="51" y="14"/>
                  </a:cubicBezTo>
                  <a:cubicBezTo>
                    <a:pt x="58" y="18"/>
                    <a:pt x="66" y="23"/>
                    <a:pt x="73" y="28"/>
                  </a:cubicBezTo>
                  <a:cubicBezTo>
                    <a:pt x="62" y="28"/>
                    <a:pt x="51" y="28"/>
                    <a:pt x="41" y="28"/>
                  </a:cubicBezTo>
                  <a:cubicBezTo>
                    <a:pt x="27" y="19"/>
                    <a:pt x="14" y="9"/>
                    <a:pt x="0" y="1"/>
                  </a:cubicBezTo>
                  <a:cubicBezTo>
                    <a:pt x="9" y="1"/>
                    <a:pt x="17" y="1"/>
                    <a:pt x="25" y="1"/>
                  </a:cubicBezTo>
                  <a:cubicBezTo>
                    <a:pt x="37" y="5"/>
                    <a:pt x="37" y="5"/>
                    <a:pt x="37" y="5"/>
                  </a:cubicBezTo>
                  <a:cubicBezTo>
                    <a:pt x="38" y="5"/>
                    <a:pt x="38" y="5"/>
                    <a:pt x="38" y="5"/>
                  </a:cubicBezTo>
                  <a:cubicBezTo>
                    <a:pt x="38" y="5"/>
                    <a:pt x="45" y="3"/>
                    <a:pt x="52" y="2"/>
                  </a:cubicBezTo>
                  <a:cubicBezTo>
                    <a:pt x="59" y="1"/>
                    <a:pt x="67" y="0"/>
                    <a:pt x="76"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4" name="Freeform 436"/>
            <p:cNvSpPr>
              <a:spLocks/>
            </p:cNvSpPr>
            <p:nvPr/>
          </p:nvSpPr>
          <p:spPr bwMode="auto">
            <a:xfrm>
              <a:off x="45013563" y="3448051"/>
              <a:ext cx="652463" cy="104775"/>
            </a:xfrm>
            <a:custGeom>
              <a:avLst/>
              <a:gdLst>
                <a:gd name="T0" fmla="*/ 174 w 174"/>
                <a:gd name="T1" fmla="*/ 28 h 28"/>
                <a:gd name="T2" fmla="*/ 142 w 174"/>
                <a:gd name="T3" fmla="*/ 28 h 28"/>
                <a:gd name="T4" fmla="*/ 116 w 174"/>
                <a:gd name="T5" fmla="*/ 11 h 28"/>
                <a:gd name="T6" fmla="*/ 102 w 174"/>
                <a:gd name="T7" fmla="*/ 6 h 28"/>
                <a:gd name="T8" fmla="*/ 78 w 174"/>
                <a:gd name="T9" fmla="*/ 5 h 28"/>
                <a:gd name="T10" fmla="*/ 51 w 174"/>
                <a:gd name="T11" fmla="*/ 7 h 28"/>
                <a:gd name="T12" fmla="*/ 53 w 174"/>
                <a:gd name="T13" fmla="*/ 14 h 28"/>
                <a:gd name="T14" fmla="*/ 73 w 174"/>
                <a:gd name="T15" fmla="*/ 28 h 28"/>
                <a:gd name="T16" fmla="*/ 41 w 174"/>
                <a:gd name="T17" fmla="*/ 28 h 28"/>
                <a:gd name="T18" fmla="*/ 0 w 174"/>
                <a:gd name="T19" fmla="*/ 1 h 28"/>
                <a:gd name="T20" fmla="*/ 25 w 174"/>
                <a:gd name="T21" fmla="*/ 1 h 28"/>
                <a:gd name="T22" fmla="*/ 35 w 174"/>
                <a:gd name="T23" fmla="*/ 4 h 28"/>
                <a:gd name="T24" fmla="*/ 37 w 174"/>
                <a:gd name="T25" fmla="*/ 4 h 28"/>
                <a:gd name="T26" fmla="*/ 52 w 174"/>
                <a:gd name="T27" fmla="*/ 1 h 28"/>
                <a:gd name="T28" fmla="*/ 78 w 174"/>
                <a:gd name="T29" fmla="*/ 0 h 28"/>
                <a:gd name="T30" fmla="*/ 147 w 174"/>
                <a:gd name="T31" fmla="*/ 10 h 28"/>
                <a:gd name="T32" fmla="*/ 174 w 174"/>
                <a:gd name="T3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4" h="28">
                  <a:moveTo>
                    <a:pt x="174" y="28"/>
                  </a:moveTo>
                  <a:cubicBezTo>
                    <a:pt x="163" y="28"/>
                    <a:pt x="153" y="28"/>
                    <a:pt x="142" y="28"/>
                  </a:cubicBezTo>
                  <a:cubicBezTo>
                    <a:pt x="133" y="22"/>
                    <a:pt x="125" y="16"/>
                    <a:pt x="116" y="11"/>
                  </a:cubicBezTo>
                  <a:cubicBezTo>
                    <a:pt x="116" y="11"/>
                    <a:pt x="108" y="8"/>
                    <a:pt x="102" y="6"/>
                  </a:cubicBezTo>
                  <a:cubicBezTo>
                    <a:pt x="96" y="5"/>
                    <a:pt x="88" y="5"/>
                    <a:pt x="78" y="5"/>
                  </a:cubicBezTo>
                  <a:cubicBezTo>
                    <a:pt x="64" y="5"/>
                    <a:pt x="51" y="7"/>
                    <a:pt x="51" y="7"/>
                  </a:cubicBezTo>
                  <a:cubicBezTo>
                    <a:pt x="53" y="14"/>
                    <a:pt x="53" y="14"/>
                    <a:pt x="53" y="14"/>
                  </a:cubicBezTo>
                  <a:cubicBezTo>
                    <a:pt x="60" y="19"/>
                    <a:pt x="66" y="23"/>
                    <a:pt x="73" y="28"/>
                  </a:cubicBezTo>
                  <a:cubicBezTo>
                    <a:pt x="62" y="28"/>
                    <a:pt x="52" y="28"/>
                    <a:pt x="41" y="28"/>
                  </a:cubicBezTo>
                  <a:cubicBezTo>
                    <a:pt x="27" y="19"/>
                    <a:pt x="14" y="9"/>
                    <a:pt x="0" y="1"/>
                  </a:cubicBezTo>
                  <a:cubicBezTo>
                    <a:pt x="9" y="1"/>
                    <a:pt x="17" y="1"/>
                    <a:pt x="25" y="1"/>
                  </a:cubicBezTo>
                  <a:cubicBezTo>
                    <a:pt x="35" y="4"/>
                    <a:pt x="35" y="4"/>
                    <a:pt x="35" y="4"/>
                  </a:cubicBezTo>
                  <a:cubicBezTo>
                    <a:pt x="37" y="4"/>
                    <a:pt x="37" y="4"/>
                    <a:pt x="37" y="4"/>
                  </a:cubicBezTo>
                  <a:cubicBezTo>
                    <a:pt x="37" y="4"/>
                    <a:pt x="44" y="2"/>
                    <a:pt x="52" y="1"/>
                  </a:cubicBezTo>
                  <a:cubicBezTo>
                    <a:pt x="59" y="1"/>
                    <a:pt x="68" y="0"/>
                    <a:pt x="78" y="0"/>
                  </a:cubicBezTo>
                  <a:cubicBezTo>
                    <a:pt x="114" y="0"/>
                    <a:pt x="137" y="4"/>
                    <a:pt x="147" y="10"/>
                  </a:cubicBezTo>
                  <a:cubicBezTo>
                    <a:pt x="156" y="16"/>
                    <a:pt x="165" y="22"/>
                    <a:pt x="174" y="28"/>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5" name="Freeform 437"/>
            <p:cNvSpPr>
              <a:spLocks noEditPoints="1"/>
            </p:cNvSpPr>
            <p:nvPr/>
          </p:nvSpPr>
          <p:spPr bwMode="auto">
            <a:xfrm>
              <a:off x="42883138" y="2986088"/>
              <a:ext cx="423863" cy="77788"/>
            </a:xfrm>
            <a:custGeom>
              <a:avLst/>
              <a:gdLst>
                <a:gd name="T0" fmla="*/ 76 w 113"/>
                <a:gd name="T1" fmla="*/ 21 h 21"/>
                <a:gd name="T2" fmla="*/ 30 w 113"/>
                <a:gd name="T3" fmla="*/ 18 h 21"/>
                <a:gd name="T4" fmla="*/ 4 w 113"/>
                <a:gd name="T5" fmla="*/ 11 h 21"/>
                <a:gd name="T6" fmla="*/ 7 w 113"/>
                <a:gd name="T7" fmla="*/ 3 h 21"/>
                <a:gd name="T8" fmla="*/ 41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0 w 113"/>
                <a:gd name="T23" fmla="*/ 17 h 21"/>
                <a:gd name="T24" fmla="*/ 107 w 113"/>
                <a:gd name="T25" fmla="*/ 16 h 21"/>
                <a:gd name="T26" fmla="*/ 113 w 113"/>
                <a:gd name="T27" fmla="*/ 20 h 21"/>
                <a:gd name="T28" fmla="*/ 96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6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8" y="21"/>
                    <a:pt x="43" y="20"/>
                    <a:pt x="30" y="18"/>
                  </a:cubicBezTo>
                  <a:cubicBezTo>
                    <a:pt x="17" y="17"/>
                    <a:pt x="4" y="11"/>
                    <a:pt x="4" y="11"/>
                  </a:cubicBezTo>
                  <a:cubicBezTo>
                    <a:pt x="4" y="11"/>
                    <a:pt x="0" y="5"/>
                    <a:pt x="7" y="3"/>
                  </a:cubicBezTo>
                  <a:cubicBezTo>
                    <a:pt x="13" y="1"/>
                    <a:pt x="24" y="0"/>
                    <a:pt x="41" y="0"/>
                  </a:cubicBezTo>
                  <a:cubicBezTo>
                    <a:pt x="56"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0" y="17"/>
                    <a:pt x="90" y="17"/>
                  </a:cubicBezTo>
                  <a:cubicBezTo>
                    <a:pt x="90" y="17"/>
                    <a:pt x="102" y="17"/>
                    <a:pt x="107" y="16"/>
                  </a:cubicBezTo>
                  <a:cubicBezTo>
                    <a:pt x="113" y="20"/>
                    <a:pt x="113" y="20"/>
                    <a:pt x="113" y="20"/>
                  </a:cubicBezTo>
                  <a:cubicBezTo>
                    <a:pt x="96" y="21"/>
                    <a:pt x="96" y="21"/>
                    <a:pt x="96" y="21"/>
                  </a:cubicBezTo>
                  <a:cubicBezTo>
                    <a:pt x="96" y="21"/>
                    <a:pt x="84" y="21"/>
                    <a:pt x="76" y="21"/>
                  </a:cubicBezTo>
                  <a:close/>
                  <a:moveTo>
                    <a:pt x="45" y="4"/>
                  </a:moveTo>
                  <a:cubicBezTo>
                    <a:pt x="38" y="4"/>
                    <a:pt x="29" y="5"/>
                    <a:pt x="29" y="5"/>
                  </a:cubicBezTo>
                  <a:cubicBezTo>
                    <a:pt x="26" y="9"/>
                    <a:pt x="26" y="9"/>
                    <a:pt x="26" y="9"/>
                  </a:cubicBezTo>
                  <a:cubicBezTo>
                    <a:pt x="43" y="9"/>
                    <a:pt x="61" y="9"/>
                    <a:pt x="78" y="9"/>
                  </a:cubicBezTo>
                  <a:cubicBezTo>
                    <a:pt x="66" y="5"/>
                    <a:pt x="66" y="5"/>
                    <a:pt x="66" y="5"/>
                  </a:cubicBezTo>
                  <a:cubicBezTo>
                    <a:pt x="66"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6" name="Freeform 438"/>
            <p:cNvSpPr>
              <a:spLocks/>
            </p:cNvSpPr>
            <p:nvPr/>
          </p:nvSpPr>
          <p:spPr bwMode="auto">
            <a:xfrm>
              <a:off x="43326050" y="2986088"/>
              <a:ext cx="487363" cy="77788"/>
            </a:xfrm>
            <a:custGeom>
              <a:avLst/>
              <a:gdLst>
                <a:gd name="T0" fmla="*/ 130 w 130"/>
                <a:gd name="T1" fmla="*/ 21 h 21"/>
                <a:gd name="T2" fmla="*/ 106 w 130"/>
                <a:gd name="T3" fmla="*/ 21 h 21"/>
                <a:gd name="T4" fmla="*/ 88 w 130"/>
                <a:gd name="T5" fmla="*/ 8 h 21"/>
                <a:gd name="T6" fmla="*/ 77 w 130"/>
                <a:gd name="T7" fmla="*/ 5 h 21"/>
                <a:gd name="T8" fmla="*/ 58 w 130"/>
                <a:gd name="T9" fmla="*/ 4 h 21"/>
                <a:gd name="T10" fmla="*/ 38 w 130"/>
                <a:gd name="T11" fmla="*/ 5 h 21"/>
                <a:gd name="T12" fmla="*/ 39 w 130"/>
                <a:gd name="T13" fmla="*/ 11 h 21"/>
                <a:gd name="T14" fmla="*/ 54 w 130"/>
                <a:gd name="T15" fmla="*/ 21 h 21"/>
                <a:gd name="T16" fmla="*/ 30 w 130"/>
                <a:gd name="T17" fmla="*/ 21 h 21"/>
                <a:gd name="T18" fmla="*/ 0 w 130"/>
                <a:gd name="T19" fmla="*/ 1 h 21"/>
                <a:gd name="T20" fmla="*/ 19 w 130"/>
                <a:gd name="T21" fmla="*/ 1 h 21"/>
                <a:gd name="T22" fmla="*/ 26 w 130"/>
                <a:gd name="T23" fmla="*/ 4 h 21"/>
                <a:gd name="T24" fmla="*/ 27 w 130"/>
                <a:gd name="T25" fmla="*/ 4 h 21"/>
                <a:gd name="T26" fmla="*/ 39 w 130"/>
                <a:gd name="T27" fmla="*/ 1 h 21"/>
                <a:gd name="T28" fmla="*/ 59 w 130"/>
                <a:gd name="T29" fmla="*/ 0 h 21"/>
                <a:gd name="T30" fmla="*/ 111 w 130"/>
                <a:gd name="T31" fmla="*/ 8 h 21"/>
                <a:gd name="T32" fmla="*/ 130 w 130"/>
                <a:gd name="T33"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0" h="21">
                  <a:moveTo>
                    <a:pt x="130" y="21"/>
                  </a:moveTo>
                  <a:cubicBezTo>
                    <a:pt x="122" y="21"/>
                    <a:pt x="114" y="21"/>
                    <a:pt x="106" y="21"/>
                  </a:cubicBezTo>
                  <a:cubicBezTo>
                    <a:pt x="100" y="17"/>
                    <a:pt x="94" y="13"/>
                    <a:pt x="88" y="8"/>
                  </a:cubicBezTo>
                  <a:cubicBezTo>
                    <a:pt x="77" y="5"/>
                    <a:pt x="77" y="5"/>
                    <a:pt x="77" y="5"/>
                  </a:cubicBezTo>
                  <a:cubicBezTo>
                    <a:pt x="77" y="5"/>
                    <a:pt x="66" y="4"/>
                    <a:pt x="58" y="4"/>
                  </a:cubicBezTo>
                  <a:cubicBezTo>
                    <a:pt x="48" y="4"/>
                    <a:pt x="38" y="5"/>
                    <a:pt x="38" y="5"/>
                  </a:cubicBezTo>
                  <a:cubicBezTo>
                    <a:pt x="39" y="11"/>
                    <a:pt x="39" y="11"/>
                    <a:pt x="39" y="11"/>
                  </a:cubicBezTo>
                  <a:cubicBezTo>
                    <a:pt x="54" y="21"/>
                    <a:pt x="54" y="21"/>
                    <a:pt x="54" y="21"/>
                  </a:cubicBezTo>
                  <a:cubicBezTo>
                    <a:pt x="46" y="21"/>
                    <a:pt x="38" y="21"/>
                    <a:pt x="30" y="21"/>
                  </a:cubicBezTo>
                  <a:cubicBezTo>
                    <a:pt x="20" y="14"/>
                    <a:pt x="10" y="7"/>
                    <a:pt x="0" y="1"/>
                  </a:cubicBezTo>
                  <a:cubicBezTo>
                    <a:pt x="6" y="1"/>
                    <a:pt x="13" y="1"/>
                    <a:pt x="19" y="1"/>
                  </a:cubicBezTo>
                  <a:cubicBezTo>
                    <a:pt x="26" y="4"/>
                    <a:pt x="26" y="4"/>
                    <a:pt x="26" y="4"/>
                  </a:cubicBezTo>
                  <a:cubicBezTo>
                    <a:pt x="27" y="4"/>
                    <a:pt x="27" y="4"/>
                    <a:pt x="27" y="4"/>
                  </a:cubicBezTo>
                  <a:cubicBezTo>
                    <a:pt x="39" y="1"/>
                    <a:pt x="39" y="1"/>
                    <a:pt x="39" y="1"/>
                  </a:cubicBezTo>
                  <a:cubicBezTo>
                    <a:pt x="39" y="1"/>
                    <a:pt x="51" y="0"/>
                    <a:pt x="59" y="0"/>
                  </a:cubicBezTo>
                  <a:cubicBezTo>
                    <a:pt x="86" y="0"/>
                    <a:pt x="104" y="3"/>
                    <a:pt x="111" y="8"/>
                  </a:cubicBezTo>
                  <a:cubicBezTo>
                    <a:pt x="117" y="12"/>
                    <a:pt x="124" y="16"/>
                    <a:pt x="13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7" name="Freeform 439"/>
            <p:cNvSpPr>
              <a:spLocks/>
            </p:cNvSpPr>
            <p:nvPr/>
          </p:nvSpPr>
          <p:spPr bwMode="auto">
            <a:xfrm>
              <a:off x="43786425" y="2973388"/>
              <a:ext cx="379413" cy="90488"/>
            </a:xfrm>
            <a:custGeom>
              <a:avLst/>
              <a:gdLst>
                <a:gd name="T0" fmla="*/ 79 w 101"/>
                <a:gd name="T1" fmla="*/ 21 h 24"/>
                <a:gd name="T2" fmla="*/ 96 w 101"/>
                <a:gd name="T3" fmla="*/ 20 h 24"/>
                <a:gd name="T4" fmla="*/ 101 w 101"/>
                <a:gd name="T5" fmla="*/ 23 h 24"/>
                <a:gd name="T6" fmla="*/ 92 w 101"/>
                <a:gd name="T7" fmla="*/ 24 h 24"/>
                <a:gd name="T8" fmla="*/ 79 w 101"/>
                <a:gd name="T9" fmla="*/ 24 h 24"/>
                <a:gd name="T10" fmla="*/ 34 w 101"/>
                <a:gd name="T11" fmla="*/ 18 h 24"/>
                <a:gd name="T12" fmla="*/ 18 w 101"/>
                <a:gd name="T13" fmla="*/ 7 h 24"/>
                <a:gd name="T14" fmla="*/ 3 w 101"/>
                <a:gd name="T15" fmla="*/ 7 h 24"/>
                <a:gd name="T16" fmla="*/ 0 w 101"/>
                <a:gd name="T17" fmla="*/ 5 h 24"/>
                <a:gd name="T18" fmla="*/ 14 w 101"/>
                <a:gd name="T19" fmla="*/ 4 h 24"/>
                <a:gd name="T20" fmla="*/ 16 w 101"/>
                <a:gd name="T21" fmla="*/ 0 h 24"/>
                <a:gd name="T22" fmla="*/ 31 w 101"/>
                <a:gd name="T23" fmla="*/ 0 h 24"/>
                <a:gd name="T24" fmla="*/ 38 w 101"/>
                <a:gd name="T25" fmla="*/ 4 h 24"/>
                <a:gd name="T26" fmla="*/ 70 w 101"/>
                <a:gd name="T27" fmla="*/ 4 h 24"/>
                <a:gd name="T28" fmla="*/ 75 w 101"/>
                <a:gd name="T29" fmla="*/ 7 h 24"/>
                <a:gd name="T30" fmla="*/ 43 w 101"/>
                <a:gd name="T31" fmla="*/ 7 h 24"/>
                <a:gd name="T32" fmla="*/ 59 w 101"/>
                <a:gd name="T33" fmla="*/ 18 h 24"/>
                <a:gd name="T34" fmla="*/ 67 w 101"/>
                <a:gd name="T35" fmla="*/ 20 h 24"/>
                <a:gd name="T36" fmla="*/ 79 w 101"/>
                <a:gd name="T37" fmla="*/ 2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1" h="24">
                  <a:moveTo>
                    <a:pt x="79" y="21"/>
                  </a:moveTo>
                  <a:cubicBezTo>
                    <a:pt x="96" y="20"/>
                    <a:pt x="96" y="20"/>
                    <a:pt x="96" y="20"/>
                  </a:cubicBezTo>
                  <a:cubicBezTo>
                    <a:pt x="101" y="23"/>
                    <a:pt x="101" y="23"/>
                    <a:pt x="101" y="23"/>
                  </a:cubicBezTo>
                  <a:cubicBezTo>
                    <a:pt x="92" y="24"/>
                    <a:pt x="92" y="24"/>
                    <a:pt x="92" y="24"/>
                  </a:cubicBezTo>
                  <a:cubicBezTo>
                    <a:pt x="79" y="24"/>
                    <a:pt x="79" y="24"/>
                    <a:pt x="79" y="24"/>
                  </a:cubicBezTo>
                  <a:cubicBezTo>
                    <a:pt x="55" y="24"/>
                    <a:pt x="41" y="22"/>
                    <a:pt x="34" y="18"/>
                  </a:cubicBezTo>
                  <a:cubicBezTo>
                    <a:pt x="18" y="7"/>
                    <a:pt x="18" y="7"/>
                    <a:pt x="18" y="7"/>
                  </a:cubicBezTo>
                  <a:cubicBezTo>
                    <a:pt x="3" y="7"/>
                    <a:pt x="3" y="7"/>
                    <a:pt x="3" y="7"/>
                  </a:cubicBezTo>
                  <a:cubicBezTo>
                    <a:pt x="0" y="5"/>
                    <a:pt x="0" y="5"/>
                    <a:pt x="0" y="5"/>
                  </a:cubicBezTo>
                  <a:cubicBezTo>
                    <a:pt x="14" y="4"/>
                    <a:pt x="14" y="4"/>
                    <a:pt x="14" y="4"/>
                  </a:cubicBezTo>
                  <a:cubicBezTo>
                    <a:pt x="16" y="0"/>
                    <a:pt x="16" y="0"/>
                    <a:pt x="16" y="0"/>
                  </a:cubicBezTo>
                  <a:cubicBezTo>
                    <a:pt x="31" y="0"/>
                    <a:pt x="31" y="0"/>
                    <a:pt x="31" y="0"/>
                  </a:cubicBezTo>
                  <a:cubicBezTo>
                    <a:pt x="38" y="4"/>
                    <a:pt x="38" y="4"/>
                    <a:pt x="38" y="4"/>
                  </a:cubicBezTo>
                  <a:cubicBezTo>
                    <a:pt x="49" y="4"/>
                    <a:pt x="59" y="4"/>
                    <a:pt x="70" y="4"/>
                  </a:cubicBezTo>
                  <a:cubicBezTo>
                    <a:pt x="75" y="7"/>
                    <a:pt x="75" y="7"/>
                    <a:pt x="75" y="7"/>
                  </a:cubicBezTo>
                  <a:cubicBezTo>
                    <a:pt x="65" y="7"/>
                    <a:pt x="53" y="7"/>
                    <a:pt x="43" y="7"/>
                  </a:cubicBezTo>
                  <a:cubicBezTo>
                    <a:pt x="59" y="18"/>
                    <a:pt x="59" y="18"/>
                    <a:pt x="59" y="18"/>
                  </a:cubicBezTo>
                  <a:cubicBezTo>
                    <a:pt x="67" y="20"/>
                    <a:pt x="67" y="20"/>
                    <a:pt x="67" y="20"/>
                  </a:cubicBezTo>
                  <a:lnTo>
                    <a:pt x="79" y="2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8" name="Freeform 440"/>
            <p:cNvSpPr>
              <a:spLocks noEditPoints="1"/>
            </p:cNvSpPr>
            <p:nvPr/>
          </p:nvSpPr>
          <p:spPr bwMode="auto">
            <a:xfrm>
              <a:off x="44157900" y="2986088"/>
              <a:ext cx="423863" cy="77788"/>
            </a:xfrm>
            <a:custGeom>
              <a:avLst/>
              <a:gdLst>
                <a:gd name="T0" fmla="*/ 76 w 113"/>
                <a:gd name="T1" fmla="*/ 21 h 21"/>
                <a:gd name="T2" fmla="*/ 30 w 113"/>
                <a:gd name="T3" fmla="*/ 18 h 21"/>
                <a:gd name="T4" fmla="*/ 4 w 113"/>
                <a:gd name="T5" fmla="*/ 11 h 21"/>
                <a:gd name="T6" fmla="*/ 6 w 113"/>
                <a:gd name="T7" fmla="*/ 3 h 21"/>
                <a:gd name="T8" fmla="*/ 40 w 113"/>
                <a:gd name="T9" fmla="*/ 0 h 21"/>
                <a:gd name="T10" fmla="*/ 80 w 113"/>
                <a:gd name="T11" fmla="*/ 3 h 21"/>
                <a:gd name="T12" fmla="*/ 103 w 113"/>
                <a:gd name="T13" fmla="*/ 9 h 21"/>
                <a:gd name="T14" fmla="*/ 107 w 113"/>
                <a:gd name="T15" fmla="*/ 12 h 21"/>
                <a:gd name="T16" fmla="*/ 30 w 113"/>
                <a:gd name="T17" fmla="*/ 12 h 21"/>
                <a:gd name="T18" fmla="*/ 46 w 113"/>
                <a:gd name="T19" fmla="*/ 16 h 21"/>
                <a:gd name="T20" fmla="*/ 72 w 113"/>
                <a:gd name="T21" fmla="*/ 18 h 21"/>
                <a:gd name="T22" fmla="*/ 91 w 113"/>
                <a:gd name="T23" fmla="*/ 17 h 21"/>
                <a:gd name="T24" fmla="*/ 108 w 113"/>
                <a:gd name="T25" fmla="*/ 16 h 21"/>
                <a:gd name="T26" fmla="*/ 113 w 113"/>
                <a:gd name="T27" fmla="*/ 20 h 21"/>
                <a:gd name="T28" fmla="*/ 97 w 113"/>
                <a:gd name="T29" fmla="*/ 21 h 21"/>
                <a:gd name="T30" fmla="*/ 76 w 113"/>
                <a:gd name="T31" fmla="*/ 21 h 21"/>
                <a:gd name="T32" fmla="*/ 45 w 113"/>
                <a:gd name="T33" fmla="*/ 4 h 21"/>
                <a:gd name="T34" fmla="*/ 29 w 113"/>
                <a:gd name="T35" fmla="*/ 5 h 21"/>
                <a:gd name="T36" fmla="*/ 26 w 113"/>
                <a:gd name="T37" fmla="*/ 9 h 21"/>
                <a:gd name="T38" fmla="*/ 78 w 113"/>
                <a:gd name="T39" fmla="*/ 9 h 21"/>
                <a:gd name="T40" fmla="*/ 65 w 113"/>
                <a:gd name="T41" fmla="*/ 5 h 21"/>
                <a:gd name="T42" fmla="*/ 45 w 113"/>
                <a:gd name="T43"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3" h="21">
                  <a:moveTo>
                    <a:pt x="76" y="21"/>
                  </a:moveTo>
                  <a:cubicBezTo>
                    <a:pt x="59" y="21"/>
                    <a:pt x="43" y="20"/>
                    <a:pt x="30" y="18"/>
                  </a:cubicBezTo>
                  <a:cubicBezTo>
                    <a:pt x="18" y="17"/>
                    <a:pt x="4" y="11"/>
                    <a:pt x="4" y="11"/>
                  </a:cubicBezTo>
                  <a:cubicBezTo>
                    <a:pt x="4" y="11"/>
                    <a:pt x="0" y="5"/>
                    <a:pt x="6" y="3"/>
                  </a:cubicBezTo>
                  <a:cubicBezTo>
                    <a:pt x="13" y="1"/>
                    <a:pt x="24" y="0"/>
                    <a:pt x="40" y="0"/>
                  </a:cubicBezTo>
                  <a:cubicBezTo>
                    <a:pt x="55" y="0"/>
                    <a:pt x="69" y="1"/>
                    <a:pt x="80" y="3"/>
                  </a:cubicBezTo>
                  <a:cubicBezTo>
                    <a:pt x="91" y="4"/>
                    <a:pt x="103" y="9"/>
                    <a:pt x="103" y="9"/>
                  </a:cubicBezTo>
                  <a:cubicBezTo>
                    <a:pt x="107" y="12"/>
                    <a:pt x="107" y="12"/>
                    <a:pt x="107" y="12"/>
                  </a:cubicBezTo>
                  <a:cubicBezTo>
                    <a:pt x="81" y="12"/>
                    <a:pt x="56" y="12"/>
                    <a:pt x="30" y="12"/>
                  </a:cubicBezTo>
                  <a:cubicBezTo>
                    <a:pt x="30" y="12"/>
                    <a:pt x="39" y="15"/>
                    <a:pt x="46" y="16"/>
                  </a:cubicBezTo>
                  <a:cubicBezTo>
                    <a:pt x="53" y="17"/>
                    <a:pt x="62" y="18"/>
                    <a:pt x="72" y="18"/>
                  </a:cubicBezTo>
                  <a:cubicBezTo>
                    <a:pt x="79" y="18"/>
                    <a:pt x="91" y="17"/>
                    <a:pt x="91" y="17"/>
                  </a:cubicBezTo>
                  <a:cubicBezTo>
                    <a:pt x="108" y="16"/>
                    <a:pt x="108" y="16"/>
                    <a:pt x="108" y="16"/>
                  </a:cubicBezTo>
                  <a:cubicBezTo>
                    <a:pt x="113" y="20"/>
                    <a:pt x="113" y="20"/>
                    <a:pt x="113" y="20"/>
                  </a:cubicBezTo>
                  <a:cubicBezTo>
                    <a:pt x="97" y="21"/>
                    <a:pt x="97" y="21"/>
                    <a:pt x="97" y="21"/>
                  </a:cubicBezTo>
                  <a:cubicBezTo>
                    <a:pt x="97" y="21"/>
                    <a:pt x="84" y="21"/>
                    <a:pt x="76" y="21"/>
                  </a:cubicBezTo>
                  <a:close/>
                  <a:moveTo>
                    <a:pt x="45" y="4"/>
                  </a:moveTo>
                  <a:cubicBezTo>
                    <a:pt x="37" y="4"/>
                    <a:pt x="29" y="5"/>
                    <a:pt x="29" y="5"/>
                  </a:cubicBezTo>
                  <a:cubicBezTo>
                    <a:pt x="26" y="9"/>
                    <a:pt x="26" y="9"/>
                    <a:pt x="26" y="9"/>
                  </a:cubicBezTo>
                  <a:cubicBezTo>
                    <a:pt x="43" y="9"/>
                    <a:pt x="61" y="9"/>
                    <a:pt x="78" y="9"/>
                  </a:cubicBezTo>
                  <a:cubicBezTo>
                    <a:pt x="65" y="5"/>
                    <a:pt x="65" y="5"/>
                    <a:pt x="65" y="5"/>
                  </a:cubicBezTo>
                  <a:cubicBezTo>
                    <a:pt x="65" y="5"/>
                    <a:pt x="53" y="4"/>
                    <a:pt x="45" y="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89" name="Freeform 441"/>
            <p:cNvSpPr>
              <a:spLocks/>
            </p:cNvSpPr>
            <p:nvPr/>
          </p:nvSpPr>
          <p:spPr bwMode="auto">
            <a:xfrm>
              <a:off x="44597638" y="2986088"/>
              <a:ext cx="276225" cy="77788"/>
            </a:xfrm>
            <a:custGeom>
              <a:avLst/>
              <a:gdLst>
                <a:gd name="T0" fmla="*/ 58 w 74"/>
                <a:gd name="T1" fmla="*/ 0 h 21"/>
                <a:gd name="T2" fmla="*/ 70 w 74"/>
                <a:gd name="T3" fmla="*/ 1 h 21"/>
                <a:gd name="T4" fmla="*/ 74 w 74"/>
                <a:gd name="T5" fmla="*/ 5 h 21"/>
                <a:gd name="T6" fmla="*/ 63 w 74"/>
                <a:gd name="T7" fmla="*/ 4 h 21"/>
                <a:gd name="T8" fmla="*/ 42 w 74"/>
                <a:gd name="T9" fmla="*/ 6 h 21"/>
                <a:gd name="T10" fmla="*/ 39 w 74"/>
                <a:gd name="T11" fmla="*/ 10 h 21"/>
                <a:gd name="T12" fmla="*/ 55 w 74"/>
                <a:gd name="T13" fmla="*/ 21 h 21"/>
                <a:gd name="T14" fmla="*/ 31 w 74"/>
                <a:gd name="T15" fmla="*/ 21 h 21"/>
                <a:gd name="T16" fmla="*/ 0 w 74"/>
                <a:gd name="T17" fmla="*/ 1 h 21"/>
                <a:gd name="T18" fmla="*/ 19 w 74"/>
                <a:gd name="T19" fmla="*/ 1 h 21"/>
                <a:gd name="T20" fmla="*/ 28 w 74"/>
                <a:gd name="T21" fmla="*/ 4 h 21"/>
                <a:gd name="T22" fmla="*/ 29 w 74"/>
                <a:gd name="T23" fmla="*/ 4 h 21"/>
                <a:gd name="T24" fmla="*/ 40 w 74"/>
                <a:gd name="T25" fmla="*/ 1 h 21"/>
                <a:gd name="T26" fmla="*/ 58 w 74"/>
                <a:gd name="T27"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4" h="21">
                  <a:moveTo>
                    <a:pt x="58" y="0"/>
                  </a:moveTo>
                  <a:cubicBezTo>
                    <a:pt x="70" y="1"/>
                    <a:pt x="70" y="1"/>
                    <a:pt x="70" y="1"/>
                  </a:cubicBezTo>
                  <a:cubicBezTo>
                    <a:pt x="74" y="5"/>
                    <a:pt x="74" y="5"/>
                    <a:pt x="74" y="5"/>
                  </a:cubicBezTo>
                  <a:cubicBezTo>
                    <a:pt x="63" y="4"/>
                    <a:pt x="63" y="4"/>
                    <a:pt x="63" y="4"/>
                  </a:cubicBezTo>
                  <a:cubicBezTo>
                    <a:pt x="53" y="4"/>
                    <a:pt x="42" y="6"/>
                    <a:pt x="42" y="6"/>
                  </a:cubicBezTo>
                  <a:cubicBezTo>
                    <a:pt x="39" y="10"/>
                    <a:pt x="39" y="10"/>
                    <a:pt x="39" y="10"/>
                  </a:cubicBezTo>
                  <a:cubicBezTo>
                    <a:pt x="55" y="21"/>
                    <a:pt x="55" y="21"/>
                    <a:pt x="55" y="21"/>
                  </a:cubicBezTo>
                  <a:cubicBezTo>
                    <a:pt x="47" y="21"/>
                    <a:pt x="39" y="21"/>
                    <a:pt x="31" y="21"/>
                  </a:cubicBezTo>
                  <a:cubicBezTo>
                    <a:pt x="21" y="14"/>
                    <a:pt x="11" y="7"/>
                    <a:pt x="0" y="1"/>
                  </a:cubicBezTo>
                  <a:cubicBezTo>
                    <a:pt x="7" y="1"/>
                    <a:pt x="13" y="1"/>
                    <a:pt x="19" y="1"/>
                  </a:cubicBezTo>
                  <a:cubicBezTo>
                    <a:pt x="28" y="4"/>
                    <a:pt x="28" y="4"/>
                    <a:pt x="28" y="4"/>
                  </a:cubicBezTo>
                  <a:cubicBezTo>
                    <a:pt x="29" y="4"/>
                    <a:pt x="29" y="4"/>
                    <a:pt x="29" y="4"/>
                  </a:cubicBezTo>
                  <a:cubicBezTo>
                    <a:pt x="40" y="1"/>
                    <a:pt x="40" y="1"/>
                    <a:pt x="40" y="1"/>
                  </a:cubicBezTo>
                  <a:cubicBezTo>
                    <a:pt x="40" y="1"/>
                    <a:pt x="51" y="0"/>
                    <a:pt x="58"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0" name="Freeform 442"/>
            <p:cNvSpPr>
              <a:spLocks/>
            </p:cNvSpPr>
            <p:nvPr/>
          </p:nvSpPr>
          <p:spPr bwMode="auto">
            <a:xfrm>
              <a:off x="-32070675" y="2466976"/>
              <a:ext cx="401638" cy="112713"/>
            </a:xfrm>
            <a:custGeom>
              <a:avLst/>
              <a:gdLst>
                <a:gd name="T0" fmla="*/ 53 w 107"/>
                <a:gd name="T1" fmla="*/ 26 h 30"/>
                <a:gd name="T2" fmla="*/ 77 w 107"/>
                <a:gd name="T3" fmla="*/ 25 h 30"/>
                <a:gd name="T4" fmla="*/ 71 w 107"/>
                <a:gd name="T5" fmla="*/ 29 h 30"/>
                <a:gd name="T6" fmla="*/ 56 w 107"/>
                <a:gd name="T7" fmla="*/ 30 h 30"/>
                <a:gd name="T8" fmla="*/ 39 w 107"/>
                <a:gd name="T9" fmla="*/ 30 h 30"/>
                <a:gd name="T10" fmla="*/ 8 w 107"/>
                <a:gd name="T11" fmla="*/ 22 h 30"/>
                <a:gd name="T12" fmla="*/ 29 w 107"/>
                <a:gd name="T13" fmla="*/ 9 h 30"/>
                <a:gd name="T14" fmla="*/ 9 w 107"/>
                <a:gd name="T15" fmla="*/ 9 h 30"/>
                <a:gd name="T16" fmla="*/ 12 w 107"/>
                <a:gd name="T17" fmla="*/ 7 h 30"/>
                <a:gd name="T18" fmla="*/ 36 w 107"/>
                <a:gd name="T19" fmla="*/ 5 h 30"/>
                <a:gd name="T20" fmla="*/ 55 w 107"/>
                <a:gd name="T21" fmla="*/ 0 h 30"/>
                <a:gd name="T22" fmla="*/ 74 w 107"/>
                <a:gd name="T23" fmla="*/ 0 h 30"/>
                <a:gd name="T24" fmla="*/ 66 w 107"/>
                <a:gd name="T25" fmla="*/ 5 h 30"/>
                <a:gd name="T26" fmla="*/ 107 w 107"/>
                <a:gd name="T27" fmla="*/ 5 h 30"/>
                <a:gd name="T28" fmla="*/ 101 w 107"/>
                <a:gd name="T29" fmla="*/ 9 h 30"/>
                <a:gd name="T30" fmla="*/ 59 w 107"/>
                <a:gd name="T31" fmla="*/ 9 h 30"/>
                <a:gd name="T32" fmla="*/ 39 w 107"/>
                <a:gd name="T33" fmla="*/ 22 h 30"/>
                <a:gd name="T34" fmla="*/ 40 w 107"/>
                <a:gd name="T35" fmla="*/ 25 h 30"/>
                <a:gd name="T36" fmla="*/ 53 w 107"/>
                <a:gd name="T37" fmla="*/ 2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7" h="30">
                  <a:moveTo>
                    <a:pt x="53" y="26"/>
                  </a:moveTo>
                  <a:cubicBezTo>
                    <a:pt x="61" y="26"/>
                    <a:pt x="69" y="26"/>
                    <a:pt x="77" y="25"/>
                  </a:cubicBezTo>
                  <a:cubicBezTo>
                    <a:pt x="71" y="29"/>
                    <a:pt x="71" y="29"/>
                    <a:pt x="71" y="29"/>
                  </a:cubicBezTo>
                  <a:cubicBezTo>
                    <a:pt x="56" y="30"/>
                    <a:pt x="56" y="30"/>
                    <a:pt x="56" y="30"/>
                  </a:cubicBezTo>
                  <a:cubicBezTo>
                    <a:pt x="39" y="30"/>
                    <a:pt x="39" y="30"/>
                    <a:pt x="39" y="30"/>
                  </a:cubicBezTo>
                  <a:cubicBezTo>
                    <a:pt x="10" y="30"/>
                    <a:pt x="0" y="28"/>
                    <a:pt x="8" y="22"/>
                  </a:cubicBezTo>
                  <a:cubicBezTo>
                    <a:pt x="15" y="18"/>
                    <a:pt x="22" y="14"/>
                    <a:pt x="29" y="9"/>
                  </a:cubicBezTo>
                  <a:cubicBezTo>
                    <a:pt x="22" y="9"/>
                    <a:pt x="15" y="9"/>
                    <a:pt x="9" y="9"/>
                  </a:cubicBezTo>
                  <a:cubicBezTo>
                    <a:pt x="12" y="7"/>
                    <a:pt x="12" y="7"/>
                    <a:pt x="12" y="7"/>
                  </a:cubicBezTo>
                  <a:cubicBezTo>
                    <a:pt x="21" y="6"/>
                    <a:pt x="28" y="5"/>
                    <a:pt x="36" y="5"/>
                  </a:cubicBezTo>
                  <a:cubicBezTo>
                    <a:pt x="43" y="3"/>
                    <a:pt x="49" y="2"/>
                    <a:pt x="55" y="0"/>
                  </a:cubicBezTo>
                  <a:cubicBezTo>
                    <a:pt x="61" y="0"/>
                    <a:pt x="68" y="0"/>
                    <a:pt x="74" y="0"/>
                  </a:cubicBezTo>
                  <a:cubicBezTo>
                    <a:pt x="66" y="5"/>
                    <a:pt x="66" y="5"/>
                    <a:pt x="66" y="5"/>
                  </a:cubicBezTo>
                  <a:cubicBezTo>
                    <a:pt x="79" y="5"/>
                    <a:pt x="93" y="5"/>
                    <a:pt x="107" y="5"/>
                  </a:cubicBezTo>
                  <a:cubicBezTo>
                    <a:pt x="101" y="9"/>
                    <a:pt x="101" y="9"/>
                    <a:pt x="101" y="9"/>
                  </a:cubicBezTo>
                  <a:cubicBezTo>
                    <a:pt x="87" y="9"/>
                    <a:pt x="73" y="9"/>
                    <a:pt x="59" y="9"/>
                  </a:cubicBezTo>
                  <a:cubicBezTo>
                    <a:pt x="53" y="14"/>
                    <a:pt x="46" y="18"/>
                    <a:pt x="39" y="22"/>
                  </a:cubicBezTo>
                  <a:cubicBezTo>
                    <a:pt x="40" y="25"/>
                    <a:pt x="40" y="25"/>
                    <a:pt x="40" y="25"/>
                  </a:cubicBezTo>
                  <a:cubicBezTo>
                    <a:pt x="40" y="25"/>
                    <a:pt x="47" y="26"/>
                    <a:pt x="53" y="26"/>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1" name="Freeform 443"/>
            <p:cNvSpPr>
              <a:spLocks noEditPoints="1"/>
            </p:cNvSpPr>
            <p:nvPr/>
          </p:nvSpPr>
          <p:spPr bwMode="auto">
            <a:xfrm>
              <a:off x="-31696025" y="2486026"/>
              <a:ext cx="525463" cy="93663"/>
            </a:xfrm>
            <a:custGeom>
              <a:avLst/>
              <a:gdLst>
                <a:gd name="T0" fmla="*/ 90 w 140"/>
                <a:gd name="T1" fmla="*/ 25 h 25"/>
                <a:gd name="T2" fmla="*/ 89 w 140"/>
                <a:gd name="T3" fmla="*/ 21 h 25"/>
                <a:gd name="T4" fmla="*/ 88 w 140"/>
                <a:gd name="T5" fmla="*/ 21 h 25"/>
                <a:gd name="T6" fmla="*/ 62 w 140"/>
                <a:gd name="T7" fmla="*/ 24 h 25"/>
                <a:gd name="T8" fmla="*/ 34 w 140"/>
                <a:gd name="T9" fmla="*/ 25 h 25"/>
                <a:gd name="T10" fmla="*/ 3 w 140"/>
                <a:gd name="T11" fmla="*/ 23 h 25"/>
                <a:gd name="T12" fmla="*/ 0 w 140"/>
                <a:gd name="T13" fmla="*/ 18 h 25"/>
                <a:gd name="T14" fmla="*/ 25 w 140"/>
                <a:gd name="T15" fmla="*/ 12 h 25"/>
                <a:gd name="T16" fmla="*/ 79 w 140"/>
                <a:gd name="T17" fmla="*/ 10 h 25"/>
                <a:gd name="T18" fmla="*/ 104 w 140"/>
                <a:gd name="T19" fmla="*/ 10 h 25"/>
                <a:gd name="T20" fmla="*/ 106 w 140"/>
                <a:gd name="T21" fmla="*/ 9 h 25"/>
                <a:gd name="T22" fmla="*/ 105 w 140"/>
                <a:gd name="T23" fmla="*/ 5 h 25"/>
                <a:gd name="T24" fmla="*/ 87 w 140"/>
                <a:gd name="T25" fmla="*/ 4 h 25"/>
                <a:gd name="T26" fmla="*/ 65 w 140"/>
                <a:gd name="T27" fmla="*/ 4 h 25"/>
                <a:gd name="T28" fmla="*/ 43 w 140"/>
                <a:gd name="T29" fmla="*/ 6 h 25"/>
                <a:gd name="T30" fmla="*/ 39 w 140"/>
                <a:gd name="T31" fmla="*/ 2 h 25"/>
                <a:gd name="T32" fmla="*/ 67 w 140"/>
                <a:gd name="T33" fmla="*/ 0 h 25"/>
                <a:gd name="T34" fmla="*/ 94 w 140"/>
                <a:gd name="T35" fmla="*/ 0 h 25"/>
                <a:gd name="T36" fmla="*/ 133 w 140"/>
                <a:gd name="T37" fmla="*/ 2 h 25"/>
                <a:gd name="T38" fmla="*/ 137 w 140"/>
                <a:gd name="T39" fmla="*/ 8 h 25"/>
                <a:gd name="T40" fmla="*/ 112 w 140"/>
                <a:gd name="T41" fmla="*/ 25 h 25"/>
                <a:gd name="T42" fmla="*/ 90 w 140"/>
                <a:gd name="T43" fmla="*/ 25 h 25"/>
                <a:gd name="T44" fmla="*/ 50 w 140"/>
                <a:gd name="T45" fmla="*/ 21 h 25"/>
                <a:gd name="T46" fmla="*/ 79 w 140"/>
                <a:gd name="T47" fmla="*/ 20 h 25"/>
                <a:gd name="T48" fmla="*/ 96 w 140"/>
                <a:gd name="T49" fmla="*/ 15 h 25"/>
                <a:gd name="T50" fmla="*/ 99 w 140"/>
                <a:gd name="T51" fmla="*/ 13 h 25"/>
                <a:gd name="T52" fmla="*/ 80 w 140"/>
                <a:gd name="T53" fmla="*/ 13 h 25"/>
                <a:gd name="T54" fmla="*/ 47 w 140"/>
                <a:gd name="T55" fmla="*/ 14 h 25"/>
                <a:gd name="T56" fmla="*/ 32 w 140"/>
                <a:gd name="T57" fmla="*/ 18 h 25"/>
                <a:gd name="T58" fmla="*/ 34 w 140"/>
                <a:gd name="T59" fmla="*/ 20 h 25"/>
                <a:gd name="T60" fmla="*/ 50 w 140"/>
                <a:gd name="T61" fmla="*/ 21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0" h="25">
                  <a:moveTo>
                    <a:pt x="90" y="25"/>
                  </a:moveTo>
                  <a:cubicBezTo>
                    <a:pt x="89" y="21"/>
                    <a:pt x="89" y="21"/>
                    <a:pt x="89" y="21"/>
                  </a:cubicBezTo>
                  <a:cubicBezTo>
                    <a:pt x="88" y="21"/>
                    <a:pt x="88" y="21"/>
                    <a:pt x="88" y="21"/>
                  </a:cubicBezTo>
                  <a:cubicBezTo>
                    <a:pt x="79" y="23"/>
                    <a:pt x="70" y="24"/>
                    <a:pt x="62" y="24"/>
                  </a:cubicBezTo>
                  <a:cubicBezTo>
                    <a:pt x="54" y="25"/>
                    <a:pt x="45" y="25"/>
                    <a:pt x="34" y="25"/>
                  </a:cubicBezTo>
                  <a:cubicBezTo>
                    <a:pt x="19" y="25"/>
                    <a:pt x="3" y="23"/>
                    <a:pt x="3" y="23"/>
                  </a:cubicBezTo>
                  <a:cubicBezTo>
                    <a:pt x="0" y="18"/>
                    <a:pt x="0" y="18"/>
                    <a:pt x="0" y="18"/>
                  </a:cubicBezTo>
                  <a:cubicBezTo>
                    <a:pt x="0" y="18"/>
                    <a:pt x="12" y="13"/>
                    <a:pt x="25" y="12"/>
                  </a:cubicBezTo>
                  <a:cubicBezTo>
                    <a:pt x="39" y="11"/>
                    <a:pt x="56" y="10"/>
                    <a:pt x="79" y="10"/>
                  </a:cubicBezTo>
                  <a:cubicBezTo>
                    <a:pt x="88" y="10"/>
                    <a:pt x="96" y="10"/>
                    <a:pt x="104" y="10"/>
                  </a:cubicBezTo>
                  <a:cubicBezTo>
                    <a:pt x="106" y="9"/>
                    <a:pt x="106" y="9"/>
                    <a:pt x="106" y="9"/>
                  </a:cubicBezTo>
                  <a:cubicBezTo>
                    <a:pt x="105" y="5"/>
                    <a:pt x="105" y="5"/>
                    <a:pt x="105" y="5"/>
                  </a:cubicBezTo>
                  <a:cubicBezTo>
                    <a:pt x="105" y="5"/>
                    <a:pt x="96" y="4"/>
                    <a:pt x="87" y="4"/>
                  </a:cubicBezTo>
                  <a:cubicBezTo>
                    <a:pt x="80" y="4"/>
                    <a:pt x="72" y="4"/>
                    <a:pt x="65" y="4"/>
                  </a:cubicBezTo>
                  <a:cubicBezTo>
                    <a:pt x="58" y="5"/>
                    <a:pt x="50" y="5"/>
                    <a:pt x="43" y="6"/>
                  </a:cubicBezTo>
                  <a:cubicBezTo>
                    <a:pt x="39" y="2"/>
                    <a:pt x="39" y="2"/>
                    <a:pt x="39" y="2"/>
                  </a:cubicBezTo>
                  <a:cubicBezTo>
                    <a:pt x="48" y="1"/>
                    <a:pt x="57" y="1"/>
                    <a:pt x="67" y="0"/>
                  </a:cubicBezTo>
                  <a:cubicBezTo>
                    <a:pt x="77" y="0"/>
                    <a:pt x="86" y="0"/>
                    <a:pt x="94" y="0"/>
                  </a:cubicBezTo>
                  <a:cubicBezTo>
                    <a:pt x="113" y="0"/>
                    <a:pt x="126" y="0"/>
                    <a:pt x="133" y="2"/>
                  </a:cubicBezTo>
                  <a:cubicBezTo>
                    <a:pt x="140" y="3"/>
                    <a:pt x="137" y="8"/>
                    <a:pt x="137" y="8"/>
                  </a:cubicBezTo>
                  <a:cubicBezTo>
                    <a:pt x="129" y="14"/>
                    <a:pt x="120" y="19"/>
                    <a:pt x="112" y="25"/>
                  </a:cubicBezTo>
                  <a:cubicBezTo>
                    <a:pt x="105" y="25"/>
                    <a:pt x="97" y="25"/>
                    <a:pt x="90" y="25"/>
                  </a:cubicBezTo>
                  <a:close/>
                  <a:moveTo>
                    <a:pt x="50" y="21"/>
                  </a:moveTo>
                  <a:cubicBezTo>
                    <a:pt x="61" y="21"/>
                    <a:pt x="71" y="21"/>
                    <a:pt x="79" y="20"/>
                  </a:cubicBezTo>
                  <a:cubicBezTo>
                    <a:pt x="87" y="19"/>
                    <a:pt x="96" y="15"/>
                    <a:pt x="96" y="15"/>
                  </a:cubicBezTo>
                  <a:cubicBezTo>
                    <a:pt x="99" y="13"/>
                    <a:pt x="99" y="13"/>
                    <a:pt x="99" y="13"/>
                  </a:cubicBezTo>
                  <a:cubicBezTo>
                    <a:pt x="93" y="13"/>
                    <a:pt x="87" y="13"/>
                    <a:pt x="80" y="13"/>
                  </a:cubicBezTo>
                  <a:cubicBezTo>
                    <a:pt x="66" y="13"/>
                    <a:pt x="54" y="14"/>
                    <a:pt x="47" y="14"/>
                  </a:cubicBezTo>
                  <a:cubicBezTo>
                    <a:pt x="39" y="15"/>
                    <a:pt x="32" y="18"/>
                    <a:pt x="32" y="18"/>
                  </a:cubicBezTo>
                  <a:cubicBezTo>
                    <a:pt x="34" y="20"/>
                    <a:pt x="34" y="20"/>
                    <a:pt x="34" y="20"/>
                  </a:cubicBezTo>
                  <a:cubicBezTo>
                    <a:pt x="34" y="20"/>
                    <a:pt x="42" y="21"/>
                    <a:pt x="50" y="2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2" name="Freeform 444"/>
            <p:cNvSpPr>
              <a:spLocks noEditPoints="1"/>
            </p:cNvSpPr>
            <p:nvPr/>
          </p:nvSpPr>
          <p:spPr bwMode="auto">
            <a:xfrm>
              <a:off x="-31115000" y="2447926"/>
              <a:ext cx="585788" cy="131763"/>
            </a:xfrm>
            <a:custGeom>
              <a:avLst/>
              <a:gdLst>
                <a:gd name="T0" fmla="*/ 112 w 156"/>
                <a:gd name="T1" fmla="*/ 10 h 35"/>
                <a:gd name="T2" fmla="*/ 149 w 156"/>
                <a:gd name="T3" fmla="*/ 13 h 35"/>
                <a:gd name="T4" fmla="*/ 150 w 156"/>
                <a:gd name="T5" fmla="*/ 22 h 35"/>
                <a:gd name="T6" fmla="*/ 121 w 156"/>
                <a:gd name="T7" fmla="*/ 32 h 35"/>
                <a:gd name="T8" fmla="*/ 73 w 156"/>
                <a:gd name="T9" fmla="*/ 35 h 35"/>
                <a:gd name="T10" fmla="*/ 35 w 156"/>
                <a:gd name="T11" fmla="*/ 32 h 35"/>
                <a:gd name="T12" fmla="*/ 33 w 156"/>
                <a:gd name="T13" fmla="*/ 32 h 35"/>
                <a:gd name="T14" fmla="*/ 23 w 156"/>
                <a:gd name="T15" fmla="*/ 35 h 35"/>
                <a:gd name="T16" fmla="*/ 0 w 156"/>
                <a:gd name="T17" fmla="*/ 35 h 35"/>
                <a:gd name="T18" fmla="*/ 53 w 156"/>
                <a:gd name="T19" fmla="*/ 0 h 35"/>
                <a:gd name="T20" fmla="*/ 83 w 156"/>
                <a:gd name="T21" fmla="*/ 0 h 35"/>
                <a:gd name="T22" fmla="*/ 71 w 156"/>
                <a:gd name="T23" fmla="*/ 8 h 35"/>
                <a:gd name="T24" fmla="*/ 66 w 156"/>
                <a:gd name="T25" fmla="*/ 11 h 35"/>
                <a:gd name="T26" fmla="*/ 62 w 156"/>
                <a:gd name="T27" fmla="*/ 13 h 35"/>
                <a:gd name="T28" fmla="*/ 63 w 156"/>
                <a:gd name="T29" fmla="*/ 13 h 35"/>
                <a:gd name="T30" fmla="*/ 112 w 156"/>
                <a:gd name="T31" fmla="*/ 10 h 35"/>
                <a:gd name="T32" fmla="*/ 98 w 156"/>
                <a:gd name="T33" fmla="*/ 14 h 35"/>
                <a:gd name="T34" fmla="*/ 68 w 156"/>
                <a:gd name="T35" fmla="*/ 16 h 35"/>
                <a:gd name="T36" fmla="*/ 50 w 156"/>
                <a:gd name="T37" fmla="*/ 22 h 35"/>
                <a:gd name="T38" fmla="*/ 50 w 156"/>
                <a:gd name="T39" fmla="*/ 22 h 35"/>
                <a:gd name="T40" fmla="*/ 48 w 156"/>
                <a:gd name="T41" fmla="*/ 29 h 35"/>
                <a:gd name="T42" fmla="*/ 73 w 156"/>
                <a:gd name="T43" fmla="*/ 31 h 35"/>
                <a:gd name="T44" fmla="*/ 101 w 156"/>
                <a:gd name="T45" fmla="*/ 29 h 35"/>
                <a:gd name="T46" fmla="*/ 119 w 156"/>
                <a:gd name="T47" fmla="*/ 22 h 35"/>
                <a:gd name="T48" fmla="*/ 98 w 156"/>
                <a:gd name="T49" fmla="*/ 14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35">
                  <a:moveTo>
                    <a:pt x="112" y="10"/>
                  </a:moveTo>
                  <a:cubicBezTo>
                    <a:pt x="130" y="10"/>
                    <a:pt x="143" y="11"/>
                    <a:pt x="149" y="13"/>
                  </a:cubicBezTo>
                  <a:cubicBezTo>
                    <a:pt x="156" y="15"/>
                    <a:pt x="150" y="22"/>
                    <a:pt x="150" y="22"/>
                  </a:cubicBezTo>
                  <a:cubicBezTo>
                    <a:pt x="144" y="27"/>
                    <a:pt x="135" y="30"/>
                    <a:pt x="121" y="32"/>
                  </a:cubicBezTo>
                  <a:cubicBezTo>
                    <a:pt x="107" y="34"/>
                    <a:pt x="91" y="35"/>
                    <a:pt x="73" y="35"/>
                  </a:cubicBezTo>
                  <a:cubicBezTo>
                    <a:pt x="55" y="35"/>
                    <a:pt x="42" y="34"/>
                    <a:pt x="35" y="32"/>
                  </a:cubicBezTo>
                  <a:cubicBezTo>
                    <a:pt x="33" y="32"/>
                    <a:pt x="33" y="32"/>
                    <a:pt x="33" y="32"/>
                  </a:cubicBezTo>
                  <a:cubicBezTo>
                    <a:pt x="23" y="35"/>
                    <a:pt x="23" y="35"/>
                    <a:pt x="23" y="35"/>
                  </a:cubicBezTo>
                  <a:cubicBezTo>
                    <a:pt x="15" y="35"/>
                    <a:pt x="8" y="35"/>
                    <a:pt x="0" y="35"/>
                  </a:cubicBezTo>
                  <a:cubicBezTo>
                    <a:pt x="18" y="23"/>
                    <a:pt x="35" y="12"/>
                    <a:pt x="53" y="0"/>
                  </a:cubicBezTo>
                  <a:cubicBezTo>
                    <a:pt x="63" y="0"/>
                    <a:pt x="73" y="0"/>
                    <a:pt x="83" y="0"/>
                  </a:cubicBezTo>
                  <a:cubicBezTo>
                    <a:pt x="71" y="8"/>
                    <a:pt x="71" y="8"/>
                    <a:pt x="71" y="8"/>
                  </a:cubicBezTo>
                  <a:cubicBezTo>
                    <a:pt x="66" y="11"/>
                    <a:pt x="66" y="11"/>
                    <a:pt x="66" y="11"/>
                  </a:cubicBezTo>
                  <a:cubicBezTo>
                    <a:pt x="62" y="13"/>
                    <a:pt x="62" y="13"/>
                    <a:pt x="62" y="13"/>
                  </a:cubicBezTo>
                  <a:cubicBezTo>
                    <a:pt x="63" y="13"/>
                    <a:pt x="63" y="13"/>
                    <a:pt x="63" y="13"/>
                  </a:cubicBezTo>
                  <a:cubicBezTo>
                    <a:pt x="77" y="11"/>
                    <a:pt x="93" y="10"/>
                    <a:pt x="112" y="10"/>
                  </a:cubicBezTo>
                  <a:close/>
                  <a:moveTo>
                    <a:pt x="98" y="14"/>
                  </a:moveTo>
                  <a:cubicBezTo>
                    <a:pt x="85" y="14"/>
                    <a:pt x="75" y="15"/>
                    <a:pt x="68" y="16"/>
                  </a:cubicBezTo>
                  <a:cubicBezTo>
                    <a:pt x="61" y="17"/>
                    <a:pt x="50" y="22"/>
                    <a:pt x="50" y="22"/>
                  </a:cubicBezTo>
                  <a:cubicBezTo>
                    <a:pt x="50" y="22"/>
                    <a:pt x="50" y="22"/>
                    <a:pt x="50" y="22"/>
                  </a:cubicBezTo>
                  <a:cubicBezTo>
                    <a:pt x="48" y="29"/>
                    <a:pt x="48" y="29"/>
                    <a:pt x="48" y="29"/>
                  </a:cubicBezTo>
                  <a:cubicBezTo>
                    <a:pt x="48" y="29"/>
                    <a:pt x="60" y="31"/>
                    <a:pt x="73" y="31"/>
                  </a:cubicBezTo>
                  <a:cubicBezTo>
                    <a:pt x="84" y="31"/>
                    <a:pt x="93" y="30"/>
                    <a:pt x="101" y="29"/>
                  </a:cubicBezTo>
                  <a:cubicBezTo>
                    <a:pt x="109" y="27"/>
                    <a:pt x="119" y="22"/>
                    <a:pt x="119" y="22"/>
                  </a:cubicBezTo>
                  <a:cubicBezTo>
                    <a:pt x="127" y="17"/>
                    <a:pt x="120" y="14"/>
                    <a:pt x="98" y="14"/>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3" name="Freeform 445"/>
            <p:cNvSpPr>
              <a:spLocks/>
            </p:cNvSpPr>
            <p:nvPr/>
          </p:nvSpPr>
          <p:spPr bwMode="auto">
            <a:xfrm>
              <a:off x="-15073313" y="4135438"/>
              <a:ext cx="1316038" cy="244475"/>
            </a:xfrm>
            <a:custGeom>
              <a:avLst/>
              <a:gdLst>
                <a:gd name="T0" fmla="*/ 311 w 351"/>
                <a:gd name="T1" fmla="*/ 65 h 65"/>
                <a:gd name="T2" fmla="*/ 243 w 351"/>
                <a:gd name="T3" fmla="*/ 65 h 65"/>
                <a:gd name="T4" fmla="*/ 174 w 351"/>
                <a:gd name="T5" fmla="*/ 38 h 65"/>
                <a:gd name="T6" fmla="*/ 63 w 351"/>
                <a:gd name="T7" fmla="*/ 65 h 65"/>
                <a:gd name="T8" fmla="*/ 0 w 351"/>
                <a:gd name="T9" fmla="*/ 65 h 65"/>
                <a:gd name="T10" fmla="*/ 145 w 351"/>
                <a:gd name="T11" fmla="*/ 31 h 65"/>
                <a:gd name="T12" fmla="*/ 60 w 351"/>
                <a:gd name="T13" fmla="*/ 0 h 65"/>
                <a:gd name="T14" fmla="*/ 124 w 351"/>
                <a:gd name="T15" fmla="*/ 0 h 65"/>
                <a:gd name="T16" fmla="*/ 187 w 351"/>
                <a:gd name="T17" fmla="*/ 24 h 65"/>
                <a:gd name="T18" fmla="*/ 289 w 351"/>
                <a:gd name="T19" fmla="*/ 0 h 65"/>
                <a:gd name="T20" fmla="*/ 351 w 351"/>
                <a:gd name="T21" fmla="*/ 0 h 65"/>
                <a:gd name="T22" fmla="*/ 216 w 351"/>
                <a:gd name="T23" fmla="*/ 31 h 65"/>
                <a:gd name="T24" fmla="*/ 311 w 351"/>
                <a:gd name="T25"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1" h="65">
                  <a:moveTo>
                    <a:pt x="311" y="65"/>
                  </a:moveTo>
                  <a:cubicBezTo>
                    <a:pt x="288" y="65"/>
                    <a:pt x="266" y="65"/>
                    <a:pt x="243" y="65"/>
                  </a:cubicBezTo>
                  <a:cubicBezTo>
                    <a:pt x="220" y="56"/>
                    <a:pt x="197" y="47"/>
                    <a:pt x="174" y="38"/>
                  </a:cubicBezTo>
                  <a:cubicBezTo>
                    <a:pt x="137" y="47"/>
                    <a:pt x="100" y="56"/>
                    <a:pt x="63" y="65"/>
                  </a:cubicBezTo>
                  <a:cubicBezTo>
                    <a:pt x="42" y="65"/>
                    <a:pt x="21" y="65"/>
                    <a:pt x="0" y="65"/>
                  </a:cubicBezTo>
                  <a:cubicBezTo>
                    <a:pt x="48" y="53"/>
                    <a:pt x="97" y="42"/>
                    <a:pt x="145" y="31"/>
                  </a:cubicBezTo>
                  <a:cubicBezTo>
                    <a:pt x="117" y="20"/>
                    <a:pt x="88" y="10"/>
                    <a:pt x="60" y="0"/>
                  </a:cubicBezTo>
                  <a:cubicBezTo>
                    <a:pt x="81" y="0"/>
                    <a:pt x="103" y="0"/>
                    <a:pt x="124" y="0"/>
                  </a:cubicBezTo>
                  <a:cubicBezTo>
                    <a:pt x="145" y="8"/>
                    <a:pt x="166" y="16"/>
                    <a:pt x="187" y="24"/>
                  </a:cubicBezTo>
                  <a:cubicBezTo>
                    <a:pt x="221" y="16"/>
                    <a:pt x="255" y="8"/>
                    <a:pt x="289" y="0"/>
                  </a:cubicBezTo>
                  <a:cubicBezTo>
                    <a:pt x="309" y="0"/>
                    <a:pt x="330" y="0"/>
                    <a:pt x="351" y="0"/>
                  </a:cubicBezTo>
                  <a:cubicBezTo>
                    <a:pt x="306" y="10"/>
                    <a:pt x="261" y="21"/>
                    <a:pt x="216" y="31"/>
                  </a:cubicBezTo>
                  <a:cubicBezTo>
                    <a:pt x="247" y="42"/>
                    <a:pt x="279" y="54"/>
                    <a:pt x="311"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4" name="Freeform 446"/>
            <p:cNvSpPr>
              <a:spLocks/>
            </p:cNvSpPr>
            <p:nvPr/>
          </p:nvSpPr>
          <p:spPr bwMode="auto">
            <a:xfrm>
              <a:off x="-9117013" y="4132263"/>
              <a:ext cx="1098550" cy="250825"/>
            </a:xfrm>
            <a:custGeom>
              <a:avLst/>
              <a:gdLst>
                <a:gd name="T0" fmla="*/ 189 w 293"/>
                <a:gd name="T1" fmla="*/ 9 h 67"/>
                <a:gd name="T2" fmla="*/ 106 w 293"/>
                <a:gd name="T3" fmla="*/ 15 h 67"/>
                <a:gd name="T4" fmla="*/ 67 w 293"/>
                <a:gd name="T5" fmla="*/ 33 h 67"/>
                <a:gd name="T6" fmla="*/ 85 w 293"/>
                <a:gd name="T7" fmla="*/ 51 h 67"/>
                <a:gd name="T8" fmla="*/ 162 w 293"/>
                <a:gd name="T9" fmla="*/ 57 h 67"/>
                <a:gd name="T10" fmla="*/ 207 w 293"/>
                <a:gd name="T11" fmla="*/ 57 h 67"/>
                <a:gd name="T12" fmla="*/ 252 w 293"/>
                <a:gd name="T13" fmla="*/ 55 h 67"/>
                <a:gd name="T14" fmla="*/ 247 w 293"/>
                <a:gd name="T15" fmla="*/ 64 h 67"/>
                <a:gd name="T16" fmla="*/ 150 w 293"/>
                <a:gd name="T17" fmla="*/ 67 h 67"/>
                <a:gd name="T18" fmla="*/ 34 w 293"/>
                <a:gd name="T19" fmla="*/ 58 h 67"/>
                <a:gd name="T20" fmla="*/ 6 w 293"/>
                <a:gd name="T21" fmla="*/ 33 h 67"/>
                <a:gd name="T22" fmla="*/ 37 w 293"/>
                <a:gd name="T23" fmla="*/ 15 h 67"/>
                <a:gd name="T24" fmla="*/ 102 w 293"/>
                <a:gd name="T25" fmla="*/ 4 h 67"/>
                <a:gd name="T26" fmla="*/ 195 w 293"/>
                <a:gd name="T27" fmla="*/ 0 h 67"/>
                <a:gd name="T28" fmla="*/ 293 w 293"/>
                <a:gd name="T29" fmla="*/ 4 h 67"/>
                <a:gd name="T30" fmla="*/ 267 w 293"/>
                <a:gd name="T31" fmla="*/ 13 h 67"/>
                <a:gd name="T32" fmla="*/ 231 w 293"/>
                <a:gd name="T33" fmla="*/ 10 h 67"/>
                <a:gd name="T34" fmla="*/ 189 w 293"/>
                <a:gd name="T35" fmla="*/ 9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3" h="67">
                  <a:moveTo>
                    <a:pt x="189" y="9"/>
                  </a:moveTo>
                  <a:cubicBezTo>
                    <a:pt x="155" y="9"/>
                    <a:pt x="128" y="11"/>
                    <a:pt x="106" y="15"/>
                  </a:cubicBezTo>
                  <a:cubicBezTo>
                    <a:pt x="85" y="20"/>
                    <a:pt x="72" y="26"/>
                    <a:pt x="67" y="33"/>
                  </a:cubicBezTo>
                  <a:cubicBezTo>
                    <a:pt x="63" y="41"/>
                    <a:pt x="69" y="47"/>
                    <a:pt x="85" y="51"/>
                  </a:cubicBezTo>
                  <a:cubicBezTo>
                    <a:pt x="101" y="56"/>
                    <a:pt x="127" y="57"/>
                    <a:pt x="162" y="57"/>
                  </a:cubicBezTo>
                  <a:cubicBezTo>
                    <a:pt x="177" y="57"/>
                    <a:pt x="192" y="57"/>
                    <a:pt x="207" y="57"/>
                  </a:cubicBezTo>
                  <a:cubicBezTo>
                    <a:pt x="221" y="56"/>
                    <a:pt x="236" y="56"/>
                    <a:pt x="252" y="55"/>
                  </a:cubicBezTo>
                  <a:cubicBezTo>
                    <a:pt x="247" y="64"/>
                    <a:pt x="247" y="64"/>
                    <a:pt x="247" y="64"/>
                  </a:cubicBezTo>
                  <a:cubicBezTo>
                    <a:pt x="218" y="66"/>
                    <a:pt x="185" y="67"/>
                    <a:pt x="150" y="67"/>
                  </a:cubicBezTo>
                  <a:cubicBezTo>
                    <a:pt x="97" y="67"/>
                    <a:pt x="59" y="64"/>
                    <a:pt x="34" y="58"/>
                  </a:cubicBezTo>
                  <a:cubicBezTo>
                    <a:pt x="9" y="52"/>
                    <a:pt x="0" y="44"/>
                    <a:pt x="6" y="33"/>
                  </a:cubicBezTo>
                  <a:cubicBezTo>
                    <a:pt x="10" y="26"/>
                    <a:pt x="20" y="20"/>
                    <a:pt x="37" y="15"/>
                  </a:cubicBezTo>
                  <a:cubicBezTo>
                    <a:pt x="53" y="10"/>
                    <a:pt x="75" y="6"/>
                    <a:pt x="102" y="4"/>
                  </a:cubicBezTo>
                  <a:cubicBezTo>
                    <a:pt x="129" y="1"/>
                    <a:pt x="160" y="0"/>
                    <a:pt x="195" y="0"/>
                  </a:cubicBezTo>
                  <a:cubicBezTo>
                    <a:pt x="231" y="0"/>
                    <a:pt x="264" y="1"/>
                    <a:pt x="293" y="4"/>
                  </a:cubicBezTo>
                  <a:cubicBezTo>
                    <a:pt x="284" y="7"/>
                    <a:pt x="276" y="10"/>
                    <a:pt x="267" y="13"/>
                  </a:cubicBezTo>
                  <a:cubicBezTo>
                    <a:pt x="256" y="12"/>
                    <a:pt x="243" y="11"/>
                    <a:pt x="231" y="10"/>
                  </a:cubicBezTo>
                  <a:cubicBezTo>
                    <a:pt x="218" y="9"/>
                    <a:pt x="204" y="9"/>
                    <a:pt x="189" y="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5" name="Freeform 447"/>
            <p:cNvSpPr>
              <a:spLocks/>
            </p:cNvSpPr>
            <p:nvPr/>
          </p:nvSpPr>
          <p:spPr bwMode="auto">
            <a:xfrm>
              <a:off x="-3300413" y="4135438"/>
              <a:ext cx="1162050" cy="244475"/>
            </a:xfrm>
            <a:custGeom>
              <a:avLst/>
              <a:gdLst>
                <a:gd name="T0" fmla="*/ 249 w 310"/>
                <a:gd name="T1" fmla="*/ 0 h 65"/>
                <a:gd name="T2" fmla="*/ 310 w 310"/>
                <a:gd name="T3" fmla="*/ 0 h 65"/>
                <a:gd name="T4" fmla="*/ 164 w 310"/>
                <a:gd name="T5" fmla="*/ 65 h 65"/>
                <a:gd name="T6" fmla="*/ 102 w 310"/>
                <a:gd name="T7" fmla="*/ 65 h 65"/>
                <a:gd name="T8" fmla="*/ 0 w 310"/>
                <a:gd name="T9" fmla="*/ 0 h 65"/>
                <a:gd name="T10" fmla="*/ 60 w 310"/>
                <a:gd name="T11" fmla="*/ 0 h 65"/>
                <a:gd name="T12" fmla="*/ 120 w 310"/>
                <a:gd name="T13" fmla="*/ 40 h 65"/>
                <a:gd name="T14" fmla="*/ 130 w 310"/>
                <a:gd name="T15" fmla="*/ 48 h 65"/>
                <a:gd name="T16" fmla="*/ 136 w 310"/>
                <a:gd name="T17" fmla="*/ 54 h 65"/>
                <a:gd name="T18" fmla="*/ 149 w 310"/>
                <a:gd name="T19" fmla="*/ 46 h 65"/>
                <a:gd name="T20" fmla="*/ 162 w 310"/>
                <a:gd name="T21" fmla="*/ 40 h 65"/>
                <a:gd name="T22" fmla="*/ 249 w 310"/>
                <a:gd name="T2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0" h="65">
                  <a:moveTo>
                    <a:pt x="249" y="0"/>
                  </a:moveTo>
                  <a:cubicBezTo>
                    <a:pt x="269" y="0"/>
                    <a:pt x="290" y="0"/>
                    <a:pt x="310" y="0"/>
                  </a:cubicBezTo>
                  <a:cubicBezTo>
                    <a:pt x="261" y="21"/>
                    <a:pt x="212" y="43"/>
                    <a:pt x="164" y="65"/>
                  </a:cubicBezTo>
                  <a:cubicBezTo>
                    <a:pt x="143" y="65"/>
                    <a:pt x="122" y="65"/>
                    <a:pt x="102" y="65"/>
                  </a:cubicBezTo>
                  <a:cubicBezTo>
                    <a:pt x="67" y="43"/>
                    <a:pt x="34" y="21"/>
                    <a:pt x="0" y="0"/>
                  </a:cubicBezTo>
                  <a:cubicBezTo>
                    <a:pt x="20" y="0"/>
                    <a:pt x="40" y="0"/>
                    <a:pt x="60" y="0"/>
                  </a:cubicBezTo>
                  <a:cubicBezTo>
                    <a:pt x="80" y="13"/>
                    <a:pt x="100" y="26"/>
                    <a:pt x="120" y="40"/>
                  </a:cubicBezTo>
                  <a:cubicBezTo>
                    <a:pt x="130" y="48"/>
                    <a:pt x="130" y="48"/>
                    <a:pt x="130" y="48"/>
                  </a:cubicBezTo>
                  <a:cubicBezTo>
                    <a:pt x="136" y="54"/>
                    <a:pt x="136" y="54"/>
                    <a:pt x="136" y="54"/>
                  </a:cubicBezTo>
                  <a:cubicBezTo>
                    <a:pt x="149" y="46"/>
                    <a:pt x="149" y="46"/>
                    <a:pt x="149" y="46"/>
                  </a:cubicBezTo>
                  <a:cubicBezTo>
                    <a:pt x="162" y="40"/>
                    <a:pt x="162" y="40"/>
                    <a:pt x="162" y="40"/>
                  </a:cubicBezTo>
                  <a:cubicBezTo>
                    <a:pt x="191" y="26"/>
                    <a:pt x="220" y="13"/>
                    <a:pt x="249"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6" name="Freeform 448"/>
            <p:cNvSpPr>
              <a:spLocks noEditPoints="1"/>
            </p:cNvSpPr>
            <p:nvPr/>
          </p:nvSpPr>
          <p:spPr bwMode="auto">
            <a:xfrm>
              <a:off x="2565400" y="4135438"/>
              <a:ext cx="971550" cy="244475"/>
            </a:xfrm>
            <a:custGeom>
              <a:avLst/>
              <a:gdLst>
                <a:gd name="T0" fmla="*/ 8 w 259"/>
                <a:gd name="T1" fmla="*/ 0 h 65"/>
                <a:gd name="T2" fmla="*/ 114 w 259"/>
                <a:gd name="T3" fmla="*/ 0 h 65"/>
                <a:gd name="T4" fmla="*/ 220 w 259"/>
                <a:gd name="T5" fmla="*/ 4 h 65"/>
                <a:gd name="T6" fmla="*/ 251 w 259"/>
                <a:gd name="T7" fmla="*/ 16 h 65"/>
                <a:gd name="T8" fmla="*/ 234 w 259"/>
                <a:gd name="T9" fmla="*/ 25 h 65"/>
                <a:gd name="T10" fmla="*/ 187 w 259"/>
                <a:gd name="T11" fmla="*/ 30 h 65"/>
                <a:gd name="T12" fmla="*/ 187 w 259"/>
                <a:gd name="T13" fmla="*/ 30 h 65"/>
                <a:gd name="T14" fmla="*/ 242 w 259"/>
                <a:gd name="T15" fmla="*/ 36 h 65"/>
                <a:gd name="T16" fmla="*/ 259 w 259"/>
                <a:gd name="T17" fmla="*/ 46 h 65"/>
                <a:gd name="T18" fmla="*/ 224 w 259"/>
                <a:gd name="T19" fmla="*/ 60 h 65"/>
                <a:gd name="T20" fmla="*/ 129 w 259"/>
                <a:gd name="T21" fmla="*/ 65 h 65"/>
                <a:gd name="T22" fmla="*/ 0 w 259"/>
                <a:gd name="T23" fmla="*/ 65 h 65"/>
                <a:gd name="T24" fmla="*/ 8 w 259"/>
                <a:gd name="T25" fmla="*/ 0 h 65"/>
                <a:gd name="T26" fmla="*/ 63 w 259"/>
                <a:gd name="T27" fmla="*/ 26 h 65"/>
                <a:gd name="T28" fmla="*/ 119 w 259"/>
                <a:gd name="T29" fmla="*/ 26 h 65"/>
                <a:gd name="T30" fmla="*/ 173 w 259"/>
                <a:gd name="T31" fmla="*/ 24 h 65"/>
                <a:gd name="T32" fmla="*/ 191 w 259"/>
                <a:gd name="T33" fmla="*/ 17 h 65"/>
                <a:gd name="T34" fmla="*/ 173 w 259"/>
                <a:gd name="T35" fmla="*/ 11 h 65"/>
                <a:gd name="T36" fmla="*/ 116 w 259"/>
                <a:gd name="T37" fmla="*/ 9 h 65"/>
                <a:gd name="T38" fmla="*/ 65 w 259"/>
                <a:gd name="T39" fmla="*/ 9 h 65"/>
                <a:gd name="T40" fmla="*/ 63 w 259"/>
                <a:gd name="T41" fmla="*/ 26 h 65"/>
                <a:gd name="T42" fmla="*/ 62 w 259"/>
                <a:gd name="T43" fmla="*/ 35 h 65"/>
                <a:gd name="T44" fmla="*/ 59 w 259"/>
                <a:gd name="T45" fmla="*/ 56 h 65"/>
                <a:gd name="T46" fmla="*/ 122 w 259"/>
                <a:gd name="T47" fmla="*/ 56 h 65"/>
                <a:gd name="T48" fmla="*/ 178 w 259"/>
                <a:gd name="T49" fmla="*/ 53 h 65"/>
                <a:gd name="T50" fmla="*/ 197 w 259"/>
                <a:gd name="T51" fmla="*/ 45 h 65"/>
                <a:gd name="T52" fmla="*/ 179 w 259"/>
                <a:gd name="T53" fmla="*/ 38 h 65"/>
                <a:gd name="T54" fmla="*/ 121 w 259"/>
                <a:gd name="T55" fmla="*/ 35 h 65"/>
                <a:gd name="T56" fmla="*/ 62 w 259"/>
                <a:gd name="T57" fmla="*/ 3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9" h="65">
                  <a:moveTo>
                    <a:pt x="8" y="0"/>
                  </a:moveTo>
                  <a:cubicBezTo>
                    <a:pt x="44" y="0"/>
                    <a:pt x="79" y="0"/>
                    <a:pt x="114" y="0"/>
                  </a:cubicBezTo>
                  <a:cubicBezTo>
                    <a:pt x="163" y="0"/>
                    <a:pt x="198" y="1"/>
                    <a:pt x="220" y="4"/>
                  </a:cubicBezTo>
                  <a:cubicBezTo>
                    <a:pt x="241" y="6"/>
                    <a:pt x="251" y="16"/>
                    <a:pt x="251" y="16"/>
                  </a:cubicBezTo>
                  <a:cubicBezTo>
                    <a:pt x="251" y="16"/>
                    <a:pt x="245" y="23"/>
                    <a:pt x="234" y="25"/>
                  </a:cubicBezTo>
                  <a:cubicBezTo>
                    <a:pt x="223" y="28"/>
                    <a:pt x="208" y="29"/>
                    <a:pt x="187" y="30"/>
                  </a:cubicBezTo>
                  <a:cubicBezTo>
                    <a:pt x="187" y="30"/>
                    <a:pt x="187" y="30"/>
                    <a:pt x="187" y="30"/>
                  </a:cubicBezTo>
                  <a:cubicBezTo>
                    <a:pt x="212" y="31"/>
                    <a:pt x="231" y="33"/>
                    <a:pt x="242" y="36"/>
                  </a:cubicBezTo>
                  <a:cubicBezTo>
                    <a:pt x="254" y="38"/>
                    <a:pt x="259" y="46"/>
                    <a:pt x="259" y="46"/>
                  </a:cubicBezTo>
                  <a:cubicBezTo>
                    <a:pt x="259" y="46"/>
                    <a:pt x="246" y="56"/>
                    <a:pt x="224" y="60"/>
                  </a:cubicBezTo>
                  <a:cubicBezTo>
                    <a:pt x="201" y="63"/>
                    <a:pt x="169" y="65"/>
                    <a:pt x="129" y="65"/>
                  </a:cubicBezTo>
                  <a:cubicBezTo>
                    <a:pt x="86" y="65"/>
                    <a:pt x="43" y="65"/>
                    <a:pt x="0" y="65"/>
                  </a:cubicBezTo>
                  <a:cubicBezTo>
                    <a:pt x="3" y="43"/>
                    <a:pt x="6" y="21"/>
                    <a:pt x="8" y="0"/>
                  </a:cubicBezTo>
                  <a:close/>
                  <a:moveTo>
                    <a:pt x="63" y="26"/>
                  </a:moveTo>
                  <a:cubicBezTo>
                    <a:pt x="82" y="26"/>
                    <a:pt x="101" y="26"/>
                    <a:pt x="119" y="26"/>
                  </a:cubicBezTo>
                  <a:cubicBezTo>
                    <a:pt x="144" y="26"/>
                    <a:pt x="162" y="26"/>
                    <a:pt x="173" y="24"/>
                  </a:cubicBezTo>
                  <a:cubicBezTo>
                    <a:pt x="184" y="23"/>
                    <a:pt x="191" y="17"/>
                    <a:pt x="191" y="17"/>
                  </a:cubicBezTo>
                  <a:cubicBezTo>
                    <a:pt x="191" y="17"/>
                    <a:pt x="185" y="12"/>
                    <a:pt x="173" y="11"/>
                  </a:cubicBezTo>
                  <a:cubicBezTo>
                    <a:pt x="161" y="9"/>
                    <a:pt x="142" y="9"/>
                    <a:pt x="116" y="9"/>
                  </a:cubicBezTo>
                  <a:cubicBezTo>
                    <a:pt x="99" y="9"/>
                    <a:pt x="82" y="9"/>
                    <a:pt x="65" y="9"/>
                  </a:cubicBezTo>
                  <a:cubicBezTo>
                    <a:pt x="65" y="14"/>
                    <a:pt x="64" y="20"/>
                    <a:pt x="63" y="26"/>
                  </a:cubicBezTo>
                  <a:close/>
                  <a:moveTo>
                    <a:pt x="62" y="35"/>
                  </a:moveTo>
                  <a:cubicBezTo>
                    <a:pt x="61" y="42"/>
                    <a:pt x="60" y="49"/>
                    <a:pt x="59" y="56"/>
                  </a:cubicBezTo>
                  <a:cubicBezTo>
                    <a:pt x="80" y="56"/>
                    <a:pt x="101" y="56"/>
                    <a:pt x="122" y="56"/>
                  </a:cubicBezTo>
                  <a:cubicBezTo>
                    <a:pt x="146" y="56"/>
                    <a:pt x="165" y="55"/>
                    <a:pt x="178" y="53"/>
                  </a:cubicBezTo>
                  <a:cubicBezTo>
                    <a:pt x="190" y="51"/>
                    <a:pt x="197" y="45"/>
                    <a:pt x="197" y="45"/>
                  </a:cubicBezTo>
                  <a:cubicBezTo>
                    <a:pt x="197" y="45"/>
                    <a:pt x="191" y="39"/>
                    <a:pt x="179" y="38"/>
                  </a:cubicBezTo>
                  <a:cubicBezTo>
                    <a:pt x="166" y="36"/>
                    <a:pt x="147" y="35"/>
                    <a:pt x="121" y="35"/>
                  </a:cubicBezTo>
                  <a:cubicBezTo>
                    <a:pt x="102" y="35"/>
                    <a:pt x="82" y="35"/>
                    <a:pt x="62" y="3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7" name="Freeform 449"/>
            <p:cNvSpPr>
              <a:spLocks/>
            </p:cNvSpPr>
            <p:nvPr/>
          </p:nvSpPr>
          <p:spPr bwMode="auto">
            <a:xfrm>
              <a:off x="8175625" y="4135438"/>
              <a:ext cx="1139825" cy="244475"/>
            </a:xfrm>
            <a:custGeom>
              <a:avLst/>
              <a:gdLst>
                <a:gd name="T0" fmla="*/ 304 w 304"/>
                <a:gd name="T1" fmla="*/ 65 h 65"/>
                <a:gd name="T2" fmla="*/ 232 w 304"/>
                <a:gd name="T3" fmla="*/ 65 h 65"/>
                <a:gd name="T4" fmla="*/ 51 w 304"/>
                <a:gd name="T5" fmla="*/ 13 h 65"/>
                <a:gd name="T6" fmla="*/ 49 w 304"/>
                <a:gd name="T7" fmla="*/ 13 h 65"/>
                <a:gd name="T8" fmla="*/ 50 w 304"/>
                <a:gd name="T9" fmla="*/ 16 h 65"/>
                <a:gd name="T10" fmla="*/ 55 w 304"/>
                <a:gd name="T11" fmla="*/ 31 h 65"/>
                <a:gd name="T12" fmla="*/ 58 w 304"/>
                <a:gd name="T13" fmla="*/ 65 h 65"/>
                <a:gd name="T14" fmla="*/ 5 w 304"/>
                <a:gd name="T15" fmla="*/ 65 h 65"/>
                <a:gd name="T16" fmla="*/ 0 w 304"/>
                <a:gd name="T17" fmla="*/ 0 h 65"/>
                <a:gd name="T18" fmla="*/ 70 w 304"/>
                <a:gd name="T19" fmla="*/ 0 h 65"/>
                <a:gd name="T20" fmla="*/ 250 w 304"/>
                <a:gd name="T21" fmla="*/ 51 h 65"/>
                <a:gd name="T22" fmla="*/ 252 w 304"/>
                <a:gd name="T23" fmla="*/ 51 h 65"/>
                <a:gd name="T24" fmla="*/ 249 w 304"/>
                <a:gd name="T25" fmla="*/ 44 h 65"/>
                <a:gd name="T26" fmla="*/ 246 w 304"/>
                <a:gd name="T27" fmla="*/ 34 h 65"/>
                <a:gd name="T28" fmla="*/ 242 w 304"/>
                <a:gd name="T29" fmla="*/ 0 h 65"/>
                <a:gd name="T30" fmla="*/ 296 w 304"/>
                <a:gd name="T31" fmla="*/ 0 h 65"/>
                <a:gd name="T32" fmla="*/ 304 w 304"/>
                <a:gd name="T33"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4" h="65">
                  <a:moveTo>
                    <a:pt x="304" y="65"/>
                  </a:moveTo>
                  <a:cubicBezTo>
                    <a:pt x="280" y="65"/>
                    <a:pt x="256" y="65"/>
                    <a:pt x="232" y="65"/>
                  </a:cubicBezTo>
                  <a:cubicBezTo>
                    <a:pt x="171" y="48"/>
                    <a:pt x="111" y="30"/>
                    <a:pt x="51" y="13"/>
                  </a:cubicBezTo>
                  <a:cubicBezTo>
                    <a:pt x="49" y="13"/>
                    <a:pt x="49" y="13"/>
                    <a:pt x="49" y="13"/>
                  </a:cubicBezTo>
                  <a:cubicBezTo>
                    <a:pt x="50" y="16"/>
                    <a:pt x="50" y="16"/>
                    <a:pt x="50" y="16"/>
                  </a:cubicBezTo>
                  <a:cubicBezTo>
                    <a:pt x="55" y="31"/>
                    <a:pt x="55" y="31"/>
                    <a:pt x="55" y="31"/>
                  </a:cubicBezTo>
                  <a:cubicBezTo>
                    <a:pt x="56" y="42"/>
                    <a:pt x="57" y="53"/>
                    <a:pt x="58" y="65"/>
                  </a:cubicBezTo>
                  <a:cubicBezTo>
                    <a:pt x="40" y="65"/>
                    <a:pt x="22" y="65"/>
                    <a:pt x="5" y="65"/>
                  </a:cubicBezTo>
                  <a:cubicBezTo>
                    <a:pt x="3" y="43"/>
                    <a:pt x="1" y="21"/>
                    <a:pt x="0" y="0"/>
                  </a:cubicBezTo>
                  <a:cubicBezTo>
                    <a:pt x="23" y="0"/>
                    <a:pt x="46" y="0"/>
                    <a:pt x="70" y="0"/>
                  </a:cubicBezTo>
                  <a:cubicBezTo>
                    <a:pt x="130" y="17"/>
                    <a:pt x="190" y="34"/>
                    <a:pt x="250" y="51"/>
                  </a:cubicBezTo>
                  <a:cubicBezTo>
                    <a:pt x="252" y="51"/>
                    <a:pt x="252" y="51"/>
                    <a:pt x="252" y="51"/>
                  </a:cubicBezTo>
                  <a:cubicBezTo>
                    <a:pt x="249" y="44"/>
                    <a:pt x="249" y="44"/>
                    <a:pt x="249" y="44"/>
                  </a:cubicBezTo>
                  <a:cubicBezTo>
                    <a:pt x="246" y="34"/>
                    <a:pt x="246" y="34"/>
                    <a:pt x="246" y="34"/>
                  </a:cubicBezTo>
                  <a:cubicBezTo>
                    <a:pt x="245" y="22"/>
                    <a:pt x="244" y="11"/>
                    <a:pt x="242" y="0"/>
                  </a:cubicBezTo>
                  <a:cubicBezTo>
                    <a:pt x="260" y="0"/>
                    <a:pt x="278" y="0"/>
                    <a:pt x="296" y="0"/>
                  </a:cubicBezTo>
                  <a:cubicBezTo>
                    <a:pt x="298" y="21"/>
                    <a:pt x="301" y="43"/>
                    <a:pt x="304"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8" name="Freeform 450"/>
            <p:cNvSpPr>
              <a:spLocks/>
            </p:cNvSpPr>
            <p:nvPr/>
          </p:nvSpPr>
          <p:spPr bwMode="auto">
            <a:xfrm>
              <a:off x="13911263" y="4135438"/>
              <a:ext cx="1458913" cy="244475"/>
            </a:xfrm>
            <a:custGeom>
              <a:avLst/>
              <a:gdLst>
                <a:gd name="T0" fmla="*/ 175 w 389"/>
                <a:gd name="T1" fmla="*/ 65 h 65"/>
                <a:gd name="T2" fmla="*/ 54 w 389"/>
                <a:gd name="T3" fmla="*/ 10 h 65"/>
                <a:gd name="T4" fmla="*/ 52 w 389"/>
                <a:gd name="T5" fmla="*/ 10 h 65"/>
                <a:gd name="T6" fmla="*/ 63 w 389"/>
                <a:gd name="T7" fmla="*/ 33 h 65"/>
                <a:gd name="T8" fmla="*/ 73 w 389"/>
                <a:gd name="T9" fmla="*/ 65 h 65"/>
                <a:gd name="T10" fmla="*/ 19 w 389"/>
                <a:gd name="T11" fmla="*/ 65 h 65"/>
                <a:gd name="T12" fmla="*/ 0 w 389"/>
                <a:gd name="T13" fmla="*/ 0 h 65"/>
                <a:gd name="T14" fmla="*/ 82 w 389"/>
                <a:gd name="T15" fmla="*/ 0 h 65"/>
                <a:gd name="T16" fmla="*/ 198 w 389"/>
                <a:gd name="T17" fmla="*/ 51 h 65"/>
                <a:gd name="T18" fmla="*/ 199 w 389"/>
                <a:gd name="T19" fmla="*/ 51 h 65"/>
                <a:gd name="T20" fmla="*/ 284 w 389"/>
                <a:gd name="T21" fmla="*/ 0 h 65"/>
                <a:gd name="T22" fmla="*/ 366 w 389"/>
                <a:gd name="T23" fmla="*/ 0 h 65"/>
                <a:gd name="T24" fmla="*/ 389 w 389"/>
                <a:gd name="T25" fmla="*/ 65 h 65"/>
                <a:gd name="T26" fmla="*/ 332 w 389"/>
                <a:gd name="T27" fmla="*/ 65 h 65"/>
                <a:gd name="T28" fmla="*/ 321 w 389"/>
                <a:gd name="T29" fmla="*/ 33 h 65"/>
                <a:gd name="T30" fmla="*/ 318 w 389"/>
                <a:gd name="T31" fmla="*/ 20 h 65"/>
                <a:gd name="T32" fmla="*/ 317 w 389"/>
                <a:gd name="T33" fmla="*/ 10 h 65"/>
                <a:gd name="T34" fmla="*/ 315 w 389"/>
                <a:gd name="T35" fmla="*/ 10 h 65"/>
                <a:gd name="T36" fmla="*/ 226 w 389"/>
                <a:gd name="T37" fmla="*/ 65 h 65"/>
                <a:gd name="T38" fmla="*/ 175 w 389"/>
                <a:gd name="T3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9" h="65">
                  <a:moveTo>
                    <a:pt x="175" y="65"/>
                  </a:moveTo>
                  <a:cubicBezTo>
                    <a:pt x="134" y="46"/>
                    <a:pt x="94" y="29"/>
                    <a:pt x="54" y="10"/>
                  </a:cubicBezTo>
                  <a:cubicBezTo>
                    <a:pt x="52" y="10"/>
                    <a:pt x="52" y="10"/>
                    <a:pt x="52" y="10"/>
                  </a:cubicBezTo>
                  <a:cubicBezTo>
                    <a:pt x="57" y="18"/>
                    <a:pt x="61" y="26"/>
                    <a:pt x="63" y="33"/>
                  </a:cubicBezTo>
                  <a:cubicBezTo>
                    <a:pt x="66" y="44"/>
                    <a:pt x="70" y="54"/>
                    <a:pt x="73" y="65"/>
                  </a:cubicBezTo>
                  <a:cubicBezTo>
                    <a:pt x="55" y="65"/>
                    <a:pt x="37" y="65"/>
                    <a:pt x="19" y="65"/>
                  </a:cubicBezTo>
                  <a:cubicBezTo>
                    <a:pt x="13" y="43"/>
                    <a:pt x="6" y="21"/>
                    <a:pt x="0" y="0"/>
                  </a:cubicBezTo>
                  <a:cubicBezTo>
                    <a:pt x="27" y="0"/>
                    <a:pt x="55" y="0"/>
                    <a:pt x="82" y="0"/>
                  </a:cubicBezTo>
                  <a:cubicBezTo>
                    <a:pt x="120" y="17"/>
                    <a:pt x="159" y="34"/>
                    <a:pt x="198" y="51"/>
                  </a:cubicBezTo>
                  <a:cubicBezTo>
                    <a:pt x="199" y="51"/>
                    <a:pt x="199" y="51"/>
                    <a:pt x="199" y="51"/>
                  </a:cubicBezTo>
                  <a:cubicBezTo>
                    <a:pt x="227" y="34"/>
                    <a:pt x="256" y="17"/>
                    <a:pt x="284" y="0"/>
                  </a:cubicBezTo>
                  <a:cubicBezTo>
                    <a:pt x="311" y="0"/>
                    <a:pt x="339" y="0"/>
                    <a:pt x="366" y="0"/>
                  </a:cubicBezTo>
                  <a:cubicBezTo>
                    <a:pt x="374" y="21"/>
                    <a:pt x="381" y="43"/>
                    <a:pt x="389" y="65"/>
                  </a:cubicBezTo>
                  <a:cubicBezTo>
                    <a:pt x="370" y="65"/>
                    <a:pt x="351" y="65"/>
                    <a:pt x="332" y="65"/>
                  </a:cubicBezTo>
                  <a:cubicBezTo>
                    <a:pt x="329" y="54"/>
                    <a:pt x="325" y="43"/>
                    <a:pt x="321" y="33"/>
                  </a:cubicBezTo>
                  <a:cubicBezTo>
                    <a:pt x="318" y="20"/>
                    <a:pt x="318" y="20"/>
                    <a:pt x="318" y="20"/>
                  </a:cubicBezTo>
                  <a:cubicBezTo>
                    <a:pt x="317" y="10"/>
                    <a:pt x="317" y="10"/>
                    <a:pt x="317" y="10"/>
                  </a:cubicBezTo>
                  <a:cubicBezTo>
                    <a:pt x="315" y="10"/>
                    <a:pt x="315" y="10"/>
                    <a:pt x="315" y="10"/>
                  </a:cubicBezTo>
                  <a:cubicBezTo>
                    <a:pt x="286" y="29"/>
                    <a:pt x="256" y="46"/>
                    <a:pt x="226" y="65"/>
                  </a:cubicBezTo>
                  <a:cubicBezTo>
                    <a:pt x="209" y="65"/>
                    <a:pt x="192" y="65"/>
                    <a:pt x="175"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199" name="Freeform 451"/>
            <p:cNvSpPr>
              <a:spLocks/>
            </p:cNvSpPr>
            <p:nvPr/>
          </p:nvSpPr>
          <p:spPr bwMode="auto">
            <a:xfrm>
              <a:off x="22315488" y="3165476"/>
              <a:ext cx="908050" cy="230188"/>
            </a:xfrm>
            <a:custGeom>
              <a:avLst/>
              <a:gdLst>
                <a:gd name="T0" fmla="*/ 39 w 242"/>
                <a:gd name="T1" fmla="*/ 61 h 61"/>
                <a:gd name="T2" fmla="*/ 0 w 242"/>
                <a:gd name="T3" fmla="*/ 0 h 61"/>
                <a:gd name="T4" fmla="*/ 56 w 242"/>
                <a:gd name="T5" fmla="*/ 0 h 61"/>
                <a:gd name="T6" fmla="*/ 90 w 242"/>
                <a:gd name="T7" fmla="*/ 52 h 61"/>
                <a:gd name="T8" fmla="*/ 236 w 242"/>
                <a:gd name="T9" fmla="*/ 52 h 61"/>
                <a:gd name="T10" fmla="*/ 242 w 242"/>
                <a:gd name="T11" fmla="*/ 61 h 61"/>
                <a:gd name="T12" fmla="*/ 39 w 242"/>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242" h="61">
                  <a:moveTo>
                    <a:pt x="39" y="61"/>
                  </a:moveTo>
                  <a:cubicBezTo>
                    <a:pt x="26" y="41"/>
                    <a:pt x="13" y="21"/>
                    <a:pt x="0" y="0"/>
                  </a:cubicBezTo>
                  <a:cubicBezTo>
                    <a:pt x="19" y="0"/>
                    <a:pt x="38" y="0"/>
                    <a:pt x="56" y="0"/>
                  </a:cubicBezTo>
                  <a:cubicBezTo>
                    <a:pt x="68" y="18"/>
                    <a:pt x="79" y="35"/>
                    <a:pt x="90" y="52"/>
                  </a:cubicBezTo>
                  <a:cubicBezTo>
                    <a:pt x="139" y="52"/>
                    <a:pt x="188" y="52"/>
                    <a:pt x="236" y="52"/>
                  </a:cubicBezTo>
                  <a:cubicBezTo>
                    <a:pt x="242" y="61"/>
                    <a:pt x="242" y="61"/>
                    <a:pt x="242" y="61"/>
                  </a:cubicBezTo>
                  <a:cubicBezTo>
                    <a:pt x="174" y="61"/>
                    <a:pt x="107" y="61"/>
                    <a:pt x="39" y="61"/>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0" name="Freeform 452"/>
            <p:cNvSpPr>
              <a:spLocks noEditPoints="1"/>
            </p:cNvSpPr>
            <p:nvPr/>
          </p:nvSpPr>
          <p:spPr bwMode="auto">
            <a:xfrm>
              <a:off x="25750838" y="2206626"/>
              <a:ext cx="869950" cy="211138"/>
            </a:xfrm>
            <a:custGeom>
              <a:avLst/>
              <a:gdLst>
                <a:gd name="T0" fmla="*/ 232 w 232"/>
                <a:gd name="T1" fmla="*/ 17 h 56"/>
                <a:gd name="T2" fmla="*/ 209 w 232"/>
                <a:gd name="T3" fmla="*/ 30 h 56"/>
                <a:gd name="T4" fmla="*/ 116 w 232"/>
                <a:gd name="T5" fmla="*/ 34 h 56"/>
                <a:gd name="T6" fmla="*/ 82 w 232"/>
                <a:gd name="T7" fmla="*/ 34 h 56"/>
                <a:gd name="T8" fmla="*/ 99 w 232"/>
                <a:gd name="T9" fmla="*/ 56 h 56"/>
                <a:gd name="T10" fmla="*/ 45 w 232"/>
                <a:gd name="T11" fmla="*/ 56 h 56"/>
                <a:gd name="T12" fmla="*/ 0 w 232"/>
                <a:gd name="T13" fmla="*/ 0 h 56"/>
                <a:gd name="T14" fmla="*/ 94 w 232"/>
                <a:gd name="T15" fmla="*/ 0 h 56"/>
                <a:gd name="T16" fmla="*/ 190 w 232"/>
                <a:gd name="T17" fmla="*/ 4 h 56"/>
                <a:gd name="T18" fmla="*/ 232 w 232"/>
                <a:gd name="T19" fmla="*/ 17 h 56"/>
                <a:gd name="T20" fmla="*/ 76 w 232"/>
                <a:gd name="T21" fmla="*/ 27 h 56"/>
                <a:gd name="T22" fmla="*/ 104 w 232"/>
                <a:gd name="T23" fmla="*/ 27 h 56"/>
                <a:gd name="T24" fmla="*/ 163 w 232"/>
                <a:gd name="T25" fmla="*/ 24 h 56"/>
                <a:gd name="T26" fmla="*/ 176 w 232"/>
                <a:gd name="T27" fmla="*/ 17 h 56"/>
                <a:gd name="T28" fmla="*/ 153 w 232"/>
                <a:gd name="T29" fmla="*/ 10 h 56"/>
                <a:gd name="T30" fmla="*/ 97 w 232"/>
                <a:gd name="T31" fmla="*/ 7 h 56"/>
                <a:gd name="T32" fmla="*/ 60 w 232"/>
                <a:gd name="T33" fmla="*/ 7 h 56"/>
                <a:gd name="T34" fmla="*/ 76 w 232"/>
                <a:gd name="T35" fmla="*/ 2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2" h="56">
                  <a:moveTo>
                    <a:pt x="232" y="17"/>
                  </a:moveTo>
                  <a:cubicBezTo>
                    <a:pt x="232" y="17"/>
                    <a:pt x="229" y="27"/>
                    <a:pt x="209" y="30"/>
                  </a:cubicBezTo>
                  <a:cubicBezTo>
                    <a:pt x="189" y="33"/>
                    <a:pt x="158" y="34"/>
                    <a:pt x="116" y="34"/>
                  </a:cubicBezTo>
                  <a:cubicBezTo>
                    <a:pt x="105" y="34"/>
                    <a:pt x="93" y="34"/>
                    <a:pt x="82" y="34"/>
                  </a:cubicBezTo>
                  <a:cubicBezTo>
                    <a:pt x="88" y="42"/>
                    <a:pt x="93" y="48"/>
                    <a:pt x="99" y="56"/>
                  </a:cubicBezTo>
                  <a:cubicBezTo>
                    <a:pt x="81" y="56"/>
                    <a:pt x="63" y="56"/>
                    <a:pt x="45" y="56"/>
                  </a:cubicBezTo>
                  <a:cubicBezTo>
                    <a:pt x="30" y="37"/>
                    <a:pt x="15" y="18"/>
                    <a:pt x="0" y="0"/>
                  </a:cubicBezTo>
                  <a:cubicBezTo>
                    <a:pt x="31" y="0"/>
                    <a:pt x="63" y="0"/>
                    <a:pt x="94" y="0"/>
                  </a:cubicBezTo>
                  <a:cubicBezTo>
                    <a:pt x="136" y="0"/>
                    <a:pt x="168" y="1"/>
                    <a:pt x="190" y="4"/>
                  </a:cubicBezTo>
                  <a:cubicBezTo>
                    <a:pt x="213" y="7"/>
                    <a:pt x="232" y="17"/>
                    <a:pt x="232" y="17"/>
                  </a:cubicBezTo>
                  <a:close/>
                  <a:moveTo>
                    <a:pt x="76" y="27"/>
                  </a:moveTo>
                  <a:cubicBezTo>
                    <a:pt x="85" y="27"/>
                    <a:pt x="95" y="27"/>
                    <a:pt x="104" y="27"/>
                  </a:cubicBezTo>
                  <a:cubicBezTo>
                    <a:pt x="132" y="27"/>
                    <a:pt x="152" y="26"/>
                    <a:pt x="163" y="24"/>
                  </a:cubicBezTo>
                  <a:cubicBezTo>
                    <a:pt x="175" y="23"/>
                    <a:pt x="176" y="17"/>
                    <a:pt x="176" y="17"/>
                  </a:cubicBezTo>
                  <a:cubicBezTo>
                    <a:pt x="176" y="17"/>
                    <a:pt x="166" y="11"/>
                    <a:pt x="153" y="10"/>
                  </a:cubicBezTo>
                  <a:cubicBezTo>
                    <a:pt x="140" y="8"/>
                    <a:pt x="122" y="7"/>
                    <a:pt x="97" y="7"/>
                  </a:cubicBezTo>
                  <a:cubicBezTo>
                    <a:pt x="85" y="7"/>
                    <a:pt x="72" y="7"/>
                    <a:pt x="60" y="7"/>
                  </a:cubicBezTo>
                  <a:cubicBezTo>
                    <a:pt x="65" y="14"/>
                    <a:pt x="70" y="20"/>
                    <a:pt x="76" y="2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1" name="Freeform 453"/>
            <p:cNvSpPr>
              <a:spLocks/>
            </p:cNvSpPr>
            <p:nvPr/>
          </p:nvSpPr>
          <p:spPr bwMode="auto">
            <a:xfrm>
              <a:off x="31107063" y="2105026"/>
              <a:ext cx="606425" cy="211138"/>
            </a:xfrm>
            <a:custGeom>
              <a:avLst/>
              <a:gdLst>
                <a:gd name="T0" fmla="*/ 62 w 162"/>
                <a:gd name="T1" fmla="*/ 37 h 56"/>
                <a:gd name="T2" fmla="*/ 6 w 162"/>
                <a:gd name="T3" fmla="*/ 31 h 56"/>
                <a:gd name="T4" fmla="*/ 0 w 162"/>
                <a:gd name="T5" fmla="*/ 25 h 56"/>
                <a:gd name="T6" fmla="*/ 36 w 162"/>
                <a:gd name="T7" fmla="*/ 24 h 56"/>
                <a:gd name="T8" fmla="*/ 43 w 162"/>
                <a:gd name="T9" fmla="*/ 19 h 56"/>
                <a:gd name="T10" fmla="*/ 33 w 162"/>
                <a:gd name="T11" fmla="*/ 10 h 56"/>
                <a:gd name="T12" fmla="*/ 46 w 162"/>
                <a:gd name="T13" fmla="*/ 3 h 56"/>
                <a:gd name="T14" fmla="*/ 104 w 162"/>
                <a:gd name="T15" fmla="*/ 0 h 56"/>
                <a:gd name="T16" fmla="*/ 109 w 162"/>
                <a:gd name="T17" fmla="*/ 6 h 56"/>
                <a:gd name="T18" fmla="*/ 80 w 162"/>
                <a:gd name="T19" fmla="*/ 7 h 56"/>
                <a:gd name="T20" fmla="*/ 75 w 162"/>
                <a:gd name="T21" fmla="*/ 11 h 56"/>
                <a:gd name="T22" fmla="*/ 85 w 162"/>
                <a:gd name="T23" fmla="*/ 20 h 56"/>
                <a:gd name="T24" fmla="*/ 50 w 162"/>
                <a:gd name="T25" fmla="*/ 27 h 56"/>
                <a:gd name="T26" fmla="*/ 50 w 162"/>
                <a:gd name="T27" fmla="*/ 28 h 56"/>
                <a:gd name="T28" fmla="*/ 101 w 162"/>
                <a:gd name="T29" fmla="*/ 35 h 56"/>
                <a:gd name="T30" fmla="*/ 110 w 162"/>
                <a:gd name="T31" fmla="*/ 45 h 56"/>
                <a:gd name="T32" fmla="*/ 124 w 162"/>
                <a:gd name="T33" fmla="*/ 49 h 56"/>
                <a:gd name="T34" fmla="*/ 156 w 162"/>
                <a:gd name="T35" fmla="*/ 50 h 56"/>
                <a:gd name="T36" fmla="*/ 162 w 162"/>
                <a:gd name="T37" fmla="*/ 56 h 56"/>
                <a:gd name="T38" fmla="*/ 98 w 162"/>
                <a:gd name="T39" fmla="*/ 53 h 56"/>
                <a:gd name="T40" fmla="*/ 71 w 162"/>
                <a:gd name="T41" fmla="*/ 45 h 56"/>
                <a:gd name="T42" fmla="*/ 62 w 162"/>
                <a:gd name="T43" fmla="*/ 37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2" h="56">
                  <a:moveTo>
                    <a:pt x="62" y="37"/>
                  </a:moveTo>
                  <a:cubicBezTo>
                    <a:pt x="62" y="37"/>
                    <a:pt x="39" y="31"/>
                    <a:pt x="6" y="31"/>
                  </a:cubicBezTo>
                  <a:cubicBezTo>
                    <a:pt x="0" y="25"/>
                    <a:pt x="0" y="25"/>
                    <a:pt x="0" y="25"/>
                  </a:cubicBezTo>
                  <a:cubicBezTo>
                    <a:pt x="17" y="25"/>
                    <a:pt x="29" y="24"/>
                    <a:pt x="36" y="24"/>
                  </a:cubicBezTo>
                  <a:cubicBezTo>
                    <a:pt x="43" y="22"/>
                    <a:pt x="43" y="19"/>
                    <a:pt x="43" y="19"/>
                  </a:cubicBezTo>
                  <a:cubicBezTo>
                    <a:pt x="33" y="10"/>
                    <a:pt x="33" y="10"/>
                    <a:pt x="33" y="10"/>
                  </a:cubicBezTo>
                  <a:cubicBezTo>
                    <a:pt x="33" y="10"/>
                    <a:pt x="34" y="4"/>
                    <a:pt x="46" y="3"/>
                  </a:cubicBezTo>
                  <a:cubicBezTo>
                    <a:pt x="58" y="1"/>
                    <a:pt x="77" y="0"/>
                    <a:pt x="104" y="0"/>
                  </a:cubicBezTo>
                  <a:cubicBezTo>
                    <a:pt x="109" y="6"/>
                    <a:pt x="109" y="6"/>
                    <a:pt x="109" y="6"/>
                  </a:cubicBezTo>
                  <a:cubicBezTo>
                    <a:pt x="96" y="6"/>
                    <a:pt x="80" y="7"/>
                    <a:pt x="80" y="7"/>
                  </a:cubicBezTo>
                  <a:cubicBezTo>
                    <a:pt x="75" y="11"/>
                    <a:pt x="75" y="11"/>
                    <a:pt x="75" y="11"/>
                  </a:cubicBezTo>
                  <a:cubicBezTo>
                    <a:pt x="85" y="20"/>
                    <a:pt x="85" y="20"/>
                    <a:pt x="85" y="20"/>
                  </a:cubicBezTo>
                  <a:cubicBezTo>
                    <a:pt x="85" y="20"/>
                    <a:pt x="77" y="27"/>
                    <a:pt x="50" y="27"/>
                  </a:cubicBezTo>
                  <a:cubicBezTo>
                    <a:pt x="50" y="28"/>
                    <a:pt x="50" y="28"/>
                    <a:pt x="50" y="28"/>
                  </a:cubicBezTo>
                  <a:cubicBezTo>
                    <a:pt x="79" y="29"/>
                    <a:pt x="101" y="35"/>
                    <a:pt x="101" y="35"/>
                  </a:cubicBezTo>
                  <a:cubicBezTo>
                    <a:pt x="110" y="45"/>
                    <a:pt x="110" y="45"/>
                    <a:pt x="110" y="45"/>
                  </a:cubicBezTo>
                  <a:cubicBezTo>
                    <a:pt x="110" y="45"/>
                    <a:pt x="117" y="48"/>
                    <a:pt x="124" y="49"/>
                  </a:cubicBezTo>
                  <a:cubicBezTo>
                    <a:pt x="131" y="49"/>
                    <a:pt x="142" y="50"/>
                    <a:pt x="156" y="50"/>
                  </a:cubicBezTo>
                  <a:cubicBezTo>
                    <a:pt x="162" y="56"/>
                    <a:pt x="162" y="56"/>
                    <a:pt x="162" y="56"/>
                  </a:cubicBezTo>
                  <a:cubicBezTo>
                    <a:pt x="134" y="56"/>
                    <a:pt x="112" y="55"/>
                    <a:pt x="98" y="53"/>
                  </a:cubicBezTo>
                  <a:cubicBezTo>
                    <a:pt x="84" y="52"/>
                    <a:pt x="71" y="45"/>
                    <a:pt x="71" y="45"/>
                  </a:cubicBezTo>
                  <a:lnTo>
                    <a:pt x="62"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2" name="Freeform 454"/>
            <p:cNvSpPr>
              <a:spLocks/>
            </p:cNvSpPr>
            <p:nvPr/>
          </p:nvSpPr>
          <p:spPr bwMode="auto">
            <a:xfrm>
              <a:off x="31459488" y="2414588"/>
              <a:ext cx="554038" cy="214313"/>
            </a:xfrm>
            <a:custGeom>
              <a:avLst/>
              <a:gdLst>
                <a:gd name="T0" fmla="*/ 148 w 148"/>
                <a:gd name="T1" fmla="*/ 57 h 57"/>
                <a:gd name="T2" fmla="*/ 59 w 148"/>
                <a:gd name="T3" fmla="*/ 57 h 57"/>
                <a:gd name="T4" fmla="*/ 0 w 148"/>
                <a:gd name="T5" fmla="*/ 0 h 57"/>
                <a:gd name="T6" fmla="*/ 88 w 148"/>
                <a:gd name="T7" fmla="*/ 0 h 57"/>
                <a:gd name="T8" fmla="*/ 94 w 148"/>
                <a:gd name="T9" fmla="*/ 6 h 57"/>
                <a:gd name="T10" fmla="*/ 46 w 148"/>
                <a:gd name="T11" fmla="*/ 6 h 57"/>
                <a:gd name="T12" fmla="*/ 94 w 148"/>
                <a:gd name="T13" fmla="*/ 51 h 57"/>
                <a:gd name="T14" fmla="*/ 142 w 148"/>
                <a:gd name="T15" fmla="*/ 51 h 57"/>
                <a:gd name="T16" fmla="*/ 148 w 148"/>
                <a:gd name="T1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8" h="57">
                  <a:moveTo>
                    <a:pt x="148" y="57"/>
                  </a:moveTo>
                  <a:cubicBezTo>
                    <a:pt x="118" y="57"/>
                    <a:pt x="89" y="57"/>
                    <a:pt x="59" y="57"/>
                  </a:cubicBezTo>
                  <a:cubicBezTo>
                    <a:pt x="39" y="38"/>
                    <a:pt x="19" y="19"/>
                    <a:pt x="0" y="0"/>
                  </a:cubicBezTo>
                  <a:cubicBezTo>
                    <a:pt x="29" y="0"/>
                    <a:pt x="58" y="0"/>
                    <a:pt x="88" y="0"/>
                  </a:cubicBezTo>
                  <a:cubicBezTo>
                    <a:pt x="94" y="6"/>
                    <a:pt x="94" y="6"/>
                    <a:pt x="94" y="6"/>
                  </a:cubicBezTo>
                  <a:cubicBezTo>
                    <a:pt x="78" y="6"/>
                    <a:pt x="62" y="6"/>
                    <a:pt x="46" y="6"/>
                  </a:cubicBezTo>
                  <a:cubicBezTo>
                    <a:pt x="62" y="21"/>
                    <a:pt x="78" y="36"/>
                    <a:pt x="94" y="51"/>
                  </a:cubicBezTo>
                  <a:cubicBezTo>
                    <a:pt x="110" y="51"/>
                    <a:pt x="126" y="51"/>
                    <a:pt x="142" y="51"/>
                  </a:cubicBezTo>
                  <a:lnTo>
                    <a:pt x="148" y="5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3" name="Freeform 455"/>
            <p:cNvSpPr>
              <a:spLocks noEditPoints="1"/>
            </p:cNvSpPr>
            <p:nvPr/>
          </p:nvSpPr>
          <p:spPr bwMode="auto">
            <a:xfrm>
              <a:off x="27960638" y="3041651"/>
              <a:ext cx="306388" cy="146050"/>
            </a:xfrm>
            <a:custGeom>
              <a:avLst/>
              <a:gdLst>
                <a:gd name="T0" fmla="*/ 0 w 82"/>
                <a:gd name="T1" fmla="*/ 5 h 39"/>
                <a:gd name="T2" fmla="*/ 24 w 82"/>
                <a:gd name="T3" fmla="*/ 0 h 39"/>
                <a:gd name="T4" fmla="*/ 46 w 82"/>
                <a:gd name="T5" fmla="*/ 2 h 39"/>
                <a:gd name="T6" fmla="*/ 57 w 82"/>
                <a:gd name="T7" fmla="*/ 5 h 39"/>
                <a:gd name="T8" fmla="*/ 53 w 82"/>
                <a:gd name="T9" fmla="*/ 9 h 39"/>
                <a:gd name="T10" fmla="*/ 33 w 82"/>
                <a:gd name="T11" fmla="*/ 10 h 39"/>
                <a:gd name="T12" fmla="*/ 10 w 82"/>
                <a:gd name="T13" fmla="*/ 9 h 39"/>
                <a:gd name="T14" fmla="*/ 0 w 82"/>
                <a:gd name="T15" fmla="*/ 5 h 39"/>
                <a:gd name="T16" fmla="*/ 25 w 82"/>
                <a:gd name="T17" fmla="*/ 34 h 39"/>
                <a:gd name="T18" fmla="*/ 29 w 82"/>
                <a:gd name="T19" fmla="*/ 30 h 39"/>
                <a:gd name="T20" fmla="*/ 49 w 82"/>
                <a:gd name="T21" fmla="*/ 29 h 39"/>
                <a:gd name="T22" fmla="*/ 71 w 82"/>
                <a:gd name="T23" fmla="*/ 30 h 39"/>
                <a:gd name="T24" fmla="*/ 82 w 82"/>
                <a:gd name="T25" fmla="*/ 34 h 39"/>
                <a:gd name="T26" fmla="*/ 78 w 82"/>
                <a:gd name="T27" fmla="*/ 38 h 39"/>
                <a:gd name="T28" fmla="*/ 58 w 82"/>
                <a:gd name="T29" fmla="*/ 39 h 39"/>
                <a:gd name="T30" fmla="*/ 35 w 82"/>
                <a:gd name="T31" fmla="*/ 38 h 39"/>
                <a:gd name="T32" fmla="*/ 25 w 82"/>
                <a:gd name="T33" fmla="*/ 34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2" h="39">
                  <a:moveTo>
                    <a:pt x="0" y="5"/>
                  </a:moveTo>
                  <a:cubicBezTo>
                    <a:pt x="0" y="5"/>
                    <a:pt x="5" y="0"/>
                    <a:pt x="24" y="0"/>
                  </a:cubicBezTo>
                  <a:cubicBezTo>
                    <a:pt x="33" y="0"/>
                    <a:pt x="46" y="2"/>
                    <a:pt x="46" y="2"/>
                  </a:cubicBezTo>
                  <a:cubicBezTo>
                    <a:pt x="57" y="5"/>
                    <a:pt x="57" y="5"/>
                    <a:pt x="57" y="5"/>
                  </a:cubicBezTo>
                  <a:cubicBezTo>
                    <a:pt x="53" y="9"/>
                    <a:pt x="53" y="9"/>
                    <a:pt x="53" y="9"/>
                  </a:cubicBezTo>
                  <a:cubicBezTo>
                    <a:pt x="53" y="9"/>
                    <a:pt x="42" y="10"/>
                    <a:pt x="33" y="10"/>
                  </a:cubicBezTo>
                  <a:cubicBezTo>
                    <a:pt x="23" y="10"/>
                    <a:pt x="10" y="9"/>
                    <a:pt x="10" y="9"/>
                  </a:cubicBezTo>
                  <a:lnTo>
                    <a:pt x="0" y="5"/>
                  </a:lnTo>
                  <a:close/>
                  <a:moveTo>
                    <a:pt x="25" y="34"/>
                  </a:moveTo>
                  <a:cubicBezTo>
                    <a:pt x="29" y="30"/>
                    <a:pt x="29" y="30"/>
                    <a:pt x="29" y="30"/>
                  </a:cubicBezTo>
                  <a:cubicBezTo>
                    <a:pt x="29" y="30"/>
                    <a:pt x="40" y="29"/>
                    <a:pt x="49" y="29"/>
                  </a:cubicBezTo>
                  <a:cubicBezTo>
                    <a:pt x="58" y="29"/>
                    <a:pt x="71" y="30"/>
                    <a:pt x="71" y="30"/>
                  </a:cubicBezTo>
                  <a:cubicBezTo>
                    <a:pt x="82" y="34"/>
                    <a:pt x="82" y="34"/>
                    <a:pt x="82" y="34"/>
                  </a:cubicBezTo>
                  <a:cubicBezTo>
                    <a:pt x="78" y="38"/>
                    <a:pt x="78" y="38"/>
                    <a:pt x="78" y="38"/>
                  </a:cubicBezTo>
                  <a:cubicBezTo>
                    <a:pt x="78" y="38"/>
                    <a:pt x="67" y="39"/>
                    <a:pt x="58" y="39"/>
                  </a:cubicBezTo>
                  <a:cubicBezTo>
                    <a:pt x="49" y="39"/>
                    <a:pt x="35" y="38"/>
                    <a:pt x="35" y="38"/>
                  </a:cubicBezTo>
                  <a:lnTo>
                    <a:pt x="25" y="3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4" name="Freeform 456"/>
            <p:cNvSpPr>
              <a:spLocks noEditPoints="1"/>
            </p:cNvSpPr>
            <p:nvPr/>
          </p:nvSpPr>
          <p:spPr bwMode="auto">
            <a:xfrm>
              <a:off x="28260675" y="3376613"/>
              <a:ext cx="292100" cy="179388"/>
            </a:xfrm>
            <a:custGeom>
              <a:avLst/>
              <a:gdLst>
                <a:gd name="T0" fmla="*/ 74 w 78"/>
                <a:gd name="T1" fmla="*/ 30 h 48"/>
                <a:gd name="T2" fmla="*/ 78 w 78"/>
                <a:gd name="T3" fmla="*/ 31 h 48"/>
                <a:gd name="T4" fmla="*/ 58 w 78"/>
                <a:gd name="T5" fmla="*/ 48 h 48"/>
                <a:gd name="T6" fmla="*/ 24 w 78"/>
                <a:gd name="T7" fmla="*/ 48 h 48"/>
                <a:gd name="T8" fmla="*/ 29 w 78"/>
                <a:gd name="T9" fmla="*/ 30 h 48"/>
                <a:gd name="T10" fmla="*/ 74 w 78"/>
                <a:gd name="T11" fmla="*/ 30 h 48"/>
                <a:gd name="T12" fmla="*/ 0 w 78"/>
                <a:gd name="T13" fmla="*/ 5 h 48"/>
                <a:gd name="T14" fmla="*/ 24 w 78"/>
                <a:gd name="T15" fmla="*/ 0 h 48"/>
                <a:gd name="T16" fmla="*/ 47 w 78"/>
                <a:gd name="T17" fmla="*/ 1 h 48"/>
                <a:gd name="T18" fmla="*/ 58 w 78"/>
                <a:gd name="T19" fmla="*/ 5 h 48"/>
                <a:gd name="T20" fmla="*/ 53 w 78"/>
                <a:gd name="T21" fmla="*/ 9 h 48"/>
                <a:gd name="T22" fmla="*/ 33 w 78"/>
                <a:gd name="T23" fmla="*/ 10 h 48"/>
                <a:gd name="T24" fmla="*/ 11 w 78"/>
                <a:gd name="T25" fmla="*/ 9 h 48"/>
                <a:gd name="T26" fmla="*/ 0 w 78"/>
                <a:gd name="T27" fmla="*/ 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8" h="48">
                  <a:moveTo>
                    <a:pt x="74" y="30"/>
                  </a:moveTo>
                  <a:cubicBezTo>
                    <a:pt x="78" y="31"/>
                    <a:pt x="78" y="31"/>
                    <a:pt x="78" y="31"/>
                  </a:cubicBezTo>
                  <a:cubicBezTo>
                    <a:pt x="78" y="31"/>
                    <a:pt x="69" y="41"/>
                    <a:pt x="58" y="48"/>
                  </a:cubicBezTo>
                  <a:cubicBezTo>
                    <a:pt x="47" y="48"/>
                    <a:pt x="35" y="48"/>
                    <a:pt x="24" y="48"/>
                  </a:cubicBezTo>
                  <a:cubicBezTo>
                    <a:pt x="27" y="41"/>
                    <a:pt x="29" y="30"/>
                    <a:pt x="29" y="30"/>
                  </a:cubicBezTo>
                  <a:cubicBezTo>
                    <a:pt x="44" y="30"/>
                    <a:pt x="59" y="30"/>
                    <a:pt x="74" y="30"/>
                  </a:cubicBezTo>
                  <a:close/>
                  <a:moveTo>
                    <a:pt x="0" y="5"/>
                  </a:moveTo>
                  <a:cubicBezTo>
                    <a:pt x="0" y="5"/>
                    <a:pt x="5" y="0"/>
                    <a:pt x="24" y="0"/>
                  </a:cubicBezTo>
                  <a:cubicBezTo>
                    <a:pt x="34" y="0"/>
                    <a:pt x="47" y="1"/>
                    <a:pt x="47" y="1"/>
                  </a:cubicBezTo>
                  <a:cubicBezTo>
                    <a:pt x="58" y="5"/>
                    <a:pt x="58" y="5"/>
                    <a:pt x="58" y="5"/>
                  </a:cubicBezTo>
                  <a:cubicBezTo>
                    <a:pt x="53" y="9"/>
                    <a:pt x="53" y="9"/>
                    <a:pt x="53" y="9"/>
                  </a:cubicBezTo>
                  <a:cubicBezTo>
                    <a:pt x="53" y="9"/>
                    <a:pt x="43" y="10"/>
                    <a:pt x="33" y="10"/>
                  </a:cubicBezTo>
                  <a:cubicBezTo>
                    <a:pt x="24" y="10"/>
                    <a:pt x="11" y="9"/>
                    <a:pt x="11" y="9"/>
                  </a:cubicBezTo>
                  <a:lnTo>
                    <a:pt x="0" y="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5" name="Freeform 457"/>
            <p:cNvSpPr>
              <a:spLocks/>
            </p:cNvSpPr>
            <p:nvPr/>
          </p:nvSpPr>
          <p:spPr bwMode="auto">
            <a:xfrm>
              <a:off x="20046950" y="4041776"/>
              <a:ext cx="771525" cy="138113"/>
            </a:xfrm>
            <a:custGeom>
              <a:avLst/>
              <a:gdLst>
                <a:gd name="T0" fmla="*/ 206 w 206"/>
                <a:gd name="T1" fmla="*/ 37 h 37"/>
                <a:gd name="T2" fmla="*/ 2 w 206"/>
                <a:gd name="T3" fmla="*/ 22 h 37"/>
                <a:gd name="T4" fmla="*/ 0 w 206"/>
                <a:gd name="T5" fmla="*/ 17 h 37"/>
                <a:gd name="T6" fmla="*/ 185 w 206"/>
                <a:gd name="T7" fmla="*/ 0 h 37"/>
                <a:gd name="T8" fmla="*/ 189 w 206"/>
                <a:gd name="T9" fmla="*/ 7 h 37"/>
                <a:gd name="T10" fmla="*/ 49 w 206"/>
                <a:gd name="T11" fmla="*/ 19 h 37"/>
                <a:gd name="T12" fmla="*/ 202 w 206"/>
                <a:gd name="T13" fmla="*/ 30 h 37"/>
                <a:gd name="T14" fmla="*/ 206 w 206"/>
                <a:gd name="T15" fmla="*/ 37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6" h="37">
                  <a:moveTo>
                    <a:pt x="206" y="37"/>
                  </a:moveTo>
                  <a:cubicBezTo>
                    <a:pt x="138" y="32"/>
                    <a:pt x="70" y="27"/>
                    <a:pt x="2" y="22"/>
                  </a:cubicBezTo>
                  <a:cubicBezTo>
                    <a:pt x="0" y="17"/>
                    <a:pt x="0" y="17"/>
                    <a:pt x="0" y="17"/>
                  </a:cubicBezTo>
                  <a:cubicBezTo>
                    <a:pt x="62" y="11"/>
                    <a:pt x="123" y="5"/>
                    <a:pt x="185" y="0"/>
                  </a:cubicBezTo>
                  <a:cubicBezTo>
                    <a:pt x="189" y="7"/>
                    <a:pt x="189" y="7"/>
                    <a:pt x="189" y="7"/>
                  </a:cubicBezTo>
                  <a:cubicBezTo>
                    <a:pt x="142" y="11"/>
                    <a:pt x="96" y="15"/>
                    <a:pt x="49" y="19"/>
                  </a:cubicBezTo>
                  <a:cubicBezTo>
                    <a:pt x="100" y="23"/>
                    <a:pt x="151" y="26"/>
                    <a:pt x="202" y="30"/>
                  </a:cubicBezTo>
                  <a:lnTo>
                    <a:pt x="206" y="3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6" name="Freeform 458"/>
            <p:cNvSpPr>
              <a:spLocks/>
            </p:cNvSpPr>
            <p:nvPr/>
          </p:nvSpPr>
          <p:spPr bwMode="auto">
            <a:xfrm>
              <a:off x="20523200" y="4503738"/>
              <a:ext cx="228600" cy="71438"/>
            </a:xfrm>
            <a:custGeom>
              <a:avLst/>
              <a:gdLst>
                <a:gd name="T0" fmla="*/ 61 w 61"/>
                <a:gd name="T1" fmla="*/ 1 h 19"/>
                <a:gd name="T2" fmla="*/ 35 w 61"/>
                <a:gd name="T3" fmla="*/ 19 h 19"/>
                <a:gd name="T4" fmla="*/ 0 w 61"/>
                <a:gd name="T5" fmla="*/ 19 h 19"/>
                <a:gd name="T6" fmla="*/ 11 w 61"/>
                <a:gd name="T7" fmla="*/ 0 h 19"/>
                <a:gd name="T8" fmla="*/ 57 w 61"/>
                <a:gd name="T9" fmla="*/ 0 h 19"/>
                <a:gd name="T10" fmla="*/ 61 w 61"/>
                <a:gd name="T11" fmla="*/ 1 h 19"/>
              </a:gdLst>
              <a:ahLst/>
              <a:cxnLst>
                <a:cxn ang="0">
                  <a:pos x="T0" y="T1"/>
                </a:cxn>
                <a:cxn ang="0">
                  <a:pos x="T2" y="T3"/>
                </a:cxn>
                <a:cxn ang="0">
                  <a:pos x="T4" y="T5"/>
                </a:cxn>
                <a:cxn ang="0">
                  <a:pos x="T6" y="T7"/>
                </a:cxn>
                <a:cxn ang="0">
                  <a:pos x="T8" y="T9"/>
                </a:cxn>
                <a:cxn ang="0">
                  <a:pos x="T10" y="T11"/>
                </a:cxn>
              </a:cxnLst>
              <a:rect l="0" t="0" r="r" b="b"/>
              <a:pathLst>
                <a:path w="61" h="19">
                  <a:moveTo>
                    <a:pt x="61" y="1"/>
                  </a:moveTo>
                  <a:cubicBezTo>
                    <a:pt x="61" y="1"/>
                    <a:pt x="48" y="11"/>
                    <a:pt x="35" y="19"/>
                  </a:cubicBezTo>
                  <a:cubicBezTo>
                    <a:pt x="23" y="19"/>
                    <a:pt x="12" y="19"/>
                    <a:pt x="0" y="19"/>
                  </a:cubicBezTo>
                  <a:cubicBezTo>
                    <a:pt x="6" y="12"/>
                    <a:pt x="11" y="0"/>
                    <a:pt x="11" y="0"/>
                  </a:cubicBezTo>
                  <a:cubicBezTo>
                    <a:pt x="26" y="0"/>
                    <a:pt x="42" y="0"/>
                    <a:pt x="57" y="0"/>
                  </a:cubicBezTo>
                  <a:lnTo>
                    <a:pt x="61" y="1"/>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7" name="Freeform 459"/>
            <p:cNvSpPr>
              <a:spLocks/>
            </p:cNvSpPr>
            <p:nvPr/>
          </p:nvSpPr>
          <p:spPr bwMode="auto">
            <a:xfrm>
              <a:off x="25803225" y="4041776"/>
              <a:ext cx="795338" cy="138113"/>
            </a:xfrm>
            <a:custGeom>
              <a:avLst/>
              <a:gdLst>
                <a:gd name="T0" fmla="*/ 23 w 212"/>
                <a:gd name="T1" fmla="*/ 30 h 37"/>
                <a:gd name="T2" fmla="*/ 162 w 212"/>
                <a:gd name="T3" fmla="*/ 19 h 37"/>
                <a:gd name="T4" fmla="*/ 6 w 212"/>
                <a:gd name="T5" fmla="*/ 7 h 37"/>
                <a:gd name="T6" fmla="*/ 0 w 212"/>
                <a:gd name="T7" fmla="*/ 0 h 37"/>
                <a:gd name="T8" fmla="*/ 209 w 212"/>
                <a:gd name="T9" fmla="*/ 17 h 37"/>
                <a:gd name="T10" fmla="*/ 212 w 212"/>
                <a:gd name="T11" fmla="*/ 22 h 37"/>
                <a:gd name="T12" fmla="*/ 29 w 212"/>
                <a:gd name="T13" fmla="*/ 37 h 37"/>
                <a:gd name="T14" fmla="*/ 23 w 212"/>
                <a:gd name="T15" fmla="*/ 30 h 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2" h="37">
                  <a:moveTo>
                    <a:pt x="23" y="30"/>
                  </a:moveTo>
                  <a:cubicBezTo>
                    <a:pt x="69" y="26"/>
                    <a:pt x="115" y="23"/>
                    <a:pt x="162" y="19"/>
                  </a:cubicBezTo>
                  <a:cubicBezTo>
                    <a:pt x="109" y="15"/>
                    <a:pt x="57" y="11"/>
                    <a:pt x="6" y="7"/>
                  </a:cubicBezTo>
                  <a:cubicBezTo>
                    <a:pt x="0" y="0"/>
                    <a:pt x="0" y="0"/>
                    <a:pt x="0" y="0"/>
                  </a:cubicBezTo>
                  <a:cubicBezTo>
                    <a:pt x="70" y="5"/>
                    <a:pt x="139" y="11"/>
                    <a:pt x="209" y="17"/>
                  </a:cubicBezTo>
                  <a:cubicBezTo>
                    <a:pt x="212" y="22"/>
                    <a:pt x="212" y="22"/>
                    <a:pt x="212" y="22"/>
                  </a:cubicBezTo>
                  <a:cubicBezTo>
                    <a:pt x="151" y="27"/>
                    <a:pt x="90" y="32"/>
                    <a:pt x="29" y="37"/>
                  </a:cubicBezTo>
                  <a:lnTo>
                    <a:pt x="23" y="3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8" name="Freeform 460"/>
            <p:cNvSpPr>
              <a:spLocks/>
            </p:cNvSpPr>
            <p:nvPr/>
          </p:nvSpPr>
          <p:spPr bwMode="auto">
            <a:xfrm>
              <a:off x="26441400" y="4495801"/>
              <a:ext cx="223838" cy="46038"/>
            </a:xfrm>
            <a:custGeom>
              <a:avLst/>
              <a:gdLst>
                <a:gd name="T0" fmla="*/ 0 w 60"/>
                <a:gd name="T1" fmla="*/ 6 h 12"/>
                <a:gd name="T2" fmla="*/ 4 w 60"/>
                <a:gd name="T3" fmla="*/ 2 h 12"/>
                <a:gd name="T4" fmla="*/ 26 w 60"/>
                <a:gd name="T5" fmla="*/ 0 h 12"/>
                <a:gd name="T6" fmla="*/ 49 w 60"/>
                <a:gd name="T7" fmla="*/ 2 h 12"/>
                <a:gd name="T8" fmla="*/ 60 w 60"/>
                <a:gd name="T9" fmla="*/ 6 h 12"/>
                <a:gd name="T10" fmla="*/ 56 w 60"/>
                <a:gd name="T11" fmla="*/ 11 h 12"/>
                <a:gd name="T12" fmla="*/ 34 w 60"/>
                <a:gd name="T13" fmla="*/ 12 h 12"/>
                <a:gd name="T14" fmla="*/ 11 w 60"/>
                <a:gd name="T15" fmla="*/ 11 h 12"/>
                <a:gd name="T16" fmla="*/ 0 w 60"/>
                <a:gd name="T17"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2">
                  <a:moveTo>
                    <a:pt x="0" y="6"/>
                  </a:moveTo>
                  <a:cubicBezTo>
                    <a:pt x="4" y="2"/>
                    <a:pt x="4" y="2"/>
                    <a:pt x="4" y="2"/>
                  </a:cubicBezTo>
                  <a:cubicBezTo>
                    <a:pt x="4" y="2"/>
                    <a:pt x="16" y="0"/>
                    <a:pt x="26" y="0"/>
                  </a:cubicBezTo>
                  <a:cubicBezTo>
                    <a:pt x="35" y="0"/>
                    <a:pt x="49" y="2"/>
                    <a:pt x="49" y="2"/>
                  </a:cubicBezTo>
                  <a:cubicBezTo>
                    <a:pt x="55" y="3"/>
                    <a:pt x="60" y="6"/>
                    <a:pt x="60" y="6"/>
                  </a:cubicBezTo>
                  <a:cubicBezTo>
                    <a:pt x="56" y="11"/>
                    <a:pt x="56" y="11"/>
                    <a:pt x="56" y="11"/>
                  </a:cubicBezTo>
                  <a:cubicBezTo>
                    <a:pt x="56" y="11"/>
                    <a:pt x="44" y="12"/>
                    <a:pt x="34" y="12"/>
                  </a:cubicBezTo>
                  <a:cubicBezTo>
                    <a:pt x="25" y="12"/>
                    <a:pt x="17" y="12"/>
                    <a:pt x="11" y="11"/>
                  </a:cubicBezTo>
                  <a:lnTo>
                    <a:pt x="0" y="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09" name="Freeform 461"/>
            <p:cNvSpPr>
              <a:spLocks noEditPoints="1"/>
            </p:cNvSpPr>
            <p:nvPr/>
          </p:nvSpPr>
          <p:spPr bwMode="auto">
            <a:xfrm>
              <a:off x="31413450" y="4011613"/>
              <a:ext cx="676275" cy="203200"/>
            </a:xfrm>
            <a:custGeom>
              <a:avLst/>
              <a:gdLst>
                <a:gd name="T0" fmla="*/ 86 w 180"/>
                <a:gd name="T1" fmla="*/ 37 h 54"/>
                <a:gd name="T2" fmla="*/ 83 w 180"/>
                <a:gd name="T3" fmla="*/ 35 h 54"/>
                <a:gd name="T4" fmla="*/ 85 w 180"/>
                <a:gd name="T5" fmla="*/ 28 h 54"/>
                <a:gd name="T6" fmla="*/ 107 w 180"/>
                <a:gd name="T7" fmla="*/ 23 h 54"/>
                <a:gd name="T8" fmla="*/ 133 w 180"/>
                <a:gd name="T9" fmla="*/ 17 h 54"/>
                <a:gd name="T10" fmla="*/ 135 w 180"/>
                <a:gd name="T11" fmla="*/ 13 h 54"/>
                <a:gd name="T12" fmla="*/ 120 w 180"/>
                <a:gd name="T13" fmla="*/ 8 h 54"/>
                <a:gd name="T14" fmla="*/ 86 w 180"/>
                <a:gd name="T15" fmla="*/ 7 h 54"/>
                <a:gd name="T16" fmla="*/ 52 w 180"/>
                <a:gd name="T17" fmla="*/ 8 h 54"/>
                <a:gd name="T18" fmla="*/ 23 w 180"/>
                <a:gd name="T19" fmla="*/ 10 h 54"/>
                <a:gd name="T20" fmla="*/ 0 w 180"/>
                <a:gd name="T21" fmla="*/ 4 h 54"/>
                <a:gd name="T22" fmla="*/ 82 w 180"/>
                <a:gd name="T23" fmla="*/ 0 h 54"/>
                <a:gd name="T24" fmla="*/ 148 w 180"/>
                <a:gd name="T25" fmla="*/ 3 h 54"/>
                <a:gd name="T26" fmla="*/ 180 w 180"/>
                <a:gd name="T27" fmla="*/ 13 h 54"/>
                <a:gd name="T28" fmla="*/ 180 w 180"/>
                <a:gd name="T29" fmla="*/ 17 h 54"/>
                <a:gd name="T30" fmla="*/ 171 w 180"/>
                <a:gd name="T31" fmla="*/ 21 h 54"/>
                <a:gd name="T32" fmla="*/ 145 w 180"/>
                <a:gd name="T33" fmla="*/ 26 h 54"/>
                <a:gd name="T34" fmla="*/ 125 w 180"/>
                <a:gd name="T35" fmla="*/ 31 h 54"/>
                <a:gd name="T36" fmla="*/ 123 w 180"/>
                <a:gd name="T37" fmla="*/ 35 h 54"/>
                <a:gd name="T38" fmla="*/ 125 w 180"/>
                <a:gd name="T39" fmla="*/ 37 h 54"/>
                <a:gd name="T40" fmla="*/ 86 w 180"/>
                <a:gd name="T41" fmla="*/ 37 h 54"/>
                <a:gd name="T42" fmla="*/ 89 w 180"/>
                <a:gd name="T43" fmla="*/ 49 h 54"/>
                <a:gd name="T44" fmla="*/ 113 w 180"/>
                <a:gd name="T45" fmla="*/ 43 h 54"/>
                <a:gd name="T46" fmla="*/ 136 w 180"/>
                <a:gd name="T47" fmla="*/ 45 h 54"/>
                <a:gd name="T48" fmla="*/ 148 w 180"/>
                <a:gd name="T49" fmla="*/ 49 h 54"/>
                <a:gd name="T50" fmla="*/ 144 w 180"/>
                <a:gd name="T51" fmla="*/ 53 h 54"/>
                <a:gd name="T52" fmla="*/ 124 w 180"/>
                <a:gd name="T53" fmla="*/ 54 h 54"/>
                <a:gd name="T54" fmla="*/ 100 w 180"/>
                <a:gd name="T55" fmla="*/ 53 h 54"/>
                <a:gd name="T56" fmla="*/ 89 w 180"/>
                <a:gd name="T57" fmla="*/ 4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0" h="54">
                  <a:moveTo>
                    <a:pt x="86" y="37"/>
                  </a:moveTo>
                  <a:cubicBezTo>
                    <a:pt x="83" y="35"/>
                    <a:pt x="83" y="35"/>
                    <a:pt x="83" y="35"/>
                  </a:cubicBezTo>
                  <a:cubicBezTo>
                    <a:pt x="85" y="28"/>
                    <a:pt x="85" y="28"/>
                    <a:pt x="85" y="28"/>
                  </a:cubicBezTo>
                  <a:cubicBezTo>
                    <a:pt x="85" y="28"/>
                    <a:pt x="96" y="25"/>
                    <a:pt x="107" y="23"/>
                  </a:cubicBezTo>
                  <a:cubicBezTo>
                    <a:pt x="121" y="20"/>
                    <a:pt x="133" y="17"/>
                    <a:pt x="133" y="17"/>
                  </a:cubicBezTo>
                  <a:cubicBezTo>
                    <a:pt x="135" y="13"/>
                    <a:pt x="135" y="13"/>
                    <a:pt x="135" y="13"/>
                  </a:cubicBezTo>
                  <a:cubicBezTo>
                    <a:pt x="135" y="13"/>
                    <a:pt x="128" y="9"/>
                    <a:pt x="120" y="8"/>
                  </a:cubicBezTo>
                  <a:cubicBezTo>
                    <a:pt x="111" y="7"/>
                    <a:pt x="100" y="7"/>
                    <a:pt x="86" y="7"/>
                  </a:cubicBezTo>
                  <a:cubicBezTo>
                    <a:pt x="73" y="7"/>
                    <a:pt x="62" y="7"/>
                    <a:pt x="52" y="8"/>
                  </a:cubicBezTo>
                  <a:cubicBezTo>
                    <a:pt x="42" y="8"/>
                    <a:pt x="32" y="9"/>
                    <a:pt x="23" y="10"/>
                  </a:cubicBezTo>
                  <a:cubicBezTo>
                    <a:pt x="15" y="8"/>
                    <a:pt x="7" y="6"/>
                    <a:pt x="0" y="4"/>
                  </a:cubicBezTo>
                  <a:cubicBezTo>
                    <a:pt x="24" y="1"/>
                    <a:pt x="52" y="0"/>
                    <a:pt x="82" y="0"/>
                  </a:cubicBezTo>
                  <a:cubicBezTo>
                    <a:pt x="108" y="0"/>
                    <a:pt x="130" y="1"/>
                    <a:pt x="148" y="3"/>
                  </a:cubicBezTo>
                  <a:cubicBezTo>
                    <a:pt x="165" y="5"/>
                    <a:pt x="180" y="13"/>
                    <a:pt x="180" y="13"/>
                  </a:cubicBezTo>
                  <a:cubicBezTo>
                    <a:pt x="180" y="17"/>
                    <a:pt x="180" y="17"/>
                    <a:pt x="180" y="17"/>
                  </a:cubicBezTo>
                  <a:cubicBezTo>
                    <a:pt x="171" y="21"/>
                    <a:pt x="171" y="21"/>
                    <a:pt x="171" y="21"/>
                  </a:cubicBezTo>
                  <a:cubicBezTo>
                    <a:pt x="171" y="21"/>
                    <a:pt x="158" y="24"/>
                    <a:pt x="145" y="26"/>
                  </a:cubicBezTo>
                  <a:cubicBezTo>
                    <a:pt x="135" y="28"/>
                    <a:pt x="125" y="31"/>
                    <a:pt x="125" y="31"/>
                  </a:cubicBezTo>
                  <a:cubicBezTo>
                    <a:pt x="123" y="35"/>
                    <a:pt x="123" y="35"/>
                    <a:pt x="123" y="35"/>
                  </a:cubicBezTo>
                  <a:cubicBezTo>
                    <a:pt x="125" y="37"/>
                    <a:pt x="125" y="37"/>
                    <a:pt x="125" y="37"/>
                  </a:cubicBezTo>
                  <a:cubicBezTo>
                    <a:pt x="112" y="37"/>
                    <a:pt x="99" y="37"/>
                    <a:pt x="86" y="37"/>
                  </a:cubicBezTo>
                  <a:close/>
                  <a:moveTo>
                    <a:pt x="89" y="49"/>
                  </a:moveTo>
                  <a:cubicBezTo>
                    <a:pt x="89" y="49"/>
                    <a:pt x="93" y="43"/>
                    <a:pt x="113" y="43"/>
                  </a:cubicBezTo>
                  <a:cubicBezTo>
                    <a:pt x="122" y="43"/>
                    <a:pt x="130" y="44"/>
                    <a:pt x="136" y="45"/>
                  </a:cubicBezTo>
                  <a:cubicBezTo>
                    <a:pt x="148" y="49"/>
                    <a:pt x="148" y="49"/>
                    <a:pt x="148" y="49"/>
                  </a:cubicBezTo>
                  <a:cubicBezTo>
                    <a:pt x="144" y="53"/>
                    <a:pt x="144" y="53"/>
                    <a:pt x="144" y="53"/>
                  </a:cubicBezTo>
                  <a:cubicBezTo>
                    <a:pt x="144" y="53"/>
                    <a:pt x="133" y="54"/>
                    <a:pt x="124" y="54"/>
                  </a:cubicBezTo>
                  <a:cubicBezTo>
                    <a:pt x="114" y="54"/>
                    <a:pt x="100" y="53"/>
                    <a:pt x="100" y="53"/>
                  </a:cubicBezTo>
                  <a:cubicBezTo>
                    <a:pt x="95" y="52"/>
                    <a:pt x="89" y="49"/>
                    <a:pt x="89" y="4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0" name="Freeform 462"/>
            <p:cNvSpPr>
              <a:spLocks/>
            </p:cNvSpPr>
            <p:nvPr/>
          </p:nvSpPr>
          <p:spPr bwMode="auto">
            <a:xfrm>
              <a:off x="31996063" y="4352926"/>
              <a:ext cx="377825" cy="207963"/>
            </a:xfrm>
            <a:custGeom>
              <a:avLst/>
              <a:gdLst>
                <a:gd name="T0" fmla="*/ 101 w 101"/>
                <a:gd name="T1" fmla="*/ 0 h 55"/>
                <a:gd name="T2" fmla="*/ 45 w 101"/>
                <a:gd name="T3" fmla="*/ 55 h 55"/>
                <a:gd name="T4" fmla="*/ 0 w 101"/>
                <a:gd name="T5" fmla="*/ 55 h 55"/>
                <a:gd name="T6" fmla="*/ 57 w 101"/>
                <a:gd name="T7" fmla="*/ 0 h 55"/>
                <a:gd name="T8" fmla="*/ 101 w 101"/>
                <a:gd name="T9" fmla="*/ 0 h 55"/>
              </a:gdLst>
              <a:ahLst/>
              <a:cxnLst>
                <a:cxn ang="0">
                  <a:pos x="T0" y="T1"/>
                </a:cxn>
                <a:cxn ang="0">
                  <a:pos x="T2" y="T3"/>
                </a:cxn>
                <a:cxn ang="0">
                  <a:pos x="T4" y="T5"/>
                </a:cxn>
                <a:cxn ang="0">
                  <a:pos x="T6" y="T7"/>
                </a:cxn>
                <a:cxn ang="0">
                  <a:pos x="T8" y="T9"/>
                </a:cxn>
              </a:cxnLst>
              <a:rect l="0" t="0" r="r" b="b"/>
              <a:pathLst>
                <a:path w="101" h="55">
                  <a:moveTo>
                    <a:pt x="101" y="0"/>
                  </a:moveTo>
                  <a:cubicBezTo>
                    <a:pt x="83" y="19"/>
                    <a:pt x="64" y="36"/>
                    <a:pt x="45" y="55"/>
                  </a:cubicBezTo>
                  <a:cubicBezTo>
                    <a:pt x="30" y="55"/>
                    <a:pt x="15" y="55"/>
                    <a:pt x="0" y="55"/>
                  </a:cubicBezTo>
                  <a:cubicBezTo>
                    <a:pt x="19" y="36"/>
                    <a:pt x="38" y="19"/>
                    <a:pt x="57" y="0"/>
                  </a:cubicBezTo>
                  <a:cubicBezTo>
                    <a:pt x="72" y="0"/>
                    <a:pt x="87" y="0"/>
                    <a:pt x="101" y="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1" name="Freeform 463"/>
            <p:cNvSpPr>
              <a:spLocks/>
            </p:cNvSpPr>
            <p:nvPr/>
          </p:nvSpPr>
          <p:spPr bwMode="auto">
            <a:xfrm>
              <a:off x="-29290963" y="1304926"/>
              <a:ext cx="700088" cy="30163"/>
            </a:xfrm>
            <a:custGeom>
              <a:avLst/>
              <a:gdLst>
                <a:gd name="T0" fmla="*/ 47 w 187"/>
                <a:gd name="T1" fmla="*/ 5 h 8"/>
                <a:gd name="T2" fmla="*/ 26 w 187"/>
                <a:gd name="T3" fmla="*/ 5 h 8"/>
                <a:gd name="T4" fmla="*/ 0 w 187"/>
                <a:gd name="T5" fmla="*/ 8 h 8"/>
                <a:gd name="T6" fmla="*/ 8 w 187"/>
                <a:gd name="T7" fmla="*/ 2 h 8"/>
                <a:gd name="T8" fmla="*/ 58 w 187"/>
                <a:gd name="T9" fmla="*/ 0 h 8"/>
                <a:gd name="T10" fmla="*/ 79 w 187"/>
                <a:gd name="T11" fmla="*/ 0 h 8"/>
                <a:gd name="T12" fmla="*/ 103 w 187"/>
                <a:gd name="T13" fmla="*/ 1 h 8"/>
                <a:gd name="T14" fmla="*/ 140 w 187"/>
                <a:gd name="T15" fmla="*/ 3 h 8"/>
                <a:gd name="T16" fmla="*/ 162 w 187"/>
                <a:gd name="T17" fmla="*/ 2 h 8"/>
                <a:gd name="T18" fmla="*/ 187 w 187"/>
                <a:gd name="T19" fmla="*/ 0 h 8"/>
                <a:gd name="T20" fmla="*/ 179 w 187"/>
                <a:gd name="T21" fmla="*/ 5 h 8"/>
                <a:gd name="T22" fmla="*/ 130 w 187"/>
                <a:gd name="T23" fmla="*/ 8 h 8"/>
                <a:gd name="T24" fmla="*/ 108 w 187"/>
                <a:gd name="T25" fmla="*/ 7 h 8"/>
                <a:gd name="T26" fmla="*/ 84 w 187"/>
                <a:gd name="T27" fmla="*/ 6 h 8"/>
                <a:gd name="T28" fmla="*/ 47 w 187"/>
                <a:gd name="T29"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7" h="8">
                  <a:moveTo>
                    <a:pt x="47" y="5"/>
                  </a:moveTo>
                  <a:cubicBezTo>
                    <a:pt x="47" y="5"/>
                    <a:pt x="34" y="5"/>
                    <a:pt x="26" y="5"/>
                  </a:cubicBezTo>
                  <a:cubicBezTo>
                    <a:pt x="18" y="6"/>
                    <a:pt x="9" y="7"/>
                    <a:pt x="0" y="8"/>
                  </a:cubicBezTo>
                  <a:cubicBezTo>
                    <a:pt x="8" y="2"/>
                    <a:pt x="8" y="2"/>
                    <a:pt x="8" y="2"/>
                  </a:cubicBezTo>
                  <a:cubicBezTo>
                    <a:pt x="23" y="1"/>
                    <a:pt x="40" y="0"/>
                    <a:pt x="58" y="0"/>
                  </a:cubicBezTo>
                  <a:cubicBezTo>
                    <a:pt x="65" y="0"/>
                    <a:pt x="73" y="0"/>
                    <a:pt x="79" y="0"/>
                  </a:cubicBezTo>
                  <a:cubicBezTo>
                    <a:pt x="86" y="0"/>
                    <a:pt x="94" y="1"/>
                    <a:pt x="103" y="1"/>
                  </a:cubicBezTo>
                  <a:cubicBezTo>
                    <a:pt x="117" y="2"/>
                    <a:pt x="130" y="3"/>
                    <a:pt x="140" y="3"/>
                  </a:cubicBezTo>
                  <a:cubicBezTo>
                    <a:pt x="146" y="3"/>
                    <a:pt x="154" y="2"/>
                    <a:pt x="162" y="2"/>
                  </a:cubicBezTo>
                  <a:cubicBezTo>
                    <a:pt x="170" y="1"/>
                    <a:pt x="179" y="1"/>
                    <a:pt x="187" y="0"/>
                  </a:cubicBezTo>
                  <a:cubicBezTo>
                    <a:pt x="179" y="5"/>
                    <a:pt x="179" y="5"/>
                    <a:pt x="179" y="5"/>
                  </a:cubicBezTo>
                  <a:cubicBezTo>
                    <a:pt x="163" y="7"/>
                    <a:pt x="147" y="8"/>
                    <a:pt x="130" y="8"/>
                  </a:cubicBezTo>
                  <a:cubicBezTo>
                    <a:pt x="122" y="8"/>
                    <a:pt x="115" y="8"/>
                    <a:pt x="108" y="7"/>
                  </a:cubicBezTo>
                  <a:cubicBezTo>
                    <a:pt x="101" y="7"/>
                    <a:pt x="93" y="7"/>
                    <a:pt x="84" y="6"/>
                  </a:cubicBezTo>
                  <a:cubicBezTo>
                    <a:pt x="70" y="5"/>
                    <a:pt x="58" y="5"/>
                    <a:pt x="47" y="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2" name="Freeform 464"/>
            <p:cNvSpPr>
              <a:spLocks/>
            </p:cNvSpPr>
            <p:nvPr/>
          </p:nvSpPr>
          <p:spPr bwMode="auto">
            <a:xfrm>
              <a:off x="-29430663" y="1541463"/>
              <a:ext cx="280988" cy="38100"/>
            </a:xfrm>
            <a:custGeom>
              <a:avLst/>
              <a:gdLst>
                <a:gd name="T0" fmla="*/ 46 w 75"/>
                <a:gd name="T1" fmla="*/ 10 h 10"/>
                <a:gd name="T2" fmla="*/ 21 w 75"/>
                <a:gd name="T3" fmla="*/ 5 h 10"/>
                <a:gd name="T4" fmla="*/ 0 w 75"/>
                <a:gd name="T5" fmla="*/ 1 h 10"/>
                <a:gd name="T6" fmla="*/ 1 w 75"/>
                <a:gd name="T7" fmla="*/ 0 h 10"/>
                <a:gd name="T8" fmla="*/ 50 w 75"/>
                <a:gd name="T9" fmla="*/ 0 h 10"/>
                <a:gd name="T10" fmla="*/ 62 w 75"/>
                <a:gd name="T11" fmla="*/ 5 h 10"/>
                <a:gd name="T12" fmla="*/ 75 w 75"/>
                <a:gd name="T13" fmla="*/ 9 h 10"/>
                <a:gd name="T14" fmla="*/ 74 w 75"/>
                <a:gd name="T15" fmla="*/ 10 h 10"/>
                <a:gd name="T16" fmla="*/ 46 w 75"/>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10">
                  <a:moveTo>
                    <a:pt x="46" y="10"/>
                  </a:moveTo>
                  <a:cubicBezTo>
                    <a:pt x="39" y="8"/>
                    <a:pt x="31" y="7"/>
                    <a:pt x="21" y="5"/>
                  </a:cubicBezTo>
                  <a:cubicBezTo>
                    <a:pt x="11" y="3"/>
                    <a:pt x="0" y="1"/>
                    <a:pt x="0" y="1"/>
                  </a:cubicBezTo>
                  <a:cubicBezTo>
                    <a:pt x="1" y="0"/>
                    <a:pt x="1" y="0"/>
                    <a:pt x="1" y="0"/>
                  </a:cubicBezTo>
                  <a:cubicBezTo>
                    <a:pt x="18" y="0"/>
                    <a:pt x="34" y="0"/>
                    <a:pt x="50" y="0"/>
                  </a:cubicBezTo>
                  <a:cubicBezTo>
                    <a:pt x="62" y="5"/>
                    <a:pt x="62" y="5"/>
                    <a:pt x="62" y="5"/>
                  </a:cubicBezTo>
                  <a:cubicBezTo>
                    <a:pt x="75" y="9"/>
                    <a:pt x="75" y="9"/>
                    <a:pt x="75" y="9"/>
                  </a:cubicBezTo>
                  <a:cubicBezTo>
                    <a:pt x="74" y="10"/>
                    <a:pt x="74" y="10"/>
                    <a:pt x="74" y="10"/>
                  </a:cubicBezTo>
                  <a:cubicBezTo>
                    <a:pt x="65" y="10"/>
                    <a:pt x="55" y="10"/>
                    <a:pt x="46" y="1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3" name="Freeform 465"/>
            <p:cNvSpPr>
              <a:spLocks/>
            </p:cNvSpPr>
            <p:nvPr/>
          </p:nvSpPr>
          <p:spPr bwMode="auto">
            <a:xfrm>
              <a:off x="-24366538" y="1538288"/>
              <a:ext cx="468313" cy="161925"/>
            </a:xfrm>
            <a:custGeom>
              <a:avLst/>
              <a:gdLst>
                <a:gd name="T0" fmla="*/ 70 w 125"/>
                <a:gd name="T1" fmla="*/ 43 h 43"/>
                <a:gd name="T2" fmla="*/ 27 w 125"/>
                <a:gd name="T3" fmla="*/ 43 h 43"/>
                <a:gd name="T4" fmla="*/ 63 w 125"/>
                <a:gd name="T5" fmla="*/ 15 h 43"/>
                <a:gd name="T6" fmla="*/ 75 w 125"/>
                <a:gd name="T7" fmla="*/ 7 h 43"/>
                <a:gd name="T8" fmla="*/ 63 w 125"/>
                <a:gd name="T9" fmla="*/ 9 h 43"/>
                <a:gd name="T10" fmla="*/ 15 w 125"/>
                <a:gd name="T11" fmla="*/ 14 h 43"/>
                <a:gd name="T12" fmla="*/ 0 w 125"/>
                <a:gd name="T13" fmla="*/ 10 h 43"/>
                <a:gd name="T14" fmla="*/ 90 w 125"/>
                <a:gd name="T15" fmla="*/ 0 h 43"/>
                <a:gd name="T16" fmla="*/ 125 w 125"/>
                <a:gd name="T17" fmla="*/ 0 h 43"/>
                <a:gd name="T18" fmla="*/ 70 w 125"/>
                <a:gd name="T19"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5" h="43">
                  <a:moveTo>
                    <a:pt x="70" y="43"/>
                  </a:moveTo>
                  <a:cubicBezTo>
                    <a:pt x="56" y="43"/>
                    <a:pt x="42" y="43"/>
                    <a:pt x="27" y="43"/>
                  </a:cubicBezTo>
                  <a:cubicBezTo>
                    <a:pt x="39" y="34"/>
                    <a:pt x="51" y="24"/>
                    <a:pt x="63" y="15"/>
                  </a:cubicBezTo>
                  <a:cubicBezTo>
                    <a:pt x="75" y="7"/>
                    <a:pt x="75" y="7"/>
                    <a:pt x="75" y="7"/>
                  </a:cubicBezTo>
                  <a:cubicBezTo>
                    <a:pt x="63" y="9"/>
                    <a:pt x="63" y="9"/>
                    <a:pt x="63" y="9"/>
                  </a:cubicBezTo>
                  <a:cubicBezTo>
                    <a:pt x="63" y="9"/>
                    <a:pt x="42" y="11"/>
                    <a:pt x="15" y="14"/>
                  </a:cubicBezTo>
                  <a:cubicBezTo>
                    <a:pt x="0" y="10"/>
                    <a:pt x="0" y="10"/>
                    <a:pt x="0" y="10"/>
                  </a:cubicBezTo>
                  <a:cubicBezTo>
                    <a:pt x="30" y="7"/>
                    <a:pt x="60" y="3"/>
                    <a:pt x="90" y="0"/>
                  </a:cubicBezTo>
                  <a:cubicBezTo>
                    <a:pt x="102" y="0"/>
                    <a:pt x="114" y="0"/>
                    <a:pt x="125" y="0"/>
                  </a:cubicBezTo>
                  <a:cubicBezTo>
                    <a:pt x="107" y="14"/>
                    <a:pt x="88" y="29"/>
                    <a:pt x="70" y="4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4" name="Freeform 466"/>
            <p:cNvSpPr>
              <a:spLocks noEditPoints="1"/>
            </p:cNvSpPr>
            <p:nvPr/>
          </p:nvSpPr>
          <p:spPr bwMode="auto">
            <a:xfrm>
              <a:off x="-29400500" y="827088"/>
              <a:ext cx="427038" cy="71438"/>
            </a:xfrm>
            <a:custGeom>
              <a:avLst/>
              <a:gdLst>
                <a:gd name="T0" fmla="*/ 48 w 114"/>
                <a:gd name="T1" fmla="*/ 19 h 19"/>
                <a:gd name="T2" fmla="*/ 8 w 114"/>
                <a:gd name="T3" fmla="*/ 17 h 19"/>
                <a:gd name="T4" fmla="*/ 4 w 114"/>
                <a:gd name="T5" fmla="*/ 10 h 19"/>
                <a:gd name="T6" fmla="*/ 29 w 114"/>
                <a:gd name="T7" fmla="*/ 2 h 19"/>
                <a:gd name="T8" fmla="*/ 73 w 114"/>
                <a:gd name="T9" fmla="*/ 0 h 19"/>
                <a:gd name="T10" fmla="*/ 107 w 114"/>
                <a:gd name="T11" fmla="*/ 2 h 19"/>
                <a:gd name="T12" fmla="*/ 111 w 114"/>
                <a:gd name="T13" fmla="*/ 8 h 19"/>
                <a:gd name="T14" fmla="*/ 108 w 114"/>
                <a:gd name="T15" fmla="*/ 10 h 19"/>
                <a:gd name="T16" fmla="*/ 29 w 114"/>
                <a:gd name="T17" fmla="*/ 10 h 19"/>
                <a:gd name="T18" fmla="*/ 31 w 114"/>
                <a:gd name="T19" fmla="*/ 15 h 19"/>
                <a:gd name="T20" fmla="*/ 54 w 114"/>
                <a:gd name="T21" fmla="*/ 16 h 19"/>
                <a:gd name="T22" fmla="*/ 74 w 114"/>
                <a:gd name="T23" fmla="*/ 16 h 19"/>
                <a:gd name="T24" fmla="*/ 95 w 114"/>
                <a:gd name="T25" fmla="*/ 15 h 19"/>
                <a:gd name="T26" fmla="*/ 90 w 114"/>
                <a:gd name="T27" fmla="*/ 18 h 19"/>
                <a:gd name="T28" fmla="*/ 70 w 114"/>
                <a:gd name="T29" fmla="*/ 19 h 19"/>
                <a:gd name="T30" fmla="*/ 48 w 114"/>
                <a:gd name="T31" fmla="*/ 19 h 19"/>
                <a:gd name="T32" fmla="*/ 69 w 114"/>
                <a:gd name="T33" fmla="*/ 3 h 19"/>
                <a:gd name="T34" fmla="*/ 48 w 114"/>
                <a:gd name="T35" fmla="*/ 4 h 19"/>
                <a:gd name="T36" fmla="*/ 33 w 114"/>
                <a:gd name="T37" fmla="*/ 8 h 19"/>
                <a:gd name="T38" fmla="*/ 87 w 114"/>
                <a:gd name="T39" fmla="*/ 8 h 19"/>
                <a:gd name="T40" fmla="*/ 86 w 114"/>
                <a:gd name="T41" fmla="*/ 4 h 19"/>
                <a:gd name="T42" fmla="*/ 69 w 114"/>
                <a:gd name="T43"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14" h="19">
                  <a:moveTo>
                    <a:pt x="48" y="19"/>
                  </a:moveTo>
                  <a:cubicBezTo>
                    <a:pt x="29" y="19"/>
                    <a:pt x="16" y="19"/>
                    <a:pt x="8" y="17"/>
                  </a:cubicBezTo>
                  <a:cubicBezTo>
                    <a:pt x="0" y="15"/>
                    <a:pt x="4" y="10"/>
                    <a:pt x="4" y="10"/>
                  </a:cubicBezTo>
                  <a:cubicBezTo>
                    <a:pt x="4" y="10"/>
                    <a:pt x="17" y="4"/>
                    <a:pt x="29" y="2"/>
                  </a:cubicBezTo>
                  <a:cubicBezTo>
                    <a:pt x="42" y="1"/>
                    <a:pt x="56" y="0"/>
                    <a:pt x="73" y="0"/>
                  </a:cubicBezTo>
                  <a:cubicBezTo>
                    <a:pt x="89" y="0"/>
                    <a:pt x="100" y="0"/>
                    <a:pt x="107" y="2"/>
                  </a:cubicBezTo>
                  <a:cubicBezTo>
                    <a:pt x="114" y="4"/>
                    <a:pt x="111" y="8"/>
                    <a:pt x="111" y="8"/>
                  </a:cubicBezTo>
                  <a:cubicBezTo>
                    <a:pt x="108" y="10"/>
                    <a:pt x="108" y="10"/>
                    <a:pt x="108" y="10"/>
                  </a:cubicBezTo>
                  <a:cubicBezTo>
                    <a:pt x="81" y="10"/>
                    <a:pt x="55" y="10"/>
                    <a:pt x="29" y="10"/>
                  </a:cubicBezTo>
                  <a:cubicBezTo>
                    <a:pt x="31" y="15"/>
                    <a:pt x="31" y="15"/>
                    <a:pt x="31" y="15"/>
                  </a:cubicBezTo>
                  <a:cubicBezTo>
                    <a:pt x="31" y="15"/>
                    <a:pt x="43" y="16"/>
                    <a:pt x="54" y="16"/>
                  </a:cubicBezTo>
                  <a:cubicBezTo>
                    <a:pt x="61" y="16"/>
                    <a:pt x="68" y="16"/>
                    <a:pt x="74" y="16"/>
                  </a:cubicBezTo>
                  <a:cubicBezTo>
                    <a:pt x="80" y="15"/>
                    <a:pt x="87" y="15"/>
                    <a:pt x="95" y="15"/>
                  </a:cubicBezTo>
                  <a:cubicBezTo>
                    <a:pt x="90" y="18"/>
                    <a:pt x="90" y="18"/>
                    <a:pt x="90" y="18"/>
                  </a:cubicBezTo>
                  <a:cubicBezTo>
                    <a:pt x="83" y="19"/>
                    <a:pt x="76" y="19"/>
                    <a:pt x="70" y="19"/>
                  </a:cubicBezTo>
                  <a:cubicBezTo>
                    <a:pt x="63" y="19"/>
                    <a:pt x="56" y="19"/>
                    <a:pt x="48" y="19"/>
                  </a:cubicBezTo>
                  <a:close/>
                  <a:moveTo>
                    <a:pt x="69" y="3"/>
                  </a:moveTo>
                  <a:cubicBezTo>
                    <a:pt x="61" y="3"/>
                    <a:pt x="54" y="3"/>
                    <a:pt x="48" y="4"/>
                  </a:cubicBezTo>
                  <a:cubicBezTo>
                    <a:pt x="33" y="8"/>
                    <a:pt x="33" y="8"/>
                    <a:pt x="33" y="8"/>
                  </a:cubicBezTo>
                  <a:cubicBezTo>
                    <a:pt x="51" y="8"/>
                    <a:pt x="69" y="8"/>
                    <a:pt x="87" y="8"/>
                  </a:cubicBezTo>
                  <a:cubicBezTo>
                    <a:pt x="86" y="4"/>
                    <a:pt x="86" y="4"/>
                    <a:pt x="86" y="4"/>
                  </a:cubicBezTo>
                  <a:cubicBezTo>
                    <a:pt x="86" y="4"/>
                    <a:pt x="77" y="3"/>
                    <a:pt x="69" y="3"/>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5" name="Freeform 467"/>
            <p:cNvSpPr>
              <a:spLocks/>
            </p:cNvSpPr>
            <p:nvPr/>
          </p:nvSpPr>
          <p:spPr bwMode="auto">
            <a:xfrm>
              <a:off x="-28960763" y="827088"/>
              <a:ext cx="419100" cy="71438"/>
            </a:xfrm>
            <a:custGeom>
              <a:avLst/>
              <a:gdLst>
                <a:gd name="T0" fmla="*/ 95 w 112"/>
                <a:gd name="T1" fmla="*/ 14 h 19"/>
                <a:gd name="T2" fmla="*/ 75 w 112"/>
                <a:gd name="T3" fmla="*/ 18 h 19"/>
                <a:gd name="T4" fmla="*/ 37 w 112"/>
                <a:gd name="T5" fmla="*/ 19 h 19"/>
                <a:gd name="T6" fmla="*/ 0 w 112"/>
                <a:gd name="T7" fmla="*/ 18 h 19"/>
                <a:gd name="T8" fmla="*/ 6 w 112"/>
                <a:gd name="T9" fmla="*/ 15 h 19"/>
                <a:gd name="T10" fmla="*/ 42 w 112"/>
                <a:gd name="T11" fmla="*/ 16 h 19"/>
                <a:gd name="T12" fmla="*/ 69 w 112"/>
                <a:gd name="T13" fmla="*/ 14 h 19"/>
                <a:gd name="T14" fmla="*/ 68 w 112"/>
                <a:gd name="T15" fmla="*/ 13 h 19"/>
                <a:gd name="T16" fmla="*/ 61 w 112"/>
                <a:gd name="T17" fmla="*/ 12 h 19"/>
                <a:gd name="T18" fmla="*/ 47 w 112"/>
                <a:gd name="T19" fmla="*/ 11 h 19"/>
                <a:gd name="T20" fmla="*/ 23 w 112"/>
                <a:gd name="T21" fmla="*/ 8 h 19"/>
                <a:gd name="T22" fmla="*/ 20 w 112"/>
                <a:gd name="T23" fmla="*/ 5 h 19"/>
                <a:gd name="T24" fmla="*/ 38 w 112"/>
                <a:gd name="T25" fmla="*/ 1 h 19"/>
                <a:gd name="T26" fmla="*/ 74 w 112"/>
                <a:gd name="T27" fmla="*/ 0 h 19"/>
                <a:gd name="T28" fmla="*/ 112 w 112"/>
                <a:gd name="T29" fmla="*/ 1 h 19"/>
                <a:gd name="T30" fmla="*/ 99 w 112"/>
                <a:gd name="T31" fmla="*/ 4 h 19"/>
                <a:gd name="T32" fmla="*/ 68 w 112"/>
                <a:gd name="T33" fmla="*/ 3 h 19"/>
                <a:gd name="T34" fmla="*/ 46 w 112"/>
                <a:gd name="T35" fmla="*/ 5 h 19"/>
                <a:gd name="T36" fmla="*/ 49 w 112"/>
                <a:gd name="T37" fmla="*/ 6 h 19"/>
                <a:gd name="T38" fmla="*/ 69 w 112"/>
                <a:gd name="T39" fmla="*/ 8 h 19"/>
                <a:gd name="T40" fmla="*/ 87 w 112"/>
                <a:gd name="T41" fmla="*/ 9 h 19"/>
                <a:gd name="T42" fmla="*/ 95 w 112"/>
                <a:gd name="T43" fmla="*/ 11 h 19"/>
                <a:gd name="T44" fmla="*/ 95 w 112"/>
                <a:gd name="T45"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12" h="19">
                  <a:moveTo>
                    <a:pt x="95" y="14"/>
                  </a:moveTo>
                  <a:cubicBezTo>
                    <a:pt x="95" y="14"/>
                    <a:pt x="85" y="17"/>
                    <a:pt x="75" y="18"/>
                  </a:cubicBezTo>
                  <a:cubicBezTo>
                    <a:pt x="65" y="19"/>
                    <a:pt x="52" y="19"/>
                    <a:pt x="37" y="19"/>
                  </a:cubicBezTo>
                  <a:cubicBezTo>
                    <a:pt x="21" y="19"/>
                    <a:pt x="9" y="19"/>
                    <a:pt x="0" y="18"/>
                  </a:cubicBezTo>
                  <a:cubicBezTo>
                    <a:pt x="6" y="15"/>
                    <a:pt x="6" y="15"/>
                    <a:pt x="6" y="15"/>
                  </a:cubicBezTo>
                  <a:cubicBezTo>
                    <a:pt x="18" y="16"/>
                    <a:pt x="30" y="16"/>
                    <a:pt x="42" y="16"/>
                  </a:cubicBezTo>
                  <a:cubicBezTo>
                    <a:pt x="58" y="16"/>
                    <a:pt x="69" y="14"/>
                    <a:pt x="69" y="14"/>
                  </a:cubicBezTo>
                  <a:cubicBezTo>
                    <a:pt x="68" y="13"/>
                    <a:pt x="68" y="13"/>
                    <a:pt x="68" y="13"/>
                  </a:cubicBezTo>
                  <a:cubicBezTo>
                    <a:pt x="61" y="12"/>
                    <a:pt x="61" y="12"/>
                    <a:pt x="61" y="12"/>
                  </a:cubicBezTo>
                  <a:cubicBezTo>
                    <a:pt x="61" y="12"/>
                    <a:pt x="53" y="11"/>
                    <a:pt x="47" y="11"/>
                  </a:cubicBezTo>
                  <a:cubicBezTo>
                    <a:pt x="34" y="10"/>
                    <a:pt x="23" y="8"/>
                    <a:pt x="23" y="8"/>
                  </a:cubicBezTo>
                  <a:cubicBezTo>
                    <a:pt x="20" y="5"/>
                    <a:pt x="20" y="5"/>
                    <a:pt x="20" y="5"/>
                  </a:cubicBezTo>
                  <a:cubicBezTo>
                    <a:pt x="20" y="5"/>
                    <a:pt x="29" y="2"/>
                    <a:pt x="38" y="1"/>
                  </a:cubicBezTo>
                  <a:cubicBezTo>
                    <a:pt x="48" y="0"/>
                    <a:pt x="60" y="0"/>
                    <a:pt x="74" y="0"/>
                  </a:cubicBezTo>
                  <a:cubicBezTo>
                    <a:pt x="88" y="0"/>
                    <a:pt x="100" y="0"/>
                    <a:pt x="112" y="1"/>
                  </a:cubicBezTo>
                  <a:cubicBezTo>
                    <a:pt x="99" y="4"/>
                    <a:pt x="99" y="4"/>
                    <a:pt x="99" y="4"/>
                  </a:cubicBezTo>
                  <a:cubicBezTo>
                    <a:pt x="87" y="3"/>
                    <a:pt x="77" y="3"/>
                    <a:pt x="68" y="3"/>
                  </a:cubicBezTo>
                  <a:cubicBezTo>
                    <a:pt x="55" y="3"/>
                    <a:pt x="46" y="5"/>
                    <a:pt x="46" y="5"/>
                  </a:cubicBezTo>
                  <a:cubicBezTo>
                    <a:pt x="49" y="6"/>
                    <a:pt x="49" y="6"/>
                    <a:pt x="49" y="6"/>
                  </a:cubicBezTo>
                  <a:cubicBezTo>
                    <a:pt x="49" y="6"/>
                    <a:pt x="58" y="7"/>
                    <a:pt x="69" y="8"/>
                  </a:cubicBezTo>
                  <a:cubicBezTo>
                    <a:pt x="77" y="8"/>
                    <a:pt x="87" y="9"/>
                    <a:pt x="87" y="9"/>
                  </a:cubicBezTo>
                  <a:cubicBezTo>
                    <a:pt x="95" y="11"/>
                    <a:pt x="95" y="11"/>
                    <a:pt x="95" y="11"/>
                  </a:cubicBezTo>
                  <a:lnTo>
                    <a:pt x="95" y="14"/>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6" name="Freeform 468"/>
            <p:cNvSpPr>
              <a:spLocks/>
            </p:cNvSpPr>
            <p:nvPr/>
          </p:nvSpPr>
          <p:spPr bwMode="auto">
            <a:xfrm>
              <a:off x="-28522613" y="827088"/>
              <a:ext cx="404813" cy="71438"/>
            </a:xfrm>
            <a:custGeom>
              <a:avLst/>
              <a:gdLst>
                <a:gd name="T0" fmla="*/ 44 w 108"/>
                <a:gd name="T1" fmla="*/ 19 h 19"/>
                <a:gd name="T2" fmla="*/ 7 w 108"/>
                <a:gd name="T3" fmla="*/ 17 h 19"/>
                <a:gd name="T4" fmla="*/ 4 w 108"/>
                <a:gd name="T5" fmla="*/ 10 h 19"/>
                <a:gd name="T6" fmla="*/ 29 w 108"/>
                <a:gd name="T7" fmla="*/ 2 h 19"/>
                <a:gd name="T8" fmla="*/ 76 w 108"/>
                <a:gd name="T9" fmla="*/ 0 h 19"/>
                <a:gd name="T10" fmla="*/ 108 w 108"/>
                <a:gd name="T11" fmla="*/ 1 h 19"/>
                <a:gd name="T12" fmla="*/ 95 w 108"/>
                <a:gd name="T13" fmla="*/ 4 h 19"/>
                <a:gd name="T14" fmla="*/ 70 w 108"/>
                <a:gd name="T15" fmla="*/ 3 h 19"/>
                <a:gd name="T16" fmla="*/ 30 w 108"/>
                <a:gd name="T17" fmla="*/ 10 h 19"/>
                <a:gd name="T18" fmla="*/ 30 w 108"/>
                <a:gd name="T19" fmla="*/ 14 h 19"/>
                <a:gd name="T20" fmla="*/ 50 w 108"/>
                <a:gd name="T21" fmla="*/ 16 h 19"/>
                <a:gd name="T22" fmla="*/ 84 w 108"/>
                <a:gd name="T23" fmla="*/ 15 h 19"/>
                <a:gd name="T24" fmla="*/ 79 w 108"/>
                <a:gd name="T25" fmla="*/ 18 h 19"/>
                <a:gd name="T26" fmla="*/ 63 w 108"/>
                <a:gd name="T27" fmla="*/ 19 h 19"/>
                <a:gd name="T28" fmla="*/ 44 w 108"/>
                <a:gd name="T29"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19">
                  <a:moveTo>
                    <a:pt x="44" y="19"/>
                  </a:moveTo>
                  <a:cubicBezTo>
                    <a:pt x="26" y="19"/>
                    <a:pt x="14" y="19"/>
                    <a:pt x="7" y="17"/>
                  </a:cubicBezTo>
                  <a:cubicBezTo>
                    <a:pt x="0" y="15"/>
                    <a:pt x="4" y="10"/>
                    <a:pt x="4" y="10"/>
                  </a:cubicBezTo>
                  <a:cubicBezTo>
                    <a:pt x="4" y="10"/>
                    <a:pt x="17" y="4"/>
                    <a:pt x="29" y="2"/>
                  </a:cubicBezTo>
                  <a:cubicBezTo>
                    <a:pt x="42" y="1"/>
                    <a:pt x="57" y="0"/>
                    <a:pt x="76" y="0"/>
                  </a:cubicBezTo>
                  <a:cubicBezTo>
                    <a:pt x="88" y="0"/>
                    <a:pt x="99" y="0"/>
                    <a:pt x="108" y="1"/>
                  </a:cubicBezTo>
                  <a:cubicBezTo>
                    <a:pt x="95" y="4"/>
                    <a:pt x="95" y="4"/>
                    <a:pt x="95" y="4"/>
                  </a:cubicBezTo>
                  <a:cubicBezTo>
                    <a:pt x="86" y="3"/>
                    <a:pt x="77" y="3"/>
                    <a:pt x="70" y="3"/>
                  </a:cubicBezTo>
                  <a:cubicBezTo>
                    <a:pt x="50" y="3"/>
                    <a:pt x="36" y="5"/>
                    <a:pt x="30" y="10"/>
                  </a:cubicBezTo>
                  <a:cubicBezTo>
                    <a:pt x="30" y="14"/>
                    <a:pt x="30" y="14"/>
                    <a:pt x="30" y="14"/>
                  </a:cubicBezTo>
                  <a:cubicBezTo>
                    <a:pt x="30" y="14"/>
                    <a:pt x="41" y="16"/>
                    <a:pt x="50" y="16"/>
                  </a:cubicBezTo>
                  <a:cubicBezTo>
                    <a:pt x="62" y="16"/>
                    <a:pt x="73" y="15"/>
                    <a:pt x="84" y="15"/>
                  </a:cubicBezTo>
                  <a:cubicBezTo>
                    <a:pt x="79" y="18"/>
                    <a:pt x="79" y="18"/>
                    <a:pt x="79" y="18"/>
                  </a:cubicBezTo>
                  <a:cubicBezTo>
                    <a:pt x="63" y="19"/>
                    <a:pt x="63" y="19"/>
                    <a:pt x="63" y="19"/>
                  </a:cubicBezTo>
                  <a:cubicBezTo>
                    <a:pt x="63" y="19"/>
                    <a:pt x="52" y="19"/>
                    <a:pt x="44" y="1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7" name="Freeform 470"/>
            <p:cNvSpPr>
              <a:spLocks/>
            </p:cNvSpPr>
            <p:nvPr/>
          </p:nvSpPr>
          <p:spPr bwMode="auto">
            <a:xfrm>
              <a:off x="-20867688" y="881063"/>
              <a:ext cx="311150" cy="66675"/>
            </a:xfrm>
            <a:custGeom>
              <a:avLst/>
              <a:gdLst>
                <a:gd name="T0" fmla="*/ 18 w 83"/>
                <a:gd name="T1" fmla="*/ 18 h 18"/>
                <a:gd name="T2" fmla="*/ 0 w 83"/>
                <a:gd name="T3" fmla="*/ 18 h 18"/>
                <a:gd name="T4" fmla="*/ 21 w 83"/>
                <a:gd name="T5" fmla="*/ 0 h 18"/>
                <a:gd name="T6" fmla="*/ 83 w 83"/>
                <a:gd name="T7" fmla="*/ 0 h 18"/>
                <a:gd name="T8" fmla="*/ 80 w 83"/>
                <a:gd name="T9" fmla="*/ 3 h 18"/>
                <a:gd name="T10" fmla="*/ 36 w 83"/>
                <a:gd name="T11" fmla="*/ 3 h 18"/>
                <a:gd name="T12" fmla="*/ 29 w 83"/>
                <a:gd name="T13" fmla="*/ 8 h 18"/>
                <a:gd name="T14" fmla="*/ 71 w 83"/>
                <a:gd name="T15" fmla="*/ 8 h 18"/>
                <a:gd name="T16" fmla="*/ 68 w 83"/>
                <a:gd name="T17" fmla="*/ 11 h 18"/>
                <a:gd name="T18" fmla="*/ 27 w 83"/>
                <a:gd name="T19" fmla="*/ 11 h 18"/>
                <a:gd name="T20" fmla="*/ 18 w 8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 h="18">
                  <a:moveTo>
                    <a:pt x="18" y="18"/>
                  </a:moveTo>
                  <a:cubicBezTo>
                    <a:pt x="0" y="18"/>
                    <a:pt x="0" y="18"/>
                    <a:pt x="0" y="18"/>
                  </a:cubicBezTo>
                  <a:cubicBezTo>
                    <a:pt x="7" y="12"/>
                    <a:pt x="14" y="7"/>
                    <a:pt x="21" y="0"/>
                  </a:cubicBezTo>
                  <a:cubicBezTo>
                    <a:pt x="42" y="0"/>
                    <a:pt x="62" y="0"/>
                    <a:pt x="83" y="0"/>
                  </a:cubicBezTo>
                  <a:cubicBezTo>
                    <a:pt x="80" y="3"/>
                    <a:pt x="80" y="3"/>
                    <a:pt x="80" y="3"/>
                  </a:cubicBezTo>
                  <a:cubicBezTo>
                    <a:pt x="66" y="3"/>
                    <a:pt x="51" y="3"/>
                    <a:pt x="36" y="3"/>
                  </a:cubicBezTo>
                  <a:cubicBezTo>
                    <a:pt x="29" y="8"/>
                    <a:pt x="29" y="8"/>
                    <a:pt x="29" y="8"/>
                  </a:cubicBezTo>
                  <a:cubicBezTo>
                    <a:pt x="43" y="8"/>
                    <a:pt x="57" y="8"/>
                    <a:pt x="71" y="8"/>
                  </a:cubicBezTo>
                  <a:cubicBezTo>
                    <a:pt x="68" y="11"/>
                    <a:pt x="68" y="11"/>
                    <a:pt x="68" y="11"/>
                  </a:cubicBezTo>
                  <a:cubicBezTo>
                    <a:pt x="54" y="11"/>
                    <a:pt x="40" y="11"/>
                    <a:pt x="27"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8" name="Freeform 471"/>
            <p:cNvSpPr>
              <a:spLocks/>
            </p:cNvSpPr>
            <p:nvPr/>
          </p:nvSpPr>
          <p:spPr bwMode="auto">
            <a:xfrm>
              <a:off x="-20512088" y="881063"/>
              <a:ext cx="200025" cy="66675"/>
            </a:xfrm>
            <a:custGeom>
              <a:avLst/>
              <a:gdLst>
                <a:gd name="T0" fmla="*/ 32 w 53"/>
                <a:gd name="T1" fmla="*/ 18 h 18"/>
                <a:gd name="T2" fmla="*/ 14 w 53"/>
                <a:gd name="T3" fmla="*/ 18 h 18"/>
                <a:gd name="T4" fmla="*/ 28 w 53"/>
                <a:gd name="T5" fmla="*/ 7 h 18"/>
                <a:gd name="T6" fmla="*/ 32 w 53"/>
                <a:gd name="T7" fmla="*/ 4 h 18"/>
                <a:gd name="T8" fmla="*/ 27 w 53"/>
                <a:gd name="T9" fmla="*/ 4 h 18"/>
                <a:gd name="T10" fmla="*/ 7 w 53"/>
                <a:gd name="T11" fmla="*/ 7 h 18"/>
                <a:gd name="T12" fmla="*/ 0 w 53"/>
                <a:gd name="T13" fmla="*/ 5 h 18"/>
                <a:gd name="T14" fmla="*/ 38 w 53"/>
                <a:gd name="T15" fmla="*/ 0 h 18"/>
                <a:gd name="T16" fmla="*/ 53 w 53"/>
                <a:gd name="T17" fmla="*/ 0 h 18"/>
                <a:gd name="T18" fmla="*/ 32 w 53"/>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18">
                  <a:moveTo>
                    <a:pt x="32" y="18"/>
                  </a:moveTo>
                  <a:cubicBezTo>
                    <a:pt x="14" y="18"/>
                    <a:pt x="14" y="18"/>
                    <a:pt x="14" y="18"/>
                  </a:cubicBezTo>
                  <a:cubicBezTo>
                    <a:pt x="28" y="7"/>
                    <a:pt x="28" y="7"/>
                    <a:pt x="28" y="7"/>
                  </a:cubicBezTo>
                  <a:cubicBezTo>
                    <a:pt x="32" y="4"/>
                    <a:pt x="32" y="4"/>
                    <a:pt x="32" y="4"/>
                  </a:cubicBezTo>
                  <a:cubicBezTo>
                    <a:pt x="27" y="4"/>
                    <a:pt x="27" y="4"/>
                    <a:pt x="27" y="4"/>
                  </a:cubicBezTo>
                  <a:cubicBezTo>
                    <a:pt x="27" y="4"/>
                    <a:pt x="18" y="5"/>
                    <a:pt x="7" y="7"/>
                  </a:cubicBezTo>
                  <a:cubicBezTo>
                    <a:pt x="0" y="5"/>
                    <a:pt x="0" y="5"/>
                    <a:pt x="0" y="5"/>
                  </a:cubicBezTo>
                  <a:cubicBezTo>
                    <a:pt x="13" y="3"/>
                    <a:pt x="25" y="2"/>
                    <a:pt x="38" y="0"/>
                  </a:cubicBezTo>
                  <a:cubicBezTo>
                    <a:pt x="53" y="0"/>
                    <a:pt x="53" y="0"/>
                    <a:pt x="53" y="0"/>
                  </a:cubicBezTo>
                  <a:cubicBezTo>
                    <a:pt x="46" y="7"/>
                    <a:pt x="39" y="12"/>
                    <a:pt x="3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19" name="Freeform 472"/>
            <p:cNvSpPr>
              <a:spLocks/>
            </p:cNvSpPr>
            <p:nvPr/>
          </p:nvSpPr>
          <p:spPr bwMode="auto">
            <a:xfrm>
              <a:off x="-15794038" y="881063"/>
              <a:ext cx="300038" cy="66675"/>
            </a:xfrm>
            <a:custGeom>
              <a:avLst/>
              <a:gdLst>
                <a:gd name="T0" fmla="*/ 18 w 80"/>
                <a:gd name="T1" fmla="*/ 18 h 18"/>
                <a:gd name="T2" fmla="*/ 0 w 80"/>
                <a:gd name="T3" fmla="*/ 18 h 18"/>
                <a:gd name="T4" fmla="*/ 17 w 80"/>
                <a:gd name="T5" fmla="*/ 0 h 18"/>
                <a:gd name="T6" fmla="*/ 80 w 80"/>
                <a:gd name="T7" fmla="*/ 0 h 18"/>
                <a:gd name="T8" fmla="*/ 77 w 80"/>
                <a:gd name="T9" fmla="*/ 3 h 18"/>
                <a:gd name="T10" fmla="*/ 33 w 80"/>
                <a:gd name="T11" fmla="*/ 3 h 18"/>
                <a:gd name="T12" fmla="*/ 28 w 80"/>
                <a:gd name="T13" fmla="*/ 8 h 18"/>
                <a:gd name="T14" fmla="*/ 69 w 80"/>
                <a:gd name="T15" fmla="*/ 8 h 18"/>
                <a:gd name="T16" fmla="*/ 67 w 80"/>
                <a:gd name="T17" fmla="*/ 11 h 18"/>
                <a:gd name="T18" fmla="*/ 25 w 80"/>
                <a:gd name="T19" fmla="*/ 11 h 18"/>
                <a:gd name="T20" fmla="*/ 18 w 8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0" h="18">
                  <a:moveTo>
                    <a:pt x="18" y="18"/>
                  </a:moveTo>
                  <a:cubicBezTo>
                    <a:pt x="12" y="18"/>
                    <a:pt x="6" y="18"/>
                    <a:pt x="0" y="18"/>
                  </a:cubicBezTo>
                  <a:cubicBezTo>
                    <a:pt x="17" y="0"/>
                    <a:pt x="17" y="0"/>
                    <a:pt x="17" y="0"/>
                  </a:cubicBezTo>
                  <a:cubicBezTo>
                    <a:pt x="38" y="0"/>
                    <a:pt x="59" y="0"/>
                    <a:pt x="80" y="0"/>
                  </a:cubicBezTo>
                  <a:cubicBezTo>
                    <a:pt x="77" y="3"/>
                    <a:pt x="77" y="3"/>
                    <a:pt x="77" y="3"/>
                  </a:cubicBezTo>
                  <a:cubicBezTo>
                    <a:pt x="63" y="3"/>
                    <a:pt x="48" y="3"/>
                    <a:pt x="33" y="3"/>
                  </a:cubicBezTo>
                  <a:cubicBezTo>
                    <a:pt x="28" y="8"/>
                    <a:pt x="28" y="8"/>
                    <a:pt x="28" y="8"/>
                  </a:cubicBezTo>
                  <a:cubicBezTo>
                    <a:pt x="42" y="8"/>
                    <a:pt x="56" y="8"/>
                    <a:pt x="69" y="8"/>
                  </a:cubicBezTo>
                  <a:cubicBezTo>
                    <a:pt x="67" y="11"/>
                    <a:pt x="67" y="11"/>
                    <a:pt x="67" y="11"/>
                  </a:cubicBezTo>
                  <a:cubicBezTo>
                    <a:pt x="53" y="11"/>
                    <a:pt x="39" y="11"/>
                    <a:pt x="25"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0" name="Freeform 473"/>
            <p:cNvSpPr>
              <a:spLocks/>
            </p:cNvSpPr>
            <p:nvPr/>
          </p:nvSpPr>
          <p:spPr bwMode="auto">
            <a:xfrm>
              <a:off x="-15511463" y="881063"/>
              <a:ext cx="314325" cy="66675"/>
            </a:xfrm>
            <a:custGeom>
              <a:avLst/>
              <a:gdLst>
                <a:gd name="T0" fmla="*/ 76 w 84"/>
                <a:gd name="T1" fmla="*/ 18 h 18"/>
                <a:gd name="T2" fmla="*/ 0 w 84"/>
                <a:gd name="T3" fmla="*/ 18 h 18"/>
                <a:gd name="T4" fmla="*/ 2 w 84"/>
                <a:gd name="T5" fmla="*/ 16 h 18"/>
                <a:gd name="T6" fmla="*/ 35 w 84"/>
                <a:gd name="T7" fmla="*/ 11 h 18"/>
                <a:gd name="T8" fmla="*/ 55 w 84"/>
                <a:gd name="T9" fmla="*/ 9 h 18"/>
                <a:gd name="T10" fmla="*/ 62 w 84"/>
                <a:gd name="T11" fmla="*/ 7 h 18"/>
                <a:gd name="T12" fmla="*/ 66 w 84"/>
                <a:gd name="T13" fmla="*/ 5 h 18"/>
                <a:gd name="T14" fmla="*/ 63 w 84"/>
                <a:gd name="T15" fmla="*/ 3 h 18"/>
                <a:gd name="T16" fmla="*/ 51 w 84"/>
                <a:gd name="T17" fmla="*/ 3 h 18"/>
                <a:gd name="T18" fmla="*/ 38 w 84"/>
                <a:gd name="T19" fmla="*/ 3 h 18"/>
                <a:gd name="T20" fmla="*/ 23 w 84"/>
                <a:gd name="T21" fmla="*/ 5 h 18"/>
                <a:gd name="T22" fmla="*/ 16 w 84"/>
                <a:gd name="T23" fmla="*/ 3 h 18"/>
                <a:gd name="T24" fmla="*/ 35 w 84"/>
                <a:gd name="T25" fmla="*/ 1 h 18"/>
                <a:gd name="T26" fmla="*/ 54 w 84"/>
                <a:gd name="T27" fmla="*/ 0 h 18"/>
                <a:gd name="T28" fmla="*/ 78 w 84"/>
                <a:gd name="T29" fmla="*/ 1 h 18"/>
                <a:gd name="T30" fmla="*/ 84 w 84"/>
                <a:gd name="T31" fmla="*/ 5 h 18"/>
                <a:gd name="T32" fmla="*/ 79 w 84"/>
                <a:gd name="T33" fmla="*/ 7 h 18"/>
                <a:gd name="T34" fmla="*/ 69 w 84"/>
                <a:gd name="T35" fmla="*/ 9 h 18"/>
                <a:gd name="T36" fmla="*/ 47 w 84"/>
                <a:gd name="T37" fmla="*/ 13 h 18"/>
                <a:gd name="T38" fmla="*/ 25 w 84"/>
                <a:gd name="T39" fmla="*/ 15 h 18"/>
                <a:gd name="T40" fmla="*/ 25 w 84"/>
                <a:gd name="T41" fmla="*/ 16 h 18"/>
                <a:gd name="T42" fmla="*/ 78 w 84"/>
                <a:gd name="T43" fmla="*/ 16 h 18"/>
                <a:gd name="T44" fmla="*/ 76 w 8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18">
                  <a:moveTo>
                    <a:pt x="76" y="18"/>
                  </a:moveTo>
                  <a:cubicBezTo>
                    <a:pt x="50" y="18"/>
                    <a:pt x="25" y="18"/>
                    <a:pt x="0" y="18"/>
                  </a:cubicBezTo>
                  <a:cubicBezTo>
                    <a:pt x="2" y="16"/>
                    <a:pt x="2" y="16"/>
                    <a:pt x="2" y="16"/>
                  </a:cubicBezTo>
                  <a:cubicBezTo>
                    <a:pt x="13" y="15"/>
                    <a:pt x="24" y="13"/>
                    <a:pt x="35" y="11"/>
                  </a:cubicBezTo>
                  <a:cubicBezTo>
                    <a:pt x="45" y="10"/>
                    <a:pt x="55" y="9"/>
                    <a:pt x="55" y="9"/>
                  </a:cubicBezTo>
                  <a:cubicBezTo>
                    <a:pt x="62" y="7"/>
                    <a:pt x="62" y="7"/>
                    <a:pt x="62" y="7"/>
                  </a:cubicBezTo>
                  <a:cubicBezTo>
                    <a:pt x="66" y="5"/>
                    <a:pt x="66" y="5"/>
                    <a:pt x="66" y="5"/>
                  </a:cubicBezTo>
                  <a:cubicBezTo>
                    <a:pt x="63" y="3"/>
                    <a:pt x="63" y="3"/>
                    <a:pt x="63" y="3"/>
                  </a:cubicBezTo>
                  <a:cubicBezTo>
                    <a:pt x="51" y="3"/>
                    <a:pt x="51" y="3"/>
                    <a:pt x="51" y="3"/>
                  </a:cubicBezTo>
                  <a:cubicBezTo>
                    <a:pt x="38" y="3"/>
                    <a:pt x="38" y="3"/>
                    <a:pt x="38" y="3"/>
                  </a:cubicBezTo>
                  <a:cubicBezTo>
                    <a:pt x="23" y="5"/>
                    <a:pt x="23" y="5"/>
                    <a:pt x="23" y="5"/>
                  </a:cubicBezTo>
                  <a:cubicBezTo>
                    <a:pt x="16" y="3"/>
                    <a:pt x="16" y="3"/>
                    <a:pt x="16" y="3"/>
                  </a:cubicBezTo>
                  <a:cubicBezTo>
                    <a:pt x="22" y="2"/>
                    <a:pt x="29" y="1"/>
                    <a:pt x="35" y="1"/>
                  </a:cubicBezTo>
                  <a:cubicBezTo>
                    <a:pt x="41" y="0"/>
                    <a:pt x="48" y="0"/>
                    <a:pt x="54" y="0"/>
                  </a:cubicBezTo>
                  <a:cubicBezTo>
                    <a:pt x="64" y="0"/>
                    <a:pt x="78" y="1"/>
                    <a:pt x="78" y="1"/>
                  </a:cubicBezTo>
                  <a:cubicBezTo>
                    <a:pt x="84" y="5"/>
                    <a:pt x="84" y="5"/>
                    <a:pt x="84" y="5"/>
                  </a:cubicBezTo>
                  <a:cubicBezTo>
                    <a:pt x="79" y="7"/>
                    <a:pt x="79" y="7"/>
                    <a:pt x="79" y="7"/>
                  </a:cubicBezTo>
                  <a:cubicBezTo>
                    <a:pt x="69" y="9"/>
                    <a:pt x="69" y="9"/>
                    <a:pt x="69" y="9"/>
                  </a:cubicBezTo>
                  <a:cubicBezTo>
                    <a:pt x="69" y="9"/>
                    <a:pt x="57" y="11"/>
                    <a:pt x="47" y="13"/>
                  </a:cubicBezTo>
                  <a:cubicBezTo>
                    <a:pt x="40" y="14"/>
                    <a:pt x="33" y="15"/>
                    <a:pt x="25" y="15"/>
                  </a:cubicBezTo>
                  <a:cubicBezTo>
                    <a:pt x="25" y="16"/>
                    <a:pt x="25" y="16"/>
                    <a:pt x="25" y="16"/>
                  </a:cubicBezTo>
                  <a:cubicBezTo>
                    <a:pt x="43" y="16"/>
                    <a:pt x="60" y="16"/>
                    <a:pt x="78" y="16"/>
                  </a:cubicBezTo>
                  <a:lnTo>
                    <a:pt x="7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1" name="Freeform 474"/>
            <p:cNvSpPr>
              <a:spLocks/>
            </p:cNvSpPr>
            <p:nvPr/>
          </p:nvSpPr>
          <p:spPr bwMode="auto">
            <a:xfrm>
              <a:off x="-10715625" y="881063"/>
              <a:ext cx="280988" cy="66675"/>
            </a:xfrm>
            <a:custGeom>
              <a:avLst/>
              <a:gdLst>
                <a:gd name="T0" fmla="*/ 18 w 75"/>
                <a:gd name="T1" fmla="*/ 18 h 18"/>
                <a:gd name="T2" fmla="*/ 0 w 75"/>
                <a:gd name="T3" fmla="*/ 18 h 18"/>
                <a:gd name="T4" fmla="*/ 13 w 75"/>
                <a:gd name="T5" fmla="*/ 0 h 18"/>
                <a:gd name="T6" fmla="*/ 75 w 75"/>
                <a:gd name="T7" fmla="*/ 0 h 18"/>
                <a:gd name="T8" fmla="*/ 73 w 75"/>
                <a:gd name="T9" fmla="*/ 3 h 18"/>
                <a:gd name="T10" fmla="*/ 29 w 75"/>
                <a:gd name="T11" fmla="*/ 3 h 18"/>
                <a:gd name="T12" fmla="*/ 25 w 75"/>
                <a:gd name="T13" fmla="*/ 8 h 18"/>
                <a:gd name="T14" fmla="*/ 66 w 75"/>
                <a:gd name="T15" fmla="*/ 8 h 18"/>
                <a:gd name="T16" fmla="*/ 65 w 75"/>
                <a:gd name="T17" fmla="*/ 11 h 18"/>
                <a:gd name="T18" fmla="*/ 23 w 75"/>
                <a:gd name="T19" fmla="*/ 11 h 18"/>
                <a:gd name="T20" fmla="*/ 18 w 75"/>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5" h="18">
                  <a:moveTo>
                    <a:pt x="18" y="18"/>
                  </a:moveTo>
                  <a:cubicBezTo>
                    <a:pt x="12" y="18"/>
                    <a:pt x="6" y="18"/>
                    <a:pt x="0" y="18"/>
                  </a:cubicBezTo>
                  <a:cubicBezTo>
                    <a:pt x="13" y="0"/>
                    <a:pt x="13" y="0"/>
                    <a:pt x="13" y="0"/>
                  </a:cubicBezTo>
                  <a:cubicBezTo>
                    <a:pt x="33" y="0"/>
                    <a:pt x="54" y="0"/>
                    <a:pt x="75" y="0"/>
                  </a:cubicBezTo>
                  <a:cubicBezTo>
                    <a:pt x="73" y="3"/>
                    <a:pt x="73" y="3"/>
                    <a:pt x="73" y="3"/>
                  </a:cubicBezTo>
                  <a:cubicBezTo>
                    <a:pt x="58" y="3"/>
                    <a:pt x="44" y="3"/>
                    <a:pt x="29" y="3"/>
                  </a:cubicBezTo>
                  <a:cubicBezTo>
                    <a:pt x="25" y="8"/>
                    <a:pt x="25" y="8"/>
                    <a:pt x="25" y="8"/>
                  </a:cubicBezTo>
                  <a:cubicBezTo>
                    <a:pt x="39" y="8"/>
                    <a:pt x="53" y="8"/>
                    <a:pt x="66" y="8"/>
                  </a:cubicBezTo>
                  <a:cubicBezTo>
                    <a:pt x="65" y="11"/>
                    <a:pt x="65" y="11"/>
                    <a:pt x="65" y="11"/>
                  </a:cubicBezTo>
                  <a:cubicBezTo>
                    <a:pt x="51" y="11"/>
                    <a:pt x="37" y="11"/>
                    <a:pt x="23"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2" name="Freeform 475"/>
            <p:cNvSpPr>
              <a:spLocks/>
            </p:cNvSpPr>
            <p:nvPr/>
          </p:nvSpPr>
          <p:spPr bwMode="auto">
            <a:xfrm>
              <a:off x="-10434638" y="881063"/>
              <a:ext cx="300038" cy="66675"/>
            </a:xfrm>
            <a:custGeom>
              <a:avLst/>
              <a:gdLst>
                <a:gd name="T0" fmla="*/ 80 w 80"/>
                <a:gd name="T1" fmla="*/ 5 h 18"/>
                <a:gd name="T2" fmla="*/ 72 w 80"/>
                <a:gd name="T3" fmla="*/ 7 h 18"/>
                <a:gd name="T4" fmla="*/ 54 w 80"/>
                <a:gd name="T5" fmla="*/ 9 h 18"/>
                <a:gd name="T6" fmla="*/ 54 w 80"/>
                <a:gd name="T7" fmla="*/ 9 h 18"/>
                <a:gd name="T8" fmla="*/ 73 w 80"/>
                <a:gd name="T9" fmla="*/ 10 h 18"/>
                <a:gd name="T10" fmla="*/ 77 w 80"/>
                <a:gd name="T11" fmla="*/ 13 h 18"/>
                <a:gd name="T12" fmla="*/ 63 w 80"/>
                <a:gd name="T13" fmla="*/ 17 h 18"/>
                <a:gd name="T14" fmla="*/ 30 w 80"/>
                <a:gd name="T15" fmla="*/ 18 h 18"/>
                <a:gd name="T16" fmla="*/ 0 w 80"/>
                <a:gd name="T17" fmla="*/ 18 h 18"/>
                <a:gd name="T18" fmla="*/ 2 w 80"/>
                <a:gd name="T19" fmla="*/ 15 h 18"/>
                <a:gd name="T20" fmla="*/ 16 w 80"/>
                <a:gd name="T21" fmla="*/ 16 h 18"/>
                <a:gd name="T22" fmla="*/ 31 w 80"/>
                <a:gd name="T23" fmla="*/ 16 h 18"/>
                <a:gd name="T24" fmla="*/ 51 w 80"/>
                <a:gd name="T25" fmla="*/ 15 h 18"/>
                <a:gd name="T26" fmla="*/ 59 w 80"/>
                <a:gd name="T27" fmla="*/ 13 h 18"/>
                <a:gd name="T28" fmla="*/ 53 w 80"/>
                <a:gd name="T29" fmla="*/ 11 h 18"/>
                <a:gd name="T30" fmla="*/ 31 w 80"/>
                <a:gd name="T31" fmla="*/ 10 h 18"/>
                <a:gd name="T32" fmla="*/ 22 w 80"/>
                <a:gd name="T33" fmla="*/ 10 h 18"/>
                <a:gd name="T34" fmla="*/ 23 w 80"/>
                <a:gd name="T35" fmla="*/ 8 h 18"/>
                <a:gd name="T36" fmla="*/ 33 w 80"/>
                <a:gd name="T37" fmla="*/ 8 h 18"/>
                <a:gd name="T38" fmla="*/ 62 w 80"/>
                <a:gd name="T39" fmla="*/ 5 h 18"/>
                <a:gd name="T40" fmla="*/ 58 w 80"/>
                <a:gd name="T41" fmla="*/ 3 h 18"/>
                <a:gd name="T42" fmla="*/ 45 w 80"/>
                <a:gd name="T43" fmla="*/ 3 h 18"/>
                <a:gd name="T44" fmla="*/ 33 w 80"/>
                <a:gd name="T45" fmla="*/ 3 h 18"/>
                <a:gd name="T46" fmla="*/ 19 w 80"/>
                <a:gd name="T47" fmla="*/ 4 h 18"/>
                <a:gd name="T48" fmla="*/ 11 w 80"/>
                <a:gd name="T49" fmla="*/ 2 h 18"/>
                <a:gd name="T50" fmla="*/ 48 w 80"/>
                <a:gd name="T51" fmla="*/ 0 h 18"/>
                <a:gd name="T52" fmla="*/ 73 w 80"/>
                <a:gd name="T53" fmla="*/ 1 h 18"/>
                <a:gd name="T54" fmla="*/ 80 w 80"/>
                <a:gd name="T55" fmla="*/ 5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8">
                  <a:moveTo>
                    <a:pt x="80" y="5"/>
                  </a:moveTo>
                  <a:cubicBezTo>
                    <a:pt x="72" y="7"/>
                    <a:pt x="72" y="7"/>
                    <a:pt x="72" y="7"/>
                  </a:cubicBezTo>
                  <a:cubicBezTo>
                    <a:pt x="72" y="7"/>
                    <a:pt x="61" y="9"/>
                    <a:pt x="54" y="9"/>
                  </a:cubicBezTo>
                  <a:cubicBezTo>
                    <a:pt x="54" y="9"/>
                    <a:pt x="54" y="9"/>
                    <a:pt x="54" y="9"/>
                  </a:cubicBezTo>
                  <a:cubicBezTo>
                    <a:pt x="62" y="9"/>
                    <a:pt x="73" y="10"/>
                    <a:pt x="73" y="10"/>
                  </a:cubicBezTo>
                  <a:cubicBezTo>
                    <a:pt x="77" y="13"/>
                    <a:pt x="77" y="13"/>
                    <a:pt x="77" y="13"/>
                  </a:cubicBezTo>
                  <a:cubicBezTo>
                    <a:pt x="77" y="13"/>
                    <a:pt x="72" y="16"/>
                    <a:pt x="63" y="17"/>
                  </a:cubicBezTo>
                  <a:cubicBezTo>
                    <a:pt x="55" y="18"/>
                    <a:pt x="44" y="18"/>
                    <a:pt x="30" y="18"/>
                  </a:cubicBezTo>
                  <a:cubicBezTo>
                    <a:pt x="18" y="18"/>
                    <a:pt x="8" y="18"/>
                    <a:pt x="0" y="18"/>
                  </a:cubicBezTo>
                  <a:cubicBezTo>
                    <a:pt x="2" y="15"/>
                    <a:pt x="2" y="15"/>
                    <a:pt x="2" y="15"/>
                  </a:cubicBezTo>
                  <a:cubicBezTo>
                    <a:pt x="16" y="16"/>
                    <a:pt x="16" y="16"/>
                    <a:pt x="16" y="16"/>
                  </a:cubicBezTo>
                  <a:cubicBezTo>
                    <a:pt x="31" y="16"/>
                    <a:pt x="31" y="16"/>
                    <a:pt x="31" y="16"/>
                  </a:cubicBezTo>
                  <a:cubicBezTo>
                    <a:pt x="39" y="16"/>
                    <a:pt x="51" y="15"/>
                    <a:pt x="51" y="15"/>
                  </a:cubicBezTo>
                  <a:cubicBezTo>
                    <a:pt x="59" y="13"/>
                    <a:pt x="59" y="13"/>
                    <a:pt x="59" y="13"/>
                  </a:cubicBezTo>
                  <a:cubicBezTo>
                    <a:pt x="53" y="11"/>
                    <a:pt x="53" y="11"/>
                    <a:pt x="53" y="11"/>
                  </a:cubicBezTo>
                  <a:cubicBezTo>
                    <a:pt x="53" y="11"/>
                    <a:pt x="42" y="10"/>
                    <a:pt x="31" y="10"/>
                  </a:cubicBezTo>
                  <a:cubicBezTo>
                    <a:pt x="22" y="10"/>
                    <a:pt x="22" y="10"/>
                    <a:pt x="22" y="10"/>
                  </a:cubicBezTo>
                  <a:cubicBezTo>
                    <a:pt x="23" y="8"/>
                    <a:pt x="23" y="8"/>
                    <a:pt x="23" y="8"/>
                  </a:cubicBezTo>
                  <a:cubicBezTo>
                    <a:pt x="33" y="8"/>
                    <a:pt x="33" y="8"/>
                    <a:pt x="33" y="8"/>
                  </a:cubicBezTo>
                  <a:cubicBezTo>
                    <a:pt x="51" y="8"/>
                    <a:pt x="62" y="5"/>
                    <a:pt x="62" y="5"/>
                  </a:cubicBezTo>
                  <a:cubicBezTo>
                    <a:pt x="58" y="3"/>
                    <a:pt x="58" y="3"/>
                    <a:pt x="58" y="3"/>
                  </a:cubicBezTo>
                  <a:cubicBezTo>
                    <a:pt x="58" y="3"/>
                    <a:pt x="51" y="3"/>
                    <a:pt x="45" y="3"/>
                  </a:cubicBezTo>
                  <a:cubicBezTo>
                    <a:pt x="33" y="3"/>
                    <a:pt x="33" y="3"/>
                    <a:pt x="33" y="3"/>
                  </a:cubicBezTo>
                  <a:cubicBezTo>
                    <a:pt x="19" y="4"/>
                    <a:pt x="19" y="4"/>
                    <a:pt x="19" y="4"/>
                  </a:cubicBezTo>
                  <a:cubicBezTo>
                    <a:pt x="11" y="2"/>
                    <a:pt x="11" y="2"/>
                    <a:pt x="11" y="2"/>
                  </a:cubicBezTo>
                  <a:cubicBezTo>
                    <a:pt x="22" y="1"/>
                    <a:pt x="34" y="0"/>
                    <a:pt x="48" y="0"/>
                  </a:cubicBezTo>
                  <a:cubicBezTo>
                    <a:pt x="59" y="0"/>
                    <a:pt x="73" y="1"/>
                    <a:pt x="73" y="1"/>
                  </a:cubicBezTo>
                  <a:lnTo>
                    <a:pt x="80"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3" name="Freeform 476"/>
            <p:cNvSpPr>
              <a:spLocks/>
            </p:cNvSpPr>
            <p:nvPr/>
          </p:nvSpPr>
          <p:spPr bwMode="auto">
            <a:xfrm>
              <a:off x="-5640388" y="881063"/>
              <a:ext cx="269875" cy="66675"/>
            </a:xfrm>
            <a:custGeom>
              <a:avLst/>
              <a:gdLst>
                <a:gd name="T0" fmla="*/ 18 w 72"/>
                <a:gd name="T1" fmla="*/ 18 h 18"/>
                <a:gd name="T2" fmla="*/ 0 w 72"/>
                <a:gd name="T3" fmla="*/ 18 h 18"/>
                <a:gd name="T4" fmla="*/ 9 w 72"/>
                <a:gd name="T5" fmla="*/ 0 h 18"/>
                <a:gd name="T6" fmla="*/ 72 w 72"/>
                <a:gd name="T7" fmla="*/ 0 h 18"/>
                <a:gd name="T8" fmla="*/ 70 w 72"/>
                <a:gd name="T9" fmla="*/ 3 h 18"/>
                <a:gd name="T10" fmla="*/ 26 w 72"/>
                <a:gd name="T11" fmla="*/ 3 h 18"/>
                <a:gd name="T12" fmla="*/ 23 w 72"/>
                <a:gd name="T13" fmla="*/ 8 h 18"/>
                <a:gd name="T14" fmla="*/ 65 w 72"/>
                <a:gd name="T15" fmla="*/ 8 h 18"/>
                <a:gd name="T16" fmla="*/ 63 w 72"/>
                <a:gd name="T17" fmla="*/ 11 h 18"/>
                <a:gd name="T18" fmla="*/ 22 w 72"/>
                <a:gd name="T19" fmla="*/ 11 h 18"/>
                <a:gd name="T20" fmla="*/ 18 w 72"/>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2" h="18">
                  <a:moveTo>
                    <a:pt x="18" y="18"/>
                  </a:moveTo>
                  <a:cubicBezTo>
                    <a:pt x="12" y="18"/>
                    <a:pt x="6" y="18"/>
                    <a:pt x="0" y="18"/>
                  </a:cubicBezTo>
                  <a:cubicBezTo>
                    <a:pt x="9" y="0"/>
                    <a:pt x="9" y="0"/>
                    <a:pt x="9" y="0"/>
                  </a:cubicBezTo>
                  <a:cubicBezTo>
                    <a:pt x="30" y="0"/>
                    <a:pt x="51" y="0"/>
                    <a:pt x="72" y="0"/>
                  </a:cubicBezTo>
                  <a:cubicBezTo>
                    <a:pt x="70" y="3"/>
                    <a:pt x="70" y="3"/>
                    <a:pt x="70" y="3"/>
                  </a:cubicBezTo>
                  <a:cubicBezTo>
                    <a:pt x="56" y="3"/>
                    <a:pt x="41" y="3"/>
                    <a:pt x="26" y="3"/>
                  </a:cubicBezTo>
                  <a:cubicBezTo>
                    <a:pt x="23" y="8"/>
                    <a:pt x="23" y="8"/>
                    <a:pt x="23" y="8"/>
                  </a:cubicBezTo>
                  <a:cubicBezTo>
                    <a:pt x="37" y="8"/>
                    <a:pt x="51" y="8"/>
                    <a:pt x="65" y="8"/>
                  </a:cubicBezTo>
                  <a:cubicBezTo>
                    <a:pt x="63" y="11"/>
                    <a:pt x="63" y="11"/>
                    <a:pt x="63" y="11"/>
                  </a:cubicBezTo>
                  <a:cubicBezTo>
                    <a:pt x="50" y="11"/>
                    <a:pt x="36" y="11"/>
                    <a:pt x="22"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4" name="Freeform 477"/>
            <p:cNvSpPr>
              <a:spLocks noEditPoints="1"/>
            </p:cNvSpPr>
            <p:nvPr/>
          </p:nvSpPr>
          <p:spPr bwMode="auto">
            <a:xfrm>
              <a:off x="-5367338" y="881063"/>
              <a:ext cx="315913" cy="66675"/>
            </a:xfrm>
            <a:custGeom>
              <a:avLst/>
              <a:gdLst>
                <a:gd name="T0" fmla="*/ 83 w 84"/>
                <a:gd name="T1" fmla="*/ 14 h 18"/>
                <a:gd name="T2" fmla="*/ 68 w 84"/>
                <a:gd name="T3" fmla="*/ 14 h 18"/>
                <a:gd name="T4" fmla="*/ 66 w 84"/>
                <a:gd name="T5" fmla="*/ 18 h 18"/>
                <a:gd name="T6" fmla="*/ 49 w 84"/>
                <a:gd name="T7" fmla="*/ 18 h 18"/>
                <a:gd name="T8" fmla="*/ 51 w 84"/>
                <a:gd name="T9" fmla="*/ 14 h 18"/>
                <a:gd name="T10" fmla="*/ 0 w 84"/>
                <a:gd name="T11" fmla="*/ 14 h 18"/>
                <a:gd name="T12" fmla="*/ 1 w 84"/>
                <a:gd name="T13" fmla="*/ 12 h 18"/>
                <a:gd name="T14" fmla="*/ 57 w 84"/>
                <a:gd name="T15" fmla="*/ 0 h 18"/>
                <a:gd name="T16" fmla="*/ 75 w 84"/>
                <a:gd name="T17" fmla="*/ 0 h 18"/>
                <a:gd name="T18" fmla="*/ 69 w 84"/>
                <a:gd name="T19" fmla="*/ 12 h 18"/>
                <a:gd name="T20" fmla="*/ 84 w 84"/>
                <a:gd name="T21" fmla="*/ 12 h 18"/>
                <a:gd name="T22" fmla="*/ 83 w 84"/>
                <a:gd name="T23" fmla="*/ 14 h 18"/>
                <a:gd name="T24" fmla="*/ 52 w 84"/>
                <a:gd name="T25" fmla="*/ 12 h 18"/>
                <a:gd name="T26" fmla="*/ 54 w 84"/>
                <a:gd name="T27" fmla="*/ 8 h 18"/>
                <a:gd name="T28" fmla="*/ 57 w 84"/>
                <a:gd name="T29" fmla="*/ 4 h 18"/>
                <a:gd name="T30" fmla="*/ 56 w 84"/>
                <a:gd name="T31" fmla="*/ 4 h 18"/>
                <a:gd name="T32" fmla="*/ 48 w 84"/>
                <a:gd name="T33" fmla="*/ 6 h 18"/>
                <a:gd name="T34" fmla="*/ 18 w 84"/>
                <a:gd name="T35" fmla="*/ 12 h 18"/>
                <a:gd name="T36" fmla="*/ 52 w 84"/>
                <a:gd name="T37"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 h="18">
                  <a:moveTo>
                    <a:pt x="83" y="14"/>
                  </a:moveTo>
                  <a:cubicBezTo>
                    <a:pt x="68" y="14"/>
                    <a:pt x="68" y="14"/>
                    <a:pt x="68" y="14"/>
                  </a:cubicBezTo>
                  <a:cubicBezTo>
                    <a:pt x="66" y="18"/>
                    <a:pt x="66" y="18"/>
                    <a:pt x="66" y="18"/>
                  </a:cubicBezTo>
                  <a:cubicBezTo>
                    <a:pt x="49" y="18"/>
                    <a:pt x="49" y="18"/>
                    <a:pt x="49" y="18"/>
                  </a:cubicBezTo>
                  <a:cubicBezTo>
                    <a:pt x="51" y="14"/>
                    <a:pt x="51" y="14"/>
                    <a:pt x="51" y="14"/>
                  </a:cubicBezTo>
                  <a:cubicBezTo>
                    <a:pt x="34" y="14"/>
                    <a:pt x="17" y="14"/>
                    <a:pt x="0" y="14"/>
                  </a:cubicBezTo>
                  <a:cubicBezTo>
                    <a:pt x="1" y="12"/>
                    <a:pt x="1" y="12"/>
                    <a:pt x="1" y="12"/>
                  </a:cubicBezTo>
                  <a:cubicBezTo>
                    <a:pt x="20" y="8"/>
                    <a:pt x="39" y="4"/>
                    <a:pt x="57" y="0"/>
                  </a:cubicBezTo>
                  <a:cubicBezTo>
                    <a:pt x="75" y="0"/>
                    <a:pt x="75" y="0"/>
                    <a:pt x="75" y="0"/>
                  </a:cubicBezTo>
                  <a:cubicBezTo>
                    <a:pt x="69" y="12"/>
                    <a:pt x="69" y="12"/>
                    <a:pt x="69" y="12"/>
                  </a:cubicBezTo>
                  <a:cubicBezTo>
                    <a:pt x="84" y="12"/>
                    <a:pt x="84" y="12"/>
                    <a:pt x="84" y="12"/>
                  </a:cubicBezTo>
                  <a:lnTo>
                    <a:pt x="83" y="14"/>
                  </a:lnTo>
                  <a:close/>
                  <a:moveTo>
                    <a:pt x="52" y="12"/>
                  </a:moveTo>
                  <a:cubicBezTo>
                    <a:pt x="54" y="8"/>
                    <a:pt x="54" y="8"/>
                    <a:pt x="54" y="8"/>
                  </a:cubicBezTo>
                  <a:cubicBezTo>
                    <a:pt x="57" y="4"/>
                    <a:pt x="57" y="4"/>
                    <a:pt x="57" y="4"/>
                  </a:cubicBezTo>
                  <a:cubicBezTo>
                    <a:pt x="56" y="4"/>
                    <a:pt x="56" y="4"/>
                    <a:pt x="56" y="4"/>
                  </a:cubicBezTo>
                  <a:cubicBezTo>
                    <a:pt x="48" y="6"/>
                    <a:pt x="48" y="6"/>
                    <a:pt x="48" y="6"/>
                  </a:cubicBezTo>
                  <a:cubicBezTo>
                    <a:pt x="38" y="8"/>
                    <a:pt x="28" y="10"/>
                    <a:pt x="18" y="12"/>
                  </a:cubicBezTo>
                  <a:cubicBezTo>
                    <a:pt x="29" y="12"/>
                    <a:pt x="40" y="12"/>
                    <a:pt x="52" y="1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5" name="Freeform 478"/>
            <p:cNvSpPr>
              <a:spLocks/>
            </p:cNvSpPr>
            <p:nvPr/>
          </p:nvSpPr>
          <p:spPr bwMode="auto">
            <a:xfrm>
              <a:off x="-566738" y="881063"/>
              <a:ext cx="255588" cy="66675"/>
            </a:xfrm>
            <a:custGeom>
              <a:avLst/>
              <a:gdLst>
                <a:gd name="T0" fmla="*/ 18 w 68"/>
                <a:gd name="T1" fmla="*/ 18 h 18"/>
                <a:gd name="T2" fmla="*/ 0 w 68"/>
                <a:gd name="T3" fmla="*/ 18 h 18"/>
                <a:gd name="T4" fmla="*/ 5 w 68"/>
                <a:gd name="T5" fmla="*/ 0 h 18"/>
                <a:gd name="T6" fmla="*/ 68 w 68"/>
                <a:gd name="T7" fmla="*/ 0 h 18"/>
                <a:gd name="T8" fmla="*/ 67 w 68"/>
                <a:gd name="T9" fmla="*/ 3 h 18"/>
                <a:gd name="T10" fmla="*/ 23 w 68"/>
                <a:gd name="T11" fmla="*/ 3 h 18"/>
                <a:gd name="T12" fmla="*/ 21 w 68"/>
                <a:gd name="T13" fmla="*/ 8 h 18"/>
                <a:gd name="T14" fmla="*/ 63 w 68"/>
                <a:gd name="T15" fmla="*/ 8 h 18"/>
                <a:gd name="T16" fmla="*/ 62 w 68"/>
                <a:gd name="T17" fmla="*/ 11 h 18"/>
                <a:gd name="T18" fmla="*/ 20 w 68"/>
                <a:gd name="T19" fmla="*/ 11 h 18"/>
                <a:gd name="T20" fmla="*/ 18 w 68"/>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 h="18">
                  <a:moveTo>
                    <a:pt x="18" y="18"/>
                  </a:moveTo>
                  <a:cubicBezTo>
                    <a:pt x="12" y="18"/>
                    <a:pt x="6" y="18"/>
                    <a:pt x="0" y="18"/>
                  </a:cubicBezTo>
                  <a:cubicBezTo>
                    <a:pt x="5" y="0"/>
                    <a:pt x="5" y="0"/>
                    <a:pt x="5" y="0"/>
                  </a:cubicBezTo>
                  <a:cubicBezTo>
                    <a:pt x="26" y="0"/>
                    <a:pt x="47" y="0"/>
                    <a:pt x="68" y="0"/>
                  </a:cubicBezTo>
                  <a:cubicBezTo>
                    <a:pt x="67" y="3"/>
                    <a:pt x="67" y="3"/>
                    <a:pt x="67" y="3"/>
                  </a:cubicBezTo>
                  <a:cubicBezTo>
                    <a:pt x="52" y="3"/>
                    <a:pt x="38" y="3"/>
                    <a:pt x="23" y="3"/>
                  </a:cubicBezTo>
                  <a:cubicBezTo>
                    <a:pt x="21" y="8"/>
                    <a:pt x="21" y="8"/>
                    <a:pt x="21" y="8"/>
                  </a:cubicBezTo>
                  <a:cubicBezTo>
                    <a:pt x="35" y="8"/>
                    <a:pt x="49" y="8"/>
                    <a:pt x="63" y="8"/>
                  </a:cubicBezTo>
                  <a:cubicBezTo>
                    <a:pt x="62" y="11"/>
                    <a:pt x="62" y="11"/>
                    <a:pt x="62" y="11"/>
                  </a:cubicBezTo>
                  <a:cubicBezTo>
                    <a:pt x="48" y="11"/>
                    <a:pt x="34" y="11"/>
                    <a:pt x="20"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6" name="Freeform 479"/>
            <p:cNvSpPr>
              <a:spLocks/>
            </p:cNvSpPr>
            <p:nvPr/>
          </p:nvSpPr>
          <p:spPr bwMode="auto">
            <a:xfrm>
              <a:off x="-274638" y="881063"/>
              <a:ext cx="274638" cy="66675"/>
            </a:xfrm>
            <a:custGeom>
              <a:avLst/>
              <a:gdLst>
                <a:gd name="T0" fmla="*/ 38 w 73"/>
                <a:gd name="T1" fmla="*/ 7 h 18"/>
                <a:gd name="T2" fmla="*/ 64 w 73"/>
                <a:gd name="T3" fmla="*/ 9 h 18"/>
                <a:gd name="T4" fmla="*/ 73 w 73"/>
                <a:gd name="T5" fmla="*/ 12 h 18"/>
                <a:gd name="T6" fmla="*/ 60 w 73"/>
                <a:gd name="T7" fmla="*/ 17 h 18"/>
                <a:gd name="T8" fmla="*/ 28 w 73"/>
                <a:gd name="T9" fmla="*/ 18 h 18"/>
                <a:gd name="T10" fmla="*/ 0 w 73"/>
                <a:gd name="T11" fmla="*/ 18 h 18"/>
                <a:gd name="T12" fmla="*/ 0 w 73"/>
                <a:gd name="T13" fmla="*/ 15 h 18"/>
                <a:gd name="T14" fmla="*/ 14 w 73"/>
                <a:gd name="T15" fmla="*/ 16 h 18"/>
                <a:gd name="T16" fmla="*/ 29 w 73"/>
                <a:gd name="T17" fmla="*/ 16 h 18"/>
                <a:gd name="T18" fmla="*/ 47 w 73"/>
                <a:gd name="T19" fmla="*/ 15 h 18"/>
                <a:gd name="T20" fmla="*/ 54 w 73"/>
                <a:gd name="T21" fmla="*/ 13 h 18"/>
                <a:gd name="T22" fmla="*/ 30 w 73"/>
                <a:gd name="T23" fmla="*/ 9 h 18"/>
                <a:gd name="T24" fmla="*/ 21 w 73"/>
                <a:gd name="T25" fmla="*/ 10 h 18"/>
                <a:gd name="T26" fmla="*/ 12 w 73"/>
                <a:gd name="T27" fmla="*/ 10 h 18"/>
                <a:gd name="T28" fmla="*/ 4 w 73"/>
                <a:gd name="T29" fmla="*/ 9 h 18"/>
                <a:gd name="T30" fmla="*/ 11 w 73"/>
                <a:gd name="T31" fmla="*/ 0 h 18"/>
                <a:gd name="T32" fmla="*/ 68 w 73"/>
                <a:gd name="T33" fmla="*/ 0 h 18"/>
                <a:gd name="T34" fmla="*/ 67 w 73"/>
                <a:gd name="T35" fmla="*/ 3 h 18"/>
                <a:gd name="T36" fmla="*/ 26 w 73"/>
                <a:gd name="T37" fmla="*/ 3 h 18"/>
                <a:gd name="T38" fmla="*/ 22 w 73"/>
                <a:gd name="T39" fmla="*/ 8 h 18"/>
                <a:gd name="T40" fmla="*/ 29 w 73"/>
                <a:gd name="T41" fmla="*/ 7 h 18"/>
                <a:gd name="T42" fmla="*/ 38 w 73"/>
                <a:gd name="T43" fmla="*/ 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18">
                  <a:moveTo>
                    <a:pt x="38" y="7"/>
                  </a:moveTo>
                  <a:cubicBezTo>
                    <a:pt x="49" y="7"/>
                    <a:pt x="58" y="8"/>
                    <a:pt x="64" y="9"/>
                  </a:cubicBezTo>
                  <a:cubicBezTo>
                    <a:pt x="70" y="9"/>
                    <a:pt x="73" y="12"/>
                    <a:pt x="73" y="12"/>
                  </a:cubicBezTo>
                  <a:cubicBezTo>
                    <a:pt x="73" y="12"/>
                    <a:pt x="68" y="16"/>
                    <a:pt x="60" y="17"/>
                  </a:cubicBezTo>
                  <a:cubicBezTo>
                    <a:pt x="53" y="18"/>
                    <a:pt x="42" y="18"/>
                    <a:pt x="28" y="18"/>
                  </a:cubicBezTo>
                  <a:cubicBezTo>
                    <a:pt x="16" y="18"/>
                    <a:pt x="6" y="18"/>
                    <a:pt x="0" y="18"/>
                  </a:cubicBezTo>
                  <a:cubicBezTo>
                    <a:pt x="0" y="15"/>
                    <a:pt x="0" y="15"/>
                    <a:pt x="0" y="15"/>
                  </a:cubicBezTo>
                  <a:cubicBezTo>
                    <a:pt x="14" y="16"/>
                    <a:pt x="14" y="16"/>
                    <a:pt x="14" y="16"/>
                  </a:cubicBezTo>
                  <a:cubicBezTo>
                    <a:pt x="29" y="16"/>
                    <a:pt x="29" y="16"/>
                    <a:pt x="29" y="16"/>
                  </a:cubicBezTo>
                  <a:cubicBezTo>
                    <a:pt x="37" y="16"/>
                    <a:pt x="47" y="15"/>
                    <a:pt x="47" y="15"/>
                  </a:cubicBezTo>
                  <a:cubicBezTo>
                    <a:pt x="54" y="13"/>
                    <a:pt x="54" y="13"/>
                    <a:pt x="54" y="13"/>
                  </a:cubicBezTo>
                  <a:cubicBezTo>
                    <a:pt x="54" y="13"/>
                    <a:pt x="47" y="9"/>
                    <a:pt x="30" y="9"/>
                  </a:cubicBezTo>
                  <a:cubicBezTo>
                    <a:pt x="21" y="10"/>
                    <a:pt x="21" y="10"/>
                    <a:pt x="21" y="10"/>
                  </a:cubicBezTo>
                  <a:cubicBezTo>
                    <a:pt x="12" y="10"/>
                    <a:pt x="12" y="10"/>
                    <a:pt x="12" y="10"/>
                  </a:cubicBezTo>
                  <a:cubicBezTo>
                    <a:pt x="4" y="9"/>
                    <a:pt x="4" y="9"/>
                    <a:pt x="4" y="9"/>
                  </a:cubicBezTo>
                  <a:cubicBezTo>
                    <a:pt x="11" y="0"/>
                    <a:pt x="11" y="0"/>
                    <a:pt x="11" y="0"/>
                  </a:cubicBezTo>
                  <a:cubicBezTo>
                    <a:pt x="30" y="0"/>
                    <a:pt x="49" y="0"/>
                    <a:pt x="68" y="0"/>
                  </a:cubicBezTo>
                  <a:cubicBezTo>
                    <a:pt x="67" y="3"/>
                    <a:pt x="67" y="3"/>
                    <a:pt x="67" y="3"/>
                  </a:cubicBezTo>
                  <a:cubicBezTo>
                    <a:pt x="54" y="3"/>
                    <a:pt x="40" y="3"/>
                    <a:pt x="26" y="3"/>
                  </a:cubicBezTo>
                  <a:cubicBezTo>
                    <a:pt x="22" y="8"/>
                    <a:pt x="22" y="8"/>
                    <a:pt x="22" y="8"/>
                  </a:cubicBezTo>
                  <a:cubicBezTo>
                    <a:pt x="29" y="7"/>
                    <a:pt x="29" y="7"/>
                    <a:pt x="29" y="7"/>
                  </a:cubicBezTo>
                  <a:lnTo>
                    <a:pt x="38"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7" name="Freeform 480"/>
            <p:cNvSpPr>
              <a:spLocks/>
            </p:cNvSpPr>
            <p:nvPr/>
          </p:nvSpPr>
          <p:spPr bwMode="auto">
            <a:xfrm>
              <a:off x="4511675" y="881063"/>
              <a:ext cx="236538" cy="66675"/>
            </a:xfrm>
            <a:custGeom>
              <a:avLst/>
              <a:gdLst>
                <a:gd name="T0" fmla="*/ 18 w 63"/>
                <a:gd name="T1" fmla="*/ 18 h 18"/>
                <a:gd name="T2" fmla="*/ 0 w 63"/>
                <a:gd name="T3" fmla="*/ 18 h 18"/>
                <a:gd name="T4" fmla="*/ 1 w 63"/>
                <a:gd name="T5" fmla="*/ 0 h 18"/>
                <a:gd name="T6" fmla="*/ 63 w 63"/>
                <a:gd name="T7" fmla="*/ 0 h 18"/>
                <a:gd name="T8" fmla="*/ 63 w 63"/>
                <a:gd name="T9" fmla="*/ 3 h 18"/>
                <a:gd name="T10" fmla="*/ 19 w 63"/>
                <a:gd name="T11" fmla="*/ 3 h 18"/>
                <a:gd name="T12" fmla="*/ 18 w 63"/>
                <a:gd name="T13" fmla="*/ 8 h 18"/>
                <a:gd name="T14" fmla="*/ 60 w 63"/>
                <a:gd name="T15" fmla="*/ 8 h 18"/>
                <a:gd name="T16" fmla="*/ 60 w 63"/>
                <a:gd name="T17" fmla="*/ 11 h 18"/>
                <a:gd name="T18" fmla="*/ 18 w 63"/>
                <a:gd name="T19" fmla="*/ 11 h 18"/>
                <a:gd name="T20" fmla="*/ 18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18" y="18"/>
                  </a:moveTo>
                  <a:cubicBezTo>
                    <a:pt x="12" y="18"/>
                    <a:pt x="6" y="18"/>
                    <a:pt x="0" y="18"/>
                  </a:cubicBezTo>
                  <a:cubicBezTo>
                    <a:pt x="1" y="0"/>
                    <a:pt x="1" y="0"/>
                    <a:pt x="1" y="0"/>
                  </a:cubicBezTo>
                  <a:cubicBezTo>
                    <a:pt x="22" y="0"/>
                    <a:pt x="43" y="0"/>
                    <a:pt x="63" y="0"/>
                  </a:cubicBezTo>
                  <a:cubicBezTo>
                    <a:pt x="63" y="3"/>
                    <a:pt x="63" y="3"/>
                    <a:pt x="63" y="3"/>
                  </a:cubicBezTo>
                  <a:cubicBezTo>
                    <a:pt x="48" y="3"/>
                    <a:pt x="34" y="3"/>
                    <a:pt x="19" y="3"/>
                  </a:cubicBezTo>
                  <a:cubicBezTo>
                    <a:pt x="18" y="8"/>
                    <a:pt x="18" y="8"/>
                    <a:pt x="18" y="8"/>
                  </a:cubicBezTo>
                  <a:cubicBezTo>
                    <a:pt x="32" y="8"/>
                    <a:pt x="46" y="8"/>
                    <a:pt x="60" y="8"/>
                  </a:cubicBezTo>
                  <a:cubicBezTo>
                    <a:pt x="60" y="11"/>
                    <a:pt x="60" y="11"/>
                    <a:pt x="60" y="11"/>
                  </a:cubicBezTo>
                  <a:cubicBezTo>
                    <a:pt x="46" y="11"/>
                    <a:pt x="32" y="11"/>
                    <a:pt x="18" y="11"/>
                  </a:cubicBezTo>
                  <a:lnTo>
                    <a:pt x="18"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8" name="Freeform 481"/>
            <p:cNvSpPr>
              <a:spLocks noEditPoints="1"/>
            </p:cNvSpPr>
            <p:nvPr/>
          </p:nvSpPr>
          <p:spPr bwMode="auto">
            <a:xfrm>
              <a:off x="4792663" y="881063"/>
              <a:ext cx="280988" cy="66675"/>
            </a:xfrm>
            <a:custGeom>
              <a:avLst/>
              <a:gdLst>
                <a:gd name="T0" fmla="*/ 0 w 75"/>
                <a:gd name="T1" fmla="*/ 11 h 18"/>
                <a:gd name="T2" fmla="*/ 54 w 75"/>
                <a:gd name="T3" fmla="*/ 0 h 18"/>
                <a:gd name="T4" fmla="*/ 68 w 75"/>
                <a:gd name="T5" fmla="*/ 0 h 18"/>
                <a:gd name="T6" fmla="*/ 68 w 75"/>
                <a:gd name="T7" fmla="*/ 3 h 18"/>
                <a:gd name="T8" fmla="*/ 54 w 75"/>
                <a:gd name="T9" fmla="*/ 3 h 18"/>
                <a:gd name="T10" fmla="*/ 28 w 75"/>
                <a:gd name="T11" fmla="*/ 4 h 18"/>
                <a:gd name="T12" fmla="*/ 18 w 75"/>
                <a:gd name="T13" fmla="*/ 9 h 18"/>
                <a:gd name="T14" fmla="*/ 19 w 75"/>
                <a:gd name="T15" fmla="*/ 9 h 18"/>
                <a:gd name="T16" fmla="*/ 29 w 75"/>
                <a:gd name="T17" fmla="*/ 8 h 18"/>
                <a:gd name="T18" fmla="*/ 44 w 75"/>
                <a:gd name="T19" fmla="*/ 7 h 18"/>
                <a:gd name="T20" fmla="*/ 67 w 75"/>
                <a:gd name="T21" fmla="*/ 8 h 18"/>
                <a:gd name="T22" fmla="*/ 75 w 75"/>
                <a:gd name="T23" fmla="*/ 12 h 18"/>
                <a:gd name="T24" fmla="*/ 66 w 75"/>
                <a:gd name="T25" fmla="*/ 17 h 18"/>
                <a:gd name="T26" fmla="*/ 39 w 75"/>
                <a:gd name="T27" fmla="*/ 18 h 18"/>
                <a:gd name="T28" fmla="*/ 18 w 75"/>
                <a:gd name="T29" fmla="*/ 18 h 18"/>
                <a:gd name="T30" fmla="*/ 5 w 75"/>
                <a:gd name="T31" fmla="*/ 15 h 18"/>
                <a:gd name="T32" fmla="*/ 0 w 75"/>
                <a:gd name="T33" fmla="*/ 11 h 18"/>
                <a:gd name="T34" fmla="*/ 39 w 75"/>
                <a:gd name="T35" fmla="*/ 16 h 18"/>
                <a:gd name="T36" fmla="*/ 53 w 75"/>
                <a:gd name="T37" fmla="*/ 15 h 18"/>
                <a:gd name="T38" fmla="*/ 58 w 75"/>
                <a:gd name="T39" fmla="*/ 12 h 18"/>
                <a:gd name="T40" fmla="*/ 53 w 75"/>
                <a:gd name="T41" fmla="*/ 10 h 18"/>
                <a:gd name="T42" fmla="*/ 39 w 75"/>
                <a:gd name="T43" fmla="*/ 9 h 18"/>
                <a:gd name="T44" fmla="*/ 29 w 75"/>
                <a:gd name="T45" fmla="*/ 10 h 18"/>
                <a:gd name="T46" fmla="*/ 21 w 75"/>
                <a:gd name="T47" fmla="*/ 11 h 18"/>
                <a:gd name="T48" fmla="*/ 18 w 75"/>
                <a:gd name="T49" fmla="*/ 12 h 18"/>
                <a:gd name="T50" fmla="*/ 24 w 75"/>
                <a:gd name="T51" fmla="*/ 15 h 18"/>
                <a:gd name="T52" fmla="*/ 39 w 75"/>
                <a:gd name="T53" fmla="*/ 16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5" h="18">
                  <a:moveTo>
                    <a:pt x="0" y="11"/>
                  </a:moveTo>
                  <a:cubicBezTo>
                    <a:pt x="1" y="4"/>
                    <a:pt x="19" y="0"/>
                    <a:pt x="54" y="0"/>
                  </a:cubicBezTo>
                  <a:cubicBezTo>
                    <a:pt x="68" y="0"/>
                    <a:pt x="68" y="0"/>
                    <a:pt x="68" y="0"/>
                  </a:cubicBezTo>
                  <a:cubicBezTo>
                    <a:pt x="68" y="3"/>
                    <a:pt x="68" y="3"/>
                    <a:pt x="68" y="3"/>
                  </a:cubicBezTo>
                  <a:cubicBezTo>
                    <a:pt x="54" y="3"/>
                    <a:pt x="54" y="3"/>
                    <a:pt x="54" y="3"/>
                  </a:cubicBezTo>
                  <a:cubicBezTo>
                    <a:pt x="43" y="3"/>
                    <a:pt x="34" y="3"/>
                    <a:pt x="28" y="4"/>
                  </a:cubicBezTo>
                  <a:cubicBezTo>
                    <a:pt x="22" y="5"/>
                    <a:pt x="18" y="9"/>
                    <a:pt x="18" y="9"/>
                  </a:cubicBezTo>
                  <a:cubicBezTo>
                    <a:pt x="19" y="9"/>
                    <a:pt x="19" y="9"/>
                    <a:pt x="19" y="9"/>
                  </a:cubicBezTo>
                  <a:cubicBezTo>
                    <a:pt x="29" y="8"/>
                    <a:pt x="29" y="8"/>
                    <a:pt x="29" y="8"/>
                  </a:cubicBezTo>
                  <a:cubicBezTo>
                    <a:pt x="44" y="7"/>
                    <a:pt x="44" y="7"/>
                    <a:pt x="44" y="7"/>
                  </a:cubicBezTo>
                  <a:cubicBezTo>
                    <a:pt x="54" y="7"/>
                    <a:pt x="67" y="8"/>
                    <a:pt x="67" y="8"/>
                  </a:cubicBezTo>
                  <a:cubicBezTo>
                    <a:pt x="75" y="12"/>
                    <a:pt x="75" y="12"/>
                    <a:pt x="75" y="12"/>
                  </a:cubicBezTo>
                  <a:cubicBezTo>
                    <a:pt x="75" y="12"/>
                    <a:pt x="72" y="16"/>
                    <a:pt x="66" y="17"/>
                  </a:cubicBezTo>
                  <a:cubicBezTo>
                    <a:pt x="59" y="18"/>
                    <a:pt x="50" y="18"/>
                    <a:pt x="39" y="18"/>
                  </a:cubicBezTo>
                  <a:cubicBezTo>
                    <a:pt x="31" y="18"/>
                    <a:pt x="18" y="18"/>
                    <a:pt x="18" y="18"/>
                  </a:cubicBezTo>
                  <a:cubicBezTo>
                    <a:pt x="5" y="15"/>
                    <a:pt x="5" y="15"/>
                    <a:pt x="5" y="15"/>
                  </a:cubicBezTo>
                  <a:lnTo>
                    <a:pt x="0" y="11"/>
                  </a:lnTo>
                  <a:close/>
                  <a:moveTo>
                    <a:pt x="39" y="16"/>
                  </a:moveTo>
                  <a:cubicBezTo>
                    <a:pt x="45" y="16"/>
                    <a:pt x="53" y="15"/>
                    <a:pt x="53" y="15"/>
                  </a:cubicBezTo>
                  <a:cubicBezTo>
                    <a:pt x="58" y="12"/>
                    <a:pt x="58" y="12"/>
                    <a:pt x="58" y="12"/>
                  </a:cubicBezTo>
                  <a:cubicBezTo>
                    <a:pt x="53" y="10"/>
                    <a:pt x="53" y="10"/>
                    <a:pt x="53" y="10"/>
                  </a:cubicBezTo>
                  <a:cubicBezTo>
                    <a:pt x="53" y="10"/>
                    <a:pt x="46" y="9"/>
                    <a:pt x="39" y="9"/>
                  </a:cubicBezTo>
                  <a:cubicBezTo>
                    <a:pt x="29" y="10"/>
                    <a:pt x="29" y="10"/>
                    <a:pt x="29" y="10"/>
                  </a:cubicBezTo>
                  <a:cubicBezTo>
                    <a:pt x="21" y="11"/>
                    <a:pt x="21" y="11"/>
                    <a:pt x="21" y="11"/>
                  </a:cubicBezTo>
                  <a:cubicBezTo>
                    <a:pt x="18" y="12"/>
                    <a:pt x="18" y="12"/>
                    <a:pt x="18" y="12"/>
                  </a:cubicBezTo>
                  <a:cubicBezTo>
                    <a:pt x="24" y="15"/>
                    <a:pt x="24" y="15"/>
                    <a:pt x="24" y="15"/>
                  </a:cubicBezTo>
                  <a:cubicBezTo>
                    <a:pt x="24" y="15"/>
                    <a:pt x="33" y="16"/>
                    <a:pt x="39"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29" name="Freeform 482"/>
            <p:cNvSpPr>
              <a:spLocks/>
            </p:cNvSpPr>
            <p:nvPr/>
          </p:nvSpPr>
          <p:spPr bwMode="auto">
            <a:xfrm>
              <a:off x="9574213" y="881063"/>
              <a:ext cx="236538" cy="66675"/>
            </a:xfrm>
            <a:custGeom>
              <a:avLst/>
              <a:gdLst>
                <a:gd name="T0" fmla="*/ 21 w 63"/>
                <a:gd name="T1" fmla="*/ 18 h 18"/>
                <a:gd name="T2" fmla="*/ 3 w 63"/>
                <a:gd name="T3" fmla="*/ 18 h 18"/>
                <a:gd name="T4" fmla="*/ 0 w 63"/>
                <a:gd name="T5" fmla="*/ 0 h 18"/>
                <a:gd name="T6" fmla="*/ 63 w 63"/>
                <a:gd name="T7" fmla="*/ 0 h 18"/>
                <a:gd name="T8" fmla="*/ 63 w 63"/>
                <a:gd name="T9" fmla="*/ 3 h 18"/>
                <a:gd name="T10" fmla="*/ 19 w 63"/>
                <a:gd name="T11" fmla="*/ 3 h 18"/>
                <a:gd name="T12" fmla="*/ 19 w 63"/>
                <a:gd name="T13" fmla="*/ 8 h 18"/>
                <a:gd name="T14" fmla="*/ 61 w 63"/>
                <a:gd name="T15" fmla="*/ 8 h 18"/>
                <a:gd name="T16" fmla="*/ 62 w 63"/>
                <a:gd name="T17" fmla="*/ 11 h 18"/>
                <a:gd name="T18" fmla="*/ 20 w 63"/>
                <a:gd name="T19" fmla="*/ 11 h 18"/>
                <a:gd name="T20" fmla="*/ 21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1" y="18"/>
                  </a:moveTo>
                  <a:cubicBezTo>
                    <a:pt x="15" y="18"/>
                    <a:pt x="9" y="18"/>
                    <a:pt x="3" y="18"/>
                  </a:cubicBezTo>
                  <a:cubicBezTo>
                    <a:pt x="0" y="0"/>
                    <a:pt x="0" y="0"/>
                    <a:pt x="0" y="0"/>
                  </a:cubicBezTo>
                  <a:cubicBezTo>
                    <a:pt x="21" y="0"/>
                    <a:pt x="42" y="0"/>
                    <a:pt x="63" y="0"/>
                  </a:cubicBezTo>
                  <a:cubicBezTo>
                    <a:pt x="63" y="3"/>
                    <a:pt x="63" y="3"/>
                    <a:pt x="63" y="3"/>
                  </a:cubicBezTo>
                  <a:cubicBezTo>
                    <a:pt x="48" y="3"/>
                    <a:pt x="34" y="3"/>
                    <a:pt x="19" y="3"/>
                  </a:cubicBezTo>
                  <a:cubicBezTo>
                    <a:pt x="19" y="8"/>
                    <a:pt x="19" y="8"/>
                    <a:pt x="19" y="8"/>
                  </a:cubicBezTo>
                  <a:cubicBezTo>
                    <a:pt x="33" y="8"/>
                    <a:pt x="47" y="8"/>
                    <a:pt x="61" y="8"/>
                  </a:cubicBezTo>
                  <a:cubicBezTo>
                    <a:pt x="62" y="11"/>
                    <a:pt x="62" y="11"/>
                    <a:pt x="62" y="11"/>
                  </a:cubicBezTo>
                  <a:cubicBezTo>
                    <a:pt x="48" y="11"/>
                    <a:pt x="34" y="11"/>
                    <a:pt x="20" y="11"/>
                  </a:cubicBezTo>
                  <a:lnTo>
                    <a:pt x="2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0" name="Freeform 483"/>
            <p:cNvSpPr>
              <a:spLocks/>
            </p:cNvSpPr>
            <p:nvPr/>
          </p:nvSpPr>
          <p:spPr bwMode="auto">
            <a:xfrm>
              <a:off x="9852025" y="881063"/>
              <a:ext cx="288925" cy="66675"/>
            </a:xfrm>
            <a:custGeom>
              <a:avLst/>
              <a:gdLst>
                <a:gd name="T0" fmla="*/ 16 w 77"/>
                <a:gd name="T1" fmla="*/ 18 h 18"/>
                <a:gd name="T2" fmla="*/ 58 w 77"/>
                <a:gd name="T3" fmla="*/ 3 h 18"/>
                <a:gd name="T4" fmla="*/ 0 w 77"/>
                <a:gd name="T5" fmla="*/ 3 h 18"/>
                <a:gd name="T6" fmla="*/ 0 w 77"/>
                <a:gd name="T7" fmla="*/ 0 h 18"/>
                <a:gd name="T8" fmla="*/ 76 w 77"/>
                <a:gd name="T9" fmla="*/ 0 h 18"/>
                <a:gd name="T10" fmla="*/ 77 w 77"/>
                <a:gd name="T11" fmla="*/ 3 h 18"/>
                <a:gd name="T12" fmla="*/ 36 w 77"/>
                <a:gd name="T13" fmla="*/ 18 h 18"/>
                <a:gd name="T14" fmla="*/ 16 w 77"/>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18">
                  <a:moveTo>
                    <a:pt x="16" y="18"/>
                  </a:moveTo>
                  <a:cubicBezTo>
                    <a:pt x="30" y="13"/>
                    <a:pt x="44" y="8"/>
                    <a:pt x="58" y="3"/>
                  </a:cubicBezTo>
                  <a:cubicBezTo>
                    <a:pt x="39" y="3"/>
                    <a:pt x="19" y="3"/>
                    <a:pt x="0" y="3"/>
                  </a:cubicBezTo>
                  <a:cubicBezTo>
                    <a:pt x="0" y="0"/>
                    <a:pt x="0" y="0"/>
                    <a:pt x="0" y="0"/>
                  </a:cubicBezTo>
                  <a:cubicBezTo>
                    <a:pt x="25" y="0"/>
                    <a:pt x="51" y="0"/>
                    <a:pt x="76" y="0"/>
                  </a:cubicBezTo>
                  <a:cubicBezTo>
                    <a:pt x="77" y="3"/>
                    <a:pt x="77" y="3"/>
                    <a:pt x="77" y="3"/>
                  </a:cubicBezTo>
                  <a:cubicBezTo>
                    <a:pt x="63" y="8"/>
                    <a:pt x="49" y="13"/>
                    <a:pt x="36" y="18"/>
                  </a:cubicBezTo>
                  <a:cubicBezTo>
                    <a:pt x="29" y="18"/>
                    <a:pt x="23" y="18"/>
                    <a:pt x="16"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1" name="Freeform 484"/>
            <p:cNvSpPr>
              <a:spLocks/>
            </p:cNvSpPr>
            <p:nvPr/>
          </p:nvSpPr>
          <p:spPr bwMode="auto">
            <a:xfrm>
              <a:off x="14638338" y="881063"/>
              <a:ext cx="236538" cy="66675"/>
            </a:xfrm>
            <a:custGeom>
              <a:avLst/>
              <a:gdLst>
                <a:gd name="T0" fmla="*/ 24 w 63"/>
                <a:gd name="T1" fmla="*/ 18 h 18"/>
                <a:gd name="T2" fmla="*/ 6 w 63"/>
                <a:gd name="T3" fmla="*/ 18 h 18"/>
                <a:gd name="T4" fmla="*/ 0 w 63"/>
                <a:gd name="T5" fmla="*/ 0 h 18"/>
                <a:gd name="T6" fmla="*/ 62 w 63"/>
                <a:gd name="T7" fmla="*/ 0 h 18"/>
                <a:gd name="T8" fmla="*/ 63 w 63"/>
                <a:gd name="T9" fmla="*/ 3 h 18"/>
                <a:gd name="T10" fmla="*/ 19 w 63"/>
                <a:gd name="T11" fmla="*/ 3 h 18"/>
                <a:gd name="T12" fmla="*/ 21 w 63"/>
                <a:gd name="T13" fmla="*/ 8 h 18"/>
                <a:gd name="T14" fmla="*/ 63 w 63"/>
                <a:gd name="T15" fmla="*/ 8 h 18"/>
                <a:gd name="T16" fmla="*/ 63 w 63"/>
                <a:gd name="T17" fmla="*/ 11 h 18"/>
                <a:gd name="T18" fmla="*/ 22 w 63"/>
                <a:gd name="T19" fmla="*/ 11 h 18"/>
                <a:gd name="T20" fmla="*/ 24 w 6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18">
                  <a:moveTo>
                    <a:pt x="24" y="18"/>
                  </a:moveTo>
                  <a:cubicBezTo>
                    <a:pt x="18" y="18"/>
                    <a:pt x="12" y="18"/>
                    <a:pt x="6" y="18"/>
                  </a:cubicBezTo>
                  <a:cubicBezTo>
                    <a:pt x="0" y="0"/>
                    <a:pt x="0" y="0"/>
                    <a:pt x="0" y="0"/>
                  </a:cubicBezTo>
                  <a:cubicBezTo>
                    <a:pt x="20" y="0"/>
                    <a:pt x="41" y="0"/>
                    <a:pt x="62" y="0"/>
                  </a:cubicBezTo>
                  <a:cubicBezTo>
                    <a:pt x="63" y="3"/>
                    <a:pt x="63" y="3"/>
                    <a:pt x="63" y="3"/>
                  </a:cubicBezTo>
                  <a:cubicBezTo>
                    <a:pt x="48" y="3"/>
                    <a:pt x="34" y="3"/>
                    <a:pt x="19" y="3"/>
                  </a:cubicBezTo>
                  <a:cubicBezTo>
                    <a:pt x="21" y="8"/>
                    <a:pt x="21" y="8"/>
                    <a:pt x="21" y="8"/>
                  </a:cubicBezTo>
                  <a:cubicBezTo>
                    <a:pt x="35" y="8"/>
                    <a:pt x="49" y="8"/>
                    <a:pt x="63" y="8"/>
                  </a:cubicBezTo>
                  <a:cubicBezTo>
                    <a:pt x="63" y="11"/>
                    <a:pt x="63" y="11"/>
                    <a:pt x="63" y="11"/>
                  </a:cubicBezTo>
                  <a:cubicBezTo>
                    <a:pt x="50" y="11"/>
                    <a:pt x="36" y="11"/>
                    <a:pt x="22" y="11"/>
                  </a:cubicBezTo>
                  <a:lnTo>
                    <a:pt x="2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2" name="Freeform 485"/>
            <p:cNvSpPr>
              <a:spLocks noEditPoints="1"/>
            </p:cNvSpPr>
            <p:nvPr/>
          </p:nvSpPr>
          <p:spPr bwMode="auto">
            <a:xfrm>
              <a:off x="14933613" y="881063"/>
              <a:ext cx="285750" cy="66675"/>
            </a:xfrm>
            <a:custGeom>
              <a:avLst/>
              <a:gdLst>
                <a:gd name="T0" fmla="*/ 33 w 76"/>
                <a:gd name="T1" fmla="*/ 0 h 18"/>
                <a:gd name="T2" fmla="*/ 58 w 76"/>
                <a:gd name="T3" fmla="*/ 1 h 18"/>
                <a:gd name="T4" fmla="*/ 68 w 76"/>
                <a:gd name="T5" fmla="*/ 5 h 18"/>
                <a:gd name="T6" fmla="*/ 50 w 76"/>
                <a:gd name="T7" fmla="*/ 9 h 18"/>
                <a:gd name="T8" fmla="*/ 69 w 76"/>
                <a:gd name="T9" fmla="*/ 11 h 18"/>
                <a:gd name="T10" fmla="*/ 76 w 76"/>
                <a:gd name="T11" fmla="*/ 14 h 18"/>
                <a:gd name="T12" fmla="*/ 67 w 76"/>
                <a:gd name="T13" fmla="*/ 17 h 18"/>
                <a:gd name="T14" fmla="*/ 40 w 76"/>
                <a:gd name="T15" fmla="*/ 18 h 18"/>
                <a:gd name="T16" fmla="*/ 12 w 76"/>
                <a:gd name="T17" fmla="*/ 17 h 18"/>
                <a:gd name="T18" fmla="*/ 0 w 76"/>
                <a:gd name="T19" fmla="*/ 14 h 18"/>
                <a:gd name="T20" fmla="*/ 5 w 76"/>
                <a:gd name="T21" fmla="*/ 11 h 18"/>
                <a:gd name="T22" fmla="*/ 21 w 76"/>
                <a:gd name="T23" fmla="*/ 9 h 18"/>
                <a:gd name="T24" fmla="*/ 5 w 76"/>
                <a:gd name="T25" fmla="*/ 7 h 18"/>
                <a:gd name="T26" fmla="*/ 0 w 76"/>
                <a:gd name="T27" fmla="*/ 5 h 18"/>
                <a:gd name="T28" fmla="*/ 9 w 76"/>
                <a:gd name="T29" fmla="*/ 1 h 18"/>
                <a:gd name="T30" fmla="*/ 33 w 76"/>
                <a:gd name="T31" fmla="*/ 0 h 18"/>
                <a:gd name="T32" fmla="*/ 17 w 76"/>
                <a:gd name="T33" fmla="*/ 14 h 18"/>
                <a:gd name="T34" fmla="*/ 24 w 76"/>
                <a:gd name="T35" fmla="*/ 15 h 18"/>
                <a:gd name="T36" fmla="*/ 39 w 76"/>
                <a:gd name="T37" fmla="*/ 16 h 18"/>
                <a:gd name="T38" fmla="*/ 54 w 76"/>
                <a:gd name="T39" fmla="*/ 15 h 18"/>
                <a:gd name="T40" fmla="*/ 59 w 76"/>
                <a:gd name="T41" fmla="*/ 14 h 18"/>
                <a:gd name="T42" fmla="*/ 53 w 76"/>
                <a:gd name="T43" fmla="*/ 12 h 18"/>
                <a:gd name="T44" fmla="*/ 37 w 76"/>
                <a:gd name="T45" fmla="*/ 10 h 18"/>
                <a:gd name="T46" fmla="*/ 35 w 76"/>
                <a:gd name="T47" fmla="*/ 10 h 18"/>
                <a:gd name="T48" fmla="*/ 21 w 76"/>
                <a:gd name="T49" fmla="*/ 12 h 18"/>
                <a:gd name="T50" fmla="*/ 17 w 76"/>
                <a:gd name="T51" fmla="*/ 14 h 18"/>
                <a:gd name="T52" fmla="*/ 33 w 76"/>
                <a:gd name="T53" fmla="*/ 3 h 18"/>
                <a:gd name="T54" fmla="*/ 21 w 76"/>
                <a:gd name="T55" fmla="*/ 3 h 18"/>
                <a:gd name="T56" fmla="*/ 17 w 76"/>
                <a:gd name="T57" fmla="*/ 5 h 18"/>
                <a:gd name="T58" fmla="*/ 20 w 76"/>
                <a:gd name="T59" fmla="*/ 6 h 18"/>
                <a:gd name="T60" fmla="*/ 25 w 76"/>
                <a:gd name="T61" fmla="*/ 7 h 18"/>
                <a:gd name="T62" fmla="*/ 36 w 76"/>
                <a:gd name="T63" fmla="*/ 8 h 18"/>
                <a:gd name="T64" fmla="*/ 48 w 76"/>
                <a:gd name="T65" fmla="*/ 7 h 18"/>
                <a:gd name="T66" fmla="*/ 51 w 76"/>
                <a:gd name="T67" fmla="*/ 5 h 18"/>
                <a:gd name="T68" fmla="*/ 46 w 76"/>
                <a:gd name="T69" fmla="*/ 3 h 18"/>
                <a:gd name="T70" fmla="*/ 33 w 76"/>
                <a:gd name="T71"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18">
                  <a:moveTo>
                    <a:pt x="33" y="0"/>
                  </a:moveTo>
                  <a:cubicBezTo>
                    <a:pt x="43" y="0"/>
                    <a:pt x="52" y="1"/>
                    <a:pt x="58" y="1"/>
                  </a:cubicBezTo>
                  <a:cubicBezTo>
                    <a:pt x="65" y="2"/>
                    <a:pt x="68" y="5"/>
                    <a:pt x="68" y="5"/>
                  </a:cubicBezTo>
                  <a:cubicBezTo>
                    <a:pt x="68" y="5"/>
                    <a:pt x="63" y="8"/>
                    <a:pt x="50" y="9"/>
                  </a:cubicBezTo>
                  <a:cubicBezTo>
                    <a:pt x="59" y="9"/>
                    <a:pt x="69" y="11"/>
                    <a:pt x="69" y="11"/>
                  </a:cubicBezTo>
                  <a:cubicBezTo>
                    <a:pt x="76" y="14"/>
                    <a:pt x="76" y="14"/>
                    <a:pt x="76" y="14"/>
                  </a:cubicBezTo>
                  <a:cubicBezTo>
                    <a:pt x="76" y="14"/>
                    <a:pt x="73" y="16"/>
                    <a:pt x="67" y="17"/>
                  </a:cubicBezTo>
                  <a:cubicBezTo>
                    <a:pt x="61" y="18"/>
                    <a:pt x="52" y="18"/>
                    <a:pt x="40" y="18"/>
                  </a:cubicBezTo>
                  <a:cubicBezTo>
                    <a:pt x="28" y="18"/>
                    <a:pt x="19" y="18"/>
                    <a:pt x="12" y="17"/>
                  </a:cubicBezTo>
                  <a:cubicBezTo>
                    <a:pt x="5" y="16"/>
                    <a:pt x="0" y="14"/>
                    <a:pt x="0" y="14"/>
                  </a:cubicBezTo>
                  <a:cubicBezTo>
                    <a:pt x="5" y="11"/>
                    <a:pt x="5" y="11"/>
                    <a:pt x="5" y="11"/>
                  </a:cubicBezTo>
                  <a:cubicBezTo>
                    <a:pt x="5" y="11"/>
                    <a:pt x="13" y="10"/>
                    <a:pt x="21" y="9"/>
                  </a:cubicBezTo>
                  <a:cubicBezTo>
                    <a:pt x="14" y="8"/>
                    <a:pt x="5" y="7"/>
                    <a:pt x="5" y="7"/>
                  </a:cubicBezTo>
                  <a:cubicBezTo>
                    <a:pt x="0" y="5"/>
                    <a:pt x="0" y="5"/>
                    <a:pt x="0" y="5"/>
                  </a:cubicBezTo>
                  <a:cubicBezTo>
                    <a:pt x="0" y="5"/>
                    <a:pt x="2" y="2"/>
                    <a:pt x="9" y="1"/>
                  </a:cubicBezTo>
                  <a:cubicBezTo>
                    <a:pt x="14" y="1"/>
                    <a:pt x="23" y="0"/>
                    <a:pt x="33" y="0"/>
                  </a:cubicBezTo>
                  <a:close/>
                  <a:moveTo>
                    <a:pt x="17" y="14"/>
                  </a:moveTo>
                  <a:cubicBezTo>
                    <a:pt x="24" y="15"/>
                    <a:pt x="24" y="15"/>
                    <a:pt x="24" y="15"/>
                  </a:cubicBezTo>
                  <a:cubicBezTo>
                    <a:pt x="24" y="15"/>
                    <a:pt x="33" y="16"/>
                    <a:pt x="39" y="16"/>
                  </a:cubicBezTo>
                  <a:cubicBezTo>
                    <a:pt x="45" y="16"/>
                    <a:pt x="54" y="15"/>
                    <a:pt x="54" y="15"/>
                  </a:cubicBezTo>
                  <a:cubicBezTo>
                    <a:pt x="59" y="14"/>
                    <a:pt x="59" y="14"/>
                    <a:pt x="59" y="14"/>
                  </a:cubicBezTo>
                  <a:cubicBezTo>
                    <a:pt x="53" y="12"/>
                    <a:pt x="53" y="12"/>
                    <a:pt x="53" y="12"/>
                  </a:cubicBezTo>
                  <a:cubicBezTo>
                    <a:pt x="53" y="12"/>
                    <a:pt x="44" y="11"/>
                    <a:pt x="37" y="10"/>
                  </a:cubicBezTo>
                  <a:cubicBezTo>
                    <a:pt x="35" y="10"/>
                    <a:pt x="35" y="10"/>
                    <a:pt x="35" y="10"/>
                  </a:cubicBezTo>
                  <a:cubicBezTo>
                    <a:pt x="29" y="11"/>
                    <a:pt x="21" y="12"/>
                    <a:pt x="21" y="12"/>
                  </a:cubicBezTo>
                  <a:lnTo>
                    <a:pt x="17" y="14"/>
                  </a:lnTo>
                  <a:close/>
                  <a:moveTo>
                    <a:pt x="33" y="3"/>
                  </a:moveTo>
                  <a:cubicBezTo>
                    <a:pt x="21" y="3"/>
                    <a:pt x="21" y="3"/>
                    <a:pt x="21" y="3"/>
                  </a:cubicBezTo>
                  <a:cubicBezTo>
                    <a:pt x="17" y="5"/>
                    <a:pt x="17" y="5"/>
                    <a:pt x="17" y="5"/>
                  </a:cubicBezTo>
                  <a:cubicBezTo>
                    <a:pt x="20" y="6"/>
                    <a:pt x="20" y="6"/>
                    <a:pt x="20" y="6"/>
                  </a:cubicBezTo>
                  <a:cubicBezTo>
                    <a:pt x="25" y="7"/>
                    <a:pt x="25" y="7"/>
                    <a:pt x="25" y="7"/>
                  </a:cubicBezTo>
                  <a:cubicBezTo>
                    <a:pt x="36" y="8"/>
                    <a:pt x="36" y="8"/>
                    <a:pt x="36" y="8"/>
                  </a:cubicBezTo>
                  <a:cubicBezTo>
                    <a:pt x="48" y="7"/>
                    <a:pt x="48" y="7"/>
                    <a:pt x="48" y="7"/>
                  </a:cubicBezTo>
                  <a:cubicBezTo>
                    <a:pt x="51" y="5"/>
                    <a:pt x="51" y="5"/>
                    <a:pt x="51" y="5"/>
                  </a:cubicBezTo>
                  <a:cubicBezTo>
                    <a:pt x="46" y="3"/>
                    <a:pt x="46" y="3"/>
                    <a:pt x="46" y="3"/>
                  </a:cubicBezTo>
                  <a:lnTo>
                    <a:pt x="3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3" name="Freeform 486"/>
            <p:cNvSpPr>
              <a:spLocks/>
            </p:cNvSpPr>
            <p:nvPr/>
          </p:nvSpPr>
          <p:spPr bwMode="auto">
            <a:xfrm>
              <a:off x="19697700" y="881063"/>
              <a:ext cx="247650" cy="66675"/>
            </a:xfrm>
            <a:custGeom>
              <a:avLst/>
              <a:gdLst>
                <a:gd name="T0" fmla="*/ 29 w 66"/>
                <a:gd name="T1" fmla="*/ 18 h 18"/>
                <a:gd name="T2" fmla="*/ 11 w 66"/>
                <a:gd name="T3" fmla="*/ 18 h 18"/>
                <a:gd name="T4" fmla="*/ 0 w 66"/>
                <a:gd name="T5" fmla="*/ 0 h 18"/>
                <a:gd name="T6" fmla="*/ 63 w 66"/>
                <a:gd name="T7" fmla="*/ 0 h 18"/>
                <a:gd name="T8" fmla="*/ 64 w 66"/>
                <a:gd name="T9" fmla="*/ 3 h 18"/>
                <a:gd name="T10" fmla="*/ 20 w 66"/>
                <a:gd name="T11" fmla="*/ 3 h 18"/>
                <a:gd name="T12" fmla="*/ 23 w 66"/>
                <a:gd name="T13" fmla="*/ 8 h 18"/>
                <a:gd name="T14" fmla="*/ 65 w 66"/>
                <a:gd name="T15" fmla="*/ 8 h 18"/>
                <a:gd name="T16" fmla="*/ 66 w 66"/>
                <a:gd name="T17" fmla="*/ 11 h 18"/>
                <a:gd name="T18" fmla="*/ 24 w 66"/>
                <a:gd name="T19" fmla="*/ 11 h 18"/>
                <a:gd name="T20" fmla="*/ 29 w 66"/>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6" h="18">
                  <a:moveTo>
                    <a:pt x="29" y="18"/>
                  </a:moveTo>
                  <a:cubicBezTo>
                    <a:pt x="23" y="18"/>
                    <a:pt x="17" y="18"/>
                    <a:pt x="11" y="18"/>
                  </a:cubicBezTo>
                  <a:cubicBezTo>
                    <a:pt x="0" y="0"/>
                    <a:pt x="0" y="0"/>
                    <a:pt x="0" y="0"/>
                  </a:cubicBezTo>
                  <a:cubicBezTo>
                    <a:pt x="21" y="0"/>
                    <a:pt x="42" y="0"/>
                    <a:pt x="63" y="0"/>
                  </a:cubicBezTo>
                  <a:cubicBezTo>
                    <a:pt x="64" y="3"/>
                    <a:pt x="64" y="3"/>
                    <a:pt x="64" y="3"/>
                  </a:cubicBezTo>
                  <a:cubicBezTo>
                    <a:pt x="49" y="3"/>
                    <a:pt x="35" y="3"/>
                    <a:pt x="20" y="3"/>
                  </a:cubicBezTo>
                  <a:cubicBezTo>
                    <a:pt x="23" y="8"/>
                    <a:pt x="23" y="8"/>
                    <a:pt x="23" y="8"/>
                  </a:cubicBezTo>
                  <a:cubicBezTo>
                    <a:pt x="37" y="8"/>
                    <a:pt x="51" y="8"/>
                    <a:pt x="65" y="8"/>
                  </a:cubicBezTo>
                  <a:cubicBezTo>
                    <a:pt x="66" y="11"/>
                    <a:pt x="66" y="11"/>
                    <a:pt x="66" y="11"/>
                  </a:cubicBezTo>
                  <a:cubicBezTo>
                    <a:pt x="52" y="11"/>
                    <a:pt x="38" y="11"/>
                    <a:pt x="24" y="11"/>
                  </a:cubicBezTo>
                  <a:lnTo>
                    <a:pt x="2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4" name="Freeform 487"/>
            <p:cNvSpPr>
              <a:spLocks noEditPoints="1"/>
            </p:cNvSpPr>
            <p:nvPr/>
          </p:nvSpPr>
          <p:spPr bwMode="auto">
            <a:xfrm>
              <a:off x="19989800" y="881063"/>
              <a:ext cx="285750" cy="66675"/>
            </a:xfrm>
            <a:custGeom>
              <a:avLst/>
              <a:gdLst>
                <a:gd name="T0" fmla="*/ 76 w 76"/>
                <a:gd name="T1" fmla="*/ 8 h 18"/>
                <a:gd name="T2" fmla="*/ 68 w 76"/>
                <a:gd name="T3" fmla="*/ 16 h 18"/>
                <a:gd name="T4" fmla="*/ 30 w 76"/>
                <a:gd name="T5" fmla="*/ 18 h 18"/>
                <a:gd name="T6" fmla="*/ 15 w 76"/>
                <a:gd name="T7" fmla="*/ 18 h 18"/>
                <a:gd name="T8" fmla="*/ 14 w 76"/>
                <a:gd name="T9" fmla="*/ 16 h 18"/>
                <a:gd name="T10" fmla="*/ 27 w 76"/>
                <a:gd name="T11" fmla="*/ 16 h 18"/>
                <a:gd name="T12" fmla="*/ 53 w 76"/>
                <a:gd name="T13" fmla="*/ 15 h 18"/>
                <a:gd name="T14" fmla="*/ 60 w 76"/>
                <a:gd name="T15" fmla="*/ 10 h 18"/>
                <a:gd name="T16" fmla="*/ 59 w 76"/>
                <a:gd name="T17" fmla="*/ 10 h 18"/>
                <a:gd name="T18" fmla="*/ 49 w 76"/>
                <a:gd name="T19" fmla="*/ 11 h 18"/>
                <a:gd name="T20" fmla="*/ 35 w 76"/>
                <a:gd name="T21" fmla="*/ 12 h 18"/>
                <a:gd name="T22" fmla="*/ 11 w 76"/>
                <a:gd name="T23" fmla="*/ 10 h 18"/>
                <a:gd name="T24" fmla="*/ 0 w 76"/>
                <a:gd name="T25" fmla="*/ 6 h 18"/>
                <a:gd name="T26" fmla="*/ 7 w 76"/>
                <a:gd name="T27" fmla="*/ 2 h 18"/>
                <a:gd name="T28" fmla="*/ 33 w 76"/>
                <a:gd name="T29" fmla="*/ 0 h 18"/>
                <a:gd name="T30" fmla="*/ 54 w 76"/>
                <a:gd name="T31" fmla="*/ 1 h 18"/>
                <a:gd name="T32" fmla="*/ 69 w 76"/>
                <a:gd name="T33" fmla="*/ 4 h 18"/>
                <a:gd name="T34" fmla="*/ 76 w 76"/>
                <a:gd name="T35" fmla="*/ 8 h 18"/>
                <a:gd name="T36" fmla="*/ 34 w 76"/>
                <a:gd name="T37" fmla="*/ 3 h 18"/>
                <a:gd name="T38" fmla="*/ 21 w 76"/>
                <a:gd name="T39" fmla="*/ 4 h 18"/>
                <a:gd name="T40" fmla="*/ 17 w 76"/>
                <a:gd name="T41" fmla="*/ 6 h 18"/>
                <a:gd name="T42" fmla="*/ 24 w 76"/>
                <a:gd name="T43" fmla="*/ 9 h 18"/>
                <a:gd name="T44" fmla="*/ 38 w 76"/>
                <a:gd name="T45" fmla="*/ 9 h 18"/>
                <a:gd name="T46" fmla="*/ 53 w 76"/>
                <a:gd name="T47" fmla="*/ 9 h 18"/>
                <a:gd name="T48" fmla="*/ 57 w 76"/>
                <a:gd name="T49" fmla="*/ 7 h 18"/>
                <a:gd name="T50" fmla="*/ 54 w 76"/>
                <a:gd name="T51" fmla="*/ 5 h 18"/>
                <a:gd name="T52" fmla="*/ 46 w 76"/>
                <a:gd name="T53" fmla="*/ 3 h 18"/>
                <a:gd name="T54" fmla="*/ 34 w 76"/>
                <a:gd name="T55" fmla="*/ 3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6" h="18">
                  <a:moveTo>
                    <a:pt x="76" y="8"/>
                  </a:moveTo>
                  <a:cubicBezTo>
                    <a:pt x="76" y="8"/>
                    <a:pt x="76" y="14"/>
                    <a:pt x="68" y="16"/>
                  </a:cubicBezTo>
                  <a:cubicBezTo>
                    <a:pt x="60" y="18"/>
                    <a:pt x="47" y="18"/>
                    <a:pt x="30" y="18"/>
                  </a:cubicBezTo>
                  <a:cubicBezTo>
                    <a:pt x="23" y="18"/>
                    <a:pt x="15" y="18"/>
                    <a:pt x="15" y="18"/>
                  </a:cubicBezTo>
                  <a:cubicBezTo>
                    <a:pt x="14" y="16"/>
                    <a:pt x="14" y="16"/>
                    <a:pt x="14" y="16"/>
                  </a:cubicBezTo>
                  <a:cubicBezTo>
                    <a:pt x="27" y="16"/>
                    <a:pt x="27" y="16"/>
                    <a:pt x="27" y="16"/>
                  </a:cubicBezTo>
                  <a:cubicBezTo>
                    <a:pt x="39" y="16"/>
                    <a:pt x="53" y="15"/>
                    <a:pt x="53" y="15"/>
                  </a:cubicBezTo>
                  <a:cubicBezTo>
                    <a:pt x="60" y="10"/>
                    <a:pt x="60" y="10"/>
                    <a:pt x="60" y="10"/>
                  </a:cubicBezTo>
                  <a:cubicBezTo>
                    <a:pt x="59" y="10"/>
                    <a:pt x="59" y="10"/>
                    <a:pt x="59" y="10"/>
                  </a:cubicBezTo>
                  <a:cubicBezTo>
                    <a:pt x="49" y="11"/>
                    <a:pt x="49" y="11"/>
                    <a:pt x="49" y="11"/>
                  </a:cubicBezTo>
                  <a:cubicBezTo>
                    <a:pt x="35" y="12"/>
                    <a:pt x="35" y="12"/>
                    <a:pt x="35" y="12"/>
                  </a:cubicBezTo>
                  <a:cubicBezTo>
                    <a:pt x="25" y="12"/>
                    <a:pt x="17" y="11"/>
                    <a:pt x="11" y="10"/>
                  </a:cubicBezTo>
                  <a:cubicBezTo>
                    <a:pt x="5" y="9"/>
                    <a:pt x="0" y="6"/>
                    <a:pt x="0" y="6"/>
                  </a:cubicBezTo>
                  <a:cubicBezTo>
                    <a:pt x="7" y="2"/>
                    <a:pt x="7" y="2"/>
                    <a:pt x="7" y="2"/>
                  </a:cubicBezTo>
                  <a:cubicBezTo>
                    <a:pt x="7" y="2"/>
                    <a:pt x="21" y="0"/>
                    <a:pt x="33" y="0"/>
                  </a:cubicBezTo>
                  <a:cubicBezTo>
                    <a:pt x="40" y="0"/>
                    <a:pt x="47" y="1"/>
                    <a:pt x="54" y="1"/>
                  </a:cubicBezTo>
                  <a:cubicBezTo>
                    <a:pt x="60" y="2"/>
                    <a:pt x="69" y="4"/>
                    <a:pt x="69" y="4"/>
                  </a:cubicBezTo>
                  <a:lnTo>
                    <a:pt x="76" y="8"/>
                  </a:lnTo>
                  <a:close/>
                  <a:moveTo>
                    <a:pt x="34" y="3"/>
                  </a:moveTo>
                  <a:cubicBezTo>
                    <a:pt x="28" y="3"/>
                    <a:pt x="21" y="4"/>
                    <a:pt x="21" y="4"/>
                  </a:cubicBezTo>
                  <a:cubicBezTo>
                    <a:pt x="17" y="6"/>
                    <a:pt x="17" y="6"/>
                    <a:pt x="17" y="6"/>
                  </a:cubicBezTo>
                  <a:cubicBezTo>
                    <a:pt x="24" y="9"/>
                    <a:pt x="24" y="9"/>
                    <a:pt x="24" y="9"/>
                  </a:cubicBezTo>
                  <a:cubicBezTo>
                    <a:pt x="24" y="9"/>
                    <a:pt x="32" y="9"/>
                    <a:pt x="38" y="9"/>
                  </a:cubicBezTo>
                  <a:cubicBezTo>
                    <a:pt x="44" y="9"/>
                    <a:pt x="53" y="9"/>
                    <a:pt x="53" y="9"/>
                  </a:cubicBezTo>
                  <a:cubicBezTo>
                    <a:pt x="57" y="7"/>
                    <a:pt x="57" y="7"/>
                    <a:pt x="57" y="7"/>
                  </a:cubicBezTo>
                  <a:cubicBezTo>
                    <a:pt x="54" y="5"/>
                    <a:pt x="54" y="5"/>
                    <a:pt x="54" y="5"/>
                  </a:cubicBezTo>
                  <a:cubicBezTo>
                    <a:pt x="46" y="3"/>
                    <a:pt x="46" y="3"/>
                    <a:pt x="46" y="3"/>
                  </a:cubicBezTo>
                  <a:lnTo>
                    <a:pt x="34"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5" name="Freeform 488"/>
            <p:cNvSpPr>
              <a:spLocks/>
            </p:cNvSpPr>
            <p:nvPr/>
          </p:nvSpPr>
          <p:spPr bwMode="auto">
            <a:xfrm>
              <a:off x="24591963" y="881063"/>
              <a:ext cx="258763" cy="66675"/>
            </a:xfrm>
            <a:custGeom>
              <a:avLst/>
              <a:gdLst>
                <a:gd name="T0" fmla="*/ 33 w 69"/>
                <a:gd name="T1" fmla="*/ 18 h 18"/>
                <a:gd name="T2" fmla="*/ 15 w 69"/>
                <a:gd name="T3" fmla="*/ 18 h 18"/>
                <a:gd name="T4" fmla="*/ 0 w 69"/>
                <a:gd name="T5" fmla="*/ 0 h 18"/>
                <a:gd name="T6" fmla="*/ 63 w 69"/>
                <a:gd name="T7" fmla="*/ 0 h 18"/>
                <a:gd name="T8" fmla="*/ 65 w 69"/>
                <a:gd name="T9" fmla="*/ 3 h 18"/>
                <a:gd name="T10" fmla="*/ 20 w 69"/>
                <a:gd name="T11" fmla="*/ 3 h 18"/>
                <a:gd name="T12" fmla="*/ 25 w 69"/>
                <a:gd name="T13" fmla="*/ 8 h 18"/>
                <a:gd name="T14" fmla="*/ 67 w 69"/>
                <a:gd name="T15" fmla="*/ 8 h 18"/>
                <a:gd name="T16" fmla="*/ 69 w 69"/>
                <a:gd name="T17" fmla="*/ 11 h 18"/>
                <a:gd name="T18" fmla="*/ 27 w 69"/>
                <a:gd name="T19" fmla="*/ 11 h 18"/>
                <a:gd name="T20" fmla="*/ 33 w 69"/>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18">
                  <a:moveTo>
                    <a:pt x="33" y="18"/>
                  </a:moveTo>
                  <a:cubicBezTo>
                    <a:pt x="27" y="18"/>
                    <a:pt x="21" y="18"/>
                    <a:pt x="15" y="18"/>
                  </a:cubicBezTo>
                  <a:cubicBezTo>
                    <a:pt x="0" y="0"/>
                    <a:pt x="0" y="0"/>
                    <a:pt x="0" y="0"/>
                  </a:cubicBezTo>
                  <a:cubicBezTo>
                    <a:pt x="21" y="0"/>
                    <a:pt x="42" y="0"/>
                    <a:pt x="63" y="0"/>
                  </a:cubicBezTo>
                  <a:cubicBezTo>
                    <a:pt x="65" y="3"/>
                    <a:pt x="65" y="3"/>
                    <a:pt x="65" y="3"/>
                  </a:cubicBezTo>
                  <a:cubicBezTo>
                    <a:pt x="50" y="3"/>
                    <a:pt x="35" y="3"/>
                    <a:pt x="20" y="3"/>
                  </a:cubicBezTo>
                  <a:cubicBezTo>
                    <a:pt x="25" y="8"/>
                    <a:pt x="25" y="8"/>
                    <a:pt x="25" y="8"/>
                  </a:cubicBezTo>
                  <a:cubicBezTo>
                    <a:pt x="39" y="8"/>
                    <a:pt x="53" y="8"/>
                    <a:pt x="67" y="8"/>
                  </a:cubicBezTo>
                  <a:cubicBezTo>
                    <a:pt x="69" y="11"/>
                    <a:pt x="69" y="11"/>
                    <a:pt x="69" y="11"/>
                  </a:cubicBezTo>
                  <a:cubicBezTo>
                    <a:pt x="55" y="11"/>
                    <a:pt x="41" y="11"/>
                    <a:pt x="27" y="11"/>
                  </a:cubicBezTo>
                  <a:lnTo>
                    <a:pt x="33"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6" name="Freeform 489"/>
            <p:cNvSpPr>
              <a:spLocks/>
            </p:cNvSpPr>
            <p:nvPr/>
          </p:nvSpPr>
          <p:spPr bwMode="auto">
            <a:xfrm>
              <a:off x="24903113" y="881063"/>
              <a:ext cx="220663" cy="66675"/>
            </a:xfrm>
            <a:custGeom>
              <a:avLst/>
              <a:gdLst>
                <a:gd name="T0" fmla="*/ 59 w 59"/>
                <a:gd name="T1" fmla="*/ 18 h 18"/>
                <a:gd name="T2" fmla="*/ 41 w 59"/>
                <a:gd name="T3" fmla="*/ 18 h 18"/>
                <a:gd name="T4" fmla="*/ 32 w 59"/>
                <a:gd name="T5" fmla="*/ 7 h 18"/>
                <a:gd name="T6" fmla="*/ 30 w 59"/>
                <a:gd name="T7" fmla="*/ 4 h 18"/>
                <a:gd name="T8" fmla="*/ 26 w 59"/>
                <a:gd name="T9" fmla="*/ 4 h 18"/>
                <a:gd name="T10" fmla="*/ 11 w 59"/>
                <a:gd name="T11" fmla="*/ 7 h 18"/>
                <a:gd name="T12" fmla="*/ 0 w 59"/>
                <a:gd name="T13" fmla="*/ 5 h 18"/>
                <a:gd name="T14" fmla="*/ 30 w 59"/>
                <a:gd name="T15" fmla="*/ 0 h 18"/>
                <a:gd name="T16" fmla="*/ 44 w 59"/>
                <a:gd name="T17" fmla="*/ 0 h 18"/>
                <a:gd name="T18" fmla="*/ 59 w 59"/>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18">
                  <a:moveTo>
                    <a:pt x="59" y="18"/>
                  </a:moveTo>
                  <a:cubicBezTo>
                    <a:pt x="41" y="18"/>
                    <a:pt x="41" y="18"/>
                    <a:pt x="41" y="18"/>
                  </a:cubicBezTo>
                  <a:cubicBezTo>
                    <a:pt x="32" y="7"/>
                    <a:pt x="32" y="7"/>
                    <a:pt x="32" y="7"/>
                  </a:cubicBezTo>
                  <a:cubicBezTo>
                    <a:pt x="30" y="4"/>
                    <a:pt x="30" y="4"/>
                    <a:pt x="30" y="4"/>
                  </a:cubicBezTo>
                  <a:cubicBezTo>
                    <a:pt x="26" y="4"/>
                    <a:pt x="26" y="4"/>
                    <a:pt x="26" y="4"/>
                  </a:cubicBezTo>
                  <a:cubicBezTo>
                    <a:pt x="26" y="4"/>
                    <a:pt x="19" y="5"/>
                    <a:pt x="11" y="7"/>
                  </a:cubicBezTo>
                  <a:cubicBezTo>
                    <a:pt x="0" y="5"/>
                    <a:pt x="0" y="5"/>
                    <a:pt x="0" y="5"/>
                  </a:cubicBezTo>
                  <a:cubicBezTo>
                    <a:pt x="10" y="3"/>
                    <a:pt x="20" y="2"/>
                    <a:pt x="30" y="0"/>
                  </a:cubicBezTo>
                  <a:cubicBezTo>
                    <a:pt x="44" y="0"/>
                    <a:pt x="44" y="0"/>
                    <a:pt x="44" y="0"/>
                  </a:cubicBezTo>
                  <a:lnTo>
                    <a:pt x="59"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7" name="Freeform 490"/>
            <p:cNvSpPr>
              <a:spLocks noEditPoints="1"/>
            </p:cNvSpPr>
            <p:nvPr/>
          </p:nvSpPr>
          <p:spPr bwMode="auto">
            <a:xfrm>
              <a:off x="25233313" y="881063"/>
              <a:ext cx="280988" cy="66675"/>
            </a:xfrm>
            <a:custGeom>
              <a:avLst/>
              <a:gdLst>
                <a:gd name="T0" fmla="*/ 75 w 75"/>
                <a:gd name="T1" fmla="*/ 9 h 18"/>
                <a:gd name="T2" fmla="*/ 71 w 75"/>
                <a:gd name="T3" fmla="*/ 16 h 18"/>
                <a:gd name="T4" fmla="*/ 45 w 75"/>
                <a:gd name="T5" fmla="*/ 18 h 18"/>
                <a:gd name="T6" fmla="*/ 15 w 75"/>
                <a:gd name="T7" fmla="*/ 16 h 18"/>
                <a:gd name="T8" fmla="*/ 0 w 75"/>
                <a:gd name="T9" fmla="*/ 9 h 18"/>
                <a:gd name="T10" fmla="*/ 3 w 75"/>
                <a:gd name="T11" fmla="*/ 3 h 18"/>
                <a:gd name="T12" fmla="*/ 30 w 75"/>
                <a:gd name="T13" fmla="*/ 0 h 18"/>
                <a:gd name="T14" fmla="*/ 60 w 75"/>
                <a:gd name="T15" fmla="*/ 3 h 18"/>
                <a:gd name="T16" fmla="*/ 75 w 75"/>
                <a:gd name="T17" fmla="*/ 9 h 18"/>
                <a:gd name="T18" fmla="*/ 18 w 75"/>
                <a:gd name="T19" fmla="*/ 9 h 18"/>
                <a:gd name="T20" fmla="*/ 27 w 75"/>
                <a:gd name="T21" fmla="*/ 15 h 18"/>
                <a:gd name="T22" fmla="*/ 43 w 75"/>
                <a:gd name="T23" fmla="*/ 16 h 18"/>
                <a:gd name="T24" fmla="*/ 57 w 75"/>
                <a:gd name="T25" fmla="*/ 15 h 18"/>
                <a:gd name="T26" fmla="*/ 57 w 75"/>
                <a:gd name="T27" fmla="*/ 9 h 18"/>
                <a:gd name="T28" fmla="*/ 48 w 75"/>
                <a:gd name="T29" fmla="*/ 4 h 18"/>
                <a:gd name="T30" fmla="*/ 32 w 75"/>
                <a:gd name="T31" fmla="*/ 3 h 18"/>
                <a:gd name="T32" fmla="*/ 18 w 75"/>
                <a:gd name="T33" fmla="*/ 4 h 18"/>
                <a:gd name="T34" fmla="*/ 18 w 75"/>
                <a:gd name="T35" fmla="*/ 9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5" h="18">
                  <a:moveTo>
                    <a:pt x="75" y="9"/>
                  </a:moveTo>
                  <a:cubicBezTo>
                    <a:pt x="71" y="16"/>
                    <a:pt x="71" y="16"/>
                    <a:pt x="71" y="16"/>
                  </a:cubicBezTo>
                  <a:cubicBezTo>
                    <a:pt x="71" y="16"/>
                    <a:pt x="58" y="18"/>
                    <a:pt x="45" y="18"/>
                  </a:cubicBezTo>
                  <a:cubicBezTo>
                    <a:pt x="33" y="18"/>
                    <a:pt x="23" y="18"/>
                    <a:pt x="15" y="16"/>
                  </a:cubicBezTo>
                  <a:cubicBezTo>
                    <a:pt x="7" y="15"/>
                    <a:pt x="0" y="9"/>
                    <a:pt x="0" y="9"/>
                  </a:cubicBezTo>
                  <a:cubicBezTo>
                    <a:pt x="3" y="3"/>
                    <a:pt x="3" y="3"/>
                    <a:pt x="3" y="3"/>
                  </a:cubicBezTo>
                  <a:cubicBezTo>
                    <a:pt x="3" y="3"/>
                    <a:pt x="17" y="0"/>
                    <a:pt x="30" y="0"/>
                  </a:cubicBezTo>
                  <a:cubicBezTo>
                    <a:pt x="42" y="0"/>
                    <a:pt x="52" y="1"/>
                    <a:pt x="60" y="3"/>
                  </a:cubicBezTo>
                  <a:cubicBezTo>
                    <a:pt x="67" y="4"/>
                    <a:pt x="75" y="9"/>
                    <a:pt x="75" y="9"/>
                  </a:cubicBezTo>
                  <a:close/>
                  <a:moveTo>
                    <a:pt x="18" y="9"/>
                  </a:moveTo>
                  <a:cubicBezTo>
                    <a:pt x="27" y="15"/>
                    <a:pt x="27" y="15"/>
                    <a:pt x="27" y="15"/>
                  </a:cubicBezTo>
                  <a:cubicBezTo>
                    <a:pt x="27" y="15"/>
                    <a:pt x="36" y="16"/>
                    <a:pt x="43" y="16"/>
                  </a:cubicBezTo>
                  <a:cubicBezTo>
                    <a:pt x="50" y="16"/>
                    <a:pt x="57" y="15"/>
                    <a:pt x="57" y="15"/>
                  </a:cubicBezTo>
                  <a:cubicBezTo>
                    <a:pt x="57" y="9"/>
                    <a:pt x="57" y="9"/>
                    <a:pt x="57" y="9"/>
                  </a:cubicBezTo>
                  <a:cubicBezTo>
                    <a:pt x="48" y="4"/>
                    <a:pt x="48" y="4"/>
                    <a:pt x="48" y="4"/>
                  </a:cubicBezTo>
                  <a:cubicBezTo>
                    <a:pt x="48" y="4"/>
                    <a:pt x="38" y="3"/>
                    <a:pt x="32" y="3"/>
                  </a:cubicBezTo>
                  <a:cubicBezTo>
                    <a:pt x="25" y="3"/>
                    <a:pt x="18" y="4"/>
                    <a:pt x="18" y="4"/>
                  </a:cubicBezTo>
                  <a:lnTo>
                    <a:pt x="18"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8" name="Freeform 491"/>
            <p:cNvSpPr>
              <a:spLocks/>
            </p:cNvSpPr>
            <p:nvPr/>
          </p:nvSpPr>
          <p:spPr bwMode="auto">
            <a:xfrm>
              <a:off x="29654500" y="881063"/>
              <a:ext cx="263525" cy="66675"/>
            </a:xfrm>
            <a:custGeom>
              <a:avLst/>
              <a:gdLst>
                <a:gd name="T0" fmla="*/ 36 w 70"/>
                <a:gd name="T1" fmla="*/ 18 h 18"/>
                <a:gd name="T2" fmla="*/ 18 w 70"/>
                <a:gd name="T3" fmla="*/ 18 h 18"/>
                <a:gd name="T4" fmla="*/ 0 w 70"/>
                <a:gd name="T5" fmla="*/ 0 h 18"/>
                <a:gd name="T6" fmla="*/ 62 w 70"/>
                <a:gd name="T7" fmla="*/ 0 h 18"/>
                <a:gd name="T8" fmla="*/ 65 w 70"/>
                <a:gd name="T9" fmla="*/ 3 h 18"/>
                <a:gd name="T10" fmla="*/ 20 w 70"/>
                <a:gd name="T11" fmla="*/ 3 h 18"/>
                <a:gd name="T12" fmla="*/ 26 w 70"/>
                <a:gd name="T13" fmla="*/ 8 h 18"/>
                <a:gd name="T14" fmla="*/ 68 w 70"/>
                <a:gd name="T15" fmla="*/ 8 h 18"/>
                <a:gd name="T16" fmla="*/ 70 w 70"/>
                <a:gd name="T17" fmla="*/ 11 h 18"/>
                <a:gd name="T18" fmla="*/ 29 w 70"/>
                <a:gd name="T19" fmla="*/ 11 h 18"/>
                <a:gd name="T20" fmla="*/ 36 w 70"/>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0" h="18">
                  <a:moveTo>
                    <a:pt x="36" y="18"/>
                  </a:moveTo>
                  <a:cubicBezTo>
                    <a:pt x="30" y="18"/>
                    <a:pt x="24" y="18"/>
                    <a:pt x="18" y="18"/>
                  </a:cubicBezTo>
                  <a:cubicBezTo>
                    <a:pt x="0" y="0"/>
                    <a:pt x="0" y="0"/>
                    <a:pt x="0" y="0"/>
                  </a:cubicBezTo>
                  <a:cubicBezTo>
                    <a:pt x="21" y="0"/>
                    <a:pt x="41" y="0"/>
                    <a:pt x="62" y="0"/>
                  </a:cubicBezTo>
                  <a:cubicBezTo>
                    <a:pt x="65" y="3"/>
                    <a:pt x="65" y="3"/>
                    <a:pt x="65" y="3"/>
                  </a:cubicBezTo>
                  <a:cubicBezTo>
                    <a:pt x="50" y="3"/>
                    <a:pt x="35" y="3"/>
                    <a:pt x="20" y="3"/>
                  </a:cubicBezTo>
                  <a:cubicBezTo>
                    <a:pt x="26" y="8"/>
                    <a:pt x="26" y="8"/>
                    <a:pt x="26" y="8"/>
                  </a:cubicBezTo>
                  <a:cubicBezTo>
                    <a:pt x="40" y="8"/>
                    <a:pt x="54" y="8"/>
                    <a:pt x="68" y="8"/>
                  </a:cubicBezTo>
                  <a:cubicBezTo>
                    <a:pt x="70" y="11"/>
                    <a:pt x="70" y="11"/>
                    <a:pt x="70" y="11"/>
                  </a:cubicBezTo>
                  <a:cubicBezTo>
                    <a:pt x="56" y="11"/>
                    <a:pt x="43" y="11"/>
                    <a:pt x="29" y="11"/>
                  </a:cubicBezTo>
                  <a:lnTo>
                    <a:pt x="36"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39" name="Freeform 492"/>
            <p:cNvSpPr>
              <a:spLocks/>
            </p:cNvSpPr>
            <p:nvPr/>
          </p:nvSpPr>
          <p:spPr bwMode="auto">
            <a:xfrm>
              <a:off x="29970413" y="881063"/>
              <a:ext cx="228600" cy="66675"/>
            </a:xfrm>
            <a:custGeom>
              <a:avLst/>
              <a:gdLst>
                <a:gd name="T0" fmla="*/ 61 w 61"/>
                <a:gd name="T1" fmla="*/ 18 h 18"/>
                <a:gd name="T2" fmla="*/ 43 w 61"/>
                <a:gd name="T3" fmla="*/ 18 h 18"/>
                <a:gd name="T4" fmla="*/ 32 w 61"/>
                <a:gd name="T5" fmla="*/ 7 h 18"/>
                <a:gd name="T6" fmla="*/ 29 w 61"/>
                <a:gd name="T7" fmla="*/ 4 h 18"/>
                <a:gd name="T8" fmla="*/ 25 w 61"/>
                <a:gd name="T9" fmla="*/ 4 h 18"/>
                <a:gd name="T10" fmla="*/ 11 w 61"/>
                <a:gd name="T11" fmla="*/ 7 h 18"/>
                <a:gd name="T12" fmla="*/ 0 w 61"/>
                <a:gd name="T13" fmla="*/ 5 h 18"/>
                <a:gd name="T14" fmla="*/ 28 w 61"/>
                <a:gd name="T15" fmla="*/ 0 h 18"/>
                <a:gd name="T16" fmla="*/ 43 w 61"/>
                <a:gd name="T17" fmla="*/ 0 h 18"/>
                <a:gd name="T18" fmla="*/ 61 w 61"/>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1" h="18">
                  <a:moveTo>
                    <a:pt x="61" y="18"/>
                  </a:moveTo>
                  <a:cubicBezTo>
                    <a:pt x="55" y="18"/>
                    <a:pt x="43" y="18"/>
                    <a:pt x="43"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9" y="2"/>
                    <a:pt x="28" y="0"/>
                  </a:cubicBezTo>
                  <a:cubicBezTo>
                    <a:pt x="43" y="0"/>
                    <a:pt x="43" y="0"/>
                    <a:pt x="43" y="0"/>
                  </a:cubicBezTo>
                  <a:cubicBezTo>
                    <a:pt x="49" y="7"/>
                    <a:pt x="55" y="12"/>
                    <a:pt x="61"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0" name="Freeform 493"/>
            <p:cNvSpPr>
              <a:spLocks/>
            </p:cNvSpPr>
            <p:nvPr/>
          </p:nvSpPr>
          <p:spPr bwMode="auto">
            <a:xfrm>
              <a:off x="30300613" y="881063"/>
              <a:ext cx="231775" cy="66675"/>
            </a:xfrm>
            <a:custGeom>
              <a:avLst/>
              <a:gdLst>
                <a:gd name="T0" fmla="*/ 62 w 62"/>
                <a:gd name="T1" fmla="*/ 18 h 18"/>
                <a:gd name="T2" fmla="*/ 44 w 62"/>
                <a:gd name="T3" fmla="*/ 18 h 18"/>
                <a:gd name="T4" fmla="*/ 32 w 62"/>
                <a:gd name="T5" fmla="*/ 7 h 18"/>
                <a:gd name="T6" fmla="*/ 29 w 62"/>
                <a:gd name="T7" fmla="*/ 4 h 18"/>
                <a:gd name="T8" fmla="*/ 26 w 62"/>
                <a:gd name="T9" fmla="*/ 4 h 18"/>
                <a:gd name="T10" fmla="*/ 11 w 62"/>
                <a:gd name="T11" fmla="*/ 7 h 18"/>
                <a:gd name="T12" fmla="*/ 0 w 62"/>
                <a:gd name="T13" fmla="*/ 5 h 18"/>
                <a:gd name="T14" fmla="*/ 28 w 62"/>
                <a:gd name="T15" fmla="*/ 0 h 18"/>
                <a:gd name="T16" fmla="*/ 43 w 62"/>
                <a:gd name="T17" fmla="*/ 0 h 18"/>
                <a:gd name="T18" fmla="*/ 62 w 62"/>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 h="18">
                  <a:moveTo>
                    <a:pt x="62" y="18"/>
                  </a:moveTo>
                  <a:cubicBezTo>
                    <a:pt x="56" y="18"/>
                    <a:pt x="44" y="18"/>
                    <a:pt x="44" y="18"/>
                  </a:cubicBezTo>
                  <a:cubicBezTo>
                    <a:pt x="32" y="7"/>
                    <a:pt x="32" y="7"/>
                    <a:pt x="32" y="7"/>
                  </a:cubicBezTo>
                  <a:cubicBezTo>
                    <a:pt x="29" y="4"/>
                    <a:pt x="29" y="4"/>
                    <a:pt x="29" y="4"/>
                  </a:cubicBezTo>
                  <a:cubicBezTo>
                    <a:pt x="26" y="4"/>
                    <a:pt x="26" y="4"/>
                    <a:pt x="26" y="4"/>
                  </a:cubicBezTo>
                  <a:cubicBezTo>
                    <a:pt x="26" y="4"/>
                    <a:pt x="19" y="5"/>
                    <a:pt x="11" y="7"/>
                  </a:cubicBezTo>
                  <a:cubicBezTo>
                    <a:pt x="0" y="5"/>
                    <a:pt x="0" y="5"/>
                    <a:pt x="0" y="5"/>
                  </a:cubicBezTo>
                  <a:cubicBezTo>
                    <a:pt x="10" y="3"/>
                    <a:pt x="19" y="2"/>
                    <a:pt x="28" y="0"/>
                  </a:cubicBezTo>
                  <a:cubicBezTo>
                    <a:pt x="43" y="0"/>
                    <a:pt x="43" y="0"/>
                    <a:pt x="43" y="0"/>
                  </a:cubicBezTo>
                  <a:cubicBezTo>
                    <a:pt x="49" y="7"/>
                    <a:pt x="56" y="12"/>
                    <a:pt x="62"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1" name="Freeform 494"/>
            <p:cNvSpPr>
              <a:spLocks/>
            </p:cNvSpPr>
            <p:nvPr/>
          </p:nvSpPr>
          <p:spPr bwMode="auto">
            <a:xfrm>
              <a:off x="34713863" y="881063"/>
              <a:ext cx="274638" cy="66675"/>
            </a:xfrm>
            <a:custGeom>
              <a:avLst/>
              <a:gdLst>
                <a:gd name="T0" fmla="*/ 40 w 73"/>
                <a:gd name="T1" fmla="*/ 18 h 18"/>
                <a:gd name="T2" fmla="*/ 22 w 73"/>
                <a:gd name="T3" fmla="*/ 18 h 18"/>
                <a:gd name="T4" fmla="*/ 0 w 73"/>
                <a:gd name="T5" fmla="*/ 0 h 18"/>
                <a:gd name="T6" fmla="*/ 63 w 73"/>
                <a:gd name="T7" fmla="*/ 0 h 18"/>
                <a:gd name="T8" fmla="*/ 66 w 73"/>
                <a:gd name="T9" fmla="*/ 3 h 18"/>
                <a:gd name="T10" fmla="*/ 21 w 73"/>
                <a:gd name="T11" fmla="*/ 3 h 18"/>
                <a:gd name="T12" fmla="*/ 28 w 73"/>
                <a:gd name="T13" fmla="*/ 8 h 18"/>
                <a:gd name="T14" fmla="*/ 70 w 73"/>
                <a:gd name="T15" fmla="*/ 8 h 18"/>
                <a:gd name="T16" fmla="*/ 73 w 73"/>
                <a:gd name="T17" fmla="*/ 11 h 18"/>
                <a:gd name="T18" fmla="*/ 31 w 73"/>
                <a:gd name="T19" fmla="*/ 11 h 18"/>
                <a:gd name="T20" fmla="*/ 40 w 73"/>
                <a:gd name="T21"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18">
                  <a:moveTo>
                    <a:pt x="40" y="18"/>
                  </a:moveTo>
                  <a:cubicBezTo>
                    <a:pt x="22" y="18"/>
                    <a:pt x="22" y="18"/>
                    <a:pt x="22" y="18"/>
                  </a:cubicBezTo>
                  <a:cubicBezTo>
                    <a:pt x="15" y="12"/>
                    <a:pt x="8" y="7"/>
                    <a:pt x="0" y="0"/>
                  </a:cubicBezTo>
                  <a:cubicBezTo>
                    <a:pt x="21" y="0"/>
                    <a:pt x="42" y="0"/>
                    <a:pt x="63" y="0"/>
                  </a:cubicBezTo>
                  <a:cubicBezTo>
                    <a:pt x="66" y="3"/>
                    <a:pt x="66" y="3"/>
                    <a:pt x="66" y="3"/>
                  </a:cubicBezTo>
                  <a:cubicBezTo>
                    <a:pt x="51" y="3"/>
                    <a:pt x="36" y="3"/>
                    <a:pt x="21" y="3"/>
                  </a:cubicBezTo>
                  <a:cubicBezTo>
                    <a:pt x="28" y="8"/>
                    <a:pt x="28" y="8"/>
                    <a:pt x="28" y="8"/>
                  </a:cubicBezTo>
                  <a:cubicBezTo>
                    <a:pt x="42" y="8"/>
                    <a:pt x="56" y="8"/>
                    <a:pt x="70" y="8"/>
                  </a:cubicBezTo>
                  <a:cubicBezTo>
                    <a:pt x="73" y="11"/>
                    <a:pt x="73" y="11"/>
                    <a:pt x="73" y="11"/>
                  </a:cubicBezTo>
                  <a:cubicBezTo>
                    <a:pt x="59" y="11"/>
                    <a:pt x="45" y="11"/>
                    <a:pt x="31" y="11"/>
                  </a:cubicBezTo>
                  <a:lnTo>
                    <a:pt x="40"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2" name="Freeform 495"/>
            <p:cNvSpPr>
              <a:spLocks/>
            </p:cNvSpPr>
            <p:nvPr/>
          </p:nvSpPr>
          <p:spPr bwMode="auto">
            <a:xfrm>
              <a:off x="35032950" y="881063"/>
              <a:ext cx="244475" cy="66675"/>
            </a:xfrm>
            <a:custGeom>
              <a:avLst/>
              <a:gdLst>
                <a:gd name="T0" fmla="*/ 65 w 65"/>
                <a:gd name="T1" fmla="*/ 18 h 18"/>
                <a:gd name="T2" fmla="*/ 47 w 65"/>
                <a:gd name="T3" fmla="*/ 18 h 18"/>
                <a:gd name="T4" fmla="*/ 32 w 65"/>
                <a:gd name="T5" fmla="*/ 7 h 18"/>
                <a:gd name="T6" fmla="*/ 29 w 65"/>
                <a:gd name="T7" fmla="*/ 4 h 18"/>
                <a:gd name="T8" fmla="*/ 25 w 65"/>
                <a:gd name="T9" fmla="*/ 4 h 18"/>
                <a:gd name="T10" fmla="*/ 11 w 65"/>
                <a:gd name="T11" fmla="*/ 7 h 18"/>
                <a:gd name="T12" fmla="*/ 0 w 65"/>
                <a:gd name="T13" fmla="*/ 5 h 18"/>
                <a:gd name="T14" fmla="*/ 27 w 65"/>
                <a:gd name="T15" fmla="*/ 0 h 18"/>
                <a:gd name="T16" fmla="*/ 42 w 65"/>
                <a:gd name="T17" fmla="*/ 0 h 18"/>
                <a:gd name="T18" fmla="*/ 65 w 65"/>
                <a:gd name="T19"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 h="18">
                  <a:moveTo>
                    <a:pt x="65" y="18"/>
                  </a:moveTo>
                  <a:cubicBezTo>
                    <a:pt x="47" y="18"/>
                    <a:pt x="47" y="18"/>
                    <a:pt x="47" y="18"/>
                  </a:cubicBezTo>
                  <a:cubicBezTo>
                    <a:pt x="32" y="7"/>
                    <a:pt x="32" y="7"/>
                    <a:pt x="32" y="7"/>
                  </a:cubicBezTo>
                  <a:cubicBezTo>
                    <a:pt x="29" y="4"/>
                    <a:pt x="29" y="4"/>
                    <a:pt x="29" y="4"/>
                  </a:cubicBezTo>
                  <a:cubicBezTo>
                    <a:pt x="25" y="4"/>
                    <a:pt x="25" y="4"/>
                    <a:pt x="25" y="4"/>
                  </a:cubicBezTo>
                  <a:cubicBezTo>
                    <a:pt x="25" y="4"/>
                    <a:pt x="19" y="5"/>
                    <a:pt x="11" y="7"/>
                  </a:cubicBezTo>
                  <a:cubicBezTo>
                    <a:pt x="0" y="5"/>
                    <a:pt x="0" y="5"/>
                    <a:pt x="0" y="5"/>
                  </a:cubicBezTo>
                  <a:cubicBezTo>
                    <a:pt x="9" y="3"/>
                    <a:pt x="18" y="2"/>
                    <a:pt x="27" y="0"/>
                  </a:cubicBezTo>
                  <a:cubicBezTo>
                    <a:pt x="42" y="0"/>
                    <a:pt x="42" y="0"/>
                    <a:pt x="42" y="0"/>
                  </a:cubicBezTo>
                  <a:cubicBezTo>
                    <a:pt x="50" y="7"/>
                    <a:pt x="57" y="12"/>
                    <a:pt x="65"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3" name="Freeform 496"/>
            <p:cNvSpPr>
              <a:spLocks/>
            </p:cNvSpPr>
            <p:nvPr/>
          </p:nvSpPr>
          <p:spPr bwMode="auto">
            <a:xfrm>
              <a:off x="35340925" y="881063"/>
              <a:ext cx="352425" cy="66675"/>
            </a:xfrm>
            <a:custGeom>
              <a:avLst/>
              <a:gdLst>
                <a:gd name="T0" fmla="*/ 94 w 94"/>
                <a:gd name="T1" fmla="*/ 18 h 18"/>
                <a:gd name="T2" fmla="*/ 19 w 94"/>
                <a:gd name="T3" fmla="*/ 18 h 18"/>
                <a:gd name="T4" fmla="*/ 16 w 94"/>
                <a:gd name="T5" fmla="*/ 16 h 18"/>
                <a:gd name="T6" fmla="*/ 39 w 94"/>
                <a:gd name="T7" fmla="*/ 11 h 18"/>
                <a:gd name="T8" fmla="*/ 52 w 94"/>
                <a:gd name="T9" fmla="*/ 9 h 18"/>
                <a:gd name="T10" fmla="*/ 56 w 94"/>
                <a:gd name="T11" fmla="*/ 7 h 18"/>
                <a:gd name="T12" fmla="*/ 56 w 94"/>
                <a:gd name="T13" fmla="*/ 5 h 18"/>
                <a:gd name="T14" fmla="*/ 49 w 94"/>
                <a:gd name="T15" fmla="*/ 3 h 18"/>
                <a:gd name="T16" fmla="*/ 35 w 94"/>
                <a:gd name="T17" fmla="*/ 3 h 18"/>
                <a:gd name="T18" fmla="*/ 24 w 94"/>
                <a:gd name="T19" fmla="*/ 3 h 18"/>
                <a:gd name="T20" fmla="*/ 12 w 94"/>
                <a:gd name="T21" fmla="*/ 5 h 18"/>
                <a:gd name="T22" fmla="*/ 0 w 94"/>
                <a:gd name="T23" fmla="*/ 3 h 18"/>
                <a:gd name="T24" fmla="*/ 15 w 94"/>
                <a:gd name="T25" fmla="*/ 1 h 18"/>
                <a:gd name="T26" fmla="*/ 33 w 94"/>
                <a:gd name="T27" fmla="*/ 0 h 18"/>
                <a:gd name="T28" fmla="*/ 60 w 94"/>
                <a:gd name="T29" fmla="*/ 1 h 18"/>
                <a:gd name="T30" fmla="*/ 73 w 94"/>
                <a:gd name="T31" fmla="*/ 5 h 18"/>
                <a:gd name="T32" fmla="*/ 73 w 94"/>
                <a:gd name="T33" fmla="*/ 7 h 18"/>
                <a:gd name="T34" fmla="*/ 68 w 94"/>
                <a:gd name="T35" fmla="*/ 9 h 18"/>
                <a:gd name="T36" fmla="*/ 54 w 94"/>
                <a:gd name="T37" fmla="*/ 13 h 18"/>
                <a:gd name="T38" fmla="*/ 38 w 94"/>
                <a:gd name="T39" fmla="*/ 15 h 18"/>
                <a:gd name="T40" fmla="*/ 38 w 94"/>
                <a:gd name="T41" fmla="*/ 16 h 18"/>
                <a:gd name="T42" fmla="*/ 91 w 94"/>
                <a:gd name="T43" fmla="*/ 16 h 18"/>
                <a:gd name="T44" fmla="*/ 94 w 94"/>
                <a:gd name="T45"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18">
                  <a:moveTo>
                    <a:pt x="94" y="18"/>
                  </a:moveTo>
                  <a:cubicBezTo>
                    <a:pt x="69" y="18"/>
                    <a:pt x="44" y="18"/>
                    <a:pt x="19" y="18"/>
                  </a:cubicBezTo>
                  <a:cubicBezTo>
                    <a:pt x="16" y="16"/>
                    <a:pt x="16" y="16"/>
                    <a:pt x="16" y="16"/>
                  </a:cubicBezTo>
                  <a:cubicBezTo>
                    <a:pt x="24" y="15"/>
                    <a:pt x="31" y="13"/>
                    <a:pt x="39" y="11"/>
                  </a:cubicBezTo>
                  <a:cubicBezTo>
                    <a:pt x="46" y="10"/>
                    <a:pt x="52" y="9"/>
                    <a:pt x="52" y="9"/>
                  </a:cubicBezTo>
                  <a:cubicBezTo>
                    <a:pt x="56" y="7"/>
                    <a:pt x="56" y="7"/>
                    <a:pt x="56" y="7"/>
                  </a:cubicBezTo>
                  <a:cubicBezTo>
                    <a:pt x="56" y="5"/>
                    <a:pt x="56" y="5"/>
                    <a:pt x="56" y="5"/>
                  </a:cubicBezTo>
                  <a:cubicBezTo>
                    <a:pt x="49" y="3"/>
                    <a:pt x="49" y="3"/>
                    <a:pt x="49" y="3"/>
                  </a:cubicBezTo>
                  <a:cubicBezTo>
                    <a:pt x="35" y="3"/>
                    <a:pt x="35" y="3"/>
                    <a:pt x="35" y="3"/>
                  </a:cubicBezTo>
                  <a:cubicBezTo>
                    <a:pt x="24" y="3"/>
                    <a:pt x="24" y="3"/>
                    <a:pt x="24" y="3"/>
                  </a:cubicBezTo>
                  <a:cubicBezTo>
                    <a:pt x="12" y="5"/>
                    <a:pt x="12" y="5"/>
                    <a:pt x="12" y="5"/>
                  </a:cubicBezTo>
                  <a:cubicBezTo>
                    <a:pt x="0" y="3"/>
                    <a:pt x="0" y="3"/>
                    <a:pt x="0" y="3"/>
                  </a:cubicBezTo>
                  <a:cubicBezTo>
                    <a:pt x="15" y="1"/>
                    <a:pt x="15" y="1"/>
                    <a:pt x="15" y="1"/>
                  </a:cubicBezTo>
                  <a:cubicBezTo>
                    <a:pt x="15" y="1"/>
                    <a:pt x="27" y="0"/>
                    <a:pt x="33" y="0"/>
                  </a:cubicBezTo>
                  <a:cubicBezTo>
                    <a:pt x="43" y="0"/>
                    <a:pt x="52" y="1"/>
                    <a:pt x="60" y="1"/>
                  </a:cubicBezTo>
                  <a:cubicBezTo>
                    <a:pt x="67" y="3"/>
                    <a:pt x="73" y="5"/>
                    <a:pt x="73" y="5"/>
                  </a:cubicBezTo>
                  <a:cubicBezTo>
                    <a:pt x="73" y="7"/>
                    <a:pt x="73" y="7"/>
                    <a:pt x="73" y="7"/>
                  </a:cubicBezTo>
                  <a:cubicBezTo>
                    <a:pt x="68" y="9"/>
                    <a:pt x="68" y="9"/>
                    <a:pt x="68" y="9"/>
                  </a:cubicBezTo>
                  <a:cubicBezTo>
                    <a:pt x="68" y="9"/>
                    <a:pt x="60" y="11"/>
                    <a:pt x="54" y="13"/>
                  </a:cubicBezTo>
                  <a:cubicBezTo>
                    <a:pt x="38" y="15"/>
                    <a:pt x="38" y="15"/>
                    <a:pt x="38" y="15"/>
                  </a:cubicBezTo>
                  <a:cubicBezTo>
                    <a:pt x="38" y="16"/>
                    <a:pt x="38" y="16"/>
                    <a:pt x="38" y="16"/>
                  </a:cubicBezTo>
                  <a:cubicBezTo>
                    <a:pt x="56" y="16"/>
                    <a:pt x="73" y="16"/>
                    <a:pt x="91" y="16"/>
                  </a:cubicBezTo>
                  <a:lnTo>
                    <a:pt x="94"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4" name="Freeform 497"/>
            <p:cNvSpPr>
              <a:spLocks noEditPoints="1"/>
            </p:cNvSpPr>
            <p:nvPr/>
          </p:nvSpPr>
          <p:spPr bwMode="auto">
            <a:xfrm>
              <a:off x="-23931563" y="1238251"/>
              <a:ext cx="377825" cy="165100"/>
            </a:xfrm>
            <a:custGeom>
              <a:avLst/>
              <a:gdLst>
                <a:gd name="T0" fmla="*/ 0 w 101"/>
                <a:gd name="T1" fmla="*/ 39 h 44"/>
                <a:gd name="T2" fmla="*/ 11 w 101"/>
                <a:gd name="T3" fmla="*/ 36 h 44"/>
                <a:gd name="T4" fmla="*/ 32 w 101"/>
                <a:gd name="T5" fmla="*/ 35 h 44"/>
                <a:gd name="T6" fmla="*/ 50 w 101"/>
                <a:gd name="T7" fmla="*/ 36 h 44"/>
                <a:gd name="T8" fmla="*/ 53 w 101"/>
                <a:gd name="T9" fmla="*/ 39 h 44"/>
                <a:gd name="T10" fmla="*/ 42 w 101"/>
                <a:gd name="T11" fmla="*/ 42 h 44"/>
                <a:gd name="T12" fmla="*/ 21 w 101"/>
                <a:gd name="T13" fmla="*/ 44 h 44"/>
                <a:gd name="T14" fmla="*/ 2 w 101"/>
                <a:gd name="T15" fmla="*/ 42 h 44"/>
                <a:gd name="T16" fmla="*/ 0 w 101"/>
                <a:gd name="T17" fmla="*/ 39 h 44"/>
                <a:gd name="T18" fmla="*/ 54 w 101"/>
                <a:gd name="T19" fmla="*/ 30 h 44"/>
                <a:gd name="T20" fmla="*/ 23 w 101"/>
                <a:gd name="T21" fmla="*/ 30 h 44"/>
                <a:gd name="T22" fmla="*/ 51 w 101"/>
                <a:gd name="T23" fmla="*/ 0 h 44"/>
                <a:gd name="T24" fmla="*/ 101 w 101"/>
                <a:gd name="T25" fmla="*/ 0 h 44"/>
                <a:gd name="T26" fmla="*/ 54 w 101"/>
                <a:gd name="T27" fmla="*/ 3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1" h="44">
                  <a:moveTo>
                    <a:pt x="0" y="39"/>
                  </a:moveTo>
                  <a:cubicBezTo>
                    <a:pt x="11" y="36"/>
                    <a:pt x="11" y="36"/>
                    <a:pt x="11" y="36"/>
                  </a:cubicBezTo>
                  <a:cubicBezTo>
                    <a:pt x="11" y="36"/>
                    <a:pt x="24" y="35"/>
                    <a:pt x="32" y="35"/>
                  </a:cubicBezTo>
                  <a:cubicBezTo>
                    <a:pt x="41" y="35"/>
                    <a:pt x="50" y="36"/>
                    <a:pt x="50" y="36"/>
                  </a:cubicBezTo>
                  <a:cubicBezTo>
                    <a:pt x="53" y="39"/>
                    <a:pt x="53" y="39"/>
                    <a:pt x="53" y="39"/>
                  </a:cubicBezTo>
                  <a:cubicBezTo>
                    <a:pt x="42" y="42"/>
                    <a:pt x="42" y="42"/>
                    <a:pt x="42" y="42"/>
                  </a:cubicBezTo>
                  <a:cubicBezTo>
                    <a:pt x="42" y="42"/>
                    <a:pt x="29" y="44"/>
                    <a:pt x="21" y="44"/>
                  </a:cubicBezTo>
                  <a:cubicBezTo>
                    <a:pt x="12" y="44"/>
                    <a:pt x="2" y="42"/>
                    <a:pt x="2" y="42"/>
                  </a:cubicBezTo>
                  <a:lnTo>
                    <a:pt x="0" y="39"/>
                  </a:lnTo>
                  <a:close/>
                  <a:moveTo>
                    <a:pt x="54" y="30"/>
                  </a:moveTo>
                  <a:cubicBezTo>
                    <a:pt x="44" y="30"/>
                    <a:pt x="33" y="30"/>
                    <a:pt x="23" y="30"/>
                  </a:cubicBezTo>
                  <a:cubicBezTo>
                    <a:pt x="32" y="20"/>
                    <a:pt x="42" y="10"/>
                    <a:pt x="51" y="0"/>
                  </a:cubicBezTo>
                  <a:cubicBezTo>
                    <a:pt x="68" y="0"/>
                    <a:pt x="84" y="0"/>
                    <a:pt x="101" y="0"/>
                  </a:cubicBezTo>
                  <a:cubicBezTo>
                    <a:pt x="85" y="10"/>
                    <a:pt x="70" y="20"/>
                    <a:pt x="54" y="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5" name="Freeform 498"/>
            <p:cNvSpPr>
              <a:spLocks/>
            </p:cNvSpPr>
            <p:nvPr/>
          </p:nvSpPr>
          <p:spPr bwMode="auto">
            <a:xfrm>
              <a:off x="-19251613" y="1535113"/>
              <a:ext cx="765175" cy="165100"/>
            </a:xfrm>
            <a:custGeom>
              <a:avLst/>
              <a:gdLst>
                <a:gd name="T0" fmla="*/ 179 w 204"/>
                <a:gd name="T1" fmla="*/ 44 h 44"/>
                <a:gd name="T2" fmla="*/ 0 w 204"/>
                <a:gd name="T3" fmla="*/ 44 h 44"/>
                <a:gd name="T4" fmla="*/ 5 w 204"/>
                <a:gd name="T5" fmla="*/ 39 h 44"/>
                <a:gd name="T6" fmla="*/ 86 w 204"/>
                <a:gd name="T7" fmla="*/ 28 h 44"/>
                <a:gd name="T8" fmla="*/ 133 w 204"/>
                <a:gd name="T9" fmla="*/ 20 h 44"/>
                <a:gd name="T10" fmla="*/ 152 w 204"/>
                <a:gd name="T11" fmla="*/ 17 h 44"/>
                <a:gd name="T12" fmla="*/ 161 w 204"/>
                <a:gd name="T13" fmla="*/ 13 h 44"/>
                <a:gd name="T14" fmla="*/ 155 w 204"/>
                <a:gd name="T15" fmla="*/ 8 h 44"/>
                <a:gd name="T16" fmla="*/ 127 w 204"/>
                <a:gd name="T17" fmla="*/ 6 h 44"/>
                <a:gd name="T18" fmla="*/ 96 w 204"/>
                <a:gd name="T19" fmla="*/ 7 h 44"/>
                <a:gd name="T20" fmla="*/ 60 w 204"/>
                <a:gd name="T21" fmla="*/ 10 h 44"/>
                <a:gd name="T22" fmla="*/ 42 w 204"/>
                <a:gd name="T23" fmla="*/ 6 h 44"/>
                <a:gd name="T24" fmla="*/ 90 w 204"/>
                <a:gd name="T25" fmla="*/ 2 h 44"/>
                <a:gd name="T26" fmla="*/ 135 w 204"/>
                <a:gd name="T27" fmla="*/ 0 h 44"/>
                <a:gd name="T28" fmla="*/ 190 w 204"/>
                <a:gd name="T29" fmla="*/ 3 h 44"/>
                <a:gd name="T30" fmla="*/ 204 w 204"/>
                <a:gd name="T31" fmla="*/ 12 h 44"/>
                <a:gd name="T32" fmla="*/ 192 w 204"/>
                <a:gd name="T33" fmla="*/ 17 h 44"/>
                <a:gd name="T34" fmla="*/ 166 w 204"/>
                <a:gd name="T35" fmla="*/ 23 h 44"/>
                <a:gd name="T36" fmla="*/ 114 w 204"/>
                <a:gd name="T37" fmla="*/ 30 h 44"/>
                <a:gd name="T38" fmla="*/ 60 w 204"/>
                <a:gd name="T39" fmla="*/ 38 h 44"/>
                <a:gd name="T40" fmla="*/ 60 w 204"/>
                <a:gd name="T41" fmla="*/ 38 h 44"/>
                <a:gd name="T42" fmla="*/ 186 w 204"/>
                <a:gd name="T43" fmla="*/ 38 h 44"/>
                <a:gd name="T44" fmla="*/ 179 w 204"/>
                <a:gd name="T45"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4" h="44">
                  <a:moveTo>
                    <a:pt x="179" y="44"/>
                  </a:moveTo>
                  <a:cubicBezTo>
                    <a:pt x="120" y="44"/>
                    <a:pt x="59" y="44"/>
                    <a:pt x="0" y="44"/>
                  </a:cubicBezTo>
                  <a:cubicBezTo>
                    <a:pt x="5" y="39"/>
                    <a:pt x="5" y="39"/>
                    <a:pt x="5" y="39"/>
                  </a:cubicBezTo>
                  <a:cubicBezTo>
                    <a:pt x="32" y="35"/>
                    <a:pt x="59" y="31"/>
                    <a:pt x="86" y="28"/>
                  </a:cubicBezTo>
                  <a:cubicBezTo>
                    <a:pt x="109" y="24"/>
                    <a:pt x="125" y="22"/>
                    <a:pt x="133" y="20"/>
                  </a:cubicBezTo>
                  <a:cubicBezTo>
                    <a:pt x="141" y="19"/>
                    <a:pt x="152" y="17"/>
                    <a:pt x="152" y="17"/>
                  </a:cubicBezTo>
                  <a:cubicBezTo>
                    <a:pt x="161" y="13"/>
                    <a:pt x="161" y="13"/>
                    <a:pt x="161" y="13"/>
                  </a:cubicBezTo>
                  <a:cubicBezTo>
                    <a:pt x="155" y="8"/>
                    <a:pt x="155" y="8"/>
                    <a:pt x="155" y="8"/>
                  </a:cubicBezTo>
                  <a:cubicBezTo>
                    <a:pt x="149" y="7"/>
                    <a:pt x="139" y="6"/>
                    <a:pt x="127" y="6"/>
                  </a:cubicBezTo>
                  <a:cubicBezTo>
                    <a:pt x="117" y="6"/>
                    <a:pt x="107" y="7"/>
                    <a:pt x="96" y="7"/>
                  </a:cubicBezTo>
                  <a:cubicBezTo>
                    <a:pt x="86" y="8"/>
                    <a:pt x="74" y="9"/>
                    <a:pt x="60" y="10"/>
                  </a:cubicBezTo>
                  <a:cubicBezTo>
                    <a:pt x="54" y="9"/>
                    <a:pt x="48" y="7"/>
                    <a:pt x="42" y="6"/>
                  </a:cubicBezTo>
                  <a:cubicBezTo>
                    <a:pt x="59" y="4"/>
                    <a:pt x="75" y="2"/>
                    <a:pt x="90" y="2"/>
                  </a:cubicBezTo>
                  <a:cubicBezTo>
                    <a:pt x="104" y="1"/>
                    <a:pt x="119" y="0"/>
                    <a:pt x="135" y="0"/>
                  </a:cubicBezTo>
                  <a:cubicBezTo>
                    <a:pt x="159" y="0"/>
                    <a:pt x="178" y="1"/>
                    <a:pt x="190" y="3"/>
                  </a:cubicBezTo>
                  <a:cubicBezTo>
                    <a:pt x="203" y="5"/>
                    <a:pt x="204" y="12"/>
                    <a:pt x="204" y="12"/>
                  </a:cubicBezTo>
                  <a:cubicBezTo>
                    <a:pt x="204" y="12"/>
                    <a:pt x="198" y="16"/>
                    <a:pt x="192" y="17"/>
                  </a:cubicBezTo>
                  <a:cubicBezTo>
                    <a:pt x="186" y="19"/>
                    <a:pt x="177" y="21"/>
                    <a:pt x="166" y="23"/>
                  </a:cubicBezTo>
                  <a:cubicBezTo>
                    <a:pt x="155" y="25"/>
                    <a:pt x="138" y="27"/>
                    <a:pt x="114" y="30"/>
                  </a:cubicBezTo>
                  <a:cubicBezTo>
                    <a:pt x="96" y="33"/>
                    <a:pt x="78" y="35"/>
                    <a:pt x="60" y="38"/>
                  </a:cubicBezTo>
                  <a:cubicBezTo>
                    <a:pt x="60" y="38"/>
                    <a:pt x="60" y="38"/>
                    <a:pt x="60" y="38"/>
                  </a:cubicBezTo>
                  <a:cubicBezTo>
                    <a:pt x="102" y="38"/>
                    <a:pt x="144" y="38"/>
                    <a:pt x="186" y="38"/>
                  </a:cubicBezTo>
                  <a:lnTo>
                    <a:pt x="17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6" name="Freeform 499"/>
            <p:cNvSpPr>
              <a:spLocks noEditPoints="1"/>
            </p:cNvSpPr>
            <p:nvPr/>
          </p:nvSpPr>
          <p:spPr bwMode="auto">
            <a:xfrm>
              <a:off x="-19097625" y="1238251"/>
              <a:ext cx="1136650" cy="179388"/>
            </a:xfrm>
            <a:custGeom>
              <a:avLst/>
              <a:gdLst>
                <a:gd name="T0" fmla="*/ 300 w 303"/>
                <a:gd name="T1" fmla="*/ 21 h 48"/>
                <a:gd name="T2" fmla="*/ 284 w 303"/>
                <a:gd name="T3" fmla="*/ 29 h 48"/>
                <a:gd name="T4" fmla="*/ 256 w 303"/>
                <a:gd name="T5" fmla="*/ 34 h 48"/>
                <a:gd name="T6" fmla="*/ 220 w 303"/>
                <a:gd name="T7" fmla="*/ 36 h 48"/>
                <a:gd name="T8" fmla="*/ 197 w 303"/>
                <a:gd name="T9" fmla="*/ 35 h 48"/>
                <a:gd name="T10" fmla="*/ 187 w 303"/>
                <a:gd name="T11" fmla="*/ 32 h 48"/>
                <a:gd name="T12" fmla="*/ 184 w 303"/>
                <a:gd name="T13" fmla="*/ 32 h 48"/>
                <a:gd name="T14" fmla="*/ 159 w 303"/>
                <a:gd name="T15" fmla="*/ 35 h 48"/>
                <a:gd name="T16" fmla="*/ 129 w 303"/>
                <a:gd name="T17" fmla="*/ 36 h 48"/>
                <a:gd name="T18" fmla="*/ 86 w 303"/>
                <a:gd name="T19" fmla="*/ 33 h 48"/>
                <a:gd name="T20" fmla="*/ 79 w 303"/>
                <a:gd name="T21" fmla="*/ 25 h 48"/>
                <a:gd name="T22" fmla="*/ 111 w 303"/>
                <a:gd name="T23" fmla="*/ 15 h 48"/>
                <a:gd name="T24" fmla="*/ 174 w 303"/>
                <a:gd name="T25" fmla="*/ 11 h 48"/>
                <a:gd name="T26" fmla="*/ 204 w 303"/>
                <a:gd name="T27" fmla="*/ 12 h 48"/>
                <a:gd name="T28" fmla="*/ 232 w 303"/>
                <a:gd name="T29" fmla="*/ 13 h 48"/>
                <a:gd name="T30" fmla="*/ 214 w 303"/>
                <a:gd name="T31" fmla="*/ 26 h 48"/>
                <a:gd name="T32" fmla="*/ 213 w 303"/>
                <a:gd name="T33" fmla="*/ 27 h 48"/>
                <a:gd name="T34" fmla="*/ 227 w 303"/>
                <a:gd name="T35" fmla="*/ 32 h 48"/>
                <a:gd name="T36" fmla="*/ 252 w 303"/>
                <a:gd name="T37" fmla="*/ 29 h 48"/>
                <a:gd name="T38" fmla="*/ 269 w 303"/>
                <a:gd name="T39" fmla="*/ 21 h 48"/>
                <a:gd name="T40" fmla="*/ 265 w 303"/>
                <a:gd name="T41" fmla="*/ 13 h 48"/>
                <a:gd name="T42" fmla="*/ 236 w 303"/>
                <a:gd name="T43" fmla="*/ 7 h 48"/>
                <a:gd name="T44" fmla="*/ 185 w 303"/>
                <a:gd name="T45" fmla="*/ 5 h 48"/>
                <a:gd name="T46" fmla="*/ 116 w 303"/>
                <a:gd name="T47" fmla="*/ 7 h 48"/>
                <a:gd name="T48" fmla="*/ 66 w 303"/>
                <a:gd name="T49" fmla="*/ 14 h 48"/>
                <a:gd name="T50" fmla="*/ 39 w 303"/>
                <a:gd name="T51" fmla="*/ 25 h 48"/>
                <a:gd name="T52" fmla="*/ 53 w 303"/>
                <a:gd name="T53" fmla="*/ 39 h 48"/>
                <a:gd name="T54" fmla="*/ 128 w 303"/>
                <a:gd name="T55" fmla="*/ 43 h 48"/>
                <a:gd name="T56" fmla="*/ 213 w 303"/>
                <a:gd name="T57" fmla="*/ 41 h 48"/>
                <a:gd name="T58" fmla="*/ 208 w 303"/>
                <a:gd name="T59" fmla="*/ 45 h 48"/>
                <a:gd name="T60" fmla="*/ 124 w 303"/>
                <a:gd name="T61" fmla="*/ 48 h 48"/>
                <a:gd name="T62" fmla="*/ 27 w 303"/>
                <a:gd name="T63" fmla="*/ 42 h 48"/>
                <a:gd name="T64" fmla="*/ 7 w 303"/>
                <a:gd name="T65" fmla="*/ 25 h 48"/>
                <a:gd name="T66" fmla="*/ 41 w 303"/>
                <a:gd name="T67" fmla="*/ 12 h 48"/>
                <a:gd name="T68" fmla="*/ 106 w 303"/>
                <a:gd name="T69" fmla="*/ 3 h 48"/>
                <a:gd name="T70" fmla="*/ 190 w 303"/>
                <a:gd name="T71" fmla="*/ 0 h 48"/>
                <a:gd name="T72" fmla="*/ 255 w 303"/>
                <a:gd name="T73" fmla="*/ 3 h 48"/>
                <a:gd name="T74" fmla="*/ 295 w 303"/>
                <a:gd name="T75" fmla="*/ 10 h 48"/>
                <a:gd name="T76" fmla="*/ 300 w 303"/>
                <a:gd name="T77" fmla="*/ 21 h 48"/>
                <a:gd name="T78" fmla="*/ 113 w 303"/>
                <a:gd name="T79" fmla="*/ 25 h 48"/>
                <a:gd name="T80" fmla="*/ 138 w 303"/>
                <a:gd name="T81" fmla="*/ 32 h 48"/>
                <a:gd name="T82" fmla="*/ 185 w 303"/>
                <a:gd name="T83" fmla="*/ 23 h 48"/>
                <a:gd name="T84" fmla="*/ 194 w 303"/>
                <a:gd name="T85" fmla="*/ 16 h 48"/>
                <a:gd name="T86" fmla="*/ 171 w 303"/>
                <a:gd name="T87" fmla="*/ 16 h 48"/>
                <a:gd name="T88" fmla="*/ 132 w 303"/>
                <a:gd name="T89" fmla="*/ 18 h 48"/>
                <a:gd name="T90" fmla="*/ 113 w 303"/>
                <a:gd name="T91" fmla="*/ 2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3" h="48">
                  <a:moveTo>
                    <a:pt x="300" y="21"/>
                  </a:moveTo>
                  <a:cubicBezTo>
                    <a:pt x="300" y="21"/>
                    <a:pt x="292" y="27"/>
                    <a:pt x="284" y="29"/>
                  </a:cubicBezTo>
                  <a:cubicBezTo>
                    <a:pt x="276" y="31"/>
                    <a:pt x="267" y="33"/>
                    <a:pt x="256" y="34"/>
                  </a:cubicBezTo>
                  <a:cubicBezTo>
                    <a:pt x="245" y="35"/>
                    <a:pt x="233" y="36"/>
                    <a:pt x="220" y="36"/>
                  </a:cubicBezTo>
                  <a:cubicBezTo>
                    <a:pt x="211" y="36"/>
                    <a:pt x="203" y="35"/>
                    <a:pt x="197" y="35"/>
                  </a:cubicBezTo>
                  <a:cubicBezTo>
                    <a:pt x="191" y="34"/>
                    <a:pt x="187" y="32"/>
                    <a:pt x="187" y="32"/>
                  </a:cubicBezTo>
                  <a:cubicBezTo>
                    <a:pt x="184" y="32"/>
                    <a:pt x="184" y="32"/>
                    <a:pt x="184" y="32"/>
                  </a:cubicBezTo>
                  <a:cubicBezTo>
                    <a:pt x="177" y="33"/>
                    <a:pt x="168" y="34"/>
                    <a:pt x="159" y="35"/>
                  </a:cubicBezTo>
                  <a:cubicBezTo>
                    <a:pt x="150" y="36"/>
                    <a:pt x="140" y="36"/>
                    <a:pt x="129" y="36"/>
                  </a:cubicBezTo>
                  <a:cubicBezTo>
                    <a:pt x="109" y="36"/>
                    <a:pt x="95" y="35"/>
                    <a:pt x="86" y="33"/>
                  </a:cubicBezTo>
                  <a:cubicBezTo>
                    <a:pt x="77" y="31"/>
                    <a:pt x="79" y="25"/>
                    <a:pt x="79" y="25"/>
                  </a:cubicBezTo>
                  <a:cubicBezTo>
                    <a:pt x="79" y="25"/>
                    <a:pt x="94" y="18"/>
                    <a:pt x="111" y="15"/>
                  </a:cubicBezTo>
                  <a:cubicBezTo>
                    <a:pt x="128" y="13"/>
                    <a:pt x="149" y="11"/>
                    <a:pt x="174" y="11"/>
                  </a:cubicBezTo>
                  <a:cubicBezTo>
                    <a:pt x="183" y="11"/>
                    <a:pt x="193" y="12"/>
                    <a:pt x="204" y="12"/>
                  </a:cubicBezTo>
                  <a:cubicBezTo>
                    <a:pt x="214" y="12"/>
                    <a:pt x="224" y="13"/>
                    <a:pt x="232" y="13"/>
                  </a:cubicBezTo>
                  <a:cubicBezTo>
                    <a:pt x="214" y="26"/>
                    <a:pt x="214" y="26"/>
                    <a:pt x="214" y="26"/>
                  </a:cubicBezTo>
                  <a:cubicBezTo>
                    <a:pt x="213" y="27"/>
                    <a:pt x="213" y="27"/>
                    <a:pt x="213" y="27"/>
                  </a:cubicBezTo>
                  <a:cubicBezTo>
                    <a:pt x="213" y="27"/>
                    <a:pt x="215" y="32"/>
                    <a:pt x="227" y="32"/>
                  </a:cubicBezTo>
                  <a:cubicBezTo>
                    <a:pt x="236" y="32"/>
                    <a:pt x="245" y="31"/>
                    <a:pt x="252" y="29"/>
                  </a:cubicBezTo>
                  <a:cubicBezTo>
                    <a:pt x="260" y="27"/>
                    <a:pt x="269" y="21"/>
                    <a:pt x="269" y="21"/>
                  </a:cubicBezTo>
                  <a:cubicBezTo>
                    <a:pt x="265" y="13"/>
                    <a:pt x="265" y="13"/>
                    <a:pt x="265" y="13"/>
                  </a:cubicBezTo>
                  <a:cubicBezTo>
                    <a:pt x="265" y="13"/>
                    <a:pt x="250" y="8"/>
                    <a:pt x="236" y="7"/>
                  </a:cubicBezTo>
                  <a:cubicBezTo>
                    <a:pt x="222" y="5"/>
                    <a:pt x="205" y="5"/>
                    <a:pt x="185" y="5"/>
                  </a:cubicBezTo>
                  <a:cubicBezTo>
                    <a:pt x="160" y="5"/>
                    <a:pt x="137" y="6"/>
                    <a:pt x="116" y="7"/>
                  </a:cubicBezTo>
                  <a:cubicBezTo>
                    <a:pt x="96" y="9"/>
                    <a:pt x="79" y="11"/>
                    <a:pt x="66" y="14"/>
                  </a:cubicBezTo>
                  <a:cubicBezTo>
                    <a:pt x="53" y="18"/>
                    <a:pt x="39" y="25"/>
                    <a:pt x="39" y="25"/>
                  </a:cubicBezTo>
                  <a:cubicBezTo>
                    <a:pt x="39" y="25"/>
                    <a:pt x="38" y="35"/>
                    <a:pt x="53" y="39"/>
                  </a:cubicBezTo>
                  <a:cubicBezTo>
                    <a:pt x="68" y="42"/>
                    <a:pt x="93" y="43"/>
                    <a:pt x="128" y="43"/>
                  </a:cubicBezTo>
                  <a:cubicBezTo>
                    <a:pt x="154" y="43"/>
                    <a:pt x="183" y="42"/>
                    <a:pt x="213" y="41"/>
                  </a:cubicBezTo>
                  <a:cubicBezTo>
                    <a:pt x="208" y="45"/>
                    <a:pt x="208" y="45"/>
                    <a:pt x="208" y="45"/>
                  </a:cubicBezTo>
                  <a:cubicBezTo>
                    <a:pt x="181" y="47"/>
                    <a:pt x="153" y="48"/>
                    <a:pt x="124" y="48"/>
                  </a:cubicBezTo>
                  <a:cubicBezTo>
                    <a:pt x="80" y="48"/>
                    <a:pt x="47" y="46"/>
                    <a:pt x="27" y="42"/>
                  </a:cubicBezTo>
                  <a:cubicBezTo>
                    <a:pt x="6" y="38"/>
                    <a:pt x="0" y="33"/>
                    <a:pt x="7" y="25"/>
                  </a:cubicBezTo>
                  <a:cubicBezTo>
                    <a:pt x="7" y="25"/>
                    <a:pt x="24" y="16"/>
                    <a:pt x="41" y="12"/>
                  </a:cubicBezTo>
                  <a:cubicBezTo>
                    <a:pt x="59" y="8"/>
                    <a:pt x="81" y="5"/>
                    <a:pt x="106" y="3"/>
                  </a:cubicBezTo>
                  <a:cubicBezTo>
                    <a:pt x="132" y="1"/>
                    <a:pt x="160" y="0"/>
                    <a:pt x="190" y="0"/>
                  </a:cubicBezTo>
                  <a:cubicBezTo>
                    <a:pt x="215" y="0"/>
                    <a:pt x="237" y="1"/>
                    <a:pt x="255" y="3"/>
                  </a:cubicBezTo>
                  <a:cubicBezTo>
                    <a:pt x="274" y="4"/>
                    <a:pt x="287" y="7"/>
                    <a:pt x="295" y="10"/>
                  </a:cubicBezTo>
                  <a:cubicBezTo>
                    <a:pt x="303" y="13"/>
                    <a:pt x="300" y="21"/>
                    <a:pt x="300" y="21"/>
                  </a:cubicBezTo>
                  <a:close/>
                  <a:moveTo>
                    <a:pt x="113" y="25"/>
                  </a:moveTo>
                  <a:cubicBezTo>
                    <a:pt x="113" y="25"/>
                    <a:pt x="116" y="32"/>
                    <a:pt x="138" y="32"/>
                  </a:cubicBezTo>
                  <a:cubicBezTo>
                    <a:pt x="161" y="32"/>
                    <a:pt x="177" y="29"/>
                    <a:pt x="185" y="23"/>
                  </a:cubicBezTo>
                  <a:cubicBezTo>
                    <a:pt x="194" y="16"/>
                    <a:pt x="194" y="16"/>
                    <a:pt x="194" y="16"/>
                  </a:cubicBezTo>
                  <a:cubicBezTo>
                    <a:pt x="187" y="16"/>
                    <a:pt x="179" y="16"/>
                    <a:pt x="171" y="16"/>
                  </a:cubicBezTo>
                  <a:cubicBezTo>
                    <a:pt x="155" y="16"/>
                    <a:pt x="143" y="17"/>
                    <a:pt x="132" y="18"/>
                  </a:cubicBezTo>
                  <a:cubicBezTo>
                    <a:pt x="122" y="20"/>
                    <a:pt x="113" y="25"/>
                    <a:pt x="113" y="2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7" name="Freeform 500"/>
            <p:cNvSpPr>
              <a:spLocks/>
            </p:cNvSpPr>
            <p:nvPr/>
          </p:nvSpPr>
          <p:spPr bwMode="auto">
            <a:xfrm>
              <a:off x="-13928725" y="1535113"/>
              <a:ext cx="735013" cy="168275"/>
            </a:xfrm>
            <a:custGeom>
              <a:avLst/>
              <a:gdLst>
                <a:gd name="T0" fmla="*/ 196 w 196"/>
                <a:gd name="T1" fmla="*/ 11 h 45"/>
                <a:gd name="T2" fmla="*/ 176 w 196"/>
                <a:gd name="T3" fmla="*/ 18 h 45"/>
                <a:gd name="T4" fmla="*/ 132 w 196"/>
                <a:gd name="T5" fmla="*/ 21 h 45"/>
                <a:gd name="T6" fmla="*/ 132 w 196"/>
                <a:gd name="T7" fmla="*/ 22 h 45"/>
                <a:gd name="T8" fmla="*/ 177 w 196"/>
                <a:gd name="T9" fmla="*/ 25 h 45"/>
                <a:gd name="T10" fmla="*/ 187 w 196"/>
                <a:gd name="T11" fmla="*/ 32 h 45"/>
                <a:gd name="T12" fmla="*/ 152 w 196"/>
                <a:gd name="T13" fmla="*/ 41 h 45"/>
                <a:gd name="T14" fmla="*/ 72 w 196"/>
                <a:gd name="T15" fmla="*/ 45 h 45"/>
                <a:gd name="T16" fmla="*/ 0 w 196"/>
                <a:gd name="T17" fmla="*/ 42 h 45"/>
                <a:gd name="T18" fmla="*/ 5 w 196"/>
                <a:gd name="T19" fmla="*/ 36 h 45"/>
                <a:gd name="T20" fmla="*/ 39 w 196"/>
                <a:gd name="T21" fmla="*/ 38 h 45"/>
                <a:gd name="T22" fmla="*/ 75 w 196"/>
                <a:gd name="T23" fmla="*/ 39 h 45"/>
                <a:gd name="T24" fmla="*/ 122 w 196"/>
                <a:gd name="T25" fmla="*/ 37 h 45"/>
                <a:gd name="T26" fmla="*/ 142 w 196"/>
                <a:gd name="T27" fmla="*/ 31 h 45"/>
                <a:gd name="T28" fmla="*/ 130 w 196"/>
                <a:gd name="T29" fmla="*/ 26 h 45"/>
                <a:gd name="T30" fmla="*/ 78 w 196"/>
                <a:gd name="T31" fmla="*/ 25 h 45"/>
                <a:gd name="T32" fmla="*/ 56 w 196"/>
                <a:gd name="T33" fmla="*/ 25 h 45"/>
                <a:gd name="T34" fmla="*/ 60 w 196"/>
                <a:gd name="T35" fmla="*/ 19 h 45"/>
                <a:gd name="T36" fmla="*/ 84 w 196"/>
                <a:gd name="T37" fmla="*/ 19 h 45"/>
                <a:gd name="T38" fmla="*/ 153 w 196"/>
                <a:gd name="T39" fmla="*/ 12 h 45"/>
                <a:gd name="T40" fmla="*/ 145 w 196"/>
                <a:gd name="T41" fmla="*/ 8 h 45"/>
                <a:gd name="T42" fmla="*/ 114 w 196"/>
                <a:gd name="T43" fmla="*/ 6 h 45"/>
                <a:gd name="T44" fmla="*/ 85 w 196"/>
                <a:gd name="T45" fmla="*/ 7 h 45"/>
                <a:gd name="T46" fmla="*/ 50 w 196"/>
                <a:gd name="T47" fmla="*/ 9 h 45"/>
                <a:gd name="T48" fmla="*/ 33 w 196"/>
                <a:gd name="T49" fmla="*/ 5 h 45"/>
                <a:gd name="T50" fmla="*/ 121 w 196"/>
                <a:gd name="T51" fmla="*/ 0 h 45"/>
                <a:gd name="T52" fmla="*/ 180 w 196"/>
                <a:gd name="T53" fmla="*/ 3 h 45"/>
                <a:gd name="T54" fmla="*/ 196 w 196"/>
                <a:gd name="T55" fmla="*/ 1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6" h="45">
                  <a:moveTo>
                    <a:pt x="196" y="11"/>
                  </a:moveTo>
                  <a:cubicBezTo>
                    <a:pt x="196" y="11"/>
                    <a:pt x="187" y="16"/>
                    <a:pt x="176" y="18"/>
                  </a:cubicBezTo>
                  <a:cubicBezTo>
                    <a:pt x="165" y="19"/>
                    <a:pt x="150" y="20"/>
                    <a:pt x="132" y="21"/>
                  </a:cubicBezTo>
                  <a:cubicBezTo>
                    <a:pt x="132" y="22"/>
                    <a:pt x="132" y="22"/>
                    <a:pt x="132" y="22"/>
                  </a:cubicBezTo>
                  <a:cubicBezTo>
                    <a:pt x="153" y="22"/>
                    <a:pt x="168" y="23"/>
                    <a:pt x="177" y="25"/>
                  </a:cubicBezTo>
                  <a:cubicBezTo>
                    <a:pt x="186" y="27"/>
                    <a:pt x="187" y="32"/>
                    <a:pt x="187" y="32"/>
                  </a:cubicBezTo>
                  <a:cubicBezTo>
                    <a:pt x="187" y="32"/>
                    <a:pt x="172" y="39"/>
                    <a:pt x="152" y="41"/>
                  </a:cubicBezTo>
                  <a:cubicBezTo>
                    <a:pt x="132" y="44"/>
                    <a:pt x="106" y="45"/>
                    <a:pt x="72" y="45"/>
                  </a:cubicBezTo>
                  <a:cubicBezTo>
                    <a:pt x="43" y="45"/>
                    <a:pt x="19" y="44"/>
                    <a:pt x="0" y="42"/>
                  </a:cubicBezTo>
                  <a:cubicBezTo>
                    <a:pt x="5" y="36"/>
                    <a:pt x="5" y="36"/>
                    <a:pt x="5" y="36"/>
                  </a:cubicBezTo>
                  <a:cubicBezTo>
                    <a:pt x="16" y="37"/>
                    <a:pt x="27" y="38"/>
                    <a:pt x="39" y="38"/>
                  </a:cubicBezTo>
                  <a:cubicBezTo>
                    <a:pt x="52" y="39"/>
                    <a:pt x="63" y="39"/>
                    <a:pt x="75" y="39"/>
                  </a:cubicBezTo>
                  <a:cubicBezTo>
                    <a:pt x="95" y="39"/>
                    <a:pt x="111" y="38"/>
                    <a:pt x="122" y="37"/>
                  </a:cubicBezTo>
                  <a:cubicBezTo>
                    <a:pt x="134" y="36"/>
                    <a:pt x="142" y="31"/>
                    <a:pt x="142" y="31"/>
                  </a:cubicBezTo>
                  <a:cubicBezTo>
                    <a:pt x="142" y="31"/>
                    <a:pt x="140" y="27"/>
                    <a:pt x="130" y="26"/>
                  </a:cubicBezTo>
                  <a:cubicBezTo>
                    <a:pt x="120" y="25"/>
                    <a:pt x="103" y="25"/>
                    <a:pt x="78" y="25"/>
                  </a:cubicBezTo>
                  <a:cubicBezTo>
                    <a:pt x="71" y="25"/>
                    <a:pt x="63" y="25"/>
                    <a:pt x="56" y="25"/>
                  </a:cubicBezTo>
                  <a:cubicBezTo>
                    <a:pt x="60" y="19"/>
                    <a:pt x="60" y="19"/>
                    <a:pt x="60" y="19"/>
                  </a:cubicBezTo>
                  <a:cubicBezTo>
                    <a:pt x="68" y="19"/>
                    <a:pt x="76" y="19"/>
                    <a:pt x="84" y="19"/>
                  </a:cubicBezTo>
                  <a:cubicBezTo>
                    <a:pt x="126" y="19"/>
                    <a:pt x="153" y="12"/>
                    <a:pt x="153" y="12"/>
                  </a:cubicBezTo>
                  <a:cubicBezTo>
                    <a:pt x="153" y="12"/>
                    <a:pt x="152" y="9"/>
                    <a:pt x="145" y="8"/>
                  </a:cubicBezTo>
                  <a:cubicBezTo>
                    <a:pt x="139" y="7"/>
                    <a:pt x="128" y="6"/>
                    <a:pt x="114" y="6"/>
                  </a:cubicBezTo>
                  <a:cubicBezTo>
                    <a:pt x="104" y="6"/>
                    <a:pt x="94" y="6"/>
                    <a:pt x="85" y="7"/>
                  </a:cubicBezTo>
                  <a:cubicBezTo>
                    <a:pt x="75" y="7"/>
                    <a:pt x="63" y="8"/>
                    <a:pt x="50" y="9"/>
                  </a:cubicBezTo>
                  <a:cubicBezTo>
                    <a:pt x="33" y="5"/>
                    <a:pt x="33" y="5"/>
                    <a:pt x="33" y="5"/>
                  </a:cubicBezTo>
                  <a:cubicBezTo>
                    <a:pt x="59" y="2"/>
                    <a:pt x="89" y="0"/>
                    <a:pt x="121" y="0"/>
                  </a:cubicBezTo>
                  <a:cubicBezTo>
                    <a:pt x="147" y="0"/>
                    <a:pt x="167" y="1"/>
                    <a:pt x="180" y="3"/>
                  </a:cubicBezTo>
                  <a:cubicBezTo>
                    <a:pt x="194" y="5"/>
                    <a:pt x="196" y="11"/>
                    <a:pt x="196"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8" name="Freeform 501"/>
            <p:cNvSpPr>
              <a:spLocks noEditPoints="1"/>
            </p:cNvSpPr>
            <p:nvPr/>
          </p:nvSpPr>
          <p:spPr bwMode="auto">
            <a:xfrm>
              <a:off x="-13719175" y="1238251"/>
              <a:ext cx="877888" cy="160338"/>
            </a:xfrm>
            <a:custGeom>
              <a:avLst/>
              <a:gdLst>
                <a:gd name="T0" fmla="*/ 179 w 234"/>
                <a:gd name="T1" fmla="*/ 18 h 43"/>
                <a:gd name="T2" fmla="*/ 163 w 234"/>
                <a:gd name="T3" fmla="*/ 25 h 43"/>
                <a:gd name="T4" fmla="*/ 211 w 234"/>
                <a:gd name="T5" fmla="*/ 25 h 43"/>
                <a:gd name="T6" fmla="*/ 207 w 234"/>
                <a:gd name="T7" fmla="*/ 30 h 43"/>
                <a:gd name="T8" fmla="*/ 153 w 234"/>
                <a:gd name="T9" fmla="*/ 30 h 43"/>
                <a:gd name="T10" fmla="*/ 129 w 234"/>
                <a:gd name="T11" fmla="*/ 43 h 43"/>
                <a:gd name="T12" fmla="*/ 97 w 234"/>
                <a:gd name="T13" fmla="*/ 43 h 43"/>
                <a:gd name="T14" fmla="*/ 121 w 234"/>
                <a:gd name="T15" fmla="*/ 30 h 43"/>
                <a:gd name="T16" fmla="*/ 77 w 234"/>
                <a:gd name="T17" fmla="*/ 30 h 43"/>
                <a:gd name="T18" fmla="*/ 52 w 234"/>
                <a:gd name="T19" fmla="*/ 43 h 43"/>
                <a:gd name="T20" fmla="*/ 21 w 234"/>
                <a:gd name="T21" fmla="*/ 43 h 43"/>
                <a:gd name="T22" fmla="*/ 45 w 234"/>
                <a:gd name="T23" fmla="*/ 30 h 43"/>
                <a:gd name="T24" fmla="*/ 0 w 234"/>
                <a:gd name="T25" fmla="*/ 30 h 43"/>
                <a:gd name="T26" fmla="*/ 4 w 234"/>
                <a:gd name="T27" fmla="*/ 25 h 43"/>
                <a:gd name="T28" fmla="*/ 55 w 234"/>
                <a:gd name="T29" fmla="*/ 25 h 43"/>
                <a:gd name="T30" fmla="*/ 72 w 234"/>
                <a:gd name="T31" fmla="*/ 18 h 43"/>
                <a:gd name="T32" fmla="*/ 25 w 234"/>
                <a:gd name="T33" fmla="*/ 18 h 43"/>
                <a:gd name="T34" fmla="*/ 29 w 234"/>
                <a:gd name="T35" fmla="*/ 13 h 43"/>
                <a:gd name="T36" fmla="*/ 81 w 234"/>
                <a:gd name="T37" fmla="*/ 13 h 43"/>
                <a:gd name="T38" fmla="*/ 106 w 234"/>
                <a:gd name="T39" fmla="*/ 0 h 43"/>
                <a:gd name="T40" fmla="*/ 138 w 234"/>
                <a:gd name="T41" fmla="*/ 0 h 43"/>
                <a:gd name="T42" fmla="*/ 113 w 234"/>
                <a:gd name="T43" fmla="*/ 13 h 43"/>
                <a:gd name="T44" fmla="*/ 158 w 234"/>
                <a:gd name="T45" fmla="*/ 13 h 43"/>
                <a:gd name="T46" fmla="*/ 182 w 234"/>
                <a:gd name="T47" fmla="*/ 0 h 43"/>
                <a:gd name="T48" fmla="*/ 213 w 234"/>
                <a:gd name="T49" fmla="*/ 0 h 43"/>
                <a:gd name="T50" fmla="*/ 189 w 234"/>
                <a:gd name="T51" fmla="*/ 13 h 43"/>
                <a:gd name="T52" fmla="*/ 234 w 234"/>
                <a:gd name="T53" fmla="*/ 13 h 43"/>
                <a:gd name="T54" fmla="*/ 230 w 234"/>
                <a:gd name="T55" fmla="*/ 18 h 43"/>
                <a:gd name="T56" fmla="*/ 179 w 234"/>
                <a:gd name="T57" fmla="*/ 18 h 43"/>
                <a:gd name="T58" fmla="*/ 86 w 234"/>
                <a:gd name="T59" fmla="*/ 25 h 43"/>
                <a:gd name="T60" fmla="*/ 131 w 234"/>
                <a:gd name="T61" fmla="*/ 25 h 43"/>
                <a:gd name="T62" fmla="*/ 148 w 234"/>
                <a:gd name="T63" fmla="*/ 18 h 43"/>
                <a:gd name="T64" fmla="*/ 103 w 234"/>
                <a:gd name="T65" fmla="*/ 18 h 43"/>
                <a:gd name="T66" fmla="*/ 86 w 234"/>
                <a:gd name="T67" fmla="*/ 2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4" h="43">
                  <a:moveTo>
                    <a:pt x="179" y="18"/>
                  </a:moveTo>
                  <a:cubicBezTo>
                    <a:pt x="163" y="25"/>
                    <a:pt x="163" y="25"/>
                    <a:pt x="163" y="25"/>
                  </a:cubicBezTo>
                  <a:cubicBezTo>
                    <a:pt x="179" y="25"/>
                    <a:pt x="195" y="25"/>
                    <a:pt x="211" y="25"/>
                  </a:cubicBezTo>
                  <a:cubicBezTo>
                    <a:pt x="207" y="30"/>
                    <a:pt x="207" y="30"/>
                    <a:pt x="207" y="30"/>
                  </a:cubicBezTo>
                  <a:cubicBezTo>
                    <a:pt x="189" y="30"/>
                    <a:pt x="171" y="30"/>
                    <a:pt x="153" y="30"/>
                  </a:cubicBezTo>
                  <a:cubicBezTo>
                    <a:pt x="145" y="35"/>
                    <a:pt x="137" y="39"/>
                    <a:pt x="129" y="43"/>
                  </a:cubicBezTo>
                  <a:cubicBezTo>
                    <a:pt x="118" y="43"/>
                    <a:pt x="107" y="43"/>
                    <a:pt x="97" y="43"/>
                  </a:cubicBezTo>
                  <a:cubicBezTo>
                    <a:pt x="105" y="39"/>
                    <a:pt x="113" y="35"/>
                    <a:pt x="121" y="30"/>
                  </a:cubicBezTo>
                  <a:cubicBezTo>
                    <a:pt x="106" y="30"/>
                    <a:pt x="92" y="30"/>
                    <a:pt x="77" y="30"/>
                  </a:cubicBezTo>
                  <a:cubicBezTo>
                    <a:pt x="69" y="35"/>
                    <a:pt x="60" y="39"/>
                    <a:pt x="52" y="43"/>
                  </a:cubicBezTo>
                  <a:cubicBezTo>
                    <a:pt x="42" y="43"/>
                    <a:pt x="31" y="43"/>
                    <a:pt x="21" y="43"/>
                  </a:cubicBezTo>
                  <a:cubicBezTo>
                    <a:pt x="29" y="39"/>
                    <a:pt x="37" y="35"/>
                    <a:pt x="45" y="30"/>
                  </a:cubicBezTo>
                  <a:cubicBezTo>
                    <a:pt x="30" y="30"/>
                    <a:pt x="15" y="30"/>
                    <a:pt x="0" y="30"/>
                  </a:cubicBezTo>
                  <a:cubicBezTo>
                    <a:pt x="4" y="25"/>
                    <a:pt x="4" y="25"/>
                    <a:pt x="4" y="25"/>
                  </a:cubicBezTo>
                  <a:cubicBezTo>
                    <a:pt x="21" y="25"/>
                    <a:pt x="38" y="25"/>
                    <a:pt x="55" y="25"/>
                  </a:cubicBezTo>
                  <a:cubicBezTo>
                    <a:pt x="72" y="18"/>
                    <a:pt x="72" y="18"/>
                    <a:pt x="72" y="18"/>
                  </a:cubicBezTo>
                  <a:cubicBezTo>
                    <a:pt x="56" y="18"/>
                    <a:pt x="41" y="18"/>
                    <a:pt x="25" y="18"/>
                  </a:cubicBezTo>
                  <a:cubicBezTo>
                    <a:pt x="29" y="13"/>
                    <a:pt x="29" y="13"/>
                    <a:pt x="29" y="13"/>
                  </a:cubicBezTo>
                  <a:cubicBezTo>
                    <a:pt x="47" y="13"/>
                    <a:pt x="64" y="13"/>
                    <a:pt x="81" y="13"/>
                  </a:cubicBezTo>
                  <a:cubicBezTo>
                    <a:pt x="89" y="9"/>
                    <a:pt x="98" y="4"/>
                    <a:pt x="106" y="0"/>
                  </a:cubicBezTo>
                  <a:cubicBezTo>
                    <a:pt x="116" y="0"/>
                    <a:pt x="127" y="0"/>
                    <a:pt x="138" y="0"/>
                  </a:cubicBezTo>
                  <a:cubicBezTo>
                    <a:pt x="129" y="4"/>
                    <a:pt x="121" y="9"/>
                    <a:pt x="113" y="13"/>
                  </a:cubicBezTo>
                  <a:cubicBezTo>
                    <a:pt x="128" y="13"/>
                    <a:pt x="143" y="13"/>
                    <a:pt x="158" y="13"/>
                  </a:cubicBezTo>
                  <a:cubicBezTo>
                    <a:pt x="166" y="9"/>
                    <a:pt x="174" y="4"/>
                    <a:pt x="182" y="0"/>
                  </a:cubicBezTo>
                  <a:cubicBezTo>
                    <a:pt x="193" y="0"/>
                    <a:pt x="203" y="0"/>
                    <a:pt x="213" y="0"/>
                  </a:cubicBezTo>
                  <a:cubicBezTo>
                    <a:pt x="205" y="4"/>
                    <a:pt x="197" y="9"/>
                    <a:pt x="189" y="13"/>
                  </a:cubicBezTo>
                  <a:cubicBezTo>
                    <a:pt x="204" y="13"/>
                    <a:pt x="219" y="13"/>
                    <a:pt x="234" y="13"/>
                  </a:cubicBezTo>
                  <a:cubicBezTo>
                    <a:pt x="230" y="18"/>
                    <a:pt x="230" y="18"/>
                    <a:pt x="230" y="18"/>
                  </a:cubicBezTo>
                  <a:cubicBezTo>
                    <a:pt x="213" y="18"/>
                    <a:pt x="196" y="18"/>
                    <a:pt x="179" y="18"/>
                  </a:cubicBezTo>
                  <a:close/>
                  <a:moveTo>
                    <a:pt x="86" y="25"/>
                  </a:moveTo>
                  <a:cubicBezTo>
                    <a:pt x="101" y="25"/>
                    <a:pt x="116" y="25"/>
                    <a:pt x="131" y="25"/>
                  </a:cubicBezTo>
                  <a:cubicBezTo>
                    <a:pt x="148" y="18"/>
                    <a:pt x="148" y="18"/>
                    <a:pt x="148" y="18"/>
                  </a:cubicBezTo>
                  <a:cubicBezTo>
                    <a:pt x="133" y="18"/>
                    <a:pt x="118" y="18"/>
                    <a:pt x="103" y="18"/>
                  </a:cubicBezTo>
                  <a:lnTo>
                    <a:pt x="86"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49" name="Freeform 502"/>
            <p:cNvSpPr>
              <a:spLocks noEditPoints="1"/>
            </p:cNvSpPr>
            <p:nvPr/>
          </p:nvSpPr>
          <p:spPr bwMode="auto">
            <a:xfrm>
              <a:off x="-8840788" y="1538288"/>
              <a:ext cx="754063" cy="161925"/>
            </a:xfrm>
            <a:custGeom>
              <a:avLst/>
              <a:gdLst>
                <a:gd name="T0" fmla="*/ 198 w 201"/>
                <a:gd name="T1" fmla="*/ 34 h 43"/>
                <a:gd name="T2" fmla="*/ 162 w 201"/>
                <a:gd name="T3" fmla="*/ 34 h 43"/>
                <a:gd name="T4" fmla="*/ 156 w 201"/>
                <a:gd name="T5" fmla="*/ 43 h 43"/>
                <a:gd name="T6" fmla="*/ 115 w 201"/>
                <a:gd name="T7" fmla="*/ 43 h 43"/>
                <a:gd name="T8" fmla="*/ 121 w 201"/>
                <a:gd name="T9" fmla="*/ 34 h 43"/>
                <a:gd name="T10" fmla="*/ 0 w 201"/>
                <a:gd name="T11" fmla="*/ 34 h 43"/>
                <a:gd name="T12" fmla="*/ 3 w 201"/>
                <a:gd name="T13" fmla="*/ 28 h 43"/>
                <a:gd name="T14" fmla="*/ 141 w 201"/>
                <a:gd name="T15" fmla="*/ 0 h 43"/>
                <a:gd name="T16" fmla="*/ 183 w 201"/>
                <a:gd name="T17" fmla="*/ 0 h 43"/>
                <a:gd name="T18" fmla="*/ 166 w 201"/>
                <a:gd name="T19" fmla="*/ 28 h 43"/>
                <a:gd name="T20" fmla="*/ 201 w 201"/>
                <a:gd name="T21" fmla="*/ 28 h 43"/>
                <a:gd name="T22" fmla="*/ 198 w 201"/>
                <a:gd name="T23" fmla="*/ 34 h 43"/>
                <a:gd name="T24" fmla="*/ 124 w 201"/>
                <a:gd name="T25" fmla="*/ 28 h 43"/>
                <a:gd name="T26" fmla="*/ 131 w 201"/>
                <a:gd name="T27" fmla="*/ 17 h 43"/>
                <a:gd name="T28" fmla="*/ 139 w 201"/>
                <a:gd name="T29" fmla="*/ 8 h 43"/>
                <a:gd name="T30" fmla="*/ 137 w 201"/>
                <a:gd name="T31" fmla="*/ 8 h 43"/>
                <a:gd name="T32" fmla="*/ 118 w 201"/>
                <a:gd name="T33" fmla="*/ 12 h 43"/>
                <a:gd name="T34" fmla="*/ 43 w 201"/>
                <a:gd name="T35" fmla="*/ 28 h 43"/>
                <a:gd name="T36" fmla="*/ 124 w 201"/>
                <a:gd name="T37" fmla="*/ 28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1" h="43">
                  <a:moveTo>
                    <a:pt x="198" y="34"/>
                  </a:moveTo>
                  <a:cubicBezTo>
                    <a:pt x="186" y="34"/>
                    <a:pt x="174" y="34"/>
                    <a:pt x="162" y="34"/>
                  </a:cubicBezTo>
                  <a:cubicBezTo>
                    <a:pt x="156" y="43"/>
                    <a:pt x="156" y="43"/>
                    <a:pt x="156" y="43"/>
                  </a:cubicBezTo>
                  <a:cubicBezTo>
                    <a:pt x="143" y="43"/>
                    <a:pt x="129" y="43"/>
                    <a:pt x="115" y="43"/>
                  </a:cubicBezTo>
                  <a:cubicBezTo>
                    <a:pt x="121" y="34"/>
                    <a:pt x="121" y="34"/>
                    <a:pt x="121" y="34"/>
                  </a:cubicBezTo>
                  <a:cubicBezTo>
                    <a:pt x="80" y="34"/>
                    <a:pt x="40" y="34"/>
                    <a:pt x="0" y="34"/>
                  </a:cubicBezTo>
                  <a:cubicBezTo>
                    <a:pt x="3" y="28"/>
                    <a:pt x="3" y="28"/>
                    <a:pt x="3" y="28"/>
                  </a:cubicBezTo>
                  <a:cubicBezTo>
                    <a:pt x="49" y="19"/>
                    <a:pt x="96" y="9"/>
                    <a:pt x="141" y="0"/>
                  </a:cubicBezTo>
                  <a:cubicBezTo>
                    <a:pt x="155" y="0"/>
                    <a:pt x="169" y="0"/>
                    <a:pt x="183" y="0"/>
                  </a:cubicBezTo>
                  <a:cubicBezTo>
                    <a:pt x="177" y="9"/>
                    <a:pt x="171" y="18"/>
                    <a:pt x="166" y="28"/>
                  </a:cubicBezTo>
                  <a:cubicBezTo>
                    <a:pt x="178" y="28"/>
                    <a:pt x="189" y="28"/>
                    <a:pt x="201" y="28"/>
                  </a:cubicBezTo>
                  <a:lnTo>
                    <a:pt x="198" y="34"/>
                  </a:lnTo>
                  <a:close/>
                  <a:moveTo>
                    <a:pt x="124" y="28"/>
                  </a:moveTo>
                  <a:cubicBezTo>
                    <a:pt x="131" y="17"/>
                    <a:pt x="131" y="17"/>
                    <a:pt x="131" y="17"/>
                  </a:cubicBezTo>
                  <a:cubicBezTo>
                    <a:pt x="139" y="8"/>
                    <a:pt x="139" y="8"/>
                    <a:pt x="139" y="8"/>
                  </a:cubicBezTo>
                  <a:cubicBezTo>
                    <a:pt x="137" y="8"/>
                    <a:pt x="137" y="8"/>
                    <a:pt x="137" y="8"/>
                  </a:cubicBezTo>
                  <a:cubicBezTo>
                    <a:pt x="137" y="8"/>
                    <a:pt x="127" y="11"/>
                    <a:pt x="118" y="12"/>
                  </a:cubicBezTo>
                  <a:cubicBezTo>
                    <a:pt x="93" y="17"/>
                    <a:pt x="68" y="23"/>
                    <a:pt x="43" y="28"/>
                  </a:cubicBezTo>
                  <a:cubicBezTo>
                    <a:pt x="70" y="28"/>
                    <a:pt x="97" y="28"/>
                    <a:pt x="124"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0" name="Freeform 503"/>
            <p:cNvSpPr>
              <a:spLocks noEditPoints="1"/>
            </p:cNvSpPr>
            <p:nvPr/>
          </p:nvSpPr>
          <p:spPr bwMode="auto">
            <a:xfrm>
              <a:off x="-8615363" y="1230313"/>
              <a:ext cx="698500" cy="179388"/>
            </a:xfrm>
            <a:custGeom>
              <a:avLst/>
              <a:gdLst>
                <a:gd name="T0" fmla="*/ 176 w 186"/>
                <a:gd name="T1" fmla="*/ 31 h 48"/>
                <a:gd name="T2" fmla="*/ 153 w 186"/>
                <a:gd name="T3" fmla="*/ 39 h 48"/>
                <a:gd name="T4" fmla="*/ 96 w 186"/>
                <a:gd name="T5" fmla="*/ 42 h 48"/>
                <a:gd name="T6" fmla="*/ 92 w 186"/>
                <a:gd name="T7" fmla="*/ 48 h 48"/>
                <a:gd name="T8" fmla="*/ 68 w 186"/>
                <a:gd name="T9" fmla="*/ 48 h 48"/>
                <a:gd name="T10" fmla="*/ 72 w 186"/>
                <a:gd name="T11" fmla="*/ 42 h 48"/>
                <a:gd name="T12" fmla="*/ 0 w 186"/>
                <a:gd name="T13" fmla="*/ 40 h 48"/>
                <a:gd name="T14" fmla="*/ 4 w 186"/>
                <a:gd name="T15" fmla="*/ 34 h 48"/>
                <a:gd name="T16" fmla="*/ 39 w 186"/>
                <a:gd name="T17" fmla="*/ 36 h 48"/>
                <a:gd name="T18" fmla="*/ 75 w 186"/>
                <a:gd name="T19" fmla="*/ 37 h 48"/>
                <a:gd name="T20" fmla="*/ 82 w 186"/>
                <a:gd name="T21" fmla="*/ 26 h 48"/>
                <a:gd name="T22" fmla="*/ 68 w 186"/>
                <a:gd name="T23" fmla="*/ 25 h 48"/>
                <a:gd name="T24" fmla="*/ 28 w 186"/>
                <a:gd name="T25" fmla="*/ 21 h 48"/>
                <a:gd name="T26" fmla="*/ 18 w 186"/>
                <a:gd name="T27" fmla="*/ 14 h 48"/>
                <a:gd name="T28" fmla="*/ 41 w 186"/>
                <a:gd name="T29" fmla="*/ 8 h 48"/>
                <a:gd name="T30" fmla="*/ 95 w 186"/>
                <a:gd name="T31" fmla="*/ 5 h 48"/>
                <a:gd name="T32" fmla="*/ 98 w 186"/>
                <a:gd name="T33" fmla="*/ 0 h 48"/>
                <a:gd name="T34" fmla="*/ 122 w 186"/>
                <a:gd name="T35" fmla="*/ 0 h 48"/>
                <a:gd name="T36" fmla="*/ 119 w 186"/>
                <a:gd name="T37" fmla="*/ 5 h 48"/>
                <a:gd name="T38" fmla="*/ 186 w 186"/>
                <a:gd name="T39" fmla="*/ 7 h 48"/>
                <a:gd name="T40" fmla="*/ 170 w 186"/>
                <a:gd name="T41" fmla="*/ 12 h 48"/>
                <a:gd name="T42" fmla="*/ 115 w 186"/>
                <a:gd name="T43" fmla="*/ 10 h 48"/>
                <a:gd name="T44" fmla="*/ 109 w 186"/>
                <a:gd name="T45" fmla="*/ 21 h 48"/>
                <a:gd name="T46" fmla="*/ 122 w 186"/>
                <a:gd name="T47" fmla="*/ 21 h 48"/>
                <a:gd name="T48" fmla="*/ 166 w 186"/>
                <a:gd name="T49" fmla="*/ 26 h 48"/>
                <a:gd name="T50" fmla="*/ 176 w 186"/>
                <a:gd name="T51" fmla="*/ 31 h 48"/>
                <a:gd name="T52" fmla="*/ 60 w 186"/>
                <a:gd name="T53" fmla="*/ 14 h 48"/>
                <a:gd name="T54" fmla="*/ 65 w 186"/>
                <a:gd name="T55" fmla="*/ 17 h 48"/>
                <a:gd name="T56" fmla="*/ 86 w 186"/>
                <a:gd name="T57" fmla="*/ 19 h 48"/>
                <a:gd name="T58" fmla="*/ 92 w 186"/>
                <a:gd name="T59" fmla="*/ 10 h 48"/>
                <a:gd name="T60" fmla="*/ 69 w 186"/>
                <a:gd name="T61" fmla="*/ 11 h 48"/>
                <a:gd name="T62" fmla="*/ 60 w 186"/>
                <a:gd name="T63" fmla="*/ 14 h 48"/>
                <a:gd name="T64" fmla="*/ 133 w 186"/>
                <a:gd name="T65" fmla="*/ 32 h 48"/>
                <a:gd name="T66" fmla="*/ 128 w 186"/>
                <a:gd name="T67" fmla="*/ 29 h 48"/>
                <a:gd name="T68" fmla="*/ 105 w 186"/>
                <a:gd name="T69" fmla="*/ 27 h 48"/>
                <a:gd name="T70" fmla="*/ 99 w 186"/>
                <a:gd name="T71" fmla="*/ 36 h 48"/>
                <a:gd name="T72" fmla="*/ 133 w 186"/>
                <a:gd name="T73"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48">
                  <a:moveTo>
                    <a:pt x="176" y="31"/>
                  </a:moveTo>
                  <a:cubicBezTo>
                    <a:pt x="176" y="31"/>
                    <a:pt x="167" y="37"/>
                    <a:pt x="153" y="39"/>
                  </a:cubicBezTo>
                  <a:cubicBezTo>
                    <a:pt x="139" y="40"/>
                    <a:pt x="120" y="41"/>
                    <a:pt x="96" y="42"/>
                  </a:cubicBezTo>
                  <a:cubicBezTo>
                    <a:pt x="92" y="48"/>
                    <a:pt x="92" y="48"/>
                    <a:pt x="92" y="48"/>
                  </a:cubicBezTo>
                  <a:cubicBezTo>
                    <a:pt x="84" y="48"/>
                    <a:pt x="76" y="48"/>
                    <a:pt x="68" y="48"/>
                  </a:cubicBezTo>
                  <a:cubicBezTo>
                    <a:pt x="72" y="42"/>
                    <a:pt x="72" y="42"/>
                    <a:pt x="72" y="42"/>
                  </a:cubicBezTo>
                  <a:cubicBezTo>
                    <a:pt x="43" y="42"/>
                    <a:pt x="19" y="41"/>
                    <a:pt x="0" y="40"/>
                  </a:cubicBezTo>
                  <a:cubicBezTo>
                    <a:pt x="4" y="34"/>
                    <a:pt x="4" y="34"/>
                    <a:pt x="4" y="34"/>
                  </a:cubicBezTo>
                  <a:cubicBezTo>
                    <a:pt x="14" y="35"/>
                    <a:pt x="26" y="35"/>
                    <a:pt x="39" y="36"/>
                  </a:cubicBezTo>
                  <a:cubicBezTo>
                    <a:pt x="53" y="36"/>
                    <a:pt x="65" y="36"/>
                    <a:pt x="75" y="37"/>
                  </a:cubicBezTo>
                  <a:cubicBezTo>
                    <a:pt x="82" y="26"/>
                    <a:pt x="82" y="26"/>
                    <a:pt x="82" y="26"/>
                  </a:cubicBezTo>
                  <a:cubicBezTo>
                    <a:pt x="68" y="25"/>
                    <a:pt x="68" y="25"/>
                    <a:pt x="68" y="25"/>
                  </a:cubicBezTo>
                  <a:cubicBezTo>
                    <a:pt x="49" y="24"/>
                    <a:pt x="36" y="22"/>
                    <a:pt x="28" y="21"/>
                  </a:cubicBezTo>
                  <a:cubicBezTo>
                    <a:pt x="20" y="19"/>
                    <a:pt x="18" y="14"/>
                    <a:pt x="18" y="14"/>
                  </a:cubicBezTo>
                  <a:cubicBezTo>
                    <a:pt x="18" y="14"/>
                    <a:pt x="28" y="9"/>
                    <a:pt x="41" y="8"/>
                  </a:cubicBezTo>
                  <a:cubicBezTo>
                    <a:pt x="55" y="6"/>
                    <a:pt x="73" y="5"/>
                    <a:pt x="95" y="5"/>
                  </a:cubicBezTo>
                  <a:cubicBezTo>
                    <a:pt x="98" y="0"/>
                    <a:pt x="98" y="0"/>
                    <a:pt x="98" y="0"/>
                  </a:cubicBezTo>
                  <a:cubicBezTo>
                    <a:pt x="106" y="0"/>
                    <a:pt x="114" y="0"/>
                    <a:pt x="122" y="0"/>
                  </a:cubicBezTo>
                  <a:cubicBezTo>
                    <a:pt x="119" y="5"/>
                    <a:pt x="119" y="5"/>
                    <a:pt x="119" y="5"/>
                  </a:cubicBezTo>
                  <a:cubicBezTo>
                    <a:pt x="143" y="5"/>
                    <a:pt x="165" y="5"/>
                    <a:pt x="186" y="7"/>
                  </a:cubicBezTo>
                  <a:cubicBezTo>
                    <a:pt x="170" y="12"/>
                    <a:pt x="170" y="12"/>
                    <a:pt x="170" y="12"/>
                  </a:cubicBezTo>
                  <a:cubicBezTo>
                    <a:pt x="152" y="11"/>
                    <a:pt x="134" y="10"/>
                    <a:pt x="115" y="10"/>
                  </a:cubicBezTo>
                  <a:cubicBezTo>
                    <a:pt x="109" y="21"/>
                    <a:pt x="109" y="21"/>
                    <a:pt x="109" y="21"/>
                  </a:cubicBezTo>
                  <a:cubicBezTo>
                    <a:pt x="122" y="21"/>
                    <a:pt x="122" y="21"/>
                    <a:pt x="122" y="21"/>
                  </a:cubicBezTo>
                  <a:cubicBezTo>
                    <a:pt x="144" y="23"/>
                    <a:pt x="159" y="24"/>
                    <a:pt x="166" y="26"/>
                  </a:cubicBezTo>
                  <a:cubicBezTo>
                    <a:pt x="174" y="27"/>
                    <a:pt x="176" y="31"/>
                    <a:pt x="176" y="31"/>
                  </a:cubicBezTo>
                  <a:close/>
                  <a:moveTo>
                    <a:pt x="60" y="14"/>
                  </a:moveTo>
                  <a:cubicBezTo>
                    <a:pt x="65" y="17"/>
                    <a:pt x="65" y="17"/>
                    <a:pt x="65" y="17"/>
                  </a:cubicBezTo>
                  <a:cubicBezTo>
                    <a:pt x="65" y="17"/>
                    <a:pt x="76" y="18"/>
                    <a:pt x="86" y="19"/>
                  </a:cubicBezTo>
                  <a:cubicBezTo>
                    <a:pt x="92" y="10"/>
                    <a:pt x="92" y="10"/>
                    <a:pt x="92" y="10"/>
                  </a:cubicBezTo>
                  <a:cubicBezTo>
                    <a:pt x="82" y="10"/>
                    <a:pt x="69" y="11"/>
                    <a:pt x="69" y="11"/>
                  </a:cubicBezTo>
                  <a:lnTo>
                    <a:pt x="60" y="14"/>
                  </a:lnTo>
                  <a:close/>
                  <a:moveTo>
                    <a:pt x="133" y="32"/>
                  </a:moveTo>
                  <a:cubicBezTo>
                    <a:pt x="128" y="29"/>
                    <a:pt x="128" y="29"/>
                    <a:pt x="128" y="29"/>
                  </a:cubicBezTo>
                  <a:cubicBezTo>
                    <a:pt x="128" y="29"/>
                    <a:pt x="116" y="28"/>
                    <a:pt x="105" y="27"/>
                  </a:cubicBezTo>
                  <a:cubicBezTo>
                    <a:pt x="99" y="36"/>
                    <a:pt x="99" y="36"/>
                    <a:pt x="99" y="36"/>
                  </a:cubicBezTo>
                  <a:cubicBezTo>
                    <a:pt x="121" y="36"/>
                    <a:pt x="133" y="32"/>
                    <a:pt x="133"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1" name="Freeform 504"/>
            <p:cNvSpPr>
              <a:spLocks/>
            </p:cNvSpPr>
            <p:nvPr/>
          </p:nvSpPr>
          <p:spPr bwMode="auto">
            <a:xfrm>
              <a:off x="-3506788" y="1538288"/>
              <a:ext cx="663575" cy="165100"/>
            </a:xfrm>
            <a:custGeom>
              <a:avLst/>
              <a:gdLst>
                <a:gd name="T0" fmla="*/ 95 w 177"/>
                <a:gd name="T1" fmla="*/ 16 h 44"/>
                <a:gd name="T2" fmla="*/ 157 w 177"/>
                <a:gd name="T3" fmla="*/ 19 h 44"/>
                <a:gd name="T4" fmla="*/ 177 w 177"/>
                <a:gd name="T5" fmla="*/ 29 h 44"/>
                <a:gd name="T6" fmla="*/ 146 w 177"/>
                <a:gd name="T7" fmla="*/ 40 h 44"/>
                <a:gd name="T8" fmla="*/ 69 w 177"/>
                <a:gd name="T9" fmla="*/ 44 h 44"/>
                <a:gd name="T10" fmla="*/ 0 w 177"/>
                <a:gd name="T11" fmla="*/ 41 h 44"/>
                <a:gd name="T12" fmla="*/ 3 w 177"/>
                <a:gd name="T13" fmla="*/ 35 h 44"/>
                <a:gd name="T14" fmla="*/ 35 w 177"/>
                <a:gd name="T15" fmla="*/ 37 h 44"/>
                <a:gd name="T16" fmla="*/ 70 w 177"/>
                <a:gd name="T17" fmla="*/ 38 h 44"/>
                <a:gd name="T18" fmla="*/ 115 w 177"/>
                <a:gd name="T19" fmla="*/ 36 h 44"/>
                <a:gd name="T20" fmla="*/ 133 w 177"/>
                <a:gd name="T21" fmla="*/ 30 h 44"/>
                <a:gd name="T22" fmla="*/ 75 w 177"/>
                <a:gd name="T23" fmla="*/ 22 h 44"/>
                <a:gd name="T24" fmla="*/ 54 w 177"/>
                <a:gd name="T25" fmla="*/ 22 h 44"/>
                <a:gd name="T26" fmla="*/ 32 w 177"/>
                <a:gd name="T27" fmla="*/ 23 h 44"/>
                <a:gd name="T28" fmla="*/ 14 w 177"/>
                <a:gd name="T29" fmla="*/ 21 h 44"/>
                <a:gd name="T30" fmla="*/ 32 w 177"/>
                <a:gd name="T31" fmla="*/ 0 h 44"/>
                <a:gd name="T32" fmla="*/ 169 w 177"/>
                <a:gd name="T33" fmla="*/ 0 h 44"/>
                <a:gd name="T34" fmla="*/ 167 w 177"/>
                <a:gd name="T35" fmla="*/ 6 h 44"/>
                <a:gd name="T36" fmla="*/ 67 w 177"/>
                <a:gd name="T37" fmla="*/ 6 h 44"/>
                <a:gd name="T38" fmla="*/ 57 w 177"/>
                <a:gd name="T39" fmla="*/ 17 h 44"/>
                <a:gd name="T40" fmla="*/ 73 w 177"/>
                <a:gd name="T41" fmla="*/ 16 h 44"/>
                <a:gd name="T42" fmla="*/ 95 w 177"/>
                <a:gd name="T43" fmla="*/ 1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7" h="44">
                  <a:moveTo>
                    <a:pt x="95" y="16"/>
                  </a:moveTo>
                  <a:cubicBezTo>
                    <a:pt x="122" y="16"/>
                    <a:pt x="142" y="17"/>
                    <a:pt x="157" y="19"/>
                  </a:cubicBezTo>
                  <a:cubicBezTo>
                    <a:pt x="172" y="22"/>
                    <a:pt x="177" y="29"/>
                    <a:pt x="177" y="29"/>
                  </a:cubicBezTo>
                  <a:cubicBezTo>
                    <a:pt x="177" y="29"/>
                    <a:pt x="165" y="37"/>
                    <a:pt x="146" y="40"/>
                  </a:cubicBezTo>
                  <a:cubicBezTo>
                    <a:pt x="127" y="42"/>
                    <a:pt x="102" y="44"/>
                    <a:pt x="69" y="44"/>
                  </a:cubicBezTo>
                  <a:cubicBezTo>
                    <a:pt x="39" y="44"/>
                    <a:pt x="16" y="43"/>
                    <a:pt x="0" y="41"/>
                  </a:cubicBezTo>
                  <a:cubicBezTo>
                    <a:pt x="3" y="35"/>
                    <a:pt x="3" y="35"/>
                    <a:pt x="3" y="35"/>
                  </a:cubicBezTo>
                  <a:cubicBezTo>
                    <a:pt x="12" y="36"/>
                    <a:pt x="23" y="37"/>
                    <a:pt x="35" y="37"/>
                  </a:cubicBezTo>
                  <a:cubicBezTo>
                    <a:pt x="48" y="38"/>
                    <a:pt x="60" y="38"/>
                    <a:pt x="70" y="38"/>
                  </a:cubicBezTo>
                  <a:cubicBezTo>
                    <a:pt x="90" y="38"/>
                    <a:pt x="105" y="37"/>
                    <a:pt x="115" y="36"/>
                  </a:cubicBezTo>
                  <a:cubicBezTo>
                    <a:pt x="126" y="34"/>
                    <a:pt x="133" y="30"/>
                    <a:pt x="133" y="30"/>
                  </a:cubicBezTo>
                  <a:cubicBezTo>
                    <a:pt x="133" y="30"/>
                    <a:pt x="116" y="22"/>
                    <a:pt x="75" y="22"/>
                  </a:cubicBezTo>
                  <a:cubicBezTo>
                    <a:pt x="75" y="22"/>
                    <a:pt x="63" y="22"/>
                    <a:pt x="54" y="22"/>
                  </a:cubicBezTo>
                  <a:cubicBezTo>
                    <a:pt x="46" y="22"/>
                    <a:pt x="38" y="23"/>
                    <a:pt x="32" y="23"/>
                  </a:cubicBezTo>
                  <a:cubicBezTo>
                    <a:pt x="26" y="22"/>
                    <a:pt x="20" y="22"/>
                    <a:pt x="14" y="21"/>
                  </a:cubicBezTo>
                  <a:cubicBezTo>
                    <a:pt x="20" y="14"/>
                    <a:pt x="26" y="7"/>
                    <a:pt x="32" y="0"/>
                  </a:cubicBezTo>
                  <a:cubicBezTo>
                    <a:pt x="78" y="0"/>
                    <a:pt x="124" y="0"/>
                    <a:pt x="169" y="0"/>
                  </a:cubicBezTo>
                  <a:cubicBezTo>
                    <a:pt x="167" y="6"/>
                    <a:pt x="167" y="6"/>
                    <a:pt x="167" y="6"/>
                  </a:cubicBezTo>
                  <a:cubicBezTo>
                    <a:pt x="134" y="6"/>
                    <a:pt x="100" y="6"/>
                    <a:pt x="67" y="6"/>
                  </a:cubicBezTo>
                  <a:cubicBezTo>
                    <a:pt x="57" y="17"/>
                    <a:pt x="57" y="17"/>
                    <a:pt x="57" y="17"/>
                  </a:cubicBezTo>
                  <a:cubicBezTo>
                    <a:pt x="57" y="17"/>
                    <a:pt x="67" y="17"/>
                    <a:pt x="73" y="16"/>
                  </a:cubicBezTo>
                  <a:cubicBezTo>
                    <a:pt x="79" y="16"/>
                    <a:pt x="86" y="16"/>
                    <a:pt x="9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2" name="Freeform 505"/>
            <p:cNvSpPr>
              <a:spLocks noEditPoints="1"/>
            </p:cNvSpPr>
            <p:nvPr/>
          </p:nvSpPr>
          <p:spPr bwMode="auto">
            <a:xfrm>
              <a:off x="-3562350" y="1238251"/>
              <a:ext cx="1041400" cy="160338"/>
            </a:xfrm>
            <a:custGeom>
              <a:avLst/>
              <a:gdLst>
                <a:gd name="T0" fmla="*/ 115 w 278"/>
                <a:gd name="T1" fmla="*/ 13 h 43"/>
                <a:gd name="T2" fmla="*/ 96 w 278"/>
                <a:gd name="T3" fmla="*/ 23 h 43"/>
                <a:gd name="T4" fmla="*/ 52 w 278"/>
                <a:gd name="T5" fmla="*/ 26 h 43"/>
                <a:gd name="T6" fmla="*/ 11 w 278"/>
                <a:gd name="T7" fmla="*/ 23 h 43"/>
                <a:gd name="T8" fmla="*/ 0 w 278"/>
                <a:gd name="T9" fmla="*/ 13 h 43"/>
                <a:gd name="T10" fmla="*/ 62 w 278"/>
                <a:gd name="T11" fmla="*/ 0 h 43"/>
                <a:gd name="T12" fmla="*/ 104 w 278"/>
                <a:gd name="T13" fmla="*/ 3 h 43"/>
                <a:gd name="T14" fmla="*/ 115 w 278"/>
                <a:gd name="T15" fmla="*/ 13 h 43"/>
                <a:gd name="T16" fmla="*/ 35 w 278"/>
                <a:gd name="T17" fmla="*/ 13 h 43"/>
                <a:gd name="T18" fmla="*/ 37 w 278"/>
                <a:gd name="T19" fmla="*/ 19 h 43"/>
                <a:gd name="T20" fmla="*/ 53 w 278"/>
                <a:gd name="T21" fmla="*/ 22 h 43"/>
                <a:gd name="T22" fmla="*/ 80 w 278"/>
                <a:gd name="T23" fmla="*/ 13 h 43"/>
                <a:gd name="T24" fmla="*/ 60 w 278"/>
                <a:gd name="T25" fmla="*/ 4 h 43"/>
                <a:gd name="T26" fmla="*/ 43 w 278"/>
                <a:gd name="T27" fmla="*/ 7 h 43"/>
                <a:gd name="T28" fmla="*/ 35 w 278"/>
                <a:gd name="T29" fmla="*/ 13 h 43"/>
                <a:gd name="T30" fmla="*/ 236 w 278"/>
                <a:gd name="T31" fmla="*/ 0 h 43"/>
                <a:gd name="T32" fmla="*/ 75 w 278"/>
                <a:gd name="T33" fmla="*/ 43 h 43"/>
                <a:gd name="T34" fmla="*/ 40 w 278"/>
                <a:gd name="T35" fmla="*/ 43 h 43"/>
                <a:gd name="T36" fmla="*/ 202 w 278"/>
                <a:gd name="T37" fmla="*/ 0 h 43"/>
                <a:gd name="T38" fmla="*/ 236 w 278"/>
                <a:gd name="T39" fmla="*/ 0 h 43"/>
                <a:gd name="T40" fmla="*/ 278 w 278"/>
                <a:gd name="T41" fmla="*/ 30 h 43"/>
                <a:gd name="T42" fmla="*/ 260 w 278"/>
                <a:gd name="T43" fmla="*/ 40 h 43"/>
                <a:gd name="T44" fmla="*/ 215 w 278"/>
                <a:gd name="T45" fmla="*/ 43 h 43"/>
                <a:gd name="T46" fmla="*/ 174 w 278"/>
                <a:gd name="T47" fmla="*/ 40 h 43"/>
                <a:gd name="T48" fmla="*/ 163 w 278"/>
                <a:gd name="T49" fmla="*/ 30 h 43"/>
                <a:gd name="T50" fmla="*/ 225 w 278"/>
                <a:gd name="T51" fmla="*/ 17 h 43"/>
                <a:gd name="T52" fmla="*/ 267 w 278"/>
                <a:gd name="T53" fmla="*/ 20 h 43"/>
                <a:gd name="T54" fmla="*/ 278 w 278"/>
                <a:gd name="T55" fmla="*/ 30 h 43"/>
                <a:gd name="T56" fmla="*/ 198 w 278"/>
                <a:gd name="T57" fmla="*/ 30 h 43"/>
                <a:gd name="T58" fmla="*/ 201 w 278"/>
                <a:gd name="T59" fmla="*/ 36 h 43"/>
                <a:gd name="T60" fmla="*/ 217 w 278"/>
                <a:gd name="T61" fmla="*/ 39 h 43"/>
                <a:gd name="T62" fmla="*/ 244 w 278"/>
                <a:gd name="T63" fmla="*/ 30 h 43"/>
                <a:gd name="T64" fmla="*/ 224 w 278"/>
                <a:gd name="T65" fmla="*/ 22 h 43"/>
                <a:gd name="T66" fmla="*/ 206 w 278"/>
                <a:gd name="T67" fmla="*/ 24 h 43"/>
                <a:gd name="T68" fmla="*/ 198 w 278"/>
                <a:gd name="T69" fmla="*/ 3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8" h="43">
                  <a:moveTo>
                    <a:pt x="115" y="13"/>
                  </a:moveTo>
                  <a:cubicBezTo>
                    <a:pt x="115" y="13"/>
                    <a:pt x="107" y="21"/>
                    <a:pt x="96" y="23"/>
                  </a:cubicBezTo>
                  <a:cubicBezTo>
                    <a:pt x="86" y="25"/>
                    <a:pt x="70" y="26"/>
                    <a:pt x="52" y="26"/>
                  </a:cubicBezTo>
                  <a:cubicBezTo>
                    <a:pt x="33" y="26"/>
                    <a:pt x="20" y="25"/>
                    <a:pt x="11" y="23"/>
                  </a:cubicBezTo>
                  <a:cubicBezTo>
                    <a:pt x="2" y="20"/>
                    <a:pt x="0" y="13"/>
                    <a:pt x="0" y="13"/>
                  </a:cubicBezTo>
                  <a:cubicBezTo>
                    <a:pt x="4" y="4"/>
                    <a:pt x="24" y="0"/>
                    <a:pt x="62" y="0"/>
                  </a:cubicBezTo>
                  <a:cubicBezTo>
                    <a:pt x="81" y="0"/>
                    <a:pt x="95" y="1"/>
                    <a:pt x="104" y="3"/>
                  </a:cubicBezTo>
                  <a:cubicBezTo>
                    <a:pt x="113" y="5"/>
                    <a:pt x="115" y="13"/>
                    <a:pt x="115" y="13"/>
                  </a:cubicBezTo>
                  <a:close/>
                  <a:moveTo>
                    <a:pt x="35" y="13"/>
                  </a:moveTo>
                  <a:cubicBezTo>
                    <a:pt x="37" y="19"/>
                    <a:pt x="37" y="19"/>
                    <a:pt x="37" y="19"/>
                  </a:cubicBezTo>
                  <a:cubicBezTo>
                    <a:pt x="37" y="19"/>
                    <a:pt x="45" y="22"/>
                    <a:pt x="53" y="22"/>
                  </a:cubicBezTo>
                  <a:cubicBezTo>
                    <a:pt x="69" y="22"/>
                    <a:pt x="80" y="13"/>
                    <a:pt x="80" y="13"/>
                  </a:cubicBezTo>
                  <a:cubicBezTo>
                    <a:pt x="80" y="13"/>
                    <a:pt x="76" y="4"/>
                    <a:pt x="60" y="4"/>
                  </a:cubicBezTo>
                  <a:cubicBezTo>
                    <a:pt x="53" y="4"/>
                    <a:pt x="43" y="7"/>
                    <a:pt x="43" y="7"/>
                  </a:cubicBezTo>
                  <a:lnTo>
                    <a:pt x="35" y="13"/>
                  </a:lnTo>
                  <a:close/>
                  <a:moveTo>
                    <a:pt x="236" y="0"/>
                  </a:moveTo>
                  <a:cubicBezTo>
                    <a:pt x="183" y="14"/>
                    <a:pt x="129" y="29"/>
                    <a:pt x="75" y="43"/>
                  </a:cubicBezTo>
                  <a:cubicBezTo>
                    <a:pt x="64" y="43"/>
                    <a:pt x="52" y="43"/>
                    <a:pt x="40" y="43"/>
                  </a:cubicBezTo>
                  <a:cubicBezTo>
                    <a:pt x="95" y="29"/>
                    <a:pt x="148" y="14"/>
                    <a:pt x="202" y="0"/>
                  </a:cubicBezTo>
                  <a:cubicBezTo>
                    <a:pt x="213" y="0"/>
                    <a:pt x="225" y="0"/>
                    <a:pt x="236" y="0"/>
                  </a:cubicBezTo>
                  <a:close/>
                  <a:moveTo>
                    <a:pt x="278" y="30"/>
                  </a:moveTo>
                  <a:cubicBezTo>
                    <a:pt x="278" y="30"/>
                    <a:pt x="271" y="38"/>
                    <a:pt x="260" y="40"/>
                  </a:cubicBezTo>
                  <a:cubicBezTo>
                    <a:pt x="249" y="42"/>
                    <a:pt x="234" y="43"/>
                    <a:pt x="215" y="43"/>
                  </a:cubicBezTo>
                  <a:cubicBezTo>
                    <a:pt x="197" y="43"/>
                    <a:pt x="184" y="42"/>
                    <a:pt x="174" y="40"/>
                  </a:cubicBezTo>
                  <a:cubicBezTo>
                    <a:pt x="165" y="38"/>
                    <a:pt x="163" y="30"/>
                    <a:pt x="163" y="30"/>
                  </a:cubicBezTo>
                  <a:cubicBezTo>
                    <a:pt x="166" y="21"/>
                    <a:pt x="187" y="17"/>
                    <a:pt x="225" y="17"/>
                  </a:cubicBezTo>
                  <a:cubicBezTo>
                    <a:pt x="244" y="17"/>
                    <a:pt x="257" y="18"/>
                    <a:pt x="267" y="20"/>
                  </a:cubicBezTo>
                  <a:cubicBezTo>
                    <a:pt x="276" y="22"/>
                    <a:pt x="278" y="30"/>
                    <a:pt x="278" y="30"/>
                  </a:cubicBezTo>
                  <a:close/>
                  <a:moveTo>
                    <a:pt x="198" y="30"/>
                  </a:moveTo>
                  <a:cubicBezTo>
                    <a:pt x="201" y="36"/>
                    <a:pt x="201" y="36"/>
                    <a:pt x="201" y="36"/>
                  </a:cubicBezTo>
                  <a:cubicBezTo>
                    <a:pt x="201" y="36"/>
                    <a:pt x="209" y="39"/>
                    <a:pt x="217" y="39"/>
                  </a:cubicBezTo>
                  <a:cubicBezTo>
                    <a:pt x="233" y="39"/>
                    <a:pt x="244" y="30"/>
                    <a:pt x="244" y="30"/>
                  </a:cubicBezTo>
                  <a:cubicBezTo>
                    <a:pt x="244" y="30"/>
                    <a:pt x="239" y="22"/>
                    <a:pt x="224" y="22"/>
                  </a:cubicBezTo>
                  <a:cubicBezTo>
                    <a:pt x="216" y="22"/>
                    <a:pt x="206" y="24"/>
                    <a:pt x="206" y="24"/>
                  </a:cubicBezTo>
                  <a:lnTo>
                    <a:pt x="198"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3" name="Freeform 506"/>
            <p:cNvSpPr>
              <a:spLocks noEditPoints="1"/>
            </p:cNvSpPr>
            <p:nvPr/>
          </p:nvSpPr>
          <p:spPr bwMode="auto">
            <a:xfrm>
              <a:off x="1709738" y="1535113"/>
              <a:ext cx="671513" cy="168275"/>
            </a:xfrm>
            <a:custGeom>
              <a:avLst/>
              <a:gdLst>
                <a:gd name="T0" fmla="*/ 0 w 179"/>
                <a:gd name="T1" fmla="*/ 26 h 45"/>
                <a:gd name="T2" fmla="*/ 131 w 179"/>
                <a:gd name="T3" fmla="*/ 0 h 45"/>
                <a:gd name="T4" fmla="*/ 164 w 179"/>
                <a:gd name="T5" fmla="*/ 1 h 45"/>
                <a:gd name="T6" fmla="*/ 163 w 179"/>
                <a:gd name="T7" fmla="*/ 7 h 45"/>
                <a:gd name="T8" fmla="*/ 131 w 179"/>
                <a:gd name="T9" fmla="*/ 6 h 45"/>
                <a:gd name="T10" fmla="*/ 67 w 179"/>
                <a:gd name="T11" fmla="*/ 10 h 45"/>
                <a:gd name="T12" fmla="*/ 42 w 179"/>
                <a:gd name="T13" fmla="*/ 22 h 45"/>
                <a:gd name="T14" fmla="*/ 44 w 179"/>
                <a:gd name="T15" fmla="*/ 22 h 45"/>
                <a:gd name="T16" fmla="*/ 69 w 179"/>
                <a:gd name="T17" fmla="*/ 18 h 45"/>
                <a:gd name="T18" fmla="*/ 105 w 179"/>
                <a:gd name="T19" fmla="*/ 17 h 45"/>
                <a:gd name="T20" fmla="*/ 160 w 179"/>
                <a:gd name="T21" fmla="*/ 20 h 45"/>
                <a:gd name="T22" fmla="*/ 179 w 179"/>
                <a:gd name="T23" fmla="*/ 30 h 45"/>
                <a:gd name="T24" fmla="*/ 154 w 179"/>
                <a:gd name="T25" fmla="*/ 41 h 45"/>
                <a:gd name="T26" fmla="*/ 90 w 179"/>
                <a:gd name="T27" fmla="*/ 45 h 45"/>
                <a:gd name="T28" fmla="*/ 40 w 179"/>
                <a:gd name="T29" fmla="*/ 43 h 45"/>
                <a:gd name="T30" fmla="*/ 9 w 179"/>
                <a:gd name="T31" fmla="*/ 36 h 45"/>
                <a:gd name="T32" fmla="*/ 0 w 179"/>
                <a:gd name="T33" fmla="*/ 26 h 45"/>
                <a:gd name="T34" fmla="*/ 90 w 179"/>
                <a:gd name="T35" fmla="*/ 39 h 45"/>
                <a:gd name="T36" fmla="*/ 124 w 179"/>
                <a:gd name="T37" fmla="*/ 37 h 45"/>
                <a:gd name="T38" fmla="*/ 137 w 179"/>
                <a:gd name="T39" fmla="*/ 30 h 45"/>
                <a:gd name="T40" fmla="*/ 127 w 179"/>
                <a:gd name="T41" fmla="*/ 24 h 45"/>
                <a:gd name="T42" fmla="*/ 94 w 179"/>
                <a:gd name="T43" fmla="*/ 22 h 45"/>
                <a:gd name="T44" fmla="*/ 68 w 179"/>
                <a:gd name="T45" fmla="*/ 23 h 45"/>
                <a:gd name="T46" fmla="*/ 50 w 179"/>
                <a:gd name="T47" fmla="*/ 26 h 45"/>
                <a:gd name="T48" fmla="*/ 42 w 179"/>
                <a:gd name="T49" fmla="*/ 29 h 45"/>
                <a:gd name="T50" fmla="*/ 55 w 179"/>
                <a:gd name="T51" fmla="*/ 36 h 45"/>
                <a:gd name="T52" fmla="*/ 90 w 179"/>
                <a:gd name="T53" fmla="*/ 39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9" h="45">
                  <a:moveTo>
                    <a:pt x="0" y="26"/>
                  </a:moveTo>
                  <a:cubicBezTo>
                    <a:pt x="3" y="9"/>
                    <a:pt x="47" y="0"/>
                    <a:pt x="131" y="0"/>
                  </a:cubicBezTo>
                  <a:cubicBezTo>
                    <a:pt x="144" y="0"/>
                    <a:pt x="155" y="0"/>
                    <a:pt x="164" y="1"/>
                  </a:cubicBezTo>
                  <a:cubicBezTo>
                    <a:pt x="163" y="7"/>
                    <a:pt x="163" y="7"/>
                    <a:pt x="163" y="7"/>
                  </a:cubicBezTo>
                  <a:cubicBezTo>
                    <a:pt x="154" y="6"/>
                    <a:pt x="143" y="6"/>
                    <a:pt x="131" y="6"/>
                  </a:cubicBezTo>
                  <a:cubicBezTo>
                    <a:pt x="103" y="6"/>
                    <a:pt x="82" y="7"/>
                    <a:pt x="67" y="10"/>
                  </a:cubicBezTo>
                  <a:cubicBezTo>
                    <a:pt x="53" y="12"/>
                    <a:pt x="42" y="22"/>
                    <a:pt x="42" y="22"/>
                  </a:cubicBezTo>
                  <a:cubicBezTo>
                    <a:pt x="44" y="22"/>
                    <a:pt x="44" y="22"/>
                    <a:pt x="44" y="22"/>
                  </a:cubicBezTo>
                  <a:cubicBezTo>
                    <a:pt x="50" y="20"/>
                    <a:pt x="58" y="19"/>
                    <a:pt x="69" y="18"/>
                  </a:cubicBezTo>
                  <a:cubicBezTo>
                    <a:pt x="79" y="17"/>
                    <a:pt x="91" y="17"/>
                    <a:pt x="105" y="17"/>
                  </a:cubicBezTo>
                  <a:cubicBezTo>
                    <a:pt x="129" y="17"/>
                    <a:pt x="147" y="18"/>
                    <a:pt x="160" y="20"/>
                  </a:cubicBezTo>
                  <a:cubicBezTo>
                    <a:pt x="173" y="23"/>
                    <a:pt x="179" y="30"/>
                    <a:pt x="179" y="30"/>
                  </a:cubicBezTo>
                  <a:cubicBezTo>
                    <a:pt x="179" y="30"/>
                    <a:pt x="170" y="38"/>
                    <a:pt x="154" y="41"/>
                  </a:cubicBezTo>
                  <a:cubicBezTo>
                    <a:pt x="138" y="43"/>
                    <a:pt x="116" y="45"/>
                    <a:pt x="90" y="45"/>
                  </a:cubicBezTo>
                  <a:cubicBezTo>
                    <a:pt x="71" y="45"/>
                    <a:pt x="54" y="44"/>
                    <a:pt x="40" y="43"/>
                  </a:cubicBezTo>
                  <a:cubicBezTo>
                    <a:pt x="27" y="41"/>
                    <a:pt x="16" y="39"/>
                    <a:pt x="9" y="36"/>
                  </a:cubicBezTo>
                  <a:cubicBezTo>
                    <a:pt x="2" y="33"/>
                    <a:pt x="0" y="26"/>
                    <a:pt x="0" y="26"/>
                  </a:cubicBezTo>
                  <a:close/>
                  <a:moveTo>
                    <a:pt x="90" y="39"/>
                  </a:moveTo>
                  <a:cubicBezTo>
                    <a:pt x="104" y="39"/>
                    <a:pt x="116" y="38"/>
                    <a:pt x="124" y="37"/>
                  </a:cubicBezTo>
                  <a:cubicBezTo>
                    <a:pt x="132" y="35"/>
                    <a:pt x="137" y="30"/>
                    <a:pt x="137" y="30"/>
                  </a:cubicBezTo>
                  <a:cubicBezTo>
                    <a:pt x="137" y="30"/>
                    <a:pt x="134" y="25"/>
                    <a:pt x="127" y="24"/>
                  </a:cubicBezTo>
                  <a:cubicBezTo>
                    <a:pt x="120" y="23"/>
                    <a:pt x="109" y="22"/>
                    <a:pt x="94" y="22"/>
                  </a:cubicBezTo>
                  <a:cubicBezTo>
                    <a:pt x="85" y="22"/>
                    <a:pt x="76" y="22"/>
                    <a:pt x="68" y="23"/>
                  </a:cubicBezTo>
                  <a:cubicBezTo>
                    <a:pt x="61" y="24"/>
                    <a:pt x="50" y="26"/>
                    <a:pt x="50" y="26"/>
                  </a:cubicBezTo>
                  <a:cubicBezTo>
                    <a:pt x="42" y="29"/>
                    <a:pt x="42" y="29"/>
                    <a:pt x="42" y="29"/>
                  </a:cubicBezTo>
                  <a:cubicBezTo>
                    <a:pt x="42" y="29"/>
                    <a:pt x="46" y="34"/>
                    <a:pt x="55" y="36"/>
                  </a:cubicBezTo>
                  <a:cubicBezTo>
                    <a:pt x="64" y="38"/>
                    <a:pt x="76" y="39"/>
                    <a:pt x="90"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4" name="Freeform 507"/>
            <p:cNvSpPr>
              <a:spLocks/>
            </p:cNvSpPr>
            <p:nvPr/>
          </p:nvSpPr>
          <p:spPr bwMode="auto">
            <a:xfrm>
              <a:off x="1743075" y="1238251"/>
              <a:ext cx="698500" cy="100013"/>
            </a:xfrm>
            <a:custGeom>
              <a:avLst/>
              <a:gdLst>
                <a:gd name="T0" fmla="*/ 0 w 186"/>
                <a:gd name="T1" fmla="*/ 27 h 27"/>
                <a:gd name="T2" fmla="*/ 83 w 186"/>
                <a:gd name="T3" fmla="*/ 0 h 27"/>
                <a:gd name="T4" fmla="*/ 104 w 186"/>
                <a:gd name="T5" fmla="*/ 0 h 27"/>
                <a:gd name="T6" fmla="*/ 186 w 186"/>
                <a:gd name="T7" fmla="*/ 27 h 27"/>
                <a:gd name="T8" fmla="*/ 151 w 186"/>
                <a:gd name="T9" fmla="*/ 27 h 27"/>
                <a:gd name="T10" fmla="*/ 93 w 186"/>
                <a:gd name="T11" fmla="*/ 7 h 27"/>
                <a:gd name="T12" fmla="*/ 34 w 186"/>
                <a:gd name="T13" fmla="*/ 27 h 27"/>
                <a:gd name="T14" fmla="*/ 0 w 186"/>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6" h="27">
                  <a:moveTo>
                    <a:pt x="0" y="27"/>
                  </a:moveTo>
                  <a:cubicBezTo>
                    <a:pt x="28" y="18"/>
                    <a:pt x="55" y="9"/>
                    <a:pt x="83" y="0"/>
                  </a:cubicBezTo>
                  <a:cubicBezTo>
                    <a:pt x="90" y="0"/>
                    <a:pt x="97" y="0"/>
                    <a:pt x="104" y="0"/>
                  </a:cubicBezTo>
                  <a:cubicBezTo>
                    <a:pt x="131" y="9"/>
                    <a:pt x="159" y="18"/>
                    <a:pt x="186" y="27"/>
                  </a:cubicBezTo>
                  <a:cubicBezTo>
                    <a:pt x="175" y="27"/>
                    <a:pt x="163" y="27"/>
                    <a:pt x="151" y="27"/>
                  </a:cubicBezTo>
                  <a:cubicBezTo>
                    <a:pt x="132" y="20"/>
                    <a:pt x="112" y="14"/>
                    <a:pt x="93" y="7"/>
                  </a:cubicBezTo>
                  <a:cubicBezTo>
                    <a:pt x="73" y="14"/>
                    <a:pt x="54" y="20"/>
                    <a:pt x="34" y="27"/>
                  </a:cubicBezTo>
                  <a:cubicBezTo>
                    <a:pt x="23" y="27"/>
                    <a:pt x="11"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5" name="Freeform 508"/>
            <p:cNvSpPr>
              <a:spLocks/>
            </p:cNvSpPr>
            <p:nvPr/>
          </p:nvSpPr>
          <p:spPr bwMode="auto">
            <a:xfrm>
              <a:off x="6919913" y="1538288"/>
              <a:ext cx="682625" cy="161925"/>
            </a:xfrm>
            <a:custGeom>
              <a:avLst/>
              <a:gdLst>
                <a:gd name="T0" fmla="*/ 35 w 182"/>
                <a:gd name="T1" fmla="*/ 43 h 43"/>
                <a:gd name="T2" fmla="*/ 137 w 182"/>
                <a:gd name="T3" fmla="*/ 6 h 43"/>
                <a:gd name="T4" fmla="*/ 0 w 182"/>
                <a:gd name="T5" fmla="*/ 6 h 43"/>
                <a:gd name="T6" fmla="*/ 0 w 182"/>
                <a:gd name="T7" fmla="*/ 0 h 43"/>
                <a:gd name="T8" fmla="*/ 182 w 182"/>
                <a:gd name="T9" fmla="*/ 0 h 43"/>
                <a:gd name="T10" fmla="*/ 182 w 182"/>
                <a:gd name="T11" fmla="*/ 5 h 43"/>
                <a:gd name="T12" fmla="*/ 81 w 182"/>
                <a:gd name="T13" fmla="*/ 43 h 43"/>
                <a:gd name="T14" fmla="*/ 35 w 18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 h="43">
                  <a:moveTo>
                    <a:pt x="35" y="43"/>
                  </a:moveTo>
                  <a:cubicBezTo>
                    <a:pt x="69" y="31"/>
                    <a:pt x="103" y="18"/>
                    <a:pt x="137" y="6"/>
                  </a:cubicBezTo>
                  <a:cubicBezTo>
                    <a:pt x="92" y="6"/>
                    <a:pt x="46" y="6"/>
                    <a:pt x="0" y="6"/>
                  </a:cubicBezTo>
                  <a:cubicBezTo>
                    <a:pt x="0" y="0"/>
                    <a:pt x="0" y="0"/>
                    <a:pt x="0" y="0"/>
                  </a:cubicBezTo>
                  <a:cubicBezTo>
                    <a:pt x="61" y="0"/>
                    <a:pt x="121" y="0"/>
                    <a:pt x="182" y="0"/>
                  </a:cubicBezTo>
                  <a:cubicBezTo>
                    <a:pt x="182" y="5"/>
                    <a:pt x="182" y="5"/>
                    <a:pt x="182" y="5"/>
                  </a:cubicBezTo>
                  <a:cubicBezTo>
                    <a:pt x="148" y="17"/>
                    <a:pt x="115" y="30"/>
                    <a:pt x="81" y="43"/>
                  </a:cubicBezTo>
                  <a:cubicBezTo>
                    <a:pt x="65" y="43"/>
                    <a:pt x="50" y="43"/>
                    <a:pt x="35" y="4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6" name="Freeform 509"/>
            <p:cNvSpPr>
              <a:spLocks noEditPoints="1"/>
            </p:cNvSpPr>
            <p:nvPr/>
          </p:nvSpPr>
          <p:spPr bwMode="auto">
            <a:xfrm>
              <a:off x="6810375" y="1238251"/>
              <a:ext cx="952500" cy="160338"/>
            </a:xfrm>
            <a:custGeom>
              <a:avLst/>
              <a:gdLst>
                <a:gd name="T0" fmla="*/ 0 w 254"/>
                <a:gd name="T1" fmla="*/ 32 h 43"/>
                <a:gd name="T2" fmla="*/ 11 w 254"/>
                <a:gd name="T3" fmla="*/ 25 h 43"/>
                <a:gd name="T4" fmla="*/ 53 w 254"/>
                <a:gd name="T5" fmla="*/ 19 h 43"/>
                <a:gd name="T6" fmla="*/ 29 w 254"/>
                <a:gd name="T7" fmla="*/ 14 h 43"/>
                <a:gd name="T8" fmla="*/ 23 w 254"/>
                <a:gd name="T9" fmla="*/ 9 h 43"/>
                <a:gd name="T10" fmla="*/ 42 w 254"/>
                <a:gd name="T11" fmla="*/ 2 h 43"/>
                <a:gd name="T12" fmla="*/ 94 w 254"/>
                <a:gd name="T13" fmla="*/ 0 h 43"/>
                <a:gd name="T14" fmla="*/ 143 w 254"/>
                <a:gd name="T15" fmla="*/ 2 h 43"/>
                <a:gd name="T16" fmla="*/ 162 w 254"/>
                <a:gd name="T17" fmla="*/ 9 h 43"/>
                <a:gd name="T18" fmla="*/ 150 w 254"/>
                <a:gd name="T19" fmla="*/ 15 h 43"/>
                <a:gd name="T20" fmla="*/ 110 w 254"/>
                <a:gd name="T21" fmla="*/ 20 h 43"/>
                <a:gd name="T22" fmla="*/ 172 w 254"/>
                <a:gd name="T23" fmla="*/ 30 h 43"/>
                <a:gd name="T24" fmla="*/ 196 w 254"/>
                <a:gd name="T25" fmla="*/ 21 h 43"/>
                <a:gd name="T26" fmla="*/ 239 w 254"/>
                <a:gd name="T27" fmla="*/ 21 h 43"/>
                <a:gd name="T28" fmla="*/ 200 w 254"/>
                <a:gd name="T29" fmla="*/ 34 h 43"/>
                <a:gd name="T30" fmla="*/ 254 w 254"/>
                <a:gd name="T31" fmla="*/ 43 h 43"/>
                <a:gd name="T32" fmla="*/ 200 w 254"/>
                <a:gd name="T33" fmla="*/ 43 h 43"/>
                <a:gd name="T34" fmla="*/ 173 w 254"/>
                <a:gd name="T35" fmla="*/ 39 h 43"/>
                <a:gd name="T36" fmla="*/ 134 w 254"/>
                <a:gd name="T37" fmla="*/ 42 h 43"/>
                <a:gd name="T38" fmla="*/ 89 w 254"/>
                <a:gd name="T39" fmla="*/ 43 h 43"/>
                <a:gd name="T40" fmla="*/ 24 w 254"/>
                <a:gd name="T41" fmla="*/ 40 h 43"/>
                <a:gd name="T42" fmla="*/ 0 w 254"/>
                <a:gd name="T43" fmla="*/ 32 h 43"/>
                <a:gd name="T44" fmla="*/ 91 w 254"/>
                <a:gd name="T45" fmla="*/ 37 h 43"/>
                <a:gd name="T46" fmla="*/ 147 w 254"/>
                <a:gd name="T47" fmla="*/ 34 h 43"/>
                <a:gd name="T48" fmla="*/ 78 w 254"/>
                <a:gd name="T49" fmla="*/ 23 h 43"/>
                <a:gd name="T50" fmla="*/ 52 w 254"/>
                <a:gd name="T51" fmla="*/ 27 h 43"/>
                <a:gd name="T52" fmla="*/ 45 w 254"/>
                <a:gd name="T53" fmla="*/ 31 h 43"/>
                <a:gd name="T54" fmla="*/ 57 w 254"/>
                <a:gd name="T55" fmla="*/ 35 h 43"/>
                <a:gd name="T56" fmla="*/ 91 w 254"/>
                <a:gd name="T57" fmla="*/ 37 h 43"/>
                <a:gd name="T58" fmla="*/ 63 w 254"/>
                <a:gd name="T59" fmla="*/ 9 h 43"/>
                <a:gd name="T60" fmla="*/ 69 w 254"/>
                <a:gd name="T61" fmla="*/ 13 h 43"/>
                <a:gd name="T62" fmla="*/ 86 w 254"/>
                <a:gd name="T63" fmla="*/ 16 h 43"/>
                <a:gd name="T64" fmla="*/ 114 w 254"/>
                <a:gd name="T65" fmla="*/ 13 h 43"/>
                <a:gd name="T66" fmla="*/ 122 w 254"/>
                <a:gd name="T67" fmla="*/ 9 h 43"/>
                <a:gd name="T68" fmla="*/ 114 w 254"/>
                <a:gd name="T69" fmla="*/ 6 h 43"/>
                <a:gd name="T70" fmla="*/ 93 w 254"/>
                <a:gd name="T71" fmla="*/ 5 h 43"/>
                <a:gd name="T72" fmla="*/ 71 w 254"/>
                <a:gd name="T73" fmla="*/ 7 h 43"/>
                <a:gd name="T74" fmla="*/ 63 w 254"/>
                <a:gd name="T75" fmla="*/ 9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4" h="43">
                  <a:moveTo>
                    <a:pt x="0" y="32"/>
                  </a:moveTo>
                  <a:cubicBezTo>
                    <a:pt x="0" y="32"/>
                    <a:pt x="4" y="27"/>
                    <a:pt x="11" y="25"/>
                  </a:cubicBezTo>
                  <a:cubicBezTo>
                    <a:pt x="19" y="23"/>
                    <a:pt x="33" y="21"/>
                    <a:pt x="53" y="19"/>
                  </a:cubicBezTo>
                  <a:cubicBezTo>
                    <a:pt x="41" y="17"/>
                    <a:pt x="29" y="14"/>
                    <a:pt x="29" y="14"/>
                  </a:cubicBezTo>
                  <a:cubicBezTo>
                    <a:pt x="23" y="9"/>
                    <a:pt x="23" y="9"/>
                    <a:pt x="23" y="9"/>
                  </a:cubicBezTo>
                  <a:cubicBezTo>
                    <a:pt x="23" y="9"/>
                    <a:pt x="29" y="4"/>
                    <a:pt x="42" y="2"/>
                  </a:cubicBezTo>
                  <a:cubicBezTo>
                    <a:pt x="55" y="1"/>
                    <a:pt x="72" y="0"/>
                    <a:pt x="94" y="0"/>
                  </a:cubicBezTo>
                  <a:cubicBezTo>
                    <a:pt x="115" y="0"/>
                    <a:pt x="131" y="1"/>
                    <a:pt x="143" y="2"/>
                  </a:cubicBezTo>
                  <a:cubicBezTo>
                    <a:pt x="155" y="4"/>
                    <a:pt x="162" y="9"/>
                    <a:pt x="162" y="9"/>
                  </a:cubicBezTo>
                  <a:cubicBezTo>
                    <a:pt x="162" y="9"/>
                    <a:pt x="158" y="13"/>
                    <a:pt x="150" y="15"/>
                  </a:cubicBezTo>
                  <a:cubicBezTo>
                    <a:pt x="142" y="17"/>
                    <a:pt x="129" y="19"/>
                    <a:pt x="110" y="20"/>
                  </a:cubicBezTo>
                  <a:cubicBezTo>
                    <a:pt x="131" y="23"/>
                    <a:pt x="152" y="27"/>
                    <a:pt x="172" y="30"/>
                  </a:cubicBezTo>
                  <a:cubicBezTo>
                    <a:pt x="182" y="28"/>
                    <a:pt x="190" y="25"/>
                    <a:pt x="196" y="21"/>
                  </a:cubicBezTo>
                  <a:cubicBezTo>
                    <a:pt x="210" y="21"/>
                    <a:pt x="225" y="21"/>
                    <a:pt x="239" y="21"/>
                  </a:cubicBezTo>
                  <a:cubicBezTo>
                    <a:pt x="231" y="26"/>
                    <a:pt x="218" y="31"/>
                    <a:pt x="200" y="34"/>
                  </a:cubicBezTo>
                  <a:cubicBezTo>
                    <a:pt x="218" y="37"/>
                    <a:pt x="236" y="40"/>
                    <a:pt x="254" y="43"/>
                  </a:cubicBezTo>
                  <a:cubicBezTo>
                    <a:pt x="236" y="43"/>
                    <a:pt x="218" y="43"/>
                    <a:pt x="200" y="43"/>
                  </a:cubicBezTo>
                  <a:cubicBezTo>
                    <a:pt x="191" y="41"/>
                    <a:pt x="182" y="40"/>
                    <a:pt x="173" y="39"/>
                  </a:cubicBezTo>
                  <a:cubicBezTo>
                    <a:pt x="161" y="40"/>
                    <a:pt x="148" y="41"/>
                    <a:pt x="134" y="42"/>
                  </a:cubicBezTo>
                  <a:cubicBezTo>
                    <a:pt x="121" y="43"/>
                    <a:pt x="106" y="43"/>
                    <a:pt x="89" y="43"/>
                  </a:cubicBezTo>
                  <a:cubicBezTo>
                    <a:pt x="61" y="43"/>
                    <a:pt x="40" y="42"/>
                    <a:pt x="24" y="40"/>
                  </a:cubicBezTo>
                  <a:cubicBezTo>
                    <a:pt x="8" y="38"/>
                    <a:pt x="0" y="32"/>
                    <a:pt x="0" y="32"/>
                  </a:cubicBezTo>
                  <a:close/>
                  <a:moveTo>
                    <a:pt x="91" y="37"/>
                  </a:moveTo>
                  <a:cubicBezTo>
                    <a:pt x="112" y="37"/>
                    <a:pt x="131" y="36"/>
                    <a:pt x="147" y="34"/>
                  </a:cubicBezTo>
                  <a:cubicBezTo>
                    <a:pt x="123" y="31"/>
                    <a:pt x="100" y="27"/>
                    <a:pt x="78" y="23"/>
                  </a:cubicBezTo>
                  <a:cubicBezTo>
                    <a:pt x="65" y="25"/>
                    <a:pt x="52" y="27"/>
                    <a:pt x="52" y="27"/>
                  </a:cubicBezTo>
                  <a:cubicBezTo>
                    <a:pt x="45" y="31"/>
                    <a:pt x="45" y="31"/>
                    <a:pt x="45" y="31"/>
                  </a:cubicBezTo>
                  <a:cubicBezTo>
                    <a:pt x="45" y="31"/>
                    <a:pt x="49" y="34"/>
                    <a:pt x="57" y="35"/>
                  </a:cubicBezTo>
                  <a:cubicBezTo>
                    <a:pt x="65" y="37"/>
                    <a:pt x="77" y="37"/>
                    <a:pt x="91" y="37"/>
                  </a:cubicBezTo>
                  <a:close/>
                  <a:moveTo>
                    <a:pt x="63" y="9"/>
                  </a:moveTo>
                  <a:cubicBezTo>
                    <a:pt x="69" y="13"/>
                    <a:pt x="69" y="13"/>
                    <a:pt x="69" y="13"/>
                  </a:cubicBezTo>
                  <a:cubicBezTo>
                    <a:pt x="69" y="13"/>
                    <a:pt x="79" y="15"/>
                    <a:pt x="86" y="16"/>
                  </a:cubicBezTo>
                  <a:cubicBezTo>
                    <a:pt x="99" y="15"/>
                    <a:pt x="114" y="13"/>
                    <a:pt x="114" y="13"/>
                  </a:cubicBezTo>
                  <a:cubicBezTo>
                    <a:pt x="122" y="9"/>
                    <a:pt x="122" y="9"/>
                    <a:pt x="122" y="9"/>
                  </a:cubicBezTo>
                  <a:cubicBezTo>
                    <a:pt x="114" y="6"/>
                    <a:pt x="114" y="6"/>
                    <a:pt x="114" y="6"/>
                  </a:cubicBezTo>
                  <a:cubicBezTo>
                    <a:pt x="114" y="6"/>
                    <a:pt x="102" y="5"/>
                    <a:pt x="93" y="5"/>
                  </a:cubicBezTo>
                  <a:cubicBezTo>
                    <a:pt x="84" y="5"/>
                    <a:pt x="71" y="7"/>
                    <a:pt x="71" y="7"/>
                  </a:cubicBezTo>
                  <a:lnTo>
                    <a:pt x="63"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7" name="Freeform 510"/>
            <p:cNvSpPr>
              <a:spLocks noEditPoints="1"/>
            </p:cNvSpPr>
            <p:nvPr/>
          </p:nvSpPr>
          <p:spPr bwMode="auto">
            <a:xfrm>
              <a:off x="12144375" y="1535113"/>
              <a:ext cx="674688" cy="168275"/>
            </a:xfrm>
            <a:custGeom>
              <a:avLst/>
              <a:gdLst>
                <a:gd name="T0" fmla="*/ 81 w 180"/>
                <a:gd name="T1" fmla="*/ 0 h 45"/>
                <a:gd name="T2" fmla="*/ 142 w 180"/>
                <a:gd name="T3" fmla="*/ 3 h 45"/>
                <a:gd name="T4" fmla="*/ 165 w 180"/>
                <a:gd name="T5" fmla="*/ 10 h 45"/>
                <a:gd name="T6" fmla="*/ 120 w 180"/>
                <a:gd name="T7" fmla="*/ 21 h 45"/>
                <a:gd name="T8" fmla="*/ 165 w 180"/>
                <a:gd name="T9" fmla="*/ 27 h 45"/>
                <a:gd name="T10" fmla="*/ 180 w 180"/>
                <a:gd name="T11" fmla="*/ 33 h 45"/>
                <a:gd name="T12" fmla="*/ 159 w 180"/>
                <a:gd name="T13" fmla="*/ 42 h 45"/>
                <a:gd name="T14" fmla="*/ 94 w 180"/>
                <a:gd name="T15" fmla="*/ 45 h 45"/>
                <a:gd name="T16" fmla="*/ 26 w 180"/>
                <a:gd name="T17" fmla="*/ 42 h 45"/>
                <a:gd name="T18" fmla="*/ 0 w 180"/>
                <a:gd name="T19" fmla="*/ 33 h 45"/>
                <a:gd name="T20" fmla="*/ 11 w 180"/>
                <a:gd name="T21" fmla="*/ 27 h 45"/>
                <a:gd name="T22" fmla="*/ 51 w 180"/>
                <a:gd name="T23" fmla="*/ 22 h 45"/>
                <a:gd name="T24" fmla="*/ 15 w 180"/>
                <a:gd name="T25" fmla="*/ 17 h 45"/>
                <a:gd name="T26" fmla="*/ 3 w 180"/>
                <a:gd name="T27" fmla="*/ 10 h 45"/>
                <a:gd name="T28" fmla="*/ 23 w 180"/>
                <a:gd name="T29" fmla="*/ 3 h 45"/>
                <a:gd name="T30" fmla="*/ 81 w 180"/>
                <a:gd name="T31" fmla="*/ 0 h 45"/>
                <a:gd name="T32" fmla="*/ 41 w 180"/>
                <a:gd name="T33" fmla="*/ 33 h 45"/>
                <a:gd name="T34" fmla="*/ 56 w 180"/>
                <a:gd name="T35" fmla="*/ 38 h 45"/>
                <a:gd name="T36" fmla="*/ 92 w 180"/>
                <a:gd name="T37" fmla="*/ 39 h 45"/>
                <a:gd name="T38" fmla="*/ 128 w 180"/>
                <a:gd name="T39" fmla="*/ 38 h 45"/>
                <a:gd name="T40" fmla="*/ 139 w 180"/>
                <a:gd name="T41" fmla="*/ 33 h 45"/>
                <a:gd name="T42" fmla="*/ 126 w 180"/>
                <a:gd name="T43" fmla="*/ 28 h 45"/>
                <a:gd name="T44" fmla="*/ 89 w 180"/>
                <a:gd name="T45" fmla="*/ 25 h 45"/>
                <a:gd name="T46" fmla="*/ 84 w 180"/>
                <a:gd name="T47" fmla="*/ 24 h 45"/>
                <a:gd name="T48" fmla="*/ 51 w 180"/>
                <a:gd name="T49" fmla="*/ 28 h 45"/>
                <a:gd name="T50" fmla="*/ 41 w 180"/>
                <a:gd name="T51" fmla="*/ 33 h 45"/>
                <a:gd name="T52" fmla="*/ 83 w 180"/>
                <a:gd name="T53" fmla="*/ 6 h 45"/>
                <a:gd name="T54" fmla="*/ 54 w 180"/>
                <a:gd name="T55" fmla="*/ 7 h 45"/>
                <a:gd name="T56" fmla="*/ 44 w 180"/>
                <a:gd name="T57" fmla="*/ 11 h 45"/>
                <a:gd name="T58" fmla="*/ 49 w 180"/>
                <a:gd name="T59" fmla="*/ 14 h 45"/>
                <a:gd name="T60" fmla="*/ 61 w 180"/>
                <a:gd name="T61" fmla="*/ 16 h 45"/>
                <a:gd name="T62" fmla="*/ 87 w 180"/>
                <a:gd name="T63" fmla="*/ 18 h 45"/>
                <a:gd name="T64" fmla="*/ 117 w 180"/>
                <a:gd name="T65" fmla="*/ 15 h 45"/>
                <a:gd name="T66" fmla="*/ 125 w 180"/>
                <a:gd name="T67" fmla="*/ 11 h 45"/>
                <a:gd name="T68" fmla="*/ 112 w 180"/>
                <a:gd name="T69" fmla="*/ 7 h 45"/>
                <a:gd name="T70" fmla="*/ 83 w 180"/>
                <a:gd name="T71"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0" h="45">
                  <a:moveTo>
                    <a:pt x="81" y="0"/>
                  </a:moveTo>
                  <a:cubicBezTo>
                    <a:pt x="106" y="0"/>
                    <a:pt x="126" y="1"/>
                    <a:pt x="142" y="3"/>
                  </a:cubicBezTo>
                  <a:cubicBezTo>
                    <a:pt x="157" y="5"/>
                    <a:pt x="165" y="10"/>
                    <a:pt x="165" y="10"/>
                  </a:cubicBezTo>
                  <a:cubicBezTo>
                    <a:pt x="165" y="10"/>
                    <a:pt x="151" y="19"/>
                    <a:pt x="120" y="21"/>
                  </a:cubicBezTo>
                  <a:cubicBezTo>
                    <a:pt x="141" y="23"/>
                    <a:pt x="156" y="25"/>
                    <a:pt x="165" y="27"/>
                  </a:cubicBezTo>
                  <a:cubicBezTo>
                    <a:pt x="175" y="28"/>
                    <a:pt x="180" y="33"/>
                    <a:pt x="180" y="33"/>
                  </a:cubicBezTo>
                  <a:cubicBezTo>
                    <a:pt x="180" y="33"/>
                    <a:pt x="174" y="39"/>
                    <a:pt x="159" y="42"/>
                  </a:cubicBezTo>
                  <a:cubicBezTo>
                    <a:pt x="143" y="44"/>
                    <a:pt x="122" y="45"/>
                    <a:pt x="94" y="45"/>
                  </a:cubicBezTo>
                  <a:cubicBezTo>
                    <a:pt x="66" y="45"/>
                    <a:pt x="43" y="44"/>
                    <a:pt x="26" y="42"/>
                  </a:cubicBezTo>
                  <a:cubicBezTo>
                    <a:pt x="10" y="40"/>
                    <a:pt x="0" y="33"/>
                    <a:pt x="0" y="33"/>
                  </a:cubicBezTo>
                  <a:cubicBezTo>
                    <a:pt x="0" y="33"/>
                    <a:pt x="3" y="28"/>
                    <a:pt x="11" y="27"/>
                  </a:cubicBezTo>
                  <a:cubicBezTo>
                    <a:pt x="19" y="25"/>
                    <a:pt x="32" y="23"/>
                    <a:pt x="51" y="22"/>
                  </a:cubicBezTo>
                  <a:cubicBezTo>
                    <a:pt x="34" y="20"/>
                    <a:pt x="22" y="18"/>
                    <a:pt x="15" y="17"/>
                  </a:cubicBezTo>
                  <a:cubicBezTo>
                    <a:pt x="7" y="15"/>
                    <a:pt x="3" y="10"/>
                    <a:pt x="3" y="10"/>
                  </a:cubicBezTo>
                  <a:cubicBezTo>
                    <a:pt x="3" y="10"/>
                    <a:pt x="9" y="5"/>
                    <a:pt x="23" y="3"/>
                  </a:cubicBezTo>
                  <a:cubicBezTo>
                    <a:pt x="38" y="1"/>
                    <a:pt x="57" y="0"/>
                    <a:pt x="81" y="0"/>
                  </a:cubicBezTo>
                  <a:close/>
                  <a:moveTo>
                    <a:pt x="41" y="33"/>
                  </a:moveTo>
                  <a:cubicBezTo>
                    <a:pt x="41" y="33"/>
                    <a:pt x="47" y="37"/>
                    <a:pt x="56" y="38"/>
                  </a:cubicBezTo>
                  <a:cubicBezTo>
                    <a:pt x="65" y="39"/>
                    <a:pt x="77" y="39"/>
                    <a:pt x="92" y="39"/>
                  </a:cubicBezTo>
                  <a:cubicBezTo>
                    <a:pt x="108" y="39"/>
                    <a:pt x="120" y="39"/>
                    <a:pt x="128" y="38"/>
                  </a:cubicBezTo>
                  <a:cubicBezTo>
                    <a:pt x="136" y="37"/>
                    <a:pt x="139" y="33"/>
                    <a:pt x="139" y="33"/>
                  </a:cubicBezTo>
                  <a:cubicBezTo>
                    <a:pt x="139" y="33"/>
                    <a:pt x="135" y="30"/>
                    <a:pt x="126" y="28"/>
                  </a:cubicBezTo>
                  <a:cubicBezTo>
                    <a:pt x="118" y="27"/>
                    <a:pt x="106" y="26"/>
                    <a:pt x="89" y="25"/>
                  </a:cubicBezTo>
                  <a:cubicBezTo>
                    <a:pt x="84" y="24"/>
                    <a:pt x="84" y="24"/>
                    <a:pt x="84" y="24"/>
                  </a:cubicBezTo>
                  <a:cubicBezTo>
                    <a:pt x="68" y="25"/>
                    <a:pt x="57" y="27"/>
                    <a:pt x="51" y="28"/>
                  </a:cubicBezTo>
                  <a:cubicBezTo>
                    <a:pt x="44" y="29"/>
                    <a:pt x="41" y="33"/>
                    <a:pt x="41" y="33"/>
                  </a:cubicBezTo>
                  <a:close/>
                  <a:moveTo>
                    <a:pt x="83" y="6"/>
                  </a:moveTo>
                  <a:cubicBezTo>
                    <a:pt x="71" y="6"/>
                    <a:pt x="61" y="6"/>
                    <a:pt x="54" y="7"/>
                  </a:cubicBezTo>
                  <a:cubicBezTo>
                    <a:pt x="47" y="8"/>
                    <a:pt x="44" y="11"/>
                    <a:pt x="44" y="11"/>
                  </a:cubicBezTo>
                  <a:cubicBezTo>
                    <a:pt x="49" y="14"/>
                    <a:pt x="49" y="14"/>
                    <a:pt x="49" y="14"/>
                  </a:cubicBezTo>
                  <a:cubicBezTo>
                    <a:pt x="61" y="16"/>
                    <a:pt x="61" y="16"/>
                    <a:pt x="61" y="16"/>
                  </a:cubicBezTo>
                  <a:cubicBezTo>
                    <a:pt x="61" y="16"/>
                    <a:pt x="75" y="18"/>
                    <a:pt x="87" y="18"/>
                  </a:cubicBezTo>
                  <a:cubicBezTo>
                    <a:pt x="101" y="17"/>
                    <a:pt x="117" y="15"/>
                    <a:pt x="117" y="15"/>
                  </a:cubicBezTo>
                  <a:cubicBezTo>
                    <a:pt x="125" y="11"/>
                    <a:pt x="125" y="11"/>
                    <a:pt x="125" y="11"/>
                  </a:cubicBezTo>
                  <a:cubicBezTo>
                    <a:pt x="125" y="11"/>
                    <a:pt x="120" y="8"/>
                    <a:pt x="112" y="7"/>
                  </a:cubicBezTo>
                  <a:cubicBezTo>
                    <a:pt x="105" y="6"/>
                    <a:pt x="95"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8" name="Freeform 511"/>
            <p:cNvSpPr>
              <a:spLocks/>
            </p:cNvSpPr>
            <p:nvPr/>
          </p:nvSpPr>
          <p:spPr bwMode="auto">
            <a:xfrm>
              <a:off x="12053888" y="1230313"/>
              <a:ext cx="649288" cy="101600"/>
            </a:xfrm>
            <a:custGeom>
              <a:avLst/>
              <a:gdLst>
                <a:gd name="T0" fmla="*/ 103 w 173"/>
                <a:gd name="T1" fmla="*/ 0 h 27"/>
                <a:gd name="T2" fmla="*/ 99 w 173"/>
                <a:gd name="T3" fmla="*/ 11 h 27"/>
                <a:gd name="T4" fmla="*/ 167 w 173"/>
                <a:gd name="T5" fmla="*/ 8 h 27"/>
                <a:gd name="T6" fmla="*/ 173 w 173"/>
                <a:gd name="T7" fmla="*/ 14 h 27"/>
                <a:gd name="T8" fmla="*/ 110 w 173"/>
                <a:gd name="T9" fmla="*/ 15 h 27"/>
                <a:gd name="T10" fmla="*/ 154 w 173"/>
                <a:gd name="T11" fmla="*/ 24 h 27"/>
                <a:gd name="T12" fmla="*/ 119 w 173"/>
                <a:gd name="T13" fmla="*/ 27 h 27"/>
                <a:gd name="T14" fmla="*/ 87 w 173"/>
                <a:gd name="T15" fmla="*/ 17 h 27"/>
                <a:gd name="T16" fmla="*/ 63 w 173"/>
                <a:gd name="T17" fmla="*/ 27 h 27"/>
                <a:gd name="T18" fmla="*/ 26 w 173"/>
                <a:gd name="T19" fmla="*/ 24 h 27"/>
                <a:gd name="T20" fmla="*/ 65 w 173"/>
                <a:gd name="T21" fmla="*/ 15 h 27"/>
                <a:gd name="T22" fmla="*/ 0 w 173"/>
                <a:gd name="T23" fmla="*/ 14 h 27"/>
                <a:gd name="T24" fmla="*/ 5 w 173"/>
                <a:gd name="T25" fmla="*/ 8 h 27"/>
                <a:gd name="T26" fmla="*/ 73 w 173"/>
                <a:gd name="T27" fmla="*/ 11 h 27"/>
                <a:gd name="T28" fmla="*/ 63 w 173"/>
                <a:gd name="T29" fmla="*/ 0 h 27"/>
                <a:gd name="T30" fmla="*/ 103 w 173"/>
                <a:gd name="T3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3" h="27">
                  <a:moveTo>
                    <a:pt x="103" y="0"/>
                  </a:moveTo>
                  <a:cubicBezTo>
                    <a:pt x="99" y="11"/>
                    <a:pt x="99" y="11"/>
                    <a:pt x="99" y="11"/>
                  </a:cubicBezTo>
                  <a:cubicBezTo>
                    <a:pt x="122" y="10"/>
                    <a:pt x="144" y="9"/>
                    <a:pt x="167" y="8"/>
                  </a:cubicBezTo>
                  <a:cubicBezTo>
                    <a:pt x="173" y="14"/>
                    <a:pt x="173" y="14"/>
                    <a:pt x="173" y="14"/>
                  </a:cubicBezTo>
                  <a:cubicBezTo>
                    <a:pt x="152" y="14"/>
                    <a:pt x="131" y="14"/>
                    <a:pt x="110" y="15"/>
                  </a:cubicBezTo>
                  <a:cubicBezTo>
                    <a:pt x="124" y="18"/>
                    <a:pt x="139" y="21"/>
                    <a:pt x="154" y="24"/>
                  </a:cubicBezTo>
                  <a:cubicBezTo>
                    <a:pt x="143" y="25"/>
                    <a:pt x="131" y="26"/>
                    <a:pt x="119" y="27"/>
                  </a:cubicBezTo>
                  <a:cubicBezTo>
                    <a:pt x="109" y="24"/>
                    <a:pt x="98" y="20"/>
                    <a:pt x="87" y="17"/>
                  </a:cubicBezTo>
                  <a:cubicBezTo>
                    <a:pt x="79" y="20"/>
                    <a:pt x="71" y="24"/>
                    <a:pt x="63" y="27"/>
                  </a:cubicBezTo>
                  <a:cubicBezTo>
                    <a:pt x="51" y="26"/>
                    <a:pt x="38" y="25"/>
                    <a:pt x="26" y="24"/>
                  </a:cubicBezTo>
                  <a:cubicBezTo>
                    <a:pt x="39" y="21"/>
                    <a:pt x="52" y="18"/>
                    <a:pt x="65" y="15"/>
                  </a:cubicBezTo>
                  <a:cubicBezTo>
                    <a:pt x="43" y="14"/>
                    <a:pt x="22" y="14"/>
                    <a:pt x="0" y="14"/>
                  </a:cubicBezTo>
                  <a:cubicBezTo>
                    <a:pt x="5" y="8"/>
                    <a:pt x="5" y="8"/>
                    <a:pt x="5" y="8"/>
                  </a:cubicBezTo>
                  <a:cubicBezTo>
                    <a:pt x="28" y="9"/>
                    <a:pt x="50" y="10"/>
                    <a:pt x="73" y="11"/>
                  </a:cubicBezTo>
                  <a:cubicBezTo>
                    <a:pt x="63" y="0"/>
                    <a:pt x="63" y="0"/>
                    <a:pt x="63" y="0"/>
                  </a:cubicBezTo>
                  <a:cubicBezTo>
                    <a:pt x="76" y="0"/>
                    <a:pt x="90" y="0"/>
                    <a:pt x="10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59" name="Freeform 512"/>
            <p:cNvSpPr>
              <a:spLocks noEditPoints="1"/>
            </p:cNvSpPr>
            <p:nvPr/>
          </p:nvSpPr>
          <p:spPr bwMode="auto">
            <a:xfrm>
              <a:off x="17305338" y="1535113"/>
              <a:ext cx="696913" cy="168275"/>
            </a:xfrm>
            <a:custGeom>
              <a:avLst/>
              <a:gdLst>
                <a:gd name="T0" fmla="*/ 182 w 186"/>
                <a:gd name="T1" fmla="*/ 19 h 45"/>
                <a:gd name="T2" fmla="*/ 160 w 186"/>
                <a:gd name="T3" fmla="*/ 38 h 45"/>
                <a:gd name="T4" fmla="*/ 68 w 186"/>
                <a:gd name="T5" fmla="*/ 45 h 45"/>
                <a:gd name="T6" fmla="*/ 33 w 186"/>
                <a:gd name="T7" fmla="*/ 44 h 45"/>
                <a:gd name="T8" fmla="*/ 30 w 186"/>
                <a:gd name="T9" fmla="*/ 38 h 45"/>
                <a:gd name="T10" fmla="*/ 63 w 186"/>
                <a:gd name="T11" fmla="*/ 39 h 45"/>
                <a:gd name="T12" fmla="*/ 125 w 186"/>
                <a:gd name="T13" fmla="*/ 35 h 45"/>
                <a:gd name="T14" fmla="*/ 143 w 186"/>
                <a:gd name="T15" fmla="*/ 23 h 45"/>
                <a:gd name="T16" fmla="*/ 141 w 186"/>
                <a:gd name="T17" fmla="*/ 23 h 45"/>
                <a:gd name="T18" fmla="*/ 117 w 186"/>
                <a:gd name="T19" fmla="*/ 27 h 45"/>
                <a:gd name="T20" fmla="*/ 82 w 186"/>
                <a:gd name="T21" fmla="*/ 28 h 45"/>
                <a:gd name="T22" fmla="*/ 25 w 186"/>
                <a:gd name="T23" fmla="*/ 25 h 45"/>
                <a:gd name="T24" fmla="*/ 0 w 186"/>
                <a:gd name="T25" fmla="*/ 15 h 45"/>
                <a:gd name="T26" fmla="*/ 18 w 186"/>
                <a:gd name="T27" fmla="*/ 4 h 45"/>
                <a:gd name="T28" fmla="*/ 79 w 186"/>
                <a:gd name="T29" fmla="*/ 0 h 45"/>
                <a:gd name="T30" fmla="*/ 130 w 186"/>
                <a:gd name="T31" fmla="*/ 3 h 45"/>
                <a:gd name="T32" fmla="*/ 165 w 186"/>
                <a:gd name="T33" fmla="*/ 9 h 45"/>
                <a:gd name="T34" fmla="*/ 182 w 186"/>
                <a:gd name="T35" fmla="*/ 19 h 45"/>
                <a:gd name="T36" fmla="*/ 83 w 186"/>
                <a:gd name="T37" fmla="*/ 6 h 45"/>
                <a:gd name="T38" fmla="*/ 51 w 186"/>
                <a:gd name="T39" fmla="*/ 8 h 45"/>
                <a:gd name="T40" fmla="*/ 42 w 186"/>
                <a:gd name="T41" fmla="*/ 15 h 45"/>
                <a:gd name="T42" fmla="*/ 56 w 186"/>
                <a:gd name="T43" fmla="*/ 21 h 45"/>
                <a:gd name="T44" fmla="*/ 90 w 186"/>
                <a:gd name="T45" fmla="*/ 23 h 45"/>
                <a:gd name="T46" fmla="*/ 125 w 186"/>
                <a:gd name="T47" fmla="*/ 21 h 45"/>
                <a:gd name="T48" fmla="*/ 137 w 186"/>
                <a:gd name="T49" fmla="*/ 16 h 45"/>
                <a:gd name="T50" fmla="*/ 128 w 186"/>
                <a:gd name="T51" fmla="*/ 11 h 45"/>
                <a:gd name="T52" fmla="*/ 109 w 186"/>
                <a:gd name="T53" fmla="*/ 7 h 45"/>
                <a:gd name="T54" fmla="*/ 83 w 186"/>
                <a:gd name="T55" fmla="*/ 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6" h="45">
                  <a:moveTo>
                    <a:pt x="182" y="19"/>
                  </a:moveTo>
                  <a:cubicBezTo>
                    <a:pt x="186" y="28"/>
                    <a:pt x="179" y="34"/>
                    <a:pt x="160" y="38"/>
                  </a:cubicBezTo>
                  <a:cubicBezTo>
                    <a:pt x="141" y="43"/>
                    <a:pt x="110" y="45"/>
                    <a:pt x="68" y="45"/>
                  </a:cubicBezTo>
                  <a:cubicBezTo>
                    <a:pt x="52" y="45"/>
                    <a:pt x="40" y="45"/>
                    <a:pt x="33" y="44"/>
                  </a:cubicBezTo>
                  <a:cubicBezTo>
                    <a:pt x="30" y="38"/>
                    <a:pt x="30" y="38"/>
                    <a:pt x="30" y="38"/>
                  </a:cubicBezTo>
                  <a:cubicBezTo>
                    <a:pt x="41" y="39"/>
                    <a:pt x="52" y="39"/>
                    <a:pt x="63" y="39"/>
                  </a:cubicBezTo>
                  <a:cubicBezTo>
                    <a:pt x="92" y="39"/>
                    <a:pt x="112" y="38"/>
                    <a:pt x="125" y="35"/>
                  </a:cubicBezTo>
                  <a:cubicBezTo>
                    <a:pt x="138" y="33"/>
                    <a:pt x="143" y="23"/>
                    <a:pt x="143" y="23"/>
                  </a:cubicBezTo>
                  <a:cubicBezTo>
                    <a:pt x="141" y="23"/>
                    <a:pt x="141" y="23"/>
                    <a:pt x="141" y="23"/>
                  </a:cubicBezTo>
                  <a:cubicBezTo>
                    <a:pt x="134" y="25"/>
                    <a:pt x="126" y="27"/>
                    <a:pt x="117" y="27"/>
                  </a:cubicBezTo>
                  <a:cubicBezTo>
                    <a:pt x="107" y="28"/>
                    <a:pt x="95" y="28"/>
                    <a:pt x="82" y="28"/>
                  </a:cubicBezTo>
                  <a:cubicBezTo>
                    <a:pt x="59" y="28"/>
                    <a:pt x="40" y="27"/>
                    <a:pt x="25" y="25"/>
                  </a:cubicBezTo>
                  <a:cubicBezTo>
                    <a:pt x="11" y="22"/>
                    <a:pt x="0" y="15"/>
                    <a:pt x="0" y="15"/>
                  </a:cubicBezTo>
                  <a:cubicBezTo>
                    <a:pt x="0" y="15"/>
                    <a:pt x="4" y="7"/>
                    <a:pt x="18" y="4"/>
                  </a:cubicBezTo>
                  <a:cubicBezTo>
                    <a:pt x="32" y="2"/>
                    <a:pt x="53" y="0"/>
                    <a:pt x="79" y="0"/>
                  </a:cubicBezTo>
                  <a:cubicBezTo>
                    <a:pt x="98" y="0"/>
                    <a:pt x="115" y="1"/>
                    <a:pt x="130" y="3"/>
                  </a:cubicBezTo>
                  <a:cubicBezTo>
                    <a:pt x="144" y="4"/>
                    <a:pt x="156" y="6"/>
                    <a:pt x="165" y="9"/>
                  </a:cubicBezTo>
                  <a:cubicBezTo>
                    <a:pt x="174" y="12"/>
                    <a:pt x="182" y="19"/>
                    <a:pt x="182" y="19"/>
                  </a:cubicBezTo>
                  <a:close/>
                  <a:moveTo>
                    <a:pt x="83" y="6"/>
                  </a:moveTo>
                  <a:cubicBezTo>
                    <a:pt x="68" y="6"/>
                    <a:pt x="57" y="7"/>
                    <a:pt x="51" y="8"/>
                  </a:cubicBezTo>
                  <a:cubicBezTo>
                    <a:pt x="43" y="10"/>
                    <a:pt x="42" y="15"/>
                    <a:pt x="42" y="15"/>
                  </a:cubicBezTo>
                  <a:cubicBezTo>
                    <a:pt x="42" y="15"/>
                    <a:pt x="48" y="19"/>
                    <a:pt x="56" y="21"/>
                  </a:cubicBezTo>
                  <a:cubicBezTo>
                    <a:pt x="64" y="22"/>
                    <a:pt x="75" y="23"/>
                    <a:pt x="90" y="23"/>
                  </a:cubicBezTo>
                  <a:cubicBezTo>
                    <a:pt x="104" y="23"/>
                    <a:pt x="116" y="22"/>
                    <a:pt x="125" y="21"/>
                  </a:cubicBezTo>
                  <a:cubicBezTo>
                    <a:pt x="134" y="19"/>
                    <a:pt x="137" y="16"/>
                    <a:pt x="137" y="16"/>
                  </a:cubicBezTo>
                  <a:cubicBezTo>
                    <a:pt x="128" y="11"/>
                    <a:pt x="128" y="11"/>
                    <a:pt x="128" y="11"/>
                  </a:cubicBezTo>
                  <a:cubicBezTo>
                    <a:pt x="128" y="11"/>
                    <a:pt x="117" y="8"/>
                    <a:pt x="109" y="7"/>
                  </a:cubicBezTo>
                  <a:cubicBezTo>
                    <a:pt x="101" y="7"/>
                    <a:pt x="93" y="6"/>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0" name="Freeform 513"/>
            <p:cNvSpPr>
              <a:spLocks/>
            </p:cNvSpPr>
            <p:nvPr/>
          </p:nvSpPr>
          <p:spPr bwMode="auto">
            <a:xfrm>
              <a:off x="17357725" y="1238251"/>
              <a:ext cx="385763" cy="195263"/>
            </a:xfrm>
            <a:custGeom>
              <a:avLst/>
              <a:gdLst>
                <a:gd name="T0" fmla="*/ 0 w 103"/>
                <a:gd name="T1" fmla="*/ 27 h 52"/>
                <a:gd name="T2" fmla="*/ 7 w 103"/>
                <a:gd name="T3" fmla="*/ 12 h 52"/>
                <a:gd name="T4" fmla="*/ 41 w 103"/>
                <a:gd name="T5" fmla="*/ 0 h 52"/>
                <a:gd name="T6" fmla="*/ 77 w 103"/>
                <a:gd name="T7" fmla="*/ 0 h 52"/>
                <a:gd name="T8" fmla="*/ 45 w 103"/>
                <a:gd name="T9" fmla="*/ 13 h 52"/>
                <a:gd name="T10" fmla="*/ 39 w 103"/>
                <a:gd name="T11" fmla="*/ 26 h 52"/>
                <a:gd name="T12" fmla="*/ 59 w 103"/>
                <a:gd name="T13" fmla="*/ 40 h 52"/>
                <a:gd name="T14" fmla="*/ 103 w 103"/>
                <a:gd name="T15" fmla="*/ 52 h 52"/>
                <a:gd name="T16" fmla="*/ 66 w 103"/>
                <a:gd name="T17" fmla="*/ 52 h 52"/>
                <a:gd name="T18" fmla="*/ 20 w 103"/>
                <a:gd name="T19" fmla="*/ 41 h 52"/>
                <a:gd name="T20" fmla="*/ 0 w 103"/>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3" h="52">
                  <a:moveTo>
                    <a:pt x="0" y="27"/>
                  </a:moveTo>
                  <a:cubicBezTo>
                    <a:pt x="0" y="27"/>
                    <a:pt x="0" y="17"/>
                    <a:pt x="7" y="12"/>
                  </a:cubicBezTo>
                  <a:cubicBezTo>
                    <a:pt x="14" y="8"/>
                    <a:pt x="25" y="4"/>
                    <a:pt x="41" y="0"/>
                  </a:cubicBezTo>
                  <a:cubicBezTo>
                    <a:pt x="53" y="0"/>
                    <a:pt x="65" y="0"/>
                    <a:pt x="77" y="0"/>
                  </a:cubicBezTo>
                  <a:cubicBezTo>
                    <a:pt x="63" y="4"/>
                    <a:pt x="52" y="8"/>
                    <a:pt x="45" y="13"/>
                  </a:cubicBezTo>
                  <a:cubicBezTo>
                    <a:pt x="39" y="17"/>
                    <a:pt x="39" y="26"/>
                    <a:pt x="39" y="26"/>
                  </a:cubicBezTo>
                  <a:cubicBezTo>
                    <a:pt x="39" y="26"/>
                    <a:pt x="48" y="35"/>
                    <a:pt x="59" y="40"/>
                  </a:cubicBezTo>
                  <a:cubicBezTo>
                    <a:pt x="70" y="44"/>
                    <a:pt x="85" y="49"/>
                    <a:pt x="103" y="52"/>
                  </a:cubicBezTo>
                  <a:cubicBezTo>
                    <a:pt x="91" y="52"/>
                    <a:pt x="78" y="52"/>
                    <a:pt x="66" y="52"/>
                  </a:cubicBezTo>
                  <a:cubicBezTo>
                    <a:pt x="47" y="49"/>
                    <a:pt x="32" y="45"/>
                    <a:pt x="20" y="41"/>
                  </a:cubicBezTo>
                  <a:cubicBezTo>
                    <a:pt x="9" y="36"/>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1" name="Freeform 514"/>
            <p:cNvSpPr>
              <a:spLocks noEditPoints="1"/>
            </p:cNvSpPr>
            <p:nvPr/>
          </p:nvSpPr>
          <p:spPr bwMode="auto">
            <a:xfrm>
              <a:off x="22582188" y="1535113"/>
              <a:ext cx="715963" cy="168275"/>
            </a:xfrm>
            <a:custGeom>
              <a:avLst/>
              <a:gdLst>
                <a:gd name="T0" fmla="*/ 185 w 191"/>
                <a:gd name="T1" fmla="*/ 22 h 45"/>
                <a:gd name="T2" fmla="*/ 175 w 191"/>
                <a:gd name="T3" fmla="*/ 39 h 45"/>
                <a:gd name="T4" fmla="*/ 111 w 191"/>
                <a:gd name="T5" fmla="*/ 45 h 45"/>
                <a:gd name="T6" fmla="*/ 40 w 191"/>
                <a:gd name="T7" fmla="*/ 39 h 45"/>
                <a:gd name="T8" fmla="*/ 6 w 191"/>
                <a:gd name="T9" fmla="*/ 22 h 45"/>
                <a:gd name="T10" fmla="*/ 16 w 191"/>
                <a:gd name="T11" fmla="*/ 5 h 45"/>
                <a:gd name="T12" fmla="*/ 79 w 191"/>
                <a:gd name="T13" fmla="*/ 0 h 45"/>
                <a:gd name="T14" fmla="*/ 150 w 191"/>
                <a:gd name="T15" fmla="*/ 6 h 45"/>
                <a:gd name="T16" fmla="*/ 185 w 191"/>
                <a:gd name="T17" fmla="*/ 22 h 45"/>
                <a:gd name="T18" fmla="*/ 49 w 191"/>
                <a:gd name="T19" fmla="*/ 22 h 45"/>
                <a:gd name="T20" fmla="*/ 69 w 191"/>
                <a:gd name="T21" fmla="*/ 35 h 45"/>
                <a:gd name="T22" fmla="*/ 107 w 191"/>
                <a:gd name="T23" fmla="*/ 39 h 45"/>
                <a:gd name="T24" fmla="*/ 140 w 191"/>
                <a:gd name="T25" fmla="*/ 35 h 45"/>
                <a:gd name="T26" fmla="*/ 142 w 191"/>
                <a:gd name="T27" fmla="*/ 22 h 45"/>
                <a:gd name="T28" fmla="*/ 122 w 191"/>
                <a:gd name="T29" fmla="*/ 10 h 45"/>
                <a:gd name="T30" fmla="*/ 83 w 191"/>
                <a:gd name="T31" fmla="*/ 6 h 45"/>
                <a:gd name="T32" fmla="*/ 51 w 191"/>
                <a:gd name="T33" fmla="*/ 10 h 45"/>
                <a:gd name="T34" fmla="*/ 49 w 191"/>
                <a:gd name="T35" fmla="*/ 2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1" h="45">
                  <a:moveTo>
                    <a:pt x="185" y="22"/>
                  </a:moveTo>
                  <a:cubicBezTo>
                    <a:pt x="191" y="30"/>
                    <a:pt x="187" y="35"/>
                    <a:pt x="175" y="39"/>
                  </a:cubicBezTo>
                  <a:cubicBezTo>
                    <a:pt x="163" y="43"/>
                    <a:pt x="142" y="45"/>
                    <a:pt x="111" y="45"/>
                  </a:cubicBezTo>
                  <a:cubicBezTo>
                    <a:pt x="82" y="45"/>
                    <a:pt x="58" y="43"/>
                    <a:pt x="40" y="39"/>
                  </a:cubicBezTo>
                  <a:cubicBezTo>
                    <a:pt x="22" y="35"/>
                    <a:pt x="11" y="30"/>
                    <a:pt x="6" y="22"/>
                  </a:cubicBezTo>
                  <a:cubicBezTo>
                    <a:pt x="0" y="15"/>
                    <a:pt x="4" y="9"/>
                    <a:pt x="16" y="5"/>
                  </a:cubicBezTo>
                  <a:cubicBezTo>
                    <a:pt x="28" y="2"/>
                    <a:pt x="49" y="0"/>
                    <a:pt x="79" y="0"/>
                  </a:cubicBezTo>
                  <a:cubicBezTo>
                    <a:pt x="109" y="0"/>
                    <a:pt x="132" y="2"/>
                    <a:pt x="150" y="6"/>
                  </a:cubicBezTo>
                  <a:cubicBezTo>
                    <a:pt x="168" y="10"/>
                    <a:pt x="180" y="15"/>
                    <a:pt x="185" y="22"/>
                  </a:cubicBezTo>
                  <a:close/>
                  <a:moveTo>
                    <a:pt x="49" y="22"/>
                  </a:moveTo>
                  <a:cubicBezTo>
                    <a:pt x="49" y="22"/>
                    <a:pt x="60" y="33"/>
                    <a:pt x="69" y="35"/>
                  </a:cubicBezTo>
                  <a:cubicBezTo>
                    <a:pt x="78" y="38"/>
                    <a:pt x="91" y="39"/>
                    <a:pt x="107" y="39"/>
                  </a:cubicBezTo>
                  <a:cubicBezTo>
                    <a:pt x="123" y="39"/>
                    <a:pt x="140" y="35"/>
                    <a:pt x="140" y="35"/>
                  </a:cubicBezTo>
                  <a:cubicBezTo>
                    <a:pt x="142" y="22"/>
                    <a:pt x="142" y="22"/>
                    <a:pt x="142" y="22"/>
                  </a:cubicBezTo>
                  <a:cubicBezTo>
                    <a:pt x="142" y="22"/>
                    <a:pt x="131" y="13"/>
                    <a:pt x="122" y="10"/>
                  </a:cubicBezTo>
                  <a:cubicBezTo>
                    <a:pt x="113" y="7"/>
                    <a:pt x="100" y="6"/>
                    <a:pt x="83" y="6"/>
                  </a:cubicBezTo>
                  <a:cubicBezTo>
                    <a:pt x="67" y="6"/>
                    <a:pt x="51" y="10"/>
                    <a:pt x="51" y="10"/>
                  </a:cubicBezTo>
                  <a:lnTo>
                    <a:pt x="49"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2" name="Freeform 515"/>
            <p:cNvSpPr>
              <a:spLocks/>
            </p:cNvSpPr>
            <p:nvPr/>
          </p:nvSpPr>
          <p:spPr bwMode="auto">
            <a:xfrm>
              <a:off x="22491700" y="1238251"/>
              <a:ext cx="420688" cy="195263"/>
            </a:xfrm>
            <a:custGeom>
              <a:avLst/>
              <a:gdLst>
                <a:gd name="T0" fmla="*/ 109 w 112"/>
                <a:gd name="T1" fmla="*/ 27 h 52"/>
                <a:gd name="T2" fmla="*/ 106 w 112"/>
                <a:gd name="T3" fmla="*/ 41 h 52"/>
                <a:gd name="T4" fmla="*/ 74 w 112"/>
                <a:gd name="T5" fmla="*/ 52 h 52"/>
                <a:gd name="T6" fmla="*/ 37 w 112"/>
                <a:gd name="T7" fmla="*/ 52 h 52"/>
                <a:gd name="T8" fmla="*/ 67 w 112"/>
                <a:gd name="T9" fmla="*/ 40 h 52"/>
                <a:gd name="T10" fmla="*/ 70 w 112"/>
                <a:gd name="T11" fmla="*/ 26 h 52"/>
                <a:gd name="T12" fmla="*/ 47 w 112"/>
                <a:gd name="T13" fmla="*/ 13 h 52"/>
                <a:gd name="T14" fmla="*/ 0 w 112"/>
                <a:gd name="T15" fmla="*/ 0 h 52"/>
                <a:gd name="T16" fmla="*/ 37 w 112"/>
                <a:gd name="T17" fmla="*/ 0 h 52"/>
                <a:gd name="T18" fmla="*/ 85 w 112"/>
                <a:gd name="T19" fmla="*/ 12 h 52"/>
                <a:gd name="T20" fmla="*/ 109 w 112"/>
                <a:gd name="T21" fmla="*/ 2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52">
                  <a:moveTo>
                    <a:pt x="109" y="27"/>
                  </a:moveTo>
                  <a:cubicBezTo>
                    <a:pt x="109" y="27"/>
                    <a:pt x="112" y="36"/>
                    <a:pt x="106" y="41"/>
                  </a:cubicBezTo>
                  <a:cubicBezTo>
                    <a:pt x="100" y="45"/>
                    <a:pt x="89" y="49"/>
                    <a:pt x="74" y="52"/>
                  </a:cubicBezTo>
                  <a:cubicBezTo>
                    <a:pt x="62" y="52"/>
                    <a:pt x="50" y="52"/>
                    <a:pt x="37" y="52"/>
                  </a:cubicBezTo>
                  <a:cubicBezTo>
                    <a:pt x="51" y="49"/>
                    <a:pt x="67" y="40"/>
                    <a:pt x="67" y="40"/>
                  </a:cubicBezTo>
                  <a:cubicBezTo>
                    <a:pt x="70" y="26"/>
                    <a:pt x="70" y="26"/>
                    <a:pt x="70" y="26"/>
                  </a:cubicBezTo>
                  <a:cubicBezTo>
                    <a:pt x="70" y="26"/>
                    <a:pt x="59" y="17"/>
                    <a:pt x="47" y="13"/>
                  </a:cubicBezTo>
                  <a:cubicBezTo>
                    <a:pt x="35" y="8"/>
                    <a:pt x="19" y="4"/>
                    <a:pt x="0" y="0"/>
                  </a:cubicBezTo>
                  <a:cubicBezTo>
                    <a:pt x="13" y="0"/>
                    <a:pt x="25" y="0"/>
                    <a:pt x="37" y="0"/>
                  </a:cubicBezTo>
                  <a:cubicBezTo>
                    <a:pt x="57" y="4"/>
                    <a:pt x="73" y="8"/>
                    <a:pt x="85" y="12"/>
                  </a:cubicBezTo>
                  <a:cubicBezTo>
                    <a:pt x="98" y="17"/>
                    <a:pt x="109" y="27"/>
                    <a:pt x="109"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3" name="Freeform 516"/>
            <p:cNvSpPr>
              <a:spLocks/>
            </p:cNvSpPr>
            <p:nvPr/>
          </p:nvSpPr>
          <p:spPr bwMode="auto">
            <a:xfrm>
              <a:off x="27955875" y="1628776"/>
              <a:ext cx="371475" cy="22225"/>
            </a:xfrm>
            <a:custGeom>
              <a:avLst/>
              <a:gdLst>
                <a:gd name="T0" fmla="*/ 6 w 99"/>
                <a:gd name="T1" fmla="*/ 6 h 6"/>
                <a:gd name="T2" fmla="*/ 0 w 99"/>
                <a:gd name="T3" fmla="*/ 0 h 6"/>
                <a:gd name="T4" fmla="*/ 93 w 99"/>
                <a:gd name="T5" fmla="*/ 0 h 6"/>
                <a:gd name="T6" fmla="*/ 99 w 99"/>
                <a:gd name="T7" fmla="*/ 6 h 6"/>
                <a:gd name="T8" fmla="*/ 6 w 99"/>
                <a:gd name="T9" fmla="*/ 6 h 6"/>
              </a:gdLst>
              <a:ahLst/>
              <a:cxnLst>
                <a:cxn ang="0">
                  <a:pos x="T0" y="T1"/>
                </a:cxn>
                <a:cxn ang="0">
                  <a:pos x="T2" y="T3"/>
                </a:cxn>
                <a:cxn ang="0">
                  <a:pos x="T4" y="T5"/>
                </a:cxn>
                <a:cxn ang="0">
                  <a:pos x="T6" y="T7"/>
                </a:cxn>
                <a:cxn ang="0">
                  <a:pos x="T8" y="T9"/>
                </a:cxn>
              </a:cxnLst>
              <a:rect l="0" t="0" r="r" b="b"/>
              <a:pathLst>
                <a:path w="99" h="6">
                  <a:moveTo>
                    <a:pt x="6" y="6"/>
                  </a:moveTo>
                  <a:cubicBezTo>
                    <a:pt x="0" y="0"/>
                    <a:pt x="0" y="0"/>
                    <a:pt x="0" y="0"/>
                  </a:cubicBezTo>
                  <a:cubicBezTo>
                    <a:pt x="31" y="0"/>
                    <a:pt x="62" y="0"/>
                    <a:pt x="93" y="0"/>
                  </a:cubicBezTo>
                  <a:cubicBezTo>
                    <a:pt x="99" y="6"/>
                    <a:pt x="99" y="6"/>
                    <a:pt x="99" y="6"/>
                  </a:cubicBezTo>
                  <a:cubicBezTo>
                    <a:pt x="68" y="6"/>
                    <a:pt x="37" y="6"/>
                    <a:pt x="6" y="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4" name="Freeform 517"/>
            <p:cNvSpPr>
              <a:spLocks/>
            </p:cNvSpPr>
            <p:nvPr/>
          </p:nvSpPr>
          <p:spPr bwMode="auto">
            <a:xfrm>
              <a:off x="27614563" y="1392238"/>
              <a:ext cx="611188" cy="14288"/>
            </a:xfrm>
            <a:custGeom>
              <a:avLst/>
              <a:gdLst>
                <a:gd name="T0" fmla="*/ 163 w 163"/>
                <a:gd name="T1" fmla="*/ 4 h 4"/>
                <a:gd name="T2" fmla="*/ 4 w 163"/>
                <a:gd name="T3" fmla="*/ 4 h 4"/>
                <a:gd name="T4" fmla="*/ 0 w 163"/>
                <a:gd name="T5" fmla="*/ 0 h 4"/>
                <a:gd name="T6" fmla="*/ 159 w 163"/>
                <a:gd name="T7" fmla="*/ 0 h 4"/>
                <a:gd name="T8" fmla="*/ 163 w 163"/>
                <a:gd name="T9" fmla="*/ 4 h 4"/>
              </a:gdLst>
              <a:ahLst/>
              <a:cxnLst>
                <a:cxn ang="0">
                  <a:pos x="T0" y="T1"/>
                </a:cxn>
                <a:cxn ang="0">
                  <a:pos x="T2" y="T3"/>
                </a:cxn>
                <a:cxn ang="0">
                  <a:pos x="T4" y="T5"/>
                </a:cxn>
                <a:cxn ang="0">
                  <a:pos x="T6" y="T7"/>
                </a:cxn>
                <a:cxn ang="0">
                  <a:pos x="T8" y="T9"/>
                </a:cxn>
              </a:cxnLst>
              <a:rect l="0" t="0" r="r" b="b"/>
              <a:pathLst>
                <a:path w="163" h="4">
                  <a:moveTo>
                    <a:pt x="163" y="4"/>
                  </a:moveTo>
                  <a:cubicBezTo>
                    <a:pt x="110" y="4"/>
                    <a:pt x="57" y="4"/>
                    <a:pt x="4" y="4"/>
                  </a:cubicBezTo>
                  <a:cubicBezTo>
                    <a:pt x="0" y="0"/>
                    <a:pt x="0" y="0"/>
                    <a:pt x="0" y="0"/>
                  </a:cubicBezTo>
                  <a:cubicBezTo>
                    <a:pt x="53" y="0"/>
                    <a:pt x="106" y="0"/>
                    <a:pt x="159" y="0"/>
                  </a:cubicBezTo>
                  <a:lnTo>
                    <a:pt x="163"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5" name="Freeform 518"/>
            <p:cNvSpPr>
              <a:spLocks noEditPoints="1"/>
            </p:cNvSpPr>
            <p:nvPr/>
          </p:nvSpPr>
          <p:spPr bwMode="auto">
            <a:xfrm>
              <a:off x="33023175" y="1587501"/>
              <a:ext cx="727075" cy="63500"/>
            </a:xfrm>
            <a:custGeom>
              <a:avLst/>
              <a:gdLst>
                <a:gd name="T0" fmla="*/ 6 w 194"/>
                <a:gd name="T1" fmla="*/ 5 h 17"/>
                <a:gd name="T2" fmla="*/ 0 w 194"/>
                <a:gd name="T3" fmla="*/ 0 h 17"/>
                <a:gd name="T4" fmla="*/ 174 w 194"/>
                <a:gd name="T5" fmla="*/ 0 h 17"/>
                <a:gd name="T6" fmla="*/ 180 w 194"/>
                <a:gd name="T7" fmla="*/ 5 h 17"/>
                <a:gd name="T8" fmla="*/ 6 w 194"/>
                <a:gd name="T9" fmla="*/ 5 h 17"/>
                <a:gd name="T10" fmla="*/ 20 w 194"/>
                <a:gd name="T11" fmla="*/ 17 h 17"/>
                <a:gd name="T12" fmla="*/ 14 w 194"/>
                <a:gd name="T13" fmla="*/ 12 h 17"/>
                <a:gd name="T14" fmla="*/ 188 w 194"/>
                <a:gd name="T15" fmla="*/ 12 h 17"/>
                <a:gd name="T16" fmla="*/ 194 w 194"/>
                <a:gd name="T17" fmla="*/ 17 h 17"/>
                <a:gd name="T18" fmla="*/ 20 w 194"/>
                <a:gd name="T19" fmla="*/ 1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4" h="17">
                  <a:moveTo>
                    <a:pt x="6" y="5"/>
                  </a:moveTo>
                  <a:cubicBezTo>
                    <a:pt x="0" y="0"/>
                    <a:pt x="0" y="0"/>
                    <a:pt x="0" y="0"/>
                  </a:cubicBezTo>
                  <a:cubicBezTo>
                    <a:pt x="58" y="0"/>
                    <a:pt x="116" y="0"/>
                    <a:pt x="174" y="0"/>
                  </a:cubicBezTo>
                  <a:cubicBezTo>
                    <a:pt x="180" y="5"/>
                    <a:pt x="180" y="5"/>
                    <a:pt x="180" y="5"/>
                  </a:cubicBezTo>
                  <a:cubicBezTo>
                    <a:pt x="122" y="5"/>
                    <a:pt x="64" y="5"/>
                    <a:pt x="6" y="5"/>
                  </a:cubicBezTo>
                  <a:close/>
                  <a:moveTo>
                    <a:pt x="20" y="17"/>
                  </a:moveTo>
                  <a:cubicBezTo>
                    <a:pt x="14" y="12"/>
                    <a:pt x="14" y="12"/>
                    <a:pt x="14" y="12"/>
                  </a:cubicBezTo>
                  <a:cubicBezTo>
                    <a:pt x="72" y="12"/>
                    <a:pt x="130" y="12"/>
                    <a:pt x="188" y="12"/>
                  </a:cubicBezTo>
                  <a:cubicBezTo>
                    <a:pt x="194" y="17"/>
                    <a:pt x="194" y="17"/>
                    <a:pt x="194" y="17"/>
                  </a:cubicBezTo>
                  <a:cubicBezTo>
                    <a:pt x="136" y="17"/>
                    <a:pt x="78" y="17"/>
                    <a:pt x="20"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6" name="Freeform 519"/>
            <p:cNvSpPr>
              <a:spLocks/>
            </p:cNvSpPr>
            <p:nvPr/>
          </p:nvSpPr>
          <p:spPr bwMode="auto">
            <a:xfrm>
              <a:off x="32704088" y="1263651"/>
              <a:ext cx="674688" cy="109538"/>
            </a:xfrm>
            <a:custGeom>
              <a:avLst/>
              <a:gdLst>
                <a:gd name="T0" fmla="*/ 77 w 180"/>
                <a:gd name="T1" fmla="*/ 17 h 29"/>
                <a:gd name="T2" fmla="*/ 6 w 180"/>
                <a:gd name="T3" fmla="*/ 17 h 29"/>
                <a:gd name="T4" fmla="*/ 0 w 180"/>
                <a:gd name="T5" fmla="*/ 12 h 29"/>
                <a:gd name="T6" fmla="*/ 71 w 180"/>
                <a:gd name="T7" fmla="*/ 12 h 29"/>
                <a:gd name="T8" fmla="*/ 57 w 180"/>
                <a:gd name="T9" fmla="*/ 0 h 29"/>
                <a:gd name="T10" fmla="*/ 89 w 180"/>
                <a:gd name="T11" fmla="*/ 0 h 29"/>
                <a:gd name="T12" fmla="*/ 103 w 180"/>
                <a:gd name="T13" fmla="*/ 12 h 29"/>
                <a:gd name="T14" fmla="*/ 174 w 180"/>
                <a:gd name="T15" fmla="*/ 12 h 29"/>
                <a:gd name="T16" fmla="*/ 180 w 180"/>
                <a:gd name="T17" fmla="*/ 17 h 29"/>
                <a:gd name="T18" fmla="*/ 109 w 180"/>
                <a:gd name="T19" fmla="*/ 17 h 29"/>
                <a:gd name="T20" fmla="*/ 122 w 180"/>
                <a:gd name="T21" fmla="*/ 29 h 29"/>
                <a:gd name="T22" fmla="*/ 90 w 180"/>
                <a:gd name="T23" fmla="*/ 29 h 29"/>
                <a:gd name="T24" fmla="*/ 77 w 180"/>
                <a:gd name="T25" fmla="*/ 1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29">
                  <a:moveTo>
                    <a:pt x="77" y="17"/>
                  </a:moveTo>
                  <a:cubicBezTo>
                    <a:pt x="53" y="17"/>
                    <a:pt x="29" y="17"/>
                    <a:pt x="6" y="17"/>
                  </a:cubicBezTo>
                  <a:cubicBezTo>
                    <a:pt x="0" y="12"/>
                    <a:pt x="0" y="12"/>
                    <a:pt x="0" y="12"/>
                  </a:cubicBezTo>
                  <a:cubicBezTo>
                    <a:pt x="23" y="12"/>
                    <a:pt x="47" y="12"/>
                    <a:pt x="71" y="12"/>
                  </a:cubicBezTo>
                  <a:cubicBezTo>
                    <a:pt x="57" y="0"/>
                    <a:pt x="57" y="0"/>
                    <a:pt x="57" y="0"/>
                  </a:cubicBezTo>
                  <a:cubicBezTo>
                    <a:pt x="68" y="0"/>
                    <a:pt x="79" y="0"/>
                    <a:pt x="89" y="0"/>
                  </a:cubicBezTo>
                  <a:cubicBezTo>
                    <a:pt x="103" y="12"/>
                    <a:pt x="103" y="12"/>
                    <a:pt x="103" y="12"/>
                  </a:cubicBezTo>
                  <a:cubicBezTo>
                    <a:pt x="127" y="12"/>
                    <a:pt x="150" y="12"/>
                    <a:pt x="174" y="12"/>
                  </a:cubicBezTo>
                  <a:cubicBezTo>
                    <a:pt x="180" y="17"/>
                    <a:pt x="180" y="17"/>
                    <a:pt x="180" y="17"/>
                  </a:cubicBezTo>
                  <a:cubicBezTo>
                    <a:pt x="156" y="17"/>
                    <a:pt x="133" y="17"/>
                    <a:pt x="109" y="17"/>
                  </a:cubicBezTo>
                  <a:cubicBezTo>
                    <a:pt x="122" y="29"/>
                    <a:pt x="122" y="29"/>
                    <a:pt x="122" y="29"/>
                  </a:cubicBezTo>
                  <a:cubicBezTo>
                    <a:pt x="112" y="29"/>
                    <a:pt x="101" y="29"/>
                    <a:pt x="90" y="29"/>
                  </a:cubicBezTo>
                  <a:lnTo>
                    <a:pt x="77"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7" name="Freeform 520"/>
            <p:cNvSpPr>
              <a:spLocks noEditPoints="1"/>
            </p:cNvSpPr>
            <p:nvPr/>
          </p:nvSpPr>
          <p:spPr bwMode="auto">
            <a:xfrm>
              <a:off x="33323213" y="3011488"/>
              <a:ext cx="484188" cy="63500"/>
            </a:xfrm>
            <a:custGeom>
              <a:avLst/>
              <a:gdLst>
                <a:gd name="T0" fmla="*/ 0 w 129"/>
                <a:gd name="T1" fmla="*/ 16 h 17"/>
                <a:gd name="T2" fmla="*/ 6 w 129"/>
                <a:gd name="T3" fmla="*/ 8 h 17"/>
                <a:gd name="T4" fmla="*/ 16 w 129"/>
                <a:gd name="T5" fmla="*/ 0 h 17"/>
                <a:gd name="T6" fmla="*/ 49 w 129"/>
                <a:gd name="T7" fmla="*/ 0 h 17"/>
                <a:gd name="T8" fmla="*/ 48 w 129"/>
                <a:gd name="T9" fmla="*/ 17 h 17"/>
                <a:gd name="T10" fmla="*/ 3 w 129"/>
                <a:gd name="T11" fmla="*/ 17 h 17"/>
                <a:gd name="T12" fmla="*/ 0 w 129"/>
                <a:gd name="T13" fmla="*/ 16 h 17"/>
                <a:gd name="T14" fmla="*/ 80 w 129"/>
                <a:gd name="T15" fmla="*/ 16 h 17"/>
                <a:gd name="T16" fmla="*/ 96 w 129"/>
                <a:gd name="T17" fmla="*/ 0 h 17"/>
                <a:gd name="T18" fmla="*/ 129 w 129"/>
                <a:gd name="T19" fmla="*/ 0 h 17"/>
                <a:gd name="T20" fmla="*/ 128 w 129"/>
                <a:gd name="T21" fmla="*/ 17 h 17"/>
                <a:gd name="T22" fmla="*/ 83 w 129"/>
                <a:gd name="T23" fmla="*/ 17 h 17"/>
                <a:gd name="T24" fmla="*/ 80 w 129"/>
                <a:gd name="T25" fmla="*/ 1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7">
                  <a:moveTo>
                    <a:pt x="0" y="16"/>
                  </a:moveTo>
                  <a:cubicBezTo>
                    <a:pt x="6" y="8"/>
                    <a:pt x="6" y="8"/>
                    <a:pt x="6" y="8"/>
                  </a:cubicBezTo>
                  <a:cubicBezTo>
                    <a:pt x="16" y="0"/>
                    <a:pt x="16" y="0"/>
                    <a:pt x="16" y="0"/>
                  </a:cubicBezTo>
                  <a:cubicBezTo>
                    <a:pt x="27" y="0"/>
                    <a:pt x="38" y="0"/>
                    <a:pt x="49" y="0"/>
                  </a:cubicBezTo>
                  <a:cubicBezTo>
                    <a:pt x="48" y="17"/>
                    <a:pt x="48" y="17"/>
                    <a:pt x="48" y="17"/>
                  </a:cubicBezTo>
                  <a:cubicBezTo>
                    <a:pt x="33" y="17"/>
                    <a:pt x="18" y="17"/>
                    <a:pt x="3" y="17"/>
                  </a:cubicBezTo>
                  <a:lnTo>
                    <a:pt x="0" y="16"/>
                  </a:lnTo>
                  <a:close/>
                  <a:moveTo>
                    <a:pt x="80" y="16"/>
                  </a:moveTo>
                  <a:cubicBezTo>
                    <a:pt x="80" y="16"/>
                    <a:pt x="87" y="6"/>
                    <a:pt x="96" y="0"/>
                  </a:cubicBezTo>
                  <a:cubicBezTo>
                    <a:pt x="107" y="0"/>
                    <a:pt x="118" y="0"/>
                    <a:pt x="129" y="0"/>
                  </a:cubicBezTo>
                  <a:cubicBezTo>
                    <a:pt x="127" y="7"/>
                    <a:pt x="128" y="17"/>
                    <a:pt x="128" y="17"/>
                  </a:cubicBezTo>
                  <a:cubicBezTo>
                    <a:pt x="113" y="17"/>
                    <a:pt x="98" y="17"/>
                    <a:pt x="83" y="17"/>
                  </a:cubicBezTo>
                  <a:lnTo>
                    <a:pt x="80"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8" name="Freeform 521"/>
            <p:cNvSpPr>
              <a:spLocks/>
            </p:cNvSpPr>
            <p:nvPr/>
          </p:nvSpPr>
          <p:spPr bwMode="auto">
            <a:xfrm>
              <a:off x="33851850" y="3341688"/>
              <a:ext cx="184150" cy="65088"/>
            </a:xfrm>
            <a:custGeom>
              <a:avLst/>
              <a:gdLst>
                <a:gd name="T0" fmla="*/ 3 w 49"/>
                <a:gd name="T1" fmla="*/ 17 h 17"/>
                <a:gd name="T2" fmla="*/ 0 w 49"/>
                <a:gd name="T3" fmla="*/ 16 h 17"/>
                <a:gd name="T4" fmla="*/ 5 w 49"/>
                <a:gd name="T5" fmla="*/ 9 h 17"/>
                <a:gd name="T6" fmla="*/ 16 w 49"/>
                <a:gd name="T7" fmla="*/ 0 h 17"/>
                <a:gd name="T8" fmla="*/ 49 w 49"/>
                <a:gd name="T9" fmla="*/ 0 h 17"/>
                <a:gd name="T10" fmla="*/ 48 w 49"/>
                <a:gd name="T11" fmla="*/ 17 h 17"/>
                <a:gd name="T12" fmla="*/ 3 w 49"/>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49" h="17">
                  <a:moveTo>
                    <a:pt x="3" y="17"/>
                  </a:moveTo>
                  <a:cubicBezTo>
                    <a:pt x="0" y="16"/>
                    <a:pt x="0" y="16"/>
                    <a:pt x="0" y="16"/>
                  </a:cubicBezTo>
                  <a:cubicBezTo>
                    <a:pt x="5" y="9"/>
                    <a:pt x="5" y="9"/>
                    <a:pt x="5" y="9"/>
                  </a:cubicBezTo>
                  <a:cubicBezTo>
                    <a:pt x="16" y="0"/>
                    <a:pt x="16" y="0"/>
                    <a:pt x="16" y="0"/>
                  </a:cubicBezTo>
                  <a:cubicBezTo>
                    <a:pt x="27" y="0"/>
                    <a:pt x="38" y="0"/>
                    <a:pt x="49" y="0"/>
                  </a:cubicBezTo>
                  <a:cubicBezTo>
                    <a:pt x="48" y="17"/>
                    <a:pt x="48" y="17"/>
                    <a:pt x="48" y="17"/>
                  </a:cubicBezTo>
                  <a:cubicBezTo>
                    <a:pt x="33" y="17"/>
                    <a:pt x="18" y="17"/>
                    <a:pt x="3" y="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69" name="Freeform 522"/>
            <p:cNvSpPr>
              <a:spLocks/>
            </p:cNvSpPr>
            <p:nvPr/>
          </p:nvSpPr>
          <p:spPr bwMode="auto">
            <a:xfrm>
              <a:off x="36480750" y="2105026"/>
              <a:ext cx="611188" cy="211138"/>
            </a:xfrm>
            <a:custGeom>
              <a:avLst/>
              <a:gdLst>
                <a:gd name="T0" fmla="*/ 136 w 163"/>
                <a:gd name="T1" fmla="*/ 46 h 56"/>
                <a:gd name="T2" fmla="*/ 126 w 163"/>
                <a:gd name="T3" fmla="*/ 53 h 56"/>
                <a:gd name="T4" fmla="*/ 70 w 163"/>
                <a:gd name="T5" fmla="*/ 56 h 56"/>
                <a:gd name="T6" fmla="*/ 63 w 163"/>
                <a:gd name="T7" fmla="*/ 50 h 56"/>
                <a:gd name="T8" fmla="*/ 89 w 163"/>
                <a:gd name="T9" fmla="*/ 49 h 56"/>
                <a:gd name="T10" fmla="*/ 93 w 163"/>
                <a:gd name="T11" fmla="*/ 45 h 56"/>
                <a:gd name="T12" fmla="*/ 83 w 163"/>
                <a:gd name="T13" fmla="*/ 37 h 56"/>
                <a:gd name="T14" fmla="*/ 85 w 163"/>
                <a:gd name="T15" fmla="*/ 31 h 56"/>
                <a:gd name="T16" fmla="*/ 115 w 163"/>
                <a:gd name="T17" fmla="*/ 28 h 56"/>
                <a:gd name="T18" fmla="*/ 114 w 163"/>
                <a:gd name="T19" fmla="*/ 27 h 56"/>
                <a:gd name="T20" fmla="*/ 62 w 163"/>
                <a:gd name="T21" fmla="*/ 20 h 56"/>
                <a:gd name="T22" fmla="*/ 51 w 163"/>
                <a:gd name="T23" fmla="*/ 11 h 56"/>
                <a:gd name="T24" fmla="*/ 37 w 163"/>
                <a:gd name="T25" fmla="*/ 7 h 56"/>
                <a:gd name="T26" fmla="*/ 7 w 163"/>
                <a:gd name="T27" fmla="*/ 6 h 56"/>
                <a:gd name="T28" fmla="*/ 0 w 163"/>
                <a:gd name="T29" fmla="*/ 0 h 56"/>
                <a:gd name="T30" fmla="*/ 62 w 163"/>
                <a:gd name="T31" fmla="*/ 3 h 56"/>
                <a:gd name="T32" fmla="*/ 90 w 163"/>
                <a:gd name="T33" fmla="*/ 10 h 56"/>
                <a:gd name="T34" fmla="*/ 101 w 163"/>
                <a:gd name="T35" fmla="*/ 19 h 56"/>
                <a:gd name="T36" fmla="*/ 119 w 163"/>
                <a:gd name="T37" fmla="*/ 24 h 56"/>
                <a:gd name="T38" fmla="*/ 155 w 163"/>
                <a:gd name="T39" fmla="*/ 25 h 56"/>
                <a:gd name="T40" fmla="*/ 163 w 163"/>
                <a:gd name="T41" fmla="*/ 31 h 56"/>
                <a:gd name="T42" fmla="*/ 130 w 163"/>
                <a:gd name="T43" fmla="*/ 32 h 56"/>
                <a:gd name="T44" fmla="*/ 123 w 163"/>
                <a:gd name="T45" fmla="*/ 37 h 56"/>
                <a:gd name="T46" fmla="*/ 136 w 163"/>
                <a:gd name="T47" fmla="*/ 4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63" h="56">
                  <a:moveTo>
                    <a:pt x="136" y="46"/>
                  </a:moveTo>
                  <a:cubicBezTo>
                    <a:pt x="136" y="46"/>
                    <a:pt x="137" y="52"/>
                    <a:pt x="126" y="53"/>
                  </a:cubicBezTo>
                  <a:cubicBezTo>
                    <a:pt x="116" y="55"/>
                    <a:pt x="97" y="56"/>
                    <a:pt x="70" y="56"/>
                  </a:cubicBezTo>
                  <a:cubicBezTo>
                    <a:pt x="63" y="50"/>
                    <a:pt x="63" y="50"/>
                    <a:pt x="63" y="50"/>
                  </a:cubicBezTo>
                  <a:cubicBezTo>
                    <a:pt x="74" y="50"/>
                    <a:pt x="89" y="49"/>
                    <a:pt x="89" y="49"/>
                  </a:cubicBezTo>
                  <a:cubicBezTo>
                    <a:pt x="93" y="45"/>
                    <a:pt x="93" y="45"/>
                    <a:pt x="93" y="45"/>
                  </a:cubicBezTo>
                  <a:cubicBezTo>
                    <a:pt x="83" y="37"/>
                    <a:pt x="83" y="37"/>
                    <a:pt x="83" y="37"/>
                  </a:cubicBezTo>
                  <a:cubicBezTo>
                    <a:pt x="85" y="31"/>
                    <a:pt x="85" y="31"/>
                    <a:pt x="85" y="31"/>
                  </a:cubicBezTo>
                  <a:cubicBezTo>
                    <a:pt x="85" y="31"/>
                    <a:pt x="100" y="28"/>
                    <a:pt x="115" y="28"/>
                  </a:cubicBezTo>
                  <a:cubicBezTo>
                    <a:pt x="114" y="27"/>
                    <a:pt x="114" y="27"/>
                    <a:pt x="114" y="27"/>
                  </a:cubicBezTo>
                  <a:cubicBezTo>
                    <a:pt x="85" y="27"/>
                    <a:pt x="62" y="20"/>
                    <a:pt x="62" y="20"/>
                  </a:cubicBezTo>
                  <a:cubicBezTo>
                    <a:pt x="51" y="11"/>
                    <a:pt x="51" y="11"/>
                    <a:pt x="51" y="11"/>
                  </a:cubicBezTo>
                  <a:cubicBezTo>
                    <a:pt x="51" y="11"/>
                    <a:pt x="44" y="8"/>
                    <a:pt x="37" y="7"/>
                  </a:cubicBezTo>
                  <a:cubicBezTo>
                    <a:pt x="31" y="6"/>
                    <a:pt x="20" y="6"/>
                    <a:pt x="7" y="6"/>
                  </a:cubicBezTo>
                  <a:cubicBezTo>
                    <a:pt x="0" y="0"/>
                    <a:pt x="0" y="0"/>
                    <a:pt x="0" y="0"/>
                  </a:cubicBezTo>
                  <a:cubicBezTo>
                    <a:pt x="27" y="0"/>
                    <a:pt x="48" y="1"/>
                    <a:pt x="62" y="3"/>
                  </a:cubicBezTo>
                  <a:cubicBezTo>
                    <a:pt x="76" y="4"/>
                    <a:pt x="90" y="10"/>
                    <a:pt x="90" y="10"/>
                  </a:cubicBezTo>
                  <a:cubicBezTo>
                    <a:pt x="101" y="19"/>
                    <a:pt x="101" y="19"/>
                    <a:pt x="101" y="19"/>
                  </a:cubicBezTo>
                  <a:cubicBezTo>
                    <a:pt x="101" y="19"/>
                    <a:pt x="110" y="22"/>
                    <a:pt x="119" y="24"/>
                  </a:cubicBezTo>
                  <a:cubicBezTo>
                    <a:pt x="128" y="24"/>
                    <a:pt x="140" y="25"/>
                    <a:pt x="155" y="25"/>
                  </a:cubicBezTo>
                  <a:cubicBezTo>
                    <a:pt x="163" y="31"/>
                    <a:pt x="163" y="31"/>
                    <a:pt x="163" y="31"/>
                  </a:cubicBezTo>
                  <a:cubicBezTo>
                    <a:pt x="147" y="31"/>
                    <a:pt x="136" y="31"/>
                    <a:pt x="130" y="32"/>
                  </a:cubicBezTo>
                  <a:cubicBezTo>
                    <a:pt x="123" y="33"/>
                    <a:pt x="123" y="37"/>
                    <a:pt x="123" y="37"/>
                  </a:cubicBezTo>
                  <a:lnTo>
                    <a:pt x="136"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0" name="Freeform 523"/>
            <p:cNvSpPr>
              <a:spLocks/>
            </p:cNvSpPr>
            <p:nvPr/>
          </p:nvSpPr>
          <p:spPr bwMode="auto">
            <a:xfrm>
              <a:off x="36915725" y="2414588"/>
              <a:ext cx="600075" cy="214313"/>
            </a:xfrm>
            <a:custGeom>
              <a:avLst/>
              <a:gdLst>
                <a:gd name="T0" fmla="*/ 64 w 160"/>
                <a:gd name="T1" fmla="*/ 51 h 57"/>
                <a:gd name="T2" fmla="*/ 113 w 160"/>
                <a:gd name="T3" fmla="*/ 51 h 57"/>
                <a:gd name="T4" fmla="*/ 55 w 160"/>
                <a:gd name="T5" fmla="*/ 6 h 57"/>
                <a:gd name="T6" fmla="*/ 7 w 160"/>
                <a:gd name="T7" fmla="*/ 6 h 57"/>
                <a:gd name="T8" fmla="*/ 0 w 160"/>
                <a:gd name="T9" fmla="*/ 0 h 57"/>
                <a:gd name="T10" fmla="*/ 87 w 160"/>
                <a:gd name="T11" fmla="*/ 0 h 57"/>
                <a:gd name="T12" fmla="*/ 160 w 160"/>
                <a:gd name="T13" fmla="*/ 57 h 57"/>
                <a:gd name="T14" fmla="*/ 71 w 160"/>
                <a:gd name="T15" fmla="*/ 57 h 57"/>
                <a:gd name="T16" fmla="*/ 64 w 160"/>
                <a:gd name="T17" fmla="*/ 5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57">
                  <a:moveTo>
                    <a:pt x="64" y="51"/>
                  </a:moveTo>
                  <a:cubicBezTo>
                    <a:pt x="80" y="51"/>
                    <a:pt x="97" y="51"/>
                    <a:pt x="113" y="51"/>
                  </a:cubicBezTo>
                  <a:cubicBezTo>
                    <a:pt x="93" y="36"/>
                    <a:pt x="74" y="21"/>
                    <a:pt x="55" y="6"/>
                  </a:cubicBezTo>
                  <a:cubicBezTo>
                    <a:pt x="38" y="6"/>
                    <a:pt x="23" y="6"/>
                    <a:pt x="7" y="6"/>
                  </a:cubicBezTo>
                  <a:cubicBezTo>
                    <a:pt x="0" y="0"/>
                    <a:pt x="0" y="0"/>
                    <a:pt x="0" y="0"/>
                  </a:cubicBezTo>
                  <a:cubicBezTo>
                    <a:pt x="29" y="0"/>
                    <a:pt x="58" y="0"/>
                    <a:pt x="87" y="0"/>
                  </a:cubicBezTo>
                  <a:cubicBezTo>
                    <a:pt x="111" y="19"/>
                    <a:pt x="136" y="38"/>
                    <a:pt x="160" y="57"/>
                  </a:cubicBezTo>
                  <a:cubicBezTo>
                    <a:pt x="131" y="57"/>
                    <a:pt x="101" y="57"/>
                    <a:pt x="71" y="57"/>
                  </a:cubicBezTo>
                  <a:lnTo>
                    <a:pt x="64" y="5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1" name="Freeform 524"/>
            <p:cNvSpPr>
              <a:spLocks/>
            </p:cNvSpPr>
            <p:nvPr/>
          </p:nvSpPr>
          <p:spPr bwMode="auto">
            <a:xfrm>
              <a:off x="41903650" y="2093913"/>
              <a:ext cx="481013" cy="241300"/>
            </a:xfrm>
            <a:custGeom>
              <a:avLst/>
              <a:gdLst>
                <a:gd name="T0" fmla="*/ 0 w 128"/>
                <a:gd name="T1" fmla="*/ 0 h 64"/>
                <a:gd name="T2" fmla="*/ 33 w 128"/>
                <a:gd name="T3" fmla="*/ 0 h 64"/>
                <a:gd name="T4" fmla="*/ 128 w 128"/>
                <a:gd name="T5" fmla="*/ 64 h 64"/>
                <a:gd name="T6" fmla="*/ 94 w 128"/>
                <a:gd name="T7" fmla="*/ 64 h 64"/>
                <a:gd name="T8" fmla="*/ 0 w 128"/>
                <a:gd name="T9" fmla="*/ 0 h 64"/>
              </a:gdLst>
              <a:ahLst/>
              <a:cxnLst>
                <a:cxn ang="0">
                  <a:pos x="T0" y="T1"/>
                </a:cxn>
                <a:cxn ang="0">
                  <a:pos x="T2" y="T3"/>
                </a:cxn>
                <a:cxn ang="0">
                  <a:pos x="T4" y="T5"/>
                </a:cxn>
                <a:cxn ang="0">
                  <a:pos x="T6" y="T7"/>
                </a:cxn>
                <a:cxn ang="0">
                  <a:pos x="T8" y="T9"/>
                </a:cxn>
              </a:cxnLst>
              <a:rect l="0" t="0" r="r" b="b"/>
              <a:pathLst>
                <a:path w="128" h="64">
                  <a:moveTo>
                    <a:pt x="0" y="0"/>
                  </a:moveTo>
                  <a:cubicBezTo>
                    <a:pt x="11" y="0"/>
                    <a:pt x="22" y="0"/>
                    <a:pt x="33" y="0"/>
                  </a:cubicBezTo>
                  <a:cubicBezTo>
                    <a:pt x="65" y="21"/>
                    <a:pt x="96" y="42"/>
                    <a:pt x="128" y="64"/>
                  </a:cubicBezTo>
                  <a:cubicBezTo>
                    <a:pt x="117" y="64"/>
                    <a:pt x="105" y="64"/>
                    <a:pt x="94" y="64"/>
                  </a:cubicBezTo>
                  <a:cubicBezTo>
                    <a:pt x="63" y="42"/>
                    <a:pt x="31" y="21"/>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2" name="Freeform 525"/>
            <p:cNvSpPr>
              <a:spLocks/>
            </p:cNvSpPr>
            <p:nvPr/>
          </p:nvSpPr>
          <p:spPr bwMode="auto">
            <a:xfrm>
              <a:off x="42186225" y="2414588"/>
              <a:ext cx="798513" cy="173038"/>
            </a:xfrm>
            <a:custGeom>
              <a:avLst/>
              <a:gdLst>
                <a:gd name="T0" fmla="*/ 41 w 213"/>
                <a:gd name="T1" fmla="*/ 0 h 46"/>
                <a:gd name="T2" fmla="*/ 213 w 213"/>
                <a:gd name="T3" fmla="*/ 46 h 46"/>
                <a:gd name="T4" fmla="*/ 171 w 213"/>
                <a:gd name="T5" fmla="*/ 46 h 46"/>
                <a:gd name="T6" fmla="*/ 0 w 213"/>
                <a:gd name="T7" fmla="*/ 0 h 46"/>
                <a:gd name="T8" fmla="*/ 41 w 213"/>
                <a:gd name="T9" fmla="*/ 0 h 46"/>
              </a:gdLst>
              <a:ahLst/>
              <a:cxnLst>
                <a:cxn ang="0">
                  <a:pos x="T0" y="T1"/>
                </a:cxn>
                <a:cxn ang="0">
                  <a:pos x="T2" y="T3"/>
                </a:cxn>
                <a:cxn ang="0">
                  <a:pos x="T4" y="T5"/>
                </a:cxn>
                <a:cxn ang="0">
                  <a:pos x="T6" y="T7"/>
                </a:cxn>
                <a:cxn ang="0">
                  <a:pos x="T8" y="T9"/>
                </a:cxn>
              </a:cxnLst>
              <a:rect l="0" t="0" r="r" b="b"/>
              <a:pathLst>
                <a:path w="213" h="46">
                  <a:moveTo>
                    <a:pt x="41" y="0"/>
                  </a:moveTo>
                  <a:cubicBezTo>
                    <a:pt x="98" y="15"/>
                    <a:pt x="155" y="31"/>
                    <a:pt x="213" y="46"/>
                  </a:cubicBezTo>
                  <a:cubicBezTo>
                    <a:pt x="199" y="46"/>
                    <a:pt x="185" y="46"/>
                    <a:pt x="171" y="46"/>
                  </a:cubicBezTo>
                  <a:cubicBezTo>
                    <a:pt x="114" y="31"/>
                    <a:pt x="57" y="15"/>
                    <a:pt x="0" y="0"/>
                  </a:cubicBezTo>
                  <a:cubicBezTo>
                    <a:pt x="14" y="0"/>
                    <a:pt x="28" y="0"/>
                    <a:pt x="4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3" name="Freeform 526"/>
            <p:cNvSpPr>
              <a:spLocks/>
            </p:cNvSpPr>
            <p:nvPr/>
          </p:nvSpPr>
          <p:spPr bwMode="auto">
            <a:xfrm>
              <a:off x="40100250" y="5018088"/>
              <a:ext cx="746125" cy="120650"/>
            </a:xfrm>
            <a:custGeom>
              <a:avLst/>
              <a:gdLst>
                <a:gd name="T0" fmla="*/ 0 w 199"/>
                <a:gd name="T1" fmla="*/ 32 h 32"/>
                <a:gd name="T2" fmla="*/ 59 w 199"/>
                <a:gd name="T3" fmla="*/ 0 h 32"/>
                <a:gd name="T4" fmla="*/ 199 w 199"/>
                <a:gd name="T5" fmla="*/ 32 h 32"/>
                <a:gd name="T6" fmla="*/ 0 w 199"/>
                <a:gd name="T7" fmla="*/ 32 h 32"/>
              </a:gdLst>
              <a:ahLst/>
              <a:cxnLst>
                <a:cxn ang="0">
                  <a:pos x="T0" y="T1"/>
                </a:cxn>
                <a:cxn ang="0">
                  <a:pos x="T2" y="T3"/>
                </a:cxn>
                <a:cxn ang="0">
                  <a:pos x="T4" y="T5"/>
                </a:cxn>
                <a:cxn ang="0">
                  <a:pos x="T6" y="T7"/>
                </a:cxn>
              </a:cxnLst>
              <a:rect l="0" t="0" r="r" b="b"/>
              <a:pathLst>
                <a:path w="199" h="32">
                  <a:moveTo>
                    <a:pt x="0" y="32"/>
                  </a:moveTo>
                  <a:cubicBezTo>
                    <a:pt x="19" y="21"/>
                    <a:pt x="39" y="11"/>
                    <a:pt x="59" y="0"/>
                  </a:cubicBezTo>
                  <a:cubicBezTo>
                    <a:pt x="105" y="11"/>
                    <a:pt x="152" y="21"/>
                    <a:pt x="199" y="32"/>
                  </a:cubicBezTo>
                  <a:cubicBezTo>
                    <a:pt x="133" y="32"/>
                    <a:pt x="66"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4" name="Freeform 527"/>
            <p:cNvSpPr>
              <a:spLocks/>
            </p:cNvSpPr>
            <p:nvPr/>
          </p:nvSpPr>
          <p:spPr bwMode="auto">
            <a:xfrm>
              <a:off x="40659050" y="5586413"/>
              <a:ext cx="757238" cy="128588"/>
            </a:xfrm>
            <a:custGeom>
              <a:avLst/>
              <a:gdLst>
                <a:gd name="T0" fmla="*/ 202 w 202"/>
                <a:gd name="T1" fmla="*/ 0 h 34"/>
                <a:gd name="T2" fmla="*/ 144 w 202"/>
                <a:gd name="T3" fmla="*/ 34 h 34"/>
                <a:gd name="T4" fmla="*/ 0 w 202"/>
                <a:gd name="T5" fmla="*/ 0 h 34"/>
                <a:gd name="T6" fmla="*/ 202 w 202"/>
                <a:gd name="T7" fmla="*/ 0 h 34"/>
              </a:gdLst>
              <a:ahLst/>
              <a:cxnLst>
                <a:cxn ang="0">
                  <a:pos x="T0" y="T1"/>
                </a:cxn>
                <a:cxn ang="0">
                  <a:pos x="T2" y="T3"/>
                </a:cxn>
                <a:cxn ang="0">
                  <a:pos x="T4" y="T5"/>
                </a:cxn>
                <a:cxn ang="0">
                  <a:pos x="T6" y="T7"/>
                </a:cxn>
              </a:cxnLst>
              <a:rect l="0" t="0" r="r" b="b"/>
              <a:pathLst>
                <a:path w="202" h="34">
                  <a:moveTo>
                    <a:pt x="202" y="0"/>
                  </a:moveTo>
                  <a:cubicBezTo>
                    <a:pt x="183" y="11"/>
                    <a:pt x="164" y="22"/>
                    <a:pt x="144" y="34"/>
                  </a:cubicBezTo>
                  <a:cubicBezTo>
                    <a:pt x="96" y="22"/>
                    <a:pt x="48" y="11"/>
                    <a:pt x="0" y="0"/>
                  </a:cubicBezTo>
                  <a:cubicBezTo>
                    <a:pt x="67" y="0"/>
                    <a:pt x="135" y="0"/>
                    <a:pt x="20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5" name="Freeform 528"/>
            <p:cNvSpPr>
              <a:spLocks/>
            </p:cNvSpPr>
            <p:nvPr/>
          </p:nvSpPr>
          <p:spPr bwMode="auto">
            <a:xfrm>
              <a:off x="46505813" y="5311776"/>
              <a:ext cx="762000" cy="147638"/>
            </a:xfrm>
            <a:custGeom>
              <a:avLst/>
              <a:gdLst>
                <a:gd name="T0" fmla="*/ 0 w 203"/>
                <a:gd name="T1" fmla="*/ 0 h 39"/>
                <a:gd name="T2" fmla="*/ 203 w 203"/>
                <a:gd name="T3" fmla="*/ 20 h 39"/>
                <a:gd name="T4" fmla="*/ 57 w 203"/>
                <a:gd name="T5" fmla="*/ 39 h 39"/>
                <a:gd name="T6" fmla="*/ 0 w 203"/>
                <a:gd name="T7" fmla="*/ 0 h 39"/>
              </a:gdLst>
              <a:ahLst/>
              <a:cxnLst>
                <a:cxn ang="0">
                  <a:pos x="T0" y="T1"/>
                </a:cxn>
                <a:cxn ang="0">
                  <a:pos x="T2" y="T3"/>
                </a:cxn>
                <a:cxn ang="0">
                  <a:pos x="T4" y="T5"/>
                </a:cxn>
                <a:cxn ang="0">
                  <a:pos x="T6" y="T7"/>
                </a:cxn>
              </a:cxnLst>
              <a:rect l="0" t="0" r="r" b="b"/>
              <a:pathLst>
                <a:path w="203" h="39">
                  <a:moveTo>
                    <a:pt x="0" y="0"/>
                  </a:moveTo>
                  <a:cubicBezTo>
                    <a:pt x="68" y="7"/>
                    <a:pt x="135" y="13"/>
                    <a:pt x="203" y="20"/>
                  </a:cubicBezTo>
                  <a:cubicBezTo>
                    <a:pt x="154" y="26"/>
                    <a:pt x="105" y="32"/>
                    <a:pt x="57" y="39"/>
                  </a:cubicBezTo>
                  <a:cubicBezTo>
                    <a:pt x="38" y="26"/>
                    <a:pt x="19" y="13"/>
                    <a:pt x="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6" name="Freeform 529"/>
            <p:cNvSpPr>
              <a:spLocks/>
            </p:cNvSpPr>
            <p:nvPr/>
          </p:nvSpPr>
          <p:spPr bwMode="auto">
            <a:xfrm>
              <a:off x="34286825" y="5311776"/>
              <a:ext cx="731838" cy="147638"/>
            </a:xfrm>
            <a:custGeom>
              <a:avLst/>
              <a:gdLst>
                <a:gd name="T0" fmla="*/ 195 w 195"/>
                <a:gd name="T1" fmla="*/ 39 h 39"/>
                <a:gd name="T2" fmla="*/ 0 w 195"/>
                <a:gd name="T3" fmla="*/ 19 h 39"/>
                <a:gd name="T4" fmla="*/ 155 w 195"/>
                <a:gd name="T5" fmla="*/ 0 h 39"/>
                <a:gd name="T6" fmla="*/ 195 w 195"/>
                <a:gd name="T7" fmla="*/ 39 h 39"/>
              </a:gdLst>
              <a:ahLst/>
              <a:cxnLst>
                <a:cxn ang="0">
                  <a:pos x="T0" y="T1"/>
                </a:cxn>
                <a:cxn ang="0">
                  <a:pos x="T2" y="T3"/>
                </a:cxn>
                <a:cxn ang="0">
                  <a:pos x="T4" y="T5"/>
                </a:cxn>
                <a:cxn ang="0">
                  <a:pos x="T6" y="T7"/>
                </a:cxn>
              </a:cxnLst>
              <a:rect l="0" t="0" r="r" b="b"/>
              <a:pathLst>
                <a:path w="195" h="39">
                  <a:moveTo>
                    <a:pt x="195" y="39"/>
                  </a:moveTo>
                  <a:cubicBezTo>
                    <a:pt x="130" y="32"/>
                    <a:pt x="65" y="26"/>
                    <a:pt x="0" y="19"/>
                  </a:cubicBezTo>
                  <a:cubicBezTo>
                    <a:pt x="52" y="13"/>
                    <a:pt x="103" y="7"/>
                    <a:pt x="155" y="0"/>
                  </a:cubicBezTo>
                  <a:cubicBezTo>
                    <a:pt x="168" y="13"/>
                    <a:pt x="182" y="26"/>
                    <a:pt x="195" y="3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grpSp>
      <p:sp>
        <p:nvSpPr>
          <p:cNvPr id="277" name="Rectangle 5"/>
          <p:cNvSpPr>
            <a:spLocks noChangeArrowheads="1"/>
          </p:cNvSpPr>
          <p:nvPr/>
        </p:nvSpPr>
        <p:spPr bwMode="auto">
          <a:xfrm flipH="1">
            <a:off x="4386403" y="662733"/>
            <a:ext cx="4192873" cy="1008812"/>
          </a:xfrm>
          <a:prstGeom prst="rect">
            <a:avLst/>
          </a:prstGeom>
          <a:solidFill>
            <a:srgbClr val="7030A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8" name="Freeform 6"/>
          <p:cNvSpPr>
            <a:spLocks/>
          </p:cNvSpPr>
          <p:nvPr/>
        </p:nvSpPr>
        <p:spPr bwMode="auto">
          <a:xfrm flipH="1">
            <a:off x="3209148" y="662734"/>
            <a:ext cx="1176947" cy="2376663"/>
          </a:xfrm>
          <a:custGeom>
            <a:avLst/>
            <a:gdLst>
              <a:gd name="T0" fmla="*/ 0 w 672"/>
              <a:gd name="T1" fmla="*/ 576 h 1357"/>
              <a:gd name="T2" fmla="*/ 672 w 672"/>
              <a:gd name="T3" fmla="*/ 1357 h 1357"/>
              <a:gd name="T4" fmla="*/ 0 w 672"/>
              <a:gd name="T5" fmla="*/ 0 h 1357"/>
              <a:gd name="T6" fmla="*/ 0 w 672"/>
              <a:gd name="T7" fmla="*/ 576 h 1357"/>
            </a:gdLst>
            <a:ahLst/>
            <a:cxnLst>
              <a:cxn ang="0">
                <a:pos x="T0" y="T1"/>
              </a:cxn>
              <a:cxn ang="0">
                <a:pos x="T2" y="T3"/>
              </a:cxn>
              <a:cxn ang="0">
                <a:pos x="T4" y="T5"/>
              </a:cxn>
              <a:cxn ang="0">
                <a:pos x="T6" y="T7"/>
              </a:cxn>
            </a:cxnLst>
            <a:rect l="0" t="0" r="r" b="b"/>
            <a:pathLst>
              <a:path w="672" h="1357">
                <a:moveTo>
                  <a:pt x="0" y="576"/>
                </a:moveTo>
                <a:lnTo>
                  <a:pt x="672" y="1357"/>
                </a:lnTo>
                <a:lnTo>
                  <a:pt x="0" y="0"/>
                </a:lnTo>
                <a:lnTo>
                  <a:pt x="0" y="576"/>
                </a:lnTo>
                <a:close/>
              </a:path>
            </a:pathLst>
          </a:custGeom>
          <a:solidFill>
            <a:srgbClr val="9674BC"/>
          </a:soli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79" name="Rectangle 7"/>
          <p:cNvSpPr>
            <a:spLocks noChangeArrowheads="1"/>
          </p:cNvSpPr>
          <p:nvPr/>
        </p:nvSpPr>
        <p:spPr bwMode="auto">
          <a:xfrm flipH="1">
            <a:off x="4376118" y="2009693"/>
            <a:ext cx="4192873" cy="1007061"/>
          </a:xfrm>
          <a:prstGeom prst="rect">
            <a:avLst/>
          </a:prstGeom>
          <a:solidFill>
            <a:srgbClr val="B2A6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0" name="Freeform 8"/>
          <p:cNvSpPr>
            <a:spLocks/>
          </p:cNvSpPr>
          <p:nvPr/>
        </p:nvSpPr>
        <p:spPr bwMode="auto">
          <a:xfrm flipH="1">
            <a:off x="3209147" y="2006063"/>
            <a:ext cx="1171692" cy="1133162"/>
          </a:xfrm>
          <a:custGeom>
            <a:avLst/>
            <a:gdLst>
              <a:gd name="T0" fmla="*/ 0 w 669"/>
              <a:gd name="T1" fmla="*/ 575 h 647"/>
              <a:gd name="T2" fmla="*/ 669 w 669"/>
              <a:gd name="T3" fmla="*/ 647 h 647"/>
              <a:gd name="T4" fmla="*/ 0 w 669"/>
              <a:gd name="T5" fmla="*/ 0 h 647"/>
              <a:gd name="T6" fmla="*/ 0 w 669"/>
              <a:gd name="T7" fmla="*/ 575 h 647"/>
            </a:gdLst>
            <a:ahLst/>
            <a:cxnLst>
              <a:cxn ang="0">
                <a:pos x="T0" y="T1"/>
              </a:cxn>
              <a:cxn ang="0">
                <a:pos x="T2" y="T3"/>
              </a:cxn>
              <a:cxn ang="0">
                <a:pos x="T4" y="T5"/>
              </a:cxn>
              <a:cxn ang="0">
                <a:pos x="T6" y="T7"/>
              </a:cxn>
            </a:cxnLst>
            <a:rect l="0" t="0" r="r" b="b"/>
            <a:pathLst>
              <a:path w="669" h="647">
                <a:moveTo>
                  <a:pt x="0" y="575"/>
                </a:moveTo>
                <a:lnTo>
                  <a:pt x="669" y="647"/>
                </a:lnTo>
                <a:lnTo>
                  <a:pt x="0" y="0"/>
                </a:lnTo>
                <a:lnTo>
                  <a:pt x="0" y="575"/>
                </a:lnTo>
                <a:close/>
              </a:path>
            </a:pathLst>
          </a:custGeom>
          <a:gradFill>
            <a:gsLst>
              <a:gs pos="0">
                <a:srgbClr val="B2A60E"/>
              </a:gs>
              <a:gs pos="50000">
                <a:srgbClr val="EDDE17"/>
              </a:gs>
              <a:gs pos="100000">
                <a:schemeClr val="bg1">
                  <a:lumMod val="95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1" name="Rectangle 9"/>
          <p:cNvSpPr>
            <a:spLocks noChangeArrowheads="1"/>
          </p:cNvSpPr>
          <p:nvPr/>
        </p:nvSpPr>
        <p:spPr bwMode="auto">
          <a:xfrm flipH="1">
            <a:off x="4372488" y="3362307"/>
            <a:ext cx="4192873" cy="1008812"/>
          </a:xfrm>
          <a:prstGeom prst="rect">
            <a:avLst/>
          </a:prstGeom>
          <a:solidFill>
            <a:srgbClr val="00206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2" name="Freeform 10"/>
          <p:cNvSpPr>
            <a:spLocks/>
          </p:cNvSpPr>
          <p:nvPr/>
        </p:nvSpPr>
        <p:spPr bwMode="auto">
          <a:xfrm flipH="1">
            <a:off x="3209147" y="3232051"/>
            <a:ext cx="1171692" cy="1124405"/>
          </a:xfrm>
          <a:custGeom>
            <a:avLst/>
            <a:gdLst>
              <a:gd name="T0" fmla="*/ 0 w 669"/>
              <a:gd name="T1" fmla="*/ 642 h 642"/>
              <a:gd name="T2" fmla="*/ 669 w 669"/>
              <a:gd name="T3" fmla="*/ 0 h 642"/>
              <a:gd name="T4" fmla="*/ 0 w 669"/>
              <a:gd name="T5" fmla="*/ 66 h 642"/>
              <a:gd name="T6" fmla="*/ 0 w 669"/>
              <a:gd name="T7" fmla="*/ 642 h 642"/>
            </a:gdLst>
            <a:ahLst/>
            <a:cxnLst>
              <a:cxn ang="0">
                <a:pos x="T0" y="T1"/>
              </a:cxn>
              <a:cxn ang="0">
                <a:pos x="T2" y="T3"/>
              </a:cxn>
              <a:cxn ang="0">
                <a:pos x="T4" y="T5"/>
              </a:cxn>
              <a:cxn ang="0">
                <a:pos x="T6" y="T7"/>
              </a:cxn>
            </a:cxnLst>
            <a:rect l="0" t="0" r="r" b="b"/>
            <a:pathLst>
              <a:path w="669" h="642">
                <a:moveTo>
                  <a:pt x="0" y="642"/>
                </a:moveTo>
                <a:lnTo>
                  <a:pt x="669" y="0"/>
                </a:lnTo>
                <a:lnTo>
                  <a:pt x="0" y="66"/>
                </a:lnTo>
                <a:lnTo>
                  <a:pt x="0" y="642"/>
                </a:lnTo>
                <a:close/>
              </a:path>
            </a:pathLst>
          </a:custGeom>
          <a:gradFill>
            <a:gsLst>
              <a:gs pos="0">
                <a:srgbClr val="002060"/>
              </a:gs>
              <a:gs pos="50000">
                <a:schemeClr val="accent5">
                  <a:lumMod val="75000"/>
                </a:schemeClr>
              </a:gs>
              <a:gs pos="100000">
                <a:schemeClr val="accent5">
                  <a:lumMod val="40000"/>
                  <a:lumOff val="60000"/>
                </a:schemeClr>
              </a:gs>
            </a:gsLst>
            <a:lin ang="18900000" scaled="1"/>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3" name="Rectangle 11"/>
          <p:cNvSpPr>
            <a:spLocks noChangeArrowheads="1"/>
          </p:cNvSpPr>
          <p:nvPr/>
        </p:nvSpPr>
        <p:spPr bwMode="auto">
          <a:xfrm flipH="1">
            <a:off x="4382283" y="4688135"/>
            <a:ext cx="7504913" cy="1818166"/>
          </a:xfrm>
          <a:prstGeom prst="rect">
            <a:avLst/>
          </a:prstGeom>
          <a:solidFill>
            <a:srgbClr val="A55A07"/>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4" name="Freeform 12"/>
          <p:cNvSpPr>
            <a:spLocks/>
          </p:cNvSpPr>
          <p:nvPr/>
        </p:nvSpPr>
        <p:spPr bwMode="auto">
          <a:xfrm flipH="1">
            <a:off x="3209148" y="3342389"/>
            <a:ext cx="1176947" cy="3165517"/>
          </a:xfrm>
          <a:custGeom>
            <a:avLst/>
            <a:gdLst>
              <a:gd name="T0" fmla="*/ 0 w 672"/>
              <a:gd name="T1" fmla="*/ 1345 h 1345"/>
              <a:gd name="T2" fmla="*/ 672 w 672"/>
              <a:gd name="T3" fmla="*/ 0 h 1345"/>
              <a:gd name="T4" fmla="*/ 0 w 672"/>
              <a:gd name="T5" fmla="*/ 769 h 1345"/>
              <a:gd name="T6" fmla="*/ 0 w 672"/>
              <a:gd name="T7" fmla="*/ 1345 h 1345"/>
              <a:gd name="connsiteX0" fmla="*/ 0 w 10000"/>
              <a:gd name="connsiteY0" fmla="*/ 13438 h 13438"/>
              <a:gd name="connsiteX1" fmla="*/ 10000 w 10000"/>
              <a:gd name="connsiteY1" fmla="*/ 0 h 13438"/>
              <a:gd name="connsiteX2" fmla="*/ 0 w 10000"/>
              <a:gd name="connsiteY2" fmla="*/ 5717 h 13438"/>
              <a:gd name="connsiteX3" fmla="*/ 0 w 10000"/>
              <a:gd name="connsiteY3" fmla="*/ 13438 h 13438"/>
            </a:gdLst>
            <a:ahLst/>
            <a:cxnLst>
              <a:cxn ang="0">
                <a:pos x="connsiteX0" y="connsiteY0"/>
              </a:cxn>
              <a:cxn ang="0">
                <a:pos x="connsiteX1" y="connsiteY1"/>
              </a:cxn>
              <a:cxn ang="0">
                <a:pos x="connsiteX2" y="connsiteY2"/>
              </a:cxn>
              <a:cxn ang="0">
                <a:pos x="connsiteX3" y="connsiteY3"/>
              </a:cxn>
            </a:cxnLst>
            <a:rect l="l" t="t" r="r" b="b"/>
            <a:pathLst>
              <a:path w="10000" h="13438">
                <a:moveTo>
                  <a:pt x="0" y="13438"/>
                </a:moveTo>
                <a:lnTo>
                  <a:pt x="10000" y="0"/>
                </a:lnTo>
                <a:lnTo>
                  <a:pt x="0" y="5717"/>
                </a:lnTo>
                <a:lnTo>
                  <a:pt x="0" y="13438"/>
                </a:lnTo>
                <a:close/>
              </a:path>
            </a:pathLst>
          </a:custGeom>
          <a:gradFill flip="none" rotWithShape="1">
            <a:gsLst>
              <a:gs pos="0">
                <a:srgbClr val="F79D3B">
                  <a:shade val="30000"/>
                  <a:satMod val="115000"/>
                </a:srgbClr>
              </a:gs>
              <a:gs pos="50000">
                <a:srgbClr val="F79D3B">
                  <a:shade val="67500"/>
                  <a:satMod val="115000"/>
                </a:srgbClr>
              </a:gs>
              <a:gs pos="100000">
                <a:srgbClr val="F79D3B">
                  <a:shade val="100000"/>
                  <a:satMod val="115000"/>
                </a:srgbClr>
              </a:gs>
            </a:gsLst>
            <a:lin ang="18900000" scaled="1"/>
            <a:tileRect/>
          </a:gradFill>
          <a:ln w="9525">
            <a:noFill/>
            <a:round/>
            <a:headEnd/>
            <a:tailEnd/>
          </a:ln>
        </p:spPr>
        <p:txBody>
          <a:bodyPr vert="horz" wrap="square" lIns="91440" tIns="45720" rIns="91440" bIns="45720" numCol="1" anchor="t" anchorCtr="0" compatLnSpc="1">
            <a:prstTxWarp prst="textNoShape">
              <a:avLst/>
            </a:prstTxWarp>
          </a:bodyPr>
          <a:lstStyle/>
          <a:p>
            <a:endParaRPr lang="en-US">
              <a:latin typeface="Arial" panose="020B0604020202020204" pitchFamily="34" charset="0"/>
              <a:cs typeface="Arial" panose="020B0604020202020204" pitchFamily="34" charset="0"/>
            </a:endParaRPr>
          </a:p>
        </p:txBody>
      </p:sp>
      <p:sp>
        <p:nvSpPr>
          <p:cNvPr id="285" name="TextBox 284"/>
          <p:cNvSpPr txBox="1"/>
          <p:nvPr/>
        </p:nvSpPr>
        <p:spPr>
          <a:xfrm flipH="1">
            <a:off x="4488616" y="1995899"/>
            <a:ext cx="4000538" cy="738664"/>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10. </a:t>
            </a:r>
            <a:r>
              <a:rPr lang="en-US" b="1" kern="0" dirty="0" err="1" smtClean="0">
                <a:solidFill>
                  <a:schemeClr val="bg1"/>
                </a:solidFill>
                <a:latin typeface="Arial" panose="020B0604020202020204" pitchFamily="34" charset="0"/>
                <a:cs typeface="Arial" panose="020B0604020202020204" pitchFamily="34" charset="0"/>
              </a:rPr>
              <a:t>Mengisi</a:t>
            </a:r>
            <a:r>
              <a:rPr lang="en-US" b="1" kern="0" dirty="0" smtClean="0">
                <a:solidFill>
                  <a:schemeClr val="bg1"/>
                </a:solidFill>
                <a:latin typeface="Arial" panose="020B0604020202020204" pitchFamily="34" charset="0"/>
                <a:cs typeface="Arial" panose="020B0604020202020204" pitchFamily="34" charset="0"/>
              </a:rPr>
              <a:t> </a:t>
            </a:r>
            <a:r>
              <a:rPr lang="en-US" b="1" kern="0" dirty="0">
                <a:solidFill>
                  <a:schemeClr val="bg1"/>
                </a:solidFill>
                <a:latin typeface="Arial" panose="020B0604020202020204" pitchFamily="34" charset="0"/>
                <a:cs typeface="Arial" panose="020B0604020202020204" pitchFamily="34" charset="0"/>
              </a:rPr>
              <a:t>Data </a:t>
            </a:r>
            <a:r>
              <a:rPr lang="en-US" b="1" kern="0" dirty="0" err="1">
                <a:solidFill>
                  <a:schemeClr val="bg1"/>
                </a:solidFill>
                <a:latin typeface="Arial" panose="020B0604020202020204" pitchFamily="34" charset="0"/>
                <a:cs typeface="Arial" panose="020B0604020202020204" pitchFamily="34" charset="0"/>
              </a:rPr>
              <a:t>Pokok</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Pendidikan</a:t>
            </a:r>
            <a:r>
              <a:rPr lang="en-US" b="1" kern="0" dirty="0">
                <a:solidFill>
                  <a:schemeClr val="bg1"/>
                </a:solidFill>
                <a:latin typeface="Arial" panose="020B0604020202020204" pitchFamily="34" charset="0"/>
                <a:cs typeface="Arial" panose="020B0604020202020204" pitchFamily="34" charset="0"/>
              </a:rPr>
              <a:t> </a:t>
            </a:r>
            <a:endParaRPr lang="en-US" sz="1800" b="1" dirty="0">
              <a:solidFill>
                <a:schemeClr val="bg1"/>
              </a:solidFill>
              <a:latin typeface="Arial" panose="020B0604020202020204" pitchFamily="34" charset="0"/>
              <a:cs typeface="Arial" panose="020B0604020202020204" pitchFamily="34" charset="0"/>
            </a:endParaRPr>
          </a:p>
        </p:txBody>
      </p:sp>
      <p:sp>
        <p:nvSpPr>
          <p:cNvPr id="286" name="TextBox 285"/>
          <p:cNvSpPr txBox="1"/>
          <p:nvPr/>
        </p:nvSpPr>
        <p:spPr>
          <a:xfrm flipH="1">
            <a:off x="4502190" y="797651"/>
            <a:ext cx="4000537" cy="738664"/>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09. </a:t>
            </a:r>
            <a:r>
              <a:rPr lang="sv-SE" b="1" kern="0" dirty="0">
                <a:solidFill>
                  <a:schemeClr val="bg1"/>
                </a:solidFill>
                <a:latin typeface="Arial" panose="020B0604020202020204" pitchFamily="34" charset="0"/>
                <a:cs typeface="Arial" panose="020B0604020202020204" pitchFamily="34" charset="0"/>
              </a:rPr>
              <a:t>Tidak menerima bantuan sejenis dari sumber dana </a:t>
            </a:r>
            <a:r>
              <a:rPr lang="sv-SE" b="1" kern="0" dirty="0" smtClean="0">
                <a:solidFill>
                  <a:schemeClr val="bg1"/>
                </a:solidFill>
                <a:latin typeface="Arial" panose="020B0604020202020204" pitchFamily="34" charset="0"/>
                <a:cs typeface="Arial" panose="020B0604020202020204" pitchFamily="34" charset="0"/>
              </a:rPr>
              <a:t>lainnya</a:t>
            </a:r>
            <a:endParaRPr lang="en-US" b="1" dirty="0">
              <a:solidFill>
                <a:schemeClr val="bg1"/>
              </a:solidFill>
              <a:latin typeface="Arial" panose="020B0604020202020204" pitchFamily="34" charset="0"/>
              <a:cs typeface="Arial" panose="020B0604020202020204" pitchFamily="34" charset="0"/>
            </a:endParaRPr>
          </a:p>
        </p:txBody>
      </p:sp>
      <p:sp>
        <p:nvSpPr>
          <p:cNvPr id="287" name="TextBox 286"/>
          <p:cNvSpPr txBox="1"/>
          <p:nvPr/>
        </p:nvSpPr>
        <p:spPr>
          <a:xfrm flipH="1">
            <a:off x="4473872" y="3358444"/>
            <a:ext cx="3995319" cy="738664"/>
          </a:xfrm>
          <a:prstGeom prst="rect">
            <a:avLst/>
          </a:prstGeom>
          <a:noFill/>
        </p:spPr>
        <p:txBody>
          <a:bodyPr wrap="square" rtlCol="0">
            <a:spAutoFit/>
          </a:bodyPr>
          <a:lstStyle/>
          <a:p>
            <a:r>
              <a:rPr lang="en-US" sz="2400" b="1" kern="0" dirty="0" smtClean="0">
                <a:solidFill>
                  <a:schemeClr val="bg1"/>
                </a:solidFill>
                <a:latin typeface="Arial" panose="020B0604020202020204" pitchFamily="34" charset="0"/>
                <a:cs typeface="Arial" panose="020B0604020202020204" pitchFamily="34" charset="0"/>
              </a:rPr>
              <a:t>11. </a:t>
            </a:r>
            <a:r>
              <a:rPr lang="en-US" b="1" kern="0" dirty="0" err="1">
                <a:solidFill>
                  <a:schemeClr val="bg1"/>
                </a:solidFill>
                <a:latin typeface="Arial" panose="020B0604020202020204" pitchFamily="34" charset="0"/>
                <a:cs typeface="Arial" panose="020B0604020202020204" pitchFamily="34" charset="0"/>
              </a:rPr>
              <a:t>Untuk</a:t>
            </a:r>
            <a:r>
              <a:rPr lang="en-US" b="1" kern="0" dirty="0">
                <a:solidFill>
                  <a:schemeClr val="bg1"/>
                </a:solidFill>
                <a:latin typeface="Arial" panose="020B0604020202020204" pitchFamily="34" charset="0"/>
                <a:cs typeface="Arial" panose="020B0604020202020204" pitchFamily="34" charset="0"/>
              </a:rPr>
              <a:t> SKB </a:t>
            </a:r>
            <a:r>
              <a:rPr lang="en-US" b="1" kern="0" dirty="0" err="1">
                <a:solidFill>
                  <a:schemeClr val="bg1"/>
                </a:solidFill>
                <a:latin typeface="Arial" panose="020B0604020202020204" pitchFamily="34" charset="0"/>
                <a:cs typeface="Arial" panose="020B0604020202020204" pitchFamily="34" charset="0"/>
              </a:rPr>
              <a:t>telah</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mengisi</a:t>
            </a:r>
            <a:r>
              <a:rPr lang="en-US" b="1" kern="0" dirty="0">
                <a:solidFill>
                  <a:schemeClr val="bg1"/>
                </a:solidFill>
                <a:latin typeface="Arial" panose="020B0604020202020204" pitchFamily="34" charset="0"/>
                <a:cs typeface="Arial" panose="020B0604020202020204" pitchFamily="34" charset="0"/>
              </a:rPr>
              <a:t> Data </a:t>
            </a:r>
            <a:r>
              <a:rPr lang="en-US" b="1" kern="0" dirty="0" err="1">
                <a:solidFill>
                  <a:schemeClr val="bg1"/>
                </a:solidFill>
                <a:latin typeface="Arial" panose="020B0604020202020204" pitchFamily="34" charset="0"/>
                <a:cs typeface="Arial" panose="020B0604020202020204" pitchFamily="34" charset="0"/>
              </a:rPr>
              <a:t>Pokok</a:t>
            </a:r>
            <a:r>
              <a:rPr lang="en-US" b="1" kern="0" dirty="0">
                <a:solidFill>
                  <a:schemeClr val="bg1"/>
                </a:solidFill>
                <a:latin typeface="Arial" panose="020B0604020202020204" pitchFamily="34" charset="0"/>
                <a:cs typeface="Arial" panose="020B0604020202020204" pitchFamily="34" charset="0"/>
              </a:rPr>
              <a:t> </a:t>
            </a:r>
            <a:r>
              <a:rPr lang="en-US" b="1" kern="0" dirty="0" err="1">
                <a:solidFill>
                  <a:schemeClr val="bg1"/>
                </a:solidFill>
                <a:latin typeface="Arial" panose="020B0604020202020204" pitchFamily="34" charset="0"/>
                <a:cs typeface="Arial" panose="020B0604020202020204" pitchFamily="34" charset="0"/>
              </a:rPr>
              <a:t>Pendidikan</a:t>
            </a:r>
            <a:endParaRPr lang="en-US" sz="1800" b="1" dirty="0">
              <a:solidFill>
                <a:schemeClr val="bg1"/>
              </a:solidFill>
              <a:latin typeface="Arial" panose="020B0604020202020204" pitchFamily="34" charset="0"/>
              <a:cs typeface="Arial" panose="020B0604020202020204" pitchFamily="34" charset="0"/>
            </a:endParaRPr>
          </a:p>
        </p:txBody>
      </p:sp>
      <p:sp>
        <p:nvSpPr>
          <p:cNvPr id="288" name="TextBox 287"/>
          <p:cNvSpPr txBox="1"/>
          <p:nvPr/>
        </p:nvSpPr>
        <p:spPr>
          <a:xfrm flipH="1">
            <a:off x="4502187" y="4816039"/>
            <a:ext cx="7385009" cy="1569660"/>
          </a:xfrm>
          <a:prstGeom prst="rect">
            <a:avLst/>
          </a:prstGeom>
          <a:noFill/>
        </p:spPr>
        <p:txBody>
          <a:bodyPr wrap="square" rtlCol="0">
            <a:spAutoFit/>
          </a:bodyPr>
          <a:lstStyle/>
          <a:p>
            <a:r>
              <a:rPr lang="en-US" sz="2400" b="1" dirty="0" smtClean="0">
                <a:solidFill>
                  <a:schemeClr val="bg1"/>
                </a:solidFill>
              </a:rPr>
              <a:t>12. </a:t>
            </a:r>
            <a:r>
              <a:rPr lang="en-US" b="1" dirty="0" err="1">
                <a:solidFill>
                  <a:schemeClr val="bg1"/>
                </a:solidFill>
              </a:rPr>
              <a:t>Diprioritaskan</a:t>
            </a:r>
            <a:r>
              <a:rPr lang="en-US" b="1" dirty="0">
                <a:solidFill>
                  <a:schemeClr val="bg1"/>
                </a:solidFill>
              </a:rPr>
              <a:t> </a:t>
            </a:r>
            <a:r>
              <a:rPr lang="en-US" b="1" dirty="0" err="1">
                <a:solidFill>
                  <a:schemeClr val="bg1"/>
                </a:solidFill>
              </a:rPr>
              <a:t>bagi</a:t>
            </a:r>
            <a:r>
              <a:rPr lang="en-US" b="1" dirty="0">
                <a:solidFill>
                  <a:schemeClr val="bg1"/>
                </a:solidFill>
              </a:rPr>
              <a:t> </a:t>
            </a:r>
            <a:r>
              <a:rPr lang="en-US" b="1" dirty="0" err="1">
                <a:solidFill>
                  <a:schemeClr val="bg1"/>
                </a:solidFill>
              </a:rPr>
              <a:t>satuan</a:t>
            </a:r>
            <a:r>
              <a:rPr lang="en-US" b="1" dirty="0">
                <a:solidFill>
                  <a:schemeClr val="bg1"/>
                </a:solidFill>
              </a:rPr>
              <a:t> </a:t>
            </a:r>
            <a:r>
              <a:rPr lang="en-US" b="1" dirty="0" err="1">
                <a:solidFill>
                  <a:schemeClr val="bg1"/>
                </a:solidFill>
              </a:rPr>
              <a:t>pendidikan</a:t>
            </a:r>
            <a:r>
              <a:rPr lang="en-US" b="1" dirty="0">
                <a:solidFill>
                  <a:schemeClr val="bg1"/>
                </a:solidFill>
              </a:rPr>
              <a:t> </a:t>
            </a:r>
            <a:r>
              <a:rPr lang="en-US" b="1" dirty="0" err="1">
                <a:solidFill>
                  <a:schemeClr val="bg1"/>
                </a:solidFill>
              </a:rPr>
              <a:t>mempunyai</a:t>
            </a:r>
            <a:r>
              <a:rPr lang="en-US" b="1" dirty="0">
                <a:solidFill>
                  <a:schemeClr val="bg1"/>
                </a:solidFill>
              </a:rPr>
              <a:t> </a:t>
            </a:r>
            <a:r>
              <a:rPr lang="en-US" b="1" dirty="0" err="1">
                <a:solidFill>
                  <a:schemeClr val="bg1"/>
                </a:solidFill>
              </a:rPr>
              <a:t>potensi</a:t>
            </a:r>
            <a:r>
              <a:rPr lang="en-US" b="1" dirty="0">
                <a:solidFill>
                  <a:schemeClr val="bg1"/>
                </a:solidFill>
              </a:rPr>
              <a:t> </a:t>
            </a:r>
            <a:r>
              <a:rPr lang="en-US" b="1" dirty="0" err="1">
                <a:solidFill>
                  <a:schemeClr val="bg1"/>
                </a:solidFill>
              </a:rPr>
              <a:t>berkembang</a:t>
            </a:r>
            <a:r>
              <a:rPr lang="en-US" b="1" dirty="0">
                <a:solidFill>
                  <a:schemeClr val="bg1"/>
                </a:solidFill>
              </a:rPr>
              <a:t> </a:t>
            </a:r>
            <a:r>
              <a:rPr lang="en-US" b="1" dirty="0" err="1">
                <a:solidFill>
                  <a:schemeClr val="bg1"/>
                </a:solidFill>
              </a:rPr>
              <a:t>dan</a:t>
            </a:r>
            <a:r>
              <a:rPr lang="en-US" b="1" dirty="0">
                <a:solidFill>
                  <a:schemeClr val="bg1"/>
                </a:solidFill>
              </a:rPr>
              <a:t> </a:t>
            </a:r>
            <a:r>
              <a:rPr lang="en-US" b="1" dirty="0" err="1">
                <a:solidFill>
                  <a:schemeClr val="bg1"/>
                </a:solidFill>
              </a:rPr>
              <a:t>dalam</a:t>
            </a:r>
            <a:r>
              <a:rPr lang="en-US" b="1" dirty="0">
                <a:solidFill>
                  <a:schemeClr val="bg1"/>
                </a:solidFill>
              </a:rPr>
              <a:t> </a:t>
            </a:r>
            <a:r>
              <a:rPr lang="en-US" b="1" dirty="0" err="1">
                <a:solidFill>
                  <a:schemeClr val="bg1"/>
                </a:solidFill>
              </a:rPr>
              <a:t>tiga</a:t>
            </a:r>
            <a:r>
              <a:rPr lang="en-US" b="1" dirty="0">
                <a:solidFill>
                  <a:schemeClr val="bg1"/>
                </a:solidFill>
              </a:rPr>
              <a:t> </a:t>
            </a:r>
            <a:r>
              <a:rPr lang="en-US" b="1" dirty="0" err="1">
                <a:solidFill>
                  <a:schemeClr val="bg1"/>
                </a:solidFill>
              </a:rPr>
              <a:t>tahun</a:t>
            </a:r>
            <a:r>
              <a:rPr lang="en-US" b="1" dirty="0">
                <a:solidFill>
                  <a:schemeClr val="bg1"/>
                </a:solidFill>
              </a:rPr>
              <a:t> </a:t>
            </a:r>
            <a:r>
              <a:rPr lang="en-US" b="1" dirty="0" err="1">
                <a:solidFill>
                  <a:schemeClr val="bg1"/>
                </a:solidFill>
              </a:rPr>
              <a:t>terakhir</a:t>
            </a:r>
            <a:r>
              <a:rPr lang="en-US" b="1" dirty="0">
                <a:solidFill>
                  <a:schemeClr val="bg1"/>
                </a:solidFill>
              </a:rPr>
              <a:t> </a:t>
            </a:r>
            <a:r>
              <a:rPr lang="en-US" b="1" dirty="0" err="1">
                <a:solidFill>
                  <a:schemeClr val="bg1"/>
                </a:solidFill>
              </a:rPr>
              <a:t>mempunyai</a:t>
            </a:r>
            <a:r>
              <a:rPr lang="en-US" b="1" dirty="0">
                <a:solidFill>
                  <a:schemeClr val="bg1"/>
                </a:solidFill>
              </a:rPr>
              <a:t> </a:t>
            </a:r>
            <a:r>
              <a:rPr lang="en-US" b="1" dirty="0" err="1">
                <a:solidFill>
                  <a:schemeClr val="bg1"/>
                </a:solidFill>
              </a:rPr>
              <a:t>kecenderungan</a:t>
            </a:r>
            <a:r>
              <a:rPr lang="en-US" b="1" dirty="0">
                <a:solidFill>
                  <a:schemeClr val="bg1"/>
                </a:solidFill>
              </a:rPr>
              <a:t> </a:t>
            </a:r>
            <a:r>
              <a:rPr lang="en-US" b="1" dirty="0" err="1">
                <a:solidFill>
                  <a:schemeClr val="bg1"/>
                </a:solidFill>
              </a:rPr>
              <a:t>jumlah</a:t>
            </a:r>
            <a:r>
              <a:rPr lang="en-US" b="1" dirty="0">
                <a:solidFill>
                  <a:schemeClr val="bg1"/>
                </a:solidFill>
              </a:rPr>
              <a:t> </a:t>
            </a:r>
            <a:r>
              <a:rPr lang="en-US" b="1" dirty="0" err="1">
                <a:solidFill>
                  <a:schemeClr val="bg1"/>
                </a:solidFill>
              </a:rPr>
              <a:t>peserta</a:t>
            </a:r>
            <a:r>
              <a:rPr lang="en-US" b="1" dirty="0">
                <a:solidFill>
                  <a:schemeClr val="bg1"/>
                </a:solidFill>
              </a:rPr>
              <a:t> </a:t>
            </a:r>
            <a:r>
              <a:rPr lang="en-US" b="1" dirty="0" err="1">
                <a:solidFill>
                  <a:schemeClr val="bg1"/>
                </a:solidFill>
              </a:rPr>
              <a:t>didik</a:t>
            </a:r>
            <a:r>
              <a:rPr lang="en-US" b="1" dirty="0">
                <a:solidFill>
                  <a:schemeClr val="bg1"/>
                </a:solidFill>
              </a:rPr>
              <a:t> </a:t>
            </a:r>
            <a:r>
              <a:rPr lang="en-US" b="1" dirty="0" err="1">
                <a:solidFill>
                  <a:schemeClr val="bg1"/>
                </a:solidFill>
              </a:rPr>
              <a:t>stabil</a:t>
            </a:r>
            <a:r>
              <a:rPr lang="en-US" b="1" dirty="0">
                <a:solidFill>
                  <a:schemeClr val="bg1"/>
                </a:solidFill>
              </a:rPr>
              <a:t> </a:t>
            </a:r>
            <a:r>
              <a:rPr lang="en-US" b="1" dirty="0" err="1">
                <a:solidFill>
                  <a:schemeClr val="bg1"/>
                </a:solidFill>
              </a:rPr>
              <a:t>atau</a:t>
            </a:r>
            <a:r>
              <a:rPr lang="en-US" b="1" dirty="0">
                <a:solidFill>
                  <a:schemeClr val="bg1"/>
                </a:solidFill>
              </a:rPr>
              <a:t> </a:t>
            </a:r>
            <a:r>
              <a:rPr lang="en-US" b="1" dirty="0" err="1">
                <a:solidFill>
                  <a:schemeClr val="bg1"/>
                </a:solidFill>
              </a:rPr>
              <a:t>meningkat</a:t>
            </a:r>
            <a:r>
              <a:rPr lang="en-US" b="1" dirty="0">
                <a:solidFill>
                  <a:schemeClr val="bg1"/>
                </a:solidFill>
              </a:rPr>
              <a:t>, </a:t>
            </a:r>
            <a:r>
              <a:rPr lang="en-US" b="1" dirty="0" err="1">
                <a:solidFill>
                  <a:schemeClr val="bg1"/>
                </a:solidFill>
              </a:rPr>
              <a:t>kecuali</a:t>
            </a:r>
            <a:r>
              <a:rPr lang="en-US" b="1" dirty="0">
                <a:solidFill>
                  <a:schemeClr val="bg1"/>
                </a:solidFill>
              </a:rPr>
              <a:t> </a:t>
            </a:r>
            <a:r>
              <a:rPr lang="en-US" b="1" dirty="0" err="1">
                <a:solidFill>
                  <a:schemeClr val="bg1"/>
                </a:solidFill>
              </a:rPr>
              <a:t>dalam</a:t>
            </a:r>
            <a:r>
              <a:rPr lang="en-US" b="1" dirty="0">
                <a:solidFill>
                  <a:schemeClr val="bg1"/>
                </a:solidFill>
              </a:rPr>
              <a:t> </a:t>
            </a:r>
            <a:r>
              <a:rPr lang="en-US" b="1" dirty="0" err="1">
                <a:solidFill>
                  <a:schemeClr val="bg1"/>
                </a:solidFill>
              </a:rPr>
              <a:t>keadaan</a:t>
            </a:r>
            <a:r>
              <a:rPr lang="en-US" b="1" dirty="0">
                <a:solidFill>
                  <a:schemeClr val="bg1"/>
                </a:solidFill>
              </a:rPr>
              <a:t> </a:t>
            </a:r>
            <a:r>
              <a:rPr lang="en-US" b="1" dirty="0" err="1">
                <a:solidFill>
                  <a:schemeClr val="bg1"/>
                </a:solidFill>
              </a:rPr>
              <a:t>darurat</a:t>
            </a:r>
            <a:r>
              <a:rPr lang="en-US" b="1" dirty="0">
                <a:solidFill>
                  <a:schemeClr val="bg1"/>
                </a:solidFill>
              </a:rPr>
              <a:t> </a:t>
            </a:r>
            <a:r>
              <a:rPr lang="en-US" b="1" dirty="0" err="1">
                <a:solidFill>
                  <a:schemeClr val="bg1"/>
                </a:solidFill>
              </a:rPr>
              <a:t>dan</a:t>
            </a:r>
            <a:r>
              <a:rPr lang="en-US" b="1" dirty="0">
                <a:solidFill>
                  <a:schemeClr val="bg1"/>
                </a:solidFill>
              </a:rPr>
              <a:t>/</a:t>
            </a:r>
            <a:r>
              <a:rPr lang="en-US" b="1" dirty="0" err="1">
                <a:solidFill>
                  <a:schemeClr val="bg1"/>
                </a:solidFill>
              </a:rPr>
              <a:t>atau</a:t>
            </a:r>
            <a:r>
              <a:rPr lang="en-US" b="1" dirty="0">
                <a:solidFill>
                  <a:schemeClr val="bg1"/>
                </a:solidFill>
              </a:rPr>
              <a:t> </a:t>
            </a:r>
            <a:r>
              <a:rPr lang="en-US" b="1" dirty="0" err="1">
                <a:solidFill>
                  <a:schemeClr val="bg1"/>
                </a:solidFill>
              </a:rPr>
              <a:t>musibah</a:t>
            </a:r>
            <a:r>
              <a:rPr lang="en-US" b="1" dirty="0">
                <a:solidFill>
                  <a:schemeClr val="bg1"/>
                </a:solidFill>
              </a:rPr>
              <a:t> </a:t>
            </a:r>
            <a:r>
              <a:rPr lang="en-US" b="1" dirty="0" err="1">
                <a:solidFill>
                  <a:schemeClr val="bg1"/>
                </a:solidFill>
              </a:rPr>
              <a:t>seperti</a:t>
            </a:r>
            <a:r>
              <a:rPr lang="en-US" b="1" dirty="0">
                <a:solidFill>
                  <a:schemeClr val="bg1"/>
                </a:solidFill>
              </a:rPr>
              <a:t> </a:t>
            </a:r>
            <a:r>
              <a:rPr lang="en-US" b="1" dirty="0" err="1">
                <a:solidFill>
                  <a:schemeClr val="bg1"/>
                </a:solidFill>
              </a:rPr>
              <a:t>terdampak</a:t>
            </a:r>
            <a:r>
              <a:rPr lang="en-US" b="1" dirty="0">
                <a:solidFill>
                  <a:schemeClr val="bg1"/>
                </a:solidFill>
              </a:rPr>
              <a:t> </a:t>
            </a:r>
            <a:r>
              <a:rPr lang="en-US" b="1" dirty="0" err="1">
                <a:solidFill>
                  <a:schemeClr val="bg1"/>
                </a:solidFill>
              </a:rPr>
              <a:t>akibat</a:t>
            </a:r>
            <a:r>
              <a:rPr lang="en-US" b="1" dirty="0">
                <a:solidFill>
                  <a:schemeClr val="bg1"/>
                </a:solidFill>
              </a:rPr>
              <a:t> </a:t>
            </a:r>
            <a:r>
              <a:rPr lang="en-US" b="1" dirty="0" err="1">
                <a:solidFill>
                  <a:schemeClr val="bg1"/>
                </a:solidFill>
              </a:rPr>
              <a:t>huru</a:t>
            </a:r>
            <a:r>
              <a:rPr lang="en-US" b="1" dirty="0">
                <a:solidFill>
                  <a:schemeClr val="bg1"/>
                </a:solidFill>
              </a:rPr>
              <a:t> </a:t>
            </a:r>
            <a:r>
              <a:rPr lang="en-US" b="1" dirty="0" err="1">
                <a:solidFill>
                  <a:schemeClr val="bg1"/>
                </a:solidFill>
              </a:rPr>
              <a:t>hara</a:t>
            </a:r>
            <a:r>
              <a:rPr lang="en-US" b="1" dirty="0">
                <a:solidFill>
                  <a:schemeClr val="bg1"/>
                </a:solidFill>
              </a:rPr>
              <a:t>, </a:t>
            </a:r>
            <a:r>
              <a:rPr lang="en-US" b="1" dirty="0" err="1">
                <a:solidFill>
                  <a:schemeClr val="bg1"/>
                </a:solidFill>
              </a:rPr>
              <a:t>kebakaran</a:t>
            </a:r>
            <a:r>
              <a:rPr lang="en-US" b="1" dirty="0">
                <a:solidFill>
                  <a:schemeClr val="bg1"/>
                </a:solidFill>
              </a:rPr>
              <a:t> </a:t>
            </a:r>
            <a:r>
              <a:rPr lang="en-US" b="1" dirty="0" err="1">
                <a:solidFill>
                  <a:schemeClr val="bg1"/>
                </a:solidFill>
              </a:rPr>
              <a:t>atau</a:t>
            </a:r>
            <a:r>
              <a:rPr lang="en-US" b="1" dirty="0">
                <a:solidFill>
                  <a:schemeClr val="bg1"/>
                </a:solidFill>
              </a:rPr>
              <a:t> </a:t>
            </a:r>
            <a:r>
              <a:rPr lang="en-US" b="1" dirty="0" err="1">
                <a:solidFill>
                  <a:schemeClr val="bg1"/>
                </a:solidFill>
              </a:rPr>
              <a:t>bencana</a:t>
            </a:r>
            <a:r>
              <a:rPr lang="en-US" b="1" dirty="0">
                <a:solidFill>
                  <a:schemeClr val="bg1"/>
                </a:solidFill>
              </a:rPr>
              <a:t> </a:t>
            </a:r>
            <a:r>
              <a:rPr lang="en-US" b="1" dirty="0" err="1">
                <a:solidFill>
                  <a:schemeClr val="bg1"/>
                </a:solidFill>
              </a:rPr>
              <a:t>alam</a:t>
            </a:r>
            <a:endParaRPr lang="en-US" sz="1800" b="1" dirty="0">
              <a:solidFill>
                <a:schemeClr val="bg1"/>
              </a:solidFill>
              <a:latin typeface="Arial" panose="020B0604020202020204" pitchFamily="34" charset="0"/>
              <a:cs typeface="Arial" panose="020B0604020202020204" pitchFamily="34" charset="0"/>
            </a:endParaRPr>
          </a:p>
        </p:txBody>
      </p:sp>
      <p:sp>
        <p:nvSpPr>
          <p:cNvPr id="289" name="Rectangle 288"/>
          <p:cNvSpPr/>
          <p:nvPr/>
        </p:nvSpPr>
        <p:spPr>
          <a:xfrm>
            <a:off x="1482022" y="2374944"/>
            <a:ext cx="2453894" cy="1392822"/>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290" name="Rectangle 289"/>
          <p:cNvSpPr/>
          <p:nvPr/>
        </p:nvSpPr>
        <p:spPr>
          <a:xfrm>
            <a:off x="1644722" y="2654383"/>
            <a:ext cx="2049440" cy="941796"/>
          </a:xfrm>
          <a:prstGeom prst="rect">
            <a:avLst/>
          </a:prstGeom>
        </p:spPr>
        <p:txBody>
          <a:bodyPr wrap="square">
            <a:spAutoFit/>
          </a:bodyPr>
          <a:lstStyle/>
          <a:p>
            <a:pPr lvl="0" algn="ctr" fontAlgn="base">
              <a:lnSpc>
                <a:spcPct val="115000"/>
              </a:lnSpc>
              <a:spcBef>
                <a:spcPct val="0"/>
              </a:spcBef>
              <a:spcAft>
                <a:spcPct val="0"/>
              </a:spcAft>
            </a:pPr>
            <a:r>
              <a:rPr lang="en-US" altLang="en-US" sz="2400" b="1" dirty="0" smtClean="0">
                <a:latin typeface="Arial" panose="020B0604020202020204" pitchFamily="34" charset="0"/>
                <a:cs typeface="Arial" panose="020B0604020202020204" pitchFamily="34" charset="0"/>
              </a:rPr>
              <a:t>1. KRITERIA UMUM</a:t>
            </a:r>
            <a:endParaRPr lang="en-US" altLang="en-US" sz="2400" dirty="0">
              <a:latin typeface="Arial" panose="020B0604020202020204" pitchFamily="34" charset="0"/>
              <a:cs typeface="Arial" panose="020B0604020202020204" pitchFamily="34" charset="0"/>
            </a:endParaRPr>
          </a:p>
        </p:txBody>
      </p:sp>
      <p:sp>
        <p:nvSpPr>
          <p:cNvPr id="291" name="Rectangle 290"/>
          <p:cNvSpPr/>
          <p:nvPr/>
        </p:nvSpPr>
        <p:spPr>
          <a:xfrm>
            <a:off x="9422673" y="705474"/>
            <a:ext cx="2464526" cy="923330"/>
          </a:xfrm>
          <a:prstGeom prst="rect">
            <a:avLst/>
          </a:prstGeom>
          <a:gradFill flip="none" rotWithShape="1">
            <a:gsLst>
              <a:gs pos="0">
                <a:srgbClr val="9674BC">
                  <a:tint val="66000"/>
                  <a:satMod val="160000"/>
                </a:srgbClr>
              </a:gs>
              <a:gs pos="50000">
                <a:srgbClr val="9674BC">
                  <a:tint val="44500"/>
                  <a:satMod val="160000"/>
                </a:srgbClr>
              </a:gs>
              <a:gs pos="100000">
                <a:srgbClr val="9674BC">
                  <a:tint val="23500"/>
                  <a:satMod val="160000"/>
                </a:srgbClr>
              </a:gs>
            </a:gsLst>
            <a:lin ang="2700000" scaled="1"/>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sv-SE" kern="0" dirty="0">
                <a:latin typeface="Arial" panose="020B0604020202020204" pitchFamily="34" charset="0"/>
                <a:cs typeface="Arial" panose="020B0604020202020204" pitchFamily="34" charset="0"/>
              </a:rPr>
              <a:t>(APBN dan/atau APBD) pada tahun anggaran yang sama</a:t>
            </a:r>
            <a:endParaRPr lang="en-US" dirty="0">
              <a:latin typeface="Arial" panose="020B0604020202020204" pitchFamily="34" charset="0"/>
              <a:cs typeface="Arial" panose="020B0604020202020204" pitchFamily="34" charset="0"/>
            </a:endParaRPr>
          </a:p>
        </p:txBody>
      </p:sp>
      <p:sp>
        <p:nvSpPr>
          <p:cNvPr id="292" name="Striped Right Arrow 291"/>
          <p:cNvSpPr/>
          <p:nvPr/>
        </p:nvSpPr>
        <p:spPr>
          <a:xfrm>
            <a:off x="8673735" y="954586"/>
            <a:ext cx="600892" cy="457200"/>
          </a:xfrm>
          <a:prstGeom prst="stripedRightArrow">
            <a:avLst/>
          </a:prstGeom>
          <a:solidFill>
            <a:srgbClr val="967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3" name="Striped Right Arrow 292"/>
          <p:cNvSpPr/>
          <p:nvPr/>
        </p:nvSpPr>
        <p:spPr>
          <a:xfrm>
            <a:off x="8640236" y="2197183"/>
            <a:ext cx="600892" cy="457200"/>
          </a:xfrm>
          <a:prstGeom prst="stripedRightArrow">
            <a:avLst/>
          </a:prstGeom>
          <a:solidFill>
            <a:srgbClr val="B2A6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4" name="Rectangle 293"/>
          <p:cNvSpPr/>
          <p:nvPr/>
        </p:nvSpPr>
        <p:spPr>
          <a:xfrm>
            <a:off x="9422672" y="2051558"/>
            <a:ext cx="2464527" cy="646331"/>
          </a:xfrm>
          <a:prstGeom prst="rect">
            <a:avLst/>
          </a:prstGeom>
          <a:gradFill flip="none" rotWithShape="1">
            <a:gsLst>
              <a:gs pos="0">
                <a:srgbClr val="B2A60E">
                  <a:tint val="66000"/>
                  <a:satMod val="160000"/>
                </a:srgbClr>
              </a:gs>
              <a:gs pos="50000">
                <a:srgbClr val="B2A60E">
                  <a:tint val="44500"/>
                  <a:satMod val="160000"/>
                </a:srgbClr>
              </a:gs>
              <a:gs pos="100000">
                <a:srgbClr val="B2A60E">
                  <a:tint val="23500"/>
                  <a:satMod val="160000"/>
                </a:srgb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sv-SE" kern="0" dirty="0">
                <a:latin typeface="Arial" panose="020B0604020202020204" pitchFamily="34" charset="0"/>
                <a:cs typeface="Arial" panose="020B0604020202020204" pitchFamily="34" charset="0"/>
              </a:rPr>
              <a:t>http://dapo.dikdasmen.kemdikbud.go.id; </a:t>
            </a:r>
            <a:endParaRPr lang="en-US" dirty="0">
              <a:latin typeface="Arial" panose="020B0604020202020204" pitchFamily="34" charset="0"/>
              <a:cs typeface="Arial" panose="020B0604020202020204" pitchFamily="34" charset="0"/>
            </a:endParaRPr>
          </a:p>
        </p:txBody>
      </p:sp>
      <p:sp>
        <p:nvSpPr>
          <p:cNvPr id="295" name="Striped Right Arrow 294"/>
          <p:cNvSpPr/>
          <p:nvPr/>
        </p:nvSpPr>
        <p:spPr>
          <a:xfrm>
            <a:off x="8673735" y="3654014"/>
            <a:ext cx="600892" cy="457200"/>
          </a:xfrm>
          <a:prstGeom prst="striped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6" name="Rectangle 295"/>
          <p:cNvSpPr/>
          <p:nvPr/>
        </p:nvSpPr>
        <p:spPr>
          <a:xfrm>
            <a:off x="9422671" y="3536511"/>
            <a:ext cx="2769329" cy="646331"/>
          </a:xfrm>
          <a:prstGeom prst="rect">
            <a:avLst/>
          </a:prstGeom>
          <a:gradFill flip="none" rotWithShape="1">
            <a:gsLst>
              <a:gs pos="0">
                <a:srgbClr val="002060">
                  <a:tint val="66000"/>
                  <a:satMod val="160000"/>
                </a:srgbClr>
              </a:gs>
              <a:gs pos="50000">
                <a:srgbClr val="002060">
                  <a:tint val="44500"/>
                  <a:satMod val="160000"/>
                </a:srgbClr>
              </a:gs>
              <a:gs pos="100000">
                <a:srgbClr val="002060">
                  <a:tint val="23500"/>
                  <a:satMod val="160000"/>
                </a:srgbClr>
              </a:gs>
            </a:gsLst>
            <a:lin ang="0" scaled="1"/>
            <a:tileRect/>
          </a:gradFill>
          <a:ln>
            <a:noFill/>
          </a:ln>
        </p:spPr>
        <p:style>
          <a:lnRef idx="1">
            <a:schemeClr val="accent3"/>
          </a:lnRef>
          <a:fillRef idx="2">
            <a:schemeClr val="accent3"/>
          </a:fillRef>
          <a:effectRef idx="1">
            <a:schemeClr val="accent3"/>
          </a:effectRef>
          <a:fontRef idx="minor">
            <a:schemeClr val="dk1"/>
          </a:fontRef>
        </p:style>
        <p:txBody>
          <a:bodyPr wrap="square">
            <a:spAutoFit/>
          </a:bodyPr>
          <a:lstStyle/>
          <a:p>
            <a:r>
              <a:rPr lang="sv-SE" kern="0" dirty="0">
                <a:latin typeface="Arial" panose="020B0604020202020204" pitchFamily="34" charset="0"/>
                <a:cs typeface="Arial" panose="020B0604020202020204" pitchFamily="34" charset="0"/>
              </a:rPr>
              <a:t>http://dapo.paud-dikmas.kemdikbud.go.id.</a:t>
            </a:r>
          </a:p>
        </p:txBody>
      </p:sp>
    </p:spTree>
    <p:extLst>
      <p:ext uri="{BB962C8B-B14F-4D97-AF65-F5344CB8AC3E}">
        <p14:creationId xmlns:p14="http://schemas.microsoft.com/office/powerpoint/2010/main" val="11768555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7576" y="-55731"/>
            <a:ext cx="8909856" cy="519035"/>
          </a:xfrm>
        </p:spPr>
        <p:txBody>
          <a:bodyPr>
            <a:normAutofit/>
          </a:bodyPr>
          <a:lstStyle/>
          <a:p>
            <a:r>
              <a:rPr lang="en-US" sz="2800" b="1" dirty="0" err="1" smtClean="0">
                <a:solidFill>
                  <a:schemeClr val="bg1"/>
                </a:solidFill>
              </a:rPr>
              <a:t>Kriteria</a:t>
            </a:r>
            <a:r>
              <a:rPr lang="en-US" sz="2800" b="1" dirty="0" smtClean="0">
                <a:solidFill>
                  <a:schemeClr val="bg1"/>
                </a:solidFill>
              </a:rPr>
              <a:t> </a:t>
            </a:r>
            <a:r>
              <a:rPr lang="en-US" sz="2800" b="1" dirty="0" err="1" smtClean="0">
                <a:solidFill>
                  <a:srgbClr val="FFFF00"/>
                </a:solidFill>
              </a:rPr>
              <a:t>Khusus</a:t>
            </a:r>
            <a:r>
              <a:rPr lang="en-US" sz="2800" b="1" dirty="0" smtClean="0">
                <a:solidFill>
                  <a:srgbClr val="FFFF00"/>
                </a:solidFill>
              </a:rPr>
              <a:t> </a:t>
            </a:r>
            <a:r>
              <a:rPr lang="en-US" sz="2800" b="1" dirty="0" smtClean="0">
                <a:solidFill>
                  <a:schemeClr val="bg1"/>
                </a:solidFill>
              </a:rPr>
              <a:t>DAK </a:t>
            </a:r>
            <a:r>
              <a:rPr lang="en-US" sz="2800" b="1" dirty="0" err="1" smtClean="0">
                <a:solidFill>
                  <a:schemeClr val="bg1"/>
                </a:solidFill>
              </a:rPr>
              <a:t>Fisik</a:t>
            </a:r>
            <a:r>
              <a:rPr lang="en-US" sz="2800" b="1" dirty="0" smtClean="0">
                <a:solidFill>
                  <a:schemeClr val="bg1"/>
                </a:solidFill>
              </a:rPr>
              <a:t> </a:t>
            </a:r>
            <a:r>
              <a:rPr lang="en-US" sz="2800" b="1" dirty="0" err="1" smtClean="0">
                <a:solidFill>
                  <a:schemeClr val="bg1"/>
                </a:solidFill>
              </a:rPr>
              <a:t>Reguler</a:t>
            </a:r>
            <a:r>
              <a:rPr lang="en-US" sz="2800" b="1" dirty="0" smtClean="0">
                <a:solidFill>
                  <a:schemeClr val="bg1"/>
                </a:solidFill>
              </a:rPr>
              <a:t> – </a:t>
            </a:r>
            <a:r>
              <a:rPr lang="en-US" sz="2800" b="1" dirty="0" err="1" smtClean="0">
                <a:solidFill>
                  <a:srgbClr val="FFFF00"/>
                </a:solidFill>
              </a:rPr>
              <a:t>Prasarana</a:t>
            </a:r>
            <a:r>
              <a:rPr lang="en-US" sz="2800" b="1" dirty="0" smtClean="0">
                <a:solidFill>
                  <a:schemeClr val="bg1"/>
                </a:solidFill>
              </a:rPr>
              <a:t> - 1</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0" y="435451"/>
            <a:ext cx="12207423" cy="1050366"/>
            <a:chOff x="-15423" y="565129"/>
            <a:chExt cx="12207423" cy="1050366"/>
          </a:xfrm>
        </p:grpSpPr>
        <p:sp>
          <p:nvSpPr>
            <p:cNvPr id="7" name="Rectangle 6"/>
            <p:cNvSpPr/>
            <p:nvPr/>
          </p:nvSpPr>
          <p:spPr>
            <a:xfrm>
              <a:off x="697936" y="565129"/>
              <a:ext cx="11494064" cy="10401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 Same Side Corner Rectangle 7"/>
            <p:cNvSpPr/>
            <p:nvPr/>
          </p:nvSpPr>
          <p:spPr>
            <a:xfrm rot="5400000">
              <a:off x="58317" y="491390"/>
              <a:ext cx="1040148"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9" name="Group 8"/>
            <p:cNvGrpSpPr/>
            <p:nvPr/>
          </p:nvGrpSpPr>
          <p:grpSpPr>
            <a:xfrm>
              <a:off x="127997" y="681605"/>
              <a:ext cx="985290" cy="795741"/>
              <a:chOff x="1409702" y="1240972"/>
              <a:chExt cx="1524000" cy="1523999"/>
            </a:xfrm>
            <a:solidFill>
              <a:schemeClr val="bg1"/>
            </a:solidFill>
            <a:effectLst>
              <a:outerShdw blurRad="50800" dist="38100" dir="5400000" algn="t" rotWithShape="0">
                <a:prstClr val="black">
                  <a:alpha val="40000"/>
                </a:prstClr>
              </a:outerShdw>
            </a:effectLst>
          </p:grpSpPr>
          <p:sp>
            <p:nvSpPr>
              <p:cNvPr id="12" name="Oval 1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p:cNvSpPr/>
            <p:nvPr/>
          </p:nvSpPr>
          <p:spPr>
            <a:xfrm>
              <a:off x="1220148" y="567516"/>
              <a:ext cx="10444981" cy="1047979"/>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smtClean="0">
                  <a:latin typeface="Arial" panose="020B0604020202020204" pitchFamily="34" charset="0"/>
                  <a:cs typeface="Arial" panose="020B0604020202020204" pitchFamily="34" charset="0"/>
                </a:rPr>
                <a:t>1. </a:t>
              </a:r>
              <a:r>
                <a:rPr lang="en-US" altLang="en-US" b="1" dirty="0" err="1" smtClean="0">
                  <a:latin typeface="Arial" panose="020B0604020202020204" pitchFamily="34" charset="0"/>
                  <a:cs typeface="Arial" panose="020B0604020202020204" pitchFamily="34" charset="0"/>
                </a:rPr>
                <a:t>Rehabilitasi</a:t>
              </a:r>
              <a:r>
                <a:rPr lang="en-US" altLang="en-US" b="1" dirty="0" smtClean="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ruang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belajar</a:t>
              </a:r>
              <a:r>
                <a:rPr lang="en-US" altLang="en-US" b="1" dirty="0">
                  <a:latin typeface="Arial" panose="020B0604020202020204" pitchFamily="34" charset="0"/>
                  <a:cs typeface="Arial" panose="020B0604020202020204" pitchFamily="34" charset="0"/>
                </a:rPr>
                <a:t> SMA, </a:t>
              </a:r>
              <a:r>
                <a:rPr lang="en-US" altLang="en-US" b="1" dirty="0" err="1">
                  <a:latin typeface="Arial" panose="020B0604020202020204" pitchFamily="34" charset="0"/>
                  <a:cs typeface="Arial" panose="020B0604020202020204" pitchFamily="34" charset="0"/>
                </a:rPr>
                <a:t>ruang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penunjang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lainnya</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ruang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perpustakaan</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dan</a:t>
              </a:r>
              <a:r>
                <a:rPr lang="en-US" altLang="en-US" b="1" dirty="0">
                  <a:latin typeface="Arial" panose="020B0604020202020204" pitchFamily="34" charset="0"/>
                  <a:cs typeface="Arial" panose="020B0604020202020204" pitchFamily="34" charset="0"/>
                </a:rPr>
                <a:t>/</a:t>
              </a:r>
              <a:r>
                <a:rPr lang="en-US" altLang="en-US" b="1" dirty="0" err="1">
                  <a:latin typeface="Arial" panose="020B0604020202020204" pitchFamily="34" charset="0"/>
                  <a:cs typeface="Arial" panose="020B0604020202020204" pitchFamily="34" charset="0"/>
                </a:rPr>
                <a:t>atau</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ruang</a:t>
              </a:r>
              <a:r>
                <a:rPr lang="en-US" altLang="en-US" b="1" dirty="0">
                  <a:latin typeface="Arial" panose="020B0604020202020204" pitchFamily="34" charset="0"/>
                  <a:cs typeface="Arial" panose="020B0604020202020204" pitchFamily="34" charset="0"/>
                </a:rPr>
                <a:t> guru </a:t>
              </a:r>
              <a:r>
                <a:rPr lang="en-US" altLang="en-US" b="1" dirty="0" err="1">
                  <a:latin typeface="Arial" panose="020B0604020202020204" pitchFamily="34" charset="0"/>
                  <a:cs typeface="Arial" panose="020B0604020202020204" pitchFamily="34" charset="0"/>
                </a:rPr>
                <a:t>dengan</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tingkat</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kerusakan</a:t>
              </a:r>
              <a:r>
                <a:rPr lang="en-US" altLang="en-US" b="1" dirty="0">
                  <a:latin typeface="Arial" panose="020B0604020202020204" pitchFamily="34" charset="0"/>
                  <a:cs typeface="Arial" panose="020B0604020202020204" pitchFamily="34" charset="0"/>
                </a:rPr>
                <a:t> minimal </a:t>
              </a:r>
              <a:r>
                <a:rPr lang="en-US" altLang="en-US" b="1" dirty="0" err="1">
                  <a:latin typeface="Arial" panose="020B0604020202020204" pitchFamily="34" charset="0"/>
                  <a:cs typeface="Arial" panose="020B0604020202020204" pitchFamily="34" charset="0"/>
                </a:rPr>
                <a:t>sedang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baik</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beserta</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perabot</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atau</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tanpa</a:t>
              </a:r>
              <a:r>
                <a:rPr lang="en-US" altLang="en-US" b="1" dirty="0">
                  <a:latin typeface="Arial" panose="020B0604020202020204" pitchFamily="34" charset="0"/>
                  <a:cs typeface="Arial" panose="020B0604020202020204" pitchFamily="34" charset="0"/>
                </a:rPr>
                <a:t> </a:t>
              </a:r>
              <a:r>
                <a:rPr lang="en-US" altLang="en-US" b="1" dirty="0" err="1" smtClean="0">
                  <a:latin typeface="Arial" panose="020B0604020202020204" pitchFamily="34" charset="0"/>
                  <a:cs typeface="Arial" panose="020B0604020202020204" pitchFamily="34" charset="0"/>
                </a:rPr>
                <a:t>perabot</a:t>
              </a:r>
              <a:r>
                <a:rPr lang="en-US" altLang="en-US" b="1" dirty="0" smtClean="0">
                  <a:latin typeface="Arial" panose="020B0604020202020204" pitchFamily="34" charset="0"/>
                  <a:cs typeface="Arial" panose="020B0604020202020204" pitchFamily="34" charset="0"/>
                </a:rPr>
                <a:t>:</a:t>
              </a:r>
              <a:endParaRPr lang="en-US" altLang="en-US" dirty="0">
                <a:latin typeface="Arial" panose="020B0604020202020204" pitchFamily="34" charset="0"/>
                <a:cs typeface="Arial" panose="020B0604020202020204" pitchFamily="34" charset="0"/>
              </a:endParaRP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43" r="84425" b="53900"/>
            <a:stretch/>
          </p:blipFill>
          <p:spPr bwMode="auto">
            <a:xfrm>
              <a:off x="419818" y="824305"/>
              <a:ext cx="395524" cy="41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153903" y="1704426"/>
            <a:ext cx="2687436" cy="1873415"/>
            <a:chOff x="288608" y="1834104"/>
            <a:chExt cx="2687436" cy="1873415"/>
          </a:xfrm>
        </p:grpSpPr>
        <p:sp>
          <p:nvSpPr>
            <p:cNvPr id="15" name="Rectangle 14"/>
            <p:cNvSpPr/>
            <p:nvPr/>
          </p:nvSpPr>
          <p:spPr>
            <a:xfrm>
              <a:off x="817103" y="1834104"/>
              <a:ext cx="2076209" cy="338554"/>
            </a:xfrm>
            <a:prstGeom prst="rect">
              <a:avLst/>
            </a:prstGeom>
          </p:spPr>
          <p:txBody>
            <a:bodyPr wrap="none">
              <a:spAutoFit/>
            </a:bodyPr>
            <a:lstStyle/>
            <a:p>
              <a:r>
                <a:rPr lang="en-US" altLang="en-US" sz="1600" b="1" dirty="0" err="1" smtClean="0">
                  <a:latin typeface="Arial" panose="020B0604020202020204" pitchFamily="34" charset="0"/>
                  <a:cs typeface="Arial" panose="020B0604020202020204" pitchFamily="34" charset="0"/>
                </a:rPr>
                <a:t>Ruang</a:t>
              </a:r>
              <a:r>
                <a:rPr lang="en-US" altLang="en-US" sz="1600" b="1" dirty="0" smtClean="0">
                  <a:latin typeface="Arial" panose="020B0604020202020204" pitchFamily="34" charset="0"/>
                  <a:cs typeface="Arial" panose="020B0604020202020204" pitchFamily="34" charset="0"/>
                </a:rPr>
                <a:t> </a:t>
              </a:r>
              <a:r>
                <a:rPr lang="en-US" altLang="en-US" sz="1600" b="1" dirty="0" err="1" smtClean="0">
                  <a:latin typeface="Arial" panose="020B0604020202020204" pitchFamily="34" charset="0"/>
                  <a:cs typeface="Arial" panose="020B0604020202020204" pitchFamily="34" charset="0"/>
                </a:rPr>
                <a:t>Belajar</a:t>
              </a:r>
              <a:r>
                <a:rPr lang="en-US" altLang="en-US" sz="1600" b="1" dirty="0" smtClean="0">
                  <a:latin typeface="Arial" panose="020B0604020202020204" pitchFamily="34" charset="0"/>
                  <a:cs typeface="Arial" panose="020B0604020202020204" pitchFamily="34" charset="0"/>
                </a:rPr>
                <a:t> </a:t>
              </a:r>
              <a:r>
                <a:rPr lang="en-US" altLang="en-US" sz="1600" b="1" dirty="0">
                  <a:latin typeface="Arial" panose="020B0604020202020204" pitchFamily="34" charset="0"/>
                  <a:cs typeface="Arial" panose="020B0604020202020204" pitchFamily="34" charset="0"/>
                </a:rPr>
                <a:t>SMA</a:t>
              </a:r>
              <a:endParaRPr lang="en-US" sz="1600" b="1" dirty="0"/>
            </a:p>
          </p:txBody>
        </p:sp>
        <p:cxnSp>
          <p:nvCxnSpPr>
            <p:cNvPr id="16" name="Straight Connector 15"/>
            <p:cNvCxnSpPr/>
            <p:nvPr/>
          </p:nvCxnSpPr>
          <p:spPr>
            <a:xfrm>
              <a:off x="541404" y="2186356"/>
              <a:ext cx="2236492"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288608" y="1958610"/>
              <a:ext cx="569527" cy="545037"/>
              <a:chOff x="1409702" y="1240972"/>
              <a:chExt cx="1524000" cy="1523999"/>
            </a:xfrm>
            <a:solidFill>
              <a:schemeClr val="bg1"/>
            </a:solidFill>
            <a:effectLst>
              <a:outerShdw blurRad="50800" dist="38100" dir="5400000" algn="t" rotWithShape="0">
                <a:prstClr val="black">
                  <a:alpha val="40000"/>
                </a:prstClr>
              </a:outerShdw>
            </a:effectLst>
          </p:grpSpPr>
          <p:sp>
            <p:nvSpPr>
              <p:cNvPr id="22" name="Oval 2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537611" y="1366158"/>
                <a:ext cx="1268183" cy="1273627"/>
              </a:xfrm>
              <a:prstGeom prst="ellipse">
                <a:avLst/>
              </a:prstGeom>
              <a:grpFill/>
              <a:ln w="28575">
                <a:solidFill>
                  <a:srgbClr val="6230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88" t="30734" r="57824" b="51540"/>
            <a:stretch/>
          </p:blipFill>
          <p:spPr bwMode="auto">
            <a:xfrm>
              <a:off x="288608" y="3253774"/>
              <a:ext cx="619112" cy="42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917" t="25209" r="39924" b="40718"/>
            <a:stretch/>
          </p:blipFill>
          <p:spPr bwMode="auto">
            <a:xfrm>
              <a:off x="447517" y="2094353"/>
              <a:ext cx="264552" cy="239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885431" y="2217480"/>
              <a:ext cx="2090613" cy="1077218"/>
            </a:xfrm>
            <a:prstGeom prst="rect">
              <a:avLst/>
            </a:prstGeom>
            <a:ln>
              <a:noFill/>
              <a:prstDash val="solid"/>
            </a:ln>
          </p:spPr>
          <p:txBody>
            <a:bodyPr wrap="square">
              <a:spAutoFit/>
            </a:bodyPr>
            <a:lstStyle/>
            <a:p>
              <a:pPr marL="285750" indent="-285750">
                <a:buFont typeface="Wingdings" pitchFamily="2" charset="2"/>
                <a:buChar char="q"/>
              </a:pPr>
              <a:r>
                <a:rPr lang="sv-SE" sz="1600" dirty="0"/>
                <a:t>ruang </a:t>
              </a:r>
              <a:r>
                <a:rPr lang="sv-SE" sz="1600" dirty="0" smtClean="0"/>
                <a:t>kelas</a:t>
              </a:r>
            </a:p>
            <a:p>
              <a:pPr marL="285750" indent="-285750">
                <a:buFont typeface="Wingdings" pitchFamily="2" charset="2"/>
                <a:buChar char="q"/>
              </a:pPr>
              <a:r>
                <a:rPr lang="sv-SE" sz="1600" dirty="0" smtClean="0"/>
                <a:t>ruang </a:t>
              </a:r>
              <a:r>
                <a:rPr lang="pl-PL" sz="1600" dirty="0"/>
                <a:t>lab</a:t>
              </a:r>
              <a:r>
                <a:rPr lang="en-US" sz="1600" dirty="0"/>
                <a:t>.</a:t>
              </a:r>
              <a:r>
                <a:rPr lang="pl-PL" sz="1600" dirty="0"/>
                <a:t> biologi/ </a:t>
              </a:r>
              <a:r>
                <a:rPr lang="pl-PL" sz="1600" dirty="0" smtClean="0"/>
                <a:t>fisika/ </a:t>
              </a:r>
              <a:r>
                <a:rPr lang="pl-PL" sz="1600" dirty="0"/>
                <a:t>kimia/ komputer/ bahasa</a:t>
              </a:r>
              <a:endParaRPr lang="en-US" sz="1600" dirty="0"/>
            </a:p>
          </p:txBody>
        </p:sp>
        <p:sp>
          <p:nvSpPr>
            <p:cNvPr id="21" name="Rectangle 20"/>
            <p:cNvSpPr/>
            <p:nvPr/>
          </p:nvSpPr>
          <p:spPr>
            <a:xfrm>
              <a:off x="969503" y="3338187"/>
              <a:ext cx="1882247" cy="369332"/>
            </a:xfrm>
            <a:prstGeom prst="rect">
              <a:avLst/>
            </a:prstGeom>
          </p:spPr>
          <p:txBody>
            <a:bodyPr wrap="none">
              <a:spAutoFit/>
            </a:bodyPr>
            <a:lstStyle/>
            <a:p>
              <a:r>
                <a:rPr lang="en-US" altLang="en-US" sz="1600" dirty="0" err="1" smtClean="0">
                  <a:latin typeface="Arial" panose="020B0604020202020204" pitchFamily="34" charset="0"/>
                  <a:cs typeface="Arial" panose="020B0604020202020204" pitchFamily="34" charset="0"/>
                </a:rPr>
                <a:t>Kerusakan</a:t>
              </a:r>
              <a:r>
                <a:rPr lang="en-US" altLang="en-US" sz="1600" b="1" dirty="0" smtClean="0">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&gt; 30%</a:t>
              </a:r>
              <a:endParaRPr lang="en-US" b="1" dirty="0">
                <a:solidFill>
                  <a:srgbClr val="C00000"/>
                </a:solidFill>
              </a:endParaRPr>
            </a:p>
          </p:txBody>
        </p:sp>
      </p:grpSp>
      <p:grpSp>
        <p:nvGrpSpPr>
          <p:cNvPr id="24" name="Group 23"/>
          <p:cNvGrpSpPr/>
          <p:nvPr/>
        </p:nvGrpSpPr>
        <p:grpSpPr>
          <a:xfrm>
            <a:off x="3072800" y="1652504"/>
            <a:ext cx="3281932" cy="1924734"/>
            <a:chOff x="3515445" y="1795830"/>
            <a:chExt cx="3281932" cy="1924734"/>
          </a:xfrm>
        </p:grpSpPr>
        <p:cxnSp>
          <p:nvCxnSpPr>
            <p:cNvPr id="25" name="Straight Connector 24"/>
            <p:cNvCxnSpPr/>
            <p:nvPr/>
          </p:nvCxnSpPr>
          <p:spPr>
            <a:xfrm>
              <a:off x="3686353" y="2169304"/>
              <a:ext cx="2236492" cy="0"/>
            </a:xfrm>
            <a:prstGeom prst="line">
              <a:avLst/>
            </a:prstGeom>
            <a:ln>
              <a:solidFill>
                <a:srgbClr val="A55A07"/>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3515445" y="1959034"/>
              <a:ext cx="569527" cy="545037"/>
              <a:chOff x="1409702" y="1240972"/>
              <a:chExt cx="1524000" cy="1523999"/>
            </a:xfrm>
            <a:solidFill>
              <a:schemeClr val="bg1"/>
            </a:solidFill>
            <a:effectLst>
              <a:outerShdw blurRad="50800" dist="38100" dir="5400000" algn="t" rotWithShape="0">
                <a:prstClr val="black">
                  <a:alpha val="40000"/>
                </a:prstClr>
              </a:outerShdw>
            </a:effectLst>
          </p:grpSpPr>
          <p:sp>
            <p:nvSpPr>
              <p:cNvPr id="32" name="Oval 3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537611" y="1366158"/>
                <a:ext cx="1268183" cy="1273627"/>
              </a:xfrm>
              <a:prstGeom prst="ellipse">
                <a:avLst/>
              </a:prstGeom>
              <a:grpFill/>
              <a:ln w="28575">
                <a:solidFill>
                  <a:srgbClr val="A55A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Rectangle 26"/>
            <p:cNvSpPr/>
            <p:nvPr/>
          </p:nvSpPr>
          <p:spPr>
            <a:xfrm>
              <a:off x="4050536" y="1795830"/>
              <a:ext cx="2746841" cy="338554"/>
            </a:xfrm>
            <a:prstGeom prst="rect">
              <a:avLst/>
            </a:prstGeom>
          </p:spPr>
          <p:txBody>
            <a:bodyPr wrap="square">
              <a:spAutoFit/>
            </a:bodyPr>
            <a:lstStyle/>
            <a:p>
              <a:r>
                <a:rPr lang="en-US" altLang="en-US" sz="1600" b="1" dirty="0" err="1" smtClean="0">
                  <a:latin typeface="Arial" panose="020B0604020202020204" pitchFamily="34" charset="0"/>
                  <a:cs typeface="Arial" panose="020B0604020202020204" pitchFamily="34" charset="0"/>
                </a:rPr>
                <a:t>Ruang</a:t>
              </a:r>
              <a:r>
                <a:rPr lang="en-US" altLang="en-US" sz="1600" b="1" dirty="0" smtClean="0">
                  <a:latin typeface="Arial" panose="020B0604020202020204" pitchFamily="34" charset="0"/>
                  <a:cs typeface="Arial" panose="020B0604020202020204" pitchFamily="34" charset="0"/>
                </a:rPr>
                <a:t> </a:t>
              </a:r>
              <a:r>
                <a:rPr lang="en-US" altLang="en-US" sz="1600" b="1" dirty="0" err="1" smtClean="0">
                  <a:latin typeface="Arial" panose="020B0604020202020204" pitchFamily="34" charset="0"/>
                  <a:cs typeface="Arial" panose="020B0604020202020204" pitchFamily="34" charset="0"/>
                </a:rPr>
                <a:t>Penunjang</a:t>
              </a:r>
              <a:r>
                <a:rPr lang="en-US" altLang="en-US" sz="1600" b="1" dirty="0">
                  <a:latin typeface="Arial" panose="020B0604020202020204" pitchFamily="34" charset="0"/>
                  <a:cs typeface="Arial" panose="020B0604020202020204" pitchFamily="34" charset="0"/>
                </a:rPr>
                <a:t> </a:t>
              </a:r>
              <a:r>
                <a:rPr lang="en-US" altLang="en-US" sz="1600" b="1" dirty="0" err="1" smtClean="0">
                  <a:latin typeface="Arial" panose="020B0604020202020204" pitchFamily="34" charset="0"/>
                  <a:cs typeface="Arial" panose="020B0604020202020204" pitchFamily="34" charset="0"/>
                </a:rPr>
                <a:t>Lainnya</a:t>
              </a:r>
              <a:endParaRPr lang="en-US" sz="1600" dirty="0"/>
            </a:p>
          </p:txBody>
        </p:sp>
        <p:sp>
          <p:nvSpPr>
            <p:cNvPr id="28" name="Rectangle 27"/>
            <p:cNvSpPr/>
            <p:nvPr/>
          </p:nvSpPr>
          <p:spPr>
            <a:xfrm>
              <a:off x="4099488" y="2220107"/>
              <a:ext cx="2526623" cy="1077218"/>
            </a:xfrm>
            <a:prstGeom prst="rect">
              <a:avLst/>
            </a:prstGeom>
          </p:spPr>
          <p:txBody>
            <a:bodyPr wrap="square">
              <a:spAutoFit/>
            </a:bodyPr>
            <a:lstStyle/>
            <a:p>
              <a:pPr marL="285750" indent="-285750">
                <a:buFont typeface="Wingdings" pitchFamily="2" charset="2"/>
                <a:buChar char="q"/>
              </a:pPr>
              <a:r>
                <a:rPr lang="en-US" sz="1600" dirty="0" err="1"/>
                <a:t>ruang</a:t>
              </a:r>
              <a:r>
                <a:rPr lang="en-US" sz="1600" dirty="0"/>
                <a:t> </a:t>
              </a:r>
              <a:r>
                <a:rPr lang="en-US" sz="1600" dirty="0" err="1"/>
                <a:t>ketrampilan</a:t>
              </a:r>
              <a:r>
                <a:rPr lang="en-US" sz="1600" dirty="0"/>
                <a:t> </a:t>
              </a:r>
              <a:r>
                <a:rPr lang="en-US" sz="1600" dirty="0" err="1"/>
                <a:t>dan</a:t>
              </a:r>
              <a:r>
                <a:rPr lang="en-US" sz="1600" dirty="0"/>
                <a:t>/</a:t>
              </a:r>
              <a:r>
                <a:rPr lang="en-US" sz="1600" dirty="0" err="1"/>
                <a:t>atau</a:t>
              </a:r>
              <a:r>
                <a:rPr lang="en-US" sz="1600" dirty="0"/>
                <a:t> </a:t>
              </a:r>
              <a:endParaRPr lang="en-US" sz="1600" dirty="0" smtClean="0"/>
            </a:p>
            <a:p>
              <a:pPr marL="285750" indent="-285750">
                <a:buFont typeface="Wingdings" pitchFamily="2" charset="2"/>
                <a:buChar char="q"/>
              </a:pPr>
              <a:r>
                <a:rPr lang="en-US" sz="1600" dirty="0" err="1" smtClean="0"/>
                <a:t>ruang</a:t>
              </a:r>
              <a:r>
                <a:rPr lang="en-US" sz="1600" dirty="0" smtClean="0"/>
                <a:t> </a:t>
              </a:r>
              <a:r>
                <a:rPr lang="en-US" sz="1600" dirty="0" err="1"/>
                <a:t>serbaguna</a:t>
              </a:r>
              <a:r>
                <a:rPr lang="en-US" sz="1600" dirty="0"/>
                <a:t> </a:t>
              </a:r>
              <a:endParaRPr lang="en-US" sz="1600" dirty="0" smtClean="0"/>
            </a:p>
            <a:p>
              <a:r>
                <a:rPr lang="en-US" sz="1600" i="1" dirty="0"/>
                <a:t>(</a:t>
              </a:r>
              <a:r>
                <a:rPr lang="en-US" sz="1600" i="1" dirty="0" err="1" smtClean="0"/>
                <a:t>untuk</a:t>
              </a:r>
              <a:r>
                <a:rPr lang="en-US" sz="1600" i="1" dirty="0" smtClean="0"/>
                <a:t> </a:t>
              </a:r>
              <a:r>
                <a:rPr lang="en-US" sz="1600" i="1" dirty="0" err="1"/>
                <a:t>aktifitas</a:t>
              </a:r>
              <a:r>
                <a:rPr lang="en-US" sz="1600" i="1" dirty="0"/>
                <a:t> </a:t>
              </a:r>
              <a:r>
                <a:rPr lang="en-US" sz="1600" i="1" dirty="0" err="1" smtClean="0"/>
                <a:t>siswa</a:t>
              </a:r>
              <a:r>
                <a:rPr lang="en-US" sz="1600" i="1" dirty="0" smtClean="0"/>
                <a:t>)</a:t>
              </a:r>
              <a:endParaRPr lang="en-US" sz="1600" i="1" dirty="0"/>
            </a:p>
          </p:txBody>
        </p:sp>
        <p:pic>
          <p:nvPicPr>
            <p:cNvPr id="2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88" t="30734" r="57824" b="51540"/>
            <a:stretch/>
          </p:blipFill>
          <p:spPr bwMode="auto">
            <a:xfrm>
              <a:off x="3534969" y="3266819"/>
              <a:ext cx="619112" cy="42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Rectangle 29"/>
            <p:cNvSpPr/>
            <p:nvPr/>
          </p:nvSpPr>
          <p:spPr>
            <a:xfrm>
              <a:off x="4215864" y="3351232"/>
              <a:ext cx="1882247" cy="369332"/>
            </a:xfrm>
            <a:prstGeom prst="rect">
              <a:avLst/>
            </a:prstGeom>
          </p:spPr>
          <p:txBody>
            <a:bodyPr wrap="none">
              <a:spAutoFit/>
            </a:bodyPr>
            <a:lstStyle/>
            <a:p>
              <a:r>
                <a:rPr lang="en-US" altLang="en-US" sz="1600" dirty="0" err="1" smtClean="0">
                  <a:latin typeface="Arial" panose="020B0604020202020204" pitchFamily="34" charset="0"/>
                  <a:cs typeface="Arial" panose="020B0604020202020204" pitchFamily="34" charset="0"/>
                </a:rPr>
                <a:t>Kerusakan</a:t>
              </a:r>
              <a:r>
                <a:rPr lang="en-US" altLang="en-US" sz="1600" b="1" dirty="0" smtClean="0">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&gt; 30%</a:t>
              </a:r>
              <a:endParaRPr lang="en-US" b="1" dirty="0">
                <a:solidFill>
                  <a:srgbClr val="C00000"/>
                </a:solidFill>
              </a:endParaRPr>
            </a:p>
          </p:txBody>
        </p:sp>
        <p:pic>
          <p:nvPicPr>
            <p:cNvPr id="31"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3723" t="24721" r="36146" b="36754"/>
            <a:stretch/>
          </p:blipFill>
          <p:spPr bwMode="auto">
            <a:xfrm>
              <a:off x="3616660" y="2039761"/>
              <a:ext cx="351139" cy="37119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4" name="Group 33"/>
          <p:cNvGrpSpPr/>
          <p:nvPr/>
        </p:nvGrpSpPr>
        <p:grpSpPr>
          <a:xfrm>
            <a:off x="6502990" y="1662852"/>
            <a:ext cx="2814985" cy="1939915"/>
            <a:chOff x="6432380" y="1778882"/>
            <a:chExt cx="2814985" cy="1939915"/>
          </a:xfrm>
        </p:grpSpPr>
        <p:sp>
          <p:nvSpPr>
            <p:cNvPr id="35" name="Rectangle 34"/>
            <p:cNvSpPr/>
            <p:nvPr/>
          </p:nvSpPr>
          <p:spPr>
            <a:xfrm>
              <a:off x="6960875" y="1778882"/>
              <a:ext cx="1369286" cy="338554"/>
            </a:xfrm>
            <a:prstGeom prst="rect">
              <a:avLst/>
            </a:prstGeom>
          </p:spPr>
          <p:txBody>
            <a:bodyPr wrap="none">
              <a:spAutoFit/>
            </a:bodyPr>
            <a:lstStyle/>
            <a:p>
              <a:r>
                <a:rPr lang="en-US" altLang="en-US" sz="1600" b="1" dirty="0" err="1" smtClean="0">
                  <a:latin typeface="Arial" panose="020B0604020202020204" pitchFamily="34" charset="0"/>
                  <a:cs typeface="Arial" panose="020B0604020202020204" pitchFamily="34" charset="0"/>
                </a:rPr>
                <a:t>Ruang</a:t>
              </a:r>
              <a:r>
                <a:rPr lang="en-US" altLang="en-US" sz="1600" b="1" dirty="0">
                  <a:latin typeface="Arial" panose="020B0604020202020204" pitchFamily="34" charset="0"/>
                  <a:cs typeface="Arial" panose="020B0604020202020204" pitchFamily="34" charset="0"/>
                </a:rPr>
                <a:t> G</a:t>
              </a:r>
              <a:r>
                <a:rPr lang="en-US" altLang="en-US" sz="1600" b="1" dirty="0" smtClean="0">
                  <a:latin typeface="Arial" panose="020B0604020202020204" pitchFamily="34" charset="0"/>
                  <a:cs typeface="Arial" panose="020B0604020202020204" pitchFamily="34" charset="0"/>
                </a:rPr>
                <a:t>uru</a:t>
              </a:r>
              <a:endParaRPr lang="en-US" sz="1600" b="1" dirty="0"/>
            </a:p>
          </p:txBody>
        </p:sp>
        <p:cxnSp>
          <p:nvCxnSpPr>
            <p:cNvPr id="36" name="Straight Connector 35"/>
            <p:cNvCxnSpPr/>
            <p:nvPr/>
          </p:nvCxnSpPr>
          <p:spPr>
            <a:xfrm>
              <a:off x="6685176" y="2131134"/>
              <a:ext cx="22364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6432380" y="1903388"/>
              <a:ext cx="569527" cy="545037"/>
              <a:chOff x="1409702" y="1240972"/>
              <a:chExt cx="1524000" cy="1523999"/>
            </a:xfrm>
            <a:solidFill>
              <a:schemeClr val="bg1"/>
            </a:solidFill>
            <a:effectLst>
              <a:outerShdw blurRad="50800" dist="38100" dir="5400000" algn="t" rotWithShape="0">
                <a:prstClr val="black">
                  <a:alpha val="40000"/>
                </a:prstClr>
              </a:outerShdw>
            </a:effectLst>
          </p:grpSpPr>
          <p:sp>
            <p:nvSpPr>
              <p:cNvPr id="42" name="Oval 4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537611" y="1366158"/>
                <a:ext cx="1268183" cy="1273627"/>
              </a:xfrm>
              <a:prstGeom prst="ellipse">
                <a:avLst/>
              </a:prstGeom>
              <a:gr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88" t="30734" r="57824" b="51540"/>
            <a:stretch/>
          </p:blipFill>
          <p:spPr bwMode="auto">
            <a:xfrm>
              <a:off x="6465630" y="3265052"/>
              <a:ext cx="619112" cy="42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7146525" y="3349465"/>
              <a:ext cx="1882247" cy="369332"/>
            </a:xfrm>
            <a:prstGeom prst="rect">
              <a:avLst/>
            </a:prstGeom>
          </p:spPr>
          <p:txBody>
            <a:bodyPr wrap="none">
              <a:spAutoFit/>
            </a:bodyPr>
            <a:lstStyle/>
            <a:p>
              <a:r>
                <a:rPr lang="en-US" altLang="en-US" sz="1600" dirty="0" err="1" smtClean="0">
                  <a:latin typeface="Arial" panose="020B0604020202020204" pitchFamily="34" charset="0"/>
                  <a:cs typeface="Arial" panose="020B0604020202020204" pitchFamily="34" charset="0"/>
                </a:rPr>
                <a:t>Kerusakan</a:t>
              </a:r>
              <a:r>
                <a:rPr lang="en-US" altLang="en-US" sz="1600" b="1" dirty="0" smtClean="0">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&gt; 30%</a:t>
              </a:r>
              <a:endParaRPr lang="en-US" b="1" dirty="0">
                <a:solidFill>
                  <a:srgbClr val="C00000"/>
                </a:solidFill>
              </a:endParaRPr>
            </a:p>
          </p:txBody>
        </p:sp>
        <p:sp>
          <p:nvSpPr>
            <p:cNvPr id="40" name="Rectangle 39"/>
            <p:cNvSpPr/>
            <p:nvPr/>
          </p:nvSpPr>
          <p:spPr>
            <a:xfrm>
              <a:off x="7051492" y="2176960"/>
              <a:ext cx="2195873" cy="830997"/>
            </a:xfrm>
            <a:prstGeom prst="rect">
              <a:avLst/>
            </a:prstGeom>
          </p:spPr>
          <p:txBody>
            <a:bodyPr wrap="square">
              <a:spAutoFit/>
            </a:bodyPr>
            <a:lstStyle/>
            <a:p>
              <a:pPr marL="285750" indent="-285750">
                <a:buFont typeface="Wingdings" pitchFamily="2" charset="2"/>
                <a:buChar char="q"/>
              </a:pPr>
              <a:r>
                <a:rPr lang="en-US" sz="1600" dirty="0" err="1"/>
                <a:t>ruang</a:t>
              </a:r>
              <a:r>
                <a:rPr lang="en-US" sz="1600" dirty="0"/>
                <a:t> guru </a:t>
              </a:r>
              <a:r>
                <a:rPr lang="en-US" sz="1600" dirty="0" err="1"/>
                <a:t>dan</a:t>
              </a:r>
              <a:r>
                <a:rPr lang="en-US" sz="1600" dirty="0"/>
                <a:t>/</a:t>
              </a:r>
              <a:r>
                <a:rPr lang="en-US" sz="1600" dirty="0" err="1"/>
                <a:t>atau</a:t>
              </a:r>
              <a:r>
                <a:rPr lang="en-US" sz="1600" dirty="0"/>
                <a:t> </a:t>
              </a:r>
              <a:endParaRPr lang="en-US" sz="1600" dirty="0" smtClean="0"/>
            </a:p>
            <a:p>
              <a:pPr marL="285750" indent="-285750">
                <a:buFont typeface="Wingdings" pitchFamily="2" charset="2"/>
                <a:buChar char="q"/>
              </a:pPr>
              <a:r>
                <a:rPr lang="en-US" sz="1600" dirty="0" err="1" smtClean="0"/>
                <a:t>ruang</a:t>
              </a:r>
              <a:r>
                <a:rPr lang="en-US" sz="1600" dirty="0" smtClean="0"/>
                <a:t> </a:t>
              </a:r>
              <a:r>
                <a:rPr lang="en-US" sz="1600" dirty="0"/>
                <a:t>guru </a:t>
              </a:r>
              <a:r>
                <a:rPr lang="en-US" sz="1600" dirty="0" smtClean="0"/>
                <a:t>+ </a:t>
              </a:r>
              <a:r>
                <a:rPr lang="en-US" sz="1600" dirty="0" err="1" smtClean="0"/>
                <a:t>sebagai</a:t>
              </a:r>
              <a:r>
                <a:rPr lang="en-US" sz="1600" dirty="0" smtClean="0"/>
                <a:t> </a:t>
              </a:r>
              <a:r>
                <a:rPr lang="en-US" sz="1600" dirty="0" err="1" smtClean="0"/>
                <a:t>kantor</a:t>
              </a:r>
              <a:endParaRPr lang="en-US" sz="1600" i="1" dirty="0"/>
            </a:p>
          </p:txBody>
        </p:sp>
        <p:pic>
          <p:nvPicPr>
            <p:cNvPr id="41" name="Picture 6"/>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6157" t="22257" r="38539" b="36378"/>
            <a:stretch/>
          </p:blipFill>
          <p:spPr bwMode="auto">
            <a:xfrm>
              <a:off x="6524456" y="1995873"/>
              <a:ext cx="397433" cy="36528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4" name="Group 43"/>
          <p:cNvGrpSpPr/>
          <p:nvPr/>
        </p:nvGrpSpPr>
        <p:grpSpPr>
          <a:xfrm>
            <a:off x="9466233" y="1703318"/>
            <a:ext cx="2596392" cy="1823540"/>
            <a:chOff x="9450810" y="1832996"/>
            <a:chExt cx="2596392" cy="1823540"/>
          </a:xfrm>
        </p:grpSpPr>
        <p:sp>
          <p:nvSpPr>
            <p:cNvPr id="45" name="Rectangle 44"/>
            <p:cNvSpPr/>
            <p:nvPr/>
          </p:nvSpPr>
          <p:spPr>
            <a:xfrm>
              <a:off x="9979305" y="1832996"/>
              <a:ext cx="1527982" cy="338554"/>
            </a:xfrm>
            <a:prstGeom prst="rect">
              <a:avLst/>
            </a:prstGeom>
          </p:spPr>
          <p:txBody>
            <a:bodyPr wrap="none">
              <a:spAutoFit/>
            </a:bodyPr>
            <a:lstStyle/>
            <a:p>
              <a:r>
                <a:rPr lang="en-US" altLang="en-US" sz="1600" b="1" dirty="0" err="1" smtClean="0">
                  <a:latin typeface="Arial" panose="020B0604020202020204" pitchFamily="34" charset="0"/>
                  <a:cs typeface="Arial" panose="020B0604020202020204" pitchFamily="34" charset="0"/>
                </a:rPr>
                <a:t>Perpustakaan</a:t>
              </a:r>
              <a:endParaRPr lang="en-US" sz="1600" b="1" dirty="0"/>
            </a:p>
          </p:txBody>
        </p:sp>
        <p:cxnSp>
          <p:nvCxnSpPr>
            <p:cNvPr id="47" name="Straight Connector 46"/>
            <p:cNvCxnSpPr/>
            <p:nvPr/>
          </p:nvCxnSpPr>
          <p:spPr>
            <a:xfrm>
              <a:off x="9703606" y="2185248"/>
              <a:ext cx="2236492"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0" name="Group 49"/>
            <p:cNvGrpSpPr/>
            <p:nvPr/>
          </p:nvGrpSpPr>
          <p:grpSpPr>
            <a:xfrm>
              <a:off x="9450810" y="1957502"/>
              <a:ext cx="569527" cy="545037"/>
              <a:chOff x="1409702" y="1240972"/>
              <a:chExt cx="1524000" cy="1523999"/>
            </a:xfrm>
            <a:solidFill>
              <a:schemeClr val="bg1"/>
            </a:solidFill>
            <a:effectLst>
              <a:outerShdw blurRad="50800" dist="38100" dir="5400000" algn="t" rotWithShape="0">
                <a:prstClr val="black">
                  <a:alpha val="40000"/>
                </a:prstClr>
              </a:outerShdw>
            </a:effectLst>
          </p:grpSpPr>
          <p:sp>
            <p:nvSpPr>
              <p:cNvPr id="54" name="Oval 53"/>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537611" y="1366158"/>
                <a:ext cx="1268183" cy="1273627"/>
              </a:xfrm>
              <a:prstGeom prst="ellipse">
                <a:avLst/>
              </a:prstGeom>
              <a:grp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88" t="30734" r="57824" b="51540"/>
            <a:stretch/>
          </p:blipFill>
          <p:spPr bwMode="auto">
            <a:xfrm>
              <a:off x="9484060" y="3202791"/>
              <a:ext cx="619112" cy="42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Rectangle 51"/>
            <p:cNvSpPr/>
            <p:nvPr/>
          </p:nvSpPr>
          <p:spPr>
            <a:xfrm>
              <a:off x="10164955" y="3287204"/>
              <a:ext cx="1882247" cy="369332"/>
            </a:xfrm>
            <a:prstGeom prst="rect">
              <a:avLst/>
            </a:prstGeom>
          </p:spPr>
          <p:txBody>
            <a:bodyPr wrap="none">
              <a:spAutoFit/>
            </a:bodyPr>
            <a:lstStyle/>
            <a:p>
              <a:r>
                <a:rPr lang="en-US" altLang="en-US" sz="1600" dirty="0" err="1" smtClean="0">
                  <a:latin typeface="Arial" panose="020B0604020202020204" pitchFamily="34" charset="0"/>
                  <a:cs typeface="Arial" panose="020B0604020202020204" pitchFamily="34" charset="0"/>
                </a:rPr>
                <a:t>Kerusakan</a:t>
              </a:r>
              <a:r>
                <a:rPr lang="en-US" altLang="en-US" sz="1600" b="1" dirty="0" smtClean="0">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&gt; 30%</a:t>
              </a:r>
              <a:endParaRPr lang="en-US" b="1" dirty="0">
                <a:solidFill>
                  <a:srgbClr val="C00000"/>
                </a:solidFill>
              </a:endParaRPr>
            </a:p>
          </p:txBody>
        </p:sp>
        <p:pic>
          <p:nvPicPr>
            <p:cNvPr id="53" name="Picture 7"/>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7646" t="22084" r="38866" b="38958"/>
            <a:stretch/>
          </p:blipFill>
          <p:spPr bwMode="auto">
            <a:xfrm>
              <a:off x="9548234" y="2046973"/>
              <a:ext cx="374677" cy="34939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56" name="Straight Connector 55"/>
          <p:cNvCxnSpPr/>
          <p:nvPr/>
        </p:nvCxnSpPr>
        <p:spPr>
          <a:xfrm>
            <a:off x="2852403" y="1673409"/>
            <a:ext cx="0" cy="192517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354732" y="1673409"/>
            <a:ext cx="0" cy="192517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9317975" y="1673409"/>
            <a:ext cx="0" cy="1925171"/>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nvGrpSpPr>
          <p:cNvPr id="59" name="Group 58"/>
          <p:cNvGrpSpPr/>
          <p:nvPr/>
        </p:nvGrpSpPr>
        <p:grpSpPr>
          <a:xfrm>
            <a:off x="1093701" y="4584466"/>
            <a:ext cx="2563142" cy="453745"/>
            <a:chOff x="1078278" y="4714144"/>
            <a:chExt cx="2563142" cy="453745"/>
          </a:xfrm>
        </p:grpSpPr>
        <p:pic>
          <p:nvPicPr>
            <p:cNvPr id="6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588" t="30734" r="57824" b="51540"/>
            <a:stretch/>
          </p:blipFill>
          <p:spPr bwMode="auto">
            <a:xfrm>
              <a:off x="1078278" y="4714144"/>
              <a:ext cx="619112" cy="422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Rectangle 60"/>
            <p:cNvSpPr/>
            <p:nvPr/>
          </p:nvSpPr>
          <p:spPr>
            <a:xfrm>
              <a:off x="1759173" y="4798557"/>
              <a:ext cx="1882247" cy="369332"/>
            </a:xfrm>
            <a:prstGeom prst="rect">
              <a:avLst/>
            </a:prstGeom>
          </p:spPr>
          <p:txBody>
            <a:bodyPr wrap="none">
              <a:spAutoFit/>
            </a:bodyPr>
            <a:lstStyle/>
            <a:p>
              <a:r>
                <a:rPr lang="en-US" altLang="en-US" sz="1600" dirty="0" err="1" smtClean="0">
                  <a:latin typeface="Arial" panose="020B0604020202020204" pitchFamily="34" charset="0"/>
                  <a:cs typeface="Arial" panose="020B0604020202020204" pitchFamily="34" charset="0"/>
                </a:rPr>
                <a:t>Kerusakan</a:t>
              </a:r>
              <a:r>
                <a:rPr lang="en-US" altLang="en-US" sz="1600" b="1" dirty="0" smtClean="0">
                  <a:latin typeface="Arial" panose="020B0604020202020204" pitchFamily="34" charset="0"/>
                  <a:cs typeface="Arial" panose="020B0604020202020204" pitchFamily="34" charset="0"/>
                </a:rPr>
                <a:t> </a:t>
              </a:r>
              <a:r>
                <a:rPr lang="en-US" altLang="en-US" b="1" dirty="0" smtClean="0">
                  <a:solidFill>
                    <a:srgbClr val="C00000"/>
                  </a:solidFill>
                  <a:latin typeface="Arial" panose="020B0604020202020204" pitchFamily="34" charset="0"/>
                  <a:cs typeface="Arial" panose="020B0604020202020204" pitchFamily="34" charset="0"/>
                </a:rPr>
                <a:t>&gt; 30%</a:t>
              </a:r>
              <a:endParaRPr lang="en-US" b="1" dirty="0">
                <a:solidFill>
                  <a:srgbClr val="C00000"/>
                </a:solidFill>
              </a:endParaRPr>
            </a:p>
          </p:txBody>
        </p:sp>
      </p:grpSp>
      <p:grpSp>
        <p:nvGrpSpPr>
          <p:cNvPr id="62" name="Group 61"/>
          <p:cNvGrpSpPr/>
          <p:nvPr/>
        </p:nvGrpSpPr>
        <p:grpSpPr>
          <a:xfrm>
            <a:off x="2723" y="3787286"/>
            <a:ext cx="12207423" cy="667678"/>
            <a:chOff x="-12700" y="3537398"/>
            <a:chExt cx="12207423" cy="667678"/>
          </a:xfrm>
        </p:grpSpPr>
        <p:sp>
          <p:nvSpPr>
            <p:cNvPr id="63" name="Rectangle 62"/>
            <p:cNvSpPr/>
            <p:nvPr/>
          </p:nvSpPr>
          <p:spPr>
            <a:xfrm>
              <a:off x="700659" y="3537398"/>
              <a:ext cx="11494064"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ound Same Side Corner Rectangle 63"/>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65" name="Group 64"/>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66" name="Oval 65"/>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8" name="Rectangle 67"/>
          <p:cNvSpPr/>
          <p:nvPr/>
        </p:nvSpPr>
        <p:spPr>
          <a:xfrm>
            <a:off x="506367" y="5768335"/>
            <a:ext cx="6096000" cy="923330"/>
          </a:xfrm>
          <a:prstGeom prst="rect">
            <a:avLst/>
          </a:prstGeom>
        </p:spPr>
        <p:txBody>
          <a:bodyPr>
            <a:spAutoFit/>
          </a:bodyPr>
          <a:lstStyle/>
          <a:p>
            <a:r>
              <a:rPr lang="en-US" dirty="0" err="1"/>
              <a:t>sekolah</a:t>
            </a:r>
            <a:r>
              <a:rPr lang="en-US" dirty="0"/>
              <a:t> </a:t>
            </a:r>
            <a:r>
              <a:rPr lang="en-US" dirty="0" err="1"/>
              <a:t>harus</a:t>
            </a:r>
            <a:r>
              <a:rPr lang="en-US" dirty="0"/>
              <a:t> </a:t>
            </a:r>
            <a:r>
              <a:rPr lang="en-US" dirty="0" err="1"/>
              <a:t>memiliki</a:t>
            </a:r>
            <a:r>
              <a:rPr lang="en-US" dirty="0"/>
              <a:t> </a:t>
            </a:r>
            <a:r>
              <a:rPr lang="en-US" dirty="0" smtClean="0"/>
              <a:t>:</a:t>
            </a:r>
          </a:p>
          <a:p>
            <a:pPr marL="285750" indent="-285750">
              <a:buFont typeface="Wingdings" pitchFamily="2" charset="2"/>
              <a:buChar char="q"/>
            </a:pPr>
            <a:r>
              <a:rPr lang="en-US" dirty="0" smtClean="0"/>
              <a:t>1 </a:t>
            </a:r>
            <a:r>
              <a:rPr lang="en-US" dirty="0"/>
              <a:t>unit </a:t>
            </a:r>
            <a:r>
              <a:rPr lang="en-US" dirty="0" err="1"/>
              <a:t>jamban</a:t>
            </a:r>
            <a:r>
              <a:rPr lang="en-US" dirty="0"/>
              <a:t> </a:t>
            </a:r>
            <a:r>
              <a:rPr lang="en-US" dirty="0" err="1"/>
              <a:t>untuk</a:t>
            </a:r>
            <a:r>
              <a:rPr lang="en-US" dirty="0"/>
              <a:t> </a:t>
            </a:r>
            <a:r>
              <a:rPr lang="en-US" dirty="0" err="1"/>
              <a:t>setiap</a:t>
            </a:r>
            <a:r>
              <a:rPr lang="en-US" dirty="0"/>
              <a:t> 40 </a:t>
            </a:r>
            <a:r>
              <a:rPr lang="en-US" dirty="0" err="1"/>
              <a:t>peserta</a:t>
            </a:r>
            <a:r>
              <a:rPr lang="en-US" dirty="0"/>
              <a:t> </a:t>
            </a:r>
            <a:r>
              <a:rPr lang="en-US" dirty="0" err="1"/>
              <a:t>didik</a:t>
            </a:r>
            <a:r>
              <a:rPr lang="en-US" dirty="0"/>
              <a:t> </a:t>
            </a:r>
            <a:r>
              <a:rPr lang="en-US" dirty="0" err="1"/>
              <a:t>pria</a:t>
            </a:r>
            <a:r>
              <a:rPr lang="en-US" dirty="0"/>
              <a:t>, </a:t>
            </a:r>
            <a:endParaRPr lang="en-US" dirty="0" smtClean="0"/>
          </a:p>
          <a:p>
            <a:pPr marL="285750" indent="-285750">
              <a:buFont typeface="Wingdings" pitchFamily="2" charset="2"/>
              <a:buChar char="q"/>
            </a:pPr>
            <a:r>
              <a:rPr lang="en-US" dirty="0"/>
              <a:t>1</a:t>
            </a:r>
            <a:r>
              <a:rPr lang="en-US" dirty="0" smtClean="0"/>
              <a:t> </a:t>
            </a:r>
            <a:r>
              <a:rPr lang="en-US" dirty="0"/>
              <a:t>unit </a:t>
            </a:r>
            <a:r>
              <a:rPr lang="en-US" dirty="0" err="1"/>
              <a:t>untuk</a:t>
            </a:r>
            <a:r>
              <a:rPr lang="en-US" dirty="0"/>
              <a:t> </a:t>
            </a:r>
            <a:r>
              <a:rPr lang="en-US" dirty="0" err="1"/>
              <a:t>setiap</a:t>
            </a:r>
            <a:r>
              <a:rPr lang="en-US" dirty="0"/>
              <a:t> 30 </a:t>
            </a:r>
            <a:r>
              <a:rPr lang="en-US" dirty="0" err="1"/>
              <a:t>peserta</a:t>
            </a:r>
            <a:r>
              <a:rPr lang="en-US" dirty="0"/>
              <a:t> </a:t>
            </a:r>
            <a:r>
              <a:rPr lang="en-US" dirty="0" err="1"/>
              <a:t>didik</a:t>
            </a:r>
            <a:r>
              <a:rPr lang="en-US" dirty="0"/>
              <a:t> </a:t>
            </a:r>
            <a:r>
              <a:rPr lang="en-US" dirty="0" err="1"/>
              <a:t>wanita</a:t>
            </a:r>
            <a:endParaRPr lang="en-US" dirty="0"/>
          </a:p>
        </p:txBody>
      </p:sp>
      <p:grpSp>
        <p:nvGrpSpPr>
          <p:cNvPr id="69" name="Group 68"/>
          <p:cNvGrpSpPr/>
          <p:nvPr/>
        </p:nvGrpSpPr>
        <p:grpSpPr>
          <a:xfrm>
            <a:off x="5674504" y="5891446"/>
            <a:ext cx="927863" cy="738048"/>
            <a:chOff x="5659081" y="6021124"/>
            <a:chExt cx="927863" cy="738048"/>
          </a:xfrm>
        </p:grpSpPr>
        <p:sp>
          <p:nvSpPr>
            <p:cNvPr id="70" name="Striped Right Arrow 69"/>
            <p:cNvSpPr/>
            <p:nvPr/>
          </p:nvSpPr>
          <p:spPr>
            <a:xfrm>
              <a:off x="5693751" y="6360161"/>
              <a:ext cx="893193" cy="399011"/>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659081" y="6021124"/>
              <a:ext cx="893193" cy="338554"/>
            </a:xfrm>
            <a:prstGeom prst="rect">
              <a:avLst/>
            </a:prstGeom>
          </p:spPr>
          <p:txBody>
            <a:bodyPr wrap="none">
              <a:spAutoFit/>
            </a:bodyPr>
            <a:lstStyle/>
            <a:p>
              <a:r>
                <a:rPr lang="en-US" altLang="en-US" sz="1600" u="sng" dirty="0" err="1" smtClean="0">
                  <a:solidFill>
                    <a:srgbClr val="FF0000"/>
                  </a:solidFill>
                  <a:latin typeface="Arial" panose="020B0604020202020204" pitchFamily="34" charset="0"/>
                  <a:cs typeface="Arial" panose="020B0604020202020204" pitchFamily="34" charset="0"/>
                </a:rPr>
                <a:t>Syarat</a:t>
              </a:r>
              <a:r>
                <a:rPr lang="en-US" altLang="en-US" sz="1600" u="sng" dirty="0" smtClean="0">
                  <a:solidFill>
                    <a:srgbClr val="FF0000"/>
                  </a:solidFill>
                  <a:latin typeface="Arial" panose="020B0604020202020204" pitchFamily="34" charset="0"/>
                  <a:cs typeface="Arial" panose="020B0604020202020204" pitchFamily="34" charset="0"/>
                </a:rPr>
                <a:t> :</a:t>
              </a:r>
              <a:endParaRPr lang="en-US" b="1" u="sng" dirty="0">
                <a:solidFill>
                  <a:srgbClr val="FF0000"/>
                </a:solidFill>
              </a:endParaRPr>
            </a:p>
          </p:txBody>
        </p:sp>
      </p:grpSp>
      <p:sp>
        <p:nvSpPr>
          <p:cNvPr id="72" name="Rectangle 71"/>
          <p:cNvSpPr/>
          <p:nvPr/>
        </p:nvSpPr>
        <p:spPr>
          <a:xfrm>
            <a:off x="6755786" y="6158143"/>
            <a:ext cx="4073551" cy="369332"/>
          </a:xfrm>
          <a:prstGeom prst="rect">
            <a:avLst/>
          </a:prstGeom>
        </p:spPr>
        <p:txBody>
          <a:bodyPr wrap="none">
            <a:spAutoFit/>
          </a:bodyPr>
          <a:lstStyle/>
          <a:p>
            <a:r>
              <a:rPr lang="en-US" dirty="0" err="1"/>
              <a:t>Memiliki</a:t>
            </a:r>
            <a:r>
              <a:rPr lang="en-US" dirty="0"/>
              <a:t> </a:t>
            </a:r>
            <a:r>
              <a:rPr lang="en-US" dirty="0" err="1"/>
              <a:t>lahan</a:t>
            </a:r>
            <a:r>
              <a:rPr lang="en-US" dirty="0"/>
              <a:t> yang </a:t>
            </a:r>
            <a:r>
              <a:rPr lang="en-US" dirty="0" err="1"/>
              <a:t>cukup</a:t>
            </a:r>
            <a:r>
              <a:rPr lang="en-US" dirty="0"/>
              <a:t> </a:t>
            </a:r>
            <a:r>
              <a:rPr lang="en-US" dirty="0" err="1"/>
              <a:t>dan</a:t>
            </a:r>
            <a:r>
              <a:rPr lang="en-US" dirty="0"/>
              <a:t> </a:t>
            </a:r>
            <a:r>
              <a:rPr lang="en-US" dirty="0" err="1"/>
              <a:t>memadai</a:t>
            </a:r>
            <a:r>
              <a:rPr lang="en-US" dirty="0"/>
              <a:t> </a:t>
            </a:r>
          </a:p>
        </p:txBody>
      </p:sp>
      <p:grpSp>
        <p:nvGrpSpPr>
          <p:cNvPr id="73" name="Group 72"/>
          <p:cNvGrpSpPr/>
          <p:nvPr/>
        </p:nvGrpSpPr>
        <p:grpSpPr>
          <a:xfrm>
            <a:off x="0" y="5140684"/>
            <a:ext cx="12207423" cy="667678"/>
            <a:chOff x="-12700" y="3537398"/>
            <a:chExt cx="12207423" cy="667678"/>
          </a:xfrm>
        </p:grpSpPr>
        <p:sp>
          <p:nvSpPr>
            <p:cNvPr id="74" name="Rectangle 73"/>
            <p:cNvSpPr/>
            <p:nvPr/>
          </p:nvSpPr>
          <p:spPr>
            <a:xfrm>
              <a:off x="700659" y="3537398"/>
              <a:ext cx="11494064"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 Same Side Corner Rectangle 74"/>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76" name="Group 75"/>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79" name="Oval 78"/>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p:cNvSpPr/>
            <p:nvPr/>
          </p:nvSpPr>
          <p:spPr>
            <a:xfrm>
              <a:off x="1225200" y="3631164"/>
              <a:ext cx="10444981" cy="410882"/>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smtClean="0">
                  <a:latin typeface="Arial" panose="020B0604020202020204" pitchFamily="34" charset="0"/>
                  <a:cs typeface="Arial" panose="020B0604020202020204" pitchFamily="34" charset="0"/>
                </a:rPr>
                <a:t>3. </a:t>
              </a:r>
              <a:r>
                <a:rPr lang="en-US" altLang="en-US" b="1" dirty="0">
                  <a:latin typeface="Arial" panose="020B0604020202020204" pitchFamily="34" charset="0"/>
                  <a:cs typeface="Arial" panose="020B0604020202020204" pitchFamily="34" charset="0"/>
                </a:rPr>
                <a:t>Pembangunan </a:t>
              </a:r>
              <a:r>
                <a:rPr lang="en-US" altLang="en-US" b="1" dirty="0" err="1">
                  <a:latin typeface="Arial" panose="020B0604020202020204" pitchFamily="34" charset="0"/>
                  <a:cs typeface="Arial" panose="020B0604020202020204" pitchFamily="34" charset="0"/>
                </a:rPr>
                <a:t>jamban</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siswa</a:t>
              </a:r>
              <a:r>
                <a:rPr lang="en-US" altLang="en-US" b="1" dirty="0">
                  <a:latin typeface="Arial" panose="020B0604020202020204" pitchFamily="34" charset="0"/>
                  <a:cs typeface="Arial" panose="020B0604020202020204" pitchFamily="34" charset="0"/>
                </a:rPr>
                <a:t>/guru </a:t>
              </a:r>
              <a:r>
                <a:rPr lang="en-US" altLang="en-US" b="1" dirty="0" err="1">
                  <a:latin typeface="Arial" panose="020B0604020202020204" pitchFamily="34" charset="0"/>
                  <a:cs typeface="Arial" panose="020B0604020202020204" pitchFamily="34" charset="0"/>
                </a:rPr>
                <a:t>berikut</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sanitasinya</a:t>
              </a:r>
              <a:r>
                <a:rPr lang="en-US" altLang="en-US" b="1" dirty="0">
                  <a:latin typeface="Arial" panose="020B0604020202020204" pitchFamily="34" charset="0"/>
                  <a:cs typeface="Arial" panose="020B0604020202020204" pitchFamily="34" charset="0"/>
                </a:rPr>
                <a:t>:</a:t>
              </a:r>
            </a:p>
          </p:txBody>
        </p:sp>
        <p:pic>
          <p:nvPicPr>
            <p:cNvPr id="78" name="Picture 4"/>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0139" t="54952" r="3813" b="19590"/>
            <a:stretch/>
          </p:blipFill>
          <p:spPr bwMode="auto">
            <a:xfrm>
              <a:off x="558277" y="3696843"/>
              <a:ext cx="345374" cy="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81" name="Picture 6"/>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48461" t="25197" r="41788" b="50000"/>
          <a:stretch/>
        </p:blipFill>
        <p:spPr bwMode="auto">
          <a:xfrm>
            <a:off x="587467" y="3919274"/>
            <a:ext cx="307008" cy="34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2" name="Rectangle 81"/>
          <p:cNvSpPr/>
          <p:nvPr/>
        </p:nvSpPr>
        <p:spPr>
          <a:xfrm>
            <a:off x="1211487" y="3911314"/>
            <a:ext cx="10444981" cy="383823"/>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a:latin typeface="Arial" panose="020B0604020202020204" pitchFamily="34" charset="0"/>
                <a:cs typeface="Arial" panose="020B0604020202020204" pitchFamily="34" charset="0"/>
              </a:rPr>
              <a:t>2. </a:t>
            </a:r>
            <a:r>
              <a:rPr lang="en-US" altLang="en-US" b="1" dirty="0" err="1">
                <a:latin typeface="Arial" panose="020B0604020202020204" pitchFamily="34" charset="0"/>
                <a:cs typeface="Arial" panose="020B0604020202020204" pitchFamily="34" charset="0"/>
              </a:rPr>
              <a:t>Rehabilitasi</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jamban</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siswa</a:t>
            </a:r>
            <a:r>
              <a:rPr lang="en-US" altLang="en-US" b="1" dirty="0">
                <a:latin typeface="Arial" panose="020B0604020202020204" pitchFamily="34" charset="0"/>
                <a:cs typeface="Arial" panose="020B0604020202020204" pitchFamily="34" charset="0"/>
              </a:rPr>
              <a:t>/guru </a:t>
            </a:r>
            <a:r>
              <a:rPr lang="en-US" altLang="en-US" b="1" dirty="0" err="1">
                <a:latin typeface="Arial" panose="020B0604020202020204" pitchFamily="34" charset="0"/>
                <a:cs typeface="Arial" panose="020B0604020202020204" pitchFamily="34" charset="0"/>
              </a:rPr>
              <a:t>baik</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beserta</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sanitasi</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atau</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tanpa</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sanitasinya</a:t>
            </a:r>
            <a:r>
              <a:rPr lang="en-US" alt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7162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0-#ppt_w/2"/>
                                          </p:val>
                                        </p:tav>
                                        <p:tav tm="100000">
                                          <p:val>
                                            <p:strVal val="#ppt_x"/>
                                          </p:val>
                                        </p:tav>
                                      </p:tavLst>
                                    </p:anim>
                                    <p:anim calcmode="lin" valueType="num">
                                      <p:cBhvr additive="base">
                                        <p:cTn id="20" dur="500" fill="hold"/>
                                        <p:tgtEl>
                                          <p:spTgt spid="3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fill="hold"/>
                                        <p:tgtEl>
                                          <p:spTgt spid="44"/>
                                        </p:tgtEl>
                                        <p:attrNameLst>
                                          <p:attrName>ppt_x</p:attrName>
                                        </p:attrNameLst>
                                      </p:cBhvr>
                                      <p:tavLst>
                                        <p:tav tm="0">
                                          <p:val>
                                            <p:strVal val="0-#ppt_w/2"/>
                                          </p:val>
                                        </p:tav>
                                        <p:tav tm="100000">
                                          <p:val>
                                            <p:strVal val="#ppt_x"/>
                                          </p:val>
                                        </p:tav>
                                      </p:tavLst>
                                    </p:anim>
                                    <p:anim calcmode="lin" valueType="num">
                                      <p:cBhvr additive="base">
                                        <p:cTn id="24" dur="500" fill="hold"/>
                                        <p:tgtEl>
                                          <p:spTgt spid="44"/>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2" presetClass="entr" presetSubtype="8"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anim calcmode="lin" valueType="num">
                                      <p:cBhvr additive="base">
                                        <p:cTn id="28" dur="500" fill="hold"/>
                                        <p:tgtEl>
                                          <p:spTgt spid="62"/>
                                        </p:tgtEl>
                                        <p:attrNameLst>
                                          <p:attrName>ppt_x</p:attrName>
                                        </p:attrNameLst>
                                      </p:cBhvr>
                                      <p:tavLst>
                                        <p:tav tm="0">
                                          <p:val>
                                            <p:strVal val="0-#ppt_w/2"/>
                                          </p:val>
                                        </p:tav>
                                        <p:tav tm="100000">
                                          <p:val>
                                            <p:strVal val="#ppt_x"/>
                                          </p:val>
                                        </p:tav>
                                      </p:tavLst>
                                    </p:anim>
                                    <p:anim calcmode="lin" valueType="num">
                                      <p:cBhvr additive="base">
                                        <p:cTn id="29" dur="500" fill="hold"/>
                                        <p:tgtEl>
                                          <p:spTgt spid="62"/>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 calcmode="lin" valueType="num">
                                      <p:cBhvr additive="base">
                                        <p:cTn id="32" dur="500" fill="hold"/>
                                        <p:tgtEl>
                                          <p:spTgt spid="59"/>
                                        </p:tgtEl>
                                        <p:attrNameLst>
                                          <p:attrName>ppt_x</p:attrName>
                                        </p:attrNameLst>
                                      </p:cBhvr>
                                      <p:tavLst>
                                        <p:tav tm="0">
                                          <p:val>
                                            <p:strVal val="0-#ppt_w/2"/>
                                          </p:val>
                                        </p:tav>
                                        <p:tav tm="100000">
                                          <p:val>
                                            <p:strVal val="#ppt_x"/>
                                          </p:val>
                                        </p:tav>
                                      </p:tavLst>
                                    </p:anim>
                                    <p:anim calcmode="lin" valueType="num">
                                      <p:cBhvr additive="base">
                                        <p:cTn id="33" dur="500" fill="hold"/>
                                        <p:tgtEl>
                                          <p:spTgt spid="59"/>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2" presetClass="entr" presetSubtype="8" fill="hold" nodeType="afterEffect">
                                  <p:stCondLst>
                                    <p:cond delay="0"/>
                                  </p:stCondLst>
                                  <p:childTnLst>
                                    <p:set>
                                      <p:cBhvr>
                                        <p:cTn id="36" dur="1" fill="hold">
                                          <p:stCondLst>
                                            <p:cond delay="0"/>
                                          </p:stCondLst>
                                        </p:cTn>
                                        <p:tgtEl>
                                          <p:spTgt spid="73"/>
                                        </p:tgtEl>
                                        <p:attrNameLst>
                                          <p:attrName>style.visibility</p:attrName>
                                        </p:attrNameLst>
                                      </p:cBhvr>
                                      <p:to>
                                        <p:strVal val="visible"/>
                                      </p:to>
                                    </p:set>
                                    <p:anim calcmode="lin" valueType="num">
                                      <p:cBhvr additive="base">
                                        <p:cTn id="37" dur="500" fill="hold"/>
                                        <p:tgtEl>
                                          <p:spTgt spid="73"/>
                                        </p:tgtEl>
                                        <p:attrNameLst>
                                          <p:attrName>ppt_x</p:attrName>
                                        </p:attrNameLst>
                                      </p:cBhvr>
                                      <p:tavLst>
                                        <p:tav tm="0">
                                          <p:val>
                                            <p:strVal val="0-#ppt_w/2"/>
                                          </p:val>
                                        </p:tav>
                                        <p:tav tm="100000">
                                          <p:val>
                                            <p:strVal val="#ppt_x"/>
                                          </p:val>
                                        </p:tav>
                                      </p:tavLst>
                                    </p:anim>
                                    <p:anim calcmode="lin" valueType="num">
                                      <p:cBhvr additive="base">
                                        <p:cTn id="38" dur="500" fill="hold"/>
                                        <p:tgtEl>
                                          <p:spTgt spid="73"/>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 calcmode="lin" valueType="num">
                                      <p:cBhvr additive="base">
                                        <p:cTn id="41" dur="500" fill="hold"/>
                                        <p:tgtEl>
                                          <p:spTgt spid="68"/>
                                        </p:tgtEl>
                                        <p:attrNameLst>
                                          <p:attrName>ppt_x</p:attrName>
                                        </p:attrNameLst>
                                      </p:cBhvr>
                                      <p:tavLst>
                                        <p:tav tm="0">
                                          <p:val>
                                            <p:strVal val="0-#ppt_w/2"/>
                                          </p:val>
                                        </p:tav>
                                        <p:tav tm="100000">
                                          <p:val>
                                            <p:strVal val="#ppt_x"/>
                                          </p:val>
                                        </p:tav>
                                      </p:tavLst>
                                    </p:anim>
                                    <p:anim calcmode="lin" valueType="num">
                                      <p:cBhvr additive="base">
                                        <p:cTn id="42" dur="500" fill="hold"/>
                                        <p:tgtEl>
                                          <p:spTgt spid="68"/>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69"/>
                                        </p:tgtEl>
                                        <p:attrNameLst>
                                          <p:attrName>style.visibility</p:attrName>
                                        </p:attrNameLst>
                                      </p:cBhvr>
                                      <p:to>
                                        <p:strVal val="visible"/>
                                      </p:to>
                                    </p:set>
                                    <p:anim calcmode="lin" valueType="num">
                                      <p:cBhvr additive="base">
                                        <p:cTn id="45" dur="500" fill="hold"/>
                                        <p:tgtEl>
                                          <p:spTgt spid="69"/>
                                        </p:tgtEl>
                                        <p:attrNameLst>
                                          <p:attrName>ppt_x</p:attrName>
                                        </p:attrNameLst>
                                      </p:cBhvr>
                                      <p:tavLst>
                                        <p:tav tm="0">
                                          <p:val>
                                            <p:strVal val="0-#ppt_w/2"/>
                                          </p:val>
                                        </p:tav>
                                        <p:tav tm="100000">
                                          <p:val>
                                            <p:strVal val="#ppt_x"/>
                                          </p:val>
                                        </p:tav>
                                      </p:tavLst>
                                    </p:anim>
                                    <p:anim calcmode="lin" valueType="num">
                                      <p:cBhvr additive="base">
                                        <p:cTn id="46" dur="500" fill="hold"/>
                                        <p:tgtEl>
                                          <p:spTgt spid="69"/>
                                        </p:tgtEl>
                                        <p:attrNameLst>
                                          <p:attrName>ppt_y</p:attrName>
                                        </p:attrNameLst>
                                      </p:cBhvr>
                                      <p:tavLst>
                                        <p:tav tm="0">
                                          <p:val>
                                            <p:strVal val="#ppt_y"/>
                                          </p:val>
                                        </p:tav>
                                        <p:tav tm="100000">
                                          <p:val>
                                            <p:strVal val="#ppt_y"/>
                                          </p:val>
                                        </p:tav>
                                      </p:tavLst>
                                    </p:anim>
                                  </p:childTnLst>
                                </p:cTn>
                              </p:par>
                              <p:par>
                                <p:cTn id="47" presetID="2" presetClass="entr" presetSubtype="8" fill="hold" grpId="0" nodeType="withEffect">
                                  <p:stCondLst>
                                    <p:cond delay="0"/>
                                  </p:stCondLst>
                                  <p:childTnLst>
                                    <p:set>
                                      <p:cBhvr>
                                        <p:cTn id="48" dur="1" fill="hold">
                                          <p:stCondLst>
                                            <p:cond delay="0"/>
                                          </p:stCondLst>
                                        </p:cTn>
                                        <p:tgtEl>
                                          <p:spTgt spid="72"/>
                                        </p:tgtEl>
                                        <p:attrNameLst>
                                          <p:attrName>style.visibility</p:attrName>
                                        </p:attrNameLst>
                                      </p:cBhvr>
                                      <p:to>
                                        <p:strVal val="visible"/>
                                      </p:to>
                                    </p:set>
                                    <p:anim calcmode="lin" valueType="num">
                                      <p:cBhvr additive="base">
                                        <p:cTn id="49" dur="500" fill="hold"/>
                                        <p:tgtEl>
                                          <p:spTgt spid="72"/>
                                        </p:tgtEl>
                                        <p:attrNameLst>
                                          <p:attrName>ppt_x</p:attrName>
                                        </p:attrNameLst>
                                      </p:cBhvr>
                                      <p:tavLst>
                                        <p:tav tm="0">
                                          <p:val>
                                            <p:strVal val="0-#ppt_w/2"/>
                                          </p:val>
                                        </p:tav>
                                        <p:tav tm="100000">
                                          <p:val>
                                            <p:strVal val="#ppt_x"/>
                                          </p:val>
                                        </p:tav>
                                      </p:tavLst>
                                    </p:anim>
                                    <p:anim calcmode="lin" valueType="num">
                                      <p:cBhvr additive="base">
                                        <p:cTn id="50" dur="500" fill="hold"/>
                                        <p:tgtEl>
                                          <p:spTgt spid="7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7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60926" y="-17631"/>
            <a:ext cx="8909856" cy="519035"/>
          </a:xfrm>
        </p:spPr>
        <p:txBody>
          <a:bodyPr>
            <a:normAutofit/>
          </a:bodyPr>
          <a:lstStyle/>
          <a:p>
            <a:r>
              <a:rPr lang="en-US" sz="2800" b="1" dirty="0" err="1">
                <a:solidFill>
                  <a:schemeClr val="bg1"/>
                </a:solidFill>
              </a:rPr>
              <a:t>Kriteria</a:t>
            </a:r>
            <a:r>
              <a:rPr lang="en-US" sz="2800" b="1" dirty="0">
                <a:solidFill>
                  <a:schemeClr val="bg1"/>
                </a:solidFill>
              </a:rPr>
              <a:t> </a:t>
            </a:r>
            <a:r>
              <a:rPr lang="en-US" sz="2800" b="1" dirty="0" err="1">
                <a:solidFill>
                  <a:srgbClr val="FFFF00"/>
                </a:solidFill>
              </a:rPr>
              <a:t>Khusus</a:t>
            </a:r>
            <a:r>
              <a:rPr lang="en-US" sz="2800" b="1" dirty="0">
                <a:solidFill>
                  <a:schemeClr val="bg1"/>
                </a:solidFill>
              </a:rPr>
              <a:t> DAK </a:t>
            </a:r>
            <a:r>
              <a:rPr lang="en-US" sz="2800" b="1" dirty="0" err="1">
                <a:solidFill>
                  <a:schemeClr val="bg1"/>
                </a:solidFill>
              </a:rPr>
              <a:t>Fisik</a:t>
            </a:r>
            <a:r>
              <a:rPr lang="en-US" sz="2800" b="1" dirty="0">
                <a:solidFill>
                  <a:schemeClr val="bg1"/>
                </a:solidFill>
              </a:rPr>
              <a:t> </a:t>
            </a:r>
            <a:r>
              <a:rPr lang="en-US" sz="2800" b="1" dirty="0" err="1">
                <a:solidFill>
                  <a:schemeClr val="bg1"/>
                </a:solidFill>
              </a:rPr>
              <a:t>Reguler</a:t>
            </a:r>
            <a:r>
              <a:rPr lang="en-US" sz="2800" b="1" dirty="0">
                <a:solidFill>
                  <a:schemeClr val="bg1"/>
                </a:solidFill>
              </a:rPr>
              <a:t> – </a:t>
            </a:r>
            <a:r>
              <a:rPr lang="en-US" sz="2800" b="1" dirty="0" err="1">
                <a:solidFill>
                  <a:srgbClr val="FFFF00"/>
                </a:solidFill>
              </a:rPr>
              <a:t>Prasarana</a:t>
            </a:r>
            <a:r>
              <a:rPr lang="en-US" sz="2800" b="1" dirty="0">
                <a:solidFill>
                  <a:schemeClr val="bg1"/>
                </a:solidFill>
              </a:rPr>
              <a:t> </a:t>
            </a:r>
            <a:r>
              <a:rPr lang="en-US" sz="2800" b="1" dirty="0" smtClean="0">
                <a:solidFill>
                  <a:schemeClr val="bg1"/>
                </a:solidFill>
              </a:rPr>
              <a:t>- 2</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210692" y="1644027"/>
            <a:ext cx="3920119" cy="830997"/>
          </a:xfrm>
          <a:prstGeom prst="rect">
            <a:avLst/>
          </a:prstGeom>
          <a:ln>
            <a:noFill/>
            <a:prstDash val="solid"/>
          </a:ln>
        </p:spPr>
        <p:txBody>
          <a:bodyPr wrap="square">
            <a:spAutoFit/>
          </a:bodyPr>
          <a:lstStyle/>
          <a:p>
            <a:pPr marL="285750" indent="-285750">
              <a:buFont typeface="Wingdings" pitchFamily="2" charset="2"/>
              <a:buChar char="q"/>
            </a:pPr>
            <a:r>
              <a:rPr lang="sv-SE" sz="1600" dirty="0" smtClean="0"/>
              <a:t>bagi </a:t>
            </a:r>
            <a:r>
              <a:rPr lang="sv-SE" sz="1600" dirty="0"/>
              <a:t>sekolah yang </a:t>
            </a:r>
            <a:r>
              <a:rPr lang="sv-SE" sz="1600" b="1" dirty="0"/>
              <a:t>jumlah ruang kelasnya belum mencukupi </a:t>
            </a:r>
            <a:r>
              <a:rPr lang="sv-SE" sz="1600" dirty="0"/>
              <a:t>dan </a:t>
            </a:r>
            <a:endParaRPr lang="sv-SE" sz="1600" dirty="0" smtClean="0"/>
          </a:p>
          <a:p>
            <a:pPr marL="285750" indent="-285750">
              <a:buFont typeface="Wingdings" pitchFamily="2" charset="2"/>
              <a:buChar char="q"/>
            </a:pPr>
            <a:r>
              <a:rPr lang="sv-SE" sz="1600" dirty="0" smtClean="0"/>
              <a:t>bagi </a:t>
            </a:r>
            <a:r>
              <a:rPr lang="sv-SE" sz="1600" dirty="0"/>
              <a:t>sekolah yang </a:t>
            </a:r>
            <a:r>
              <a:rPr lang="sv-SE" sz="1600" b="1" dirty="0"/>
              <a:t>perlu menambah akses</a:t>
            </a:r>
            <a:endParaRPr lang="en-US" sz="1600" b="1" dirty="0"/>
          </a:p>
        </p:txBody>
      </p:sp>
      <p:sp>
        <p:nvSpPr>
          <p:cNvPr id="6" name="Rectangle 5"/>
          <p:cNvSpPr/>
          <p:nvPr/>
        </p:nvSpPr>
        <p:spPr>
          <a:xfrm>
            <a:off x="5917751" y="1566598"/>
            <a:ext cx="5423664" cy="830997"/>
          </a:xfrm>
          <a:prstGeom prst="rect">
            <a:avLst/>
          </a:prstGeom>
        </p:spPr>
        <p:txBody>
          <a:bodyPr wrap="none">
            <a:spAutoFit/>
          </a:bodyPr>
          <a:lstStyle/>
          <a:p>
            <a:pPr marL="285750" indent="-285750">
              <a:buFont typeface="Wingdings" pitchFamily="2" charset="2"/>
              <a:buChar char="ü"/>
            </a:pPr>
            <a:r>
              <a:rPr lang="en-US" sz="1600" b="1" dirty="0" err="1" smtClean="0"/>
              <a:t>Memiliki</a:t>
            </a:r>
            <a:r>
              <a:rPr lang="en-US" sz="1600" b="1" dirty="0" smtClean="0"/>
              <a:t> </a:t>
            </a:r>
            <a:r>
              <a:rPr lang="en-US" sz="1600" b="1" dirty="0" err="1"/>
              <a:t>lahan</a:t>
            </a:r>
            <a:r>
              <a:rPr lang="en-US" sz="1600" b="1" dirty="0"/>
              <a:t> </a:t>
            </a:r>
            <a:r>
              <a:rPr lang="en-US" sz="1600" dirty="0"/>
              <a:t>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smtClean="0"/>
          </a:p>
          <a:p>
            <a:pPr marL="285750" indent="-285750">
              <a:buFont typeface="Wingdings" pitchFamily="2" charset="2"/>
              <a:buChar char="ü"/>
            </a:pPr>
            <a:endParaRPr lang="en-US" sz="1600" dirty="0"/>
          </a:p>
          <a:p>
            <a:pPr marL="285750" indent="-285750">
              <a:buFont typeface="Wingdings" pitchFamily="2" charset="2"/>
              <a:buChar char="ü"/>
            </a:pPr>
            <a:r>
              <a:rPr lang="en-US" sz="1600" b="1" dirty="0" err="1"/>
              <a:t>Jika</a:t>
            </a:r>
            <a:r>
              <a:rPr lang="en-US" sz="1600" b="1" dirty="0"/>
              <a:t> </a:t>
            </a:r>
            <a:r>
              <a:rPr lang="en-US" sz="1600" b="1" dirty="0" err="1"/>
              <a:t>sekolah</a:t>
            </a:r>
            <a:r>
              <a:rPr lang="en-US" sz="1600" b="1" dirty="0"/>
              <a:t> </a:t>
            </a:r>
            <a:r>
              <a:rPr lang="en-US" sz="1600" b="1" dirty="0" err="1"/>
              <a:t>tidak</a:t>
            </a:r>
            <a:r>
              <a:rPr lang="en-US" sz="1600" b="1" dirty="0"/>
              <a:t> </a:t>
            </a:r>
            <a:r>
              <a:rPr lang="en-US" sz="1600" b="1" dirty="0" err="1"/>
              <a:t>memiliki</a:t>
            </a:r>
            <a:r>
              <a:rPr lang="en-US" sz="1600" b="1" dirty="0"/>
              <a:t> </a:t>
            </a:r>
            <a:r>
              <a:rPr lang="en-US" sz="1600" b="1" dirty="0" err="1"/>
              <a:t>lahan</a:t>
            </a:r>
            <a:r>
              <a:rPr lang="en-US" sz="1600" dirty="0"/>
              <a:t> 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172" t="33834" r="35090" b="40227"/>
          <a:stretch/>
        </p:blipFill>
        <p:spPr bwMode="auto">
          <a:xfrm>
            <a:off x="5190113" y="1526744"/>
            <a:ext cx="727638" cy="633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838" t="39261" b="37557"/>
          <a:stretch/>
        </p:blipFill>
        <p:spPr bwMode="auto">
          <a:xfrm>
            <a:off x="7977171" y="2543694"/>
            <a:ext cx="700952" cy="56526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8"/>
          <p:cNvCxnSpPr/>
          <p:nvPr/>
        </p:nvCxnSpPr>
        <p:spPr>
          <a:xfrm>
            <a:off x="6691480" y="2475024"/>
            <a:ext cx="0" cy="23930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85263" y="2657049"/>
            <a:ext cx="1863972" cy="338554"/>
          </a:xfrm>
          <a:prstGeom prst="rect">
            <a:avLst/>
          </a:prstGeom>
        </p:spPr>
        <p:txBody>
          <a:bodyPr wrap="none">
            <a:spAutoFit/>
          </a:bodyPr>
          <a:lstStyle/>
          <a:p>
            <a:r>
              <a:rPr lang="en-US" sz="1600" dirty="0" err="1"/>
              <a:t>dibangun</a:t>
            </a:r>
            <a:r>
              <a:rPr lang="en-US" sz="1600" dirty="0"/>
              <a:t> </a:t>
            </a:r>
            <a:r>
              <a:rPr lang="en-US" sz="1600" dirty="0" err="1"/>
              <a:t>bertingkat</a:t>
            </a:r>
            <a:endParaRPr lang="en-US" sz="1600" dirty="0"/>
          </a:p>
        </p:txBody>
      </p:sp>
      <p:sp>
        <p:nvSpPr>
          <p:cNvPr id="11" name="Rectangle 10"/>
          <p:cNvSpPr/>
          <p:nvPr/>
        </p:nvSpPr>
        <p:spPr>
          <a:xfrm>
            <a:off x="8629583" y="2543694"/>
            <a:ext cx="3507883" cy="830997"/>
          </a:xfrm>
          <a:prstGeom prst="rect">
            <a:avLst/>
          </a:prstGeom>
        </p:spPr>
        <p:txBody>
          <a:bodyPr wrap="square">
            <a:spAutoFit/>
          </a:bodyPr>
          <a:lstStyle/>
          <a:p>
            <a:r>
              <a:rPr lang="en-US" sz="1600" b="1" dirty="0" err="1"/>
              <a:t>tidak</a:t>
            </a:r>
            <a:r>
              <a:rPr lang="en-US" sz="1600" b="1" dirty="0"/>
              <a:t> </a:t>
            </a:r>
            <a:r>
              <a:rPr lang="en-US" sz="1600" b="1" dirty="0" err="1"/>
              <a:t>lebih</a:t>
            </a:r>
            <a:r>
              <a:rPr lang="en-US" sz="1600" b="1" dirty="0"/>
              <a:t> </a:t>
            </a:r>
            <a:r>
              <a:rPr lang="en-US" sz="1600" b="1" dirty="0" err="1"/>
              <a:t>dari</a:t>
            </a:r>
            <a:r>
              <a:rPr lang="en-US" sz="1600" b="1" dirty="0"/>
              <a:t> 2 </a:t>
            </a:r>
            <a:r>
              <a:rPr lang="en-US" sz="1600" b="1" dirty="0" err="1"/>
              <a:t>lantai</a:t>
            </a:r>
            <a:r>
              <a:rPr lang="en-US" sz="1600" dirty="0" smtClean="0"/>
              <a:t>, </a:t>
            </a:r>
          </a:p>
          <a:p>
            <a:r>
              <a:rPr lang="en-US" sz="1600" dirty="0" smtClean="0"/>
              <a:t>di </a:t>
            </a:r>
            <a:r>
              <a:rPr lang="en-US" sz="1600" dirty="0" err="1"/>
              <a:t>lantai</a:t>
            </a:r>
            <a:r>
              <a:rPr lang="en-US" sz="1600" dirty="0"/>
              <a:t>  </a:t>
            </a:r>
            <a:r>
              <a:rPr lang="en-US" sz="1600" dirty="0" err="1" smtClean="0"/>
              <a:t>satu</a:t>
            </a:r>
            <a:r>
              <a:rPr lang="en-US" sz="1600" dirty="0" smtClean="0"/>
              <a:t> </a:t>
            </a:r>
            <a:r>
              <a:rPr lang="sv-SE" sz="1600" dirty="0" smtClean="0"/>
              <a:t>dapat </a:t>
            </a:r>
            <a:r>
              <a:rPr lang="sv-SE" sz="1600" dirty="0"/>
              <a:t>menumpu </a:t>
            </a:r>
            <a:endParaRPr lang="sv-SE" sz="1600" dirty="0" smtClean="0"/>
          </a:p>
          <a:p>
            <a:r>
              <a:rPr lang="sv-SE" sz="1600" dirty="0" smtClean="0"/>
              <a:t>bangunan </a:t>
            </a:r>
            <a:r>
              <a:rPr lang="sv-SE" sz="1600" dirty="0"/>
              <a:t>ruang kelas di </a:t>
            </a:r>
            <a:r>
              <a:rPr lang="en-US" sz="1600" dirty="0" err="1"/>
              <a:t>atasnya</a:t>
            </a:r>
            <a:r>
              <a:rPr lang="en-US" sz="1600" dirty="0"/>
              <a:t>.</a:t>
            </a:r>
            <a:r>
              <a:rPr lang="en-US" sz="1600" dirty="0" smtClean="0"/>
              <a:t> </a:t>
            </a:r>
            <a:endParaRPr lang="en-US" sz="1600" dirty="0"/>
          </a:p>
        </p:txBody>
      </p:sp>
      <p:grpSp>
        <p:nvGrpSpPr>
          <p:cNvPr id="12" name="Group 11"/>
          <p:cNvGrpSpPr/>
          <p:nvPr/>
        </p:nvGrpSpPr>
        <p:grpSpPr>
          <a:xfrm>
            <a:off x="-15423" y="565129"/>
            <a:ext cx="12207423" cy="912217"/>
            <a:chOff x="-15423" y="565129"/>
            <a:chExt cx="12207423" cy="912217"/>
          </a:xfrm>
        </p:grpSpPr>
        <p:sp>
          <p:nvSpPr>
            <p:cNvPr id="13" name="Rectangle 12"/>
            <p:cNvSpPr/>
            <p:nvPr/>
          </p:nvSpPr>
          <p:spPr>
            <a:xfrm>
              <a:off x="697936" y="565129"/>
              <a:ext cx="11494064" cy="912217"/>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 Same Side Corner Rectangle 13"/>
            <p:cNvSpPr/>
            <p:nvPr/>
          </p:nvSpPr>
          <p:spPr>
            <a:xfrm rot="5400000">
              <a:off x="122283" y="427424"/>
              <a:ext cx="912216"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5" name="Group 14"/>
            <p:cNvGrpSpPr/>
            <p:nvPr/>
          </p:nvGrpSpPr>
          <p:grpSpPr>
            <a:xfrm>
              <a:off x="260567" y="634029"/>
              <a:ext cx="819900" cy="788866"/>
              <a:chOff x="1409702" y="1240972"/>
              <a:chExt cx="1524000" cy="1523999"/>
            </a:xfrm>
            <a:solidFill>
              <a:schemeClr val="bg1"/>
            </a:solidFill>
            <a:effectLst>
              <a:outerShdw blurRad="50800" dist="38100" dir="5400000" algn="t" rotWithShape="0">
                <a:prstClr val="black">
                  <a:alpha val="40000"/>
                </a:prstClr>
              </a:outerShdw>
            </a:effectLst>
          </p:grpSpPr>
          <p:sp>
            <p:nvSpPr>
              <p:cNvPr id="18" name="Oval 17"/>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p:cNvSpPr/>
            <p:nvPr/>
          </p:nvSpPr>
          <p:spPr>
            <a:xfrm>
              <a:off x="1222477" y="792428"/>
              <a:ext cx="10444981" cy="410882"/>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a:latin typeface="Arial" panose="020B0604020202020204" pitchFamily="34" charset="0"/>
                  <a:cs typeface="Arial" panose="020B0604020202020204" pitchFamily="34" charset="0"/>
                </a:rPr>
                <a:t>4</a:t>
              </a:r>
              <a:r>
                <a:rPr lang="en-US" altLang="en-US" b="1" dirty="0" smtClean="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Pembangunan </a:t>
              </a:r>
              <a:r>
                <a:rPr lang="en-US" altLang="en-US" b="1" dirty="0" err="1">
                  <a:latin typeface="Arial" panose="020B0604020202020204" pitchFamily="34" charset="0"/>
                  <a:cs typeface="Arial" panose="020B0604020202020204" pitchFamily="34" charset="0"/>
                </a:rPr>
                <a:t>Ruang</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Kelas</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Baru</a:t>
              </a:r>
              <a:r>
                <a:rPr lang="en-US" altLang="en-US" b="1" dirty="0">
                  <a:latin typeface="Arial" panose="020B0604020202020204" pitchFamily="34" charset="0"/>
                  <a:cs typeface="Arial" panose="020B0604020202020204" pitchFamily="34" charset="0"/>
                </a:rPr>
                <a:t> (RKB) </a:t>
              </a:r>
              <a:r>
                <a:rPr lang="en-US" altLang="en-US" b="1" dirty="0" err="1">
                  <a:latin typeface="Arial" panose="020B0604020202020204" pitchFamily="34" charset="0"/>
                  <a:cs typeface="Arial" panose="020B0604020202020204" pitchFamily="34" charset="0"/>
                </a:rPr>
                <a:t>berikut</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perabotnya</a:t>
              </a:r>
              <a:r>
                <a:rPr lang="en-US" altLang="en-US" b="1" dirty="0">
                  <a:latin typeface="Arial" panose="020B0604020202020204" pitchFamily="34" charset="0"/>
                  <a:cs typeface="Arial" panose="020B0604020202020204" pitchFamily="34" charset="0"/>
                </a:rPr>
                <a:t>:</a:t>
              </a:r>
            </a:p>
          </p:txBody>
        </p:sp>
        <p:pic>
          <p:nvPicPr>
            <p:cNvPr id="17"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26705" t="48864" r="64820" b="37045"/>
            <a:stretch/>
          </p:blipFill>
          <p:spPr bwMode="auto">
            <a:xfrm>
              <a:off x="392733" y="763542"/>
              <a:ext cx="551343" cy="51538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0" name="Group 19"/>
          <p:cNvGrpSpPr/>
          <p:nvPr/>
        </p:nvGrpSpPr>
        <p:grpSpPr>
          <a:xfrm>
            <a:off x="4130811" y="1582033"/>
            <a:ext cx="894562" cy="676997"/>
            <a:chOff x="4130811" y="1582033"/>
            <a:chExt cx="894562" cy="676997"/>
          </a:xfrm>
        </p:grpSpPr>
        <p:sp>
          <p:nvSpPr>
            <p:cNvPr id="21" name="Striped Right Arrow 20"/>
            <p:cNvSpPr/>
            <p:nvPr/>
          </p:nvSpPr>
          <p:spPr>
            <a:xfrm>
              <a:off x="4130811" y="1860019"/>
              <a:ext cx="893193" cy="399011"/>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132180" y="1582033"/>
              <a:ext cx="893193" cy="338554"/>
            </a:xfrm>
            <a:prstGeom prst="rect">
              <a:avLst/>
            </a:prstGeom>
          </p:spPr>
          <p:txBody>
            <a:bodyPr wrap="none">
              <a:spAutoFit/>
            </a:bodyPr>
            <a:lstStyle/>
            <a:p>
              <a:r>
                <a:rPr lang="en-US" altLang="en-US" sz="1600" u="sng" dirty="0" err="1" smtClean="0">
                  <a:solidFill>
                    <a:srgbClr val="FF0000"/>
                  </a:solidFill>
                  <a:latin typeface="Arial" panose="020B0604020202020204" pitchFamily="34" charset="0"/>
                  <a:cs typeface="Arial" panose="020B0604020202020204" pitchFamily="34" charset="0"/>
                </a:rPr>
                <a:t>Syarat</a:t>
              </a:r>
              <a:r>
                <a:rPr lang="en-US" altLang="en-US" sz="1600" u="sng" dirty="0" smtClean="0">
                  <a:solidFill>
                    <a:srgbClr val="FF0000"/>
                  </a:solidFill>
                  <a:latin typeface="Arial" panose="020B0604020202020204" pitchFamily="34" charset="0"/>
                  <a:cs typeface="Arial" panose="020B0604020202020204" pitchFamily="34" charset="0"/>
                </a:rPr>
                <a:t> :</a:t>
              </a:r>
              <a:endParaRPr lang="en-US" b="1" u="sng" dirty="0">
                <a:solidFill>
                  <a:srgbClr val="FF0000"/>
                </a:solidFill>
              </a:endParaRPr>
            </a:p>
          </p:txBody>
        </p:sp>
      </p:grpSp>
      <p:grpSp>
        <p:nvGrpSpPr>
          <p:cNvPr id="25" name="Group 24"/>
          <p:cNvGrpSpPr/>
          <p:nvPr/>
        </p:nvGrpSpPr>
        <p:grpSpPr>
          <a:xfrm>
            <a:off x="-15423" y="3533154"/>
            <a:ext cx="12207423" cy="667678"/>
            <a:chOff x="-12700" y="3537398"/>
            <a:chExt cx="12207423" cy="667678"/>
          </a:xfrm>
        </p:grpSpPr>
        <p:sp>
          <p:nvSpPr>
            <p:cNvPr id="26" name="Rectangle 25"/>
            <p:cNvSpPr/>
            <p:nvPr/>
          </p:nvSpPr>
          <p:spPr>
            <a:xfrm>
              <a:off x="700659" y="3537398"/>
              <a:ext cx="11494064"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 Same Side Corner Rectangle 26"/>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28" name="Group 27"/>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31" name="Oval 30"/>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ectangle 28"/>
            <p:cNvSpPr/>
            <p:nvPr/>
          </p:nvSpPr>
          <p:spPr>
            <a:xfrm>
              <a:off x="1225200" y="3631164"/>
              <a:ext cx="10444981" cy="410882"/>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a:latin typeface="Arial" panose="020B0604020202020204" pitchFamily="34" charset="0"/>
                  <a:cs typeface="Arial" panose="020B0604020202020204" pitchFamily="34" charset="0"/>
                </a:rPr>
                <a:t>6</a:t>
              </a:r>
              <a:r>
                <a:rPr lang="en-US" altLang="en-US" b="1" dirty="0" smtClean="0">
                  <a:latin typeface="Arial" panose="020B0604020202020204" pitchFamily="34" charset="0"/>
                  <a:cs typeface="Arial" panose="020B0604020202020204" pitchFamily="34" charset="0"/>
                </a:rPr>
                <a:t>. </a:t>
              </a:r>
              <a:r>
                <a:rPr lang="en-US" altLang="en-US" b="1" dirty="0">
                  <a:latin typeface="Arial" panose="020B0604020202020204" pitchFamily="34" charset="0"/>
                  <a:cs typeface="Arial" panose="020B0604020202020204" pitchFamily="34" charset="0"/>
                </a:rPr>
                <a:t>Pembangunan </a:t>
              </a:r>
              <a:r>
                <a:rPr lang="en-US" altLang="en-US" b="1" dirty="0" err="1">
                  <a:latin typeface="Arial" panose="020B0604020202020204" pitchFamily="34" charset="0"/>
                  <a:cs typeface="Arial" panose="020B0604020202020204" pitchFamily="34" charset="0"/>
                </a:rPr>
                <a:t>laboratorium</a:t>
              </a:r>
              <a:r>
                <a:rPr lang="en-US" altLang="en-US" b="1" dirty="0">
                  <a:latin typeface="Arial" panose="020B0604020202020204" pitchFamily="34" charset="0"/>
                  <a:cs typeface="Arial" panose="020B0604020202020204" pitchFamily="34" charset="0"/>
                </a:rPr>
                <a:t> IPA </a:t>
              </a:r>
              <a:r>
                <a:rPr lang="en-US" altLang="en-US" b="1" dirty="0" err="1">
                  <a:latin typeface="Arial" panose="020B0604020202020204" pitchFamily="34" charset="0"/>
                  <a:cs typeface="Arial" panose="020B0604020202020204" pitchFamily="34" charset="0"/>
                </a:rPr>
                <a:t>baru</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berikut</a:t>
              </a:r>
              <a:r>
                <a:rPr lang="en-US" altLang="en-US" b="1" dirty="0">
                  <a:latin typeface="Arial" panose="020B0604020202020204" pitchFamily="34" charset="0"/>
                  <a:cs typeface="Arial" panose="020B0604020202020204" pitchFamily="34" charset="0"/>
                </a:rPr>
                <a:t> </a:t>
              </a:r>
              <a:r>
                <a:rPr lang="en-US" altLang="en-US" b="1" dirty="0" err="1">
                  <a:latin typeface="Arial" panose="020B0604020202020204" pitchFamily="34" charset="0"/>
                  <a:cs typeface="Arial" panose="020B0604020202020204" pitchFamily="34" charset="0"/>
                </a:rPr>
                <a:t>perabotnya</a:t>
              </a:r>
              <a:r>
                <a:rPr lang="en-US" altLang="en-US" b="1" dirty="0" smtClean="0">
                  <a:latin typeface="Arial" panose="020B0604020202020204" pitchFamily="34" charset="0"/>
                  <a:cs typeface="Arial" panose="020B0604020202020204" pitchFamily="34" charset="0"/>
                </a:rPr>
                <a:t>:</a:t>
              </a:r>
            </a:p>
          </p:txBody>
        </p:sp>
        <p:pic>
          <p:nvPicPr>
            <p:cNvPr id="30"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0139" t="54952" r="3813" b="19590"/>
            <a:stretch/>
          </p:blipFill>
          <p:spPr bwMode="auto">
            <a:xfrm>
              <a:off x="558277" y="3696843"/>
              <a:ext cx="345374" cy="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3" name="Rectangle 32"/>
          <p:cNvSpPr/>
          <p:nvPr/>
        </p:nvSpPr>
        <p:spPr>
          <a:xfrm>
            <a:off x="267292" y="4309502"/>
            <a:ext cx="3851799" cy="584775"/>
          </a:xfrm>
          <a:prstGeom prst="rect">
            <a:avLst/>
          </a:prstGeom>
        </p:spPr>
        <p:txBody>
          <a:bodyPr wrap="square">
            <a:spAutoFit/>
          </a:bodyPr>
          <a:lstStyle/>
          <a:p>
            <a:r>
              <a:rPr lang="en-US" sz="1600" dirty="0" err="1"/>
              <a:t>untuk</a:t>
            </a:r>
            <a:r>
              <a:rPr lang="en-US" sz="1600" dirty="0"/>
              <a:t> </a:t>
            </a:r>
            <a:r>
              <a:rPr lang="en-US" sz="1600" dirty="0" err="1"/>
              <a:t>membangun</a:t>
            </a:r>
            <a:r>
              <a:rPr lang="en-US" sz="1600" dirty="0"/>
              <a:t> </a:t>
            </a:r>
            <a:r>
              <a:rPr lang="en-US" sz="1600" dirty="0" err="1"/>
              <a:t>salah</a:t>
            </a:r>
            <a:r>
              <a:rPr lang="en-US" sz="1600" dirty="0"/>
              <a:t> </a:t>
            </a:r>
            <a:r>
              <a:rPr lang="en-US" sz="1600" dirty="0" err="1"/>
              <a:t>satu</a:t>
            </a:r>
            <a:r>
              <a:rPr lang="en-US" sz="1600" dirty="0"/>
              <a:t> </a:t>
            </a:r>
            <a:r>
              <a:rPr lang="en-US" sz="1600" dirty="0" err="1"/>
              <a:t>dan</a:t>
            </a:r>
            <a:r>
              <a:rPr lang="en-US" sz="1600" dirty="0"/>
              <a:t> </a:t>
            </a:r>
            <a:r>
              <a:rPr lang="en-US" sz="1600" dirty="0" err="1"/>
              <a:t>atau</a:t>
            </a:r>
            <a:r>
              <a:rPr lang="en-US" sz="1600" dirty="0"/>
              <a:t> </a:t>
            </a:r>
            <a:r>
              <a:rPr lang="en-US" sz="1600" dirty="0" err="1"/>
              <a:t>melengkapi</a:t>
            </a:r>
            <a:r>
              <a:rPr lang="en-US" sz="1600" dirty="0"/>
              <a:t> </a:t>
            </a:r>
            <a:r>
              <a:rPr lang="en-US" sz="1600" dirty="0" err="1"/>
              <a:t>laboratorium</a:t>
            </a:r>
            <a:r>
              <a:rPr lang="en-US" sz="1600" dirty="0"/>
              <a:t> IPA </a:t>
            </a:r>
            <a:r>
              <a:rPr lang="en-US" sz="1600" dirty="0" smtClean="0"/>
              <a:t>SMA : </a:t>
            </a:r>
            <a:endParaRPr lang="en-US" sz="1600" dirty="0"/>
          </a:p>
        </p:txBody>
      </p:sp>
      <p:sp>
        <p:nvSpPr>
          <p:cNvPr id="34" name="Rectangle 33"/>
          <p:cNvSpPr/>
          <p:nvPr/>
        </p:nvSpPr>
        <p:spPr>
          <a:xfrm>
            <a:off x="326658" y="4894276"/>
            <a:ext cx="2564328" cy="830997"/>
          </a:xfrm>
          <a:prstGeom prst="rect">
            <a:avLst/>
          </a:prstGeom>
        </p:spPr>
        <p:txBody>
          <a:bodyPr wrap="square">
            <a:spAutoFit/>
          </a:bodyPr>
          <a:lstStyle/>
          <a:p>
            <a:pPr marL="285750" indent="-285750">
              <a:buFont typeface="Wingdings" pitchFamily="2" charset="2"/>
              <a:buChar char="q"/>
            </a:pPr>
            <a:r>
              <a:rPr lang="en-US" sz="1600" dirty="0" err="1"/>
              <a:t>laboratorium</a:t>
            </a:r>
            <a:r>
              <a:rPr lang="en-US" sz="1600" dirty="0"/>
              <a:t> </a:t>
            </a:r>
            <a:r>
              <a:rPr lang="en-US" sz="1600" dirty="0" err="1"/>
              <a:t>kimia</a:t>
            </a:r>
            <a:r>
              <a:rPr lang="en-US" sz="1600" dirty="0"/>
              <a:t>, </a:t>
            </a:r>
            <a:endParaRPr lang="en-US" sz="1600" dirty="0" smtClean="0"/>
          </a:p>
          <a:p>
            <a:pPr marL="285750" indent="-285750">
              <a:buFont typeface="Wingdings" pitchFamily="2" charset="2"/>
              <a:buChar char="q"/>
            </a:pPr>
            <a:r>
              <a:rPr lang="en-US" sz="1600" dirty="0" err="1" smtClean="0"/>
              <a:t>laboratorium</a:t>
            </a:r>
            <a:r>
              <a:rPr lang="en-US" sz="1600" dirty="0" smtClean="0"/>
              <a:t> </a:t>
            </a:r>
            <a:r>
              <a:rPr lang="en-US" sz="1600" dirty="0" err="1"/>
              <a:t>fisika</a:t>
            </a:r>
            <a:r>
              <a:rPr lang="en-US" sz="1600" dirty="0"/>
              <a:t> </a:t>
            </a:r>
            <a:r>
              <a:rPr lang="en-US" sz="1600" dirty="0" err="1"/>
              <a:t>dan</a:t>
            </a:r>
            <a:r>
              <a:rPr lang="en-US" sz="1600" dirty="0"/>
              <a:t> </a:t>
            </a:r>
            <a:endParaRPr lang="en-US" sz="1600" dirty="0" smtClean="0"/>
          </a:p>
          <a:p>
            <a:pPr marL="285750" indent="-285750">
              <a:buFont typeface="Wingdings" pitchFamily="2" charset="2"/>
              <a:buChar char="q"/>
            </a:pPr>
            <a:r>
              <a:rPr lang="en-US" sz="1600" dirty="0" err="1" smtClean="0"/>
              <a:t>laboratorium</a:t>
            </a:r>
            <a:r>
              <a:rPr lang="en-US" sz="1600" dirty="0" smtClean="0"/>
              <a:t> </a:t>
            </a:r>
            <a:r>
              <a:rPr lang="en-US" sz="1600" dirty="0" err="1"/>
              <a:t>biologi</a:t>
            </a:r>
            <a:endParaRPr lang="en-US" sz="1600" dirty="0"/>
          </a:p>
        </p:txBody>
      </p:sp>
      <p:sp>
        <p:nvSpPr>
          <p:cNvPr id="35" name="Striped Right Arrow 34"/>
          <p:cNvSpPr/>
          <p:nvPr/>
        </p:nvSpPr>
        <p:spPr>
          <a:xfrm>
            <a:off x="3419627" y="4789628"/>
            <a:ext cx="767644" cy="633035"/>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4187271" y="4401834"/>
            <a:ext cx="2827255" cy="1569660"/>
          </a:xfrm>
          <a:prstGeom prst="rect">
            <a:avLst/>
          </a:prstGeom>
        </p:spPr>
        <p:txBody>
          <a:bodyPr wrap="square">
            <a:spAutoFit/>
          </a:bodyPr>
          <a:lstStyle/>
          <a:p>
            <a:pPr marL="285750" indent="-285750">
              <a:buFont typeface="Wingdings" pitchFamily="2" charset="2"/>
              <a:buChar char="ü"/>
            </a:pPr>
            <a:r>
              <a:rPr lang="en-US" sz="1600" dirty="0" err="1"/>
              <a:t>bagi</a:t>
            </a:r>
            <a:r>
              <a:rPr lang="en-US" sz="1600" dirty="0"/>
              <a:t> </a:t>
            </a:r>
            <a:r>
              <a:rPr lang="en-US" sz="1600" dirty="0" err="1"/>
              <a:t>sekolah</a:t>
            </a:r>
            <a:r>
              <a:rPr lang="en-US" sz="1600" dirty="0"/>
              <a:t> yang </a:t>
            </a:r>
            <a:r>
              <a:rPr lang="en-US" sz="1600" b="1" dirty="0" err="1"/>
              <a:t>belum</a:t>
            </a:r>
            <a:r>
              <a:rPr lang="en-US" sz="1600" b="1" dirty="0"/>
              <a:t> </a:t>
            </a:r>
            <a:r>
              <a:rPr lang="en-US" sz="1600" b="1" dirty="0" err="1"/>
              <a:t>memiliki</a:t>
            </a:r>
            <a:r>
              <a:rPr lang="en-US" sz="1600" b="1" dirty="0"/>
              <a:t> </a:t>
            </a:r>
            <a:r>
              <a:rPr lang="en-US" sz="1600" dirty="0" err="1"/>
              <a:t>ruang</a:t>
            </a:r>
            <a:r>
              <a:rPr lang="en-US" sz="1600" dirty="0"/>
              <a:t> </a:t>
            </a:r>
            <a:r>
              <a:rPr lang="en-US" sz="1600" b="1" dirty="0" err="1"/>
              <a:t>laboratorium</a:t>
            </a:r>
            <a:r>
              <a:rPr lang="en-US" sz="1600" b="1" dirty="0"/>
              <a:t> </a:t>
            </a:r>
            <a:r>
              <a:rPr lang="en-US" sz="1600" b="1" dirty="0" smtClean="0"/>
              <a:t>IPA </a:t>
            </a:r>
            <a:r>
              <a:rPr lang="en-US" sz="1600" dirty="0" err="1" smtClean="0"/>
              <a:t>dan</a:t>
            </a:r>
            <a:r>
              <a:rPr lang="en-US" sz="1600" dirty="0" smtClean="0"/>
              <a:t> </a:t>
            </a:r>
            <a:r>
              <a:rPr lang="en-US" sz="1600" dirty="0" err="1"/>
              <a:t>atau</a:t>
            </a:r>
            <a:r>
              <a:rPr lang="en-US" sz="1600" dirty="0"/>
              <a:t> </a:t>
            </a:r>
            <a:endParaRPr lang="en-US" sz="1600" dirty="0" smtClean="0"/>
          </a:p>
          <a:p>
            <a:pPr marL="285750" indent="-285750">
              <a:buFont typeface="Wingdings" pitchFamily="2" charset="2"/>
              <a:buChar char="ü"/>
            </a:pPr>
            <a:r>
              <a:rPr lang="en-US" sz="1600" b="1" dirty="0" err="1" smtClean="0"/>
              <a:t>belum</a:t>
            </a:r>
            <a:r>
              <a:rPr lang="en-US" sz="1600" b="1" dirty="0" smtClean="0"/>
              <a:t> </a:t>
            </a:r>
            <a:r>
              <a:rPr lang="en-US" sz="1600" b="1" dirty="0" err="1"/>
              <a:t>memiliki</a:t>
            </a:r>
            <a:r>
              <a:rPr lang="en-US" sz="1600" b="1" dirty="0"/>
              <a:t> </a:t>
            </a:r>
            <a:r>
              <a:rPr lang="en-US" sz="1600" dirty="0" err="1"/>
              <a:t>ruang</a:t>
            </a:r>
            <a:r>
              <a:rPr lang="en-US" sz="1600" dirty="0"/>
              <a:t> </a:t>
            </a:r>
            <a:r>
              <a:rPr lang="en-US" sz="1600" dirty="0" err="1"/>
              <a:t>laboratorium</a:t>
            </a:r>
            <a:r>
              <a:rPr lang="en-US" sz="1600" dirty="0"/>
              <a:t> IPA </a:t>
            </a:r>
            <a:r>
              <a:rPr lang="en-US" sz="1600" b="1" dirty="0" err="1"/>
              <a:t>secara</a:t>
            </a:r>
            <a:r>
              <a:rPr lang="en-US" sz="1600" b="1" dirty="0"/>
              <a:t> </a:t>
            </a:r>
            <a:r>
              <a:rPr lang="en-US" sz="1600" b="1" dirty="0" err="1"/>
              <a:t>lengkap</a:t>
            </a:r>
            <a:endParaRPr lang="en-US" sz="1600" b="1" dirty="0"/>
          </a:p>
        </p:txBody>
      </p:sp>
      <p:grpSp>
        <p:nvGrpSpPr>
          <p:cNvPr id="37" name="Group 36"/>
          <p:cNvGrpSpPr/>
          <p:nvPr/>
        </p:nvGrpSpPr>
        <p:grpSpPr>
          <a:xfrm>
            <a:off x="6873108" y="4478778"/>
            <a:ext cx="904082" cy="921789"/>
            <a:chOff x="6873108" y="4478778"/>
            <a:chExt cx="904082" cy="921789"/>
          </a:xfrm>
        </p:grpSpPr>
        <p:sp>
          <p:nvSpPr>
            <p:cNvPr id="38" name="Rectangle 37"/>
            <p:cNvSpPr/>
            <p:nvPr/>
          </p:nvSpPr>
          <p:spPr>
            <a:xfrm>
              <a:off x="6873108" y="4478778"/>
              <a:ext cx="893193" cy="338554"/>
            </a:xfrm>
            <a:prstGeom prst="rect">
              <a:avLst/>
            </a:prstGeom>
          </p:spPr>
          <p:txBody>
            <a:bodyPr wrap="none">
              <a:spAutoFit/>
            </a:bodyPr>
            <a:lstStyle/>
            <a:p>
              <a:r>
                <a:rPr lang="en-US" altLang="en-US" sz="1600" u="sng" dirty="0" err="1" smtClean="0">
                  <a:solidFill>
                    <a:srgbClr val="FF0000"/>
                  </a:solidFill>
                  <a:latin typeface="Arial" panose="020B0604020202020204" pitchFamily="34" charset="0"/>
                  <a:cs typeface="Arial" panose="020B0604020202020204" pitchFamily="34" charset="0"/>
                </a:rPr>
                <a:t>Syarat</a:t>
              </a:r>
              <a:r>
                <a:rPr lang="en-US" altLang="en-US" sz="1600" u="sng" dirty="0" smtClean="0">
                  <a:solidFill>
                    <a:srgbClr val="FF0000"/>
                  </a:solidFill>
                  <a:latin typeface="Arial" panose="020B0604020202020204" pitchFamily="34" charset="0"/>
                  <a:cs typeface="Arial" panose="020B0604020202020204" pitchFamily="34" charset="0"/>
                </a:rPr>
                <a:t> :</a:t>
              </a:r>
              <a:endParaRPr lang="en-US" b="1" u="sng" dirty="0">
                <a:solidFill>
                  <a:srgbClr val="FF0000"/>
                </a:solidFill>
              </a:endParaRPr>
            </a:p>
          </p:txBody>
        </p:sp>
        <p:sp>
          <p:nvSpPr>
            <p:cNvPr id="39" name="Striped Right Arrow 38"/>
            <p:cNvSpPr/>
            <p:nvPr/>
          </p:nvSpPr>
          <p:spPr>
            <a:xfrm>
              <a:off x="7014526" y="4880421"/>
              <a:ext cx="762664" cy="520146"/>
            </a:xfrm>
            <a:prstGeom prst="strip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p:cNvSpPr/>
          <p:nvPr/>
        </p:nvSpPr>
        <p:spPr>
          <a:xfrm>
            <a:off x="7777191" y="4478778"/>
            <a:ext cx="4276620" cy="1077218"/>
          </a:xfrm>
          <a:prstGeom prst="rect">
            <a:avLst/>
          </a:prstGeom>
        </p:spPr>
        <p:txBody>
          <a:bodyPr wrap="square">
            <a:spAutoFit/>
          </a:bodyPr>
          <a:lstStyle/>
          <a:p>
            <a:pPr marL="285750" indent="-285750">
              <a:buFont typeface="Wingdings" pitchFamily="2" charset="2"/>
              <a:buChar char="ü"/>
            </a:pPr>
            <a:r>
              <a:rPr lang="en-US" sz="1600" b="1" dirty="0" err="1" smtClean="0"/>
              <a:t>Memiliki</a:t>
            </a:r>
            <a:r>
              <a:rPr lang="en-US" sz="1600" b="1" dirty="0" smtClean="0"/>
              <a:t> </a:t>
            </a:r>
            <a:r>
              <a:rPr lang="en-US" sz="1600" b="1" dirty="0" err="1"/>
              <a:t>lahan</a:t>
            </a:r>
            <a:r>
              <a:rPr lang="en-US" sz="1600" b="1" dirty="0"/>
              <a:t> </a:t>
            </a:r>
            <a:r>
              <a:rPr lang="en-US" sz="1600" dirty="0"/>
              <a:t>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smtClean="0"/>
          </a:p>
          <a:p>
            <a:pPr marL="285750" indent="-285750">
              <a:buFont typeface="Wingdings" pitchFamily="2" charset="2"/>
              <a:buChar char="ü"/>
            </a:pPr>
            <a:endParaRPr lang="en-US" sz="1600" dirty="0"/>
          </a:p>
          <a:p>
            <a:pPr marL="285750" indent="-285750">
              <a:buFont typeface="Wingdings" pitchFamily="2" charset="2"/>
              <a:buChar char="ü"/>
            </a:pPr>
            <a:r>
              <a:rPr lang="en-US" sz="1600" b="1" dirty="0" err="1"/>
              <a:t>Jika</a:t>
            </a:r>
            <a:r>
              <a:rPr lang="en-US" sz="1600" b="1" dirty="0"/>
              <a:t> </a:t>
            </a:r>
            <a:r>
              <a:rPr lang="en-US" sz="1600" b="1" dirty="0" err="1"/>
              <a:t>sekolah</a:t>
            </a:r>
            <a:r>
              <a:rPr lang="en-US" sz="1600" b="1" dirty="0"/>
              <a:t> </a:t>
            </a:r>
            <a:r>
              <a:rPr lang="en-US" sz="1600" b="1" dirty="0" err="1"/>
              <a:t>tidak</a:t>
            </a:r>
            <a:r>
              <a:rPr lang="en-US" sz="1600" b="1" dirty="0"/>
              <a:t> </a:t>
            </a:r>
            <a:r>
              <a:rPr lang="en-US" sz="1600" b="1" dirty="0" err="1"/>
              <a:t>memiliki</a:t>
            </a:r>
            <a:r>
              <a:rPr lang="en-US" sz="1600" b="1" dirty="0"/>
              <a:t> </a:t>
            </a:r>
            <a:r>
              <a:rPr lang="en-US" sz="1600" b="1" dirty="0" err="1"/>
              <a:t>lahan</a:t>
            </a:r>
            <a:r>
              <a:rPr lang="en-US" sz="1600" dirty="0"/>
              <a:t> 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a:p>
        </p:txBody>
      </p:sp>
      <p:pic>
        <p:nvPicPr>
          <p:cNvPr id="4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838" t="39261" b="37557"/>
          <a:stretch/>
        </p:blipFill>
        <p:spPr bwMode="auto">
          <a:xfrm>
            <a:off x="7245560" y="5903615"/>
            <a:ext cx="700952" cy="56526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2" name="Straight Arrow Connector 41"/>
          <p:cNvCxnSpPr/>
          <p:nvPr/>
        </p:nvCxnSpPr>
        <p:spPr>
          <a:xfrm>
            <a:off x="8742355" y="5660956"/>
            <a:ext cx="0" cy="23930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7793116" y="5996192"/>
            <a:ext cx="1863972" cy="338554"/>
          </a:xfrm>
          <a:prstGeom prst="rect">
            <a:avLst/>
          </a:prstGeom>
        </p:spPr>
        <p:txBody>
          <a:bodyPr wrap="none">
            <a:spAutoFit/>
          </a:bodyPr>
          <a:lstStyle/>
          <a:p>
            <a:r>
              <a:rPr lang="en-US" sz="1600" dirty="0" err="1"/>
              <a:t>dibangun</a:t>
            </a:r>
            <a:r>
              <a:rPr lang="en-US" sz="1600" dirty="0"/>
              <a:t> </a:t>
            </a:r>
            <a:r>
              <a:rPr lang="en-US" sz="1600" dirty="0" err="1"/>
              <a:t>bertingkat</a:t>
            </a:r>
            <a:endParaRPr lang="en-US" sz="1600" dirty="0"/>
          </a:p>
        </p:txBody>
      </p:sp>
      <p:sp>
        <p:nvSpPr>
          <p:cNvPr id="44" name="Rectangle 43"/>
          <p:cNvSpPr/>
          <p:nvPr/>
        </p:nvSpPr>
        <p:spPr>
          <a:xfrm>
            <a:off x="9957312" y="5340012"/>
            <a:ext cx="2276499" cy="1323439"/>
          </a:xfrm>
          <a:prstGeom prst="rect">
            <a:avLst/>
          </a:prstGeom>
        </p:spPr>
        <p:txBody>
          <a:bodyPr wrap="square">
            <a:spAutoFit/>
          </a:bodyPr>
          <a:lstStyle/>
          <a:p>
            <a:r>
              <a:rPr lang="en-US" sz="1600" b="1" dirty="0" err="1"/>
              <a:t>tidak</a:t>
            </a:r>
            <a:r>
              <a:rPr lang="en-US" sz="1600" b="1" dirty="0"/>
              <a:t> </a:t>
            </a:r>
            <a:r>
              <a:rPr lang="en-US" sz="1600" b="1" dirty="0" err="1"/>
              <a:t>lebih</a:t>
            </a:r>
            <a:r>
              <a:rPr lang="en-US" sz="1600" b="1" dirty="0"/>
              <a:t> </a:t>
            </a:r>
            <a:r>
              <a:rPr lang="en-US" sz="1600" b="1" dirty="0" err="1"/>
              <a:t>dari</a:t>
            </a:r>
            <a:r>
              <a:rPr lang="en-US" sz="1600" b="1" dirty="0"/>
              <a:t> 2 </a:t>
            </a:r>
            <a:r>
              <a:rPr lang="en-US" sz="1600" b="1" dirty="0" err="1"/>
              <a:t>lantai</a:t>
            </a:r>
            <a:r>
              <a:rPr lang="en-US" sz="1600" dirty="0" smtClean="0"/>
              <a:t>, </a:t>
            </a:r>
          </a:p>
          <a:p>
            <a:r>
              <a:rPr lang="en-US" sz="1600" dirty="0" smtClean="0"/>
              <a:t>di </a:t>
            </a:r>
            <a:r>
              <a:rPr lang="en-US" sz="1600" dirty="0" err="1"/>
              <a:t>lantai</a:t>
            </a:r>
            <a:r>
              <a:rPr lang="en-US" sz="1600" dirty="0"/>
              <a:t>  </a:t>
            </a:r>
            <a:r>
              <a:rPr lang="en-US" sz="1600" dirty="0" err="1" smtClean="0"/>
              <a:t>satu</a:t>
            </a:r>
            <a:r>
              <a:rPr lang="en-US" sz="1600" dirty="0" smtClean="0"/>
              <a:t> </a:t>
            </a:r>
            <a:r>
              <a:rPr lang="sv-SE" sz="1600" dirty="0" smtClean="0"/>
              <a:t>dapat </a:t>
            </a:r>
            <a:r>
              <a:rPr lang="sv-SE" sz="1600" dirty="0"/>
              <a:t>menumpu </a:t>
            </a:r>
            <a:endParaRPr lang="sv-SE" sz="1600" dirty="0" smtClean="0"/>
          </a:p>
          <a:p>
            <a:r>
              <a:rPr lang="sv-SE" sz="1600" dirty="0" smtClean="0"/>
              <a:t>bangunan </a:t>
            </a:r>
            <a:r>
              <a:rPr lang="sv-SE" sz="1600" dirty="0"/>
              <a:t>ruang kelas di </a:t>
            </a:r>
            <a:r>
              <a:rPr lang="en-US" sz="1600" dirty="0" err="1"/>
              <a:t>atasnya</a:t>
            </a:r>
            <a:r>
              <a:rPr lang="en-US" sz="1600" dirty="0"/>
              <a:t>.</a:t>
            </a:r>
            <a:r>
              <a:rPr lang="en-US" sz="1600" dirty="0" smtClean="0"/>
              <a:t> </a:t>
            </a:r>
            <a:endParaRPr lang="en-US" sz="1600" dirty="0"/>
          </a:p>
        </p:txBody>
      </p:sp>
      <p:cxnSp>
        <p:nvCxnSpPr>
          <p:cNvPr id="45" name="Straight Arrow Connector 44"/>
          <p:cNvCxnSpPr>
            <a:stCxn id="43" idx="3"/>
          </p:cNvCxnSpPr>
          <p:nvPr/>
        </p:nvCxnSpPr>
        <p:spPr>
          <a:xfrm>
            <a:off x="9657088" y="6165469"/>
            <a:ext cx="258413" cy="0"/>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732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0-#ppt_w/2"/>
                                          </p:val>
                                        </p:tav>
                                        <p:tav tm="100000">
                                          <p:val>
                                            <p:strVal val="#ppt_x"/>
                                          </p:val>
                                        </p:tav>
                                      </p:tavLst>
                                    </p:anim>
                                    <p:anim calcmode="lin" valueType="num">
                                      <p:cBhvr additive="base">
                                        <p:cTn id="22" dur="500" fill="hold"/>
                                        <p:tgtEl>
                                          <p:spTgt spid="7"/>
                                        </p:tgtEl>
                                        <p:attrNameLst>
                                          <p:attrName>ppt_y</p:attrName>
                                        </p:attrNameLst>
                                      </p:cBhvr>
                                      <p:tavLst>
                                        <p:tav tm="0">
                                          <p:val>
                                            <p:strVal val="#ppt_y"/>
                                          </p:val>
                                        </p:tav>
                                        <p:tav tm="100000">
                                          <p:val>
                                            <p:strVal val="#ppt_y"/>
                                          </p:val>
                                        </p:tav>
                                      </p:tavLst>
                                    </p:anim>
                                  </p:childTnLst>
                                </p:cTn>
                              </p:par>
                            </p:childTnLst>
                          </p:cTn>
                        </p:par>
                        <p:par>
                          <p:cTn id="23" fill="hold">
                            <p:stCondLst>
                              <p:cond delay="1500"/>
                            </p:stCondLst>
                            <p:childTnLst>
                              <p:par>
                                <p:cTn id="24" presetID="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0-#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par>
                                <p:cTn id="28" presetID="2" presetClass="entr" presetSubtype="1"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0-#ppt_h/2"/>
                                          </p:val>
                                        </p:tav>
                                        <p:tav tm="100000">
                                          <p:val>
                                            <p:strVal val="#ppt_y"/>
                                          </p:val>
                                        </p:tav>
                                      </p:tavLst>
                                    </p:anim>
                                  </p:childTnLst>
                                </p:cTn>
                              </p:par>
                              <p:par>
                                <p:cTn id="32" presetID="2" presetClass="entr" presetSubtype="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additive="base">
                                        <p:cTn id="34" dur="500" fill="hold"/>
                                        <p:tgtEl>
                                          <p:spTgt spid="10"/>
                                        </p:tgtEl>
                                        <p:attrNameLst>
                                          <p:attrName>ppt_x</p:attrName>
                                        </p:attrNameLst>
                                      </p:cBhvr>
                                      <p:tavLst>
                                        <p:tav tm="0">
                                          <p:val>
                                            <p:strVal val="#ppt_x"/>
                                          </p:val>
                                        </p:tav>
                                        <p:tav tm="100000">
                                          <p:val>
                                            <p:strVal val="#ppt_x"/>
                                          </p:val>
                                        </p:tav>
                                      </p:tavLst>
                                    </p:anim>
                                    <p:anim calcmode="lin" valueType="num">
                                      <p:cBhvr additive="base">
                                        <p:cTn id="35" dur="500" fill="hold"/>
                                        <p:tgtEl>
                                          <p:spTgt spid="10"/>
                                        </p:tgtEl>
                                        <p:attrNameLst>
                                          <p:attrName>ppt_y</p:attrName>
                                        </p:attrNameLst>
                                      </p:cBhvr>
                                      <p:tavLst>
                                        <p:tav tm="0">
                                          <p:val>
                                            <p:strVal val="0-#ppt_h/2"/>
                                          </p:val>
                                        </p:tav>
                                        <p:tav tm="100000">
                                          <p:val>
                                            <p:strVal val="#ppt_y"/>
                                          </p:val>
                                        </p:tav>
                                      </p:tavLst>
                                    </p:anim>
                                  </p:childTnLst>
                                </p:cTn>
                              </p:par>
                              <p:par>
                                <p:cTn id="36" presetID="2" presetClass="entr" presetSubtype="1"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500" fill="hold"/>
                                        <p:tgtEl>
                                          <p:spTgt spid="8"/>
                                        </p:tgtEl>
                                        <p:attrNameLst>
                                          <p:attrName>ppt_x</p:attrName>
                                        </p:attrNameLst>
                                      </p:cBhvr>
                                      <p:tavLst>
                                        <p:tav tm="0">
                                          <p:val>
                                            <p:strVal val="#ppt_x"/>
                                          </p:val>
                                        </p:tav>
                                        <p:tav tm="100000">
                                          <p:val>
                                            <p:strVal val="#ppt_x"/>
                                          </p:val>
                                        </p:tav>
                                      </p:tavLst>
                                    </p:anim>
                                    <p:anim calcmode="lin" valueType="num">
                                      <p:cBhvr additive="base">
                                        <p:cTn id="39" dur="500" fill="hold"/>
                                        <p:tgtEl>
                                          <p:spTgt spid="8"/>
                                        </p:tgtEl>
                                        <p:attrNameLst>
                                          <p:attrName>ppt_y</p:attrName>
                                        </p:attrNameLst>
                                      </p:cBhvr>
                                      <p:tavLst>
                                        <p:tav tm="0">
                                          <p:val>
                                            <p:strVal val="0-#ppt_h/2"/>
                                          </p:val>
                                        </p:tav>
                                        <p:tav tm="100000">
                                          <p:val>
                                            <p:strVal val="#ppt_y"/>
                                          </p:val>
                                        </p:tav>
                                      </p:tavLst>
                                    </p:anim>
                                  </p:childTnLst>
                                </p:cTn>
                              </p:par>
                              <p:par>
                                <p:cTn id="40" presetID="2" presetClass="entr" presetSubtype="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fill="hold"/>
                                        <p:tgtEl>
                                          <p:spTgt spid="11"/>
                                        </p:tgtEl>
                                        <p:attrNameLst>
                                          <p:attrName>ppt_x</p:attrName>
                                        </p:attrNameLst>
                                      </p:cBhvr>
                                      <p:tavLst>
                                        <p:tav tm="0">
                                          <p:val>
                                            <p:strVal val="#ppt_x"/>
                                          </p:val>
                                        </p:tav>
                                        <p:tav tm="100000">
                                          <p:val>
                                            <p:strVal val="#ppt_x"/>
                                          </p:val>
                                        </p:tav>
                                      </p:tavLst>
                                    </p:anim>
                                    <p:anim calcmode="lin" valueType="num">
                                      <p:cBhvr additive="base">
                                        <p:cTn id="43" dur="500" fill="hold"/>
                                        <p:tgtEl>
                                          <p:spTgt spid="11"/>
                                        </p:tgtEl>
                                        <p:attrNameLst>
                                          <p:attrName>ppt_y</p:attrName>
                                        </p:attrNameLst>
                                      </p:cBhvr>
                                      <p:tavLst>
                                        <p:tav tm="0">
                                          <p:val>
                                            <p:strVal val="0-#ppt_h/2"/>
                                          </p:val>
                                        </p:tav>
                                        <p:tav tm="100000">
                                          <p:val>
                                            <p:strVal val="#ppt_y"/>
                                          </p:val>
                                        </p:tav>
                                      </p:tavLst>
                                    </p:anim>
                                  </p:childTnLst>
                                </p:cTn>
                              </p:par>
                            </p:childTnLst>
                          </p:cTn>
                        </p:par>
                        <p:par>
                          <p:cTn id="44" fill="hold">
                            <p:stCondLst>
                              <p:cond delay="2000"/>
                            </p:stCondLst>
                            <p:childTnLst>
                              <p:par>
                                <p:cTn id="45" presetID="2" presetClass="entr" presetSubtype="8" fill="hold" nodeType="afterEffect">
                                  <p:stCondLst>
                                    <p:cond delay="0"/>
                                  </p:stCondLst>
                                  <p:childTnLst>
                                    <p:set>
                                      <p:cBhvr>
                                        <p:cTn id="46" dur="1" fill="hold">
                                          <p:stCondLst>
                                            <p:cond delay="0"/>
                                          </p:stCondLst>
                                        </p:cTn>
                                        <p:tgtEl>
                                          <p:spTgt spid="25"/>
                                        </p:tgtEl>
                                        <p:attrNameLst>
                                          <p:attrName>style.visibility</p:attrName>
                                        </p:attrNameLst>
                                      </p:cBhvr>
                                      <p:to>
                                        <p:strVal val="visible"/>
                                      </p:to>
                                    </p:set>
                                    <p:anim calcmode="lin" valueType="num">
                                      <p:cBhvr additive="base">
                                        <p:cTn id="47" dur="500" fill="hold"/>
                                        <p:tgtEl>
                                          <p:spTgt spid="25"/>
                                        </p:tgtEl>
                                        <p:attrNameLst>
                                          <p:attrName>ppt_x</p:attrName>
                                        </p:attrNameLst>
                                      </p:cBhvr>
                                      <p:tavLst>
                                        <p:tav tm="0">
                                          <p:val>
                                            <p:strVal val="0-#ppt_w/2"/>
                                          </p:val>
                                        </p:tav>
                                        <p:tav tm="100000">
                                          <p:val>
                                            <p:strVal val="#ppt_x"/>
                                          </p:val>
                                        </p:tav>
                                      </p:tavLst>
                                    </p:anim>
                                    <p:anim calcmode="lin" valueType="num">
                                      <p:cBhvr additive="base">
                                        <p:cTn id="48" dur="500" fill="hold"/>
                                        <p:tgtEl>
                                          <p:spTgt spid="25"/>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anim calcmode="lin" valueType="num">
                                      <p:cBhvr additive="base">
                                        <p:cTn id="51" dur="500" fill="hold"/>
                                        <p:tgtEl>
                                          <p:spTgt spid="33"/>
                                        </p:tgtEl>
                                        <p:attrNameLst>
                                          <p:attrName>ppt_x</p:attrName>
                                        </p:attrNameLst>
                                      </p:cBhvr>
                                      <p:tavLst>
                                        <p:tav tm="0">
                                          <p:val>
                                            <p:strVal val="0-#ppt_w/2"/>
                                          </p:val>
                                        </p:tav>
                                        <p:tav tm="100000">
                                          <p:val>
                                            <p:strVal val="#ppt_x"/>
                                          </p:val>
                                        </p:tav>
                                      </p:tavLst>
                                    </p:anim>
                                    <p:anim calcmode="lin" valueType="num">
                                      <p:cBhvr additive="base">
                                        <p:cTn id="52" dur="500" fill="hold"/>
                                        <p:tgtEl>
                                          <p:spTgt spid="33"/>
                                        </p:tgtEl>
                                        <p:attrNameLst>
                                          <p:attrName>ppt_y</p:attrName>
                                        </p:attrNameLst>
                                      </p:cBhvr>
                                      <p:tavLst>
                                        <p:tav tm="0">
                                          <p:val>
                                            <p:strVal val="#ppt_y"/>
                                          </p:val>
                                        </p:tav>
                                        <p:tav tm="100000">
                                          <p:val>
                                            <p:strVal val="#ppt_y"/>
                                          </p:val>
                                        </p:tav>
                                      </p:tavLst>
                                    </p:anim>
                                  </p:childTnLst>
                                </p:cTn>
                              </p:par>
                            </p:childTnLst>
                          </p:cTn>
                        </p:par>
                        <p:par>
                          <p:cTn id="53" fill="hold">
                            <p:stCondLst>
                              <p:cond delay="2500"/>
                            </p:stCondLst>
                            <p:childTnLst>
                              <p:par>
                                <p:cTn id="54" presetID="2" presetClass="entr" presetSubtype="8" fill="hold" grpId="0" nodeType="after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500" fill="hold"/>
                                        <p:tgtEl>
                                          <p:spTgt spid="35"/>
                                        </p:tgtEl>
                                        <p:attrNameLst>
                                          <p:attrName>ppt_x</p:attrName>
                                        </p:attrNameLst>
                                      </p:cBhvr>
                                      <p:tavLst>
                                        <p:tav tm="0">
                                          <p:val>
                                            <p:strVal val="0-#ppt_w/2"/>
                                          </p:val>
                                        </p:tav>
                                        <p:tav tm="100000">
                                          <p:val>
                                            <p:strVal val="#ppt_x"/>
                                          </p:val>
                                        </p:tav>
                                      </p:tavLst>
                                    </p:anim>
                                    <p:anim calcmode="lin" valueType="num">
                                      <p:cBhvr additive="base">
                                        <p:cTn id="57" dur="500" fill="hold"/>
                                        <p:tgtEl>
                                          <p:spTgt spid="35"/>
                                        </p:tgtEl>
                                        <p:attrNameLst>
                                          <p:attrName>ppt_y</p:attrName>
                                        </p:attrNameLst>
                                      </p:cBhvr>
                                      <p:tavLst>
                                        <p:tav tm="0">
                                          <p:val>
                                            <p:strVal val="#ppt_y"/>
                                          </p:val>
                                        </p:tav>
                                        <p:tav tm="100000">
                                          <p:val>
                                            <p:strVal val="#ppt_y"/>
                                          </p:val>
                                        </p:tav>
                                      </p:tavLst>
                                    </p:anim>
                                  </p:childTnLst>
                                </p:cTn>
                              </p:par>
                            </p:childTnLst>
                          </p:cTn>
                        </p:par>
                        <p:par>
                          <p:cTn id="58" fill="hold">
                            <p:stCondLst>
                              <p:cond delay="3000"/>
                            </p:stCondLst>
                            <p:childTnLst>
                              <p:par>
                                <p:cTn id="59" presetID="2" presetClass="entr" presetSubtype="8"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 calcmode="lin" valueType="num">
                                      <p:cBhvr additive="base">
                                        <p:cTn id="61" dur="500" fill="hold"/>
                                        <p:tgtEl>
                                          <p:spTgt spid="36"/>
                                        </p:tgtEl>
                                        <p:attrNameLst>
                                          <p:attrName>ppt_x</p:attrName>
                                        </p:attrNameLst>
                                      </p:cBhvr>
                                      <p:tavLst>
                                        <p:tav tm="0">
                                          <p:val>
                                            <p:strVal val="0-#ppt_w/2"/>
                                          </p:val>
                                        </p:tav>
                                        <p:tav tm="100000">
                                          <p:val>
                                            <p:strVal val="#ppt_x"/>
                                          </p:val>
                                        </p:tav>
                                      </p:tavLst>
                                    </p:anim>
                                    <p:anim calcmode="lin" valueType="num">
                                      <p:cBhvr additive="base">
                                        <p:cTn id="62" dur="500" fill="hold"/>
                                        <p:tgtEl>
                                          <p:spTgt spid="36"/>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anim calcmode="lin" valueType="num">
                                      <p:cBhvr additive="base">
                                        <p:cTn id="65" dur="500" fill="hold"/>
                                        <p:tgtEl>
                                          <p:spTgt spid="34"/>
                                        </p:tgtEl>
                                        <p:attrNameLst>
                                          <p:attrName>ppt_x</p:attrName>
                                        </p:attrNameLst>
                                      </p:cBhvr>
                                      <p:tavLst>
                                        <p:tav tm="0">
                                          <p:val>
                                            <p:strVal val="0-#ppt_w/2"/>
                                          </p:val>
                                        </p:tav>
                                        <p:tav tm="100000">
                                          <p:val>
                                            <p:strVal val="#ppt_x"/>
                                          </p:val>
                                        </p:tav>
                                      </p:tavLst>
                                    </p:anim>
                                    <p:anim calcmode="lin" valueType="num">
                                      <p:cBhvr additive="base">
                                        <p:cTn id="66" dur="500" fill="hold"/>
                                        <p:tgtEl>
                                          <p:spTgt spid="34"/>
                                        </p:tgtEl>
                                        <p:attrNameLst>
                                          <p:attrName>ppt_y</p:attrName>
                                        </p:attrNameLst>
                                      </p:cBhvr>
                                      <p:tavLst>
                                        <p:tav tm="0">
                                          <p:val>
                                            <p:strVal val="#ppt_y"/>
                                          </p:val>
                                        </p:tav>
                                        <p:tav tm="100000">
                                          <p:val>
                                            <p:strVal val="#ppt_y"/>
                                          </p:val>
                                        </p:tav>
                                      </p:tavLst>
                                    </p:anim>
                                  </p:childTnLst>
                                </p:cTn>
                              </p:par>
                            </p:childTnLst>
                          </p:cTn>
                        </p:par>
                        <p:par>
                          <p:cTn id="67" fill="hold">
                            <p:stCondLst>
                              <p:cond delay="3500"/>
                            </p:stCondLst>
                            <p:childTnLst>
                              <p:par>
                                <p:cTn id="68" presetID="2" presetClass="entr" presetSubtype="8" fill="hold"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additive="base">
                                        <p:cTn id="70" dur="500" fill="hold"/>
                                        <p:tgtEl>
                                          <p:spTgt spid="37"/>
                                        </p:tgtEl>
                                        <p:attrNameLst>
                                          <p:attrName>ppt_x</p:attrName>
                                        </p:attrNameLst>
                                      </p:cBhvr>
                                      <p:tavLst>
                                        <p:tav tm="0">
                                          <p:val>
                                            <p:strVal val="0-#ppt_w/2"/>
                                          </p:val>
                                        </p:tav>
                                        <p:tav tm="100000">
                                          <p:val>
                                            <p:strVal val="#ppt_x"/>
                                          </p:val>
                                        </p:tav>
                                      </p:tavLst>
                                    </p:anim>
                                    <p:anim calcmode="lin" valueType="num">
                                      <p:cBhvr additive="base">
                                        <p:cTn id="71" dur="500" fill="hold"/>
                                        <p:tgtEl>
                                          <p:spTgt spid="37"/>
                                        </p:tgtEl>
                                        <p:attrNameLst>
                                          <p:attrName>ppt_y</p:attrName>
                                        </p:attrNameLst>
                                      </p:cBhvr>
                                      <p:tavLst>
                                        <p:tav tm="0">
                                          <p:val>
                                            <p:strVal val="#ppt_y"/>
                                          </p:val>
                                        </p:tav>
                                        <p:tav tm="100000">
                                          <p:val>
                                            <p:strVal val="#ppt_y"/>
                                          </p:val>
                                        </p:tav>
                                      </p:tavLst>
                                    </p:anim>
                                  </p:childTnLst>
                                </p:cTn>
                              </p:par>
                            </p:childTnLst>
                          </p:cTn>
                        </p:par>
                        <p:par>
                          <p:cTn id="72" fill="hold">
                            <p:stCondLst>
                              <p:cond delay="4000"/>
                            </p:stCondLst>
                            <p:childTnLst>
                              <p:par>
                                <p:cTn id="73" presetID="2" presetClass="entr" presetSubtype="8" fill="hold" grpId="0" nodeType="afterEffect">
                                  <p:stCondLst>
                                    <p:cond delay="0"/>
                                  </p:stCondLst>
                                  <p:childTnLst>
                                    <p:set>
                                      <p:cBhvr>
                                        <p:cTn id="74" dur="1" fill="hold">
                                          <p:stCondLst>
                                            <p:cond delay="0"/>
                                          </p:stCondLst>
                                        </p:cTn>
                                        <p:tgtEl>
                                          <p:spTgt spid="40"/>
                                        </p:tgtEl>
                                        <p:attrNameLst>
                                          <p:attrName>style.visibility</p:attrName>
                                        </p:attrNameLst>
                                      </p:cBhvr>
                                      <p:to>
                                        <p:strVal val="visible"/>
                                      </p:to>
                                    </p:set>
                                    <p:anim calcmode="lin" valueType="num">
                                      <p:cBhvr additive="base">
                                        <p:cTn id="75" dur="500" fill="hold"/>
                                        <p:tgtEl>
                                          <p:spTgt spid="40"/>
                                        </p:tgtEl>
                                        <p:attrNameLst>
                                          <p:attrName>ppt_x</p:attrName>
                                        </p:attrNameLst>
                                      </p:cBhvr>
                                      <p:tavLst>
                                        <p:tav tm="0">
                                          <p:val>
                                            <p:strVal val="0-#ppt_w/2"/>
                                          </p:val>
                                        </p:tav>
                                        <p:tav tm="100000">
                                          <p:val>
                                            <p:strVal val="#ppt_x"/>
                                          </p:val>
                                        </p:tav>
                                      </p:tavLst>
                                    </p:anim>
                                    <p:anim calcmode="lin" valueType="num">
                                      <p:cBhvr additive="base">
                                        <p:cTn id="76" dur="500" fill="hold"/>
                                        <p:tgtEl>
                                          <p:spTgt spid="40"/>
                                        </p:tgtEl>
                                        <p:attrNameLst>
                                          <p:attrName>ppt_y</p:attrName>
                                        </p:attrNameLst>
                                      </p:cBhvr>
                                      <p:tavLst>
                                        <p:tav tm="0">
                                          <p:val>
                                            <p:strVal val="#ppt_y"/>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 calcmode="lin" valueType="num">
                                      <p:cBhvr additive="base">
                                        <p:cTn id="79" dur="500" fill="hold"/>
                                        <p:tgtEl>
                                          <p:spTgt spid="42"/>
                                        </p:tgtEl>
                                        <p:attrNameLst>
                                          <p:attrName>ppt_x</p:attrName>
                                        </p:attrNameLst>
                                      </p:cBhvr>
                                      <p:tavLst>
                                        <p:tav tm="0">
                                          <p:val>
                                            <p:strVal val="#ppt_x"/>
                                          </p:val>
                                        </p:tav>
                                        <p:tav tm="100000">
                                          <p:val>
                                            <p:strVal val="#ppt_x"/>
                                          </p:val>
                                        </p:tav>
                                      </p:tavLst>
                                    </p:anim>
                                    <p:anim calcmode="lin" valueType="num">
                                      <p:cBhvr additive="base">
                                        <p:cTn id="80" dur="500" fill="hold"/>
                                        <p:tgtEl>
                                          <p:spTgt spid="42"/>
                                        </p:tgtEl>
                                        <p:attrNameLst>
                                          <p:attrName>ppt_y</p:attrName>
                                        </p:attrNameLst>
                                      </p:cBhvr>
                                      <p:tavLst>
                                        <p:tav tm="0">
                                          <p:val>
                                            <p:strVal val="0-#ppt_h/2"/>
                                          </p:val>
                                        </p:tav>
                                        <p:tav tm="100000">
                                          <p:val>
                                            <p:strVal val="#ppt_y"/>
                                          </p:val>
                                        </p:tav>
                                      </p:tavLst>
                                    </p:anim>
                                  </p:childTnLst>
                                </p:cTn>
                              </p:par>
                              <p:par>
                                <p:cTn id="81" presetID="2" presetClass="entr" presetSubtype="1"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 calcmode="lin" valueType="num">
                                      <p:cBhvr additive="base">
                                        <p:cTn id="83" dur="500" fill="hold"/>
                                        <p:tgtEl>
                                          <p:spTgt spid="43"/>
                                        </p:tgtEl>
                                        <p:attrNameLst>
                                          <p:attrName>ppt_x</p:attrName>
                                        </p:attrNameLst>
                                      </p:cBhvr>
                                      <p:tavLst>
                                        <p:tav tm="0">
                                          <p:val>
                                            <p:strVal val="#ppt_x"/>
                                          </p:val>
                                        </p:tav>
                                        <p:tav tm="100000">
                                          <p:val>
                                            <p:strVal val="#ppt_x"/>
                                          </p:val>
                                        </p:tav>
                                      </p:tavLst>
                                    </p:anim>
                                    <p:anim calcmode="lin" valueType="num">
                                      <p:cBhvr additive="base">
                                        <p:cTn id="84" dur="500" fill="hold"/>
                                        <p:tgtEl>
                                          <p:spTgt spid="43"/>
                                        </p:tgtEl>
                                        <p:attrNameLst>
                                          <p:attrName>ppt_y</p:attrName>
                                        </p:attrNameLst>
                                      </p:cBhvr>
                                      <p:tavLst>
                                        <p:tav tm="0">
                                          <p:val>
                                            <p:strVal val="0-#ppt_h/2"/>
                                          </p:val>
                                        </p:tav>
                                        <p:tav tm="100000">
                                          <p:val>
                                            <p:strVal val="#ppt_y"/>
                                          </p:val>
                                        </p:tav>
                                      </p:tavLst>
                                    </p:anim>
                                  </p:childTnLst>
                                </p:cTn>
                              </p:par>
                              <p:par>
                                <p:cTn id="85" presetID="2" presetClass="entr" presetSubtype="1" fill="hold" grpId="0" nodeType="withEffect">
                                  <p:stCondLst>
                                    <p:cond delay="0"/>
                                  </p:stCondLst>
                                  <p:childTnLst>
                                    <p:set>
                                      <p:cBhvr>
                                        <p:cTn id="86" dur="1" fill="hold">
                                          <p:stCondLst>
                                            <p:cond delay="0"/>
                                          </p:stCondLst>
                                        </p:cTn>
                                        <p:tgtEl>
                                          <p:spTgt spid="44"/>
                                        </p:tgtEl>
                                        <p:attrNameLst>
                                          <p:attrName>style.visibility</p:attrName>
                                        </p:attrNameLst>
                                      </p:cBhvr>
                                      <p:to>
                                        <p:strVal val="visible"/>
                                      </p:to>
                                    </p:set>
                                    <p:anim calcmode="lin" valueType="num">
                                      <p:cBhvr additive="base">
                                        <p:cTn id="87" dur="500" fill="hold"/>
                                        <p:tgtEl>
                                          <p:spTgt spid="44"/>
                                        </p:tgtEl>
                                        <p:attrNameLst>
                                          <p:attrName>ppt_x</p:attrName>
                                        </p:attrNameLst>
                                      </p:cBhvr>
                                      <p:tavLst>
                                        <p:tav tm="0">
                                          <p:val>
                                            <p:strVal val="#ppt_x"/>
                                          </p:val>
                                        </p:tav>
                                        <p:tav tm="100000">
                                          <p:val>
                                            <p:strVal val="#ppt_x"/>
                                          </p:val>
                                        </p:tav>
                                      </p:tavLst>
                                    </p:anim>
                                    <p:anim calcmode="lin" valueType="num">
                                      <p:cBhvr additive="base">
                                        <p:cTn id="88" dur="500" fill="hold"/>
                                        <p:tgtEl>
                                          <p:spTgt spid="44"/>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45"/>
                                        </p:tgtEl>
                                        <p:attrNameLst>
                                          <p:attrName>style.visibility</p:attrName>
                                        </p:attrNameLst>
                                      </p:cBhvr>
                                      <p:to>
                                        <p:strVal val="visible"/>
                                      </p:to>
                                    </p:set>
                                    <p:anim calcmode="lin" valueType="num">
                                      <p:cBhvr additive="base">
                                        <p:cTn id="91" dur="500" fill="hold"/>
                                        <p:tgtEl>
                                          <p:spTgt spid="45"/>
                                        </p:tgtEl>
                                        <p:attrNameLst>
                                          <p:attrName>ppt_x</p:attrName>
                                        </p:attrNameLst>
                                      </p:cBhvr>
                                      <p:tavLst>
                                        <p:tav tm="0">
                                          <p:val>
                                            <p:strVal val="#ppt_x"/>
                                          </p:val>
                                        </p:tav>
                                        <p:tav tm="100000">
                                          <p:val>
                                            <p:strVal val="#ppt_x"/>
                                          </p:val>
                                        </p:tav>
                                      </p:tavLst>
                                    </p:anim>
                                    <p:anim calcmode="lin" valueType="num">
                                      <p:cBhvr additive="base">
                                        <p:cTn id="9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1" grpId="0"/>
      <p:bldP spid="33" grpId="0"/>
      <p:bldP spid="34" grpId="0"/>
      <p:bldP spid="35" grpId="0" animBg="1"/>
      <p:bldP spid="36" grpId="0"/>
      <p:bldP spid="40" grpId="0"/>
      <p:bldP spid="43" grpId="0"/>
      <p:bldP spid="4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02696" y="-36088"/>
            <a:ext cx="8909856" cy="519035"/>
          </a:xfrm>
        </p:spPr>
        <p:txBody>
          <a:bodyPr>
            <a:normAutofit/>
          </a:bodyPr>
          <a:lstStyle/>
          <a:p>
            <a:r>
              <a:rPr lang="en-US" sz="2800" b="1" dirty="0" err="1">
                <a:solidFill>
                  <a:schemeClr val="bg1"/>
                </a:solidFill>
              </a:rPr>
              <a:t>Kriteria</a:t>
            </a:r>
            <a:r>
              <a:rPr lang="en-US" sz="2800" b="1" dirty="0">
                <a:solidFill>
                  <a:schemeClr val="bg1"/>
                </a:solidFill>
              </a:rPr>
              <a:t> </a:t>
            </a:r>
            <a:r>
              <a:rPr lang="en-US" sz="2800" b="1" dirty="0" err="1">
                <a:solidFill>
                  <a:srgbClr val="FFFF00"/>
                </a:solidFill>
              </a:rPr>
              <a:t>Khusus</a:t>
            </a:r>
            <a:r>
              <a:rPr lang="en-US" sz="2800" b="1" dirty="0">
                <a:solidFill>
                  <a:schemeClr val="bg1"/>
                </a:solidFill>
              </a:rPr>
              <a:t> DAK </a:t>
            </a:r>
            <a:r>
              <a:rPr lang="en-US" sz="2800" b="1" dirty="0" err="1">
                <a:solidFill>
                  <a:schemeClr val="bg1"/>
                </a:solidFill>
              </a:rPr>
              <a:t>Fisik</a:t>
            </a:r>
            <a:r>
              <a:rPr lang="en-US" sz="2800" b="1" dirty="0">
                <a:solidFill>
                  <a:schemeClr val="bg1"/>
                </a:solidFill>
              </a:rPr>
              <a:t> </a:t>
            </a:r>
            <a:r>
              <a:rPr lang="en-US" sz="2800" b="1" dirty="0" err="1">
                <a:solidFill>
                  <a:schemeClr val="bg1"/>
                </a:solidFill>
              </a:rPr>
              <a:t>Reguler</a:t>
            </a:r>
            <a:r>
              <a:rPr lang="en-US" sz="2800" b="1" dirty="0">
                <a:solidFill>
                  <a:schemeClr val="bg1"/>
                </a:solidFill>
              </a:rPr>
              <a:t> – </a:t>
            </a:r>
            <a:r>
              <a:rPr lang="en-US" sz="2800" b="1" dirty="0" err="1">
                <a:solidFill>
                  <a:srgbClr val="FFFF00"/>
                </a:solidFill>
              </a:rPr>
              <a:t>S</a:t>
            </a:r>
            <a:r>
              <a:rPr lang="en-US" sz="2800" b="1" dirty="0" err="1" smtClean="0">
                <a:solidFill>
                  <a:srgbClr val="FFFF00"/>
                </a:solidFill>
              </a:rPr>
              <a:t>arana</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5" name="Straight Connector 4"/>
          <p:cNvCxnSpPr/>
          <p:nvPr/>
        </p:nvCxnSpPr>
        <p:spPr>
          <a:xfrm>
            <a:off x="124918" y="999582"/>
            <a:ext cx="519011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09928" y="464417"/>
            <a:ext cx="1187627" cy="667677"/>
            <a:chOff x="-15423" y="3533155"/>
            <a:chExt cx="1187627" cy="667677"/>
          </a:xfrm>
        </p:grpSpPr>
        <p:sp>
          <p:nvSpPr>
            <p:cNvPr id="7" name="Round Same Side Corner Rectangle 6"/>
            <p:cNvSpPr/>
            <p:nvPr/>
          </p:nvSpPr>
          <p:spPr>
            <a:xfrm rot="5400000">
              <a:off x="244552" y="3273180"/>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8" name="Group 7"/>
            <p:cNvGrpSpPr/>
            <p:nvPr/>
          </p:nvGrpSpPr>
          <p:grpSpPr>
            <a:xfrm>
              <a:off x="352057" y="3570786"/>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10" name="Oval 9"/>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0139" t="54952" r="3813" b="19590"/>
            <a:stretch/>
          </p:blipFill>
          <p:spPr bwMode="auto">
            <a:xfrm>
              <a:off x="555554" y="3692599"/>
              <a:ext cx="345374" cy="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p:cNvSpPr/>
          <p:nvPr/>
        </p:nvSpPr>
        <p:spPr>
          <a:xfrm>
            <a:off x="1312889" y="605566"/>
            <a:ext cx="3386376" cy="369332"/>
          </a:xfrm>
          <a:prstGeom prst="rect">
            <a:avLst/>
          </a:prstGeom>
        </p:spPr>
        <p:txBody>
          <a:bodyPr wrap="none">
            <a:spAutoFit/>
          </a:bodyPr>
          <a:lstStyle/>
          <a:p>
            <a:r>
              <a:rPr lang="en-US" altLang="en-US" b="1" dirty="0">
                <a:solidFill>
                  <a:prstClr val="black"/>
                </a:solidFill>
                <a:latin typeface="Arial" panose="020B0604020202020204" pitchFamily="34" charset="0"/>
                <a:cs typeface="Arial" panose="020B0604020202020204" pitchFamily="34" charset="0"/>
              </a:rPr>
              <a:t>1. </a:t>
            </a:r>
            <a:r>
              <a:rPr lang="en-US" altLang="en-US" b="1" dirty="0" err="1">
                <a:solidFill>
                  <a:prstClr val="black"/>
                </a:solidFill>
                <a:latin typeface="Arial" panose="020B0604020202020204" pitchFamily="34" charset="0"/>
                <a:cs typeface="Arial" panose="020B0604020202020204" pitchFamily="34" charset="0"/>
              </a:rPr>
              <a:t>Peralatan</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laboratorium</a:t>
            </a:r>
            <a:r>
              <a:rPr lang="en-US" altLang="en-US" b="1" dirty="0">
                <a:solidFill>
                  <a:prstClr val="black"/>
                </a:solidFill>
                <a:latin typeface="Arial" panose="020B0604020202020204" pitchFamily="34" charset="0"/>
                <a:cs typeface="Arial" panose="020B0604020202020204" pitchFamily="34" charset="0"/>
              </a:rPr>
              <a:t> IPA</a:t>
            </a:r>
            <a:endParaRPr lang="en-US" dirty="0"/>
          </a:p>
        </p:txBody>
      </p:sp>
      <p:grpSp>
        <p:nvGrpSpPr>
          <p:cNvPr id="13" name="Group 12"/>
          <p:cNvGrpSpPr/>
          <p:nvPr/>
        </p:nvGrpSpPr>
        <p:grpSpPr>
          <a:xfrm>
            <a:off x="1240893" y="1102605"/>
            <a:ext cx="3254072" cy="465826"/>
            <a:chOff x="1115975" y="1253255"/>
            <a:chExt cx="3254072" cy="465826"/>
          </a:xfrm>
        </p:grpSpPr>
        <p:sp>
          <p:nvSpPr>
            <p:cNvPr id="14" name="Rectangle 13"/>
            <p:cNvSpPr/>
            <p:nvPr/>
          </p:nvSpPr>
          <p:spPr>
            <a:xfrm>
              <a:off x="1618781" y="1253255"/>
              <a:ext cx="2751266" cy="353943"/>
            </a:xfrm>
            <a:prstGeom prst="rect">
              <a:avLst/>
            </a:prstGeom>
          </p:spPr>
          <p:txBody>
            <a:bodyPr wrap="none">
              <a:spAutoFit/>
            </a:bodyPr>
            <a:lstStyle/>
            <a:p>
              <a:r>
                <a:rPr lang="fi-FI" sz="1700" dirty="0"/>
                <a:t>Peralatan laboratorium kimia</a:t>
              </a:r>
              <a:endParaRPr lang="en-US" sz="1700" dirty="0"/>
            </a:p>
          </p:txBody>
        </p:sp>
        <p:grpSp>
          <p:nvGrpSpPr>
            <p:cNvPr id="15" name="Group 14"/>
            <p:cNvGrpSpPr/>
            <p:nvPr/>
          </p:nvGrpSpPr>
          <p:grpSpPr>
            <a:xfrm>
              <a:off x="1115975" y="1253255"/>
              <a:ext cx="502806" cy="465826"/>
              <a:chOff x="1115975" y="1345721"/>
              <a:chExt cx="502806" cy="465826"/>
            </a:xfrm>
            <a:solidFill>
              <a:srgbClr val="A55A07"/>
            </a:solidFill>
          </p:grpSpPr>
          <p:sp>
            <p:nvSpPr>
              <p:cNvPr id="16" name="Cube 15"/>
              <p:cNvSpPr/>
              <p:nvPr/>
            </p:nvSpPr>
            <p:spPr>
              <a:xfrm>
                <a:off x="1115975" y="1345721"/>
                <a:ext cx="502806" cy="465826"/>
              </a:xfrm>
              <a:prstGeom prst="cube">
                <a:avLst/>
              </a:prstGeom>
              <a:grp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17" name="Rectangle 16"/>
              <p:cNvSpPr/>
              <p:nvPr/>
            </p:nvSpPr>
            <p:spPr>
              <a:xfrm>
                <a:off x="1147822" y="1462719"/>
                <a:ext cx="309700" cy="338554"/>
              </a:xfrm>
              <a:prstGeom prst="rect">
                <a:avLst/>
              </a:prstGeom>
              <a:grpFill/>
            </p:spPr>
            <p:txBody>
              <a:bodyPr wrap="none">
                <a:spAutoFit/>
              </a:bodyPr>
              <a:lstStyle/>
              <a:p>
                <a:r>
                  <a:rPr lang="fi-FI" sz="1600" b="1" dirty="0" smtClean="0">
                    <a:solidFill>
                      <a:schemeClr val="bg1"/>
                    </a:solidFill>
                    <a:latin typeface="Britannic Bold" pitchFamily="34" charset="0"/>
                  </a:rPr>
                  <a:t>1</a:t>
                </a:r>
                <a:endParaRPr lang="en-US" sz="1600" b="1" dirty="0">
                  <a:solidFill>
                    <a:schemeClr val="bg1"/>
                  </a:solidFill>
                  <a:latin typeface="Britannic Bold" pitchFamily="34" charset="0"/>
                </a:endParaRPr>
              </a:p>
            </p:txBody>
          </p:sp>
        </p:grpSp>
      </p:grpSp>
      <p:sp>
        <p:nvSpPr>
          <p:cNvPr id="18" name="Rectangle 17"/>
          <p:cNvSpPr/>
          <p:nvPr/>
        </p:nvSpPr>
        <p:spPr>
          <a:xfrm>
            <a:off x="6642656" y="1132094"/>
            <a:ext cx="5549344" cy="1400383"/>
          </a:xfrm>
          <a:prstGeom prst="rect">
            <a:avLst/>
          </a:prstGeom>
        </p:spPr>
        <p:txBody>
          <a:bodyPr wrap="square">
            <a:spAutoFit/>
          </a:bodyPr>
          <a:lstStyle/>
          <a:p>
            <a:pPr marL="285750" indent="-285750">
              <a:buFont typeface="Wingdings" pitchFamily="2" charset="2"/>
              <a:buChar char="q"/>
            </a:pPr>
            <a:r>
              <a:rPr lang="fi-FI" sz="1700" dirty="0" smtClean="0"/>
              <a:t>Bagi </a:t>
            </a:r>
            <a:r>
              <a:rPr lang="en-US" sz="1700" dirty="0" err="1"/>
              <a:t>sekolah</a:t>
            </a:r>
            <a:r>
              <a:rPr lang="en-US" sz="1700" dirty="0"/>
              <a:t> yang </a:t>
            </a:r>
            <a:r>
              <a:rPr lang="en-US" sz="1700" dirty="0" err="1"/>
              <a:t>membutuhkan</a:t>
            </a:r>
            <a:r>
              <a:rPr lang="en-US" sz="1700" dirty="0"/>
              <a:t> </a:t>
            </a:r>
            <a:r>
              <a:rPr lang="en-US" sz="1700" dirty="0" err="1"/>
              <a:t>dan</a:t>
            </a:r>
            <a:r>
              <a:rPr lang="en-US" sz="1700" dirty="0"/>
              <a:t> </a:t>
            </a:r>
            <a:r>
              <a:rPr lang="en-US" sz="1700" dirty="0" err="1"/>
              <a:t>belum</a:t>
            </a:r>
            <a:r>
              <a:rPr lang="en-US" sz="1700" dirty="0"/>
              <a:t> </a:t>
            </a:r>
            <a:r>
              <a:rPr lang="en-US" sz="1700" dirty="0" err="1"/>
              <a:t>mempunyai</a:t>
            </a:r>
            <a:r>
              <a:rPr lang="en-US" sz="1700" dirty="0"/>
              <a:t> </a:t>
            </a:r>
            <a:r>
              <a:rPr lang="en-US" sz="1700" dirty="0" err="1"/>
              <a:t>alat</a:t>
            </a:r>
            <a:r>
              <a:rPr lang="en-US" sz="1700" dirty="0"/>
              <a:t> </a:t>
            </a:r>
            <a:r>
              <a:rPr lang="en-US" sz="1700" dirty="0" err="1" smtClean="0"/>
              <a:t>atau</a:t>
            </a:r>
            <a:r>
              <a:rPr lang="en-US" sz="1700" dirty="0" smtClean="0"/>
              <a:t> </a:t>
            </a:r>
          </a:p>
          <a:p>
            <a:pPr marL="285750" indent="-285750">
              <a:buFont typeface="Wingdings" pitchFamily="2" charset="2"/>
              <a:buChar char="q"/>
            </a:pPr>
            <a:r>
              <a:rPr lang="en-US" sz="1700" dirty="0" err="1"/>
              <a:t>J</a:t>
            </a:r>
            <a:r>
              <a:rPr lang="en-US" sz="1700" dirty="0" err="1" smtClean="0"/>
              <a:t>umlah</a:t>
            </a:r>
            <a:r>
              <a:rPr lang="en-US" sz="1700" dirty="0" smtClean="0"/>
              <a:t> </a:t>
            </a:r>
            <a:r>
              <a:rPr lang="en-US" sz="1700" dirty="0" err="1"/>
              <a:t>alat</a:t>
            </a:r>
            <a:r>
              <a:rPr lang="en-US" sz="1700" dirty="0"/>
              <a:t> yang </a:t>
            </a:r>
            <a:r>
              <a:rPr lang="en-US" sz="1700" dirty="0" err="1"/>
              <a:t>dimiliki</a:t>
            </a:r>
            <a:r>
              <a:rPr lang="en-US" sz="1700" dirty="0"/>
              <a:t> </a:t>
            </a:r>
            <a:r>
              <a:rPr lang="en-US" sz="1700" dirty="0" err="1"/>
              <a:t>kurang</a:t>
            </a:r>
            <a:r>
              <a:rPr lang="en-US" sz="1700" dirty="0"/>
              <a:t> </a:t>
            </a:r>
            <a:r>
              <a:rPr lang="en-US" sz="1700" dirty="0" err="1"/>
              <a:t>dari</a:t>
            </a:r>
            <a:r>
              <a:rPr lang="en-US" sz="1700" dirty="0"/>
              <a:t> </a:t>
            </a:r>
            <a:r>
              <a:rPr lang="en-US" sz="1700" dirty="0" err="1"/>
              <a:t>kebutuhan</a:t>
            </a:r>
            <a:r>
              <a:rPr lang="en-US" sz="1700" dirty="0" smtClean="0"/>
              <a:t>,</a:t>
            </a:r>
          </a:p>
          <a:p>
            <a:r>
              <a:rPr lang="en-US" sz="1700" dirty="0" smtClean="0"/>
              <a:t> </a:t>
            </a:r>
          </a:p>
          <a:p>
            <a:pPr marL="285750" indent="-285750">
              <a:buFont typeface="Wingdings" pitchFamily="2" charset="2"/>
              <a:buChar char="q"/>
            </a:pPr>
            <a:r>
              <a:rPr lang="en-US" sz="1700" dirty="0" err="1" smtClean="0"/>
              <a:t>Sekolah</a:t>
            </a:r>
            <a:r>
              <a:rPr lang="en-US" sz="1700" dirty="0" smtClean="0"/>
              <a:t> </a:t>
            </a:r>
            <a:r>
              <a:rPr lang="en-US" sz="1700" dirty="0" err="1" smtClean="0"/>
              <a:t>telah</a:t>
            </a:r>
            <a:r>
              <a:rPr lang="en-US" sz="1700" dirty="0" smtClean="0"/>
              <a:t> </a:t>
            </a:r>
            <a:r>
              <a:rPr lang="en-US" sz="1700" dirty="0" err="1"/>
              <a:t>memiliki</a:t>
            </a:r>
            <a:r>
              <a:rPr lang="en-US" sz="1700" dirty="0"/>
              <a:t> </a:t>
            </a:r>
            <a:r>
              <a:rPr lang="en-US" sz="1700" dirty="0" err="1"/>
              <a:t>ruang</a:t>
            </a:r>
            <a:r>
              <a:rPr lang="en-US" sz="1700" dirty="0"/>
              <a:t> </a:t>
            </a:r>
            <a:r>
              <a:rPr lang="en-US" sz="1700" dirty="0" err="1"/>
              <a:t>laboratorium</a:t>
            </a:r>
            <a:r>
              <a:rPr lang="en-US" sz="1700" dirty="0"/>
              <a:t> </a:t>
            </a:r>
            <a:r>
              <a:rPr lang="en-US" sz="1700" dirty="0" err="1"/>
              <a:t>kimia</a:t>
            </a:r>
            <a:endParaRPr lang="en-US" sz="1700" dirty="0"/>
          </a:p>
        </p:txBody>
      </p:sp>
      <p:grpSp>
        <p:nvGrpSpPr>
          <p:cNvPr id="19" name="Group 18"/>
          <p:cNvGrpSpPr/>
          <p:nvPr/>
        </p:nvGrpSpPr>
        <p:grpSpPr>
          <a:xfrm>
            <a:off x="1240893" y="1645881"/>
            <a:ext cx="3227911" cy="465826"/>
            <a:chOff x="1115975" y="1796531"/>
            <a:chExt cx="3227911" cy="465826"/>
          </a:xfrm>
        </p:grpSpPr>
        <p:sp>
          <p:nvSpPr>
            <p:cNvPr id="20" name="Rectangle 19"/>
            <p:cNvSpPr/>
            <p:nvPr/>
          </p:nvSpPr>
          <p:spPr>
            <a:xfrm>
              <a:off x="1618781" y="1796531"/>
              <a:ext cx="2725105" cy="353943"/>
            </a:xfrm>
            <a:prstGeom prst="rect">
              <a:avLst/>
            </a:prstGeom>
          </p:spPr>
          <p:txBody>
            <a:bodyPr wrap="none">
              <a:spAutoFit/>
            </a:bodyPr>
            <a:lstStyle/>
            <a:p>
              <a:r>
                <a:rPr lang="fi-FI" sz="1700" dirty="0"/>
                <a:t>Peralatan laboratorium </a:t>
              </a:r>
              <a:r>
                <a:rPr lang="fi-FI" sz="1700" dirty="0" smtClean="0"/>
                <a:t>fisika</a:t>
              </a:r>
              <a:endParaRPr lang="en-US" sz="1700" dirty="0"/>
            </a:p>
          </p:txBody>
        </p:sp>
        <p:grpSp>
          <p:nvGrpSpPr>
            <p:cNvPr id="21" name="Group 20"/>
            <p:cNvGrpSpPr/>
            <p:nvPr/>
          </p:nvGrpSpPr>
          <p:grpSpPr>
            <a:xfrm>
              <a:off x="1115975" y="1796531"/>
              <a:ext cx="502806" cy="465826"/>
              <a:chOff x="1115975" y="1345721"/>
              <a:chExt cx="502806" cy="465826"/>
            </a:xfrm>
            <a:solidFill>
              <a:schemeClr val="accent4">
                <a:lumMod val="75000"/>
              </a:schemeClr>
            </a:solidFill>
          </p:grpSpPr>
          <p:sp>
            <p:nvSpPr>
              <p:cNvPr id="22" name="Cube 21"/>
              <p:cNvSpPr/>
              <p:nvPr/>
            </p:nvSpPr>
            <p:spPr>
              <a:xfrm>
                <a:off x="1115975" y="1345721"/>
                <a:ext cx="502806" cy="465826"/>
              </a:xfrm>
              <a:prstGeom prst="cube">
                <a:avLst/>
              </a:prstGeom>
              <a:grp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3" name="Rectangle 22"/>
              <p:cNvSpPr/>
              <p:nvPr/>
            </p:nvSpPr>
            <p:spPr>
              <a:xfrm>
                <a:off x="1147822" y="1462719"/>
                <a:ext cx="309700" cy="338554"/>
              </a:xfrm>
              <a:prstGeom prst="rect">
                <a:avLst/>
              </a:prstGeom>
              <a:grpFill/>
            </p:spPr>
            <p:txBody>
              <a:bodyPr wrap="none">
                <a:spAutoFit/>
              </a:bodyPr>
              <a:lstStyle/>
              <a:p>
                <a:r>
                  <a:rPr lang="fi-FI" sz="1600" b="1" dirty="0">
                    <a:solidFill>
                      <a:schemeClr val="bg1"/>
                    </a:solidFill>
                    <a:latin typeface="Britannic Bold" pitchFamily="34" charset="0"/>
                  </a:rPr>
                  <a:t>2</a:t>
                </a:r>
                <a:endParaRPr lang="en-US" sz="1600" b="1" dirty="0">
                  <a:solidFill>
                    <a:schemeClr val="bg1"/>
                  </a:solidFill>
                  <a:latin typeface="Britannic Bold" pitchFamily="34" charset="0"/>
                </a:endParaRPr>
              </a:p>
            </p:txBody>
          </p:sp>
        </p:grpSp>
      </p:grpSp>
      <p:grpSp>
        <p:nvGrpSpPr>
          <p:cNvPr id="24" name="Group 23"/>
          <p:cNvGrpSpPr/>
          <p:nvPr/>
        </p:nvGrpSpPr>
        <p:grpSpPr>
          <a:xfrm>
            <a:off x="1240893" y="2238293"/>
            <a:ext cx="3372694" cy="465826"/>
            <a:chOff x="1115975" y="2388943"/>
            <a:chExt cx="3372694" cy="465826"/>
          </a:xfrm>
        </p:grpSpPr>
        <p:sp>
          <p:nvSpPr>
            <p:cNvPr id="25" name="Rectangle 24"/>
            <p:cNvSpPr/>
            <p:nvPr/>
          </p:nvSpPr>
          <p:spPr>
            <a:xfrm>
              <a:off x="1618781" y="2388943"/>
              <a:ext cx="2869888" cy="353943"/>
            </a:xfrm>
            <a:prstGeom prst="rect">
              <a:avLst/>
            </a:prstGeom>
          </p:spPr>
          <p:txBody>
            <a:bodyPr wrap="none">
              <a:spAutoFit/>
            </a:bodyPr>
            <a:lstStyle/>
            <a:p>
              <a:r>
                <a:rPr lang="fi-FI" sz="1700" dirty="0"/>
                <a:t>Peralatan laboratorium </a:t>
              </a:r>
              <a:r>
                <a:rPr lang="fi-FI" sz="1700" dirty="0" smtClean="0"/>
                <a:t>biologi</a:t>
              </a:r>
              <a:endParaRPr lang="en-US" sz="1700" dirty="0"/>
            </a:p>
          </p:txBody>
        </p:sp>
        <p:grpSp>
          <p:nvGrpSpPr>
            <p:cNvPr id="26" name="Group 25"/>
            <p:cNvGrpSpPr/>
            <p:nvPr/>
          </p:nvGrpSpPr>
          <p:grpSpPr>
            <a:xfrm>
              <a:off x="1115975" y="2388943"/>
              <a:ext cx="502806" cy="465826"/>
              <a:chOff x="1115975" y="1345721"/>
              <a:chExt cx="502806" cy="465826"/>
            </a:xfrm>
            <a:solidFill>
              <a:srgbClr val="F79D3B"/>
            </a:solidFill>
          </p:grpSpPr>
          <p:sp>
            <p:nvSpPr>
              <p:cNvPr id="27" name="Cube 26"/>
              <p:cNvSpPr/>
              <p:nvPr/>
            </p:nvSpPr>
            <p:spPr>
              <a:xfrm>
                <a:off x="1115975" y="1345721"/>
                <a:ext cx="502806" cy="465826"/>
              </a:xfrm>
              <a:prstGeom prst="cube">
                <a:avLst/>
              </a:prstGeom>
              <a:grp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
            <p:nvSpPr>
              <p:cNvPr id="28" name="Rectangle 27"/>
              <p:cNvSpPr/>
              <p:nvPr/>
            </p:nvSpPr>
            <p:spPr>
              <a:xfrm>
                <a:off x="1147822" y="1462719"/>
                <a:ext cx="309700" cy="338554"/>
              </a:xfrm>
              <a:prstGeom prst="rect">
                <a:avLst/>
              </a:prstGeom>
              <a:grpFill/>
            </p:spPr>
            <p:txBody>
              <a:bodyPr wrap="none">
                <a:spAutoFit/>
              </a:bodyPr>
              <a:lstStyle/>
              <a:p>
                <a:r>
                  <a:rPr lang="fi-FI" sz="1600" b="1" dirty="0">
                    <a:solidFill>
                      <a:schemeClr val="bg1"/>
                    </a:solidFill>
                    <a:latin typeface="Britannic Bold" pitchFamily="34" charset="0"/>
                  </a:rPr>
                  <a:t>3</a:t>
                </a:r>
                <a:endParaRPr lang="en-US" sz="1600" b="1" dirty="0">
                  <a:solidFill>
                    <a:schemeClr val="bg1"/>
                  </a:solidFill>
                  <a:latin typeface="Britannic Bold" pitchFamily="34" charset="0"/>
                </a:endParaRPr>
              </a:p>
            </p:txBody>
          </p:sp>
        </p:grpSp>
      </p:grpSp>
      <p:sp>
        <p:nvSpPr>
          <p:cNvPr id="29" name="Right Brace 28"/>
          <p:cNvSpPr/>
          <p:nvPr/>
        </p:nvSpPr>
        <p:spPr>
          <a:xfrm>
            <a:off x="4779111" y="1219603"/>
            <a:ext cx="535920" cy="1326553"/>
          </a:xfrm>
          <a:prstGeom prst="rightBrace">
            <a:avLst>
              <a:gd name="adj1" fmla="val 10250"/>
              <a:gd name="adj2" fmla="val 4922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0"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226" t="60707" r="80031" b="16137"/>
          <a:stretch/>
        </p:blipFill>
        <p:spPr bwMode="auto">
          <a:xfrm>
            <a:off x="5841086" y="1197199"/>
            <a:ext cx="748842" cy="54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1" name="Straight Connector 30"/>
          <p:cNvCxnSpPr/>
          <p:nvPr/>
        </p:nvCxnSpPr>
        <p:spPr>
          <a:xfrm>
            <a:off x="114749" y="3370527"/>
            <a:ext cx="5190113"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114749" y="2835362"/>
            <a:ext cx="1187627" cy="667677"/>
            <a:chOff x="-15423" y="3533155"/>
            <a:chExt cx="1187627" cy="667677"/>
          </a:xfrm>
        </p:grpSpPr>
        <p:sp>
          <p:nvSpPr>
            <p:cNvPr id="33" name="Round Same Side Corner Rectangle 32"/>
            <p:cNvSpPr/>
            <p:nvPr/>
          </p:nvSpPr>
          <p:spPr>
            <a:xfrm rot="5400000">
              <a:off x="244552" y="3273180"/>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34" name="Group 33"/>
            <p:cNvGrpSpPr/>
            <p:nvPr/>
          </p:nvGrpSpPr>
          <p:grpSpPr>
            <a:xfrm>
              <a:off x="352057" y="3570786"/>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35" name="Oval 34"/>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7" name="Rectangle 36"/>
          <p:cNvSpPr/>
          <p:nvPr/>
        </p:nvSpPr>
        <p:spPr>
          <a:xfrm>
            <a:off x="1302720" y="2976511"/>
            <a:ext cx="2390398" cy="369332"/>
          </a:xfrm>
          <a:prstGeom prst="rect">
            <a:avLst/>
          </a:prstGeom>
        </p:spPr>
        <p:txBody>
          <a:bodyPr wrap="none">
            <a:spAutoFit/>
          </a:bodyPr>
          <a:lstStyle/>
          <a:p>
            <a:r>
              <a:rPr lang="en-US" altLang="en-US" b="1" dirty="0">
                <a:solidFill>
                  <a:prstClr val="black"/>
                </a:solidFill>
                <a:latin typeface="Arial" panose="020B0604020202020204" pitchFamily="34" charset="0"/>
                <a:cs typeface="Arial" panose="020B0604020202020204" pitchFamily="34" charset="0"/>
              </a:rPr>
              <a:t>2. Media </a:t>
            </a:r>
            <a:r>
              <a:rPr lang="en-US" altLang="en-US" b="1" dirty="0" err="1">
                <a:solidFill>
                  <a:prstClr val="black"/>
                </a:solidFill>
                <a:latin typeface="Arial" panose="020B0604020202020204" pitchFamily="34" charset="0"/>
                <a:cs typeface="Arial" panose="020B0604020202020204" pitchFamily="34" charset="0"/>
              </a:rPr>
              <a:t>Pendidikan</a:t>
            </a:r>
            <a:endParaRPr lang="en-US" altLang="en-US" b="1" dirty="0">
              <a:solidFill>
                <a:prstClr val="black"/>
              </a:solidFill>
              <a:latin typeface="Arial" panose="020B0604020202020204" pitchFamily="34" charset="0"/>
              <a:cs typeface="Arial" panose="020B0604020202020204" pitchFamily="34" charset="0"/>
            </a:endParaRPr>
          </a:p>
        </p:txBody>
      </p:sp>
      <p:sp>
        <p:nvSpPr>
          <p:cNvPr id="38" name="Rectangle 37"/>
          <p:cNvSpPr/>
          <p:nvPr/>
        </p:nvSpPr>
        <p:spPr>
          <a:xfrm>
            <a:off x="1230724" y="3364588"/>
            <a:ext cx="5145092" cy="615553"/>
          </a:xfrm>
          <a:prstGeom prst="rect">
            <a:avLst/>
          </a:prstGeom>
        </p:spPr>
        <p:txBody>
          <a:bodyPr wrap="square">
            <a:spAutoFit/>
          </a:bodyPr>
          <a:lstStyle/>
          <a:p>
            <a:pPr marL="285750" indent="-285750" algn="just">
              <a:buFont typeface="Wingdings" pitchFamily="2" charset="2"/>
              <a:buChar char="q"/>
            </a:pPr>
            <a:r>
              <a:rPr lang="en-US" sz="1700" dirty="0" err="1"/>
              <a:t>sekolah</a:t>
            </a:r>
            <a:r>
              <a:rPr lang="en-US" sz="1700" dirty="0"/>
              <a:t> yang </a:t>
            </a:r>
            <a:r>
              <a:rPr lang="en-US" sz="1700" dirty="0" err="1"/>
              <a:t>memiliki</a:t>
            </a:r>
            <a:r>
              <a:rPr lang="en-US" sz="1700" dirty="0"/>
              <a:t> </a:t>
            </a:r>
            <a:r>
              <a:rPr lang="en-US" sz="1700" dirty="0" err="1"/>
              <a:t>ruang</a:t>
            </a:r>
            <a:r>
              <a:rPr lang="en-US" sz="1700" dirty="0"/>
              <a:t> </a:t>
            </a:r>
            <a:r>
              <a:rPr lang="en-US" sz="1700" dirty="0" err="1"/>
              <a:t>kelas</a:t>
            </a:r>
            <a:r>
              <a:rPr lang="en-US" sz="1700" dirty="0"/>
              <a:t> yang </a:t>
            </a:r>
            <a:r>
              <a:rPr lang="en-US" sz="1700" dirty="0" err="1" smtClean="0"/>
              <a:t>memadai</a:t>
            </a:r>
            <a:r>
              <a:rPr lang="en-US" sz="1700" dirty="0" smtClean="0"/>
              <a:t>,</a:t>
            </a:r>
          </a:p>
          <a:p>
            <a:pPr marL="285750" indent="-285750" algn="just">
              <a:buFont typeface="Wingdings" pitchFamily="2" charset="2"/>
              <a:buChar char="q"/>
            </a:pPr>
            <a:r>
              <a:rPr lang="en-US" sz="1700" dirty="0" smtClean="0"/>
              <a:t> </a:t>
            </a:r>
            <a:r>
              <a:rPr lang="en-US" sz="1700" dirty="0" err="1" smtClean="0"/>
              <a:t>belum</a:t>
            </a:r>
            <a:r>
              <a:rPr lang="en-US" sz="1700" dirty="0" smtClean="0"/>
              <a:t> </a:t>
            </a:r>
            <a:r>
              <a:rPr lang="en-US" sz="1700" dirty="0" err="1"/>
              <a:t>memiliki</a:t>
            </a:r>
            <a:r>
              <a:rPr lang="en-US" sz="1700" dirty="0"/>
              <a:t> </a:t>
            </a:r>
            <a:r>
              <a:rPr lang="en-US" sz="1700" dirty="0" err="1"/>
              <a:t>sarana</a:t>
            </a:r>
            <a:r>
              <a:rPr lang="en-US" sz="1700" dirty="0"/>
              <a:t> media </a:t>
            </a:r>
            <a:r>
              <a:rPr lang="en-US" sz="1700" dirty="0" err="1" smtClean="0"/>
              <a:t>pendidikan</a:t>
            </a:r>
            <a:endParaRPr lang="en-US" sz="1700" dirty="0" smtClean="0"/>
          </a:p>
        </p:txBody>
      </p:sp>
      <p:pic>
        <p:nvPicPr>
          <p:cNvPr id="39"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21398" t="42390" r="74301" b="50000"/>
          <a:stretch/>
        </p:blipFill>
        <p:spPr bwMode="auto">
          <a:xfrm>
            <a:off x="703741" y="2988498"/>
            <a:ext cx="326553" cy="340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6577674" y="3365624"/>
            <a:ext cx="5356146" cy="353943"/>
          </a:xfrm>
          <a:prstGeom prst="rect">
            <a:avLst/>
          </a:prstGeom>
        </p:spPr>
        <p:txBody>
          <a:bodyPr wrap="none">
            <a:spAutoFit/>
          </a:bodyPr>
          <a:lstStyle/>
          <a:p>
            <a:pPr marL="285750" indent="-285750" algn="just">
              <a:buFont typeface="Wingdings" pitchFamily="2" charset="2"/>
              <a:buChar char="q"/>
            </a:pPr>
            <a:r>
              <a:rPr lang="en-US" sz="1700" dirty="0" err="1"/>
              <a:t>jenis</a:t>
            </a:r>
            <a:r>
              <a:rPr lang="en-US" sz="1700" dirty="0"/>
              <a:t> </a:t>
            </a:r>
            <a:r>
              <a:rPr lang="en-US" sz="1700" dirty="0" err="1"/>
              <a:t>dan</a:t>
            </a:r>
            <a:r>
              <a:rPr lang="en-US" sz="1700" dirty="0"/>
              <a:t> </a:t>
            </a:r>
            <a:r>
              <a:rPr lang="en-US" sz="1700" dirty="0" err="1"/>
              <a:t>jumlah</a:t>
            </a:r>
            <a:r>
              <a:rPr lang="en-US" sz="1700" dirty="0"/>
              <a:t> media </a:t>
            </a:r>
            <a:r>
              <a:rPr lang="en-US" sz="1700" dirty="0" err="1"/>
              <a:t>pendidikan</a:t>
            </a:r>
            <a:r>
              <a:rPr lang="en-US" sz="1700" dirty="0"/>
              <a:t> yang </a:t>
            </a:r>
            <a:r>
              <a:rPr lang="en-US" sz="1700" dirty="0" err="1"/>
              <a:t>dimiliki</a:t>
            </a:r>
            <a:r>
              <a:rPr lang="en-US" sz="1700" dirty="0"/>
              <a:t> </a:t>
            </a:r>
            <a:r>
              <a:rPr lang="en-US" sz="1700" dirty="0" err="1"/>
              <a:t>kurang</a:t>
            </a:r>
            <a:endParaRPr lang="en-US" sz="1700" dirty="0"/>
          </a:p>
        </p:txBody>
      </p:sp>
      <p:cxnSp>
        <p:nvCxnSpPr>
          <p:cNvPr id="41" name="Straight Connector 40"/>
          <p:cNvCxnSpPr/>
          <p:nvPr/>
        </p:nvCxnSpPr>
        <p:spPr>
          <a:xfrm flipV="1">
            <a:off x="102696" y="4642828"/>
            <a:ext cx="8386733" cy="34343"/>
          </a:xfrm>
          <a:prstGeom prst="line">
            <a:avLst/>
          </a:prstGeom>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102696" y="4142006"/>
            <a:ext cx="1187627" cy="667677"/>
            <a:chOff x="-15423" y="3533155"/>
            <a:chExt cx="1187627" cy="667677"/>
          </a:xfrm>
        </p:grpSpPr>
        <p:sp>
          <p:nvSpPr>
            <p:cNvPr id="43" name="Round Same Side Corner Rectangle 42"/>
            <p:cNvSpPr/>
            <p:nvPr/>
          </p:nvSpPr>
          <p:spPr>
            <a:xfrm rot="5400000">
              <a:off x="244552" y="3273180"/>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44" name="Group 43"/>
            <p:cNvGrpSpPr/>
            <p:nvPr/>
          </p:nvGrpSpPr>
          <p:grpSpPr>
            <a:xfrm>
              <a:off x="352057" y="3570786"/>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45" name="Oval 44"/>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0" name="Rectangle 49"/>
          <p:cNvSpPr/>
          <p:nvPr/>
        </p:nvSpPr>
        <p:spPr>
          <a:xfrm>
            <a:off x="1281205" y="4291906"/>
            <a:ext cx="7884601" cy="410882"/>
          </a:xfrm>
          <a:prstGeom prst="rect">
            <a:avLst/>
          </a:prstGeom>
        </p:spPr>
        <p:txBody>
          <a:bodyPr wrap="square">
            <a:spAutoFit/>
          </a:bodyPr>
          <a:lstStyle/>
          <a:p>
            <a:pPr marL="287338" lvl="0" indent="-287338" fontAlgn="base">
              <a:lnSpc>
                <a:spcPct val="115000"/>
              </a:lnSpc>
              <a:spcBef>
                <a:spcPct val="0"/>
              </a:spcBef>
              <a:spcAft>
                <a:spcPct val="0"/>
              </a:spcAft>
            </a:pPr>
            <a:r>
              <a:rPr lang="en-US" altLang="en-US" b="1" dirty="0">
                <a:solidFill>
                  <a:prstClr val="black"/>
                </a:solidFill>
                <a:latin typeface="Arial" panose="020B0604020202020204" pitchFamily="34" charset="0"/>
                <a:cs typeface="Arial" panose="020B0604020202020204" pitchFamily="34" charset="0"/>
              </a:rPr>
              <a:t>3. </a:t>
            </a:r>
            <a:r>
              <a:rPr lang="en-US" altLang="en-US" b="1" dirty="0" err="1">
                <a:solidFill>
                  <a:prstClr val="black"/>
                </a:solidFill>
                <a:latin typeface="Arial" panose="020B0604020202020204" pitchFamily="34" charset="0"/>
                <a:cs typeface="Arial" panose="020B0604020202020204" pitchFamily="34" charset="0"/>
              </a:rPr>
              <a:t>Peralatan</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pendidikan</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jasmani</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olah</a:t>
            </a:r>
            <a:r>
              <a:rPr lang="en-US" altLang="en-US" b="1" dirty="0">
                <a:solidFill>
                  <a:prstClr val="black"/>
                </a:solidFill>
                <a:latin typeface="Arial" panose="020B0604020202020204" pitchFamily="34" charset="0"/>
                <a:cs typeface="Arial" panose="020B0604020202020204" pitchFamily="34" charset="0"/>
              </a:rPr>
              <a:t> raga </a:t>
            </a:r>
            <a:r>
              <a:rPr lang="en-US" altLang="en-US" b="1" dirty="0" err="1">
                <a:solidFill>
                  <a:prstClr val="black"/>
                </a:solidFill>
                <a:latin typeface="Arial" panose="020B0604020202020204" pitchFamily="34" charset="0"/>
                <a:cs typeface="Arial" panose="020B0604020202020204" pitchFamily="34" charset="0"/>
              </a:rPr>
              <a:t>dan</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kesehatan</a:t>
            </a:r>
            <a:r>
              <a:rPr lang="en-US" altLang="en-US" b="1" dirty="0">
                <a:solidFill>
                  <a:prstClr val="black"/>
                </a:solidFill>
                <a:latin typeface="Arial" panose="020B0604020202020204" pitchFamily="34" charset="0"/>
                <a:cs typeface="Arial" panose="020B0604020202020204" pitchFamily="34" charset="0"/>
              </a:rPr>
              <a:t> (PJOK)</a:t>
            </a:r>
          </a:p>
        </p:txBody>
      </p:sp>
      <p:sp>
        <p:nvSpPr>
          <p:cNvPr id="51" name="Rectangle 50"/>
          <p:cNvSpPr/>
          <p:nvPr/>
        </p:nvSpPr>
        <p:spPr>
          <a:xfrm>
            <a:off x="1230724" y="4685767"/>
            <a:ext cx="4012311" cy="615553"/>
          </a:xfrm>
          <a:prstGeom prst="rect">
            <a:avLst/>
          </a:prstGeom>
        </p:spPr>
        <p:txBody>
          <a:bodyPr wrap="square">
            <a:spAutoFit/>
          </a:bodyPr>
          <a:lstStyle/>
          <a:p>
            <a:pPr marL="285750" indent="-285750">
              <a:buFont typeface="Wingdings" pitchFamily="2" charset="2"/>
              <a:buChar char="q"/>
            </a:pPr>
            <a:r>
              <a:rPr lang="en-US" sz="1700" dirty="0" err="1"/>
              <a:t>sekolah</a:t>
            </a:r>
            <a:r>
              <a:rPr lang="en-US" sz="1700" dirty="0"/>
              <a:t> yang </a:t>
            </a:r>
            <a:r>
              <a:rPr lang="en-US" sz="1700" dirty="0" err="1" smtClean="0"/>
              <a:t>membutuhkan</a:t>
            </a:r>
            <a:r>
              <a:rPr lang="en-US" sz="1700" dirty="0" smtClean="0"/>
              <a:t>; </a:t>
            </a:r>
          </a:p>
          <a:p>
            <a:pPr marL="285750" indent="-285750">
              <a:buFont typeface="Wingdings" pitchFamily="2" charset="2"/>
              <a:buChar char="q"/>
            </a:pPr>
            <a:r>
              <a:rPr lang="en-US" sz="1700" dirty="0" err="1" smtClean="0"/>
              <a:t>belum</a:t>
            </a:r>
            <a:r>
              <a:rPr lang="en-US" sz="1700" dirty="0" smtClean="0"/>
              <a:t> </a:t>
            </a:r>
            <a:r>
              <a:rPr lang="en-US" sz="1700" dirty="0" err="1"/>
              <a:t>mempunyai</a:t>
            </a:r>
            <a:r>
              <a:rPr lang="en-US" sz="1700" dirty="0"/>
              <a:t> </a:t>
            </a:r>
            <a:r>
              <a:rPr lang="en-US" sz="1700" dirty="0" err="1"/>
              <a:t>peralatan</a:t>
            </a:r>
            <a:r>
              <a:rPr lang="en-US" sz="1700" dirty="0"/>
              <a:t> </a:t>
            </a:r>
            <a:r>
              <a:rPr lang="en-US" sz="1700" dirty="0" smtClean="0"/>
              <a:t>PJOK; </a:t>
            </a:r>
            <a:r>
              <a:rPr lang="en-US" sz="1700" dirty="0" err="1"/>
              <a:t>atau</a:t>
            </a:r>
            <a:r>
              <a:rPr lang="en-US" sz="1700" dirty="0"/>
              <a:t> </a:t>
            </a:r>
            <a:endParaRPr lang="en-US" sz="1700" dirty="0" smtClean="0"/>
          </a:p>
        </p:txBody>
      </p:sp>
      <p:pic>
        <p:nvPicPr>
          <p:cNvPr id="52" name="Picture 10"/>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4159" t="28562" r="34000" b="23881"/>
          <a:stretch/>
        </p:blipFill>
        <p:spPr bwMode="auto">
          <a:xfrm>
            <a:off x="611598" y="4278760"/>
            <a:ext cx="433686" cy="390904"/>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Rectangle 52"/>
          <p:cNvSpPr/>
          <p:nvPr/>
        </p:nvSpPr>
        <p:spPr>
          <a:xfrm>
            <a:off x="5923022" y="4746182"/>
            <a:ext cx="5961119" cy="369332"/>
          </a:xfrm>
          <a:prstGeom prst="rect">
            <a:avLst/>
          </a:prstGeom>
        </p:spPr>
        <p:txBody>
          <a:bodyPr wrap="none">
            <a:spAutoFit/>
          </a:bodyPr>
          <a:lstStyle/>
          <a:p>
            <a:pPr marL="285750" indent="-285750">
              <a:buFont typeface="Wingdings" pitchFamily="2" charset="2"/>
              <a:buChar char="q"/>
            </a:pPr>
            <a:r>
              <a:rPr lang="en-US" dirty="0" err="1"/>
              <a:t>jumlah</a:t>
            </a:r>
            <a:r>
              <a:rPr lang="en-US" dirty="0"/>
              <a:t> </a:t>
            </a:r>
            <a:r>
              <a:rPr lang="en-US" dirty="0" err="1"/>
              <a:t>peralatan</a:t>
            </a:r>
            <a:r>
              <a:rPr lang="en-US" dirty="0"/>
              <a:t> PJOK yang </a:t>
            </a:r>
            <a:r>
              <a:rPr lang="en-US" dirty="0" err="1"/>
              <a:t>dimiliki</a:t>
            </a:r>
            <a:r>
              <a:rPr lang="en-US" dirty="0"/>
              <a:t> </a:t>
            </a:r>
            <a:r>
              <a:rPr lang="en-US" dirty="0" err="1"/>
              <a:t>kurang</a:t>
            </a:r>
            <a:r>
              <a:rPr lang="en-US" dirty="0"/>
              <a:t> </a:t>
            </a:r>
            <a:r>
              <a:rPr lang="en-US" dirty="0" err="1"/>
              <a:t>dari</a:t>
            </a:r>
            <a:r>
              <a:rPr lang="en-US" dirty="0"/>
              <a:t> </a:t>
            </a:r>
            <a:r>
              <a:rPr lang="en-US" dirty="0" err="1"/>
              <a:t>kebutuhan</a:t>
            </a:r>
            <a:endParaRPr lang="en-US" dirty="0"/>
          </a:p>
        </p:txBody>
      </p:sp>
      <p:cxnSp>
        <p:nvCxnSpPr>
          <p:cNvPr id="54" name="Straight Connector 53"/>
          <p:cNvCxnSpPr/>
          <p:nvPr/>
        </p:nvCxnSpPr>
        <p:spPr>
          <a:xfrm>
            <a:off x="124918" y="5978816"/>
            <a:ext cx="5190113" cy="0"/>
          </a:xfrm>
          <a:prstGeom prst="line">
            <a:avLst/>
          </a:prstGeom>
        </p:spPr>
        <p:style>
          <a:lnRef idx="1">
            <a:schemeClr val="accent1"/>
          </a:lnRef>
          <a:fillRef idx="0">
            <a:schemeClr val="accent1"/>
          </a:fillRef>
          <a:effectRef idx="0">
            <a:schemeClr val="accent1"/>
          </a:effectRef>
          <a:fontRef idx="minor">
            <a:schemeClr val="tx1"/>
          </a:fontRef>
        </p:style>
      </p:cxnSp>
      <p:sp>
        <p:nvSpPr>
          <p:cNvPr id="55" name="Round Same Side Corner Rectangle 54"/>
          <p:cNvSpPr/>
          <p:nvPr/>
        </p:nvSpPr>
        <p:spPr>
          <a:xfrm rot="5400000">
            <a:off x="369903" y="5183676"/>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56" name="Group 55"/>
          <p:cNvGrpSpPr/>
          <p:nvPr/>
        </p:nvGrpSpPr>
        <p:grpSpPr>
          <a:xfrm>
            <a:off x="542188" y="5458641"/>
            <a:ext cx="703526" cy="652687"/>
            <a:chOff x="1409702" y="1240972"/>
            <a:chExt cx="1524000" cy="1523999"/>
          </a:xfrm>
          <a:solidFill>
            <a:schemeClr val="bg1"/>
          </a:solidFill>
          <a:effectLst>
            <a:outerShdw blurRad="50800" dist="38100" dir="5400000" algn="t" rotWithShape="0">
              <a:prstClr val="black">
                <a:alpha val="40000"/>
              </a:prstClr>
            </a:outerShdw>
          </a:effectLst>
        </p:grpSpPr>
        <p:sp>
          <p:nvSpPr>
            <p:cNvPr id="57" name="Oval 56"/>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Rectangle 58"/>
          <p:cNvSpPr/>
          <p:nvPr/>
        </p:nvSpPr>
        <p:spPr>
          <a:xfrm>
            <a:off x="1312889" y="5624983"/>
            <a:ext cx="2877711" cy="369332"/>
          </a:xfrm>
          <a:prstGeom prst="rect">
            <a:avLst/>
          </a:prstGeom>
        </p:spPr>
        <p:txBody>
          <a:bodyPr wrap="none">
            <a:spAutoFit/>
          </a:bodyPr>
          <a:lstStyle/>
          <a:p>
            <a:r>
              <a:rPr lang="en-US" altLang="en-US" b="1" dirty="0">
                <a:solidFill>
                  <a:prstClr val="black"/>
                </a:solidFill>
                <a:latin typeface="Arial" panose="020B0604020202020204" pitchFamily="34" charset="0"/>
                <a:cs typeface="Arial" panose="020B0604020202020204" pitchFamily="34" charset="0"/>
              </a:rPr>
              <a:t>4. </a:t>
            </a:r>
            <a:r>
              <a:rPr lang="en-US" altLang="en-US" b="1" dirty="0" err="1">
                <a:solidFill>
                  <a:prstClr val="black"/>
                </a:solidFill>
                <a:latin typeface="Arial" panose="020B0604020202020204" pitchFamily="34" charset="0"/>
                <a:cs typeface="Arial" panose="020B0604020202020204" pitchFamily="34" charset="0"/>
              </a:rPr>
              <a:t>Peralatan</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seni</a:t>
            </a:r>
            <a:r>
              <a:rPr lang="en-US" altLang="en-US" b="1" dirty="0">
                <a:solidFill>
                  <a:prstClr val="black"/>
                </a:solidFill>
                <a:latin typeface="Arial" panose="020B0604020202020204" pitchFamily="34" charset="0"/>
                <a:cs typeface="Arial" panose="020B0604020202020204" pitchFamily="34" charset="0"/>
              </a:rPr>
              <a:t> </a:t>
            </a:r>
            <a:r>
              <a:rPr lang="en-US" altLang="en-US" b="1" dirty="0" err="1">
                <a:solidFill>
                  <a:prstClr val="black"/>
                </a:solidFill>
                <a:latin typeface="Arial" panose="020B0604020202020204" pitchFamily="34" charset="0"/>
                <a:cs typeface="Arial" panose="020B0604020202020204" pitchFamily="34" charset="0"/>
              </a:rPr>
              <a:t>budaya</a:t>
            </a:r>
            <a:endParaRPr lang="en-US" dirty="0"/>
          </a:p>
        </p:txBody>
      </p:sp>
      <p:sp>
        <p:nvSpPr>
          <p:cNvPr id="60" name="Rectangle 59"/>
          <p:cNvSpPr/>
          <p:nvPr/>
        </p:nvSpPr>
        <p:spPr>
          <a:xfrm>
            <a:off x="1230724" y="5957887"/>
            <a:ext cx="5036624" cy="615553"/>
          </a:xfrm>
          <a:prstGeom prst="rect">
            <a:avLst/>
          </a:prstGeom>
        </p:spPr>
        <p:txBody>
          <a:bodyPr wrap="square">
            <a:spAutoFit/>
          </a:bodyPr>
          <a:lstStyle/>
          <a:p>
            <a:pPr marL="285750" indent="-285750">
              <a:buFont typeface="Wingdings" pitchFamily="2" charset="2"/>
              <a:buChar char="q"/>
            </a:pPr>
            <a:r>
              <a:rPr lang="en-US" sz="1700" dirty="0" err="1"/>
              <a:t>sekolah</a:t>
            </a:r>
            <a:r>
              <a:rPr lang="en-US" sz="1700" dirty="0"/>
              <a:t> yang </a:t>
            </a:r>
            <a:r>
              <a:rPr lang="en-US" sz="1700" dirty="0" err="1" smtClean="0"/>
              <a:t>membutuhkan</a:t>
            </a:r>
            <a:r>
              <a:rPr lang="en-US" sz="1700" dirty="0" smtClean="0"/>
              <a:t>; </a:t>
            </a:r>
          </a:p>
          <a:p>
            <a:pPr marL="285750" indent="-285750">
              <a:buFont typeface="Wingdings" pitchFamily="2" charset="2"/>
              <a:buChar char="q"/>
            </a:pPr>
            <a:r>
              <a:rPr lang="en-US" sz="1700" dirty="0" err="1" smtClean="0"/>
              <a:t>belum</a:t>
            </a:r>
            <a:r>
              <a:rPr lang="en-US" sz="1700" dirty="0" smtClean="0"/>
              <a:t> </a:t>
            </a:r>
            <a:r>
              <a:rPr lang="en-US" sz="1700" dirty="0" err="1"/>
              <a:t>mempunyai</a:t>
            </a:r>
            <a:r>
              <a:rPr lang="en-US" sz="1700" dirty="0"/>
              <a:t> </a:t>
            </a:r>
            <a:r>
              <a:rPr lang="en-US" sz="1700" dirty="0" err="1"/>
              <a:t>peralatan</a:t>
            </a:r>
            <a:r>
              <a:rPr lang="en-US" sz="1700" dirty="0"/>
              <a:t> </a:t>
            </a:r>
            <a:r>
              <a:rPr lang="en-US" sz="1700" dirty="0" err="1"/>
              <a:t>seni</a:t>
            </a:r>
            <a:r>
              <a:rPr lang="en-US" sz="1700" dirty="0"/>
              <a:t> </a:t>
            </a:r>
            <a:r>
              <a:rPr lang="en-US" sz="1700" dirty="0" err="1"/>
              <a:t>budaya</a:t>
            </a:r>
            <a:r>
              <a:rPr lang="en-US" sz="1700" dirty="0"/>
              <a:t> ; </a:t>
            </a:r>
            <a:r>
              <a:rPr lang="en-US" sz="1700" dirty="0" err="1"/>
              <a:t>atau</a:t>
            </a:r>
            <a:r>
              <a:rPr lang="en-US" sz="1700" dirty="0"/>
              <a:t> </a:t>
            </a:r>
            <a:endParaRPr lang="en-US" sz="1700" dirty="0" smtClean="0"/>
          </a:p>
        </p:txBody>
      </p:sp>
      <p:sp>
        <p:nvSpPr>
          <p:cNvPr id="61" name="Rectangle 60"/>
          <p:cNvSpPr/>
          <p:nvPr/>
        </p:nvSpPr>
        <p:spPr>
          <a:xfrm>
            <a:off x="6215507" y="5986223"/>
            <a:ext cx="5170171" cy="646331"/>
          </a:xfrm>
          <a:prstGeom prst="rect">
            <a:avLst/>
          </a:prstGeom>
        </p:spPr>
        <p:txBody>
          <a:bodyPr wrap="square">
            <a:spAutoFit/>
          </a:bodyPr>
          <a:lstStyle/>
          <a:p>
            <a:pPr marL="285750" indent="-285750">
              <a:buFont typeface="Wingdings" pitchFamily="2" charset="2"/>
              <a:buChar char="q"/>
            </a:pPr>
            <a:r>
              <a:rPr lang="en-US" dirty="0" err="1"/>
              <a:t>jumlah</a:t>
            </a:r>
            <a:r>
              <a:rPr lang="en-US" dirty="0"/>
              <a:t> </a:t>
            </a:r>
            <a:r>
              <a:rPr lang="en-US" dirty="0" err="1"/>
              <a:t>peralatan</a:t>
            </a:r>
            <a:r>
              <a:rPr lang="en-US" dirty="0"/>
              <a:t> </a:t>
            </a:r>
            <a:r>
              <a:rPr lang="en-US" dirty="0" err="1"/>
              <a:t>seni</a:t>
            </a:r>
            <a:r>
              <a:rPr lang="en-US" dirty="0"/>
              <a:t> </a:t>
            </a:r>
            <a:r>
              <a:rPr lang="en-US" dirty="0" err="1"/>
              <a:t>budaya</a:t>
            </a:r>
            <a:r>
              <a:rPr lang="en-US" dirty="0"/>
              <a:t> yang </a:t>
            </a:r>
            <a:r>
              <a:rPr lang="en-US" dirty="0" err="1"/>
              <a:t>dimiliki</a:t>
            </a:r>
            <a:r>
              <a:rPr lang="en-US" dirty="0"/>
              <a:t> </a:t>
            </a:r>
            <a:r>
              <a:rPr lang="en-US" dirty="0" err="1"/>
              <a:t>kurang</a:t>
            </a:r>
            <a:r>
              <a:rPr lang="en-US" dirty="0"/>
              <a:t> </a:t>
            </a:r>
            <a:r>
              <a:rPr lang="en-US" dirty="0" err="1"/>
              <a:t>dari</a:t>
            </a:r>
            <a:r>
              <a:rPr lang="en-US" dirty="0"/>
              <a:t> </a:t>
            </a:r>
            <a:r>
              <a:rPr lang="en-US" dirty="0" err="1"/>
              <a:t>kebutuhan</a:t>
            </a:r>
            <a:endParaRPr lang="en-US" dirty="0"/>
          </a:p>
        </p:txBody>
      </p:sp>
      <p:pic>
        <p:nvPicPr>
          <p:cNvPr id="62"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271" t="49947" r="64229" b="34472"/>
          <a:stretch/>
        </p:blipFill>
        <p:spPr bwMode="auto">
          <a:xfrm>
            <a:off x="751204" y="5589075"/>
            <a:ext cx="305055" cy="356306"/>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500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right)">
                                      <p:cBhvr>
                                        <p:cTn id="13" dur="500"/>
                                        <p:tgtEl>
                                          <p:spTgt spid="12"/>
                                        </p:tgtEl>
                                      </p:cBhvr>
                                    </p:animEffect>
                                  </p:childTnLst>
                                </p:cTn>
                              </p:par>
                              <p:par>
                                <p:cTn id="14" presetID="22" presetClass="entr" presetSubtype="2"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par>
                                <p:cTn id="17" presetID="22" presetClass="entr" presetSubtype="2"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right)">
                                      <p:cBhvr>
                                        <p:cTn id="19" dur="500"/>
                                        <p:tgtEl>
                                          <p:spTgt spid="19"/>
                                        </p:tgtEl>
                                      </p:cBhvr>
                                    </p:animEffect>
                                  </p:childTnLst>
                                </p:cTn>
                              </p:par>
                              <p:par>
                                <p:cTn id="20" presetID="22" presetClass="entr" presetSubtype="2"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right)">
                                      <p:cBhvr>
                                        <p:cTn id="25" dur="500"/>
                                        <p:tgtEl>
                                          <p:spTgt spid="29"/>
                                        </p:tgtEl>
                                      </p:cBhvr>
                                    </p:animEffect>
                                  </p:childTnLst>
                                </p:cTn>
                              </p:par>
                              <p:par>
                                <p:cTn id="26" presetID="22" presetClass="entr" presetSubtype="2" fill="hold" nodeType="with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right)">
                                      <p:cBhvr>
                                        <p:cTn id="28" dur="500"/>
                                        <p:tgtEl>
                                          <p:spTgt spid="30"/>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right)">
                                      <p:cBhvr>
                                        <p:cTn id="31" dur="500"/>
                                        <p:tgtEl>
                                          <p:spTgt spid="18"/>
                                        </p:tgtEl>
                                      </p:cBhvr>
                                    </p:animEffect>
                                  </p:childTnLst>
                                </p:cTn>
                              </p:par>
                            </p:childTnLst>
                          </p:cTn>
                        </p:par>
                        <p:par>
                          <p:cTn id="32" fill="hold">
                            <p:stCondLst>
                              <p:cond delay="500"/>
                            </p:stCondLst>
                            <p:childTnLst>
                              <p:par>
                                <p:cTn id="33" presetID="22" presetClass="entr" presetSubtype="2" fill="hold" nodeType="after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wipe(right)">
                                      <p:cBhvr>
                                        <p:cTn id="35" dur="500"/>
                                        <p:tgtEl>
                                          <p:spTgt spid="32"/>
                                        </p:tgtEl>
                                      </p:cBhvr>
                                    </p:animEffect>
                                  </p:childTnLst>
                                </p:cTn>
                              </p:par>
                              <p:par>
                                <p:cTn id="36" presetID="2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wipe(right)">
                                      <p:cBhvr>
                                        <p:cTn id="38" dur="500"/>
                                        <p:tgtEl>
                                          <p:spTgt spid="31"/>
                                        </p:tgtEl>
                                      </p:cBhvr>
                                    </p:animEffect>
                                  </p:childTnLst>
                                </p:cTn>
                              </p:par>
                              <p:par>
                                <p:cTn id="39" presetID="22" presetClass="entr" presetSubtype="2"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right)">
                                      <p:cBhvr>
                                        <p:cTn id="41" dur="500"/>
                                        <p:tgtEl>
                                          <p:spTgt spid="37"/>
                                        </p:tgtEl>
                                      </p:cBhvr>
                                    </p:animEffect>
                                  </p:childTnLst>
                                </p:cTn>
                              </p:par>
                              <p:par>
                                <p:cTn id="42" presetID="22" presetClass="entr" presetSubtype="2"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wipe(right)">
                                      <p:cBhvr>
                                        <p:cTn id="44" dur="500"/>
                                        <p:tgtEl>
                                          <p:spTgt spid="38"/>
                                        </p:tgtEl>
                                      </p:cBhvr>
                                    </p:animEffect>
                                  </p:childTnLst>
                                </p:cTn>
                              </p:par>
                              <p:par>
                                <p:cTn id="45" presetID="22" presetClass="entr" presetSubtype="2"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right)">
                                      <p:cBhvr>
                                        <p:cTn id="47" dur="500"/>
                                        <p:tgtEl>
                                          <p:spTgt spid="40"/>
                                        </p:tgtEl>
                                      </p:cBhvr>
                                    </p:animEffect>
                                  </p:childTnLst>
                                </p:cTn>
                              </p:par>
                            </p:childTnLst>
                          </p:cTn>
                        </p:par>
                        <p:par>
                          <p:cTn id="48" fill="hold">
                            <p:stCondLst>
                              <p:cond delay="1000"/>
                            </p:stCondLst>
                            <p:childTnLst>
                              <p:par>
                                <p:cTn id="49" presetID="22" presetClass="entr" presetSubtype="2"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wipe(right)">
                                      <p:cBhvr>
                                        <p:cTn id="51" dur="500"/>
                                        <p:tgtEl>
                                          <p:spTgt spid="42"/>
                                        </p:tgtEl>
                                      </p:cBhvr>
                                    </p:animEffect>
                                  </p:childTnLst>
                                </p:cTn>
                              </p:par>
                              <p:par>
                                <p:cTn id="52" presetID="22" presetClass="entr" presetSubtype="2" fill="hold" grpId="0" nodeType="withEffect">
                                  <p:stCondLst>
                                    <p:cond delay="0"/>
                                  </p:stCondLst>
                                  <p:childTnLst>
                                    <p:set>
                                      <p:cBhvr>
                                        <p:cTn id="53" dur="1" fill="hold">
                                          <p:stCondLst>
                                            <p:cond delay="0"/>
                                          </p:stCondLst>
                                        </p:cTn>
                                        <p:tgtEl>
                                          <p:spTgt spid="50"/>
                                        </p:tgtEl>
                                        <p:attrNameLst>
                                          <p:attrName>style.visibility</p:attrName>
                                        </p:attrNameLst>
                                      </p:cBhvr>
                                      <p:to>
                                        <p:strVal val="visible"/>
                                      </p:to>
                                    </p:set>
                                    <p:animEffect transition="in" filter="wipe(right)">
                                      <p:cBhvr>
                                        <p:cTn id="54" dur="500"/>
                                        <p:tgtEl>
                                          <p:spTgt spid="50"/>
                                        </p:tgtEl>
                                      </p:cBhvr>
                                    </p:animEffect>
                                  </p:childTnLst>
                                </p:cTn>
                              </p:par>
                              <p:par>
                                <p:cTn id="55" presetID="22" presetClass="entr" presetSubtype="2" fill="hold" grpId="0" nodeType="withEffect">
                                  <p:stCondLst>
                                    <p:cond delay="0"/>
                                  </p:stCondLst>
                                  <p:childTnLst>
                                    <p:set>
                                      <p:cBhvr>
                                        <p:cTn id="56" dur="1" fill="hold">
                                          <p:stCondLst>
                                            <p:cond delay="0"/>
                                          </p:stCondLst>
                                        </p:cTn>
                                        <p:tgtEl>
                                          <p:spTgt spid="51"/>
                                        </p:tgtEl>
                                        <p:attrNameLst>
                                          <p:attrName>style.visibility</p:attrName>
                                        </p:attrNameLst>
                                      </p:cBhvr>
                                      <p:to>
                                        <p:strVal val="visible"/>
                                      </p:to>
                                    </p:set>
                                    <p:animEffect transition="in" filter="wipe(right)">
                                      <p:cBhvr>
                                        <p:cTn id="57" dur="500"/>
                                        <p:tgtEl>
                                          <p:spTgt spid="51"/>
                                        </p:tgtEl>
                                      </p:cBhvr>
                                    </p:animEffect>
                                  </p:childTnLst>
                                </p:cTn>
                              </p:par>
                              <p:par>
                                <p:cTn id="58" presetID="22" presetClass="entr" presetSubtype="2" fill="hold" grpId="0" nodeType="withEffect">
                                  <p:stCondLst>
                                    <p:cond delay="0"/>
                                  </p:stCondLst>
                                  <p:childTnLst>
                                    <p:set>
                                      <p:cBhvr>
                                        <p:cTn id="59" dur="1" fill="hold">
                                          <p:stCondLst>
                                            <p:cond delay="0"/>
                                          </p:stCondLst>
                                        </p:cTn>
                                        <p:tgtEl>
                                          <p:spTgt spid="53"/>
                                        </p:tgtEl>
                                        <p:attrNameLst>
                                          <p:attrName>style.visibility</p:attrName>
                                        </p:attrNameLst>
                                      </p:cBhvr>
                                      <p:to>
                                        <p:strVal val="visible"/>
                                      </p:to>
                                    </p:set>
                                    <p:animEffect transition="in" filter="wipe(right)">
                                      <p:cBhvr>
                                        <p:cTn id="60" dur="500"/>
                                        <p:tgtEl>
                                          <p:spTgt spid="53"/>
                                        </p:tgtEl>
                                      </p:cBhvr>
                                    </p:animEffect>
                                  </p:childTnLst>
                                </p:cTn>
                              </p:par>
                            </p:childTnLst>
                          </p:cTn>
                        </p:par>
                        <p:par>
                          <p:cTn id="61" fill="hold">
                            <p:stCondLst>
                              <p:cond delay="1500"/>
                            </p:stCondLst>
                            <p:childTnLst>
                              <p:par>
                                <p:cTn id="62" presetID="22" presetClass="entr" presetSubtype="2" fill="hold" grpId="0" nodeType="afterEffect">
                                  <p:stCondLst>
                                    <p:cond delay="0"/>
                                  </p:stCondLst>
                                  <p:childTnLst>
                                    <p:set>
                                      <p:cBhvr>
                                        <p:cTn id="63" dur="1" fill="hold">
                                          <p:stCondLst>
                                            <p:cond delay="0"/>
                                          </p:stCondLst>
                                        </p:cTn>
                                        <p:tgtEl>
                                          <p:spTgt spid="55"/>
                                        </p:tgtEl>
                                        <p:attrNameLst>
                                          <p:attrName>style.visibility</p:attrName>
                                        </p:attrNameLst>
                                      </p:cBhvr>
                                      <p:to>
                                        <p:strVal val="visible"/>
                                      </p:to>
                                    </p:set>
                                    <p:animEffect transition="in" filter="wipe(right)">
                                      <p:cBhvr>
                                        <p:cTn id="64" dur="500"/>
                                        <p:tgtEl>
                                          <p:spTgt spid="55"/>
                                        </p:tgtEl>
                                      </p:cBhvr>
                                    </p:animEffect>
                                  </p:childTnLst>
                                </p:cTn>
                              </p:par>
                              <p:par>
                                <p:cTn id="65" presetID="22" presetClass="entr" presetSubtype="2" fill="hold" nodeType="with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right)">
                                      <p:cBhvr>
                                        <p:cTn id="67" dur="500"/>
                                        <p:tgtEl>
                                          <p:spTgt spid="54"/>
                                        </p:tgtEl>
                                      </p:cBhvr>
                                    </p:animEffect>
                                  </p:childTnLst>
                                </p:cTn>
                              </p:par>
                              <p:par>
                                <p:cTn id="68" presetID="22" presetClass="entr" presetSubtype="2"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animEffect transition="in" filter="wipe(right)">
                                      <p:cBhvr>
                                        <p:cTn id="70" dur="500"/>
                                        <p:tgtEl>
                                          <p:spTgt spid="59"/>
                                        </p:tgtEl>
                                      </p:cBhvr>
                                    </p:animEffect>
                                  </p:childTnLst>
                                </p:cTn>
                              </p:par>
                              <p:par>
                                <p:cTn id="71" presetID="22" presetClass="entr" presetSubtype="2"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animEffect transition="in" filter="wipe(right)">
                                      <p:cBhvr>
                                        <p:cTn id="73" dur="500"/>
                                        <p:tgtEl>
                                          <p:spTgt spid="60"/>
                                        </p:tgtEl>
                                      </p:cBhvr>
                                    </p:animEffect>
                                  </p:childTnLst>
                                </p:cTn>
                              </p:par>
                              <p:par>
                                <p:cTn id="74" presetID="22" presetClass="entr" presetSubtype="2" fill="hold" grpId="0" nodeType="withEffect">
                                  <p:stCondLst>
                                    <p:cond delay="0"/>
                                  </p:stCondLst>
                                  <p:childTnLst>
                                    <p:set>
                                      <p:cBhvr>
                                        <p:cTn id="75" dur="1" fill="hold">
                                          <p:stCondLst>
                                            <p:cond delay="0"/>
                                          </p:stCondLst>
                                        </p:cTn>
                                        <p:tgtEl>
                                          <p:spTgt spid="61"/>
                                        </p:tgtEl>
                                        <p:attrNameLst>
                                          <p:attrName>style.visibility</p:attrName>
                                        </p:attrNameLst>
                                      </p:cBhvr>
                                      <p:to>
                                        <p:strVal val="visible"/>
                                      </p:to>
                                    </p:set>
                                    <p:animEffect transition="in" filter="wipe(right)">
                                      <p:cBhvr>
                                        <p:cTn id="76" dur="500"/>
                                        <p:tgtEl>
                                          <p:spTgt spid="61"/>
                                        </p:tgtEl>
                                      </p:cBhvr>
                                    </p:animEffect>
                                  </p:childTnLst>
                                </p:cTn>
                              </p:par>
                              <p:par>
                                <p:cTn id="77" presetID="22" presetClass="entr" presetSubtype="4" fill="hold"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wipe(down)">
                                      <p:cBhvr>
                                        <p:cTn id="79" dur="500"/>
                                        <p:tgtEl>
                                          <p:spTgt spid="39"/>
                                        </p:tgtEl>
                                      </p:cBhvr>
                                    </p:animEffect>
                                  </p:childTnLst>
                                </p:cTn>
                              </p:par>
                              <p:par>
                                <p:cTn id="80" presetID="22" presetClass="entr" presetSubtype="4" fill="hold" nodeType="withEffect">
                                  <p:stCondLst>
                                    <p:cond delay="0"/>
                                  </p:stCondLst>
                                  <p:childTnLst>
                                    <p:set>
                                      <p:cBhvr>
                                        <p:cTn id="81" dur="1" fill="hold">
                                          <p:stCondLst>
                                            <p:cond delay="0"/>
                                          </p:stCondLst>
                                        </p:cTn>
                                        <p:tgtEl>
                                          <p:spTgt spid="52"/>
                                        </p:tgtEl>
                                        <p:attrNameLst>
                                          <p:attrName>style.visibility</p:attrName>
                                        </p:attrNameLst>
                                      </p:cBhvr>
                                      <p:to>
                                        <p:strVal val="visible"/>
                                      </p:to>
                                    </p:set>
                                    <p:animEffect transition="in" filter="wipe(down)">
                                      <p:cBhvr>
                                        <p:cTn id="82" dur="500"/>
                                        <p:tgtEl>
                                          <p:spTgt spid="52"/>
                                        </p:tgtEl>
                                      </p:cBhvr>
                                    </p:animEffect>
                                  </p:childTnLst>
                                </p:cTn>
                              </p:par>
                              <p:par>
                                <p:cTn id="83" presetID="22" presetClass="entr" presetSubtype="4" fill="hold" nodeType="withEffect">
                                  <p:stCondLst>
                                    <p:cond delay="0"/>
                                  </p:stCondLst>
                                  <p:childTnLst>
                                    <p:set>
                                      <p:cBhvr>
                                        <p:cTn id="84" dur="1" fill="hold">
                                          <p:stCondLst>
                                            <p:cond delay="0"/>
                                          </p:stCondLst>
                                        </p:cTn>
                                        <p:tgtEl>
                                          <p:spTgt spid="62"/>
                                        </p:tgtEl>
                                        <p:attrNameLst>
                                          <p:attrName>style.visibility</p:attrName>
                                        </p:attrNameLst>
                                      </p:cBhvr>
                                      <p:to>
                                        <p:strVal val="visible"/>
                                      </p:to>
                                    </p:set>
                                    <p:animEffect transition="in" filter="wipe(down)">
                                      <p:cBhvr>
                                        <p:cTn id="85" dur="500"/>
                                        <p:tgtEl>
                                          <p:spTgt spid="62"/>
                                        </p:tgtEl>
                                      </p:cBhvr>
                                    </p:animEffect>
                                  </p:childTnLst>
                                </p:cTn>
                              </p:par>
                              <p:par>
                                <p:cTn id="86" presetID="22" presetClass="entr" presetSubtype="4" fill="hold" nodeType="with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wipe(down)">
                                      <p:cBhvr>
                                        <p:cTn id="88"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9" grpId="0" animBg="1"/>
      <p:bldP spid="37" grpId="0"/>
      <p:bldP spid="38" grpId="0"/>
      <p:bldP spid="40" grpId="0"/>
      <p:bldP spid="50" grpId="0"/>
      <p:bldP spid="51" grpId="0"/>
      <p:bldP spid="53" grpId="0"/>
      <p:bldP spid="55" grpId="0" animBg="1"/>
      <p:bldP spid="59" grpId="0"/>
      <p:bldP spid="60" grpId="0"/>
      <p:bldP spid="6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0078" y="0"/>
            <a:ext cx="8909856" cy="519035"/>
          </a:xfrm>
        </p:spPr>
        <p:txBody>
          <a:bodyPr>
            <a:normAutofit/>
          </a:bodyPr>
          <a:lstStyle/>
          <a:p>
            <a:r>
              <a:rPr lang="en-US" sz="2800" b="1" dirty="0" err="1">
                <a:solidFill>
                  <a:schemeClr val="bg1"/>
                </a:solidFill>
              </a:rPr>
              <a:t>Kriteria</a:t>
            </a:r>
            <a:r>
              <a:rPr lang="en-US" sz="2800" b="1" dirty="0">
                <a:solidFill>
                  <a:schemeClr val="bg1"/>
                </a:solidFill>
              </a:rPr>
              <a:t> </a:t>
            </a:r>
            <a:r>
              <a:rPr lang="en-US" sz="2800" b="1" dirty="0" err="1">
                <a:solidFill>
                  <a:srgbClr val="FFFF00"/>
                </a:solidFill>
              </a:rPr>
              <a:t>Khusus</a:t>
            </a:r>
            <a:r>
              <a:rPr lang="en-US" sz="2800" b="1" dirty="0">
                <a:solidFill>
                  <a:schemeClr val="bg1"/>
                </a:solidFill>
              </a:rPr>
              <a:t> DAK </a:t>
            </a:r>
            <a:r>
              <a:rPr lang="en-US" sz="2800" b="1" dirty="0" err="1">
                <a:solidFill>
                  <a:schemeClr val="bg1"/>
                </a:solidFill>
              </a:rPr>
              <a:t>Fisik</a:t>
            </a:r>
            <a:r>
              <a:rPr lang="en-US" sz="2800" b="1" dirty="0">
                <a:solidFill>
                  <a:schemeClr val="bg1"/>
                </a:solidFill>
              </a:rPr>
              <a:t> </a:t>
            </a:r>
            <a:r>
              <a:rPr lang="en-US" sz="2800" b="1" dirty="0" err="1" smtClean="0">
                <a:solidFill>
                  <a:srgbClr val="FFFF00"/>
                </a:solidFill>
              </a:rPr>
              <a:t>Affirmasi</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 y="986669"/>
            <a:ext cx="5907314" cy="667678"/>
            <a:chOff x="0" y="1171647"/>
            <a:chExt cx="5907314" cy="667678"/>
          </a:xfrm>
        </p:grpSpPr>
        <p:grpSp>
          <p:nvGrpSpPr>
            <p:cNvPr id="6" name="Group 5"/>
            <p:cNvGrpSpPr/>
            <p:nvPr/>
          </p:nvGrpSpPr>
          <p:grpSpPr>
            <a:xfrm>
              <a:off x="0" y="1171647"/>
              <a:ext cx="5907314" cy="667678"/>
              <a:chOff x="-12700" y="3537398"/>
              <a:chExt cx="7691054" cy="667678"/>
            </a:xfrm>
          </p:grpSpPr>
          <p:sp>
            <p:nvSpPr>
              <p:cNvPr id="8" name="Rectangle 7"/>
              <p:cNvSpPr/>
              <p:nvPr/>
            </p:nvSpPr>
            <p:spPr>
              <a:xfrm>
                <a:off x="700660" y="3537398"/>
                <a:ext cx="6628101"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 Same Side Corner Rectangle 8"/>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0" name="Group 9"/>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12" name="Oval 11"/>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a:off x="1225200" y="3631164"/>
                <a:ext cx="6453154" cy="410882"/>
              </a:xfrm>
              <a:prstGeom prst="rect">
                <a:avLst/>
              </a:prstGeom>
            </p:spPr>
            <p:txBody>
              <a:bodyPr wrap="square">
                <a:spAutoFit/>
              </a:bodyPr>
              <a:lstStyle/>
              <a:p>
                <a:pPr marL="287338" lvl="0" indent="-287338" fontAlgn="base">
                  <a:lnSpc>
                    <a:spcPct val="115000"/>
                  </a:lnSpc>
                  <a:spcBef>
                    <a:spcPct val="0"/>
                  </a:spcBef>
                  <a:spcAft>
                    <a:spcPct val="0"/>
                  </a:spcAft>
                </a:pPr>
                <a:r>
                  <a:rPr lang="es-ES" altLang="en-US" b="1" dirty="0">
                    <a:latin typeface="Arial" panose="020B0604020202020204" pitchFamily="34" charset="0"/>
                    <a:cs typeface="Arial" panose="020B0604020202020204" pitchFamily="34" charset="0"/>
                  </a:rPr>
                  <a:t>1. </a:t>
                </a:r>
                <a:r>
                  <a:rPr lang="es-ES" altLang="en-US" b="1" dirty="0" err="1">
                    <a:latin typeface="Arial" panose="020B0604020202020204" pitchFamily="34" charset="0"/>
                    <a:cs typeface="Arial" panose="020B0604020202020204" pitchFamily="34" charset="0"/>
                  </a:rPr>
                  <a:t>pembangunan</a:t>
                </a:r>
                <a:r>
                  <a:rPr lang="es-ES" altLang="en-US" b="1" dirty="0">
                    <a:latin typeface="Arial" panose="020B0604020202020204" pitchFamily="34" charset="0"/>
                    <a:cs typeface="Arial" panose="020B0604020202020204" pitchFamily="34" charset="0"/>
                  </a:rPr>
                  <a:t> </a:t>
                </a:r>
                <a:r>
                  <a:rPr lang="es-ES" altLang="en-US" b="1" dirty="0" err="1">
                    <a:latin typeface="Arial" panose="020B0604020202020204" pitchFamily="34" charset="0"/>
                    <a:cs typeface="Arial" panose="020B0604020202020204" pitchFamily="34" charset="0"/>
                  </a:rPr>
                  <a:t>ruang</a:t>
                </a:r>
                <a:r>
                  <a:rPr lang="es-ES" altLang="en-US" b="1" dirty="0">
                    <a:latin typeface="Arial" panose="020B0604020202020204" pitchFamily="34" charset="0"/>
                    <a:cs typeface="Arial" panose="020B0604020202020204" pitchFamily="34" charset="0"/>
                  </a:rPr>
                  <a:t> dinas </a:t>
                </a:r>
                <a:r>
                  <a:rPr lang="es-ES" altLang="en-US" b="1" dirty="0" err="1">
                    <a:latin typeface="Arial" panose="020B0604020202020204" pitchFamily="34" charset="0"/>
                    <a:cs typeface="Arial" panose="020B0604020202020204" pitchFamily="34" charset="0"/>
                  </a:rPr>
                  <a:t>guru</a:t>
                </a:r>
                <a:r>
                  <a:rPr lang="es-ES" altLang="en-US" b="1" dirty="0">
                    <a:latin typeface="Arial" panose="020B0604020202020204" pitchFamily="34" charset="0"/>
                    <a:cs typeface="Arial" panose="020B0604020202020204" pitchFamily="34" charset="0"/>
                  </a:rPr>
                  <a:t> SMA:</a:t>
                </a:r>
              </a:p>
            </p:txBody>
          </p:sp>
        </p:gr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860" t="47092" r="60773" b="44863"/>
            <a:stretch/>
          </p:blipFill>
          <p:spPr bwMode="auto">
            <a:xfrm>
              <a:off x="456093" y="1366847"/>
              <a:ext cx="298323" cy="25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4" name="Group 13"/>
          <p:cNvGrpSpPr/>
          <p:nvPr/>
        </p:nvGrpSpPr>
        <p:grpSpPr>
          <a:xfrm>
            <a:off x="6553200" y="986669"/>
            <a:ext cx="5638800" cy="667678"/>
            <a:chOff x="6553199" y="1171647"/>
            <a:chExt cx="5638800" cy="667678"/>
          </a:xfrm>
        </p:grpSpPr>
        <p:grpSp>
          <p:nvGrpSpPr>
            <p:cNvPr id="15" name="Group 14"/>
            <p:cNvGrpSpPr/>
            <p:nvPr/>
          </p:nvGrpSpPr>
          <p:grpSpPr>
            <a:xfrm>
              <a:off x="6553199" y="1171647"/>
              <a:ext cx="5638800" cy="667678"/>
              <a:chOff x="-12700" y="3537398"/>
              <a:chExt cx="7341461" cy="667678"/>
            </a:xfrm>
          </p:grpSpPr>
          <p:sp>
            <p:nvSpPr>
              <p:cNvPr id="17" name="Rectangle 16"/>
              <p:cNvSpPr/>
              <p:nvPr/>
            </p:nvSpPr>
            <p:spPr>
              <a:xfrm>
                <a:off x="700660" y="3537398"/>
                <a:ext cx="6628101"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19" name="Group 18"/>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21" name="Oval 20"/>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Rectangle 19"/>
              <p:cNvSpPr/>
              <p:nvPr/>
            </p:nvSpPr>
            <p:spPr>
              <a:xfrm>
                <a:off x="1225201" y="3631164"/>
                <a:ext cx="5243752" cy="410882"/>
              </a:xfrm>
              <a:prstGeom prst="rect">
                <a:avLst/>
              </a:prstGeom>
            </p:spPr>
            <p:txBody>
              <a:bodyPr wrap="square">
                <a:spAutoFit/>
              </a:bodyPr>
              <a:lstStyle/>
              <a:p>
                <a:pPr marL="287338" lvl="0" indent="-287338" fontAlgn="base">
                  <a:lnSpc>
                    <a:spcPct val="115000"/>
                  </a:lnSpc>
                  <a:spcBef>
                    <a:spcPct val="0"/>
                  </a:spcBef>
                  <a:spcAft>
                    <a:spcPct val="0"/>
                  </a:spcAft>
                </a:pPr>
                <a:r>
                  <a:rPr lang="es-ES" altLang="en-US" b="1" dirty="0">
                    <a:latin typeface="Arial" panose="020B0604020202020204" pitchFamily="34" charset="0"/>
                    <a:cs typeface="Arial" panose="020B0604020202020204" pitchFamily="34" charset="0"/>
                  </a:rPr>
                  <a:t>2. </a:t>
                </a:r>
                <a:r>
                  <a:rPr lang="es-ES" altLang="en-US" b="1" dirty="0" err="1">
                    <a:latin typeface="Arial" panose="020B0604020202020204" pitchFamily="34" charset="0"/>
                    <a:cs typeface="Arial" panose="020B0604020202020204" pitchFamily="34" charset="0"/>
                  </a:rPr>
                  <a:t>pembangunan</a:t>
                </a:r>
                <a:r>
                  <a:rPr lang="es-ES" altLang="en-US" b="1" dirty="0">
                    <a:latin typeface="Arial" panose="020B0604020202020204" pitchFamily="34" charset="0"/>
                    <a:cs typeface="Arial" panose="020B0604020202020204" pitchFamily="34" charset="0"/>
                  </a:rPr>
                  <a:t> </a:t>
                </a:r>
                <a:r>
                  <a:rPr lang="es-ES" altLang="en-US" b="1" dirty="0" err="1">
                    <a:latin typeface="Arial" panose="020B0604020202020204" pitchFamily="34" charset="0"/>
                    <a:cs typeface="Arial" panose="020B0604020202020204" pitchFamily="34" charset="0"/>
                  </a:rPr>
                  <a:t>asrama</a:t>
                </a:r>
                <a:r>
                  <a:rPr lang="es-ES" altLang="en-US" b="1" dirty="0">
                    <a:latin typeface="Arial" panose="020B0604020202020204" pitchFamily="34" charset="0"/>
                    <a:cs typeface="Arial" panose="020B0604020202020204" pitchFamily="34" charset="0"/>
                  </a:rPr>
                  <a:t> </a:t>
                </a:r>
                <a:r>
                  <a:rPr lang="es-ES" altLang="en-US" b="1" dirty="0" err="1" smtClean="0">
                    <a:latin typeface="Arial" panose="020B0604020202020204" pitchFamily="34" charset="0"/>
                    <a:cs typeface="Arial" panose="020B0604020202020204" pitchFamily="34" charset="0"/>
                  </a:rPr>
                  <a:t>siswa</a:t>
                </a:r>
                <a:r>
                  <a:rPr lang="es-ES" altLang="en-US" b="1" dirty="0" smtClean="0">
                    <a:latin typeface="Arial" panose="020B0604020202020204" pitchFamily="34" charset="0"/>
                    <a:cs typeface="Arial" panose="020B0604020202020204" pitchFamily="34" charset="0"/>
                  </a:rPr>
                  <a:t>:</a:t>
                </a:r>
                <a:endParaRPr lang="es-ES" altLang="en-US" b="1" dirty="0">
                  <a:latin typeface="Arial" panose="020B0604020202020204" pitchFamily="34" charset="0"/>
                  <a:cs typeface="Arial" panose="020B0604020202020204" pitchFamily="34" charset="0"/>
                </a:endParaRPr>
              </a:p>
            </p:txBody>
          </p:sp>
        </p:gr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89" t="58254" r="73700" b="33344"/>
            <a:stretch/>
          </p:blipFill>
          <p:spPr bwMode="auto">
            <a:xfrm>
              <a:off x="7009294" y="1389942"/>
              <a:ext cx="241069" cy="15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4095" r="83006" b="39747"/>
          <a:stretch/>
        </p:blipFill>
        <p:spPr bwMode="auto">
          <a:xfrm>
            <a:off x="916789" y="2710025"/>
            <a:ext cx="634523" cy="549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1673826" y="2710025"/>
            <a:ext cx="10020665" cy="646331"/>
          </a:xfrm>
          <a:prstGeom prst="rect">
            <a:avLst/>
          </a:prstGeom>
        </p:spPr>
        <p:txBody>
          <a:bodyPr wrap="square">
            <a:spAutoFit/>
          </a:bodyPr>
          <a:lstStyle/>
          <a:p>
            <a:r>
              <a:rPr lang="en-US" b="1" dirty="0" err="1"/>
              <a:t>mempercepat</a:t>
            </a:r>
            <a:r>
              <a:rPr lang="en-US" b="1" dirty="0"/>
              <a:t> </a:t>
            </a:r>
            <a:r>
              <a:rPr lang="en-US" b="1" dirty="0" err="1"/>
              <a:t>pembangunan</a:t>
            </a:r>
            <a:r>
              <a:rPr lang="en-US" b="1" dirty="0"/>
              <a:t> </a:t>
            </a:r>
            <a:r>
              <a:rPr lang="en-US" b="1" dirty="0" err="1"/>
              <a:t>infrastruktur</a:t>
            </a:r>
            <a:r>
              <a:rPr lang="en-US" b="1" dirty="0"/>
              <a:t> </a:t>
            </a:r>
            <a:r>
              <a:rPr lang="en-US" dirty="0" err="1"/>
              <a:t>dan</a:t>
            </a:r>
            <a:r>
              <a:rPr lang="en-US" dirty="0"/>
              <a:t> </a:t>
            </a:r>
            <a:r>
              <a:rPr lang="en-US" dirty="0" err="1"/>
              <a:t>pelayanan</a:t>
            </a:r>
            <a:r>
              <a:rPr lang="en-US" dirty="0"/>
              <a:t> </a:t>
            </a:r>
            <a:r>
              <a:rPr lang="en-US" dirty="0" err="1"/>
              <a:t>dasar</a:t>
            </a:r>
            <a:r>
              <a:rPr lang="en-US" dirty="0"/>
              <a:t> yang </a:t>
            </a:r>
            <a:r>
              <a:rPr lang="en-US" dirty="0" err="1"/>
              <a:t>fokus</a:t>
            </a:r>
            <a:r>
              <a:rPr lang="en-US" dirty="0"/>
              <a:t> </a:t>
            </a:r>
            <a:r>
              <a:rPr lang="en-US" dirty="0" err="1"/>
              <a:t>pada</a:t>
            </a:r>
            <a:r>
              <a:rPr lang="en-US" dirty="0"/>
              <a:t> </a:t>
            </a:r>
            <a:r>
              <a:rPr lang="en-US" dirty="0" err="1"/>
              <a:t>lokasi</a:t>
            </a:r>
            <a:r>
              <a:rPr lang="en-US" dirty="0"/>
              <a:t> </a:t>
            </a:r>
            <a:r>
              <a:rPr lang="en-US" dirty="0" err="1"/>
              <a:t>prioritas</a:t>
            </a:r>
            <a:r>
              <a:rPr lang="en-US" dirty="0"/>
              <a:t> (</a:t>
            </a:r>
            <a:r>
              <a:rPr lang="en-US" dirty="0" err="1"/>
              <a:t>kecamatan</a:t>
            </a:r>
            <a:r>
              <a:rPr lang="en-US" dirty="0"/>
              <a:t>) yang </a:t>
            </a:r>
            <a:r>
              <a:rPr lang="en-US" dirty="0" err="1"/>
              <a:t>termasuk</a:t>
            </a:r>
            <a:r>
              <a:rPr lang="en-US" dirty="0"/>
              <a:t> </a:t>
            </a:r>
            <a:r>
              <a:rPr lang="en-US" dirty="0" err="1"/>
              <a:t>kategori</a:t>
            </a:r>
            <a:r>
              <a:rPr lang="en-US" dirty="0"/>
              <a:t> </a:t>
            </a:r>
            <a:r>
              <a:rPr lang="en-US" dirty="0" err="1"/>
              <a:t>daerah</a:t>
            </a:r>
            <a:r>
              <a:rPr lang="en-US" dirty="0"/>
              <a:t> </a:t>
            </a:r>
            <a:r>
              <a:rPr lang="en-US" dirty="0" err="1"/>
              <a:t>perbatasan</a:t>
            </a:r>
            <a:r>
              <a:rPr lang="en-US" dirty="0"/>
              <a:t>, </a:t>
            </a:r>
            <a:r>
              <a:rPr lang="en-US" dirty="0" err="1"/>
              <a:t>kepulauan</a:t>
            </a:r>
            <a:r>
              <a:rPr lang="en-US" dirty="0"/>
              <a:t>, </a:t>
            </a:r>
            <a:r>
              <a:rPr lang="en-US" dirty="0" err="1"/>
              <a:t>tertinggal</a:t>
            </a:r>
            <a:r>
              <a:rPr lang="en-US" dirty="0"/>
              <a:t>, </a:t>
            </a:r>
            <a:r>
              <a:rPr lang="en-US" dirty="0" err="1"/>
              <a:t>dan</a:t>
            </a:r>
            <a:r>
              <a:rPr lang="en-US" dirty="0"/>
              <a:t> </a:t>
            </a:r>
            <a:r>
              <a:rPr lang="en-US" dirty="0" err="1"/>
              <a:t>transmigrasi</a:t>
            </a:r>
            <a:endParaRPr lang="en-US" dirty="0"/>
          </a:p>
        </p:txBody>
      </p:sp>
      <p:sp>
        <p:nvSpPr>
          <p:cNvPr id="25" name="Rectangle 24"/>
          <p:cNvSpPr/>
          <p:nvPr/>
        </p:nvSpPr>
        <p:spPr>
          <a:xfrm>
            <a:off x="1644066" y="3529306"/>
            <a:ext cx="9963405" cy="1477328"/>
          </a:xfrm>
          <a:prstGeom prst="rect">
            <a:avLst/>
          </a:prstGeom>
        </p:spPr>
        <p:txBody>
          <a:bodyPr wrap="square">
            <a:spAutoFit/>
          </a:bodyPr>
          <a:lstStyle/>
          <a:p>
            <a:pPr marL="285750" indent="-285750">
              <a:buFont typeface="Wingdings" pitchFamily="2" charset="2"/>
              <a:buChar char="q"/>
            </a:pPr>
            <a:r>
              <a:rPr lang="en-US" b="1" dirty="0" err="1"/>
              <a:t>Belum</a:t>
            </a:r>
            <a:r>
              <a:rPr lang="en-US" b="1" dirty="0"/>
              <a:t> </a:t>
            </a:r>
            <a:r>
              <a:rPr lang="en-US" b="1" dirty="0" err="1"/>
              <a:t>memiliki</a:t>
            </a:r>
            <a:r>
              <a:rPr lang="en-US" b="1" dirty="0"/>
              <a:t> </a:t>
            </a:r>
            <a:r>
              <a:rPr lang="en-US" b="1" dirty="0" err="1"/>
              <a:t>rumah</a:t>
            </a:r>
            <a:r>
              <a:rPr lang="en-US" b="1" dirty="0"/>
              <a:t> </a:t>
            </a:r>
            <a:r>
              <a:rPr lang="en-US" b="1" dirty="0" err="1"/>
              <a:t>dinas</a:t>
            </a:r>
            <a:r>
              <a:rPr lang="en-US" b="1" dirty="0"/>
              <a:t> </a:t>
            </a:r>
            <a:r>
              <a:rPr lang="en-US" dirty="0" err="1"/>
              <a:t>atau</a:t>
            </a:r>
            <a:r>
              <a:rPr lang="en-US" dirty="0"/>
              <a:t> </a:t>
            </a:r>
            <a:r>
              <a:rPr lang="en-US" dirty="0" err="1"/>
              <a:t>rumah</a:t>
            </a:r>
            <a:r>
              <a:rPr lang="en-US" dirty="0"/>
              <a:t> </a:t>
            </a:r>
            <a:r>
              <a:rPr lang="en-US" dirty="0" err="1"/>
              <a:t>dinas</a:t>
            </a:r>
            <a:r>
              <a:rPr lang="en-US" dirty="0"/>
              <a:t> yang </a:t>
            </a:r>
            <a:r>
              <a:rPr lang="en-US" dirty="0" err="1"/>
              <a:t>tersedia</a:t>
            </a:r>
            <a:r>
              <a:rPr lang="en-US" dirty="0"/>
              <a:t> </a:t>
            </a:r>
            <a:r>
              <a:rPr lang="en-US" b="1" dirty="0" err="1"/>
              <a:t>tidak</a:t>
            </a:r>
            <a:r>
              <a:rPr lang="en-US" b="1" dirty="0"/>
              <a:t> </a:t>
            </a:r>
            <a:r>
              <a:rPr lang="en-US" b="1" dirty="0" err="1"/>
              <a:t>memadai</a:t>
            </a:r>
            <a:r>
              <a:rPr lang="en-US" b="1" dirty="0"/>
              <a:t>/</a:t>
            </a:r>
            <a:r>
              <a:rPr lang="en-US" b="1" dirty="0" err="1"/>
              <a:t>darurat</a:t>
            </a:r>
            <a:r>
              <a:rPr lang="en-US" dirty="0"/>
              <a:t> </a:t>
            </a:r>
            <a:r>
              <a:rPr lang="en-US" dirty="0" err="1"/>
              <a:t>serta</a:t>
            </a:r>
            <a:r>
              <a:rPr lang="en-US" dirty="0"/>
              <a:t> </a:t>
            </a:r>
            <a:r>
              <a:rPr lang="en-US" dirty="0" err="1"/>
              <a:t>tidak</a:t>
            </a:r>
            <a:r>
              <a:rPr lang="en-US" dirty="0"/>
              <a:t> </a:t>
            </a:r>
            <a:r>
              <a:rPr lang="en-US" dirty="0" err="1"/>
              <a:t>sesuai</a:t>
            </a:r>
            <a:r>
              <a:rPr lang="en-US" dirty="0"/>
              <a:t> </a:t>
            </a:r>
            <a:r>
              <a:rPr lang="en-US" dirty="0" err="1"/>
              <a:t>dengan</a:t>
            </a:r>
            <a:r>
              <a:rPr lang="en-US" dirty="0"/>
              <a:t> </a:t>
            </a:r>
            <a:r>
              <a:rPr lang="en-US" dirty="0" err="1"/>
              <a:t>pembakuan</a:t>
            </a:r>
            <a:r>
              <a:rPr lang="en-US" dirty="0"/>
              <a:t> </a:t>
            </a:r>
            <a:r>
              <a:rPr lang="en-US" dirty="0" err="1"/>
              <a:t>bangunan</a:t>
            </a:r>
            <a:r>
              <a:rPr lang="en-US" dirty="0"/>
              <a:t>; </a:t>
            </a:r>
            <a:endParaRPr lang="en-US" dirty="0" smtClean="0"/>
          </a:p>
          <a:p>
            <a:endParaRPr lang="en-US" dirty="0"/>
          </a:p>
          <a:p>
            <a:pPr marL="285750" indent="-285750">
              <a:buFont typeface="Wingdings" pitchFamily="2" charset="2"/>
              <a:buChar char="q"/>
            </a:pPr>
            <a:r>
              <a:rPr lang="en-US" dirty="0" err="1" smtClean="0"/>
              <a:t>bagi</a:t>
            </a:r>
            <a:r>
              <a:rPr lang="en-US" dirty="0" smtClean="0"/>
              <a:t> </a:t>
            </a:r>
            <a:r>
              <a:rPr lang="en-US" dirty="0" err="1"/>
              <a:t>sekolah</a:t>
            </a:r>
            <a:r>
              <a:rPr lang="en-US" dirty="0"/>
              <a:t> yang </a:t>
            </a:r>
            <a:r>
              <a:rPr lang="en-US" b="1" dirty="0" err="1"/>
              <a:t>membutuhkan</a:t>
            </a:r>
            <a:r>
              <a:rPr lang="en-US" dirty="0"/>
              <a:t> </a:t>
            </a:r>
            <a:r>
              <a:rPr lang="en-US" dirty="0" err="1"/>
              <a:t>dan</a:t>
            </a:r>
            <a:r>
              <a:rPr lang="en-US" dirty="0"/>
              <a:t> </a:t>
            </a:r>
            <a:r>
              <a:rPr lang="en-US" b="1" dirty="0" err="1"/>
              <a:t>belum</a:t>
            </a:r>
            <a:r>
              <a:rPr lang="en-US" b="1" dirty="0"/>
              <a:t> </a:t>
            </a:r>
            <a:r>
              <a:rPr lang="en-US" b="1" dirty="0" err="1"/>
              <a:t>memiliki</a:t>
            </a:r>
            <a:r>
              <a:rPr lang="en-US" b="1" dirty="0"/>
              <a:t> </a:t>
            </a:r>
            <a:r>
              <a:rPr lang="en-US" b="1" dirty="0" err="1"/>
              <a:t>asrama</a:t>
            </a:r>
            <a:r>
              <a:rPr lang="en-US" b="1" dirty="0"/>
              <a:t> </a:t>
            </a:r>
            <a:r>
              <a:rPr lang="en-US" b="1" dirty="0" err="1"/>
              <a:t>siswa</a:t>
            </a:r>
            <a:r>
              <a:rPr lang="en-US" b="1" dirty="0"/>
              <a:t> </a:t>
            </a:r>
            <a:r>
              <a:rPr lang="en-US" dirty="0" err="1"/>
              <a:t>atau</a:t>
            </a:r>
            <a:r>
              <a:rPr lang="en-US" dirty="0"/>
              <a:t> </a:t>
            </a:r>
            <a:r>
              <a:rPr lang="en-US" b="1" dirty="0" err="1"/>
              <a:t>jumlah</a:t>
            </a:r>
            <a:r>
              <a:rPr lang="en-US" b="1" dirty="0"/>
              <a:t> </a:t>
            </a:r>
            <a:r>
              <a:rPr lang="en-US" b="1" dirty="0" err="1"/>
              <a:t>asrama</a:t>
            </a:r>
            <a:r>
              <a:rPr lang="en-US" b="1" dirty="0"/>
              <a:t> </a:t>
            </a:r>
            <a:r>
              <a:rPr lang="en-US" dirty="0"/>
              <a:t>yang </a:t>
            </a:r>
            <a:r>
              <a:rPr lang="en-US" dirty="0" err="1"/>
              <a:t>dimiliki</a:t>
            </a:r>
            <a:r>
              <a:rPr lang="en-US" dirty="0"/>
              <a:t> </a:t>
            </a:r>
            <a:r>
              <a:rPr lang="en-US" b="1" dirty="0" err="1"/>
              <a:t>kurang</a:t>
            </a:r>
            <a:r>
              <a:rPr lang="en-US" b="1" dirty="0"/>
              <a:t> </a:t>
            </a:r>
            <a:r>
              <a:rPr lang="en-US" dirty="0" err="1"/>
              <a:t>dari</a:t>
            </a:r>
            <a:r>
              <a:rPr lang="en-US" dirty="0"/>
              <a:t> </a:t>
            </a:r>
            <a:r>
              <a:rPr lang="en-US" dirty="0" err="1"/>
              <a:t>kebutuhan</a:t>
            </a:r>
            <a:endParaRPr lang="en-US" dirty="0"/>
          </a:p>
        </p:txBody>
      </p:sp>
      <p:pic>
        <p:nvPicPr>
          <p:cNvPr id="26"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646" t="22084" r="38866" b="38958"/>
          <a:stretch/>
        </p:blipFill>
        <p:spPr bwMode="auto">
          <a:xfrm>
            <a:off x="1008527" y="3465669"/>
            <a:ext cx="542785" cy="50616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172" t="33834" r="35090" b="40227"/>
          <a:stretch/>
        </p:blipFill>
        <p:spPr bwMode="auto">
          <a:xfrm>
            <a:off x="988649" y="5008437"/>
            <a:ext cx="581567" cy="50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Rectangle 27"/>
          <p:cNvSpPr/>
          <p:nvPr/>
        </p:nvSpPr>
        <p:spPr>
          <a:xfrm>
            <a:off x="1653948" y="5145780"/>
            <a:ext cx="4060727" cy="369332"/>
          </a:xfrm>
          <a:prstGeom prst="rect">
            <a:avLst/>
          </a:prstGeom>
        </p:spPr>
        <p:txBody>
          <a:bodyPr wrap="none">
            <a:spAutoFit/>
          </a:bodyPr>
          <a:lstStyle/>
          <a:p>
            <a:r>
              <a:rPr lang="en-US" b="1" dirty="0" err="1"/>
              <a:t>Memiliki</a:t>
            </a:r>
            <a:r>
              <a:rPr lang="en-US" b="1" dirty="0"/>
              <a:t> </a:t>
            </a:r>
            <a:r>
              <a:rPr lang="en-US" b="1" dirty="0" err="1"/>
              <a:t>lahan</a:t>
            </a:r>
            <a:r>
              <a:rPr lang="en-US" b="1" dirty="0"/>
              <a:t> </a:t>
            </a:r>
            <a:r>
              <a:rPr lang="en-US" dirty="0"/>
              <a:t>yang </a:t>
            </a:r>
            <a:r>
              <a:rPr lang="en-US" dirty="0" err="1"/>
              <a:t>cukup</a:t>
            </a:r>
            <a:r>
              <a:rPr lang="en-US" dirty="0"/>
              <a:t> </a:t>
            </a:r>
            <a:r>
              <a:rPr lang="en-US" dirty="0" err="1"/>
              <a:t>dan</a:t>
            </a:r>
            <a:r>
              <a:rPr lang="en-US" dirty="0"/>
              <a:t> </a:t>
            </a:r>
            <a:r>
              <a:rPr lang="en-US" dirty="0" err="1"/>
              <a:t>memadai</a:t>
            </a:r>
            <a:endParaRPr lang="en-US" dirty="0"/>
          </a:p>
        </p:txBody>
      </p:sp>
      <p:sp>
        <p:nvSpPr>
          <p:cNvPr id="29" name="Right Brace 28"/>
          <p:cNvSpPr/>
          <p:nvPr/>
        </p:nvSpPr>
        <p:spPr>
          <a:xfrm rot="5400000">
            <a:off x="5469153" y="-1439058"/>
            <a:ext cx="535921" cy="7092075"/>
          </a:xfrm>
          <a:prstGeom prst="rightBrace">
            <a:avLst>
              <a:gd name="adj1" fmla="val 10250"/>
              <a:gd name="adj2" fmla="val 49226"/>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14208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500"/>
                                        <p:tgtEl>
                                          <p:spTgt spid="5"/>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heel(1)">
                                      <p:cBhvr>
                                        <p:cTn id="11" dur="500"/>
                                        <p:tgtEl>
                                          <p:spTgt spid="14"/>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up)">
                                      <p:cBhvr>
                                        <p:cTn id="15" dur="500"/>
                                        <p:tgtEl>
                                          <p:spTgt spid="29"/>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up)">
                                      <p:cBhvr>
                                        <p:cTn id="23" dur="500"/>
                                        <p:tgtEl>
                                          <p:spTgt spid="24"/>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500"/>
                                        <p:tgtEl>
                                          <p:spTgt spid="25"/>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up)">
                                      <p:cBhvr>
                                        <p:cTn id="35" dur="500"/>
                                        <p:tgtEl>
                                          <p:spTgt spid="27"/>
                                        </p:tgtEl>
                                      </p:cBhvr>
                                    </p:animEffect>
                                  </p:childTnLst>
                                </p:cTn>
                              </p:par>
                            </p:childTnLst>
                          </p:cTn>
                        </p:par>
                        <p:par>
                          <p:cTn id="36" fill="hold">
                            <p:stCondLst>
                              <p:cond delay="4000"/>
                            </p:stCondLst>
                            <p:childTnLst>
                              <p:par>
                                <p:cTn id="37" presetID="22" presetClass="entr" presetSubtype="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up)">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8" grpId="0"/>
      <p:bldP spid="2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02.b</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765124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smtClean="0">
                <a:solidFill>
                  <a:prstClr val="black">
                    <a:lumMod val="75000"/>
                    <a:lumOff val="25000"/>
                  </a:prstClr>
                </a:solidFill>
                <a:latin typeface="Century Gothic" panose="020B0502020202020204" pitchFamily="34" charset="0"/>
              </a:rPr>
              <a:t>Tata Cara </a:t>
            </a:r>
            <a:r>
              <a:rPr lang="en-US" sz="3810" b="1" dirty="0" err="1" smtClean="0">
                <a:solidFill>
                  <a:prstClr val="black">
                    <a:lumMod val="75000"/>
                    <a:lumOff val="25000"/>
                  </a:prstClr>
                </a:solidFill>
                <a:latin typeface="Century Gothic" panose="020B0502020202020204" pitchFamily="34" charset="0"/>
              </a:rPr>
              <a:t>Pelaksanaan</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06948614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rgbClr val="FFFF00"/>
                </a:solidFill>
              </a:rPr>
              <a:t>Umum</a:t>
            </a:r>
            <a:r>
              <a:rPr lang="en-US" sz="2800" b="1" dirty="0" smtClean="0">
                <a:solidFill>
                  <a:schemeClr val="bg1"/>
                </a:solidFill>
              </a:rPr>
              <a:t> </a:t>
            </a:r>
            <a:r>
              <a:rPr lang="en-US" sz="2200" b="1" dirty="0">
                <a:solidFill>
                  <a:schemeClr val="bg1"/>
                </a:solidFill>
              </a:rPr>
              <a:t>(</a:t>
            </a:r>
            <a:r>
              <a:rPr lang="en-US" sz="2200" b="1" dirty="0" err="1">
                <a:solidFill>
                  <a:schemeClr val="bg1"/>
                </a:solidFill>
              </a:rPr>
              <a:t>lampiran</a:t>
            </a:r>
            <a:r>
              <a:rPr lang="en-US" sz="2200" b="1" dirty="0">
                <a:solidFill>
                  <a:schemeClr val="bg1"/>
                </a:solidFill>
              </a:rPr>
              <a:t> I, </a:t>
            </a:r>
            <a:r>
              <a:rPr lang="en-US" sz="2200" b="1" dirty="0" err="1">
                <a:solidFill>
                  <a:schemeClr val="bg1"/>
                </a:solidFill>
              </a:rPr>
              <a:t>Perpres</a:t>
            </a:r>
            <a:r>
              <a:rPr lang="en-US" sz="2200" b="1" dirty="0">
                <a:solidFill>
                  <a:schemeClr val="bg1"/>
                </a:solidFill>
              </a:rPr>
              <a:t> No. 5 </a:t>
            </a:r>
            <a:r>
              <a:rPr lang="en-US" sz="2200" b="1" dirty="0" err="1">
                <a:solidFill>
                  <a:schemeClr val="bg1"/>
                </a:solidFill>
              </a:rPr>
              <a:t>Tahun</a:t>
            </a:r>
            <a:r>
              <a:rPr lang="en-US" sz="2200" b="1" dirty="0">
                <a:solidFill>
                  <a:schemeClr val="bg1"/>
                </a:solidFill>
              </a:rPr>
              <a:t> 2018</a:t>
            </a:r>
            <a:r>
              <a:rPr lang="en-US" sz="2200" b="1" dirty="0" smtClean="0">
                <a:solidFill>
                  <a:schemeClr val="bg1"/>
                </a:solidFill>
              </a:rPr>
              <a:t>) </a:t>
            </a:r>
            <a:endParaRPr lang="en-US" sz="20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le 5"/>
          <p:cNvSpPr/>
          <p:nvPr/>
        </p:nvSpPr>
        <p:spPr>
          <a:xfrm>
            <a:off x="178300" y="594056"/>
            <a:ext cx="3685823" cy="1940957"/>
          </a:xfrm>
          <a:prstGeom prst="roundRect">
            <a:avLst/>
          </a:prstGeom>
          <a:solidFill>
            <a:schemeClr val="accent6">
              <a:lumMod val="20000"/>
              <a:lumOff val="80000"/>
            </a:schemeClr>
          </a:solidFill>
          <a:ln>
            <a:noFill/>
          </a:ln>
        </p:spPr>
        <p:txBody>
          <a:bodyPr wrap="square">
            <a:spAutoFit/>
          </a:bodyPr>
          <a:lstStyle/>
          <a:p>
            <a:r>
              <a:rPr lang="fi-FI" sz="1500" b="1" dirty="0"/>
              <a:t>Kegiatan </a:t>
            </a:r>
            <a:r>
              <a:rPr lang="fi-FI" sz="1500" b="1" dirty="0" smtClean="0"/>
              <a:t>Peningkatan Prasarana </a:t>
            </a:r>
          </a:p>
          <a:p>
            <a:endParaRPr lang="fi-FI" sz="1500" b="1" dirty="0"/>
          </a:p>
          <a:p>
            <a:pPr marL="520700"/>
            <a:r>
              <a:rPr lang="fi-FI" sz="1500" b="1" dirty="0" smtClean="0">
                <a:solidFill>
                  <a:srgbClr val="C00000"/>
                </a:solidFill>
              </a:rPr>
              <a:t>Panitia </a:t>
            </a:r>
            <a:r>
              <a:rPr lang="en-US" sz="1500" b="1" dirty="0">
                <a:solidFill>
                  <a:srgbClr val="C00000"/>
                </a:solidFill>
              </a:rPr>
              <a:t>Pembangunan di </a:t>
            </a:r>
            <a:r>
              <a:rPr lang="en-US" sz="1500" b="1" dirty="0" err="1">
                <a:solidFill>
                  <a:srgbClr val="C00000"/>
                </a:solidFill>
              </a:rPr>
              <a:t>Satuan</a:t>
            </a:r>
            <a:r>
              <a:rPr lang="en-US" sz="1500" b="1" dirty="0">
                <a:solidFill>
                  <a:srgbClr val="C00000"/>
                </a:solidFill>
              </a:rPr>
              <a:t> </a:t>
            </a:r>
            <a:r>
              <a:rPr lang="en-US" sz="1500" b="1" dirty="0" err="1">
                <a:solidFill>
                  <a:srgbClr val="C00000"/>
                </a:solidFill>
              </a:rPr>
              <a:t>Pendidikan</a:t>
            </a:r>
            <a:r>
              <a:rPr lang="en-US" sz="1500" b="1" dirty="0">
                <a:solidFill>
                  <a:srgbClr val="C00000"/>
                </a:solidFill>
              </a:rPr>
              <a:t> (P2S) </a:t>
            </a:r>
            <a:r>
              <a:rPr lang="en-US" sz="1500" b="1" dirty="0" smtClean="0">
                <a:solidFill>
                  <a:srgbClr val="C00000"/>
                </a:solidFill>
                <a:sym typeface="Wingdings" pitchFamily="2" charset="2"/>
              </a:rPr>
              <a:t> </a:t>
            </a:r>
            <a:r>
              <a:rPr lang="en-US" b="1" u="sng" dirty="0" smtClean="0">
                <a:solidFill>
                  <a:srgbClr val="C00000"/>
                </a:solidFill>
              </a:rPr>
              <a:t>SWAKELOLA</a:t>
            </a:r>
          </a:p>
          <a:p>
            <a:endParaRPr lang="en-US" sz="1500" dirty="0"/>
          </a:p>
          <a:p>
            <a:r>
              <a:rPr lang="en-US" sz="1500" dirty="0" smtClean="0"/>
              <a:t>P2S </a:t>
            </a:r>
            <a:r>
              <a:rPr lang="en-US" sz="1500" dirty="0" err="1" smtClean="0"/>
              <a:t>ditetapkan</a:t>
            </a:r>
            <a:r>
              <a:rPr lang="en-US" sz="1500" dirty="0" smtClean="0"/>
              <a:t> </a:t>
            </a:r>
            <a:r>
              <a:rPr lang="en-US" sz="1500" dirty="0" err="1"/>
              <a:t>oleh</a:t>
            </a:r>
            <a:r>
              <a:rPr lang="en-US" sz="1500" dirty="0"/>
              <a:t> </a:t>
            </a:r>
            <a:r>
              <a:rPr lang="en-US" sz="1500" dirty="0" err="1"/>
              <a:t>Kepala</a:t>
            </a:r>
            <a:r>
              <a:rPr lang="en-US" sz="1500" dirty="0"/>
              <a:t> </a:t>
            </a:r>
            <a:r>
              <a:rPr lang="en-US" sz="1500" dirty="0" err="1" smtClean="0"/>
              <a:t>Sekolah</a:t>
            </a:r>
            <a:r>
              <a:rPr lang="en-US" sz="1500" dirty="0" smtClean="0"/>
              <a:t> </a:t>
            </a:r>
            <a:r>
              <a:rPr lang="en-US" sz="1500" dirty="0" err="1" smtClean="0"/>
              <a:t>atau</a:t>
            </a:r>
            <a:r>
              <a:rPr lang="en-US" sz="1500" dirty="0" smtClean="0"/>
              <a:t> </a:t>
            </a:r>
            <a:r>
              <a:rPr lang="en-US" sz="1500" dirty="0" err="1"/>
              <a:t>Kepala</a:t>
            </a:r>
            <a:r>
              <a:rPr lang="en-US" sz="1500" dirty="0"/>
              <a:t> SKB </a:t>
            </a:r>
            <a:r>
              <a:rPr lang="en-US" sz="1500" dirty="0" err="1"/>
              <a:t>penerima</a:t>
            </a:r>
            <a:r>
              <a:rPr lang="en-US" sz="1500" dirty="0"/>
              <a:t> </a:t>
            </a:r>
            <a:r>
              <a:rPr lang="en-US" sz="1500" dirty="0" err="1"/>
              <a:t>alokasi</a:t>
            </a:r>
            <a:r>
              <a:rPr lang="en-US" sz="1500" dirty="0"/>
              <a:t> DAK </a:t>
            </a:r>
            <a:r>
              <a:rPr lang="en-US" sz="1500" dirty="0" err="1" smtClean="0"/>
              <a:t>Fisik</a:t>
            </a:r>
            <a:endParaRPr lang="en-US" sz="1500" dirty="0"/>
          </a:p>
        </p:txBody>
      </p:sp>
      <p:pic>
        <p:nvPicPr>
          <p:cNvPr id="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37" t="38507" r="39537" b="45690"/>
          <a:stretch/>
        </p:blipFill>
        <p:spPr bwMode="auto">
          <a:xfrm>
            <a:off x="214748" y="1198060"/>
            <a:ext cx="527772" cy="42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127680" y="2535013"/>
            <a:ext cx="1220139" cy="593014"/>
            <a:chOff x="15750" y="2102889"/>
            <a:chExt cx="1220139" cy="593014"/>
          </a:xfrm>
          <a:solidFill>
            <a:srgbClr val="92D050"/>
          </a:solidFill>
        </p:grpSpPr>
        <p:cxnSp>
          <p:nvCxnSpPr>
            <p:cNvPr id="9" name="Straight Connector 8"/>
            <p:cNvCxnSpPr/>
            <p:nvPr/>
          </p:nvCxnSpPr>
          <p:spPr>
            <a:xfrm>
              <a:off x="15750" y="2538248"/>
              <a:ext cx="1035407" cy="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019625" y="2102889"/>
              <a:ext cx="16098" cy="43536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35557" y="2270234"/>
              <a:ext cx="400332" cy="425669"/>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12" name="Group 11"/>
          <p:cNvGrpSpPr/>
          <p:nvPr/>
        </p:nvGrpSpPr>
        <p:grpSpPr>
          <a:xfrm>
            <a:off x="1400796" y="2702358"/>
            <a:ext cx="1740401" cy="748861"/>
            <a:chOff x="1288866" y="2270234"/>
            <a:chExt cx="1740401" cy="748861"/>
          </a:xfrm>
        </p:grpSpPr>
        <p:cxnSp>
          <p:nvCxnSpPr>
            <p:cNvPr id="13" name="Straight Connector 12"/>
            <p:cNvCxnSpPr/>
            <p:nvPr/>
          </p:nvCxnSpPr>
          <p:spPr>
            <a:xfrm>
              <a:off x="1288866" y="2538248"/>
              <a:ext cx="1555669" cy="0"/>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844535" y="2483068"/>
              <a:ext cx="0" cy="536027"/>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2628935" y="2270234"/>
              <a:ext cx="400332" cy="425669"/>
            </a:xfrm>
            <a:prstGeom prst="ellipse">
              <a:avLst/>
            </a:prstGeom>
            <a:solidFill>
              <a:srgbClr val="9674BC"/>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16" name="Group 15"/>
          <p:cNvGrpSpPr/>
          <p:nvPr/>
        </p:nvGrpSpPr>
        <p:grpSpPr>
          <a:xfrm>
            <a:off x="3243993" y="2434345"/>
            <a:ext cx="1740401" cy="693682"/>
            <a:chOff x="3132063" y="2002221"/>
            <a:chExt cx="1740401" cy="693682"/>
          </a:xfrm>
          <a:solidFill>
            <a:srgbClr val="0070C0"/>
          </a:solidFill>
        </p:grpSpPr>
        <p:cxnSp>
          <p:nvCxnSpPr>
            <p:cNvPr id="17" name="Straight Connector 16"/>
            <p:cNvCxnSpPr/>
            <p:nvPr/>
          </p:nvCxnSpPr>
          <p:spPr>
            <a:xfrm>
              <a:off x="3132063" y="2538248"/>
              <a:ext cx="1555669"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4656200" y="2002221"/>
              <a:ext cx="0" cy="536027"/>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4472132" y="2270234"/>
              <a:ext cx="400332" cy="42566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grpSp>
        <p:nvGrpSpPr>
          <p:cNvPr id="20" name="Group 19"/>
          <p:cNvGrpSpPr/>
          <p:nvPr/>
        </p:nvGrpSpPr>
        <p:grpSpPr>
          <a:xfrm>
            <a:off x="5037371" y="2702358"/>
            <a:ext cx="1740401" cy="748861"/>
            <a:chOff x="4925441" y="2270234"/>
            <a:chExt cx="1740401" cy="748861"/>
          </a:xfrm>
          <a:solidFill>
            <a:srgbClr val="F79D3B"/>
          </a:solidFill>
        </p:grpSpPr>
        <p:cxnSp>
          <p:nvCxnSpPr>
            <p:cNvPr id="21" name="Straight Connector 20"/>
            <p:cNvCxnSpPr/>
            <p:nvPr/>
          </p:nvCxnSpPr>
          <p:spPr>
            <a:xfrm>
              <a:off x="4925441" y="2538248"/>
              <a:ext cx="1555669" cy="0"/>
            </a:xfrm>
            <a:prstGeom prst="line">
              <a:avLst/>
            </a:prstGeom>
            <a:grpFill/>
            <a:ln>
              <a:solidFill>
                <a:srgbClr val="F79D3B"/>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6481110" y="2483068"/>
              <a:ext cx="0" cy="536027"/>
            </a:xfrm>
            <a:prstGeom prst="line">
              <a:avLst/>
            </a:prstGeom>
            <a:grpFill/>
            <a:ln>
              <a:solidFill>
                <a:srgbClr val="F79D3B"/>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6265510" y="2270234"/>
              <a:ext cx="400332" cy="42566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grpSp>
        <p:nvGrpSpPr>
          <p:cNvPr id="24" name="Group 23"/>
          <p:cNvGrpSpPr/>
          <p:nvPr/>
        </p:nvGrpSpPr>
        <p:grpSpPr>
          <a:xfrm>
            <a:off x="6838535" y="2434345"/>
            <a:ext cx="1740401" cy="693682"/>
            <a:chOff x="6726605" y="2002221"/>
            <a:chExt cx="1740401" cy="693682"/>
          </a:xfrm>
          <a:solidFill>
            <a:srgbClr val="92D050"/>
          </a:solidFill>
        </p:grpSpPr>
        <p:cxnSp>
          <p:nvCxnSpPr>
            <p:cNvPr id="25" name="Straight Connector 24"/>
            <p:cNvCxnSpPr/>
            <p:nvPr/>
          </p:nvCxnSpPr>
          <p:spPr>
            <a:xfrm>
              <a:off x="6726605" y="2538248"/>
              <a:ext cx="1555669" cy="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8250742" y="2002221"/>
              <a:ext cx="0" cy="536027"/>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8066674" y="2270234"/>
              <a:ext cx="400332" cy="425669"/>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28" name="Group 27"/>
          <p:cNvGrpSpPr/>
          <p:nvPr/>
        </p:nvGrpSpPr>
        <p:grpSpPr>
          <a:xfrm>
            <a:off x="8631913" y="2702358"/>
            <a:ext cx="1740401" cy="748861"/>
            <a:chOff x="8519983" y="2270234"/>
            <a:chExt cx="1740401" cy="748861"/>
          </a:xfrm>
        </p:grpSpPr>
        <p:cxnSp>
          <p:nvCxnSpPr>
            <p:cNvPr id="29" name="Straight Connector 28"/>
            <p:cNvCxnSpPr/>
            <p:nvPr/>
          </p:nvCxnSpPr>
          <p:spPr>
            <a:xfrm>
              <a:off x="8519983" y="2538248"/>
              <a:ext cx="1555669" cy="0"/>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10075652" y="2483068"/>
              <a:ext cx="0" cy="536027"/>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9860052" y="2270234"/>
              <a:ext cx="400332" cy="425669"/>
            </a:xfrm>
            <a:prstGeom prst="ellipse">
              <a:avLst/>
            </a:prstGeom>
            <a:solidFill>
              <a:srgbClr val="9674B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32" name="Group 31"/>
          <p:cNvGrpSpPr/>
          <p:nvPr/>
        </p:nvGrpSpPr>
        <p:grpSpPr>
          <a:xfrm>
            <a:off x="10448838" y="2702358"/>
            <a:ext cx="1220139" cy="425669"/>
            <a:chOff x="10336908" y="2270234"/>
            <a:chExt cx="1220139" cy="425669"/>
          </a:xfrm>
          <a:solidFill>
            <a:srgbClr val="0070C0"/>
          </a:solidFill>
        </p:grpSpPr>
        <p:cxnSp>
          <p:nvCxnSpPr>
            <p:cNvPr id="33" name="Straight Connector 32"/>
            <p:cNvCxnSpPr/>
            <p:nvPr/>
          </p:nvCxnSpPr>
          <p:spPr>
            <a:xfrm>
              <a:off x="10336908" y="2538248"/>
              <a:ext cx="1035407"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34" name="Oval 33"/>
            <p:cNvSpPr/>
            <p:nvPr/>
          </p:nvSpPr>
          <p:spPr>
            <a:xfrm>
              <a:off x="11156715" y="2270234"/>
              <a:ext cx="400332" cy="425669"/>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cxnSp>
        <p:nvCxnSpPr>
          <p:cNvPr id="35" name="Straight Arrow Connector 34"/>
          <p:cNvCxnSpPr/>
          <p:nvPr/>
        </p:nvCxnSpPr>
        <p:spPr>
          <a:xfrm>
            <a:off x="1174393" y="936609"/>
            <a:ext cx="0" cy="23801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188805" y="3451219"/>
            <a:ext cx="3685823" cy="1992035"/>
          </a:xfrm>
          <a:prstGeom prst="roundRect">
            <a:avLst/>
          </a:prstGeom>
          <a:solidFill>
            <a:srgbClr val="E2D8EC"/>
          </a:solidFill>
          <a:ln>
            <a:noFill/>
          </a:ln>
        </p:spPr>
        <p:txBody>
          <a:bodyPr wrap="square">
            <a:spAutoFit/>
          </a:bodyPr>
          <a:lstStyle/>
          <a:p>
            <a:r>
              <a:rPr lang="fi-FI" sz="1500" b="1" dirty="0"/>
              <a:t>Kegiatan </a:t>
            </a:r>
            <a:r>
              <a:rPr lang="fi-FI" sz="1500" b="1" dirty="0" smtClean="0"/>
              <a:t>Peningkatan Sarana  Pendidikan </a:t>
            </a:r>
          </a:p>
          <a:p>
            <a:endParaRPr lang="fi-FI" sz="1500" b="1" dirty="0"/>
          </a:p>
          <a:p>
            <a:pPr marL="520700"/>
            <a:r>
              <a:rPr lang="fi-FI" sz="1500" b="1" dirty="0" smtClean="0">
                <a:solidFill>
                  <a:srgbClr val="C00000"/>
                </a:solidFill>
              </a:rPr>
              <a:t>Dinas Pendidikan Provinsi</a:t>
            </a:r>
            <a:r>
              <a:rPr lang="fi-FI" sz="1500" b="1" dirty="0">
                <a:solidFill>
                  <a:srgbClr val="C00000"/>
                </a:solidFill>
              </a:rPr>
              <a:t>/ </a:t>
            </a:r>
            <a:r>
              <a:rPr lang="fi-FI" sz="1500" b="1" dirty="0" smtClean="0">
                <a:solidFill>
                  <a:srgbClr val="C00000"/>
                </a:solidFill>
              </a:rPr>
              <a:t>Kabupaten</a:t>
            </a:r>
            <a:r>
              <a:rPr lang="fi-FI" sz="1500" b="1" dirty="0">
                <a:solidFill>
                  <a:srgbClr val="C00000"/>
                </a:solidFill>
              </a:rPr>
              <a:t>/ </a:t>
            </a:r>
            <a:r>
              <a:rPr lang="fi-FI" sz="1500" b="1" dirty="0" smtClean="0">
                <a:solidFill>
                  <a:srgbClr val="C00000"/>
                </a:solidFill>
              </a:rPr>
              <a:t>Kota</a:t>
            </a:r>
          </a:p>
          <a:p>
            <a:pPr marL="520700"/>
            <a:endParaRPr lang="en-US" sz="1500" dirty="0"/>
          </a:p>
          <a:p>
            <a:r>
              <a:rPr lang="en-US" sz="1500" dirty="0" err="1" smtClean="0"/>
              <a:t>Melalui</a:t>
            </a:r>
            <a:r>
              <a:rPr lang="en-US" sz="1500" dirty="0" smtClean="0"/>
              <a:t> </a:t>
            </a:r>
            <a:r>
              <a:rPr lang="en-US" b="1" u="sng" dirty="0" err="1">
                <a:solidFill>
                  <a:srgbClr val="C00000"/>
                </a:solidFill>
              </a:rPr>
              <a:t>pemilihan</a:t>
            </a:r>
            <a:r>
              <a:rPr lang="en-US" b="1" u="sng" dirty="0">
                <a:solidFill>
                  <a:srgbClr val="C00000"/>
                </a:solidFill>
              </a:rPr>
              <a:t> </a:t>
            </a:r>
            <a:r>
              <a:rPr lang="en-US" b="1" u="sng" dirty="0" err="1">
                <a:solidFill>
                  <a:srgbClr val="C00000"/>
                </a:solidFill>
              </a:rPr>
              <a:t>penyedia</a:t>
            </a:r>
            <a:r>
              <a:rPr lang="en-US" b="1" u="sng" dirty="0">
                <a:solidFill>
                  <a:srgbClr val="C00000"/>
                </a:solidFill>
              </a:rPr>
              <a:t> </a:t>
            </a:r>
            <a:r>
              <a:rPr lang="en-US" b="1" u="sng" dirty="0" err="1">
                <a:solidFill>
                  <a:srgbClr val="C00000"/>
                </a:solidFill>
              </a:rPr>
              <a:t>barang</a:t>
            </a:r>
            <a:r>
              <a:rPr lang="en-US" b="1" u="sng" dirty="0">
                <a:solidFill>
                  <a:srgbClr val="C00000"/>
                </a:solidFill>
              </a:rPr>
              <a:t>/</a:t>
            </a:r>
            <a:r>
              <a:rPr lang="en-US" b="1" u="sng" dirty="0" err="1">
                <a:solidFill>
                  <a:srgbClr val="C00000"/>
                </a:solidFill>
              </a:rPr>
              <a:t>jasa</a:t>
            </a:r>
            <a:r>
              <a:rPr lang="en-US" sz="1500" dirty="0"/>
              <a:t> </a:t>
            </a:r>
            <a:r>
              <a:rPr lang="en-US" sz="1500" dirty="0" err="1" smtClean="0"/>
              <a:t>sesuai</a:t>
            </a:r>
            <a:r>
              <a:rPr lang="en-US" sz="1500" dirty="0" smtClean="0"/>
              <a:t> </a:t>
            </a:r>
            <a:r>
              <a:rPr lang="en-US" sz="1500" dirty="0" err="1" smtClean="0"/>
              <a:t>ketentuan</a:t>
            </a:r>
            <a:r>
              <a:rPr lang="en-US" sz="1500" dirty="0" smtClean="0"/>
              <a:t>.</a:t>
            </a:r>
            <a:endParaRPr lang="en-US" sz="1500" dirty="0"/>
          </a:p>
        </p:txBody>
      </p:sp>
      <p:pic>
        <p:nvPicPr>
          <p:cNvPr id="3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37" t="38507" r="39537" b="45690"/>
          <a:stretch/>
        </p:blipFill>
        <p:spPr bwMode="auto">
          <a:xfrm>
            <a:off x="249292" y="3957736"/>
            <a:ext cx="527772" cy="42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Arrow Connector 37"/>
          <p:cNvCxnSpPr/>
          <p:nvPr/>
        </p:nvCxnSpPr>
        <p:spPr>
          <a:xfrm>
            <a:off x="1191076" y="3743853"/>
            <a:ext cx="0" cy="23801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9" name="Rounded Rectangle 38"/>
          <p:cNvSpPr/>
          <p:nvPr/>
        </p:nvSpPr>
        <p:spPr>
          <a:xfrm>
            <a:off x="4021827" y="771009"/>
            <a:ext cx="3048536" cy="1736646"/>
          </a:xfrm>
          <a:prstGeom prst="roundRect">
            <a:avLst/>
          </a:prstGeom>
          <a:solidFill>
            <a:schemeClr val="accent1">
              <a:lumMod val="20000"/>
              <a:lumOff val="80000"/>
            </a:schemeClr>
          </a:solidFill>
          <a:ln>
            <a:noFill/>
          </a:ln>
        </p:spPr>
        <p:txBody>
          <a:bodyPr wrap="square">
            <a:spAutoFit/>
          </a:bodyPr>
          <a:lstStyle/>
          <a:p>
            <a:pPr marL="520700"/>
            <a:r>
              <a:rPr lang="en-US" sz="1600" b="1" dirty="0" err="1"/>
              <a:t>Provinsi</a:t>
            </a:r>
            <a:r>
              <a:rPr lang="en-US" sz="1600" b="1" dirty="0"/>
              <a:t> </a:t>
            </a:r>
            <a:r>
              <a:rPr lang="en-US" sz="1600" dirty="0" err="1"/>
              <a:t>dan</a:t>
            </a:r>
            <a:r>
              <a:rPr lang="en-US" sz="1600" dirty="0"/>
              <a:t> </a:t>
            </a:r>
            <a:r>
              <a:rPr lang="en-US" sz="1600" dirty="0" err="1"/>
              <a:t>kabupaten</a:t>
            </a:r>
            <a:r>
              <a:rPr lang="en-US" sz="1600" dirty="0"/>
              <a:t>/ </a:t>
            </a:r>
            <a:r>
              <a:rPr lang="en-US" sz="1600" dirty="0" err="1"/>
              <a:t>kota</a:t>
            </a:r>
            <a:r>
              <a:rPr lang="en-US" sz="1600" dirty="0"/>
              <a:t> </a:t>
            </a:r>
            <a:endParaRPr lang="en-US" sz="1600" dirty="0" smtClean="0"/>
          </a:p>
          <a:p>
            <a:r>
              <a:rPr lang="en-US" sz="1600" b="1" dirty="0" err="1" smtClean="0"/>
              <a:t>penerima</a:t>
            </a:r>
            <a:r>
              <a:rPr lang="en-US" sz="1600" b="1" dirty="0" smtClean="0"/>
              <a:t> </a:t>
            </a:r>
            <a:r>
              <a:rPr lang="en-US" sz="1600" b="1" dirty="0" err="1"/>
              <a:t>alokasi</a:t>
            </a:r>
            <a:r>
              <a:rPr lang="en-US" sz="1600" b="1" dirty="0"/>
              <a:t> DAK </a:t>
            </a:r>
            <a:r>
              <a:rPr lang="en-US" sz="1600" dirty="0" err="1"/>
              <a:t>Fisik</a:t>
            </a:r>
            <a:r>
              <a:rPr lang="en-US" sz="1600" dirty="0"/>
              <a:t> </a:t>
            </a:r>
            <a:r>
              <a:rPr lang="en-US" sz="1600" dirty="0" err="1"/>
              <a:t>pendidikan</a:t>
            </a:r>
            <a:r>
              <a:rPr lang="en-US" sz="1600" dirty="0"/>
              <a:t> </a:t>
            </a:r>
            <a:r>
              <a:rPr lang="en-US" sz="1600" b="1" dirty="0" err="1"/>
              <a:t>mengalokasikan</a:t>
            </a:r>
            <a:r>
              <a:rPr lang="en-US" sz="1600" b="1" dirty="0"/>
              <a:t> DAK </a:t>
            </a:r>
            <a:r>
              <a:rPr lang="en-US" sz="1600" dirty="0" err="1"/>
              <a:t>sesuai</a:t>
            </a:r>
            <a:r>
              <a:rPr lang="en-US" sz="1600" dirty="0"/>
              <a:t> target output </a:t>
            </a:r>
            <a:r>
              <a:rPr lang="en-US" sz="1600" dirty="0" err="1"/>
              <a:t>tahun</a:t>
            </a:r>
            <a:r>
              <a:rPr lang="en-US" sz="1600" dirty="0"/>
              <a:t> </a:t>
            </a:r>
            <a:r>
              <a:rPr lang="en-US" sz="1600" dirty="0" err="1" smtClean="0"/>
              <a:t>anggaran</a:t>
            </a:r>
            <a:r>
              <a:rPr lang="en-US" sz="1600" dirty="0" smtClean="0"/>
              <a:t>.</a:t>
            </a:r>
            <a:endParaRPr lang="en-US" sz="1600" dirty="0"/>
          </a:p>
        </p:txBody>
      </p:sp>
      <p:sp>
        <p:nvSpPr>
          <p:cNvPr id="40" name="Rounded Rectangle 39"/>
          <p:cNvSpPr/>
          <p:nvPr/>
        </p:nvSpPr>
        <p:spPr>
          <a:xfrm>
            <a:off x="4021827" y="3456682"/>
            <a:ext cx="3373772" cy="2009061"/>
          </a:xfrm>
          <a:prstGeom prst="roundRect">
            <a:avLst/>
          </a:prstGeom>
          <a:solidFill>
            <a:schemeClr val="accent4">
              <a:lumMod val="20000"/>
              <a:lumOff val="80000"/>
            </a:schemeClr>
          </a:solidFill>
          <a:ln>
            <a:noFill/>
          </a:ln>
        </p:spPr>
        <p:txBody>
          <a:bodyPr wrap="square">
            <a:spAutoFit/>
          </a:bodyPr>
          <a:lstStyle/>
          <a:p>
            <a:pPr marL="568325"/>
            <a:r>
              <a:rPr lang="sv-SE" sz="1600" b="1" dirty="0"/>
              <a:t>Harga satuan prasarana pendidikan </a:t>
            </a:r>
            <a:r>
              <a:rPr lang="sv-SE" sz="1600" dirty="0"/>
              <a:t>berpedoman pada </a:t>
            </a:r>
            <a:endParaRPr lang="sv-SE" sz="1600" dirty="0" smtClean="0"/>
          </a:p>
          <a:p>
            <a:r>
              <a:rPr lang="sv-SE" sz="1600" dirty="0" smtClean="0">
                <a:solidFill>
                  <a:srgbClr val="C00000"/>
                </a:solidFill>
              </a:rPr>
              <a:t>harga </a:t>
            </a:r>
            <a:r>
              <a:rPr lang="sv-SE" sz="1600" dirty="0">
                <a:solidFill>
                  <a:srgbClr val="C00000"/>
                </a:solidFill>
              </a:rPr>
              <a:t>satuan bangunan gedung</a:t>
            </a:r>
            <a:r>
              <a:rPr lang="sv-SE" sz="1600" dirty="0"/>
              <a:t> negara yang direkomendasikan </a:t>
            </a:r>
            <a:r>
              <a:rPr lang="sv-SE" sz="1600" b="1" dirty="0">
                <a:solidFill>
                  <a:srgbClr val="C00000"/>
                </a:solidFill>
              </a:rPr>
              <a:t>oleh Kementerian Pekerjaan Umum dan Perumahan Rakyat</a:t>
            </a:r>
            <a:endParaRPr lang="en-US" sz="1600" b="1" dirty="0">
              <a:solidFill>
                <a:srgbClr val="C00000"/>
              </a:solidFill>
            </a:endParaRPr>
          </a:p>
        </p:txBody>
      </p:sp>
      <p:pic>
        <p:nvPicPr>
          <p:cNvPr id="41"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111" t="38577" r="34639" b="33621"/>
          <a:stretch/>
        </p:blipFill>
        <p:spPr bwMode="auto">
          <a:xfrm>
            <a:off x="4179434" y="3600993"/>
            <a:ext cx="404628" cy="44382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2"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453" t="44612" r="5628" b="39946"/>
          <a:stretch/>
        </p:blipFill>
        <p:spPr bwMode="auto">
          <a:xfrm>
            <a:off x="4171957" y="922833"/>
            <a:ext cx="376870" cy="4131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3" name="Straight Arrow Connector 42"/>
          <p:cNvCxnSpPr/>
          <p:nvPr/>
        </p:nvCxnSpPr>
        <p:spPr>
          <a:xfrm flipH="1">
            <a:off x="9271696" y="5037631"/>
            <a:ext cx="1" cy="3516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44" name="Rounded Rectangle 43"/>
          <p:cNvSpPr/>
          <p:nvPr/>
        </p:nvSpPr>
        <p:spPr>
          <a:xfrm>
            <a:off x="7166256" y="695657"/>
            <a:ext cx="3708462" cy="1736646"/>
          </a:xfrm>
          <a:prstGeom prst="roundRect">
            <a:avLst/>
          </a:prstGeom>
          <a:solidFill>
            <a:schemeClr val="accent6">
              <a:lumMod val="20000"/>
              <a:lumOff val="80000"/>
            </a:schemeClr>
          </a:solidFill>
          <a:ln>
            <a:noFill/>
          </a:ln>
        </p:spPr>
        <p:txBody>
          <a:bodyPr wrap="square">
            <a:spAutoFit/>
          </a:bodyPr>
          <a:lstStyle/>
          <a:p>
            <a:r>
              <a:rPr lang="en-US" sz="1600" dirty="0" err="1"/>
              <a:t>Provinsi</a:t>
            </a:r>
            <a:r>
              <a:rPr lang="en-US" sz="1600" dirty="0"/>
              <a:t>/ </a:t>
            </a:r>
            <a:r>
              <a:rPr lang="en-US" sz="1600" dirty="0" err="1"/>
              <a:t>Kabupaten</a:t>
            </a:r>
            <a:r>
              <a:rPr lang="en-US" sz="1600" dirty="0"/>
              <a:t>/ </a:t>
            </a:r>
            <a:r>
              <a:rPr lang="en-US" sz="1600" dirty="0" err="1"/>
              <a:t>kota</a:t>
            </a:r>
            <a:r>
              <a:rPr lang="en-US" sz="1600" dirty="0"/>
              <a:t> </a:t>
            </a:r>
            <a:r>
              <a:rPr lang="en-US" sz="1600" b="1" dirty="0" err="1"/>
              <a:t>mengoptimalkan</a:t>
            </a:r>
            <a:r>
              <a:rPr lang="en-US" sz="1600" b="1" dirty="0"/>
              <a:t> </a:t>
            </a:r>
            <a:r>
              <a:rPr lang="en-US" sz="1600" b="1" dirty="0" err="1"/>
              <a:t>alokasi</a:t>
            </a:r>
            <a:r>
              <a:rPr lang="en-US" sz="1600" b="1" dirty="0"/>
              <a:t> DAK </a:t>
            </a:r>
            <a:r>
              <a:rPr lang="en-US" sz="1600" b="1" dirty="0" err="1"/>
              <a:t>Fisik</a:t>
            </a:r>
            <a:r>
              <a:rPr lang="en-US" sz="1600" dirty="0"/>
              <a:t> </a:t>
            </a:r>
            <a:endParaRPr lang="en-US" sz="1600" dirty="0" smtClean="0"/>
          </a:p>
          <a:p>
            <a:endParaRPr lang="en-US" sz="1600" dirty="0" smtClean="0"/>
          </a:p>
          <a:p>
            <a:r>
              <a:rPr lang="en-US" sz="1600" dirty="0" err="1" smtClean="0"/>
              <a:t>pemenuhan</a:t>
            </a:r>
            <a:r>
              <a:rPr lang="en-US" sz="1600" dirty="0" smtClean="0"/>
              <a:t> </a:t>
            </a:r>
            <a:r>
              <a:rPr lang="en-US" sz="1600" dirty="0" err="1"/>
              <a:t>standar</a:t>
            </a:r>
            <a:r>
              <a:rPr lang="en-US" sz="1600" dirty="0"/>
              <a:t> </a:t>
            </a:r>
            <a:r>
              <a:rPr lang="en-US" sz="1600" dirty="0" err="1"/>
              <a:t>sarana</a:t>
            </a:r>
            <a:r>
              <a:rPr lang="en-US" sz="1600" dirty="0"/>
              <a:t> </a:t>
            </a:r>
            <a:r>
              <a:rPr lang="en-US" sz="1600" dirty="0" err="1"/>
              <a:t>dan</a:t>
            </a:r>
            <a:r>
              <a:rPr lang="en-US" sz="1600" dirty="0"/>
              <a:t> </a:t>
            </a:r>
            <a:r>
              <a:rPr lang="en-US" sz="1600" dirty="0" err="1"/>
              <a:t>prasarana</a:t>
            </a:r>
            <a:r>
              <a:rPr lang="en-US" sz="1600" dirty="0"/>
              <a:t> </a:t>
            </a:r>
            <a:r>
              <a:rPr lang="en-US" sz="1600" dirty="0" err="1"/>
              <a:t>pendidikan</a:t>
            </a:r>
            <a:r>
              <a:rPr lang="en-US" sz="1600" dirty="0"/>
              <a:t> </a:t>
            </a:r>
            <a:r>
              <a:rPr lang="en-US" sz="1600" dirty="0" err="1" smtClean="0"/>
              <a:t>mencapai</a:t>
            </a:r>
            <a:r>
              <a:rPr lang="en-US" sz="1600" dirty="0" smtClean="0"/>
              <a:t> </a:t>
            </a:r>
            <a:r>
              <a:rPr lang="en-US" sz="1600" dirty="0" err="1"/>
              <a:t>standar</a:t>
            </a:r>
            <a:r>
              <a:rPr lang="en-US" sz="1600" dirty="0"/>
              <a:t> </a:t>
            </a:r>
            <a:r>
              <a:rPr lang="en-US" sz="1600" dirty="0" err="1"/>
              <a:t>nasional</a:t>
            </a:r>
            <a:r>
              <a:rPr lang="en-US" sz="1600" dirty="0"/>
              <a:t> </a:t>
            </a:r>
            <a:r>
              <a:rPr lang="en-US" sz="1600" dirty="0" err="1"/>
              <a:t>pendidikan</a:t>
            </a:r>
            <a:endParaRPr lang="en-US" sz="1600" dirty="0"/>
          </a:p>
        </p:txBody>
      </p:sp>
      <p:cxnSp>
        <p:nvCxnSpPr>
          <p:cNvPr id="45" name="Straight Arrow Connector 44"/>
          <p:cNvCxnSpPr/>
          <p:nvPr/>
        </p:nvCxnSpPr>
        <p:spPr>
          <a:xfrm>
            <a:off x="8269460" y="1327022"/>
            <a:ext cx="0" cy="319129"/>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47" name="Rounded Rectangular Callout 46"/>
          <p:cNvSpPr/>
          <p:nvPr/>
        </p:nvSpPr>
        <p:spPr>
          <a:xfrm>
            <a:off x="7535299" y="3326832"/>
            <a:ext cx="4656685" cy="2717006"/>
          </a:xfrm>
          <a:prstGeom prst="wedgeRoundRectCallout">
            <a:avLst>
              <a:gd name="adj1" fmla="val -55695"/>
              <a:gd name="adj2" fmla="val 56606"/>
              <a:gd name="adj3" fmla="val 16667"/>
            </a:avLst>
          </a:prstGeom>
          <a:solidFill>
            <a:srgbClr val="E2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7740371" y="3456684"/>
            <a:ext cx="4251608" cy="2800767"/>
          </a:xfrm>
          <a:prstGeom prst="rect">
            <a:avLst/>
          </a:prstGeom>
          <a:noFill/>
        </p:spPr>
        <p:txBody>
          <a:bodyPr wrap="square" rtlCol="0">
            <a:spAutoFit/>
          </a:bodyPr>
          <a:lstStyle/>
          <a:p>
            <a:r>
              <a:rPr lang="en-US" sz="1600" b="1" dirty="0" err="1"/>
              <a:t>Pengadaan</a:t>
            </a:r>
            <a:r>
              <a:rPr lang="en-US" sz="1600" b="1" dirty="0"/>
              <a:t> </a:t>
            </a:r>
            <a:r>
              <a:rPr lang="en-US" sz="1600" b="1" dirty="0" err="1"/>
              <a:t>sarana</a:t>
            </a:r>
            <a:r>
              <a:rPr lang="en-US" sz="1600" b="1" dirty="0"/>
              <a:t> </a:t>
            </a:r>
            <a:r>
              <a:rPr lang="en-US" sz="1600" b="1" dirty="0" err="1"/>
              <a:t>pendidikan</a:t>
            </a:r>
            <a:r>
              <a:rPr lang="en-US" sz="1600" dirty="0"/>
              <a:t> </a:t>
            </a:r>
          </a:p>
          <a:p>
            <a:endParaRPr lang="en-US" sz="1600" dirty="0"/>
          </a:p>
          <a:p>
            <a:pPr marL="285750" indent="-285750">
              <a:buFont typeface="Wingdings" pitchFamily="2" charset="2"/>
              <a:buChar char="q"/>
            </a:pPr>
            <a:r>
              <a:rPr lang="en-US" sz="1600" b="1" dirty="0" err="1">
                <a:solidFill>
                  <a:srgbClr val="C00000"/>
                </a:solidFill>
              </a:rPr>
              <a:t>mekanisme</a:t>
            </a:r>
            <a:r>
              <a:rPr lang="en-US" sz="1600" b="1" dirty="0">
                <a:solidFill>
                  <a:srgbClr val="C00000"/>
                </a:solidFill>
              </a:rPr>
              <a:t> e-purchasing </a:t>
            </a:r>
            <a:r>
              <a:rPr lang="en-US" sz="1600" dirty="0" err="1"/>
              <a:t>berdasarkan</a:t>
            </a:r>
            <a:r>
              <a:rPr lang="en-US" sz="1600" dirty="0"/>
              <a:t> </a:t>
            </a:r>
            <a:r>
              <a:rPr lang="en-US" sz="1600" dirty="0" err="1"/>
              <a:t>katalog</a:t>
            </a:r>
            <a:r>
              <a:rPr lang="en-US" sz="1600" dirty="0"/>
              <a:t> </a:t>
            </a:r>
            <a:r>
              <a:rPr lang="en-US" sz="1600" dirty="0" err="1"/>
              <a:t>elektronik</a:t>
            </a:r>
            <a:r>
              <a:rPr lang="en-US" sz="1600" dirty="0"/>
              <a:t> (e-</a:t>
            </a:r>
            <a:r>
              <a:rPr lang="en-US" sz="1600" dirty="0" err="1"/>
              <a:t>cataloguel</a:t>
            </a:r>
            <a:r>
              <a:rPr lang="en-US" sz="1600" dirty="0"/>
              <a:t>, </a:t>
            </a:r>
          </a:p>
          <a:p>
            <a:endParaRPr lang="en-US" sz="1600" dirty="0"/>
          </a:p>
          <a:p>
            <a:pPr marL="285750" indent="-285750">
              <a:buFont typeface="Wingdings" pitchFamily="2" charset="2"/>
              <a:buChar char="q"/>
            </a:pPr>
            <a:r>
              <a:rPr lang="en-US" sz="1600" dirty="0" err="1"/>
              <a:t>Jika</a:t>
            </a:r>
            <a:r>
              <a:rPr lang="en-US" sz="1600" dirty="0"/>
              <a:t> </a:t>
            </a:r>
            <a:r>
              <a:rPr lang="en-US" sz="1600" b="1" dirty="0"/>
              <a:t>e-purchasing </a:t>
            </a:r>
            <a:r>
              <a:rPr lang="en-US" sz="1600" b="1" dirty="0" err="1"/>
              <a:t>tidak</a:t>
            </a:r>
            <a:r>
              <a:rPr lang="en-US" sz="1600" b="1" dirty="0"/>
              <a:t> </a:t>
            </a:r>
            <a:r>
              <a:rPr lang="en-US" sz="1600" b="1" dirty="0" err="1"/>
              <a:t>dapat</a:t>
            </a:r>
            <a:r>
              <a:rPr lang="en-US" sz="1600" b="1" dirty="0"/>
              <a:t> </a:t>
            </a:r>
            <a:r>
              <a:rPr lang="en-US" sz="1600" b="1" dirty="0" err="1"/>
              <a:t>dilaksanakan</a:t>
            </a:r>
            <a:r>
              <a:rPr lang="en-US" sz="1600" b="1" dirty="0"/>
              <a:t> </a:t>
            </a:r>
          </a:p>
          <a:p>
            <a:endParaRPr lang="en-US" sz="1600" b="1" dirty="0" smtClean="0"/>
          </a:p>
          <a:p>
            <a:endParaRPr lang="en-US" sz="1600" b="1" dirty="0"/>
          </a:p>
          <a:p>
            <a:pPr marL="287338"/>
            <a:r>
              <a:rPr lang="en-US" sz="1600" b="1" dirty="0">
                <a:solidFill>
                  <a:srgbClr val="C00000"/>
                </a:solidFill>
              </a:rPr>
              <a:t>e-</a:t>
            </a:r>
            <a:r>
              <a:rPr lang="en-US" sz="1600" b="1" dirty="0" err="1">
                <a:solidFill>
                  <a:srgbClr val="C00000"/>
                </a:solidFill>
              </a:rPr>
              <a:t>tendeing</a:t>
            </a:r>
            <a:r>
              <a:rPr lang="en-US" sz="1600" dirty="0"/>
              <a:t> </a:t>
            </a:r>
            <a:r>
              <a:rPr lang="en-US" sz="1600" dirty="0" err="1"/>
              <a:t>sesuai</a:t>
            </a:r>
            <a:r>
              <a:rPr lang="en-US" sz="1600" dirty="0"/>
              <a:t> </a:t>
            </a:r>
            <a:r>
              <a:rPr lang="en-US" sz="1600" dirty="0" err="1"/>
              <a:t>ketentuan</a:t>
            </a:r>
            <a:r>
              <a:rPr lang="en-US" sz="1600" dirty="0"/>
              <a:t> </a:t>
            </a:r>
            <a:r>
              <a:rPr lang="en-US" sz="1600" dirty="0" err="1"/>
              <a:t>peraturan</a:t>
            </a:r>
            <a:r>
              <a:rPr lang="en-US" sz="1600" dirty="0"/>
              <a:t> </a:t>
            </a:r>
            <a:r>
              <a:rPr lang="en-US" sz="1600" dirty="0" err="1"/>
              <a:t>perundangan-undangan</a:t>
            </a:r>
            <a:endParaRPr lang="en-US" sz="1600" dirty="0"/>
          </a:p>
          <a:p>
            <a:endParaRPr lang="en-US" sz="1600" dirty="0"/>
          </a:p>
        </p:txBody>
      </p:sp>
      <p:sp>
        <p:nvSpPr>
          <p:cNvPr id="51" name="Rounded Rectangle 50"/>
          <p:cNvSpPr/>
          <p:nvPr/>
        </p:nvSpPr>
        <p:spPr>
          <a:xfrm>
            <a:off x="3141197" y="5718186"/>
            <a:ext cx="4136124" cy="715089"/>
          </a:xfrm>
          <a:prstGeom prst="roundRect">
            <a:avLst/>
          </a:prstGeom>
          <a:solidFill>
            <a:srgbClr val="E2D8EC"/>
          </a:solidFill>
        </p:spPr>
        <p:txBody>
          <a:bodyPr wrap="none">
            <a:spAutoFit/>
          </a:bodyPr>
          <a:lstStyle/>
          <a:p>
            <a:r>
              <a:rPr lang="en-US" sz="3600" b="1" dirty="0">
                <a:solidFill>
                  <a:srgbClr val="C00000"/>
                </a:solidFill>
              </a:rPr>
              <a:t>non </a:t>
            </a:r>
            <a:r>
              <a:rPr lang="en-US" sz="3600" b="1" dirty="0" err="1">
                <a:solidFill>
                  <a:srgbClr val="C00000"/>
                </a:solidFill>
              </a:rPr>
              <a:t>tunai</a:t>
            </a:r>
            <a:r>
              <a:rPr lang="en-US" sz="3600" b="1" dirty="0">
                <a:solidFill>
                  <a:srgbClr val="C00000"/>
                </a:solidFill>
              </a:rPr>
              <a:t> (cashless) </a:t>
            </a:r>
          </a:p>
        </p:txBody>
      </p:sp>
      <p:sp>
        <p:nvSpPr>
          <p:cNvPr id="52" name="Rounded Rectangle 51"/>
          <p:cNvSpPr/>
          <p:nvPr/>
        </p:nvSpPr>
        <p:spPr>
          <a:xfrm>
            <a:off x="178316" y="536906"/>
            <a:ext cx="3685823" cy="1940957"/>
          </a:xfrm>
          <a:prstGeom prst="roundRect">
            <a:avLst/>
          </a:prstGeom>
          <a:solidFill>
            <a:schemeClr val="accent6">
              <a:lumMod val="20000"/>
              <a:lumOff val="80000"/>
            </a:schemeClr>
          </a:solidFill>
          <a:ln>
            <a:noFill/>
          </a:ln>
        </p:spPr>
        <p:txBody>
          <a:bodyPr wrap="square">
            <a:spAutoFit/>
          </a:bodyPr>
          <a:lstStyle/>
          <a:p>
            <a:r>
              <a:rPr lang="fi-FI" sz="1500" b="1" dirty="0"/>
              <a:t>Kegiatan </a:t>
            </a:r>
            <a:r>
              <a:rPr lang="fi-FI" sz="1500" b="1" dirty="0" smtClean="0"/>
              <a:t>Peningkatan Prasarana </a:t>
            </a:r>
          </a:p>
          <a:p>
            <a:endParaRPr lang="fi-FI" sz="1500" b="1" dirty="0"/>
          </a:p>
          <a:p>
            <a:pPr marL="520700"/>
            <a:r>
              <a:rPr lang="fi-FI" sz="1500" b="1" dirty="0" smtClean="0">
                <a:solidFill>
                  <a:srgbClr val="C00000"/>
                </a:solidFill>
              </a:rPr>
              <a:t>Panitia </a:t>
            </a:r>
            <a:r>
              <a:rPr lang="en-US" sz="1500" b="1" dirty="0">
                <a:solidFill>
                  <a:srgbClr val="C00000"/>
                </a:solidFill>
              </a:rPr>
              <a:t>Pembangunan di </a:t>
            </a:r>
            <a:r>
              <a:rPr lang="en-US" sz="1500" b="1" dirty="0" err="1">
                <a:solidFill>
                  <a:srgbClr val="C00000"/>
                </a:solidFill>
              </a:rPr>
              <a:t>Satuan</a:t>
            </a:r>
            <a:r>
              <a:rPr lang="en-US" sz="1500" b="1" dirty="0">
                <a:solidFill>
                  <a:srgbClr val="C00000"/>
                </a:solidFill>
              </a:rPr>
              <a:t> </a:t>
            </a:r>
            <a:r>
              <a:rPr lang="en-US" sz="1500" b="1" dirty="0" err="1">
                <a:solidFill>
                  <a:srgbClr val="C00000"/>
                </a:solidFill>
              </a:rPr>
              <a:t>Pendidikan</a:t>
            </a:r>
            <a:r>
              <a:rPr lang="en-US" sz="1500" b="1" dirty="0">
                <a:solidFill>
                  <a:srgbClr val="C00000"/>
                </a:solidFill>
              </a:rPr>
              <a:t> (P2S) </a:t>
            </a:r>
            <a:r>
              <a:rPr lang="en-US" sz="1500" b="1" dirty="0" smtClean="0">
                <a:solidFill>
                  <a:srgbClr val="C00000"/>
                </a:solidFill>
                <a:sym typeface="Wingdings" pitchFamily="2" charset="2"/>
              </a:rPr>
              <a:t> </a:t>
            </a:r>
            <a:r>
              <a:rPr lang="en-US" b="1" u="sng" dirty="0" smtClean="0">
                <a:solidFill>
                  <a:srgbClr val="C00000"/>
                </a:solidFill>
              </a:rPr>
              <a:t>SWAKELOLA</a:t>
            </a:r>
          </a:p>
          <a:p>
            <a:endParaRPr lang="en-US" sz="1500" dirty="0"/>
          </a:p>
          <a:p>
            <a:r>
              <a:rPr lang="en-US" sz="1500" dirty="0" smtClean="0"/>
              <a:t>P2S </a:t>
            </a:r>
            <a:r>
              <a:rPr lang="en-US" sz="1500" dirty="0" err="1" smtClean="0"/>
              <a:t>ditetapkan</a:t>
            </a:r>
            <a:r>
              <a:rPr lang="en-US" sz="1500" dirty="0" smtClean="0"/>
              <a:t> </a:t>
            </a:r>
            <a:r>
              <a:rPr lang="en-US" sz="1500" dirty="0" err="1"/>
              <a:t>oleh</a:t>
            </a:r>
            <a:r>
              <a:rPr lang="en-US" sz="1500" dirty="0"/>
              <a:t> </a:t>
            </a:r>
            <a:r>
              <a:rPr lang="en-US" sz="1500" dirty="0" err="1"/>
              <a:t>Kepala</a:t>
            </a:r>
            <a:r>
              <a:rPr lang="en-US" sz="1500" dirty="0"/>
              <a:t> </a:t>
            </a:r>
            <a:r>
              <a:rPr lang="en-US" sz="1500" dirty="0" err="1" smtClean="0"/>
              <a:t>Sekolah</a:t>
            </a:r>
            <a:r>
              <a:rPr lang="en-US" sz="1500" dirty="0" smtClean="0"/>
              <a:t> </a:t>
            </a:r>
            <a:r>
              <a:rPr lang="en-US" sz="1500" dirty="0" err="1" smtClean="0"/>
              <a:t>atau</a:t>
            </a:r>
            <a:r>
              <a:rPr lang="en-US" sz="1500" dirty="0" smtClean="0"/>
              <a:t> </a:t>
            </a:r>
            <a:r>
              <a:rPr lang="en-US" sz="1500" dirty="0" err="1"/>
              <a:t>Kepala</a:t>
            </a:r>
            <a:r>
              <a:rPr lang="en-US" sz="1500" dirty="0"/>
              <a:t> SKB </a:t>
            </a:r>
            <a:r>
              <a:rPr lang="en-US" sz="1500" dirty="0" err="1"/>
              <a:t>penerima</a:t>
            </a:r>
            <a:r>
              <a:rPr lang="en-US" sz="1500" dirty="0"/>
              <a:t> </a:t>
            </a:r>
            <a:r>
              <a:rPr lang="en-US" sz="1500" dirty="0" err="1"/>
              <a:t>alokasi</a:t>
            </a:r>
            <a:r>
              <a:rPr lang="en-US" sz="1500" dirty="0"/>
              <a:t> DAK </a:t>
            </a:r>
            <a:r>
              <a:rPr lang="en-US" sz="1500" dirty="0" err="1" smtClean="0"/>
              <a:t>Fisik</a:t>
            </a:r>
            <a:endParaRPr lang="en-US" sz="1500" dirty="0"/>
          </a:p>
        </p:txBody>
      </p:sp>
      <p:pic>
        <p:nvPicPr>
          <p:cNvPr id="5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37" t="38507" r="39537" b="45690"/>
          <a:stretch/>
        </p:blipFill>
        <p:spPr bwMode="auto">
          <a:xfrm>
            <a:off x="214764" y="1140910"/>
            <a:ext cx="527772" cy="42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4" name="Group 53"/>
          <p:cNvGrpSpPr/>
          <p:nvPr/>
        </p:nvGrpSpPr>
        <p:grpSpPr>
          <a:xfrm>
            <a:off x="127696" y="2477863"/>
            <a:ext cx="1220139" cy="593014"/>
            <a:chOff x="15750" y="2102889"/>
            <a:chExt cx="1220139" cy="593014"/>
          </a:xfrm>
          <a:solidFill>
            <a:srgbClr val="92D050"/>
          </a:solidFill>
        </p:grpSpPr>
        <p:cxnSp>
          <p:nvCxnSpPr>
            <p:cNvPr id="55" name="Straight Connector 54"/>
            <p:cNvCxnSpPr/>
            <p:nvPr/>
          </p:nvCxnSpPr>
          <p:spPr>
            <a:xfrm>
              <a:off x="15750" y="2538248"/>
              <a:ext cx="1035407" cy="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1019625" y="2102889"/>
              <a:ext cx="16098" cy="43536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835557" y="2270234"/>
              <a:ext cx="400332" cy="425669"/>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58" name="Group 57"/>
          <p:cNvGrpSpPr/>
          <p:nvPr/>
        </p:nvGrpSpPr>
        <p:grpSpPr>
          <a:xfrm>
            <a:off x="1400812" y="2645208"/>
            <a:ext cx="1740401" cy="748861"/>
            <a:chOff x="1288866" y="2270234"/>
            <a:chExt cx="1740401" cy="748861"/>
          </a:xfrm>
        </p:grpSpPr>
        <p:cxnSp>
          <p:nvCxnSpPr>
            <p:cNvPr id="59" name="Straight Connector 58"/>
            <p:cNvCxnSpPr/>
            <p:nvPr/>
          </p:nvCxnSpPr>
          <p:spPr>
            <a:xfrm>
              <a:off x="1288866" y="2538248"/>
              <a:ext cx="1555669" cy="0"/>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V="1">
              <a:off x="2844535" y="2483068"/>
              <a:ext cx="0" cy="536027"/>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sp>
          <p:nvSpPr>
            <p:cNvPr id="61" name="Oval 60"/>
            <p:cNvSpPr/>
            <p:nvPr/>
          </p:nvSpPr>
          <p:spPr>
            <a:xfrm>
              <a:off x="2628935" y="2270234"/>
              <a:ext cx="400332" cy="425669"/>
            </a:xfrm>
            <a:prstGeom prst="ellipse">
              <a:avLst/>
            </a:prstGeom>
            <a:solidFill>
              <a:srgbClr val="9674BC"/>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grpSp>
      <p:grpSp>
        <p:nvGrpSpPr>
          <p:cNvPr id="62" name="Group 61"/>
          <p:cNvGrpSpPr/>
          <p:nvPr/>
        </p:nvGrpSpPr>
        <p:grpSpPr>
          <a:xfrm>
            <a:off x="3244009" y="2377195"/>
            <a:ext cx="1740401" cy="693682"/>
            <a:chOff x="3132063" y="2002221"/>
            <a:chExt cx="1740401" cy="693682"/>
          </a:xfrm>
          <a:solidFill>
            <a:srgbClr val="0070C0"/>
          </a:solidFill>
        </p:grpSpPr>
        <p:cxnSp>
          <p:nvCxnSpPr>
            <p:cNvPr id="63" name="Straight Connector 62"/>
            <p:cNvCxnSpPr/>
            <p:nvPr/>
          </p:nvCxnSpPr>
          <p:spPr>
            <a:xfrm>
              <a:off x="3132063" y="2538248"/>
              <a:ext cx="1555669"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656200" y="2002221"/>
              <a:ext cx="0" cy="536027"/>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4472132" y="2270234"/>
              <a:ext cx="400332" cy="425669"/>
            </a:xfrm>
            <a:prstGeom prst="ellipse">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grpSp>
      <p:grpSp>
        <p:nvGrpSpPr>
          <p:cNvPr id="66" name="Group 65"/>
          <p:cNvGrpSpPr/>
          <p:nvPr/>
        </p:nvGrpSpPr>
        <p:grpSpPr>
          <a:xfrm>
            <a:off x="5037387" y="2645208"/>
            <a:ext cx="1740401" cy="748861"/>
            <a:chOff x="4925441" y="2270234"/>
            <a:chExt cx="1740401" cy="748861"/>
          </a:xfrm>
          <a:solidFill>
            <a:srgbClr val="F79D3B"/>
          </a:solidFill>
        </p:grpSpPr>
        <p:cxnSp>
          <p:nvCxnSpPr>
            <p:cNvPr id="67" name="Straight Connector 66"/>
            <p:cNvCxnSpPr/>
            <p:nvPr/>
          </p:nvCxnSpPr>
          <p:spPr>
            <a:xfrm>
              <a:off x="4925441" y="2538248"/>
              <a:ext cx="1555669" cy="0"/>
            </a:xfrm>
            <a:prstGeom prst="line">
              <a:avLst/>
            </a:prstGeom>
            <a:grpFill/>
            <a:ln>
              <a:solidFill>
                <a:srgbClr val="F79D3B"/>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6481110" y="2483068"/>
              <a:ext cx="0" cy="536027"/>
            </a:xfrm>
            <a:prstGeom prst="line">
              <a:avLst/>
            </a:prstGeom>
            <a:grpFill/>
            <a:ln>
              <a:solidFill>
                <a:srgbClr val="F79D3B"/>
              </a:solidFill>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6265510" y="2270234"/>
              <a:ext cx="400332" cy="425669"/>
            </a:xfrm>
            <a:prstGeom prst="ellipse">
              <a:avLst/>
            </a:prstGeom>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grpSp>
      <p:grpSp>
        <p:nvGrpSpPr>
          <p:cNvPr id="70" name="Group 69"/>
          <p:cNvGrpSpPr/>
          <p:nvPr/>
        </p:nvGrpSpPr>
        <p:grpSpPr>
          <a:xfrm>
            <a:off x="6838551" y="2377195"/>
            <a:ext cx="1740401" cy="693682"/>
            <a:chOff x="6726605" y="2002221"/>
            <a:chExt cx="1740401" cy="693682"/>
          </a:xfrm>
          <a:solidFill>
            <a:srgbClr val="92D050"/>
          </a:solidFill>
        </p:grpSpPr>
        <p:cxnSp>
          <p:nvCxnSpPr>
            <p:cNvPr id="71" name="Straight Connector 70"/>
            <p:cNvCxnSpPr/>
            <p:nvPr/>
          </p:nvCxnSpPr>
          <p:spPr>
            <a:xfrm>
              <a:off x="6726605" y="2538248"/>
              <a:ext cx="1555669" cy="0"/>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V="1">
              <a:off x="8250742" y="2002221"/>
              <a:ext cx="0" cy="536027"/>
            </a:xfrm>
            <a:prstGeom prst="line">
              <a:avLst/>
            </a:prstGeom>
            <a:grpFill/>
            <a:ln>
              <a:solidFill>
                <a:srgbClr val="92D050"/>
              </a:solidFill>
            </a:ln>
          </p:spPr>
          <p:style>
            <a:lnRef idx="1">
              <a:schemeClr val="accent1"/>
            </a:lnRef>
            <a:fillRef idx="0">
              <a:schemeClr val="accent1"/>
            </a:fillRef>
            <a:effectRef idx="0">
              <a:schemeClr val="accent1"/>
            </a:effectRef>
            <a:fontRef idx="minor">
              <a:schemeClr val="tx1"/>
            </a:fontRef>
          </p:style>
        </p:cxnSp>
        <p:sp>
          <p:nvSpPr>
            <p:cNvPr id="73" name="Oval 72"/>
            <p:cNvSpPr/>
            <p:nvPr/>
          </p:nvSpPr>
          <p:spPr>
            <a:xfrm>
              <a:off x="8066674" y="2270234"/>
              <a:ext cx="400332" cy="425669"/>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74" name="Group 73"/>
          <p:cNvGrpSpPr/>
          <p:nvPr/>
        </p:nvGrpSpPr>
        <p:grpSpPr>
          <a:xfrm>
            <a:off x="8631929" y="2645208"/>
            <a:ext cx="1740401" cy="748861"/>
            <a:chOff x="8519983" y="2270234"/>
            <a:chExt cx="1740401" cy="748861"/>
          </a:xfrm>
        </p:grpSpPr>
        <p:cxnSp>
          <p:nvCxnSpPr>
            <p:cNvPr id="75" name="Straight Connector 74"/>
            <p:cNvCxnSpPr/>
            <p:nvPr/>
          </p:nvCxnSpPr>
          <p:spPr>
            <a:xfrm>
              <a:off x="8519983" y="2538248"/>
              <a:ext cx="1555669" cy="0"/>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10075652" y="2483068"/>
              <a:ext cx="0" cy="536027"/>
            </a:xfrm>
            <a:prstGeom prst="line">
              <a:avLst/>
            </a:prstGeom>
            <a:ln>
              <a:solidFill>
                <a:srgbClr val="9674BC"/>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a:xfrm>
              <a:off x="9860052" y="2270234"/>
              <a:ext cx="400332" cy="425669"/>
            </a:xfrm>
            <a:prstGeom prst="ellipse">
              <a:avLst/>
            </a:prstGeom>
            <a:solidFill>
              <a:srgbClr val="9674B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grpSp>
      <p:grpSp>
        <p:nvGrpSpPr>
          <p:cNvPr id="78" name="Group 77"/>
          <p:cNvGrpSpPr/>
          <p:nvPr/>
        </p:nvGrpSpPr>
        <p:grpSpPr>
          <a:xfrm>
            <a:off x="10448854" y="2645208"/>
            <a:ext cx="1220139" cy="425669"/>
            <a:chOff x="10336908" y="2270234"/>
            <a:chExt cx="1220139" cy="425669"/>
          </a:xfrm>
          <a:solidFill>
            <a:srgbClr val="0070C0"/>
          </a:solidFill>
        </p:grpSpPr>
        <p:cxnSp>
          <p:nvCxnSpPr>
            <p:cNvPr id="79" name="Straight Connector 78"/>
            <p:cNvCxnSpPr/>
            <p:nvPr/>
          </p:nvCxnSpPr>
          <p:spPr>
            <a:xfrm>
              <a:off x="10336908" y="2538248"/>
              <a:ext cx="1035407" cy="0"/>
            </a:xfrm>
            <a:prstGeom prst="line">
              <a:avLst/>
            </a:prstGeom>
            <a:grpFill/>
            <a:ln>
              <a:solidFill>
                <a:srgbClr val="0070C0"/>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11156715" y="2270234"/>
              <a:ext cx="400332" cy="425669"/>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grpSp>
      <p:cxnSp>
        <p:nvCxnSpPr>
          <p:cNvPr id="81" name="Straight Arrow Connector 80"/>
          <p:cNvCxnSpPr/>
          <p:nvPr/>
        </p:nvCxnSpPr>
        <p:spPr>
          <a:xfrm>
            <a:off x="1174409" y="879459"/>
            <a:ext cx="0" cy="23801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188821" y="3394069"/>
            <a:ext cx="3685823" cy="1992035"/>
          </a:xfrm>
          <a:prstGeom prst="roundRect">
            <a:avLst/>
          </a:prstGeom>
          <a:solidFill>
            <a:srgbClr val="E2D8EC"/>
          </a:solidFill>
          <a:ln>
            <a:noFill/>
          </a:ln>
        </p:spPr>
        <p:txBody>
          <a:bodyPr wrap="square">
            <a:spAutoFit/>
          </a:bodyPr>
          <a:lstStyle/>
          <a:p>
            <a:r>
              <a:rPr lang="fi-FI" sz="1500" b="1" dirty="0"/>
              <a:t>Kegiatan </a:t>
            </a:r>
            <a:r>
              <a:rPr lang="fi-FI" sz="1500" b="1" dirty="0" smtClean="0"/>
              <a:t>Peningkatan Sarana  Pendidikan </a:t>
            </a:r>
          </a:p>
          <a:p>
            <a:endParaRPr lang="fi-FI" sz="1500" b="1" dirty="0"/>
          </a:p>
          <a:p>
            <a:pPr marL="520700"/>
            <a:r>
              <a:rPr lang="fi-FI" sz="1500" b="1" dirty="0" smtClean="0">
                <a:solidFill>
                  <a:srgbClr val="C00000"/>
                </a:solidFill>
              </a:rPr>
              <a:t>Dinas Pendidikan Provinsi</a:t>
            </a:r>
            <a:r>
              <a:rPr lang="fi-FI" sz="1500" b="1" dirty="0">
                <a:solidFill>
                  <a:srgbClr val="C00000"/>
                </a:solidFill>
              </a:rPr>
              <a:t>/ </a:t>
            </a:r>
            <a:r>
              <a:rPr lang="fi-FI" sz="1500" b="1" dirty="0" smtClean="0">
                <a:solidFill>
                  <a:srgbClr val="C00000"/>
                </a:solidFill>
              </a:rPr>
              <a:t>Kabupaten</a:t>
            </a:r>
            <a:r>
              <a:rPr lang="fi-FI" sz="1500" b="1" dirty="0">
                <a:solidFill>
                  <a:srgbClr val="C00000"/>
                </a:solidFill>
              </a:rPr>
              <a:t>/ </a:t>
            </a:r>
            <a:r>
              <a:rPr lang="fi-FI" sz="1500" b="1" dirty="0" smtClean="0">
                <a:solidFill>
                  <a:srgbClr val="C00000"/>
                </a:solidFill>
              </a:rPr>
              <a:t>Kota</a:t>
            </a:r>
          </a:p>
          <a:p>
            <a:pPr marL="520700"/>
            <a:endParaRPr lang="en-US" sz="1500" dirty="0"/>
          </a:p>
          <a:p>
            <a:r>
              <a:rPr lang="en-US" sz="1500" dirty="0" err="1" smtClean="0"/>
              <a:t>Melalui</a:t>
            </a:r>
            <a:r>
              <a:rPr lang="en-US" sz="1500" dirty="0" smtClean="0"/>
              <a:t> </a:t>
            </a:r>
            <a:r>
              <a:rPr lang="en-US" b="1" u="sng" dirty="0" err="1">
                <a:solidFill>
                  <a:srgbClr val="C00000"/>
                </a:solidFill>
              </a:rPr>
              <a:t>pemilihan</a:t>
            </a:r>
            <a:r>
              <a:rPr lang="en-US" b="1" u="sng" dirty="0">
                <a:solidFill>
                  <a:srgbClr val="C00000"/>
                </a:solidFill>
              </a:rPr>
              <a:t> </a:t>
            </a:r>
            <a:r>
              <a:rPr lang="en-US" b="1" u="sng" dirty="0" err="1">
                <a:solidFill>
                  <a:srgbClr val="C00000"/>
                </a:solidFill>
              </a:rPr>
              <a:t>penyedia</a:t>
            </a:r>
            <a:r>
              <a:rPr lang="en-US" b="1" u="sng" dirty="0">
                <a:solidFill>
                  <a:srgbClr val="C00000"/>
                </a:solidFill>
              </a:rPr>
              <a:t> </a:t>
            </a:r>
            <a:r>
              <a:rPr lang="en-US" b="1" u="sng" dirty="0" err="1">
                <a:solidFill>
                  <a:srgbClr val="C00000"/>
                </a:solidFill>
              </a:rPr>
              <a:t>barang</a:t>
            </a:r>
            <a:r>
              <a:rPr lang="en-US" b="1" u="sng" dirty="0">
                <a:solidFill>
                  <a:srgbClr val="C00000"/>
                </a:solidFill>
              </a:rPr>
              <a:t>/</a:t>
            </a:r>
            <a:r>
              <a:rPr lang="en-US" b="1" u="sng" dirty="0" err="1">
                <a:solidFill>
                  <a:srgbClr val="C00000"/>
                </a:solidFill>
              </a:rPr>
              <a:t>jasa</a:t>
            </a:r>
            <a:r>
              <a:rPr lang="en-US" sz="1500" dirty="0"/>
              <a:t> </a:t>
            </a:r>
            <a:r>
              <a:rPr lang="en-US" sz="1500" dirty="0" err="1" smtClean="0"/>
              <a:t>sesuai</a:t>
            </a:r>
            <a:r>
              <a:rPr lang="en-US" sz="1500" dirty="0" smtClean="0"/>
              <a:t> </a:t>
            </a:r>
            <a:r>
              <a:rPr lang="en-US" sz="1500" dirty="0" err="1" smtClean="0"/>
              <a:t>ketentuan</a:t>
            </a:r>
            <a:r>
              <a:rPr lang="en-US" sz="1500" dirty="0" smtClean="0"/>
              <a:t>.</a:t>
            </a:r>
            <a:endParaRPr lang="en-US" sz="1500" dirty="0"/>
          </a:p>
        </p:txBody>
      </p:sp>
      <p:pic>
        <p:nvPicPr>
          <p:cNvPr id="8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437" t="38507" r="39537" b="45690"/>
          <a:stretch/>
        </p:blipFill>
        <p:spPr bwMode="auto">
          <a:xfrm>
            <a:off x="249308" y="3900586"/>
            <a:ext cx="527772" cy="425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4" name="Straight Arrow Connector 83"/>
          <p:cNvCxnSpPr/>
          <p:nvPr/>
        </p:nvCxnSpPr>
        <p:spPr>
          <a:xfrm>
            <a:off x="1191092" y="3686703"/>
            <a:ext cx="0" cy="238013"/>
          </a:xfrm>
          <a:prstGeom prst="straightConnector1">
            <a:avLst/>
          </a:prstGeom>
          <a:ln>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4021843" y="713859"/>
            <a:ext cx="3048536" cy="1736646"/>
          </a:xfrm>
          <a:prstGeom prst="roundRect">
            <a:avLst/>
          </a:prstGeom>
          <a:solidFill>
            <a:schemeClr val="accent1">
              <a:lumMod val="20000"/>
              <a:lumOff val="80000"/>
            </a:schemeClr>
          </a:solidFill>
          <a:ln>
            <a:noFill/>
          </a:ln>
        </p:spPr>
        <p:txBody>
          <a:bodyPr wrap="square">
            <a:spAutoFit/>
          </a:bodyPr>
          <a:lstStyle/>
          <a:p>
            <a:pPr marL="520700"/>
            <a:r>
              <a:rPr lang="en-US" sz="1600" b="1" dirty="0" err="1"/>
              <a:t>Provinsi</a:t>
            </a:r>
            <a:r>
              <a:rPr lang="en-US" sz="1600" b="1" dirty="0"/>
              <a:t> </a:t>
            </a:r>
            <a:r>
              <a:rPr lang="en-US" sz="1600" dirty="0" err="1"/>
              <a:t>dan</a:t>
            </a:r>
            <a:r>
              <a:rPr lang="en-US" sz="1600" dirty="0"/>
              <a:t> </a:t>
            </a:r>
            <a:r>
              <a:rPr lang="en-US" sz="1600" dirty="0" err="1"/>
              <a:t>kabupaten</a:t>
            </a:r>
            <a:r>
              <a:rPr lang="en-US" sz="1600" dirty="0"/>
              <a:t>/ </a:t>
            </a:r>
            <a:r>
              <a:rPr lang="en-US" sz="1600" dirty="0" err="1"/>
              <a:t>kota</a:t>
            </a:r>
            <a:r>
              <a:rPr lang="en-US" sz="1600" dirty="0"/>
              <a:t> </a:t>
            </a:r>
            <a:endParaRPr lang="en-US" sz="1600" dirty="0" smtClean="0"/>
          </a:p>
          <a:p>
            <a:r>
              <a:rPr lang="en-US" sz="1600" b="1" dirty="0" err="1" smtClean="0"/>
              <a:t>penerima</a:t>
            </a:r>
            <a:r>
              <a:rPr lang="en-US" sz="1600" b="1" dirty="0" smtClean="0"/>
              <a:t> </a:t>
            </a:r>
            <a:r>
              <a:rPr lang="en-US" sz="1600" b="1" dirty="0" err="1"/>
              <a:t>alokasi</a:t>
            </a:r>
            <a:r>
              <a:rPr lang="en-US" sz="1600" b="1" dirty="0"/>
              <a:t> DAK </a:t>
            </a:r>
            <a:r>
              <a:rPr lang="en-US" sz="1600" dirty="0" err="1"/>
              <a:t>Fisik</a:t>
            </a:r>
            <a:r>
              <a:rPr lang="en-US" sz="1600" dirty="0"/>
              <a:t> </a:t>
            </a:r>
            <a:r>
              <a:rPr lang="en-US" sz="1600" dirty="0" err="1"/>
              <a:t>pendidikan</a:t>
            </a:r>
            <a:r>
              <a:rPr lang="en-US" sz="1600" dirty="0"/>
              <a:t> </a:t>
            </a:r>
            <a:r>
              <a:rPr lang="en-US" sz="1600" b="1" dirty="0" err="1"/>
              <a:t>mengalokasikan</a:t>
            </a:r>
            <a:r>
              <a:rPr lang="en-US" sz="1600" b="1" dirty="0"/>
              <a:t> DAK </a:t>
            </a:r>
            <a:r>
              <a:rPr lang="en-US" sz="1600" dirty="0" err="1"/>
              <a:t>sesuai</a:t>
            </a:r>
            <a:r>
              <a:rPr lang="en-US" sz="1600" dirty="0"/>
              <a:t> target output </a:t>
            </a:r>
            <a:r>
              <a:rPr lang="en-US" sz="1600" dirty="0" err="1"/>
              <a:t>tahun</a:t>
            </a:r>
            <a:r>
              <a:rPr lang="en-US" sz="1600" dirty="0"/>
              <a:t> </a:t>
            </a:r>
            <a:r>
              <a:rPr lang="en-US" sz="1600" dirty="0" err="1" smtClean="0"/>
              <a:t>anggaran</a:t>
            </a:r>
            <a:r>
              <a:rPr lang="en-US" sz="1600" dirty="0" smtClean="0"/>
              <a:t>.</a:t>
            </a:r>
            <a:endParaRPr lang="en-US" sz="1600" dirty="0"/>
          </a:p>
        </p:txBody>
      </p:sp>
      <p:sp>
        <p:nvSpPr>
          <p:cNvPr id="86" name="Rounded Rectangle 85"/>
          <p:cNvSpPr/>
          <p:nvPr/>
        </p:nvSpPr>
        <p:spPr>
          <a:xfrm>
            <a:off x="4021843" y="3399532"/>
            <a:ext cx="3373772" cy="2009061"/>
          </a:xfrm>
          <a:prstGeom prst="roundRect">
            <a:avLst/>
          </a:prstGeom>
          <a:solidFill>
            <a:schemeClr val="accent4">
              <a:lumMod val="20000"/>
              <a:lumOff val="80000"/>
            </a:schemeClr>
          </a:solidFill>
          <a:ln>
            <a:noFill/>
          </a:ln>
        </p:spPr>
        <p:txBody>
          <a:bodyPr wrap="square">
            <a:spAutoFit/>
          </a:bodyPr>
          <a:lstStyle/>
          <a:p>
            <a:pPr marL="568325"/>
            <a:r>
              <a:rPr lang="sv-SE" sz="1600" b="1" dirty="0"/>
              <a:t>Harga satuan prasarana pendidikan </a:t>
            </a:r>
            <a:r>
              <a:rPr lang="sv-SE" sz="1600" dirty="0"/>
              <a:t>berpedoman pada </a:t>
            </a:r>
            <a:endParaRPr lang="sv-SE" sz="1600" dirty="0" smtClean="0"/>
          </a:p>
          <a:p>
            <a:r>
              <a:rPr lang="sv-SE" sz="1600" dirty="0" smtClean="0">
                <a:solidFill>
                  <a:srgbClr val="C00000"/>
                </a:solidFill>
              </a:rPr>
              <a:t>harga </a:t>
            </a:r>
            <a:r>
              <a:rPr lang="sv-SE" sz="1600" dirty="0">
                <a:solidFill>
                  <a:srgbClr val="C00000"/>
                </a:solidFill>
              </a:rPr>
              <a:t>satuan bangunan gedung</a:t>
            </a:r>
            <a:r>
              <a:rPr lang="sv-SE" sz="1600" dirty="0"/>
              <a:t> negara yang direkomendasikan </a:t>
            </a:r>
            <a:r>
              <a:rPr lang="sv-SE" sz="1600" b="1" dirty="0">
                <a:solidFill>
                  <a:srgbClr val="C00000"/>
                </a:solidFill>
              </a:rPr>
              <a:t>oleh Kementerian Pekerjaan Umum dan Perumahan Rakyat</a:t>
            </a:r>
            <a:endParaRPr lang="en-US" sz="1600" b="1" dirty="0">
              <a:solidFill>
                <a:srgbClr val="C00000"/>
              </a:solidFill>
            </a:endParaRPr>
          </a:p>
        </p:txBody>
      </p:sp>
      <p:pic>
        <p:nvPicPr>
          <p:cNvPr id="8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111" t="38577" r="34639" b="33621"/>
          <a:stretch/>
        </p:blipFill>
        <p:spPr bwMode="auto">
          <a:xfrm>
            <a:off x="4179450" y="3543843"/>
            <a:ext cx="404628" cy="44382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6453" t="44612" r="5628" b="39946"/>
          <a:stretch/>
        </p:blipFill>
        <p:spPr bwMode="auto">
          <a:xfrm>
            <a:off x="4171973" y="865683"/>
            <a:ext cx="376870" cy="41315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9" name="Straight Arrow Connector 88"/>
          <p:cNvCxnSpPr/>
          <p:nvPr/>
        </p:nvCxnSpPr>
        <p:spPr>
          <a:xfrm flipH="1">
            <a:off x="9271712" y="4980481"/>
            <a:ext cx="1" cy="351661"/>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0" name="Rounded Rectangle 89"/>
          <p:cNvSpPr/>
          <p:nvPr/>
        </p:nvSpPr>
        <p:spPr>
          <a:xfrm>
            <a:off x="7166272" y="638507"/>
            <a:ext cx="3708462" cy="1736646"/>
          </a:xfrm>
          <a:prstGeom prst="roundRect">
            <a:avLst/>
          </a:prstGeom>
          <a:solidFill>
            <a:schemeClr val="accent6">
              <a:lumMod val="20000"/>
              <a:lumOff val="80000"/>
            </a:schemeClr>
          </a:solidFill>
          <a:ln>
            <a:noFill/>
          </a:ln>
        </p:spPr>
        <p:txBody>
          <a:bodyPr wrap="square">
            <a:spAutoFit/>
          </a:bodyPr>
          <a:lstStyle/>
          <a:p>
            <a:r>
              <a:rPr lang="en-US" sz="1600" dirty="0" err="1"/>
              <a:t>Provinsi</a:t>
            </a:r>
            <a:r>
              <a:rPr lang="en-US" sz="1600" dirty="0"/>
              <a:t>/ </a:t>
            </a:r>
            <a:r>
              <a:rPr lang="en-US" sz="1600" dirty="0" err="1"/>
              <a:t>Kabupaten</a:t>
            </a:r>
            <a:r>
              <a:rPr lang="en-US" sz="1600" dirty="0"/>
              <a:t>/ </a:t>
            </a:r>
            <a:r>
              <a:rPr lang="en-US" sz="1600" dirty="0" err="1"/>
              <a:t>kota</a:t>
            </a:r>
            <a:r>
              <a:rPr lang="en-US" sz="1600" dirty="0"/>
              <a:t> </a:t>
            </a:r>
            <a:r>
              <a:rPr lang="en-US" sz="1600" b="1" dirty="0" err="1"/>
              <a:t>mengoptimalkan</a:t>
            </a:r>
            <a:r>
              <a:rPr lang="en-US" sz="1600" b="1" dirty="0"/>
              <a:t> </a:t>
            </a:r>
            <a:r>
              <a:rPr lang="en-US" sz="1600" b="1" dirty="0" err="1"/>
              <a:t>alokasi</a:t>
            </a:r>
            <a:r>
              <a:rPr lang="en-US" sz="1600" b="1" dirty="0"/>
              <a:t> DAK </a:t>
            </a:r>
            <a:r>
              <a:rPr lang="en-US" sz="1600" b="1" dirty="0" err="1"/>
              <a:t>Fisik</a:t>
            </a:r>
            <a:r>
              <a:rPr lang="en-US" sz="1600" dirty="0"/>
              <a:t> </a:t>
            </a:r>
            <a:endParaRPr lang="en-US" sz="1600" dirty="0" smtClean="0"/>
          </a:p>
          <a:p>
            <a:endParaRPr lang="en-US" sz="1600" dirty="0" smtClean="0"/>
          </a:p>
          <a:p>
            <a:r>
              <a:rPr lang="en-US" sz="1600" dirty="0" err="1" smtClean="0"/>
              <a:t>pemenuhan</a:t>
            </a:r>
            <a:r>
              <a:rPr lang="en-US" sz="1600" dirty="0" smtClean="0"/>
              <a:t> </a:t>
            </a:r>
            <a:r>
              <a:rPr lang="en-US" sz="1600" dirty="0" err="1"/>
              <a:t>standar</a:t>
            </a:r>
            <a:r>
              <a:rPr lang="en-US" sz="1600" dirty="0"/>
              <a:t> </a:t>
            </a:r>
            <a:r>
              <a:rPr lang="en-US" sz="1600" dirty="0" err="1"/>
              <a:t>sarana</a:t>
            </a:r>
            <a:r>
              <a:rPr lang="en-US" sz="1600" dirty="0"/>
              <a:t> </a:t>
            </a:r>
            <a:r>
              <a:rPr lang="en-US" sz="1600" dirty="0" err="1"/>
              <a:t>dan</a:t>
            </a:r>
            <a:r>
              <a:rPr lang="en-US" sz="1600" dirty="0"/>
              <a:t> </a:t>
            </a:r>
            <a:r>
              <a:rPr lang="en-US" sz="1600" dirty="0" err="1"/>
              <a:t>prasarana</a:t>
            </a:r>
            <a:r>
              <a:rPr lang="en-US" sz="1600" dirty="0"/>
              <a:t> </a:t>
            </a:r>
            <a:r>
              <a:rPr lang="en-US" sz="1600" dirty="0" err="1"/>
              <a:t>pendidikan</a:t>
            </a:r>
            <a:r>
              <a:rPr lang="en-US" sz="1600" dirty="0"/>
              <a:t> </a:t>
            </a:r>
            <a:r>
              <a:rPr lang="en-US" sz="1600" dirty="0" err="1" smtClean="0"/>
              <a:t>mencapai</a:t>
            </a:r>
            <a:r>
              <a:rPr lang="en-US" sz="1600" dirty="0" smtClean="0"/>
              <a:t> </a:t>
            </a:r>
            <a:r>
              <a:rPr lang="en-US" sz="1600" dirty="0" err="1"/>
              <a:t>standar</a:t>
            </a:r>
            <a:r>
              <a:rPr lang="en-US" sz="1600" dirty="0"/>
              <a:t> </a:t>
            </a:r>
            <a:r>
              <a:rPr lang="en-US" sz="1600" dirty="0" err="1"/>
              <a:t>nasional</a:t>
            </a:r>
            <a:r>
              <a:rPr lang="en-US" sz="1600" dirty="0"/>
              <a:t> </a:t>
            </a:r>
            <a:r>
              <a:rPr lang="en-US" sz="1600" dirty="0" err="1"/>
              <a:t>pendidikan</a:t>
            </a:r>
            <a:endParaRPr lang="en-US" sz="1600" dirty="0"/>
          </a:p>
        </p:txBody>
      </p:sp>
      <p:cxnSp>
        <p:nvCxnSpPr>
          <p:cNvPr id="91" name="Straight Arrow Connector 90"/>
          <p:cNvCxnSpPr/>
          <p:nvPr/>
        </p:nvCxnSpPr>
        <p:spPr>
          <a:xfrm>
            <a:off x="8269476" y="1269872"/>
            <a:ext cx="0" cy="319129"/>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92" name="Rounded Rectangular Callout 91"/>
          <p:cNvSpPr/>
          <p:nvPr/>
        </p:nvSpPr>
        <p:spPr>
          <a:xfrm>
            <a:off x="7535315" y="3269682"/>
            <a:ext cx="4656685" cy="2717006"/>
          </a:xfrm>
          <a:prstGeom prst="wedgeRoundRectCallout">
            <a:avLst>
              <a:gd name="adj1" fmla="val -55695"/>
              <a:gd name="adj2" fmla="val 57307"/>
              <a:gd name="adj3" fmla="val 16667"/>
            </a:avLst>
          </a:prstGeom>
          <a:solidFill>
            <a:srgbClr val="E2D8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p:cNvSpPr txBox="1"/>
          <p:nvPr/>
        </p:nvSpPr>
        <p:spPr>
          <a:xfrm>
            <a:off x="7740387" y="3399534"/>
            <a:ext cx="4251608" cy="2800767"/>
          </a:xfrm>
          <a:prstGeom prst="rect">
            <a:avLst/>
          </a:prstGeom>
          <a:noFill/>
        </p:spPr>
        <p:txBody>
          <a:bodyPr wrap="square" rtlCol="0">
            <a:spAutoFit/>
          </a:bodyPr>
          <a:lstStyle/>
          <a:p>
            <a:r>
              <a:rPr lang="en-US" sz="1600" b="1" dirty="0" err="1"/>
              <a:t>Pengadaan</a:t>
            </a:r>
            <a:r>
              <a:rPr lang="en-US" sz="1600" b="1" dirty="0"/>
              <a:t> </a:t>
            </a:r>
            <a:r>
              <a:rPr lang="en-US" sz="1600" b="1" dirty="0" err="1"/>
              <a:t>sarana</a:t>
            </a:r>
            <a:r>
              <a:rPr lang="en-US" sz="1600" b="1" dirty="0"/>
              <a:t> </a:t>
            </a:r>
            <a:r>
              <a:rPr lang="en-US" sz="1600" b="1" dirty="0" err="1"/>
              <a:t>pendidikan</a:t>
            </a:r>
            <a:r>
              <a:rPr lang="en-US" sz="1600" dirty="0"/>
              <a:t> </a:t>
            </a:r>
          </a:p>
          <a:p>
            <a:endParaRPr lang="en-US" sz="1600" dirty="0"/>
          </a:p>
          <a:p>
            <a:pPr marL="285750" indent="-285750">
              <a:buFont typeface="Wingdings" pitchFamily="2" charset="2"/>
              <a:buChar char="q"/>
            </a:pPr>
            <a:r>
              <a:rPr lang="en-US" sz="1600" b="1" dirty="0" err="1">
                <a:solidFill>
                  <a:srgbClr val="C00000"/>
                </a:solidFill>
              </a:rPr>
              <a:t>mekanisme</a:t>
            </a:r>
            <a:r>
              <a:rPr lang="en-US" sz="1600" b="1" dirty="0">
                <a:solidFill>
                  <a:srgbClr val="C00000"/>
                </a:solidFill>
              </a:rPr>
              <a:t> e-purchasing </a:t>
            </a:r>
            <a:r>
              <a:rPr lang="en-US" sz="1600" dirty="0" err="1"/>
              <a:t>berdasarkan</a:t>
            </a:r>
            <a:r>
              <a:rPr lang="en-US" sz="1600" dirty="0"/>
              <a:t> </a:t>
            </a:r>
            <a:r>
              <a:rPr lang="en-US" sz="1600" dirty="0" err="1"/>
              <a:t>katalog</a:t>
            </a:r>
            <a:r>
              <a:rPr lang="en-US" sz="1600" dirty="0"/>
              <a:t> </a:t>
            </a:r>
            <a:r>
              <a:rPr lang="en-US" sz="1600" dirty="0" err="1"/>
              <a:t>elektronik</a:t>
            </a:r>
            <a:r>
              <a:rPr lang="en-US" sz="1600" dirty="0"/>
              <a:t> (e-</a:t>
            </a:r>
            <a:r>
              <a:rPr lang="en-US" sz="1600" dirty="0" err="1"/>
              <a:t>cataloguel</a:t>
            </a:r>
            <a:r>
              <a:rPr lang="en-US" sz="1600" dirty="0"/>
              <a:t>, </a:t>
            </a:r>
          </a:p>
          <a:p>
            <a:endParaRPr lang="en-US" sz="1600" dirty="0"/>
          </a:p>
          <a:p>
            <a:pPr marL="285750" indent="-285750">
              <a:buFont typeface="Wingdings" pitchFamily="2" charset="2"/>
              <a:buChar char="q"/>
            </a:pPr>
            <a:r>
              <a:rPr lang="en-US" sz="1600" dirty="0" err="1"/>
              <a:t>Jika</a:t>
            </a:r>
            <a:r>
              <a:rPr lang="en-US" sz="1600" dirty="0"/>
              <a:t> </a:t>
            </a:r>
            <a:r>
              <a:rPr lang="en-US" sz="1600" b="1" dirty="0"/>
              <a:t>e-purchasing </a:t>
            </a:r>
            <a:r>
              <a:rPr lang="en-US" sz="1600" b="1" dirty="0" err="1"/>
              <a:t>tidak</a:t>
            </a:r>
            <a:r>
              <a:rPr lang="en-US" sz="1600" b="1" dirty="0"/>
              <a:t> </a:t>
            </a:r>
            <a:r>
              <a:rPr lang="en-US" sz="1600" b="1" dirty="0" err="1"/>
              <a:t>dapat</a:t>
            </a:r>
            <a:r>
              <a:rPr lang="en-US" sz="1600" b="1" dirty="0"/>
              <a:t> </a:t>
            </a:r>
            <a:r>
              <a:rPr lang="en-US" sz="1600" b="1" dirty="0" err="1"/>
              <a:t>dilaksanakan</a:t>
            </a:r>
            <a:r>
              <a:rPr lang="en-US" sz="1600" b="1" dirty="0"/>
              <a:t> </a:t>
            </a:r>
          </a:p>
          <a:p>
            <a:endParaRPr lang="en-US" sz="1600" b="1" dirty="0" smtClean="0"/>
          </a:p>
          <a:p>
            <a:endParaRPr lang="en-US" sz="1600" b="1" dirty="0"/>
          </a:p>
          <a:p>
            <a:pPr marL="287338"/>
            <a:r>
              <a:rPr lang="en-US" sz="1600" b="1" dirty="0">
                <a:solidFill>
                  <a:srgbClr val="C00000"/>
                </a:solidFill>
              </a:rPr>
              <a:t>e-</a:t>
            </a:r>
            <a:r>
              <a:rPr lang="en-US" sz="1600" b="1" dirty="0" err="1">
                <a:solidFill>
                  <a:srgbClr val="C00000"/>
                </a:solidFill>
              </a:rPr>
              <a:t>tendeing</a:t>
            </a:r>
            <a:r>
              <a:rPr lang="en-US" sz="1600" dirty="0"/>
              <a:t> </a:t>
            </a:r>
            <a:r>
              <a:rPr lang="en-US" sz="1600" dirty="0" err="1"/>
              <a:t>sesuai</a:t>
            </a:r>
            <a:r>
              <a:rPr lang="en-US" sz="1600" dirty="0"/>
              <a:t> </a:t>
            </a:r>
            <a:r>
              <a:rPr lang="en-US" sz="1600" dirty="0" err="1"/>
              <a:t>ketentuan</a:t>
            </a:r>
            <a:r>
              <a:rPr lang="en-US" sz="1600" dirty="0"/>
              <a:t> </a:t>
            </a:r>
            <a:r>
              <a:rPr lang="en-US" sz="1600" dirty="0" err="1"/>
              <a:t>peraturan</a:t>
            </a:r>
            <a:r>
              <a:rPr lang="en-US" sz="1600" dirty="0"/>
              <a:t> </a:t>
            </a:r>
            <a:r>
              <a:rPr lang="en-US" sz="1600" dirty="0" err="1"/>
              <a:t>perundangan-undangan</a:t>
            </a:r>
            <a:endParaRPr lang="en-US" sz="1600" dirty="0"/>
          </a:p>
          <a:p>
            <a:endParaRPr lang="en-US" sz="1600" dirty="0"/>
          </a:p>
        </p:txBody>
      </p:sp>
    </p:spTree>
    <p:extLst>
      <p:ext uri="{BB962C8B-B14F-4D97-AF65-F5344CB8AC3E}">
        <p14:creationId xmlns:p14="http://schemas.microsoft.com/office/powerpoint/2010/main" val="172475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fill="hold"/>
                                        <p:tgtEl>
                                          <p:spTgt spid="12"/>
                                        </p:tgtEl>
                                        <p:attrNameLst>
                                          <p:attrName>ppt_x</p:attrName>
                                        </p:attrNameLst>
                                      </p:cBhvr>
                                      <p:tavLst>
                                        <p:tav tm="0">
                                          <p:val>
                                            <p:strVal val="0-#ppt_w/2"/>
                                          </p:val>
                                        </p:tav>
                                        <p:tav tm="100000">
                                          <p:val>
                                            <p:strVal val="#ppt_x"/>
                                          </p:val>
                                        </p:tav>
                                      </p:tavLst>
                                    </p:anim>
                                    <p:anim calcmode="lin" valueType="num">
                                      <p:cBhvr additive="base">
                                        <p:cTn id="17" dur="500" fill="hold"/>
                                        <p:tgtEl>
                                          <p:spTgt spid="12"/>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additive="base">
                                        <p:cTn id="20" dur="500" fill="hold"/>
                                        <p:tgtEl>
                                          <p:spTgt spid="36"/>
                                        </p:tgtEl>
                                        <p:attrNameLst>
                                          <p:attrName>ppt_x</p:attrName>
                                        </p:attrNameLst>
                                      </p:cBhvr>
                                      <p:tavLst>
                                        <p:tav tm="0">
                                          <p:val>
                                            <p:strVal val="0-#ppt_w/2"/>
                                          </p:val>
                                        </p:tav>
                                        <p:tav tm="100000">
                                          <p:val>
                                            <p:strVal val="#ppt_x"/>
                                          </p:val>
                                        </p:tav>
                                      </p:tavLst>
                                    </p:anim>
                                    <p:anim calcmode="lin" valueType="num">
                                      <p:cBhvr additive="base">
                                        <p:cTn id="21" dur="500" fill="hold"/>
                                        <p:tgtEl>
                                          <p:spTgt spid="36"/>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2" presetClass="entr" presetSubtype="8"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0-#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0-#ppt_w/2"/>
                                          </p:val>
                                        </p:tav>
                                        <p:tav tm="100000">
                                          <p:val>
                                            <p:strVal val="#ppt_x"/>
                                          </p:val>
                                        </p:tav>
                                      </p:tavLst>
                                    </p:anim>
                                    <p:anim calcmode="lin" valueType="num">
                                      <p:cBhvr additive="base">
                                        <p:cTn id="30" dur="500" fill="hold"/>
                                        <p:tgtEl>
                                          <p:spTgt spid="39"/>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additive="base">
                                        <p:cTn id="34" dur="500" fill="hold"/>
                                        <p:tgtEl>
                                          <p:spTgt spid="20"/>
                                        </p:tgtEl>
                                        <p:attrNameLst>
                                          <p:attrName>ppt_x</p:attrName>
                                        </p:attrNameLst>
                                      </p:cBhvr>
                                      <p:tavLst>
                                        <p:tav tm="0">
                                          <p:val>
                                            <p:strVal val="0-#ppt_w/2"/>
                                          </p:val>
                                        </p:tav>
                                        <p:tav tm="100000">
                                          <p:val>
                                            <p:strVal val="#ppt_x"/>
                                          </p:val>
                                        </p:tav>
                                      </p:tavLst>
                                    </p:anim>
                                    <p:anim calcmode="lin" valueType="num">
                                      <p:cBhvr additive="base">
                                        <p:cTn id="35" dur="500" fill="hold"/>
                                        <p:tgtEl>
                                          <p:spTgt spid="20"/>
                                        </p:tgtEl>
                                        <p:attrNameLst>
                                          <p:attrName>ppt_y</p:attrName>
                                        </p:attrNameLst>
                                      </p:cBhvr>
                                      <p:tavLst>
                                        <p:tav tm="0">
                                          <p:val>
                                            <p:strVal val="#ppt_y"/>
                                          </p:val>
                                        </p:tav>
                                        <p:tav tm="100000">
                                          <p:val>
                                            <p:strVal val="#ppt_y"/>
                                          </p:val>
                                        </p:tav>
                                      </p:tavLst>
                                    </p:anim>
                                  </p:childTnLst>
                                </p:cTn>
                              </p:par>
                              <p:par>
                                <p:cTn id="36" presetID="2" presetClass="entr" presetSubtype="8" fill="hold" grpId="0" nodeType="with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childTnLst>
                          </p:cTn>
                        </p:par>
                        <p:par>
                          <p:cTn id="40" fill="hold">
                            <p:stCondLst>
                              <p:cond delay="2000"/>
                            </p:stCondLst>
                            <p:childTnLst>
                              <p:par>
                                <p:cTn id="41" presetID="2" presetClass="entr" presetSubtype="8"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0-#ppt_w/2"/>
                                          </p:val>
                                        </p:tav>
                                        <p:tav tm="100000">
                                          <p:val>
                                            <p:strVal val="#ppt_x"/>
                                          </p:val>
                                        </p:tav>
                                      </p:tavLst>
                                    </p:anim>
                                    <p:anim calcmode="lin" valueType="num">
                                      <p:cBhvr additive="base">
                                        <p:cTn id="44" dur="500" fill="hold"/>
                                        <p:tgtEl>
                                          <p:spTgt spid="2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44"/>
                                        </p:tgtEl>
                                        <p:attrNameLst>
                                          <p:attrName>style.visibility</p:attrName>
                                        </p:attrNameLst>
                                      </p:cBhvr>
                                      <p:to>
                                        <p:strVal val="visible"/>
                                      </p:to>
                                    </p:set>
                                    <p:anim calcmode="lin" valueType="num">
                                      <p:cBhvr additive="base">
                                        <p:cTn id="47" dur="500" fill="hold"/>
                                        <p:tgtEl>
                                          <p:spTgt spid="44"/>
                                        </p:tgtEl>
                                        <p:attrNameLst>
                                          <p:attrName>ppt_x</p:attrName>
                                        </p:attrNameLst>
                                      </p:cBhvr>
                                      <p:tavLst>
                                        <p:tav tm="0">
                                          <p:val>
                                            <p:strVal val="0-#ppt_w/2"/>
                                          </p:val>
                                        </p:tav>
                                        <p:tav tm="100000">
                                          <p:val>
                                            <p:strVal val="#ppt_x"/>
                                          </p:val>
                                        </p:tav>
                                      </p:tavLst>
                                    </p:anim>
                                    <p:anim calcmode="lin" valueType="num">
                                      <p:cBhvr additive="base">
                                        <p:cTn id="48" dur="500" fill="hold"/>
                                        <p:tgtEl>
                                          <p:spTgt spid="44"/>
                                        </p:tgtEl>
                                        <p:attrNameLst>
                                          <p:attrName>ppt_y</p:attrName>
                                        </p:attrNameLst>
                                      </p:cBhvr>
                                      <p:tavLst>
                                        <p:tav tm="0">
                                          <p:val>
                                            <p:strVal val="#ppt_y"/>
                                          </p:val>
                                        </p:tav>
                                        <p:tav tm="100000">
                                          <p:val>
                                            <p:strVal val="#ppt_y"/>
                                          </p:val>
                                        </p:tav>
                                      </p:tavLst>
                                    </p:anim>
                                  </p:childTnLst>
                                </p:cTn>
                              </p:par>
                            </p:childTnLst>
                          </p:cTn>
                        </p:par>
                        <p:par>
                          <p:cTn id="49" fill="hold">
                            <p:stCondLst>
                              <p:cond delay="2500"/>
                            </p:stCondLst>
                            <p:childTnLst>
                              <p:par>
                                <p:cTn id="50" presetID="2" presetClass="entr" presetSubtype="8" fill="hold" nodeType="afterEffect">
                                  <p:stCondLst>
                                    <p:cond delay="0"/>
                                  </p:stCondLst>
                                  <p:childTnLst>
                                    <p:set>
                                      <p:cBhvr>
                                        <p:cTn id="51" dur="1" fill="hold">
                                          <p:stCondLst>
                                            <p:cond delay="0"/>
                                          </p:stCondLst>
                                        </p:cTn>
                                        <p:tgtEl>
                                          <p:spTgt spid="28"/>
                                        </p:tgtEl>
                                        <p:attrNameLst>
                                          <p:attrName>style.visibility</p:attrName>
                                        </p:attrNameLst>
                                      </p:cBhvr>
                                      <p:to>
                                        <p:strVal val="visible"/>
                                      </p:to>
                                    </p:set>
                                    <p:anim calcmode="lin" valueType="num">
                                      <p:cBhvr additive="base">
                                        <p:cTn id="52" dur="500" fill="hold"/>
                                        <p:tgtEl>
                                          <p:spTgt spid="28"/>
                                        </p:tgtEl>
                                        <p:attrNameLst>
                                          <p:attrName>ppt_x</p:attrName>
                                        </p:attrNameLst>
                                      </p:cBhvr>
                                      <p:tavLst>
                                        <p:tav tm="0">
                                          <p:val>
                                            <p:strVal val="0-#ppt_w/2"/>
                                          </p:val>
                                        </p:tav>
                                        <p:tav tm="100000">
                                          <p:val>
                                            <p:strVal val="#ppt_x"/>
                                          </p:val>
                                        </p:tav>
                                      </p:tavLst>
                                    </p:anim>
                                    <p:anim calcmode="lin" valueType="num">
                                      <p:cBhvr additive="base">
                                        <p:cTn id="53" dur="500" fill="hold"/>
                                        <p:tgtEl>
                                          <p:spTgt spid="28"/>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0-#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par>
                                <p:cTn id="58" presetID="2" presetClass="entr" presetSubtype="8"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 calcmode="lin" valueType="num">
                                      <p:cBhvr additive="base">
                                        <p:cTn id="60" dur="500" fill="hold"/>
                                        <p:tgtEl>
                                          <p:spTgt spid="32"/>
                                        </p:tgtEl>
                                        <p:attrNameLst>
                                          <p:attrName>ppt_x</p:attrName>
                                        </p:attrNameLst>
                                      </p:cBhvr>
                                      <p:tavLst>
                                        <p:tav tm="0">
                                          <p:val>
                                            <p:strVal val="0-#ppt_w/2"/>
                                          </p:val>
                                        </p:tav>
                                        <p:tav tm="100000">
                                          <p:val>
                                            <p:strVal val="#ppt_x"/>
                                          </p:val>
                                        </p:tav>
                                      </p:tavLst>
                                    </p:anim>
                                    <p:anim calcmode="lin" valueType="num">
                                      <p:cBhvr additive="base">
                                        <p:cTn id="61" dur="500" fill="hold"/>
                                        <p:tgtEl>
                                          <p:spTgt spid="32"/>
                                        </p:tgtEl>
                                        <p:attrNameLst>
                                          <p:attrName>ppt_y</p:attrName>
                                        </p:attrNameLst>
                                      </p:cBhvr>
                                      <p:tavLst>
                                        <p:tav tm="0">
                                          <p:val>
                                            <p:strVal val="#ppt_y"/>
                                          </p:val>
                                        </p:tav>
                                        <p:tav tm="100000">
                                          <p:val>
                                            <p:strVal val="#ppt_y"/>
                                          </p:val>
                                        </p:tav>
                                      </p:tavLst>
                                    </p:anim>
                                  </p:childTnLst>
                                </p:cTn>
                              </p:par>
                              <p:par>
                                <p:cTn id="62" presetID="22" presetClass="entr" presetSubtype="4" fill="hold"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down)">
                                      <p:cBhvr>
                                        <p:cTn id="64" dur="500"/>
                                        <p:tgtEl>
                                          <p:spTgt spid="7"/>
                                        </p:tgtEl>
                                      </p:cBhvr>
                                    </p:animEffect>
                                  </p:childTnLst>
                                </p:cTn>
                              </p:par>
                              <p:par>
                                <p:cTn id="65" presetID="22" presetClass="entr" presetSubtype="4" fill="hold" nodeType="with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wipe(down)">
                                      <p:cBhvr>
                                        <p:cTn id="67" dur="500"/>
                                        <p:tgtEl>
                                          <p:spTgt spid="37"/>
                                        </p:tgtEl>
                                      </p:cBhvr>
                                    </p:animEffect>
                                  </p:childTnLst>
                                </p:cTn>
                              </p:par>
                              <p:par>
                                <p:cTn id="68" presetID="22" presetClass="entr" presetSubtype="4"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wipe(down)">
                                      <p:cBhvr>
                                        <p:cTn id="70" dur="500"/>
                                        <p:tgtEl>
                                          <p:spTgt spid="42"/>
                                        </p:tgtEl>
                                      </p:cBhvr>
                                    </p:animEffect>
                                  </p:childTnLst>
                                </p:cTn>
                              </p:par>
                              <p:par>
                                <p:cTn id="71" presetID="22" presetClass="entr" presetSubtype="4" fill="hold" nodeType="withEffect">
                                  <p:stCondLst>
                                    <p:cond delay="0"/>
                                  </p:stCondLst>
                                  <p:childTnLst>
                                    <p:set>
                                      <p:cBhvr>
                                        <p:cTn id="72" dur="1" fill="hold">
                                          <p:stCondLst>
                                            <p:cond delay="0"/>
                                          </p:stCondLst>
                                        </p:cTn>
                                        <p:tgtEl>
                                          <p:spTgt spid="41"/>
                                        </p:tgtEl>
                                        <p:attrNameLst>
                                          <p:attrName>style.visibility</p:attrName>
                                        </p:attrNameLst>
                                      </p:cBhvr>
                                      <p:to>
                                        <p:strVal val="visible"/>
                                      </p:to>
                                    </p:set>
                                    <p:animEffect transition="in" filter="wipe(down)">
                                      <p:cBhvr>
                                        <p:cTn id="73" dur="500"/>
                                        <p:tgtEl>
                                          <p:spTgt spid="41"/>
                                        </p:tgtEl>
                                      </p:cBhvr>
                                    </p:animEffect>
                                  </p:childTnLst>
                                </p:cTn>
                              </p:par>
                              <p:par>
                                <p:cTn id="74" presetID="45" presetClass="entr" presetSubtype="0" fill="hold" grpId="0" nodeType="withEffect">
                                  <p:stCondLst>
                                    <p:cond delay="0"/>
                                  </p:stCondLst>
                                  <p:childTnLst>
                                    <p:set>
                                      <p:cBhvr>
                                        <p:cTn id="75" dur="1" fill="hold">
                                          <p:stCondLst>
                                            <p:cond delay="0"/>
                                          </p:stCondLst>
                                        </p:cTn>
                                        <p:tgtEl>
                                          <p:spTgt spid="47"/>
                                        </p:tgtEl>
                                        <p:attrNameLst>
                                          <p:attrName>style.visibility</p:attrName>
                                        </p:attrNameLst>
                                      </p:cBhvr>
                                      <p:to>
                                        <p:strVal val="visible"/>
                                      </p:to>
                                    </p:set>
                                    <p:animEffect transition="in" filter="fade">
                                      <p:cBhvr>
                                        <p:cTn id="76" dur="500"/>
                                        <p:tgtEl>
                                          <p:spTgt spid="47"/>
                                        </p:tgtEl>
                                      </p:cBhvr>
                                    </p:animEffect>
                                    <p:anim calcmode="lin" valueType="num">
                                      <p:cBhvr>
                                        <p:cTn id="77" dur="500" fill="hold"/>
                                        <p:tgtEl>
                                          <p:spTgt spid="47"/>
                                        </p:tgtEl>
                                        <p:attrNameLst>
                                          <p:attrName>ppt_w</p:attrName>
                                        </p:attrNameLst>
                                      </p:cBhvr>
                                      <p:tavLst>
                                        <p:tav tm="0" fmla="#ppt_w*sin(2.5*pi*$)">
                                          <p:val>
                                            <p:fltVal val="0"/>
                                          </p:val>
                                        </p:tav>
                                        <p:tav tm="100000">
                                          <p:val>
                                            <p:fltVal val="1"/>
                                          </p:val>
                                        </p:tav>
                                      </p:tavLst>
                                    </p:anim>
                                    <p:anim calcmode="lin" valueType="num">
                                      <p:cBhvr>
                                        <p:cTn id="78" dur="500" fill="hold"/>
                                        <p:tgtEl>
                                          <p:spTgt spid="47"/>
                                        </p:tgtEl>
                                        <p:attrNameLst>
                                          <p:attrName>ppt_h</p:attrName>
                                        </p:attrNameLst>
                                      </p:cBhvr>
                                      <p:tavLst>
                                        <p:tav tm="0">
                                          <p:val>
                                            <p:strVal val="#ppt_h"/>
                                          </p:val>
                                        </p:tav>
                                        <p:tav tm="100000">
                                          <p:val>
                                            <p:strVal val="#ppt_h"/>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animEffect transition="in" filter="fade">
                                      <p:cBhvr>
                                        <p:cTn id="81" dur="500"/>
                                        <p:tgtEl>
                                          <p:spTgt spid="51"/>
                                        </p:tgtEl>
                                      </p:cBhvr>
                                    </p:animEffect>
                                    <p:anim calcmode="lin" valueType="num">
                                      <p:cBhvr>
                                        <p:cTn id="82" dur="500" fill="hold"/>
                                        <p:tgtEl>
                                          <p:spTgt spid="51"/>
                                        </p:tgtEl>
                                        <p:attrNameLst>
                                          <p:attrName>ppt_x</p:attrName>
                                        </p:attrNameLst>
                                      </p:cBhvr>
                                      <p:tavLst>
                                        <p:tav tm="0">
                                          <p:val>
                                            <p:strVal val="#ppt_x"/>
                                          </p:val>
                                        </p:tav>
                                        <p:tav tm="100000">
                                          <p:val>
                                            <p:strVal val="#ppt_x"/>
                                          </p:val>
                                        </p:tav>
                                      </p:tavLst>
                                    </p:anim>
                                    <p:anim calcmode="lin" valueType="num">
                                      <p:cBhvr>
                                        <p:cTn id="83" dur="500" fill="hold"/>
                                        <p:tgtEl>
                                          <p:spTgt spid="51"/>
                                        </p:tgtEl>
                                        <p:attrNameLst>
                                          <p:attrName>ppt_y</p:attrName>
                                        </p:attrNameLst>
                                      </p:cBhvr>
                                      <p:tavLst>
                                        <p:tav tm="0">
                                          <p:val>
                                            <p:strVal val="#ppt_y+.1"/>
                                          </p:val>
                                        </p:tav>
                                        <p:tav tm="100000">
                                          <p:val>
                                            <p:strVal val="#ppt_y"/>
                                          </p:val>
                                        </p:tav>
                                      </p:tavLst>
                                    </p:anim>
                                  </p:childTnLst>
                                </p:cTn>
                              </p:par>
                              <p:par>
                                <p:cTn id="84" presetID="22" presetClass="entr" presetSubtype="4" fill="hold" nodeType="with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wipe(down)">
                                      <p:cBhvr>
                                        <p:cTn id="86" dur="500"/>
                                        <p:tgtEl>
                                          <p:spTgt spid="38"/>
                                        </p:tgtEl>
                                      </p:cBhvr>
                                    </p:animEffect>
                                  </p:childTnLst>
                                </p:cTn>
                              </p:par>
                              <p:par>
                                <p:cTn id="87" presetID="22" presetClass="entr" presetSubtype="4" fill="hold" nodeType="with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wipe(down)">
                                      <p:cBhvr>
                                        <p:cTn id="89" dur="500"/>
                                        <p:tgtEl>
                                          <p:spTgt spid="35"/>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500"/>
                                        <p:tgtEl>
                                          <p:spTgt spid="45"/>
                                        </p:tgtEl>
                                      </p:cBhvr>
                                    </p:animEffect>
                                  </p:childTnLst>
                                </p:cTn>
                              </p:par>
                              <p:par>
                                <p:cTn id="93" presetID="2" presetClass="entr" presetSubtype="8" fill="hold" nodeType="withEffect">
                                  <p:stCondLst>
                                    <p:cond delay="0"/>
                                  </p:stCondLst>
                                  <p:childTnLst>
                                    <p:set>
                                      <p:cBhvr>
                                        <p:cTn id="94" dur="1" fill="hold">
                                          <p:stCondLst>
                                            <p:cond delay="0"/>
                                          </p:stCondLst>
                                        </p:cTn>
                                        <p:tgtEl>
                                          <p:spTgt spid="54"/>
                                        </p:tgtEl>
                                        <p:attrNameLst>
                                          <p:attrName>style.visibility</p:attrName>
                                        </p:attrNameLst>
                                      </p:cBhvr>
                                      <p:to>
                                        <p:strVal val="visible"/>
                                      </p:to>
                                    </p:set>
                                    <p:anim calcmode="lin" valueType="num">
                                      <p:cBhvr additive="base">
                                        <p:cTn id="95" dur="500" fill="hold"/>
                                        <p:tgtEl>
                                          <p:spTgt spid="54"/>
                                        </p:tgtEl>
                                        <p:attrNameLst>
                                          <p:attrName>ppt_x</p:attrName>
                                        </p:attrNameLst>
                                      </p:cBhvr>
                                      <p:tavLst>
                                        <p:tav tm="0">
                                          <p:val>
                                            <p:strVal val="0-#ppt_w/2"/>
                                          </p:val>
                                        </p:tav>
                                        <p:tav tm="100000">
                                          <p:val>
                                            <p:strVal val="#ppt_x"/>
                                          </p:val>
                                        </p:tav>
                                      </p:tavLst>
                                    </p:anim>
                                    <p:anim calcmode="lin" valueType="num">
                                      <p:cBhvr additive="base">
                                        <p:cTn id="96" dur="500" fill="hold"/>
                                        <p:tgtEl>
                                          <p:spTgt spid="54"/>
                                        </p:tgtEl>
                                        <p:attrNameLst>
                                          <p:attrName>ppt_y</p:attrName>
                                        </p:attrNameLst>
                                      </p:cBhvr>
                                      <p:tavLst>
                                        <p:tav tm="0">
                                          <p:val>
                                            <p:strVal val="#ppt_y"/>
                                          </p:val>
                                        </p:tav>
                                        <p:tav tm="100000">
                                          <p:val>
                                            <p:strVal val="#ppt_y"/>
                                          </p:val>
                                        </p:tav>
                                      </p:tavLst>
                                    </p:anim>
                                  </p:childTnLst>
                                </p:cTn>
                              </p:par>
                              <p:par>
                                <p:cTn id="97" presetID="2" presetClass="entr" presetSubtype="8" fill="hold" grpId="0" nodeType="withEffect">
                                  <p:stCondLst>
                                    <p:cond delay="0"/>
                                  </p:stCondLst>
                                  <p:childTnLst>
                                    <p:set>
                                      <p:cBhvr>
                                        <p:cTn id="98" dur="1" fill="hold">
                                          <p:stCondLst>
                                            <p:cond delay="0"/>
                                          </p:stCondLst>
                                        </p:cTn>
                                        <p:tgtEl>
                                          <p:spTgt spid="52"/>
                                        </p:tgtEl>
                                        <p:attrNameLst>
                                          <p:attrName>style.visibility</p:attrName>
                                        </p:attrNameLst>
                                      </p:cBhvr>
                                      <p:to>
                                        <p:strVal val="visible"/>
                                      </p:to>
                                    </p:set>
                                    <p:anim calcmode="lin" valueType="num">
                                      <p:cBhvr additive="base">
                                        <p:cTn id="99" dur="500" fill="hold"/>
                                        <p:tgtEl>
                                          <p:spTgt spid="52"/>
                                        </p:tgtEl>
                                        <p:attrNameLst>
                                          <p:attrName>ppt_x</p:attrName>
                                        </p:attrNameLst>
                                      </p:cBhvr>
                                      <p:tavLst>
                                        <p:tav tm="0">
                                          <p:val>
                                            <p:strVal val="0-#ppt_w/2"/>
                                          </p:val>
                                        </p:tav>
                                        <p:tav tm="100000">
                                          <p:val>
                                            <p:strVal val="#ppt_x"/>
                                          </p:val>
                                        </p:tav>
                                      </p:tavLst>
                                    </p:anim>
                                    <p:anim calcmode="lin" valueType="num">
                                      <p:cBhvr additive="base">
                                        <p:cTn id="100" dur="500" fill="hold"/>
                                        <p:tgtEl>
                                          <p:spTgt spid="52"/>
                                        </p:tgtEl>
                                        <p:attrNameLst>
                                          <p:attrName>ppt_y</p:attrName>
                                        </p:attrNameLst>
                                      </p:cBhvr>
                                      <p:tavLst>
                                        <p:tav tm="0">
                                          <p:val>
                                            <p:strVal val="#ppt_y"/>
                                          </p:val>
                                        </p:tav>
                                        <p:tav tm="100000">
                                          <p:val>
                                            <p:strVal val="#ppt_y"/>
                                          </p:val>
                                        </p:tav>
                                      </p:tavLst>
                                    </p:anim>
                                  </p:childTnLst>
                                </p:cTn>
                              </p:par>
                            </p:childTnLst>
                          </p:cTn>
                        </p:par>
                        <p:par>
                          <p:cTn id="101" fill="hold">
                            <p:stCondLst>
                              <p:cond delay="3000"/>
                            </p:stCondLst>
                            <p:childTnLst>
                              <p:par>
                                <p:cTn id="102" presetID="2" presetClass="entr" presetSubtype="8" fill="hold" nodeType="afterEffect">
                                  <p:stCondLst>
                                    <p:cond delay="0"/>
                                  </p:stCondLst>
                                  <p:childTnLst>
                                    <p:set>
                                      <p:cBhvr>
                                        <p:cTn id="103" dur="1" fill="hold">
                                          <p:stCondLst>
                                            <p:cond delay="0"/>
                                          </p:stCondLst>
                                        </p:cTn>
                                        <p:tgtEl>
                                          <p:spTgt spid="58"/>
                                        </p:tgtEl>
                                        <p:attrNameLst>
                                          <p:attrName>style.visibility</p:attrName>
                                        </p:attrNameLst>
                                      </p:cBhvr>
                                      <p:to>
                                        <p:strVal val="visible"/>
                                      </p:to>
                                    </p:set>
                                    <p:anim calcmode="lin" valueType="num">
                                      <p:cBhvr additive="base">
                                        <p:cTn id="104" dur="500" fill="hold"/>
                                        <p:tgtEl>
                                          <p:spTgt spid="58"/>
                                        </p:tgtEl>
                                        <p:attrNameLst>
                                          <p:attrName>ppt_x</p:attrName>
                                        </p:attrNameLst>
                                      </p:cBhvr>
                                      <p:tavLst>
                                        <p:tav tm="0">
                                          <p:val>
                                            <p:strVal val="0-#ppt_w/2"/>
                                          </p:val>
                                        </p:tav>
                                        <p:tav tm="100000">
                                          <p:val>
                                            <p:strVal val="#ppt_x"/>
                                          </p:val>
                                        </p:tav>
                                      </p:tavLst>
                                    </p:anim>
                                    <p:anim calcmode="lin" valueType="num">
                                      <p:cBhvr additive="base">
                                        <p:cTn id="105" dur="500" fill="hold"/>
                                        <p:tgtEl>
                                          <p:spTgt spid="58"/>
                                        </p:tgtEl>
                                        <p:attrNameLst>
                                          <p:attrName>ppt_y</p:attrName>
                                        </p:attrNameLst>
                                      </p:cBhvr>
                                      <p:tavLst>
                                        <p:tav tm="0">
                                          <p:val>
                                            <p:strVal val="#ppt_y"/>
                                          </p:val>
                                        </p:tav>
                                        <p:tav tm="100000">
                                          <p:val>
                                            <p:strVal val="#ppt_y"/>
                                          </p:val>
                                        </p:tav>
                                      </p:tavLst>
                                    </p:anim>
                                  </p:childTnLst>
                                </p:cTn>
                              </p:par>
                              <p:par>
                                <p:cTn id="106" presetID="2" presetClass="entr" presetSubtype="8" fill="hold" grpId="0" nodeType="withEffect">
                                  <p:stCondLst>
                                    <p:cond delay="0"/>
                                  </p:stCondLst>
                                  <p:childTnLst>
                                    <p:set>
                                      <p:cBhvr>
                                        <p:cTn id="107" dur="1" fill="hold">
                                          <p:stCondLst>
                                            <p:cond delay="0"/>
                                          </p:stCondLst>
                                        </p:cTn>
                                        <p:tgtEl>
                                          <p:spTgt spid="82"/>
                                        </p:tgtEl>
                                        <p:attrNameLst>
                                          <p:attrName>style.visibility</p:attrName>
                                        </p:attrNameLst>
                                      </p:cBhvr>
                                      <p:to>
                                        <p:strVal val="visible"/>
                                      </p:to>
                                    </p:set>
                                    <p:anim calcmode="lin" valueType="num">
                                      <p:cBhvr additive="base">
                                        <p:cTn id="108" dur="500" fill="hold"/>
                                        <p:tgtEl>
                                          <p:spTgt spid="82"/>
                                        </p:tgtEl>
                                        <p:attrNameLst>
                                          <p:attrName>ppt_x</p:attrName>
                                        </p:attrNameLst>
                                      </p:cBhvr>
                                      <p:tavLst>
                                        <p:tav tm="0">
                                          <p:val>
                                            <p:strVal val="0-#ppt_w/2"/>
                                          </p:val>
                                        </p:tav>
                                        <p:tav tm="100000">
                                          <p:val>
                                            <p:strVal val="#ppt_x"/>
                                          </p:val>
                                        </p:tav>
                                      </p:tavLst>
                                    </p:anim>
                                    <p:anim calcmode="lin" valueType="num">
                                      <p:cBhvr additive="base">
                                        <p:cTn id="109" dur="500" fill="hold"/>
                                        <p:tgtEl>
                                          <p:spTgt spid="82"/>
                                        </p:tgtEl>
                                        <p:attrNameLst>
                                          <p:attrName>ppt_y</p:attrName>
                                        </p:attrNameLst>
                                      </p:cBhvr>
                                      <p:tavLst>
                                        <p:tav tm="0">
                                          <p:val>
                                            <p:strVal val="#ppt_y"/>
                                          </p:val>
                                        </p:tav>
                                        <p:tav tm="100000">
                                          <p:val>
                                            <p:strVal val="#ppt_y"/>
                                          </p:val>
                                        </p:tav>
                                      </p:tavLst>
                                    </p:anim>
                                  </p:childTnLst>
                                </p:cTn>
                              </p:par>
                            </p:childTnLst>
                          </p:cTn>
                        </p:par>
                        <p:par>
                          <p:cTn id="110" fill="hold">
                            <p:stCondLst>
                              <p:cond delay="3500"/>
                            </p:stCondLst>
                            <p:childTnLst>
                              <p:par>
                                <p:cTn id="111" presetID="2" presetClass="entr" presetSubtype="8" fill="hold" nodeType="afterEffect">
                                  <p:stCondLst>
                                    <p:cond delay="0"/>
                                  </p:stCondLst>
                                  <p:childTnLst>
                                    <p:set>
                                      <p:cBhvr>
                                        <p:cTn id="112" dur="1" fill="hold">
                                          <p:stCondLst>
                                            <p:cond delay="0"/>
                                          </p:stCondLst>
                                        </p:cTn>
                                        <p:tgtEl>
                                          <p:spTgt spid="62"/>
                                        </p:tgtEl>
                                        <p:attrNameLst>
                                          <p:attrName>style.visibility</p:attrName>
                                        </p:attrNameLst>
                                      </p:cBhvr>
                                      <p:to>
                                        <p:strVal val="visible"/>
                                      </p:to>
                                    </p:set>
                                    <p:anim calcmode="lin" valueType="num">
                                      <p:cBhvr additive="base">
                                        <p:cTn id="113" dur="500" fill="hold"/>
                                        <p:tgtEl>
                                          <p:spTgt spid="62"/>
                                        </p:tgtEl>
                                        <p:attrNameLst>
                                          <p:attrName>ppt_x</p:attrName>
                                        </p:attrNameLst>
                                      </p:cBhvr>
                                      <p:tavLst>
                                        <p:tav tm="0">
                                          <p:val>
                                            <p:strVal val="0-#ppt_w/2"/>
                                          </p:val>
                                        </p:tav>
                                        <p:tav tm="100000">
                                          <p:val>
                                            <p:strVal val="#ppt_x"/>
                                          </p:val>
                                        </p:tav>
                                      </p:tavLst>
                                    </p:anim>
                                    <p:anim calcmode="lin" valueType="num">
                                      <p:cBhvr additive="base">
                                        <p:cTn id="114" dur="500" fill="hold"/>
                                        <p:tgtEl>
                                          <p:spTgt spid="62"/>
                                        </p:tgtEl>
                                        <p:attrNameLst>
                                          <p:attrName>ppt_y</p:attrName>
                                        </p:attrNameLst>
                                      </p:cBhvr>
                                      <p:tavLst>
                                        <p:tav tm="0">
                                          <p:val>
                                            <p:strVal val="#ppt_y"/>
                                          </p:val>
                                        </p:tav>
                                        <p:tav tm="100000">
                                          <p:val>
                                            <p:strVal val="#ppt_y"/>
                                          </p:val>
                                        </p:tav>
                                      </p:tavLst>
                                    </p:anim>
                                  </p:childTnLst>
                                </p:cTn>
                              </p:par>
                              <p:par>
                                <p:cTn id="115" presetID="2" presetClass="entr" presetSubtype="8" fill="hold" grpId="0" nodeType="withEffect">
                                  <p:stCondLst>
                                    <p:cond delay="0"/>
                                  </p:stCondLst>
                                  <p:childTnLst>
                                    <p:set>
                                      <p:cBhvr>
                                        <p:cTn id="116" dur="1" fill="hold">
                                          <p:stCondLst>
                                            <p:cond delay="0"/>
                                          </p:stCondLst>
                                        </p:cTn>
                                        <p:tgtEl>
                                          <p:spTgt spid="85"/>
                                        </p:tgtEl>
                                        <p:attrNameLst>
                                          <p:attrName>style.visibility</p:attrName>
                                        </p:attrNameLst>
                                      </p:cBhvr>
                                      <p:to>
                                        <p:strVal val="visible"/>
                                      </p:to>
                                    </p:set>
                                    <p:anim calcmode="lin" valueType="num">
                                      <p:cBhvr additive="base">
                                        <p:cTn id="117" dur="500" fill="hold"/>
                                        <p:tgtEl>
                                          <p:spTgt spid="85"/>
                                        </p:tgtEl>
                                        <p:attrNameLst>
                                          <p:attrName>ppt_x</p:attrName>
                                        </p:attrNameLst>
                                      </p:cBhvr>
                                      <p:tavLst>
                                        <p:tav tm="0">
                                          <p:val>
                                            <p:strVal val="0-#ppt_w/2"/>
                                          </p:val>
                                        </p:tav>
                                        <p:tav tm="100000">
                                          <p:val>
                                            <p:strVal val="#ppt_x"/>
                                          </p:val>
                                        </p:tav>
                                      </p:tavLst>
                                    </p:anim>
                                    <p:anim calcmode="lin" valueType="num">
                                      <p:cBhvr additive="base">
                                        <p:cTn id="118" dur="500" fill="hold"/>
                                        <p:tgtEl>
                                          <p:spTgt spid="85"/>
                                        </p:tgtEl>
                                        <p:attrNameLst>
                                          <p:attrName>ppt_y</p:attrName>
                                        </p:attrNameLst>
                                      </p:cBhvr>
                                      <p:tavLst>
                                        <p:tav tm="0">
                                          <p:val>
                                            <p:strVal val="#ppt_y"/>
                                          </p:val>
                                        </p:tav>
                                        <p:tav tm="100000">
                                          <p:val>
                                            <p:strVal val="#ppt_y"/>
                                          </p:val>
                                        </p:tav>
                                      </p:tavLst>
                                    </p:anim>
                                  </p:childTnLst>
                                </p:cTn>
                              </p:par>
                            </p:childTnLst>
                          </p:cTn>
                        </p:par>
                        <p:par>
                          <p:cTn id="119" fill="hold">
                            <p:stCondLst>
                              <p:cond delay="4000"/>
                            </p:stCondLst>
                            <p:childTnLst>
                              <p:par>
                                <p:cTn id="120" presetID="2" presetClass="entr" presetSubtype="8" fill="hold" nodeType="afterEffect">
                                  <p:stCondLst>
                                    <p:cond delay="0"/>
                                  </p:stCondLst>
                                  <p:childTnLst>
                                    <p:set>
                                      <p:cBhvr>
                                        <p:cTn id="121" dur="1" fill="hold">
                                          <p:stCondLst>
                                            <p:cond delay="0"/>
                                          </p:stCondLst>
                                        </p:cTn>
                                        <p:tgtEl>
                                          <p:spTgt spid="66"/>
                                        </p:tgtEl>
                                        <p:attrNameLst>
                                          <p:attrName>style.visibility</p:attrName>
                                        </p:attrNameLst>
                                      </p:cBhvr>
                                      <p:to>
                                        <p:strVal val="visible"/>
                                      </p:to>
                                    </p:set>
                                    <p:anim calcmode="lin" valueType="num">
                                      <p:cBhvr additive="base">
                                        <p:cTn id="122" dur="500" fill="hold"/>
                                        <p:tgtEl>
                                          <p:spTgt spid="66"/>
                                        </p:tgtEl>
                                        <p:attrNameLst>
                                          <p:attrName>ppt_x</p:attrName>
                                        </p:attrNameLst>
                                      </p:cBhvr>
                                      <p:tavLst>
                                        <p:tav tm="0">
                                          <p:val>
                                            <p:strVal val="0-#ppt_w/2"/>
                                          </p:val>
                                        </p:tav>
                                        <p:tav tm="100000">
                                          <p:val>
                                            <p:strVal val="#ppt_x"/>
                                          </p:val>
                                        </p:tav>
                                      </p:tavLst>
                                    </p:anim>
                                    <p:anim calcmode="lin" valueType="num">
                                      <p:cBhvr additive="base">
                                        <p:cTn id="123" dur="500" fill="hold"/>
                                        <p:tgtEl>
                                          <p:spTgt spid="66"/>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0"/>
                                  </p:stCondLst>
                                  <p:childTnLst>
                                    <p:set>
                                      <p:cBhvr>
                                        <p:cTn id="125" dur="1" fill="hold">
                                          <p:stCondLst>
                                            <p:cond delay="0"/>
                                          </p:stCondLst>
                                        </p:cTn>
                                        <p:tgtEl>
                                          <p:spTgt spid="86"/>
                                        </p:tgtEl>
                                        <p:attrNameLst>
                                          <p:attrName>style.visibility</p:attrName>
                                        </p:attrNameLst>
                                      </p:cBhvr>
                                      <p:to>
                                        <p:strVal val="visible"/>
                                      </p:to>
                                    </p:set>
                                    <p:anim calcmode="lin" valueType="num">
                                      <p:cBhvr additive="base">
                                        <p:cTn id="126" dur="500" fill="hold"/>
                                        <p:tgtEl>
                                          <p:spTgt spid="86"/>
                                        </p:tgtEl>
                                        <p:attrNameLst>
                                          <p:attrName>ppt_x</p:attrName>
                                        </p:attrNameLst>
                                      </p:cBhvr>
                                      <p:tavLst>
                                        <p:tav tm="0">
                                          <p:val>
                                            <p:strVal val="0-#ppt_w/2"/>
                                          </p:val>
                                        </p:tav>
                                        <p:tav tm="100000">
                                          <p:val>
                                            <p:strVal val="#ppt_x"/>
                                          </p:val>
                                        </p:tav>
                                      </p:tavLst>
                                    </p:anim>
                                    <p:anim calcmode="lin" valueType="num">
                                      <p:cBhvr additive="base">
                                        <p:cTn id="127" dur="500" fill="hold"/>
                                        <p:tgtEl>
                                          <p:spTgt spid="86"/>
                                        </p:tgtEl>
                                        <p:attrNameLst>
                                          <p:attrName>ppt_y</p:attrName>
                                        </p:attrNameLst>
                                      </p:cBhvr>
                                      <p:tavLst>
                                        <p:tav tm="0">
                                          <p:val>
                                            <p:strVal val="#ppt_y"/>
                                          </p:val>
                                        </p:tav>
                                        <p:tav tm="100000">
                                          <p:val>
                                            <p:strVal val="#ppt_y"/>
                                          </p:val>
                                        </p:tav>
                                      </p:tavLst>
                                    </p:anim>
                                  </p:childTnLst>
                                </p:cTn>
                              </p:par>
                            </p:childTnLst>
                          </p:cTn>
                        </p:par>
                        <p:par>
                          <p:cTn id="128" fill="hold">
                            <p:stCondLst>
                              <p:cond delay="4500"/>
                            </p:stCondLst>
                            <p:childTnLst>
                              <p:par>
                                <p:cTn id="129" presetID="2" presetClass="entr" presetSubtype="8" fill="hold" nodeType="afterEffect">
                                  <p:stCondLst>
                                    <p:cond delay="0"/>
                                  </p:stCondLst>
                                  <p:childTnLst>
                                    <p:set>
                                      <p:cBhvr>
                                        <p:cTn id="130" dur="1" fill="hold">
                                          <p:stCondLst>
                                            <p:cond delay="0"/>
                                          </p:stCondLst>
                                        </p:cTn>
                                        <p:tgtEl>
                                          <p:spTgt spid="70"/>
                                        </p:tgtEl>
                                        <p:attrNameLst>
                                          <p:attrName>style.visibility</p:attrName>
                                        </p:attrNameLst>
                                      </p:cBhvr>
                                      <p:to>
                                        <p:strVal val="visible"/>
                                      </p:to>
                                    </p:set>
                                    <p:anim calcmode="lin" valueType="num">
                                      <p:cBhvr additive="base">
                                        <p:cTn id="131" dur="500" fill="hold"/>
                                        <p:tgtEl>
                                          <p:spTgt spid="70"/>
                                        </p:tgtEl>
                                        <p:attrNameLst>
                                          <p:attrName>ppt_x</p:attrName>
                                        </p:attrNameLst>
                                      </p:cBhvr>
                                      <p:tavLst>
                                        <p:tav tm="0">
                                          <p:val>
                                            <p:strVal val="0-#ppt_w/2"/>
                                          </p:val>
                                        </p:tav>
                                        <p:tav tm="100000">
                                          <p:val>
                                            <p:strVal val="#ppt_x"/>
                                          </p:val>
                                        </p:tav>
                                      </p:tavLst>
                                    </p:anim>
                                    <p:anim calcmode="lin" valueType="num">
                                      <p:cBhvr additive="base">
                                        <p:cTn id="132" dur="500" fill="hold"/>
                                        <p:tgtEl>
                                          <p:spTgt spid="70"/>
                                        </p:tgtEl>
                                        <p:attrNameLst>
                                          <p:attrName>ppt_y</p:attrName>
                                        </p:attrNameLst>
                                      </p:cBhvr>
                                      <p:tavLst>
                                        <p:tav tm="0">
                                          <p:val>
                                            <p:strVal val="#ppt_y"/>
                                          </p:val>
                                        </p:tav>
                                        <p:tav tm="100000">
                                          <p:val>
                                            <p:strVal val="#ppt_y"/>
                                          </p:val>
                                        </p:tav>
                                      </p:tavLst>
                                    </p:anim>
                                  </p:childTnLst>
                                </p:cTn>
                              </p:par>
                              <p:par>
                                <p:cTn id="133" presetID="2" presetClass="entr" presetSubtype="8" fill="hold" grpId="0" nodeType="withEffect">
                                  <p:stCondLst>
                                    <p:cond delay="0"/>
                                  </p:stCondLst>
                                  <p:childTnLst>
                                    <p:set>
                                      <p:cBhvr>
                                        <p:cTn id="134" dur="1" fill="hold">
                                          <p:stCondLst>
                                            <p:cond delay="0"/>
                                          </p:stCondLst>
                                        </p:cTn>
                                        <p:tgtEl>
                                          <p:spTgt spid="90"/>
                                        </p:tgtEl>
                                        <p:attrNameLst>
                                          <p:attrName>style.visibility</p:attrName>
                                        </p:attrNameLst>
                                      </p:cBhvr>
                                      <p:to>
                                        <p:strVal val="visible"/>
                                      </p:to>
                                    </p:set>
                                    <p:anim calcmode="lin" valueType="num">
                                      <p:cBhvr additive="base">
                                        <p:cTn id="135" dur="500" fill="hold"/>
                                        <p:tgtEl>
                                          <p:spTgt spid="90"/>
                                        </p:tgtEl>
                                        <p:attrNameLst>
                                          <p:attrName>ppt_x</p:attrName>
                                        </p:attrNameLst>
                                      </p:cBhvr>
                                      <p:tavLst>
                                        <p:tav tm="0">
                                          <p:val>
                                            <p:strVal val="0-#ppt_w/2"/>
                                          </p:val>
                                        </p:tav>
                                        <p:tav tm="100000">
                                          <p:val>
                                            <p:strVal val="#ppt_x"/>
                                          </p:val>
                                        </p:tav>
                                      </p:tavLst>
                                    </p:anim>
                                    <p:anim calcmode="lin" valueType="num">
                                      <p:cBhvr additive="base">
                                        <p:cTn id="136" dur="500" fill="hold"/>
                                        <p:tgtEl>
                                          <p:spTgt spid="90"/>
                                        </p:tgtEl>
                                        <p:attrNameLst>
                                          <p:attrName>ppt_y</p:attrName>
                                        </p:attrNameLst>
                                      </p:cBhvr>
                                      <p:tavLst>
                                        <p:tav tm="0">
                                          <p:val>
                                            <p:strVal val="#ppt_y"/>
                                          </p:val>
                                        </p:tav>
                                        <p:tav tm="100000">
                                          <p:val>
                                            <p:strVal val="#ppt_y"/>
                                          </p:val>
                                        </p:tav>
                                      </p:tavLst>
                                    </p:anim>
                                  </p:childTnLst>
                                </p:cTn>
                              </p:par>
                            </p:childTnLst>
                          </p:cTn>
                        </p:par>
                        <p:par>
                          <p:cTn id="137" fill="hold">
                            <p:stCondLst>
                              <p:cond delay="5000"/>
                            </p:stCondLst>
                            <p:childTnLst>
                              <p:par>
                                <p:cTn id="138" presetID="2" presetClass="entr" presetSubtype="8" fill="hold" nodeType="afterEffect">
                                  <p:stCondLst>
                                    <p:cond delay="0"/>
                                  </p:stCondLst>
                                  <p:childTnLst>
                                    <p:set>
                                      <p:cBhvr>
                                        <p:cTn id="139" dur="1" fill="hold">
                                          <p:stCondLst>
                                            <p:cond delay="0"/>
                                          </p:stCondLst>
                                        </p:cTn>
                                        <p:tgtEl>
                                          <p:spTgt spid="74"/>
                                        </p:tgtEl>
                                        <p:attrNameLst>
                                          <p:attrName>style.visibility</p:attrName>
                                        </p:attrNameLst>
                                      </p:cBhvr>
                                      <p:to>
                                        <p:strVal val="visible"/>
                                      </p:to>
                                    </p:set>
                                    <p:anim calcmode="lin" valueType="num">
                                      <p:cBhvr additive="base">
                                        <p:cTn id="140" dur="500" fill="hold"/>
                                        <p:tgtEl>
                                          <p:spTgt spid="74"/>
                                        </p:tgtEl>
                                        <p:attrNameLst>
                                          <p:attrName>ppt_x</p:attrName>
                                        </p:attrNameLst>
                                      </p:cBhvr>
                                      <p:tavLst>
                                        <p:tav tm="0">
                                          <p:val>
                                            <p:strVal val="0-#ppt_w/2"/>
                                          </p:val>
                                        </p:tav>
                                        <p:tav tm="100000">
                                          <p:val>
                                            <p:strVal val="#ppt_x"/>
                                          </p:val>
                                        </p:tav>
                                      </p:tavLst>
                                    </p:anim>
                                    <p:anim calcmode="lin" valueType="num">
                                      <p:cBhvr additive="base">
                                        <p:cTn id="141" dur="500" fill="hold"/>
                                        <p:tgtEl>
                                          <p:spTgt spid="74"/>
                                        </p:tgtEl>
                                        <p:attrNameLst>
                                          <p:attrName>ppt_y</p:attrName>
                                        </p:attrNameLst>
                                      </p:cBhvr>
                                      <p:tavLst>
                                        <p:tav tm="0">
                                          <p:val>
                                            <p:strVal val="#ppt_y"/>
                                          </p:val>
                                        </p:tav>
                                        <p:tav tm="100000">
                                          <p:val>
                                            <p:strVal val="#ppt_y"/>
                                          </p:val>
                                        </p:tav>
                                      </p:tavLst>
                                    </p:anim>
                                  </p:childTnLst>
                                </p:cTn>
                              </p:par>
                              <p:par>
                                <p:cTn id="142" presetID="2" presetClass="entr" presetSubtype="8" fill="hold" grpId="0" nodeType="withEffect">
                                  <p:stCondLst>
                                    <p:cond delay="0"/>
                                  </p:stCondLst>
                                  <p:childTnLst>
                                    <p:set>
                                      <p:cBhvr>
                                        <p:cTn id="143" dur="1" fill="hold">
                                          <p:stCondLst>
                                            <p:cond delay="0"/>
                                          </p:stCondLst>
                                        </p:cTn>
                                        <p:tgtEl>
                                          <p:spTgt spid="93"/>
                                        </p:tgtEl>
                                        <p:attrNameLst>
                                          <p:attrName>style.visibility</p:attrName>
                                        </p:attrNameLst>
                                      </p:cBhvr>
                                      <p:to>
                                        <p:strVal val="visible"/>
                                      </p:to>
                                    </p:set>
                                    <p:anim calcmode="lin" valueType="num">
                                      <p:cBhvr additive="base">
                                        <p:cTn id="144" dur="500" fill="hold"/>
                                        <p:tgtEl>
                                          <p:spTgt spid="93"/>
                                        </p:tgtEl>
                                        <p:attrNameLst>
                                          <p:attrName>ppt_x</p:attrName>
                                        </p:attrNameLst>
                                      </p:cBhvr>
                                      <p:tavLst>
                                        <p:tav tm="0">
                                          <p:val>
                                            <p:strVal val="0-#ppt_w/2"/>
                                          </p:val>
                                        </p:tav>
                                        <p:tav tm="100000">
                                          <p:val>
                                            <p:strVal val="#ppt_x"/>
                                          </p:val>
                                        </p:tav>
                                      </p:tavLst>
                                    </p:anim>
                                    <p:anim calcmode="lin" valueType="num">
                                      <p:cBhvr additive="base">
                                        <p:cTn id="145" dur="500" fill="hold"/>
                                        <p:tgtEl>
                                          <p:spTgt spid="93"/>
                                        </p:tgtEl>
                                        <p:attrNameLst>
                                          <p:attrName>ppt_y</p:attrName>
                                        </p:attrNameLst>
                                      </p:cBhvr>
                                      <p:tavLst>
                                        <p:tav tm="0">
                                          <p:val>
                                            <p:strVal val="#ppt_y"/>
                                          </p:val>
                                        </p:tav>
                                        <p:tav tm="100000">
                                          <p:val>
                                            <p:strVal val="#ppt_y"/>
                                          </p:val>
                                        </p:tav>
                                      </p:tavLst>
                                    </p:anim>
                                  </p:childTnLst>
                                </p:cTn>
                              </p:par>
                              <p:par>
                                <p:cTn id="146" presetID="2" presetClass="entr" presetSubtype="8" fill="hold" nodeType="withEffect">
                                  <p:stCondLst>
                                    <p:cond delay="0"/>
                                  </p:stCondLst>
                                  <p:childTnLst>
                                    <p:set>
                                      <p:cBhvr>
                                        <p:cTn id="147" dur="1" fill="hold">
                                          <p:stCondLst>
                                            <p:cond delay="0"/>
                                          </p:stCondLst>
                                        </p:cTn>
                                        <p:tgtEl>
                                          <p:spTgt spid="78"/>
                                        </p:tgtEl>
                                        <p:attrNameLst>
                                          <p:attrName>style.visibility</p:attrName>
                                        </p:attrNameLst>
                                      </p:cBhvr>
                                      <p:to>
                                        <p:strVal val="visible"/>
                                      </p:to>
                                    </p:set>
                                    <p:anim calcmode="lin" valueType="num">
                                      <p:cBhvr additive="base">
                                        <p:cTn id="148" dur="500" fill="hold"/>
                                        <p:tgtEl>
                                          <p:spTgt spid="78"/>
                                        </p:tgtEl>
                                        <p:attrNameLst>
                                          <p:attrName>ppt_x</p:attrName>
                                        </p:attrNameLst>
                                      </p:cBhvr>
                                      <p:tavLst>
                                        <p:tav tm="0">
                                          <p:val>
                                            <p:strVal val="0-#ppt_w/2"/>
                                          </p:val>
                                        </p:tav>
                                        <p:tav tm="100000">
                                          <p:val>
                                            <p:strVal val="#ppt_x"/>
                                          </p:val>
                                        </p:tav>
                                      </p:tavLst>
                                    </p:anim>
                                    <p:anim calcmode="lin" valueType="num">
                                      <p:cBhvr additive="base">
                                        <p:cTn id="149" dur="500" fill="hold"/>
                                        <p:tgtEl>
                                          <p:spTgt spid="78"/>
                                        </p:tgtEl>
                                        <p:attrNameLst>
                                          <p:attrName>ppt_y</p:attrName>
                                        </p:attrNameLst>
                                      </p:cBhvr>
                                      <p:tavLst>
                                        <p:tav tm="0">
                                          <p:val>
                                            <p:strVal val="#ppt_y"/>
                                          </p:val>
                                        </p:tav>
                                        <p:tav tm="100000">
                                          <p:val>
                                            <p:strVal val="#ppt_y"/>
                                          </p:val>
                                        </p:tav>
                                      </p:tavLst>
                                    </p:anim>
                                  </p:childTnLst>
                                </p:cTn>
                              </p:par>
                              <p:par>
                                <p:cTn id="150" presetID="22" presetClass="entr" presetSubtype="4" fill="hold" nodeType="withEffect">
                                  <p:stCondLst>
                                    <p:cond delay="0"/>
                                  </p:stCondLst>
                                  <p:childTnLst>
                                    <p:set>
                                      <p:cBhvr>
                                        <p:cTn id="151" dur="1" fill="hold">
                                          <p:stCondLst>
                                            <p:cond delay="0"/>
                                          </p:stCondLst>
                                        </p:cTn>
                                        <p:tgtEl>
                                          <p:spTgt spid="53"/>
                                        </p:tgtEl>
                                        <p:attrNameLst>
                                          <p:attrName>style.visibility</p:attrName>
                                        </p:attrNameLst>
                                      </p:cBhvr>
                                      <p:to>
                                        <p:strVal val="visible"/>
                                      </p:to>
                                    </p:set>
                                    <p:animEffect transition="in" filter="wipe(down)">
                                      <p:cBhvr>
                                        <p:cTn id="152" dur="500"/>
                                        <p:tgtEl>
                                          <p:spTgt spid="53"/>
                                        </p:tgtEl>
                                      </p:cBhvr>
                                    </p:animEffect>
                                  </p:childTnLst>
                                </p:cTn>
                              </p:par>
                              <p:par>
                                <p:cTn id="153" presetID="22" presetClass="entr" presetSubtype="4" fill="hold" nodeType="withEffect">
                                  <p:stCondLst>
                                    <p:cond delay="0"/>
                                  </p:stCondLst>
                                  <p:childTnLst>
                                    <p:set>
                                      <p:cBhvr>
                                        <p:cTn id="154" dur="1" fill="hold">
                                          <p:stCondLst>
                                            <p:cond delay="0"/>
                                          </p:stCondLst>
                                        </p:cTn>
                                        <p:tgtEl>
                                          <p:spTgt spid="83"/>
                                        </p:tgtEl>
                                        <p:attrNameLst>
                                          <p:attrName>style.visibility</p:attrName>
                                        </p:attrNameLst>
                                      </p:cBhvr>
                                      <p:to>
                                        <p:strVal val="visible"/>
                                      </p:to>
                                    </p:set>
                                    <p:animEffect transition="in" filter="wipe(down)">
                                      <p:cBhvr>
                                        <p:cTn id="155" dur="500"/>
                                        <p:tgtEl>
                                          <p:spTgt spid="83"/>
                                        </p:tgtEl>
                                      </p:cBhvr>
                                    </p:animEffect>
                                  </p:childTnLst>
                                </p:cTn>
                              </p:par>
                              <p:par>
                                <p:cTn id="156" presetID="22" presetClass="entr" presetSubtype="4" fill="hold" nodeType="with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down)">
                                      <p:cBhvr>
                                        <p:cTn id="158" dur="500"/>
                                        <p:tgtEl>
                                          <p:spTgt spid="88"/>
                                        </p:tgtEl>
                                      </p:cBhvr>
                                    </p:animEffect>
                                  </p:childTnLst>
                                </p:cTn>
                              </p:par>
                              <p:par>
                                <p:cTn id="159" presetID="22" presetClass="entr" presetSubtype="4" fill="hold" nodeType="withEffect">
                                  <p:stCondLst>
                                    <p:cond delay="0"/>
                                  </p:stCondLst>
                                  <p:childTnLst>
                                    <p:set>
                                      <p:cBhvr>
                                        <p:cTn id="160" dur="1" fill="hold">
                                          <p:stCondLst>
                                            <p:cond delay="0"/>
                                          </p:stCondLst>
                                        </p:cTn>
                                        <p:tgtEl>
                                          <p:spTgt spid="87"/>
                                        </p:tgtEl>
                                        <p:attrNameLst>
                                          <p:attrName>style.visibility</p:attrName>
                                        </p:attrNameLst>
                                      </p:cBhvr>
                                      <p:to>
                                        <p:strVal val="visible"/>
                                      </p:to>
                                    </p:set>
                                    <p:animEffect transition="in" filter="wipe(down)">
                                      <p:cBhvr>
                                        <p:cTn id="161" dur="500"/>
                                        <p:tgtEl>
                                          <p:spTgt spid="87"/>
                                        </p:tgtEl>
                                      </p:cBhvr>
                                    </p:animEffect>
                                  </p:childTnLst>
                                </p:cTn>
                              </p:par>
                              <p:par>
                                <p:cTn id="162" presetID="45" presetClass="entr" presetSubtype="0" fill="hold" grpId="0" nodeType="withEffect">
                                  <p:stCondLst>
                                    <p:cond delay="0"/>
                                  </p:stCondLst>
                                  <p:childTnLst>
                                    <p:set>
                                      <p:cBhvr>
                                        <p:cTn id="163" dur="1" fill="hold">
                                          <p:stCondLst>
                                            <p:cond delay="0"/>
                                          </p:stCondLst>
                                        </p:cTn>
                                        <p:tgtEl>
                                          <p:spTgt spid="92"/>
                                        </p:tgtEl>
                                        <p:attrNameLst>
                                          <p:attrName>style.visibility</p:attrName>
                                        </p:attrNameLst>
                                      </p:cBhvr>
                                      <p:to>
                                        <p:strVal val="visible"/>
                                      </p:to>
                                    </p:set>
                                    <p:animEffect transition="in" filter="fade">
                                      <p:cBhvr>
                                        <p:cTn id="164" dur="500"/>
                                        <p:tgtEl>
                                          <p:spTgt spid="92"/>
                                        </p:tgtEl>
                                      </p:cBhvr>
                                    </p:animEffect>
                                    <p:anim calcmode="lin" valueType="num">
                                      <p:cBhvr>
                                        <p:cTn id="165" dur="500" fill="hold"/>
                                        <p:tgtEl>
                                          <p:spTgt spid="92"/>
                                        </p:tgtEl>
                                        <p:attrNameLst>
                                          <p:attrName>ppt_w</p:attrName>
                                        </p:attrNameLst>
                                      </p:cBhvr>
                                      <p:tavLst>
                                        <p:tav tm="0" fmla="#ppt_w*sin(2.5*pi*$)">
                                          <p:val>
                                            <p:fltVal val="0"/>
                                          </p:val>
                                        </p:tav>
                                        <p:tav tm="100000">
                                          <p:val>
                                            <p:fltVal val="1"/>
                                          </p:val>
                                        </p:tav>
                                      </p:tavLst>
                                    </p:anim>
                                    <p:anim calcmode="lin" valueType="num">
                                      <p:cBhvr>
                                        <p:cTn id="166" dur="500" fill="hold"/>
                                        <p:tgtEl>
                                          <p:spTgt spid="92"/>
                                        </p:tgtEl>
                                        <p:attrNameLst>
                                          <p:attrName>ppt_h</p:attrName>
                                        </p:attrNameLst>
                                      </p:cBhvr>
                                      <p:tavLst>
                                        <p:tav tm="0">
                                          <p:val>
                                            <p:strVal val="#ppt_h"/>
                                          </p:val>
                                        </p:tav>
                                        <p:tav tm="100000">
                                          <p:val>
                                            <p:strVal val="#ppt_h"/>
                                          </p:val>
                                        </p:tav>
                                      </p:tavLst>
                                    </p:anim>
                                  </p:childTnLst>
                                </p:cTn>
                              </p:par>
                              <p:par>
                                <p:cTn id="167" presetID="22" presetClass="entr" presetSubtype="4" fill="hold" nodeType="withEffect">
                                  <p:stCondLst>
                                    <p:cond delay="0"/>
                                  </p:stCondLst>
                                  <p:childTnLst>
                                    <p:set>
                                      <p:cBhvr>
                                        <p:cTn id="168" dur="1" fill="hold">
                                          <p:stCondLst>
                                            <p:cond delay="0"/>
                                          </p:stCondLst>
                                        </p:cTn>
                                        <p:tgtEl>
                                          <p:spTgt spid="84"/>
                                        </p:tgtEl>
                                        <p:attrNameLst>
                                          <p:attrName>style.visibility</p:attrName>
                                        </p:attrNameLst>
                                      </p:cBhvr>
                                      <p:to>
                                        <p:strVal val="visible"/>
                                      </p:to>
                                    </p:set>
                                    <p:animEffect transition="in" filter="wipe(down)">
                                      <p:cBhvr>
                                        <p:cTn id="169" dur="500"/>
                                        <p:tgtEl>
                                          <p:spTgt spid="84"/>
                                        </p:tgtEl>
                                      </p:cBhvr>
                                    </p:animEffect>
                                  </p:childTnLst>
                                </p:cTn>
                              </p:par>
                              <p:par>
                                <p:cTn id="170" presetID="22" presetClass="entr" presetSubtype="4" fill="hold" nodeType="withEffect">
                                  <p:stCondLst>
                                    <p:cond delay="0"/>
                                  </p:stCondLst>
                                  <p:childTnLst>
                                    <p:set>
                                      <p:cBhvr>
                                        <p:cTn id="171" dur="1" fill="hold">
                                          <p:stCondLst>
                                            <p:cond delay="0"/>
                                          </p:stCondLst>
                                        </p:cTn>
                                        <p:tgtEl>
                                          <p:spTgt spid="81"/>
                                        </p:tgtEl>
                                        <p:attrNameLst>
                                          <p:attrName>style.visibility</p:attrName>
                                        </p:attrNameLst>
                                      </p:cBhvr>
                                      <p:to>
                                        <p:strVal val="visible"/>
                                      </p:to>
                                    </p:set>
                                    <p:animEffect transition="in" filter="wipe(down)">
                                      <p:cBhvr>
                                        <p:cTn id="172" dur="500"/>
                                        <p:tgtEl>
                                          <p:spTgt spid="81"/>
                                        </p:tgtEl>
                                      </p:cBhvr>
                                    </p:animEffect>
                                  </p:childTnLst>
                                </p:cTn>
                              </p:par>
                              <p:par>
                                <p:cTn id="173" presetID="22" presetClass="entr" presetSubtype="4" fill="hold" nodeType="withEffect">
                                  <p:stCondLst>
                                    <p:cond delay="0"/>
                                  </p:stCondLst>
                                  <p:childTnLst>
                                    <p:set>
                                      <p:cBhvr>
                                        <p:cTn id="174" dur="1" fill="hold">
                                          <p:stCondLst>
                                            <p:cond delay="0"/>
                                          </p:stCondLst>
                                        </p:cTn>
                                        <p:tgtEl>
                                          <p:spTgt spid="91"/>
                                        </p:tgtEl>
                                        <p:attrNameLst>
                                          <p:attrName>style.visibility</p:attrName>
                                        </p:attrNameLst>
                                      </p:cBhvr>
                                      <p:to>
                                        <p:strVal val="visible"/>
                                      </p:to>
                                    </p:set>
                                    <p:animEffect transition="in" filter="wipe(down)">
                                      <p:cBhvr>
                                        <p:cTn id="175"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6" grpId="0" animBg="1"/>
      <p:bldP spid="39" grpId="0" animBg="1"/>
      <p:bldP spid="40" grpId="0" animBg="1"/>
      <p:bldP spid="44" grpId="0" animBg="1"/>
      <p:bldP spid="47" grpId="0" animBg="1"/>
      <p:bldP spid="50" grpId="0"/>
      <p:bldP spid="51" grpId="0" animBg="1"/>
      <p:bldP spid="52" grpId="0" animBg="1"/>
      <p:bldP spid="82" grpId="0" animBg="1"/>
      <p:bldP spid="85" grpId="0" animBg="1"/>
      <p:bldP spid="86" grpId="0" animBg="1"/>
      <p:bldP spid="90" grpId="0" animBg="1"/>
      <p:bldP spid="92" grpId="0" animBg="1"/>
      <p:bldP spid="9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Ketentuan</a:t>
            </a:r>
            <a:r>
              <a:rPr lang="en-US" sz="2800" b="1" dirty="0" smtClean="0">
                <a:solidFill>
                  <a:schemeClr val="bg1"/>
                </a:solidFill>
              </a:rPr>
              <a:t> </a:t>
            </a:r>
            <a:r>
              <a:rPr lang="en-US" sz="2800" b="1" dirty="0" err="1" smtClean="0">
                <a:solidFill>
                  <a:srgbClr val="FFFF00"/>
                </a:solidFill>
              </a:rPr>
              <a:t>Khusus</a:t>
            </a:r>
            <a:r>
              <a:rPr lang="en-US" sz="2800" b="1" dirty="0" smtClean="0">
                <a:solidFill>
                  <a:srgbClr val="FFFF00"/>
                </a:solidFill>
              </a:rPr>
              <a:t> </a:t>
            </a:r>
            <a:r>
              <a:rPr lang="en-US" sz="2200" b="1" dirty="0">
                <a:solidFill>
                  <a:schemeClr val="bg1"/>
                </a:solidFill>
              </a:rPr>
              <a:t>(</a:t>
            </a:r>
            <a:r>
              <a:rPr lang="en-US" sz="2200" b="1" dirty="0" err="1">
                <a:solidFill>
                  <a:schemeClr val="bg1"/>
                </a:solidFill>
              </a:rPr>
              <a:t>lampiran</a:t>
            </a:r>
            <a:r>
              <a:rPr lang="en-US" sz="2200" b="1" dirty="0">
                <a:solidFill>
                  <a:schemeClr val="bg1"/>
                </a:solidFill>
              </a:rPr>
              <a:t> I, </a:t>
            </a:r>
            <a:r>
              <a:rPr lang="en-US" sz="2200" b="1" dirty="0" err="1">
                <a:solidFill>
                  <a:schemeClr val="bg1"/>
                </a:solidFill>
              </a:rPr>
              <a:t>Perpres</a:t>
            </a:r>
            <a:r>
              <a:rPr lang="en-US" sz="2200" b="1" dirty="0">
                <a:solidFill>
                  <a:schemeClr val="bg1"/>
                </a:solidFill>
              </a:rPr>
              <a:t> No. 5 </a:t>
            </a:r>
            <a:r>
              <a:rPr lang="en-US" sz="2200" b="1" dirty="0" err="1">
                <a:solidFill>
                  <a:schemeClr val="bg1"/>
                </a:solidFill>
              </a:rPr>
              <a:t>Tahun</a:t>
            </a:r>
            <a:r>
              <a:rPr lang="en-US" sz="2200" b="1" dirty="0">
                <a:solidFill>
                  <a:schemeClr val="bg1"/>
                </a:solidFill>
              </a:rPr>
              <a:t> 2018) </a:t>
            </a:r>
            <a:endParaRPr lang="en-US" sz="22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397975" y="1082129"/>
            <a:ext cx="906221" cy="1303255"/>
            <a:chOff x="550045" y="661754"/>
            <a:chExt cx="1503237" cy="2526439"/>
          </a:xfrm>
        </p:grpSpPr>
        <p:sp>
          <p:nvSpPr>
            <p:cNvPr id="6" name="Rounded Rectangle 5"/>
            <p:cNvSpPr/>
            <p:nvPr/>
          </p:nvSpPr>
          <p:spPr>
            <a:xfrm rot="2700000">
              <a:off x="550045" y="1321708"/>
              <a:ext cx="1423776" cy="1423776"/>
            </a:xfrm>
            <a:prstGeom prst="roundRect">
              <a:avLst/>
            </a:prstGeom>
            <a:solidFill>
              <a:srgbClr val="FF0000"/>
            </a:solidFill>
            <a:ln>
              <a:noFill/>
            </a:ln>
            <a:effectLst>
              <a:innerShdw blurRad="76200" dist="50800" dir="13500000">
                <a:prstClr val="black">
                  <a:alpha val="32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7" name="Rounded Rectangle 6"/>
            <p:cNvSpPr/>
            <p:nvPr/>
          </p:nvSpPr>
          <p:spPr>
            <a:xfrm rot="3564405">
              <a:off x="629506" y="1764417"/>
              <a:ext cx="1423776" cy="1423776"/>
            </a:xfrm>
            <a:prstGeom prst="roundRect">
              <a:avLst/>
            </a:prstGeom>
            <a:solidFill>
              <a:schemeClr val="bg1">
                <a:lumMod val="95000"/>
              </a:schemeClr>
            </a:solidFill>
            <a:ln>
              <a:noFill/>
            </a:ln>
            <a:effectLst>
              <a:outerShdw blurRad="342900" sx="103000" sy="103000" algn="ctr" rotWithShape="0">
                <a:prstClr val="black">
                  <a:alpha val="2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8" name="Group 7"/>
            <p:cNvGrpSpPr/>
            <p:nvPr/>
          </p:nvGrpSpPr>
          <p:grpSpPr>
            <a:xfrm>
              <a:off x="1076338" y="661754"/>
              <a:ext cx="371187" cy="292731"/>
              <a:chOff x="1924702" y="2309895"/>
              <a:chExt cx="423801" cy="334225"/>
            </a:xfrm>
            <a:solidFill>
              <a:schemeClr val="bg1">
                <a:lumMod val="50000"/>
              </a:schemeClr>
            </a:solidFill>
          </p:grpSpPr>
          <p:sp>
            <p:nvSpPr>
              <p:cNvPr id="9" name="Oval 8"/>
              <p:cNvSpPr/>
              <p:nvPr/>
            </p:nvSpPr>
            <p:spPr>
              <a:xfrm>
                <a:off x="2085619" y="2309895"/>
                <a:ext cx="101967" cy="10196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10" name="Group 9"/>
              <p:cNvGrpSpPr/>
              <p:nvPr/>
            </p:nvGrpSpPr>
            <p:grpSpPr>
              <a:xfrm>
                <a:off x="2009144" y="2438298"/>
                <a:ext cx="254918" cy="67978"/>
                <a:chOff x="6094412" y="2895600"/>
                <a:chExt cx="1143000" cy="304800"/>
              </a:xfrm>
              <a:grpFill/>
            </p:grpSpPr>
            <p:sp>
              <p:nvSpPr>
                <p:cNvPr id="17" name="Oval 16"/>
                <p:cNvSpPr/>
                <p:nvPr/>
              </p:nvSpPr>
              <p:spPr>
                <a:xfrm>
                  <a:off x="60944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8" name="Oval 17"/>
                <p:cNvSpPr/>
                <p:nvPr/>
              </p:nvSpPr>
              <p:spPr>
                <a:xfrm>
                  <a:off x="6932612" y="2895600"/>
                  <a:ext cx="304800" cy="3048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1" name="Group 10"/>
              <p:cNvGrpSpPr/>
              <p:nvPr/>
            </p:nvGrpSpPr>
            <p:grpSpPr>
              <a:xfrm>
                <a:off x="1958691" y="2532712"/>
                <a:ext cx="355823" cy="50983"/>
                <a:chOff x="5870574" y="3397250"/>
                <a:chExt cx="1595438" cy="228600"/>
              </a:xfrm>
              <a:grpFill/>
            </p:grpSpPr>
            <p:sp>
              <p:nvSpPr>
                <p:cNvPr id="15" name="Oval 14"/>
                <p:cNvSpPr/>
                <p:nvPr/>
              </p:nvSpPr>
              <p:spPr>
                <a:xfrm>
                  <a:off x="5870574"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Oval 15"/>
                <p:cNvSpPr/>
                <p:nvPr/>
              </p:nvSpPr>
              <p:spPr>
                <a:xfrm>
                  <a:off x="7237412" y="3397250"/>
                  <a:ext cx="228600" cy="2286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nvGrpSpPr>
              <p:cNvPr id="12" name="Group 11"/>
              <p:cNvGrpSpPr/>
              <p:nvPr/>
            </p:nvGrpSpPr>
            <p:grpSpPr>
              <a:xfrm>
                <a:off x="1924702" y="2610131"/>
                <a:ext cx="423801" cy="33989"/>
                <a:chOff x="5718174" y="3708400"/>
                <a:chExt cx="1900238" cy="152400"/>
              </a:xfrm>
              <a:grpFill/>
            </p:grpSpPr>
            <p:sp>
              <p:nvSpPr>
                <p:cNvPr id="13" name="Oval 12"/>
                <p:cNvSpPr/>
                <p:nvPr/>
              </p:nvSpPr>
              <p:spPr>
                <a:xfrm>
                  <a:off x="7466012"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Oval 13"/>
                <p:cNvSpPr/>
                <p:nvPr/>
              </p:nvSpPr>
              <p:spPr>
                <a:xfrm>
                  <a:off x="5718174" y="3708400"/>
                  <a:ext cx="152400" cy="152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grpSp>
      </p:grpSp>
      <p:sp>
        <p:nvSpPr>
          <p:cNvPr id="19" name="Rectangle 18"/>
          <p:cNvSpPr/>
          <p:nvPr/>
        </p:nvSpPr>
        <p:spPr>
          <a:xfrm>
            <a:off x="2172578" y="874218"/>
            <a:ext cx="2588134" cy="1200329"/>
          </a:xfrm>
          <a:prstGeom prst="rect">
            <a:avLst/>
          </a:prstGeom>
        </p:spPr>
        <p:txBody>
          <a:bodyPr wrap="square">
            <a:spAutoFit/>
          </a:bodyPr>
          <a:lstStyle/>
          <a:p>
            <a:r>
              <a:rPr lang="sv-SE" dirty="0" smtClean="0">
                <a:latin typeface="Century Gothic" panose="020B0502020202020204" pitchFamily="34" charset="0"/>
              </a:rPr>
              <a:t>Bagi </a:t>
            </a:r>
            <a:r>
              <a:rPr lang="sv-SE" dirty="0">
                <a:latin typeface="Century Gothic" panose="020B0502020202020204" pitchFamily="34" charset="0"/>
              </a:rPr>
              <a:t>daerah yang terkena dan/atau dalam hal terjadi bencana alam, </a:t>
            </a:r>
            <a:endParaRPr lang="da-DK" dirty="0">
              <a:latin typeface="Century Gothic" panose="020B0502020202020204" pitchFamily="34" charset="0"/>
            </a:endParaRPr>
          </a:p>
        </p:txBody>
      </p:sp>
      <p:sp>
        <p:nvSpPr>
          <p:cNvPr id="20" name="Rectangle 19"/>
          <p:cNvSpPr/>
          <p:nvPr/>
        </p:nvSpPr>
        <p:spPr>
          <a:xfrm>
            <a:off x="5869765" y="860022"/>
            <a:ext cx="6096000" cy="1754326"/>
          </a:xfrm>
          <a:prstGeom prst="rect">
            <a:avLst/>
          </a:prstGeom>
        </p:spPr>
        <p:txBody>
          <a:bodyPr>
            <a:spAutoFit/>
          </a:bodyPr>
          <a:lstStyle/>
          <a:p>
            <a:r>
              <a:rPr lang="sv-SE" dirty="0">
                <a:latin typeface="Century Gothic" panose="020B0502020202020204" pitchFamily="34" charset="0"/>
              </a:rPr>
              <a:t>DAK </a:t>
            </a:r>
            <a:r>
              <a:rPr lang="en-US" dirty="0" err="1">
                <a:latin typeface="Century Gothic" panose="020B0502020202020204" pitchFamily="34" charset="0"/>
              </a:rPr>
              <a:t>Fisik</a:t>
            </a:r>
            <a:r>
              <a:rPr lang="en-US" dirty="0">
                <a:latin typeface="Century Gothic" panose="020B0502020202020204" pitchFamily="34" charset="0"/>
              </a:rPr>
              <a:t> </a:t>
            </a:r>
            <a:r>
              <a:rPr lang="en-US" dirty="0" err="1">
                <a:latin typeface="Century Gothic" panose="020B0502020202020204" pitchFamily="34" charset="0"/>
              </a:rPr>
              <a:t>Bidang</a:t>
            </a:r>
            <a:r>
              <a:rPr lang="en-US" dirty="0">
                <a:latin typeface="Century Gothic" panose="020B0502020202020204" pitchFamily="34" charset="0"/>
              </a:rPr>
              <a:t> </a:t>
            </a:r>
            <a:r>
              <a:rPr lang="en-US" dirty="0" err="1">
                <a:latin typeface="Century Gothic" panose="020B0502020202020204" pitchFamily="34" charset="0"/>
              </a:rPr>
              <a:t>Pendidikan</a:t>
            </a:r>
            <a:r>
              <a:rPr lang="en-US" dirty="0">
                <a:latin typeface="Century Gothic" panose="020B0502020202020204" pitchFamily="34" charset="0"/>
              </a:rPr>
              <a:t> </a:t>
            </a:r>
            <a:r>
              <a:rPr lang="en-US" dirty="0" err="1">
                <a:latin typeface="Century Gothic" panose="020B0502020202020204" pitchFamily="34" charset="0"/>
              </a:rPr>
              <a:t>dapat</a:t>
            </a:r>
            <a:r>
              <a:rPr lang="en-US" dirty="0">
                <a:latin typeface="Century Gothic" panose="020B0502020202020204" pitchFamily="34" charset="0"/>
              </a:rPr>
              <a:t> </a:t>
            </a:r>
            <a:r>
              <a:rPr lang="en-US" dirty="0" err="1">
                <a:latin typeface="Century Gothic" panose="020B0502020202020204" pitchFamily="34" charset="0"/>
              </a:rPr>
              <a:t>digunakan</a:t>
            </a:r>
            <a:r>
              <a:rPr lang="en-US" dirty="0">
                <a:latin typeface="Century Gothic" panose="020B0502020202020204" pitchFamily="34" charset="0"/>
              </a:rPr>
              <a:t> </a:t>
            </a:r>
            <a:r>
              <a:rPr lang="en-US" dirty="0" err="1">
                <a:latin typeface="Century Gothic" panose="020B0502020202020204" pitchFamily="34" charset="0"/>
              </a:rPr>
              <a:t>secara</a:t>
            </a:r>
            <a:r>
              <a:rPr lang="en-US" dirty="0">
                <a:latin typeface="Century Gothic" panose="020B0502020202020204" pitchFamily="34" charset="0"/>
              </a:rPr>
              <a:t> </a:t>
            </a:r>
            <a:r>
              <a:rPr lang="en-US" dirty="0" err="1">
                <a:latin typeface="Century Gothic" panose="020B0502020202020204" pitchFamily="34" charset="0"/>
              </a:rPr>
              <a:t>keseluruhan</a:t>
            </a:r>
            <a:r>
              <a:rPr lang="en-US" dirty="0">
                <a:latin typeface="Century Gothic" panose="020B0502020202020204" pitchFamily="34" charset="0"/>
              </a:rPr>
              <a:t> </a:t>
            </a:r>
            <a:r>
              <a:rPr lang="en-US" b="1" dirty="0" err="1">
                <a:latin typeface="Century Gothic" panose="020B0502020202020204" pitchFamily="34" charset="0"/>
              </a:rPr>
              <a:t>untuk</a:t>
            </a:r>
            <a:r>
              <a:rPr lang="en-US" b="1" dirty="0">
                <a:latin typeface="Century Gothic" panose="020B0502020202020204" pitchFamily="34" charset="0"/>
              </a:rPr>
              <a:t> </a:t>
            </a:r>
            <a:r>
              <a:rPr lang="sv-SE" b="1" dirty="0">
                <a:latin typeface="Century Gothic" panose="020B0502020202020204" pitchFamily="34" charset="0"/>
              </a:rPr>
              <a:t>rehabilitasi dan/atau rekonstruksi bangunan satuan pendidikan </a:t>
            </a:r>
            <a:r>
              <a:rPr lang="sv-SE" dirty="0">
                <a:latin typeface="Century Gothic" panose="020B0502020202020204" pitchFamily="34" charset="0"/>
              </a:rPr>
              <a:t>sesuai </a:t>
            </a:r>
            <a:r>
              <a:rPr lang="en-US" dirty="0" err="1">
                <a:latin typeface="Century Gothic" panose="020B0502020202020204" pitchFamily="34" charset="0"/>
              </a:rPr>
              <a:t>kebutuhannya</a:t>
            </a:r>
            <a:r>
              <a:rPr lang="en-US" dirty="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b="1" dirty="0" err="1">
                <a:latin typeface="Century Gothic" panose="020B0502020202020204" pitchFamily="34" charset="0"/>
              </a:rPr>
              <a:t>menyampaikan</a:t>
            </a:r>
            <a:r>
              <a:rPr lang="en-US" b="1" dirty="0">
                <a:latin typeface="Century Gothic" panose="020B0502020202020204" pitchFamily="34" charset="0"/>
              </a:rPr>
              <a:t> </a:t>
            </a:r>
            <a:r>
              <a:rPr lang="en-US" b="1" dirty="0" err="1">
                <a:latin typeface="Century Gothic" panose="020B0502020202020204" pitchFamily="34" charset="0"/>
              </a:rPr>
              <a:t>pemberitahuan</a:t>
            </a:r>
            <a:r>
              <a:rPr lang="en-US" b="1" dirty="0">
                <a:latin typeface="Century Gothic" panose="020B0502020202020204" pitchFamily="34" charset="0"/>
              </a:rPr>
              <a:t> </a:t>
            </a:r>
            <a:r>
              <a:rPr lang="en-US" b="1" dirty="0" err="1">
                <a:latin typeface="Century Gothic" panose="020B0502020202020204" pitchFamily="34" charset="0"/>
              </a:rPr>
              <a:t>penggunaan</a:t>
            </a:r>
            <a:r>
              <a:rPr lang="en-US" b="1" dirty="0">
                <a:latin typeface="Century Gothic" panose="020B0502020202020204" pitchFamily="34" charset="0"/>
              </a:rPr>
              <a:t> </a:t>
            </a:r>
            <a:r>
              <a:rPr lang="en-US" b="1" dirty="0" err="1">
                <a:latin typeface="Century Gothic" panose="020B0502020202020204" pitchFamily="34" charset="0"/>
              </a:rPr>
              <a:t>dana</a:t>
            </a:r>
            <a:r>
              <a:rPr lang="en-US" b="1" dirty="0">
                <a:latin typeface="Century Gothic" panose="020B0502020202020204" pitchFamily="34" charset="0"/>
              </a:rPr>
              <a:t> </a:t>
            </a:r>
            <a:r>
              <a:rPr lang="da-DK" b="1" dirty="0">
                <a:latin typeface="Century Gothic" panose="020B0502020202020204" pitchFamily="34" charset="0"/>
              </a:rPr>
              <a:t>kepada Menteri Pendidikan dan Kebudayaan</a:t>
            </a:r>
            <a:r>
              <a:rPr lang="da-DK" dirty="0">
                <a:latin typeface="Century Gothic" panose="020B0502020202020204" pitchFamily="34" charset="0"/>
              </a:rPr>
              <a:t>.</a:t>
            </a:r>
            <a:endParaRPr lang="en-US" dirty="0">
              <a:latin typeface="Century Gothic" panose="020B0502020202020204" pitchFamily="34" charset="0"/>
            </a:endParaRPr>
          </a:p>
        </p:txBody>
      </p:sp>
      <p:sp>
        <p:nvSpPr>
          <p:cNvPr id="21" name="Rectangle 20"/>
          <p:cNvSpPr/>
          <p:nvPr/>
        </p:nvSpPr>
        <p:spPr>
          <a:xfrm>
            <a:off x="2065890" y="2552683"/>
            <a:ext cx="4899378" cy="923330"/>
          </a:xfrm>
          <a:prstGeom prst="rect">
            <a:avLst/>
          </a:prstGeom>
        </p:spPr>
        <p:txBody>
          <a:bodyPr wrap="square">
            <a:spAutoFit/>
          </a:bodyPr>
          <a:lstStyle/>
          <a:p>
            <a:r>
              <a:rPr lang="en-US" b="1" dirty="0" err="1">
                <a:latin typeface="Century Gothic" panose="020B0502020202020204" pitchFamily="34" charset="0"/>
              </a:rPr>
              <a:t>dinyatakan</a:t>
            </a:r>
            <a:r>
              <a:rPr lang="en-US" b="1" dirty="0">
                <a:latin typeface="Century Gothic" panose="020B0502020202020204" pitchFamily="34" charset="0"/>
              </a:rPr>
              <a:t> </a:t>
            </a:r>
            <a:r>
              <a:rPr lang="en-US" b="1" dirty="0" err="1">
                <a:latin typeface="Century Gothic" panose="020B0502020202020204" pitchFamily="34" charset="0"/>
              </a:rPr>
              <a:t>secara</a:t>
            </a:r>
            <a:r>
              <a:rPr lang="en-US" b="1" dirty="0">
                <a:latin typeface="Century Gothic" panose="020B0502020202020204" pitchFamily="34" charset="0"/>
              </a:rPr>
              <a:t> </a:t>
            </a:r>
            <a:r>
              <a:rPr lang="en-US" b="1" dirty="0" err="1">
                <a:latin typeface="Century Gothic" panose="020B0502020202020204" pitchFamily="34" charset="0"/>
              </a:rPr>
              <a:t>resmi</a:t>
            </a:r>
            <a:r>
              <a:rPr lang="en-US" b="1" dirty="0">
                <a:latin typeface="Century Gothic" panose="020B0502020202020204" pitchFamily="34" charset="0"/>
              </a:rPr>
              <a:t> </a:t>
            </a:r>
            <a:r>
              <a:rPr lang="en-US" dirty="0" err="1">
                <a:latin typeface="Century Gothic" panose="020B0502020202020204" pitchFamily="34" charset="0"/>
              </a:rPr>
              <a:t>oleh</a:t>
            </a:r>
            <a:r>
              <a:rPr lang="en-US" dirty="0">
                <a:latin typeface="Century Gothic" panose="020B0502020202020204" pitchFamily="34" charset="0"/>
              </a:rPr>
              <a:t> </a:t>
            </a:r>
            <a:r>
              <a:rPr lang="en-US" dirty="0" err="1">
                <a:latin typeface="Century Gothic" panose="020B0502020202020204" pitchFamily="34" charset="0"/>
              </a:rPr>
              <a:t>Gubernur</a:t>
            </a:r>
            <a:r>
              <a:rPr lang="en-US" dirty="0">
                <a:latin typeface="Century Gothic" panose="020B0502020202020204" pitchFamily="34" charset="0"/>
              </a:rPr>
              <a:t>/</a:t>
            </a:r>
            <a:r>
              <a:rPr lang="en-US" dirty="0" err="1">
                <a:latin typeface="Century Gothic" panose="020B0502020202020204" pitchFamily="34" charset="0"/>
              </a:rPr>
              <a:t>Bupati</a:t>
            </a:r>
            <a:r>
              <a:rPr lang="en-US" dirty="0">
                <a:latin typeface="Century Gothic" panose="020B0502020202020204" pitchFamily="34" charset="0"/>
              </a:rPr>
              <a:t>/</a:t>
            </a:r>
            <a:r>
              <a:rPr lang="en-US" dirty="0" err="1">
                <a:latin typeface="Century Gothic" panose="020B0502020202020204" pitchFamily="34" charset="0"/>
              </a:rPr>
              <a:t>walikota</a:t>
            </a:r>
            <a:r>
              <a:rPr lang="en-US" dirty="0">
                <a:latin typeface="Century Gothic" panose="020B0502020202020204" pitchFamily="34" charset="0"/>
              </a:rPr>
              <a:t> </a:t>
            </a:r>
            <a:r>
              <a:rPr lang="en-US" dirty="0" err="1">
                <a:latin typeface="Century Gothic" panose="020B0502020202020204" pitchFamily="34" charset="0"/>
              </a:rPr>
              <a:t>sesuai</a:t>
            </a:r>
            <a:r>
              <a:rPr lang="en-US" dirty="0">
                <a:latin typeface="Century Gothic" panose="020B0502020202020204" pitchFamily="34" charset="0"/>
              </a:rPr>
              <a:t> </a:t>
            </a:r>
            <a:r>
              <a:rPr lang="en-US" dirty="0" err="1">
                <a:latin typeface="Century Gothic" panose="020B0502020202020204" pitchFamily="34" charset="0"/>
              </a:rPr>
              <a:t>kewenangannya</a:t>
            </a:r>
            <a:endParaRPr lang="en-US" dirty="0">
              <a:latin typeface="Century Gothic" panose="020B0502020202020204" pitchFamily="34" charset="0"/>
            </a:endParaRPr>
          </a:p>
        </p:txBody>
      </p:sp>
      <p:sp>
        <p:nvSpPr>
          <p:cNvPr id="22" name="Striped Right Arrow 21"/>
          <p:cNvSpPr/>
          <p:nvPr/>
        </p:nvSpPr>
        <p:spPr>
          <a:xfrm>
            <a:off x="4835461" y="1271469"/>
            <a:ext cx="959555" cy="686519"/>
          </a:xfrm>
          <a:prstGeom prst="stripedRightArrow">
            <a:avLst/>
          </a:prstGeom>
          <a:solidFill>
            <a:srgbClr val="C0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3" name="Picture 3" descr="C:\Users\S\Downloads\00papaua.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911054" y="3576216"/>
            <a:ext cx="568941" cy="633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C:\Users\S\Downloads\00papua bara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75841" y="3563778"/>
            <a:ext cx="487867" cy="64548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p:cNvSpPr/>
          <p:nvPr/>
        </p:nvSpPr>
        <p:spPr>
          <a:xfrm>
            <a:off x="171443" y="3576216"/>
            <a:ext cx="7569615" cy="646331"/>
          </a:xfrm>
          <a:prstGeom prst="rect">
            <a:avLst/>
          </a:prstGeom>
          <a:solidFill>
            <a:schemeClr val="accent1">
              <a:lumMod val="20000"/>
              <a:lumOff val="80000"/>
            </a:schemeClr>
          </a:solidFill>
        </p:spPr>
        <p:txBody>
          <a:bodyPr wrap="square">
            <a:spAutoFit/>
          </a:bodyPr>
          <a:lstStyle/>
          <a:p>
            <a:r>
              <a:rPr lang="sv-SE" b="1" dirty="0">
                <a:latin typeface="Century Gothic" panose="020B0502020202020204" pitchFamily="34" charset="0"/>
              </a:rPr>
              <a:t>Pelaksanaan Kegiatan DAK Fisik Bidang pendidikan </a:t>
            </a:r>
            <a:r>
              <a:rPr lang="sv-SE" b="1" dirty="0" smtClean="0">
                <a:latin typeface="Century Gothic" panose="020B0502020202020204" pitchFamily="34" charset="0"/>
              </a:rPr>
              <a:t>di </a:t>
            </a:r>
            <a:r>
              <a:rPr lang="sv-SE" b="1" dirty="0">
                <a:latin typeface="Century Gothic" panose="020B0502020202020204" pitchFamily="34" charset="0"/>
              </a:rPr>
              <a:t>wilayah</a:t>
            </a:r>
          </a:p>
          <a:p>
            <a:r>
              <a:rPr lang="sv-SE" b="1" dirty="0">
                <a:latin typeface="Century Gothic" panose="020B0502020202020204" pitchFamily="34" charset="0"/>
              </a:rPr>
              <a:t>Provinsl Papua dan Provinsi papua Barat</a:t>
            </a:r>
            <a:endParaRPr lang="en-US" b="1" dirty="0">
              <a:latin typeface="Century Gothic" panose="020B0502020202020204" pitchFamily="34" charset="0"/>
            </a:endParaRPr>
          </a:p>
        </p:txBody>
      </p:sp>
      <p:sp>
        <p:nvSpPr>
          <p:cNvPr id="26" name="Rectangle 25"/>
          <p:cNvSpPr/>
          <p:nvPr/>
        </p:nvSpPr>
        <p:spPr>
          <a:xfrm>
            <a:off x="1258546" y="4600397"/>
            <a:ext cx="6726521" cy="369332"/>
          </a:xfrm>
          <a:prstGeom prst="rect">
            <a:avLst/>
          </a:prstGeom>
        </p:spPr>
        <p:txBody>
          <a:bodyPr wrap="none">
            <a:spAutoFit/>
          </a:bodyPr>
          <a:lstStyle/>
          <a:p>
            <a:r>
              <a:rPr lang="en-US" u="sng" dirty="0" err="1">
                <a:latin typeface="Century Gothic" panose="020B0502020202020204" pitchFamily="34" charset="0"/>
              </a:rPr>
              <a:t>dilakukan</a:t>
            </a:r>
            <a:r>
              <a:rPr lang="en-US" u="sng" dirty="0">
                <a:latin typeface="Century Gothic" panose="020B0502020202020204" pitchFamily="34" charset="0"/>
              </a:rPr>
              <a:t> </a:t>
            </a:r>
            <a:r>
              <a:rPr lang="en-US" u="sng" dirty="0" err="1">
                <a:latin typeface="Century Gothic" panose="020B0502020202020204" pitchFamily="34" charset="0"/>
              </a:rPr>
              <a:t>oleh</a:t>
            </a:r>
            <a:r>
              <a:rPr lang="en-US" u="sng" dirty="0">
                <a:latin typeface="Century Gothic" panose="020B0502020202020204" pitchFamily="34" charset="0"/>
              </a:rPr>
              <a:t> </a:t>
            </a:r>
            <a:r>
              <a:rPr lang="en-US" u="sng" dirty="0" err="1">
                <a:latin typeface="Century Gothic" panose="020B0502020202020204" pitchFamily="34" charset="0"/>
              </a:rPr>
              <a:t>dinas</a:t>
            </a:r>
            <a:r>
              <a:rPr lang="en-US" u="sng" dirty="0">
                <a:latin typeface="Century Gothic" panose="020B0502020202020204" pitchFamily="34" charset="0"/>
              </a:rPr>
              <a:t> </a:t>
            </a:r>
            <a:r>
              <a:rPr lang="en-US" u="sng" dirty="0" err="1">
                <a:latin typeface="Century Gothic" panose="020B0502020202020204" pitchFamily="34" charset="0"/>
              </a:rPr>
              <a:t>pendidikan</a:t>
            </a:r>
            <a:r>
              <a:rPr lang="en-US" u="sng" dirty="0">
                <a:latin typeface="Century Gothic" panose="020B0502020202020204" pitchFamily="34" charset="0"/>
              </a:rPr>
              <a:t> </a:t>
            </a:r>
            <a:r>
              <a:rPr lang="en-US" u="sng" dirty="0" err="1">
                <a:latin typeface="Century Gothic" panose="020B0502020202020204" pitchFamily="34" charset="0"/>
              </a:rPr>
              <a:t>provinsi</a:t>
            </a:r>
            <a:r>
              <a:rPr lang="en-US" u="sng" dirty="0">
                <a:latin typeface="Century Gothic" panose="020B0502020202020204" pitchFamily="34" charset="0"/>
              </a:rPr>
              <a:t>/</a:t>
            </a:r>
            <a:r>
              <a:rPr lang="en-US" u="sng" dirty="0" err="1">
                <a:latin typeface="Century Gothic" panose="020B0502020202020204" pitchFamily="34" charset="0"/>
              </a:rPr>
              <a:t>kabupaten</a:t>
            </a:r>
            <a:r>
              <a:rPr lang="en-US" u="sng" dirty="0">
                <a:latin typeface="Century Gothic" panose="020B0502020202020204" pitchFamily="34" charset="0"/>
              </a:rPr>
              <a:t>/</a:t>
            </a:r>
            <a:r>
              <a:rPr lang="en-US" u="sng" dirty="0" err="1">
                <a:latin typeface="Century Gothic" panose="020B0502020202020204" pitchFamily="34" charset="0"/>
              </a:rPr>
              <a:t>kota</a:t>
            </a:r>
            <a:r>
              <a:rPr lang="en-US" u="sng" dirty="0">
                <a:latin typeface="Century Gothic" panose="020B0502020202020204" pitchFamily="34" charset="0"/>
              </a:rPr>
              <a:t> </a:t>
            </a:r>
          </a:p>
        </p:txBody>
      </p:sp>
      <p:sp>
        <p:nvSpPr>
          <p:cNvPr id="27" name="Rectangle 26"/>
          <p:cNvSpPr/>
          <p:nvPr/>
        </p:nvSpPr>
        <p:spPr>
          <a:xfrm>
            <a:off x="587716" y="5281211"/>
            <a:ext cx="11573417" cy="923330"/>
          </a:xfrm>
          <a:prstGeom prst="rect">
            <a:avLst/>
          </a:prstGeom>
        </p:spPr>
        <p:txBody>
          <a:bodyPr wrap="square">
            <a:spAutoFit/>
          </a:bodyPr>
          <a:lstStyle/>
          <a:p>
            <a:r>
              <a:rPr lang="en-US" dirty="0" err="1">
                <a:latin typeface="Century Gothic" panose="020B0502020202020204" pitchFamily="34" charset="0"/>
              </a:rPr>
              <a:t>metode</a:t>
            </a:r>
            <a:r>
              <a:rPr lang="en-US" dirty="0">
                <a:latin typeface="Century Gothic" panose="020B0502020202020204" pitchFamily="34" charset="0"/>
              </a:rPr>
              <a:t> </a:t>
            </a:r>
            <a:r>
              <a:rPr lang="en-US" dirty="0" err="1">
                <a:latin typeface="Century Gothic" panose="020B0502020202020204" pitchFamily="34" charset="0"/>
              </a:rPr>
              <a:t>penyedia</a:t>
            </a:r>
            <a:r>
              <a:rPr lang="en-US" dirty="0">
                <a:latin typeface="Century Gothic" panose="020B0502020202020204" pitchFamily="34" charset="0"/>
              </a:rPr>
              <a:t> </a:t>
            </a:r>
            <a:r>
              <a:rPr lang="en-US" dirty="0" err="1">
                <a:latin typeface="Century Gothic" panose="020B0502020202020204" pitchFamily="34" charset="0"/>
              </a:rPr>
              <a:t>barang</a:t>
            </a:r>
            <a:r>
              <a:rPr lang="en-US" dirty="0">
                <a:latin typeface="Century Gothic" panose="020B0502020202020204" pitchFamily="34" charset="0"/>
              </a:rPr>
              <a:t>/</a:t>
            </a:r>
            <a:r>
              <a:rPr lang="en-US" dirty="0" err="1">
                <a:latin typeface="Century Gothic" panose="020B0502020202020204" pitchFamily="34" charset="0"/>
              </a:rPr>
              <a:t>jasa</a:t>
            </a:r>
            <a:r>
              <a:rPr lang="en-US" dirty="0">
                <a:latin typeface="Century Gothic" panose="020B0502020202020204" pitchFamily="34" charset="0"/>
              </a:rPr>
              <a:t> </a:t>
            </a:r>
            <a:r>
              <a:rPr lang="en-US" dirty="0" err="1">
                <a:latin typeface="Century Gothic" panose="020B0502020202020204" pitchFamily="34" charset="0"/>
              </a:rPr>
              <a:t>berdasarkan</a:t>
            </a:r>
            <a:r>
              <a:rPr lang="en-US" dirty="0">
                <a:latin typeface="Century Gothic" panose="020B0502020202020204" pitchFamily="34" charset="0"/>
              </a:rPr>
              <a:t> </a:t>
            </a:r>
            <a:r>
              <a:rPr lang="en-US" b="1" dirty="0" err="1">
                <a:latin typeface="Century Gothic" panose="020B0502020202020204" pitchFamily="34" charset="0"/>
              </a:rPr>
              <a:t>Perpres</a:t>
            </a:r>
            <a:r>
              <a:rPr lang="en-US" b="1" dirty="0">
                <a:latin typeface="Century Gothic" panose="020B0502020202020204" pitchFamily="34" charset="0"/>
              </a:rPr>
              <a:t> No 84/ 2012 </a:t>
            </a:r>
            <a:endParaRPr lang="en-US" b="1" dirty="0" smtClean="0">
              <a:latin typeface="Century Gothic" panose="020B0502020202020204" pitchFamily="34" charset="0"/>
            </a:endParaRPr>
          </a:p>
          <a:p>
            <a:r>
              <a:rPr lang="en-US" dirty="0" err="1" smtClean="0">
                <a:latin typeface="Century Gothic" panose="020B0502020202020204" pitchFamily="34" charset="0"/>
              </a:rPr>
              <a:t>tentang</a:t>
            </a:r>
            <a:r>
              <a:rPr lang="en-US" dirty="0" smtClean="0">
                <a:latin typeface="Century Gothic" panose="020B0502020202020204" pitchFamily="34" charset="0"/>
              </a:rPr>
              <a:t> </a:t>
            </a:r>
            <a:r>
              <a:rPr lang="en-US" dirty="0" err="1">
                <a:latin typeface="Century Gothic" panose="020B0502020202020204" pitchFamily="34" charset="0"/>
              </a:rPr>
              <a:t>Pengadaan</a:t>
            </a:r>
            <a:r>
              <a:rPr lang="en-US" dirty="0">
                <a:latin typeface="Century Gothic" panose="020B0502020202020204" pitchFamily="34" charset="0"/>
              </a:rPr>
              <a:t> </a:t>
            </a:r>
            <a:r>
              <a:rPr lang="en-US" dirty="0" err="1">
                <a:latin typeface="Century Gothic" panose="020B0502020202020204" pitchFamily="34" charset="0"/>
              </a:rPr>
              <a:t>Barang</a:t>
            </a:r>
            <a:r>
              <a:rPr lang="en-US" dirty="0">
                <a:latin typeface="Century Gothic" panose="020B0502020202020204" pitchFamily="34" charset="0"/>
              </a:rPr>
              <a:t>/</a:t>
            </a:r>
            <a:r>
              <a:rPr lang="en-US" dirty="0" err="1">
                <a:latin typeface="Century Gothic" panose="020B0502020202020204" pitchFamily="34" charset="0"/>
              </a:rPr>
              <a:t>Jasa</a:t>
            </a:r>
            <a:r>
              <a:rPr lang="en-US" dirty="0">
                <a:latin typeface="Century Gothic" panose="020B0502020202020204" pitchFamily="34" charset="0"/>
              </a:rPr>
              <a:t> </a:t>
            </a:r>
            <a:r>
              <a:rPr lang="en-US" dirty="0" err="1">
                <a:latin typeface="Century Gothic" panose="020B0502020202020204" pitchFamily="34" charset="0"/>
              </a:rPr>
              <a:t>Pemerintah</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Rangka</a:t>
            </a:r>
            <a:r>
              <a:rPr lang="en-US" dirty="0">
                <a:latin typeface="Century Gothic" panose="020B0502020202020204" pitchFamily="34" charset="0"/>
              </a:rPr>
              <a:t> </a:t>
            </a:r>
            <a:r>
              <a:rPr lang="en-US" dirty="0" err="1">
                <a:latin typeface="Century Gothic" panose="020B0502020202020204" pitchFamily="34" charset="0"/>
              </a:rPr>
              <a:t>Percepatan</a:t>
            </a:r>
            <a:r>
              <a:rPr lang="en-US" dirty="0">
                <a:latin typeface="Century Gothic" panose="020B0502020202020204" pitchFamily="34" charset="0"/>
              </a:rPr>
              <a:t> Pembangunan </a:t>
            </a:r>
            <a:r>
              <a:rPr lang="en-US" dirty="0" err="1">
                <a:latin typeface="Century Gothic" panose="020B0502020202020204" pitchFamily="34" charset="0"/>
              </a:rPr>
              <a:t>Provinsi</a:t>
            </a:r>
            <a:r>
              <a:rPr lang="en-US" dirty="0">
                <a:latin typeface="Century Gothic" panose="020B0502020202020204" pitchFamily="34" charset="0"/>
              </a:rPr>
              <a:t> Papua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Provinsi</a:t>
            </a:r>
            <a:r>
              <a:rPr lang="en-US" dirty="0">
                <a:latin typeface="Century Gothic" panose="020B0502020202020204" pitchFamily="34" charset="0"/>
              </a:rPr>
              <a:t> Papua Barat.</a:t>
            </a:r>
          </a:p>
        </p:txBody>
      </p:sp>
      <p:pic>
        <p:nvPicPr>
          <p:cNvPr id="28"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437" t="38507" r="39537" b="45690"/>
          <a:stretch/>
        </p:blipFill>
        <p:spPr bwMode="auto">
          <a:xfrm>
            <a:off x="346156" y="4285203"/>
            <a:ext cx="849534" cy="68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55538" t="33292" r="31412" b="40586"/>
          <a:stretch/>
        </p:blipFill>
        <p:spPr bwMode="auto">
          <a:xfrm>
            <a:off x="1390263" y="1105163"/>
            <a:ext cx="442539" cy="52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Oval 29"/>
          <p:cNvSpPr/>
          <p:nvPr/>
        </p:nvSpPr>
        <p:spPr>
          <a:xfrm>
            <a:off x="1841507" y="564513"/>
            <a:ext cx="2835094" cy="172202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Arrow Connector 30"/>
          <p:cNvCxnSpPr>
            <a:stCxn id="30" idx="4"/>
          </p:cNvCxnSpPr>
          <p:nvPr/>
        </p:nvCxnSpPr>
        <p:spPr>
          <a:xfrm>
            <a:off x="3259054" y="2286541"/>
            <a:ext cx="18148" cy="26614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46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45"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2000"/>
                                        <p:tgtEl>
                                          <p:spTgt spid="30"/>
                                        </p:tgtEl>
                                      </p:cBhvr>
                                    </p:animEffect>
                                    <p:anim calcmode="lin" valueType="num">
                                      <p:cBhvr>
                                        <p:cTn id="17" dur="2000" fill="hold"/>
                                        <p:tgtEl>
                                          <p:spTgt spid="30"/>
                                        </p:tgtEl>
                                        <p:attrNameLst>
                                          <p:attrName>ppt_w</p:attrName>
                                        </p:attrNameLst>
                                      </p:cBhvr>
                                      <p:tavLst>
                                        <p:tav tm="0" fmla="#ppt_w*sin(2.5*pi*$)">
                                          <p:val>
                                            <p:fltVal val="0"/>
                                          </p:val>
                                        </p:tav>
                                        <p:tav tm="100000">
                                          <p:val>
                                            <p:fltVal val="1"/>
                                          </p:val>
                                        </p:tav>
                                      </p:tavLst>
                                    </p:anim>
                                    <p:anim calcmode="lin" valueType="num">
                                      <p:cBhvr>
                                        <p:cTn id="18" dur="2000" fill="hold"/>
                                        <p:tgtEl>
                                          <p:spTgt spid="30"/>
                                        </p:tgtEl>
                                        <p:attrNameLst>
                                          <p:attrName>ppt_h</p:attrName>
                                        </p:attrNameLst>
                                      </p:cBhvr>
                                      <p:tavLst>
                                        <p:tav tm="0">
                                          <p:val>
                                            <p:strVal val="#ppt_h"/>
                                          </p:val>
                                        </p:tav>
                                        <p:tav tm="100000">
                                          <p:val>
                                            <p:strVal val="#ppt_h"/>
                                          </p:val>
                                        </p:tav>
                                      </p:tavLst>
                                    </p:anim>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par>
                          <p:cTn id="31" fill="hold">
                            <p:stCondLst>
                              <p:cond delay="2000"/>
                            </p:stCondLst>
                            <p:childTnLst>
                              <p:par>
                                <p:cTn id="32" presetID="16" presetClass="entr" presetSubtype="21"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barn(inVertical)">
                                      <p:cBhvr>
                                        <p:cTn id="34" dur="500"/>
                                        <p:tgtEl>
                                          <p:spTgt spid="25"/>
                                        </p:tgtEl>
                                      </p:cBhvr>
                                    </p:animEffect>
                                  </p:childTnLst>
                                </p:cTn>
                              </p:par>
                              <p:par>
                                <p:cTn id="35" presetID="16" presetClass="entr" presetSubtype="21"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par>
                                <p:cTn id="38" presetID="16" presetClass="entr" presetSubtype="21"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barn(inVertical)">
                                      <p:cBhvr>
                                        <p:cTn id="4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animBg="1"/>
      <p:bldP spid="25" grpId="0" animBg="1"/>
      <p:bldP spid="26" grpId="0"/>
      <p:bldP spid="27" grpId="0"/>
      <p:bldP spid="3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a:solidFill>
                  <a:schemeClr val="bg1"/>
                </a:solidFill>
              </a:rPr>
              <a:t>Pelaksanaan</a:t>
            </a:r>
            <a:r>
              <a:rPr lang="en-US" sz="2800" b="1" dirty="0">
                <a:solidFill>
                  <a:schemeClr val="bg1"/>
                </a:solidFill>
              </a:rPr>
              <a:t> </a:t>
            </a:r>
            <a:r>
              <a:rPr lang="en-US" sz="2800" b="1" dirty="0" err="1">
                <a:solidFill>
                  <a:schemeClr val="bg1"/>
                </a:solidFill>
              </a:rPr>
              <a:t>Kegiatan</a:t>
            </a:r>
            <a:r>
              <a:rPr lang="en-US" sz="2800" b="1" dirty="0">
                <a:solidFill>
                  <a:schemeClr val="bg1"/>
                </a:solidFill>
              </a:rPr>
              <a:t> </a:t>
            </a:r>
            <a:r>
              <a:rPr lang="en-US" sz="2800" b="1" dirty="0" err="1" smtClean="0">
                <a:solidFill>
                  <a:srgbClr val="FFFF00"/>
                </a:solidFill>
              </a:rPr>
              <a:t>Sarana</a:t>
            </a:r>
            <a:r>
              <a:rPr lang="en-US" sz="2800" b="1" dirty="0" smtClean="0">
                <a:solidFill>
                  <a:schemeClr val="bg1"/>
                </a:solidFill>
              </a:rPr>
              <a:t> SMA </a:t>
            </a:r>
            <a:r>
              <a:rPr lang="en-US" sz="2800" b="1" dirty="0" err="1" smtClean="0">
                <a:solidFill>
                  <a:schemeClr val="bg1"/>
                </a:solidFill>
              </a:rPr>
              <a:t>oleh</a:t>
            </a:r>
            <a:r>
              <a:rPr lang="en-US" sz="2800" b="1" dirty="0" smtClean="0">
                <a:solidFill>
                  <a:schemeClr val="bg1"/>
                </a:solidFill>
              </a:rPr>
              <a:t> </a:t>
            </a:r>
            <a:r>
              <a:rPr lang="en-US" sz="2800" b="1" dirty="0" err="1" smtClean="0">
                <a:solidFill>
                  <a:srgbClr val="FFFF00"/>
                </a:solidFill>
              </a:rPr>
              <a:t>Dinas</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3948363" y="705086"/>
            <a:ext cx="3892604" cy="369332"/>
          </a:xfrm>
          <a:prstGeom prst="rect">
            <a:avLst/>
          </a:prstGeom>
        </p:spPr>
        <p:txBody>
          <a:bodyPr wrap="none">
            <a:spAutoFit/>
          </a:bodyPr>
          <a:lstStyle/>
          <a:p>
            <a:r>
              <a:rPr lang="en-US" dirty="0" err="1"/>
              <a:t>Pengadaan</a:t>
            </a:r>
            <a:r>
              <a:rPr lang="en-US" dirty="0"/>
              <a:t> </a:t>
            </a:r>
            <a:r>
              <a:rPr lang="en-US" dirty="0" err="1"/>
              <a:t>peralatan</a:t>
            </a:r>
            <a:r>
              <a:rPr lang="en-US" dirty="0"/>
              <a:t> </a:t>
            </a:r>
            <a:r>
              <a:rPr lang="en-US" dirty="0" err="1"/>
              <a:t>Laboratorium</a:t>
            </a:r>
            <a:r>
              <a:rPr lang="en-US" dirty="0"/>
              <a:t> </a:t>
            </a:r>
            <a:r>
              <a:rPr lang="en-US" dirty="0" smtClean="0"/>
              <a:t>IPA:</a:t>
            </a:r>
          </a:p>
        </p:txBody>
      </p:sp>
      <p:cxnSp>
        <p:nvCxnSpPr>
          <p:cNvPr id="6" name="Straight Connector 5"/>
          <p:cNvCxnSpPr/>
          <p:nvPr/>
        </p:nvCxnSpPr>
        <p:spPr>
          <a:xfrm flipV="1">
            <a:off x="1752600" y="873893"/>
            <a:ext cx="1969168" cy="786337"/>
          </a:xfrm>
          <a:prstGeom prst="line">
            <a:avLst/>
          </a:prstGeom>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3448048" y="647206"/>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1</a:t>
            </a:r>
            <a:endParaRPr lang="en-US" sz="2800" b="1" dirty="0"/>
          </a:p>
        </p:txBody>
      </p:sp>
      <p:cxnSp>
        <p:nvCxnSpPr>
          <p:cNvPr id="8" name="Straight Connector 7"/>
          <p:cNvCxnSpPr/>
          <p:nvPr/>
        </p:nvCxnSpPr>
        <p:spPr>
          <a:xfrm>
            <a:off x="1752600" y="1519231"/>
            <a:ext cx="1742573"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3448048" y="1204775"/>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cxnSp>
        <p:nvCxnSpPr>
          <p:cNvPr id="10" name="Straight Connector 9"/>
          <p:cNvCxnSpPr/>
          <p:nvPr/>
        </p:nvCxnSpPr>
        <p:spPr>
          <a:xfrm>
            <a:off x="1957137" y="1509607"/>
            <a:ext cx="1538036" cy="503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57137" y="1509607"/>
            <a:ext cx="1690436" cy="968767"/>
          </a:xfrm>
          <a:prstGeom prst="line">
            <a:avLst/>
          </a:prstGeom>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3448048" y="1762344"/>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3" name="Oval 12"/>
          <p:cNvSpPr/>
          <p:nvPr/>
        </p:nvSpPr>
        <p:spPr>
          <a:xfrm>
            <a:off x="3448048" y="2319913"/>
            <a:ext cx="453190" cy="4850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8865" t="42325" r="64120" b="26974"/>
          <a:stretch/>
        </p:blipFill>
        <p:spPr bwMode="auto">
          <a:xfrm>
            <a:off x="762000" y="755006"/>
            <a:ext cx="1636295" cy="166000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3948363" y="1272055"/>
            <a:ext cx="2948179" cy="369332"/>
          </a:xfrm>
          <a:prstGeom prst="rect">
            <a:avLst/>
          </a:prstGeom>
        </p:spPr>
        <p:txBody>
          <a:bodyPr wrap="none">
            <a:spAutoFit/>
          </a:bodyPr>
          <a:lstStyle/>
          <a:p>
            <a:r>
              <a:rPr lang="en-US" dirty="0" err="1"/>
              <a:t>Pengadaan</a:t>
            </a:r>
            <a:r>
              <a:rPr lang="en-US" dirty="0"/>
              <a:t> media </a:t>
            </a:r>
            <a:r>
              <a:rPr lang="en-US" dirty="0" err="1" smtClean="0"/>
              <a:t>pendidikan</a:t>
            </a:r>
            <a:endParaRPr lang="en-US" dirty="0"/>
          </a:p>
        </p:txBody>
      </p:sp>
      <p:sp>
        <p:nvSpPr>
          <p:cNvPr id="16" name="Rectangle 15"/>
          <p:cNvSpPr/>
          <p:nvPr/>
        </p:nvSpPr>
        <p:spPr>
          <a:xfrm>
            <a:off x="3948363" y="1878105"/>
            <a:ext cx="2715102" cy="369332"/>
          </a:xfrm>
          <a:prstGeom prst="rect">
            <a:avLst/>
          </a:prstGeom>
        </p:spPr>
        <p:txBody>
          <a:bodyPr wrap="none">
            <a:spAutoFit/>
          </a:bodyPr>
          <a:lstStyle/>
          <a:p>
            <a:r>
              <a:rPr lang="en-US" dirty="0" err="1"/>
              <a:t>Pengadaan</a:t>
            </a:r>
            <a:r>
              <a:rPr lang="en-US" dirty="0"/>
              <a:t> </a:t>
            </a:r>
            <a:r>
              <a:rPr lang="en-US" dirty="0" err="1"/>
              <a:t>peralatan</a:t>
            </a:r>
            <a:r>
              <a:rPr lang="en-US" dirty="0"/>
              <a:t> PJOK </a:t>
            </a:r>
          </a:p>
        </p:txBody>
      </p:sp>
      <p:sp>
        <p:nvSpPr>
          <p:cNvPr id="17" name="Rectangle 16"/>
          <p:cNvSpPr/>
          <p:nvPr/>
        </p:nvSpPr>
        <p:spPr>
          <a:xfrm>
            <a:off x="3948363" y="2424817"/>
            <a:ext cx="3348289" cy="369332"/>
          </a:xfrm>
          <a:prstGeom prst="rect">
            <a:avLst/>
          </a:prstGeom>
        </p:spPr>
        <p:txBody>
          <a:bodyPr wrap="none">
            <a:spAutoFit/>
          </a:bodyPr>
          <a:lstStyle/>
          <a:p>
            <a:r>
              <a:rPr lang="en-US" dirty="0" err="1"/>
              <a:t>Pengadaan</a:t>
            </a:r>
            <a:r>
              <a:rPr lang="en-US" dirty="0"/>
              <a:t> </a:t>
            </a:r>
            <a:r>
              <a:rPr lang="en-US" dirty="0" err="1"/>
              <a:t>peralatan</a:t>
            </a:r>
            <a:r>
              <a:rPr lang="en-US" dirty="0"/>
              <a:t> </a:t>
            </a:r>
            <a:r>
              <a:rPr lang="en-US" dirty="0" err="1"/>
              <a:t>Seni</a:t>
            </a:r>
            <a:r>
              <a:rPr lang="en-US" dirty="0"/>
              <a:t> </a:t>
            </a:r>
            <a:r>
              <a:rPr lang="en-US" dirty="0" err="1"/>
              <a:t>Budaya</a:t>
            </a:r>
            <a:endParaRPr lang="en-US" dirty="0"/>
          </a:p>
        </p:txBody>
      </p:sp>
      <p:cxnSp>
        <p:nvCxnSpPr>
          <p:cNvPr id="18" name="Straight Arrow Connector 17"/>
          <p:cNvCxnSpPr/>
          <p:nvPr/>
        </p:nvCxnSpPr>
        <p:spPr>
          <a:xfrm>
            <a:off x="7716253" y="889752"/>
            <a:ext cx="44917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0708225" y="1693796"/>
            <a:ext cx="978090" cy="369332"/>
          </a:xfrm>
          <a:prstGeom prst="rect">
            <a:avLst/>
          </a:prstGeom>
        </p:spPr>
        <p:txBody>
          <a:bodyPr wrap="square">
            <a:spAutoFit/>
          </a:bodyPr>
          <a:lstStyle/>
          <a:p>
            <a:r>
              <a:rPr lang="en-US" dirty="0" err="1" smtClean="0"/>
              <a:t>Paket</a:t>
            </a:r>
            <a:r>
              <a:rPr lang="en-US" dirty="0" smtClean="0"/>
              <a:t> </a:t>
            </a:r>
            <a:endParaRPr lang="en-US" dirty="0"/>
          </a:p>
        </p:txBody>
      </p:sp>
      <p:sp>
        <p:nvSpPr>
          <p:cNvPr id="20" name="Right Brace 19"/>
          <p:cNvSpPr/>
          <p:nvPr/>
        </p:nvSpPr>
        <p:spPr>
          <a:xfrm>
            <a:off x="10048583" y="755006"/>
            <a:ext cx="368489" cy="21852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9654" t="38551" r="37244" b="46844"/>
          <a:stretch/>
        </p:blipFill>
        <p:spPr bwMode="auto">
          <a:xfrm>
            <a:off x="2856998" y="3204145"/>
            <a:ext cx="1729540" cy="61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0137" t="35619" r="48533" b="59859"/>
          <a:stretch/>
        </p:blipFill>
        <p:spPr bwMode="auto">
          <a:xfrm>
            <a:off x="762000" y="3425721"/>
            <a:ext cx="1474090" cy="33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ight Arrow 22"/>
          <p:cNvSpPr/>
          <p:nvPr/>
        </p:nvSpPr>
        <p:spPr>
          <a:xfrm>
            <a:off x="2316189" y="3451204"/>
            <a:ext cx="485163" cy="307361"/>
          </a:xfrm>
          <a:prstGeom prst="rightArrow">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27622" y="2871355"/>
            <a:ext cx="4694830" cy="369332"/>
          </a:xfrm>
          <a:prstGeom prst="rect">
            <a:avLst/>
          </a:prstGeom>
        </p:spPr>
        <p:txBody>
          <a:bodyPr wrap="square">
            <a:spAutoFit/>
          </a:bodyPr>
          <a:lstStyle/>
          <a:p>
            <a:r>
              <a:rPr lang="en-US" b="1" u="sng" dirty="0" err="1"/>
              <a:t>Pengadaan</a:t>
            </a:r>
            <a:r>
              <a:rPr lang="en-US" b="1" u="sng" dirty="0"/>
              <a:t> </a:t>
            </a:r>
            <a:r>
              <a:rPr lang="en-US" b="1" u="sng" dirty="0" err="1" smtClean="0"/>
              <a:t>peralatan</a:t>
            </a:r>
            <a:r>
              <a:rPr lang="en-US" b="1" u="sng" dirty="0" smtClean="0"/>
              <a:t> </a:t>
            </a:r>
            <a:r>
              <a:rPr lang="en-US" b="1" u="sng" dirty="0" err="1" smtClean="0"/>
              <a:t>dengan</a:t>
            </a:r>
            <a:r>
              <a:rPr lang="en-US" b="1" u="sng" dirty="0" smtClean="0"/>
              <a:t>:</a:t>
            </a:r>
            <a:endParaRPr lang="en-US" b="1" u="sng" dirty="0"/>
          </a:p>
        </p:txBody>
      </p:sp>
      <p:sp>
        <p:nvSpPr>
          <p:cNvPr id="25" name="Rectangle 24"/>
          <p:cNvSpPr/>
          <p:nvPr/>
        </p:nvSpPr>
        <p:spPr>
          <a:xfrm>
            <a:off x="5261810" y="3281718"/>
            <a:ext cx="6096000" cy="2031325"/>
          </a:xfrm>
          <a:prstGeom prst="rect">
            <a:avLst/>
          </a:prstGeom>
          <a:ln>
            <a:prstDash val="dash"/>
          </a:ln>
        </p:spPr>
        <p:style>
          <a:lnRef idx="2">
            <a:schemeClr val="accent5"/>
          </a:lnRef>
          <a:fillRef idx="1">
            <a:schemeClr val="lt1"/>
          </a:fillRef>
          <a:effectRef idx="0">
            <a:schemeClr val="accent5"/>
          </a:effectRef>
          <a:fontRef idx="minor">
            <a:schemeClr val="dk1"/>
          </a:fontRef>
        </p:style>
        <p:txBody>
          <a:bodyPr>
            <a:spAutoFit/>
          </a:bodyPr>
          <a:lstStyle/>
          <a:p>
            <a:pPr marL="112713" indent="-112713"/>
            <a:r>
              <a:rPr lang="en-US" dirty="0" smtClean="0"/>
              <a:t>*</a:t>
            </a:r>
            <a:r>
              <a:rPr lang="en-US" dirty="0" err="1" smtClean="0"/>
              <a:t>kecuali</a:t>
            </a:r>
            <a:r>
              <a:rPr lang="en-US" dirty="0" smtClean="0"/>
              <a:t> </a:t>
            </a:r>
            <a:r>
              <a:rPr lang="en-US" dirty="0" err="1"/>
              <a:t>dalam</a:t>
            </a:r>
            <a:r>
              <a:rPr lang="en-US" dirty="0"/>
              <a:t> </a:t>
            </a:r>
            <a:r>
              <a:rPr lang="en-US" dirty="0" err="1"/>
              <a:t>hal</a:t>
            </a:r>
            <a:r>
              <a:rPr lang="en-US" dirty="0"/>
              <a:t> </a:t>
            </a:r>
            <a:r>
              <a:rPr lang="en-US" dirty="0" err="1"/>
              <a:t>sebagaimana</a:t>
            </a:r>
            <a:r>
              <a:rPr lang="en-US" dirty="0"/>
              <a:t> </a:t>
            </a:r>
            <a:r>
              <a:rPr lang="en-US" dirty="0" err="1"/>
              <a:t>dimaksud</a:t>
            </a:r>
            <a:r>
              <a:rPr lang="en-US" dirty="0"/>
              <a:t> </a:t>
            </a:r>
            <a:r>
              <a:rPr lang="en-US" dirty="0" err="1"/>
              <a:t>dalam</a:t>
            </a:r>
            <a:r>
              <a:rPr lang="en-US" dirty="0"/>
              <a:t> </a:t>
            </a:r>
            <a:r>
              <a:rPr lang="en-US" dirty="0" err="1"/>
              <a:t>Pasal</a:t>
            </a:r>
            <a:r>
              <a:rPr lang="en-US" dirty="0"/>
              <a:t> 40 </a:t>
            </a:r>
            <a:r>
              <a:rPr lang="en-US" dirty="0" err="1"/>
              <a:t>Peraturan</a:t>
            </a:r>
            <a:r>
              <a:rPr lang="en-US" dirty="0"/>
              <a:t> </a:t>
            </a:r>
            <a:r>
              <a:rPr lang="en-US" dirty="0" err="1"/>
              <a:t>Kepala</a:t>
            </a:r>
            <a:r>
              <a:rPr lang="en-US" dirty="0"/>
              <a:t> </a:t>
            </a:r>
            <a:r>
              <a:rPr lang="en-US" dirty="0" err="1"/>
              <a:t>Lembaga</a:t>
            </a:r>
            <a:r>
              <a:rPr lang="en-US" dirty="0"/>
              <a:t> </a:t>
            </a:r>
            <a:r>
              <a:rPr lang="en-US" dirty="0" err="1"/>
              <a:t>Kebijakan</a:t>
            </a:r>
            <a:r>
              <a:rPr lang="en-US" dirty="0"/>
              <a:t> </a:t>
            </a:r>
            <a:r>
              <a:rPr lang="en-US" dirty="0" err="1"/>
              <a:t>Pengadaan</a:t>
            </a:r>
            <a:r>
              <a:rPr lang="en-US" dirty="0"/>
              <a:t> </a:t>
            </a:r>
            <a:r>
              <a:rPr lang="en-US" dirty="0" err="1" smtClean="0"/>
              <a:t>Barang</a:t>
            </a:r>
            <a:r>
              <a:rPr lang="en-US" dirty="0" smtClean="0"/>
              <a:t>/</a:t>
            </a:r>
            <a:r>
              <a:rPr lang="en-US" dirty="0" err="1" smtClean="0"/>
              <a:t>Jasa</a:t>
            </a:r>
            <a:endParaRPr lang="en-US" dirty="0" smtClean="0"/>
          </a:p>
          <a:p>
            <a:pPr marL="112713" indent="-112713"/>
            <a:endParaRPr lang="en-US" dirty="0" smtClean="0"/>
          </a:p>
          <a:p>
            <a:pPr marL="112713" indent="-112713"/>
            <a:endParaRPr lang="en-US" dirty="0"/>
          </a:p>
          <a:p>
            <a:r>
              <a:rPr lang="en-US" b="1" dirty="0" err="1"/>
              <a:t>Pemerintah</a:t>
            </a:r>
            <a:r>
              <a:rPr lang="en-US" b="1" dirty="0"/>
              <a:t> </a:t>
            </a:r>
            <a:r>
              <a:rPr lang="en-US" b="1" dirty="0" err="1"/>
              <a:t>Nomor</a:t>
            </a:r>
            <a:r>
              <a:rPr lang="en-US" b="1" dirty="0"/>
              <a:t> 6 </a:t>
            </a:r>
            <a:r>
              <a:rPr lang="en-US" b="1" dirty="0" err="1"/>
              <a:t>Tahun</a:t>
            </a:r>
            <a:r>
              <a:rPr lang="en-US" b="1" dirty="0"/>
              <a:t> 2016 </a:t>
            </a:r>
            <a:r>
              <a:rPr lang="en-US" dirty="0" err="1"/>
              <a:t>tentang</a:t>
            </a:r>
            <a:r>
              <a:rPr lang="en-US" dirty="0"/>
              <a:t> </a:t>
            </a:r>
            <a:r>
              <a:rPr lang="en-US" b="1" dirty="0" err="1"/>
              <a:t>Katalog</a:t>
            </a:r>
            <a:r>
              <a:rPr lang="en-US" b="1" dirty="0"/>
              <a:t> </a:t>
            </a:r>
            <a:r>
              <a:rPr lang="en-US" b="1" dirty="0" err="1"/>
              <a:t>elektronik</a:t>
            </a:r>
            <a:r>
              <a:rPr lang="en-US" dirty="0"/>
              <a:t>, </a:t>
            </a:r>
          </a:p>
          <a:p>
            <a:r>
              <a:rPr lang="en-US" dirty="0" err="1"/>
              <a:t>pelaksanaannya</a:t>
            </a:r>
            <a:r>
              <a:rPr lang="en-US" dirty="0"/>
              <a:t> </a:t>
            </a:r>
            <a:r>
              <a:rPr lang="en-US" dirty="0" err="1"/>
              <a:t>dilakukan</a:t>
            </a:r>
            <a:r>
              <a:rPr lang="en-US" dirty="0"/>
              <a:t> </a:t>
            </a:r>
            <a:r>
              <a:rPr lang="en-US" dirty="0" err="1"/>
              <a:t>dengan</a:t>
            </a:r>
            <a:r>
              <a:rPr lang="en-US" dirty="0"/>
              <a:t> </a:t>
            </a:r>
            <a:r>
              <a:rPr lang="en-US" b="1" dirty="0" err="1"/>
              <a:t>mekanisme</a:t>
            </a:r>
            <a:r>
              <a:rPr lang="en-US" b="1" dirty="0"/>
              <a:t> e-tendering </a:t>
            </a:r>
            <a:r>
              <a:rPr lang="en-US" dirty="0" err="1"/>
              <a:t>sesuai</a:t>
            </a:r>
            <a:r>
              <a:rPr lang="en-US" dirty="0"/>
              <a:t> </a:t>
            </a:r>
            <a:r>
              <a:rPr lang="en-US" dirty="0" err="1"/>
              <a:t>ketentuan</a:t>
            </a:r>
            <a:r>
              <a:rPr lang="en-US" dirty="0"/>
              <a:t> </a:t>
            </a:r>
            <a:r>
              <a:rPr lang="en-US" dirty="0" err="1"/>
              <a:t>peraturan</a:t>
            </a:r>
            <a:r>
              <a:rPr lang="en-US" dirty="0"/>
              <a:t> </a:t>
            </a:r>
            <a:r>
              <a:rPr lang="en-US" dirty="0" err="1" smtClean="0"/>
              <a:t>perundang-undangan</a:t>
            </a:r>
            <a:endParaRPr lang="en-US" dirty="0" smtClean="0"/>
          </a:p>
        </p:txBody>
      </p:sp>
      <p:sp>
        <p:nvSpPr>
          <p:cNvPr id="26" name="Rectangle 25"/>
          <p:cNvSpPr/>
          <p:nvPr/>
        </p:nvSpPr>
        <p:spPr>
          <a:xfrm>
            <a:off x="709683" y="5506591"/>
            <a:ext cx="11650638" cy="1015663"/>
          </a:xfrm>
          <a:prstGeom prst="rect">
            <a:avLst/>
          </a:prstGeom>
        </p:spPr>
        <p:txBody>
          <a:bodyPr wrap="square">
            <a:spAutoFit/>
          </a:bodyPr>
          <a:lstStyle/>
          <a:p>
            <a:r>
              <a:rPr lang="en-US" sz="2400" b="1" dirty="0" err="1"/>
              <a:t>Satuan</a:t>
            </a:r>
            <a:r>
              <a:rPr lang="en-US" sz="2400" b="1" dirty="0"/>
              <a:t> </a:t>
            </a:r>
            <a:r>
              <a:rPr lang="en-US" sz="2400" b="1" dirty="0" err="1"/>
              <a:t>biaya</a:t>
            </a:r>
            <a:r>
              <a:rPr lang="en-US" sz="2400" b="1" dirty="0"/>
              <a:t> </a:t>
            </a:r>
            <a:r>
              <a:rPr lang="en-US" dirty="0" err="1"/>
              <a:t>untuk</a:t>
            </a:r>
            <a:r>
              <a:rPr lang="en-US" dirty="0"/>
              <a:t> </a:t>
            </a:r>
            <a:r>
              <a:rPr lang="en-US" sz="2400" b="1" dirty="0"/>
              <a:t>proses </a:t>
            </a:r>
            <a:r>
              <a:rPr lang="en-US" sz="2400" b="1" dirty="0" err="1"/>
              <a:t>pengadaan</a:t>
            </a:r>
            <a:r>
              <a:rPr lang="en-US" sz="2400" b="1" dirty="0"/>
              <a:t> </a:t>
            </a:r>
            <a:r>
              <a:rPr lang="en-US" sz="2400" b="1" dirty="0" err="1"/>
              <a:t>sarana</a:t>
            </a:r>
            <a:r>
              <a:rPr lang="en-US" sz="2400" b="1" dirty="0"/>
              <a:t> </a:t>
            </a:r>
            <a:r>
              <a:rPr lang="en-US" sz="2400" b="1" dirty="0" err="1"/>
              <a:t>pendidikan</a:t>
            </a:r>
            <a:r>
              <a:rPr lang="en-US" sz="2400" b="1" dirty="0"/>
              <a:t> </a:t>
            </a:r>
            <a:r>
              <a:rPr lang="en-US" dirty="0" err="1" smtClean="0"/>
              <a:t>dimaksud</a:t>
            </a:r>
            <a:endParaRPr lang="en-US" dirty="0" smtClean="0"/>
          </a:p>
          <a:p>
            <a:r>
              <a:rPr lang="en-US" dirty="0" smtClean="0"/>
              <a:t> </a:t>
            </a:r>
            <a:r>
              <a:rPr lang="en-US" b="1" dirty="0" err="1"/>
              <a:t>sudah</a:t>
            </a:r>
            <a:r>
              <a:rPr lang="en-US" b="1" dirty="0"/>
              <a:t> </a:t>
            </a:r>
            <a:r>
              <a:rPr lang="en-US" b="1" dirty="0" err="1"/>
              <a:t>termasuk</a:t>
            </a:r>
            <a:r>
              <a:rPr lang="en-US" b="1" dirty="0"/>
              <a:t> </a:t>
            </a:r>
            <a:r>
              <a:rPr lang="en-US" b="1" dirty="0" err="1"/>
              <a:t>biaya</a:t>
            </a:r>
            <a:r>
              <a:rPr lang="en-US" b="1" dirty="0"/>
              <a:t> </a:t>
            </a:r>
            <a:r>
              <a:rPr lang="en-US" b="1" dirty="0" err="1"/>
              <a:t>pengiriman</a:t>
            </a:r>
            <a:r>
              <a:rPr lang="en-US" b="1" dirty="0"/>
              <a:t> </a:t>
            </a:r>
            <a:r>
              <a:rPr lang="en-US" b="1" dirty="0" err="1"/>
              <a:t>sampai</a:t>
            </a:r>
            <a:r>
              <a:rPr lang="en-US" b="1" dirty="0"/>
              <a:t> </a:t>
            </a:r>
            <a:r>
              <a:rPr lang="en-US" b="1" dirty="0" err="1"/>
              <a:t>ke</a:t>
            </a:r>
            <a:r>
              <a:rPr lang="en-US" b="1" dirty="0"/>
              <a:t> </a:t>
            </a:r>
            <a:r>
              <a:rPr lang="en-US" b="1" dirty="0" err="1"/>
              <a:t>sekolah</a:t>
            </a:r>
            <a:r>
              <a:rPr lang="en-US" b="1" dirty="0"/>
              <a:t>, </a:t>
            </a:r>
            <a:r>
              <a:rPr lang="en-US" b="1" dirty="0" err="1"/>
              <a:t>pelatihan</a:t>
            </a:r>
            <a:r>
              <a:rPr lang="en-US" b="1" dirty="0"/>
              <a:t> </a:t>
            </a:r>
            <a:r>
              <a:rPr lang="en-US" b="1" dirty="0" err="1"/>
              <a:t>penggunaan</a:t>
            </a:r>
            <a:r>
              <a:rPr lang="en-US" b="1" dirty="0"/>
              <a:t> </a:t>
            </a:r>
            <a:r>
              <a:rPr lang="en-US" b="1" dirty="0" err="1"/>
              <a:t>dan</a:t>
            </a:r>
            <a:r>
              <a:rPr lang="en-US" b="1" dirty="0"/>
              <a:t> </a:t>
            </a:r>
            <a:r>
              <a:rPr lang="en-US" b="1" dirty="0" err="1"/>
              <a:t>pemanfaatan</a:t>
            </a:r>
            <a:r>
              <a:rPr lang="en-US" b="1" dirty="0"/>
              <a:t> </a:t>
            </a:r>
            <a:r>
              <a:rPr lang="en-US" b="1" dirty="0" err="1"/>
              <a:t>kepada</a:t>
            </a:r>
            <a:r>
              <a:rPr lang="en-US" b="1" dirty="0"/>
              <a:t> </a:t>
            </a:r>
            <a:r>
              <a:rPr lang="en-US" b="1" dirty="0" err="1"/>
              <a:t>pendidik</a:t>
            </a:r>
            <a:r>
              <a:rPr lang="en-US" b="1" dirty="0"/>
              <a:t> (</a:t>
            </a:r>
            <a:r>
              <a:rPr lang="en-US" b="1" dirty="0" err="1"/>
              <a:t>bagi</a:t>
            </a:r>
            <a:r>
              <a:rPr lang="en-US" b="1" dirty="0"/>
              <a:t> </a:t>
            </a:r>
            <a:r>
              <a:rPr lang="en-US" b="1" dirty="0" err="1"/>
              <a:t>peralatan</a:t>
            </a:r>
            <a:r>
              <a:rPr lang="en-US" b="1" dirty="0"/>
              <a:t> yang </a:t>
            </a:r>
            <a:r>
              <a:rPr lang="en-US" b="1" dirty="0" err="1"/>
              <a:t>memerlukan</a:t>
            </a:r>
            <a:r>
              <a:rPr lang="en-US" b="1" dirty="0"/>
              <a:t> </a:t>
            </a:r>
            <a:r>
              <a:rPr lang="en-US" b="1" dirty="0" err="1"/>
              <a:t>pelatihan</a:t>
            </a:r>
            <a:r>
              <a:rPr lang="en-US" b="1" dirty="0"/>
              <a:t>) </a:t>
            </a:r>
            <a:r>
              <a:rPr lang="en-US" b="1" dirty="0" err="1"/>
              <a:t>serta</a:t>
            </a:r>
            <a:r>
              <a:rPr lang="en-US" b="1" dirty="0"/>
              <a:t> </a:t>
            </a:r>
            <a:r>
              <a:rPr lang="en-US" b="1" dirty="0" err="1"/>
              <a:t>pajak-pajak</a:t>
            </a:r>
            <a:r>
              <a:rPr lang="en-US" b="1" dirty="0"/>
              <a:t> yang </a:t>
            </a:r>
            <a:r>
              <a:rPr lang="en-US" b="1" dirty="0" err="1"/>
              <a:t>berlaku</a:t>
            </a:r>
            <a:r>
              <a:rPr lang="en-US" b="1" dirty="0"/>
              <a:t>.</a:t>
            </a:r>
          </a:p>
        </p:txBody>
      </p:sp>
      <p:sp>
        <p:nvSpPr>
          <p:cNvPr id="27" name="Down Arrow 26"/>
          <p:cNvSpPr/>
          <p:nvPr/>
        </p:nvSpPr>
        <p:spPr>
          <a:xfrm>
            <a:off x="7716253" y="3946226"/>
            <a:ext cx="449179" cy="408801"/>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821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err="1" smtClean="0">
                <a:solidFill>
                  <a:schemeClr val="bg1"/>
                </a:solidFill>
              </a:rPr>
              <a:t>Perubahan</a:t>
            </a:r>
            <a:r>
              <a:rPr lang="en-US" sz="2800" b="1" dirty="0" smtClean="0">
                <a:solidFill>
                  <a:schemeClr val="bg1"/>
                </a:solidFill>
              </a:rPr>
              <a:t> </a:t>
            </a:r>
            <a:r>
              <a:rPr lang="en-US" sz="2800" b="1" dirty="0" smtClean="0">
                <a:solidFill>
                  <a:srgbClr val="FFFF00"/>
                </a:solidFill>
              </a:rPr>
              <a:t>RKA </a:t>
            </a:r>
            <a:r>
              <a:rPr lang="en-US" sz="2800" b="1" dirty="0" err="1" smtClean="0">
                <a:solidFill>
                  <a:srgbClr val="FFFF00"/>
                </a:solidFill>
              </a:rPr>
              <a:t>Sekolah</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3"/>
          <p:cNvSpPr>
            <a:spLocks noGrp="1"/>
          </p:cNvSpPr>
          <p:nvPr>
            <p:ph idx="1"/>
          </p:nvPr>
        </p:nvSpPr>
        <p:spPr>
          <a:xfrm>
            <a:off x="865496" y="1115941"/>
            <a:ext cx="10515600" cy="4351338"/>
          </a:xfrm>
        </p:spPr>
        <p:txBody>
          <a:bodyPr/>
          <a:lstStyle/>
          <a:p>
            <a:r>
              <a:rPr lang="en-US" b="1" dirty="0" err="1">
                <a:latin typeface="Helvetica Light"/>
              </a:rPr>
              <a:t>Semula</a:t>
            </a:r>
            <a:r>
              <a:rPr lang="en-US" b="1" dirty="0">
                <a:latin typeface="Helvetica Light"/>
              </a:rPr>
              <a:t> (</a:t>
            </a:r>
            <a:r>
              <a:rPr lang="en-US" b="1" dirty="0" err="1">
                <a:latin typeface="Helvetica Light"/>
              </a:rPr>
              <a:t>sebelum</a:t>
            </a:r>
            <a:r>
              <a:rPr lang="en-US" b="1" dirty="0">
                <a:latin typeface="Helvetica Light"/>
              </a:rPr>
              <a:t> </a:t>
            </a:r>
            <a:r>
              <a:rPr lang="en-US" b="1" dirty="0" err="1">
                <a:latin typeface="Helvetica Light"/>
              </a:rPr>
              <a:t>T</a:t>
            </a:r>
            <a:r>
              <a:rPr lang="en-US" b="1" dirty="0" err="1" smtClean="0">
                <a:latin typeface="Helvetica Light"/>
              </a:rPr>
              <a:t>ahun</a:t>
            </a:r>
            <a:r>
              <a:rPr lang="en-US" b="1" dirty="0" smtClean="0">
                <a:latin typeface="Helvetica Light"/>
              </a:rPr>
              <a:t> </a:t>
            </a:r>
            <a:r>
              <a:rPr lang="en-US" b="1" dirty="0">
                <a:latin typeface="Helvetica Light"/>
              </a:rPr>
              <a:t>2017)</a:t>
            </a:r>
          </a:p>
          <a:p>
            <a:pPr marL="968375" lvl="1" indent="-511175">
              <a:buFont typeface="Wingdings" pitchFamily="2" charset="2"/>
              <a:buChar char="à"/>
            </a:pPr>
            <a:r>
              <a:rPr lang="en-US" dirty="0" err="1">
                <a:latin typeface="Helvetica Light"/>
              </a:rPr>
              <a:t>Disusun</a:t>
            </a:r>
            <a:r>
              <a:rPr lang="id-ID" dirty="0">
                <a:latin typeface="Helvetica Light"/>
              </a:rPr>
              <a:t> berdasarkan </a:t>
            </a:r>
            <a:r>
              <a:rPr lang="id-ID" b="1" dirty="0">
                <a:solidFill>
                  <a:srgbClr val="00B050"/>
                </a:solidFill>
                <a:latin typeface="Helvetica Light"/>
              </a:rPr>
              <a:t>standar pengembangan sekolah</a:t>
            </a:r>
            <a:r>
              <a:rPr lang="id-ID" dirty="0">
                <a:solidFill>
                  <a:srgbClr val="00B050"/>
                </a:solidFill>
                <a:latin typeface="Helvetica Light"/>
              </a:rPr>
              <a:t> </a:t>
            </a:r>
            <a:r>
              <a:rPr lang="id-ID" dirty="0">
                <a:latin typeface="Helvetica Light"/>
              </a:rPr>
              <a:t>yang dijabarkan sampai kegiatan</a:t>
            </a:r>
            <a:r>
              <a:rPr lang="en-US" dirty="0">
                <a:latin typeface="Helvetica Light"/>
              </a:rPr>
              <a:t>, </a:t>
            </a:r>
            <a:r>
              <a:rPr lang="en-US" dirty="0" err="1" smtClean="0">
                <a:latin typeface="Helvetica Light"/>
              </a:rPr>
              <a:t>selanjutnya</a:t>
            </a:r>
            <a:r>
              <a:rPr lang="en-US" dirty="0" smtClean="0">
                <a:latin typeface="Helvetica Light"/>
              </a:rPr>
              <a:t> </a:t>
            </a:r>
            <a:r>
              <a:rPr lang="en-US" dirty="0" err="1" smtClean="0">
                <a:latin typeface="Helvetica Light"/>
              </a:rPr>
              <a:t>dirinci</a:t>
            </a:r>
            <a:r>
              <a:rPr lang="en-US" dirty="0" smtClean="0">
                <a:latin typeface="Helvetica Light"/>
              </a:rPr>
              <a:t> </a:t>
            </a:r>
            <a:r>
              <a:rPr lang="en-US" dirty="0" err="1">
                <a:latin typeface="Helvetica Light"/>
              </a:rPr>
              <a:t>ke</a:t>
            </a:r>
            <a:r>
              <a:rPr lang="en-US" dirty="0">
                <a:latin typeface="Helvetica Light"/>
              </a:rPr>
              <a:t> </a:t>
            </a:r>
            <a:r>
              <a:rPr lang="en-US" dirty="0" err="1">
                <a:latin typeface="Helvetica Light"/>
              </a:rPr>
              <a:t>obyek</a:t>
            </a:r>
            <a:r>
              <a:rPr lang="en-US" dirty="0">
                <a:latin typeface="Helvetica Light"/>
              </a:rPr>
              <a:t> </a:t>
            </a:r>
            <a:r>
              <a:rPr lang="en-US" dirty="0" err="1">
                <a:latin typeface="Helvetica Light"/>
              </a:rPr>
              <a:t>belanja</a:t>
            </a:r>
            <a:r>
              <a:rPr lang="en-US" dirty="0">
                <a:latin typeface="Helvetica Light"/>
              </a:rPr>
              <a:t>.</a:t>
            </a:r>
          </a:p>
          <a:p>
            <a:pPr>
              <a:spcBef>
                <a:spcPts val="4200"/>
              </a:spcBef>
            </a:pPr>
            <a:r>
              <a:rPr lang="en-US" b="1" dirty="0" err="1">
                <a:solidFill>
                  <a:srgbClr val="0070C0"/>
                </a:solidFill>
                <a:latin typeface="Helvetica Light"/>
              </a:rPr>
              <a:t>Menjadi</a:t>
            </a:r>
            <a:r>
              <a:rPr lang="en-US" b="1" dirty="0">
                <a:solidFill>
                  <a:srgbClr val="0070C0"/>
                </a:solidFill>
                <a:latin typeface="Helvetica Light"/>
              </a:rPr>
              <a:t> (</a:t>
            </a:r>
            <a:r>
              <a:rPr lang="en-US" b="1" dirty="0" err="1">
                <a:solidFill>
                  <a:srgbClr val="0070C0"/>
                </a:solidFill>
                <a:latin typeface="Helvetica Light"/>
              </a:rPr>
              <a:t>Tahun</a:t>
            </a:r>
            <a:r>
              <a:rPr lang="en-US" b="1" dirty="0">
                <a:solidFill>
                  <a:srgbClr val="0070C0"/>
                </a:solidFill>
                <a:latin typeface="Helvetica Light"/>
              </a:rPr>
              <a:t> 2017 – </a:t>
            </a:r>
            <a:r>
              <a:rPr lang="en-US" b="1" dirty="0" err="1">
                <a:solidFill>
                  <a:srgbClr val="0070C0"/>
                </a:solidFill>
                <a:latin typeface="Helvetica Light"/>
              </a:rPr>
              <a:t>sekarang</a:t>
            </a:r>
            <a:r>
              <a:rPr lang="en-US" b="1" dirty="0">
                <a:solidFill>
                  <a:srgbClr val="0070C0"/>
                </a:solidFill>
                <a:latin typeface="Helvetica Light"/>
              </a:rPr>
              <a:t>)</a:t>
            </a:r>
          </a:p>
          <a:p>
            <a:pPr marL="968375" lvl="1" indent="-511175">
              <a:buFont typeface="Wingdings" pitchFamily="2" charset="2"/>
              <a:buChar char="à"/>
            </a:pPr>
            <a:r>
              <a:rPr lang="en-US" dirty="0" err="1">
                <a:latin typeface="Helvetica Light"/>
              </a:rPr>
              <a:t>Disusun</a:t>
            </a:r>
            <a:r>
              <a:rPr lang="en-US" dirty="0">
                <a:latin typeface="Helvetica Light"/>
              </a:rPr>
              <a:t> </a:t>
            </a:r>
            <a:r>
              <a:rPr lang="en-US" dirty="0" err="1">
                <a:latin typeface="Helvetica Light"/>
              </a:rPr>
              <a:t>berdasarkan</a:t>
            </a:r>
            <a:r>
              <a:rPr lang="en-US" dirty="0">
                <a:latin typeface="Helvetica Light"/>
              </a:rPr>
              <a:t> </a:t>
            </a:r>
            <a:r>
              <a:rPr lang="en-US" b="1" dirty="0" err="1">
                <a:solidFill>
                  <a:srgbClr val="00B050"/>
                </a:solidFill>
                <a:latin typeface="Helvetica Light"/>
              </a:rPr>
              <a:t>jenis</a:t>
            </a:r>
            <a:r>
              <a:rPr lang="en-US" b="1" dirty="0">
                <a:solidFill>
                  <a:srgbClr val="00B050"/>
                </a:solidFill>
                <a:latin typeface="Helvetica Light"/>
              </a:rPr>
              <a:t> </a:t>
            </a:r>
            <a:r>
              <a:rPr lang="en-US" b="1" dirty="0" err="1">
                <a:solidFill>
                  <a:srgbClr val="00B050"/>
                </a:solidFill>
                <a:latin typeface="Helvetica Light"/>
              </a:rPr>
              <a:t>belanja</a:t>
            </a:r>
            <a:r>
              <a:rPr lang="en-US" dirty="0">
                <a:latin typeface="Helvetica Light"/>
              </a:rPr>
              <a:t>, </a:t>
            </a:r>
            <a:r>
              <a:rPr lang="en-US" dirty="0" err="1">
                <a:latin typeface="Helvetica Light"/>
              </a:rPr>
              <a:t>untuk</a:t>
            </a:r>
            <a:r>
              <a:rPr lang="en-US" dirty="0">
                <a:latin typeface="Helvetica Light"/>
              </a:rPr>
              <a:t> </a:t>
            </a:r>
            <a:r>
              <a:rPr lang="en-US" dirty="0" err="1">
                <a:latin typeface="Helvetica Light"/>
              </a:rPr>
              <a:t>kemudian</a:t>
            </a:r>
            <a:r>
              <a:rPr lang="en-US" dirty="0">
                <a:latin typeface="Helvetica Light"/>
              </a:rPr>
              <a:t> </a:t>
            </a:r>
            <a:r>
              <a:rPr lang="en-US" dirty="0" err="1">
                <a:latin typeface="Helvetica Light"/>
              </a:rPr>
              <a:t>dikelompokkan</a:t>
            </a:r>
            <a:r>
              <a:rPr lang="en-US" dirty="0">
                <a:latin typeface="Helvetica Light"/>
              </a:rPr>
              <a:t> </a:t>
            </a:r>
            <a:r>
              <a:rPr lang="en-US" dirty="0" err="1">
                <a:latin typeface="Helvetica Light"/>
              </a:rPr>
              <a:t>berdasarkan</a:t>
            </a:r>
            <a:r>
              <a:rPr lang="en-US" dirty="0">
                <a:latin typeface="Helvetica Light"/>
              </a:rPr>
              <a:t> </a:t>
            </a:r>
            <a:r>
              <a:rPr lang="id-ID" b="1" dirty="0">
                <a:solidFill>
                  <a:srgbClr val="00B050"/>
                </a:solidFill>
                <a:latin typeface="Helvetica Light"/>
              </a:rPr>
              <a:t>standar pengembangan sekolah</a:t>
            </a:r>
            <a:r>
              <a:rPr lang="id-ID" dirty="0">
                <a:solidFill>
                  <a:srgbClr val="00B050"/>
                </a:solidFill>
                <a:latin typeface="Helvetica Light"/>
              </a:rPr>
              <a:t> </a:t>
            </a:r>
            <a:r>
              <a:rPr lang="id-ID" dirty="0">
                <a:latin typeface="Helvetica Light"/>
              </a:rPr>
              <a:t>yang dijabarkan sampai kegiatan</a:t>
            </a:r>
            <a:r>
              <a:rPr lang="en-US" dirty="0">
                <a:latin typeface="Helvetica Light"/>
              </a:rPr>
              <a:t>, </a:t>
            </a:r>
            <a:r>
              <a:rPr lang="en-US" dirty="0" err="1" smtClean="0">
                <a:latin typeface="Helvetica Light"/>
              </a:rPr>
              <a:t>selanjutnya</a:t>
            </a:r>
            <a:r>
              <a:rPr lang="en-US" dirty="0" smtClean="0">
                <a:latin typeface="Helvetica Light"/>
              </a:rPr>
              <a:t> </a:t>
            </a:r>
            <a:r>
              <a:rPr lang="en-US" dirty="0" err="1" smtClean="0">
                <a:latin typeface="Helvetica Light"/>
              </a:rPr>
              <a:t>dirinci</a:t>
            </a:r>
            <a:r>
              <a:rPr lang="en-US" dirty="0" smtClean="0">
                <a:latin typeface="Helvetica Light"/>
              </a:rPr>
              <a:t> </a:t>
            </a:r>
            <a:r>
              <a:rPr lang="en-US" dirty="0" err="1">
                <a:latin typeface="Helvetica Light"/>
              </a:rPr>
              <a:t>ke</a:t>
            </a:r>
            <a:r>
              <a:rPr lang="en-US" dirty="0">
                <a:latin typeface="Helvetica Light"/>
              </a:rPr>
              <a:t> </a:t>
            </a:r>
            <a:r>
              <a:rPr lang="en-US" dirty="0" err="1">
                <a:latin typeface="Helvetica Light"/>
              </a:rPr>
              <a:t>obyek</a:t>
            </a:r>
            <a:r>
              <a:rPr lang="en-US" dirty="0">
                <a:latin typeface="Helvetica Light"/>
              </a:rPr>
              <a:t> </a:t>
            </a:r>
            <a:r>
              <a:rPr lang="en-US" dirty="0" err="1">
                <a:latin typeface="Helvetica Light"/>
              </a:rPr>
              <a:t>belanja</a:t>
            </a:r>
            <a:r>
              <a:rPr lang="en-US" dirty="0">
                <a:latin typeface="Helvetica Light"/>
              </a:rPr>
              <a:t>.</a:t>
            </a:r>
            <a:endParaRPr lang="id-ID" dirty="0">
              <a:latin typeface="Helvetica Light"/>
            </a:endParaRPr>
          </a:p>
        </p:txBody>
      </p:sp>
    </p:spTree>
    <p:extLst>
      <p:ext uri="{BB962C8B-B14F-4D97-AF65-F5344CB8AC3E}">
        <p14:creationId xmlns:p14="http://schemas.microsoft.com/office/powerpoint/2010/main" val="4112703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chemeClr val="bg1"/>
                </a:solidFill>
              </a:rPr>
              <a:t>Pelaksanaan</a:t>
            </a:r>
            <a:r>
              <a:rPr lang="en-US" sz="2800" b="1" dirty="0" smtClean="0">
                <a:solidFill>
                  <a:schemeClr val="bg1"/>
                </a:solidFill>
              </a:rPr>
              <a:t> </a:t>
            </a:r>
            <a:r>
              <a:rPr lang="en-US" sz="2800" b="1" dirty="0" err="1" smtClean="0">
                <a:solidFill>
                  <a:schemeClr val="bg1"/>
                </a:solidFill>
              </a:rPr>
              <a:t>Kegiatan</a:t>
            </a:r>
            <a:r>
              <a:rPr lang="en-US" sz="2800" b="1" dirty="0" smtClean="0">
                <a:solidFill>
                  <a:schemeClr val="bg1"/>
                </a:solidFill>
              </a:rPr>
              <a:t> </a:t>
            </a:r>
            <a:r>
              <a:rPr lang="en-US" sz="2800" b="1" dirty="0" err="1" smtClean="0">
                <a:solidFill>
                  <a:srgbClr val="FFFF00"/>
                </a:solidFill>
              </a:rPr>
              <a:t>Prasarana</a:t>
            </a:r>
            <a:r>
              <a:rPr lang="en-US" sz="2800" b="1" dirty="0" smtClean="0">
                <a:solidFill>
                  <a:schemeClr val="bg1"/>
                </a:solidFill>
              </a:rPr>
              <a:t> SMA </a:t>
            </a:r>
            <a:r>
              <a:rPr lang="en-US" sz="2800" b="1" dirty="0" smtClean="0">
                <a:solidFill>
                  <a:srgbClr val="FFFF00"/>
                </a:solidFill>
              </a:rPr>
              <a:t>di </a:t>
            </a:r>
            <a:r>
              <a:rPr lang="en-US" sz="2800" b="1" dirty="0" err="1" smtClean="0">
                <a:solidFill>
                  <a:srgbClr val="FFFF00"/>
                </a:solidFill>
              </a:rPr>
              <a:t>Sekolah</a:t>
            </a:r>
            <a:endParaRPr lang="en-US" sz="24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23829" y="619147"/>
            <a:ext cx="10249469" cy="2831544"/>
          </a:xfrm>
          <a:prstGeom prst="rect">
            <a:avLst/>
          </a:prstGeom>
        </p:spPr>
        <p:txBody>
          <a:bodyPr wrap="square">
            <a:spAutoFit/>
          </a:bodyPr>
          <a:lstStyle/>
          <a:p>
            <a:pPr marL="574675" lvl="2" indent="-339725">
              <a:spcBef>
                <a:spcPts val="1200"/>
              </a:spcBef>
              <a:buFont typeface="Wingdings" panose="05000000000000000000" pitchFamily="2" charset="2"/>
              <a:buChar char="§"/>
            </a:pPr>
            <a:r>
              <a:rPr lang="en-US" sz="2400" dirty="0" err="1">
                <a:latin typeface="Century Gothic" panose="020B0502020202020204" pitchFamily="34" charset="0"/>
              </a:rPr>
              <a:t>Kegiatan</a:t>
            </a:r>
            <a:r>
              <a:rPr lang="en-US" sz="2400" dirty="0">
                <a:latin typeface="Century Gothic" panose="020B0502020202020204" pitchFamily="34" charset="0"/>
              </a:rPr>
              <a:t> </a:t>
            </a:r>
            <a:r>
              <a:rPr lang="x-none" sz="2400" dirty="0">
                <a:latin typeface="Century Gothic" panose="020B0502020202020204" pitchFamily="34" charset="0"/>
              </a:rPr>
              <a:t>prasarana dilakukan secara swakelola oleh </a:t>
            </a:r>
            <a:r>
              <a:rPr lang="en-US" sz="2400" b="1" dirty="0" err="1">
                <a:solidFill>
                  <a:srgbClr val="00B050"/>
                </a:solidFill>
                <a:latin typeface="Century Gothic" panose="020B0502020202020204" pitchFamily="34" charset="0"/>
              </a:rPr>
              <a:t>Panitia</a:t>
            </a:r>
            <a:r>
              <a:rPr lang="en-US" sz="2400" b="1" dirty="0">
                <a:solidFill>
                  <a:srgbClr val="00B050"/>
                </a:solidFill>
                <a:latin typeface="Century Gothic" panose="020B0502020202020204" pitchFamily="34" charset="0"/>
              </a:rPr>
              <a:t> Pembangunan </a:t>
            </a:r>
            <a:r>
              <a:rPr lang="en-US" sz="2400" b="1" dirty="0" err="1">
                <a:solidFill>
                  <a:srgbClr val="00B050"/>
                </a:solidFill>
                <a:latin typeface="Century Gothic" panose="020B0502020202020204" pitchFamily="34" charset="0"/>
              </a:rPr>
              <a:t>Sekolah</a:t>
            </a:r>
            <a:r>
              <a:rPr lang="en-US" sz="2400" b="1" dirty="0">
                <a:solidFill>
                  <a:srgbClr val="00B050"/>
                </a:solidFill>
                <a:latin typeface="Century Gothic" panose="020B0502020202020204" pitchFamily="34" charset="0"/>
              </a:rPr>
              <a:t> (</a:t>
            </a:r>
            <a:r>
              <a:rPr lang="x-none" sz="2400" b="1" dirty="0">
                <a:solidFill>
                  <a:srgbClr val="00B050"/>
                </a:solidFill>
                <a:latin typeface="Century Gothic" panose="020B0502020202020204" pitchFamily="34" charset="0"/>
              </a:rPr>
              <a:t>P2S</a:t>
            </a:r>
            <a:r>
              <a:rPr lang="en-US" sz="2400" b="1" dirty="0">
                <a:solidFill>
                  <a:srgbClr val="00B050"/>
                </a:solidFill>
                <a:latin typeface="Century Gothic" panose="020B0502020202020204" pitchFamily="34" charset="0"/>
              </a:rPr>
              <a:t>)</a:t>
            </a:r>
            <a:r>
              <a:rPr lang="x-none" sz="2400" b="1" dirty="0">
                <a:solidFill>
                  <a:srgbClr val="00B050"/>
                </a:solidFill>
                <a:latin typeface="Century Gothic" panose="020B0502020202020204" pitchFamily="34" charset="0"/>
              </a:rPr>
              <a:t> </a:t>
            </a:r>
            <a:r>
              <a:rPr lang="x-none" sz="2400" b="1" u="sng" dirty="0">
                <a:solidFill>
                  <a:srgbClr val="00B050"/>
                </a:solidFill>
                <a:latin typeface="Century Gothic" panose="020B0502020202020204" pitchFamily="34" charset="0"/>
              </a:rPr>
              <a:t>dibantu oleh </a:t>
            </a:r>
            <a:r>
              <a:rPr lang="en-US" sz="2400" b="1" u="sng" dirty="0" err="1">
                <a:solidFill>
                  <a:srgbClr val="00B050"/>
                </a:solidFill>
                <a:latin typeface="Century Gothic" panose="020B0502020202020204" pitchFamily="34" charset="0"/>
              </a:rPr>
              <a:t>fasilitator</a:t>
            </a:r>
            <a:r>
              <a:rPr lang="x-none" sz="2400" b="1" u="sng" dirty="0">
                <a:solidFill>
                  <a:srgbClr val="00B050"/>
                </a:solidFill>
                <a:latin typeface="Century Gothic" panose="020B0502020202020204" pitchFamily="34" charset="0"/>
              </a:rPr>
              <a:t> </a:t>
            </a:r>
            <a:r>
              <a:rPr lang="x-none" sz="2400" dirty="0">
                <a:latin typeface="Century Gothic" panose="020B0502020202020204" pitchFamily="34" charset="0"/>
              </a:rPr>
              <a:t>yang dibentuk oleh Dinas Pendidikan Provinsi/Kabupaten/Kota, kecuali di Provinsi Papua dan Provinsi Papua Barat.</a:t>
            </a:r>
            <a:endParaRPr lang="en-US" sz="2400" dirty="0">
              <a:latin typeface="Century Gothic" panose="020B0502020202020204" pitchFamily="34" charset="0"/>
            </a:endParaRPr>
          </a:p>
          <a:p>
            <a:pPr marL="574675" lvl="2" indent="-339725">
              <a:spcBef>
                <a:spcPts val="1200"/>
              </a:spcBef>
              <a:buFont typeface="Wingdings" panose="05000000000000000000" pitchFamily="2" charset="2"/>
              <a:buChar char="§"/>
            </a:pPr>
            <a:r>
              <a:rPr lang="en-US" sz="2400" dirty="0">
                <a:solidFill>
                  <a:srgbClr val="0000FF"/>
                </a:solidFill>
                <a:latin typeface="Century Gothic" panose="020B0502020202020204" pitchFamily="34" charset="0"/>
              </a:rPr>
              <a:t>P2S </a:t>
            </a:r>
            <a:r>
              <a:rPr lang="en-US" sz="2400" dirty="0" err="1">
                <a:solidFill>
                  <a:srgbClr val="0000FF"/>
                </a:solidFill>
                <a:latin typeface="Century Gothic" panose="020B0502020202020204" pitchFamily="34" charset="0"/>
              </a:rPr>
              <a:t>terdiri</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dari</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unsur</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satuan</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pendidikan</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dan</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masyarakat</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sekitar</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satuan</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pendidikan</a:t>
            </a:r>
            <a:r>
              <a:rPr lang="en-US" sz="2400" dirty="0">
                <a:solidFill>
                  <a:srgbClr val="0000FF"/>
                </a:solidFill>
                <a:latin typeface="Century Gothic" panose="020B0502020202020204" pitchFamily="34" charset="0"/>
              </a:rPr>
              <a:t>, yang </a:t>
            </a:r>
            <a:r>
              <a:rPr lang="en-US" sz="2400" dirty="0" err="1">
                <a:solidFill>
                  <a:srgbClr val="0000FF"/>
                </a:solidFill>
                <a:latin typeface="Century Gothic" panose="020B0502020202020204" pitchFamily="34" charset="0"/>
              </a:rPr>
              <a:t>dipilih</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dan</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dibentuk</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secara</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musyawarah</a:t>
            </a:r>
            <a:r>
              <a:rPr lang="en-US" sz="2400" dirty="0">
                <a:solidFill>
                  <a:srgbClr val="0000FF"/>
                </a:solidFill>
                <a:latin typeface="Century Gothic" panose="020B0502020202020204" pitchFamily="34" charset="0"/>
              </a:rPr>
              <a:t> </a:t>
            </a:r>
            <a:r>
              <a:rPr lang="en-US" sz="2400" dirty="0" err="1">
                <a:solidFill>
                  <a:srgbClr val="0000FF"/>
                </a:solidFill>
                <a:latin typeface="Century Gothic" panose="020B0502020202020204" pitchFamily="34" charset="0"/>
              </a:rPr>
              <a:t>dalam</a:t>
            </a:r>
            <a:r>
              <a:rPr lang="en-US" sz="2400" dirty="0">
                <a:solidFill>
                  <a:srgbClr val="0000FF"/>
                </a:solidFill>
                <a:latin typeface="Century Gothic" panose="020B0502020202020204" pitchFamily="34" charset="0"/>
              </a:rPr>
              <a:t> forum </a:t>
            </a:r>
            <a:r>
              <a:rPr lang="en-US" sz="2400" dirty="0" err="1">
                <a:solidFill>
                  <a:srgbClr val="0000FF"/>
                </a:solidFill>
                <a:latin typeface="Century Gothic" panose="020B0502020202020204" pitchFamily="34" charset="0"/>
              </a:rPr>
              <a:t>rapat</a:t>
            </a:r>
            <a:r>
              <a:rPr lang="en-US" sz="2400" dirty="0">
                <a:solidFill>
                  <a:srgbClr val="0000FF"/>
                </a:solidFill>
                <a:latin typeface="Century Gothic" panose="020B0502020202020204" pitchFamily="34" charset="0"/>
              </a:rPr>
              <a:t>. </a:t>
            </a:r>
          </a:p>
        </p:txBody>
      </p:sp>
      <p:sp>
        <p:nvSpPr>
          <p:cNvPr id="6" name="Rectangle 5"/>
          <p:cNvSpPr/>
          <p:nvPr/>
        </p:nvSpPr>
        <p:spPr>
          <a:xfrm>
            <a:off x="8358708" y="3414423"/>
            <a:ext cx="3043453" cy="1200329"/>
          </a:xfrm>
          <a:prstGeom prst="rect">
            <a:avLst/>
          </a:prstGeom>
          <a:solidFill>
            <a:srgbClr val="00B050"/>
          </a:solidFill>
        </p:spPr>
        <p:style>
          <a:lnRef idx="1">
            <a:schemeClr val="accent4"/>
          </a:lnRef>
          <a:fillRef idx="2">
            <a:schemeClr val="accent4"/>
          </a:fillRef>
          <a:effectRef idx="1">
            <a:schemeClr val="accent4"/>
          </a:effectRef>
          <a:fontRef idx="minor">
            <a:schemeClr val="dk1"/>
          </a:fontRef>
        </p:style>
        <p:txBody>
          <a:bodyPr wrap="square">
            <a:spAutoFit/>
          </a:bodyPr>
          <a:lstStyle/>
          <a:p>
            <a:r>
              <a:rPr lang="en-US" dirty="0">
                <a:solidFill>
                  <a:srgbClr val="FFFF00"/>
                </a:solidFill>
                <a:latin typeface="Century Gothic" panose="020B0502020202020204" pitchFamily="34" charset="0"/>
              </a:rPr>
              <a:t>P2S </a:t>
            </a:r>
            <a:r>
              <a:rPr lang="en-US" dirty="0" err="1">
                <a:solidFill>
                  <a:srgbClr val="FFFF00"/>
                </a:solidFill>
                <a:latin typeface="Century Gothic" panose="020B0502020202020204" pitchFamily="34" charset="0"/>
              </a:rPr>
              <a:t>dibentuk</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dalam</a:t>
            </a:r>
            <a:r>
              <a:rPr lang="en-US" dirty="0">
                <a:solidFill>
                  <a:srgbClr val="FFFF00"/>
                </a:solidFill>
                <a:latin typeface="Century Gothic" panose="020B0502020202020204" pitchFamily="34" charset="0"/>
              </a:rPr>
              <a:t> forum </a:t>
            </a:r>
            <a:r>
              <a:rPr lang="en-US" dirty="0" err="1">
                <a:solidFill>
                  <a:srgbClr val="FFFF00"/>
                </a:solidFill>
                <a:latin typeface="Century Gothic" panose="020B0502020202020204" pitchFamily="34" charset="0"/>
              </a:rPr>
              <a:t>rapat</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kepala</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satuan</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pendidikan</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bersama</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komite</a:t>
            </a:r>
            <a:r>
              <a:rPr lang="en-US" dirty="0">
                <a:solidFill>
                  <a:srgbClr val="FFFF00"/>
                </a:solidFill>
                <a:latin typeface="Century Gothic" panose="020B0502020202020204" pitchFamily="34" charset="0"/>
              </a:rPr>
              <a:t> </a:t>
            </a:r>
            <a:r>
              <a:rPr lang="en-US" dirty="0" err="1">
                <a:solidFill>
                  <a:srgbClr val="FFFF00"/>
                </a:solidFill>
                <a:latin typeface="Century Gothic" panose="020B0502020202020204" pitchFamily="34" charset="0"/>
              </a:rPr>
              <a:t>sekolah</a:t>
            </a:r>
            <a:endParaRPr lang="en-US" dirty="0">
              <a:solidFill>
                <a:srgbClr val="FFFF00"/>
              </a:solidFill>
              <a:latin typeface="Century Gothic" panose="020B0502020202020204" pitchFamily="34" charset="0"/>
            </a:endParaRPr>
          </a:p>
        </p:txBody>
      </p:sp>
      <p:sp>
        <p:nvSpPr>
          <p:cNvPr id="7" name="Rectangle 6"/>
          <p:cNvSpPr/>
          <p:nvPr/>
        </p:nvSpPr>
        <p:spPr>
          <a:xfrm>
            <a:off x="8059876" y="5395033"/>
            <a:ext cx="3895618" cy="369332"/>
          </a:xfrm>
          <a:prstGeom prst="rect">
            <a:avLst/>
          </a:prstGeom>
        </p:spPr>
        <p:txBody>
          <a:bodyPr wrap="none">
            <a:spAutoFit/>
          </a:bodyPr>
          <a:lstStyle/>
          <a:p>
            <a:pPr algn="ctr"/>
            <a:r>
              <a:rPr lang="en-US" b="1" dirty="0" err="1">
                <a:solidFill>
                  <a:srgbClr val="0000FF"/>
                </a:solidFill>
                <a:latin typeface="Century Gothic" panose="020B0502020202020204" pitchFamily="34" charset="0"/>
              </a:rPr>
              <a:t>Kepala</a:t>
            </a:r>
            <a:r>
              <a:rPr lang="en-US" b="1" dirty="0">
                <a:solidFill>
                  <a:srgbClr val="0000FF"/>
                </a:solidFill>
                <a:latin typeface="Century Gothic" panose="020B0502020202020204" pitchFamily="34" charset="0"/>
              </a:rPr>
              <a:t> </a:t>
            </a:r>
            <a:r>
              <a:rPr lang="en-US" b="1" dirty="0" err="1">
                <a:solidFill>
                  <a:srgbClr val="0000FF"/>
                </a:solidFill>
                <a:latin typeface="Century Gothic" panose="020B0502020202020204" pitchFamily="34" charset="0"/>
              </a:rPr>
              <a:t>Sekolah</a:t>
            </a:r>
            <a:r>
              <a:rPr lang="en-US" b="1" dirty="0">
                <a:solidFill>
                  <a:srgbClr val="0000FF"/>
                </a:solidFill>
                <a:latin typeface="Century Gothic" panose="020B0502020202020204" pitchFamily="34" charset="0"/>
              </a:rPr>
              <a:t> </a:t>
            </a:r>
            <a:r>
              <a:rPr lang="en-US" b="1" dirty="0" err="1">
                <a:solidFill>
                  <a:srgbClr val="0000FF"/>
                </a:solidFill>
                <a:latin typeface="Century Gothic" panose="020B0502020202020204" pitchFamily="34" charset="0"/>
              </a:rPr>
              <a:t>Menetapkan</a:t>
            </a:r>
            <a:r>
              <a:rPr lang="en-US" b="1" dirty="0">
                <a:solidFill>
                  <a:srgbClr val="0000FF"/>
                </a:solidFill>
                <a:latin typeface="Century Gothic" panose="020B0502020202020204" pitchFamily="34" charset="0"/>
              </a:rPr>
              <a:t> P2S</a:t>
            </a:r>
          </a:p>
        </p:txBody>
      </p:sp>
      <p:sp>
        <p:nvSpPr>
          <p:cNvPr id="8" name="Rectangle 7"/>
          <p:cNvSpPr/>
          <p:nvPr/>
        </p:nvSpPr>
        <p:spPr>
          <a:xfrm>
            <a:off x="374846" y="3705944"/>
            <a:ext cx="1865194" cy="369332"/>
          </a:xfrm>
          <a:prstGeom prst="rect">
            <a:avLst/>
          </a:prstGeom>
          <a:solidFill>
            <a:schemeClr val="bg1">
              <a:lumMod val="95000"/>
            </a:schemeClr>
          </a:solidFill>
        </p:spPr>
        <p:txBody>
          <a:bodyPr wrap="square">
            <a:spAutoFit/>
          </a:bodyPr>
          <a:lstStyle/>
          <a:p>
            <a:r>
              <a:rPr lang="en-US" b="1" dirty="0" smtClean="0">
                <a:latin typeface="Century Gothic" panose="020B0502020202020204" pitchFamily="34" charset="0"/>
              </a:rPr>
              <a:t>SUSUNAN P2S</a:t>
            </a:r>
            <a:endParaRPr lang="en-US" b="1" dirty="0">
              <a:latin typeface="Century Gothic" panose="020B0502020202020204" pitchFamily="34" charset="0"/>
            </a:endParaRPr>
          </a:p>
        </p:txBody>
      </p:sp>
      <p:sp>
        <p:nvSpPr>
          <p:cNvPr id="9" name="Rectangle 8"/>
          <p:cNvSpPr/>
          <p:nvPr/>
        </p:nvSpPr>
        <p:spPr>
          <a:xfrm>
            <a:off x="2387891" y="3467541"/>
            <a:ext cx="2752298" cy="1015663"/>
          </a:xfrm>
          <a:prstGeom prst="rect">
            <a:avLst/>
          </a:prstGeom>
        </p:spPr>
        <p:txBody>
          <a:bodyPr wrap="square">
            <a:spAutoFit/>
          </a:bodyPr>
          <a:lstStyle/>
          <a:p>
            <a:pPr marL="171450" lvl="3">
              <a:spcBef>
                <a:spcPts val="0"/>
              </a:spcBef>
            </a:pPr>
            <a:r>
              <a:rPr lang="x-none" sz="2000" u="sng" smtClean="0">
                <a:solidFill>
                  <a:srgbClr val="C00000"/>
                </a:solidFill>
                <a:latin typeface="Century Gothic" panose="020B0502020202020204" pitchFamily="34" charset="0"/>
              </a:rPr>
              <a:t>Penanggung Jawab</a:t>
            </a:r>
            <a:r>
              <a:rPr lang="en-US" sz="2000" u="sng" dirty="0" smtClean="0">
                <a:solidFill>
                  <a:srgbClr val="C00000"/>
                </a:solidFill>
                <a:latin typeface="Century Gothic" panose="020B0502020202020204" pitchFamily="34" charset="0"/>
              </a:rPr>
              <a:t>: </a:t>
            </a:r>
            <a:endParaRPr lang="en-US" sz="2000" u="sng" dirty="0">
              <a:solidFill>
                <a:srgbClr val="C00000"/>
              </a:solidFill>
              <a:latin typeface="Century Gothic" panose="020B0502020202020204" pitchFamily="34" charset="0"/>
            </a:endParaRPr>
          </a:p>
          <a:p>
            <a:pPr marL="171450" lvl="3">
              <a:spcBef>
                <a:spcPts val="0"/>
              </a:spcBef>
            </a:pPr>
            <a:r>
              <a:rPr lang="en-US" sz="2000" dirty="0">
                <a:solidFill>
                  <a:srgbClr val="0000FF"/>
                </a:solidFill>
                <a:latin typeface="Century Gothic" panose="020B0502020202020204" pitchFamily="34" charset="0"/>
              </a:rPr>
              <a:t>K</a:t>
            </a:r>
            <a:r>
              <a:rPr lang="x-none" sz="2000">
                <a:solidFill>
                  <a:srgbClr val="0000FF"/>
                </a:solidFill>
                <a:latin typeface="Century Gothic" panose="020B0502020202020204" pitchFamily="34" charset="0"/>
              </a:rPr>
              <a:t>epala sekolah </a:t>
            </a:r>
            <a:endParaRPr lang="en-US" sz="2000" dirty="0">
              <a:solidFill>
                <a:srgbClr val="0000FF"/>
              </a:solidFill>
              <a:latin typeface="Century Gothic" panose="020B0502020202020204" pitchFamily="34" charset="0"/>
            </a:endParaRPr>
          </a:p>
        </p:txBody>
      </p:sp>
      <p:sp>
        <p:nvSpPr>
          <p:cNvPr id="10" name="Rectangle 9"/>
          <p:cNvSpPr/>
          <p:nvPr/>
        </p:nvSpPr>
        <p:spPr>
          <a:xfrm>
            <a:off x="716040" y="4351992"/>
            <a:ext cx="3048000" cy="1231106"/>
          </a:xfrm>
          <a:prstGeom prst="rect">
            <a:avLst/>
          </a:prstGeom>
        </p:spPr>
        <p:txBody>
          <a:bodyPr wrap="square">
            <a:spAutoFit/>
          </a:bodyPr>
          <a:lstStyle/>
          <a:p>
            <a:pPr marL="171450" lvl="3">
              <a:spcBef>
                <a:spcPts val="0"/>
              </a:spcBef>
            </a:pPr>
            <a:r>
              <a:rPr lang="x-none" sz="2000" u="sng">
                <a:solidFill>
                  <a:srgbClr val="C00000"/>
                </a:solidFill>
                <a:latin typeface="Century Gothic" panose="020B0502020202020204" pitchFamily="34" charset="0"/>
              </a:rPr>
              <a:t>Ketua </a:t>
            </a:r>
            <a:r>
              <a:rPr lang="en-US" sz="2000" u="sng" dirty="0">
                <a:solidFill>
                  <a:srgbClr val="C00000"/>
                </a:solidFill>
                <a:latin typeface="Century Gothic" panose="020B0502020202020204" pitchFamily="34" charset="0"/>
              </a:rPr>
              <a:t>	:</a:t>
            </a:r>
          </a:p>
          <a:p>
            <a:pPr marL="171450" lvl="3">
              <a:spcBef>
                <a:spcPts val="0"/>
              </a:spcBef>
            </a:pPr>
            <a:r>
              <a:rPr lang="en-US" sz="2000" dirty="0">
                <a:solidFill>
                  <a:schemeClr val="tx1">
                    <a:lumMod val="65000"/>
                    <a:lumOff val="35000"/>
                  </a:schemeClr>
                </a:solidFill>
                <a:latin typeface="Century Gothic" panose="020B0502020202020204" pitchFamily="34" charset="0"/>
              </a:rPr>
              <a:t>S</a:t>
            </a:r>
            <a:r>
              <a:rPr lang="x-none" sz="2000">
                <a:solidFill>
                  <a:schemeClr val="tx1">
                    <a:lumMod val="65000"/>
                    <a:lumOff val="35000"/>
                  </a:schemeClr>
                </a:solidFill>
                <a:latin typeface="Century Gothic" panose="020B0502020202020204" pitchFamily="34" charset="0"/>
              </a:rPr>
              <a:t>alah seorang guru tetap </a:t>
            </a:r>
            <a:endParaRPr lang="en-US" sz="2000" dirty="0">
              <a:solidFill>
                <a:schemeClr val="tx1">
                  <a:lumMod val="65000"/>
                  <a:lumOff val="35000"/>
                </a:schemeClr>
              </a:solidFill>
              <a:latin typeface="Century Gothic" panose="020B0502020202020204" pitchFamily="34" charset="0"/>
            </a:endParaRPr>
          </a:p>
          <a:p>
            <a:pPr marL="171450" lvl="3">
              <a:spcBef>
                <a:spcPts val="0"/>
              </a:spcBef>
            </a:pPr>
            <a:r>
              <a:rPr lang="x-none" sz="1400">
                <a:solidFill>
                  <a:schemeClr val="tx1">
                    <a:lumMod val="65000"/>
                    <a:lumOff val="35000"/>
                  </a:schemeClr>
                </a:solidFill>
                <a:latin typeface="Century Gothic" panose="020B0502020202020204" pitchFamily="34" charset="0"/>
              </a:rPr>
              <a:t>(bukan kepala sekolah)</a:t>
            </a:r>
            <a:endParaRPr lang="en-US" sz="1400" dirty="0">
              <a:solidFill>
                <a:schemeClr val="tx1">
                  <a:lumMod val="65000"/>
                  <a:lumOff val="35000"/>
                </a:schemeClr>
              </a:solidFill>
              <a:latin typeface="Century Gothic" panose="020B0502020202020204" pitchFamily="34" charset="0"/>
            </a:endParaRPr>
          </a:p>
        </p:txBody>
      </p:sp>
      <p:sp>
        <p:nvSpPr>
          <p:cNvPr id="11" name="Rectangle 10"/>
          <p:cNvSpPr/>
          <p:nvPr/>
        </p:nvSpPr>
        <p:spPr>
          <a:xfrm>
            <a:off x="4415350" y="4351992"/>
            <a:ext cx="2404278" cy="707886"/>
          </a:xfrm>
          <a:prstGeom prst="rect">
            <a:avLst/>
          </a:prstGeom>
        </p:spPr>
        <p:txBody>
          <a:bodyPr wrap="square">
            <a:spAutoFit/>
          </a:bodyPr>
          <a:lstStyle/>
          <a:p>
            <a:pPr marL="171450" lvl="3">
              <a:spcBef>
                <a:spcPts val="600"/>
              </a:spcBef>
            </a:pPr>
            <a:r>
              <a:rPr lang="x-none" sz="2000" u="sng">
                <a:solidFill>
                  <a:srgbClr val="C00000"/>
                </a:solidFill>
                <a:latin typeface="Century Gothic" panose="020B0502020202020204" pitchFamily="34" charset="0"/>
              </a:rPr>
              <a:t>Sekretaris</a:t>
            </a:r>
            <a:r>
              <a:rPr lang="en-US" sz="2000" u="sng" dirty="0">
                <a:solidFill>
                  <a:srgbClr val="C00000"/>
                </a:solidFill>
                <a:latin typeface="Century Gothic" panose="020B0502020202020204" pitchFamily="34" charset="0"/>
              </a:rPr>
              <a:t>:</a:t>
            </a:r>
            <a:r>
              <a:rPr lang="x-none" sz="2000" u="sng">
                <a:solidFill>
                  <a:srgbClr val="C00000"/>
                </a:solidFill>
                <a:latin typeface="Century Gothic" panose="020B0502020202020204" pitchFamily="34" charset="0"/>
              </a:rPr>
              <a:t> </a:t>
            </a:r>
            <a:endParaRPr lang="en-US" sz="2000" u="sng" dirty="0">
              <a:solidFill>
                <a:srgbClr val="C00000"/>
              </a:solidFill>
              <a:latin typeface="Century Gothic" panose="020B0502020202020204" pitchFamily="34" charset="0"/>
            </a:endParaRPr>
          </a:p>
          <a:p>
            <a:pPr marL="171450" lvl="3">
              <a:spcBef>
                <a:spcPts val="0"/>
              </a:spcBef>
            </a:pPr>
            <a:r>
              <a:rPr lang="en-US" sz="2000" dirty="0">
                <a:solidFill>
                  <a:schemeClr val="tx1">
                    <a:lumMod val="65000"/>
                    <a:lumOff val="35000"/>
                  </a:schemeClr>
                </a:solidFill>
                <a:latin typeface="Century Gothic" panose="020B0502020202020204" pitchFamily="34" charset="0"/>
              </a:rPr>
              <a:t>W</a:t>
            </a:r>
            <a:r>
              <a:rPr lang="x-none" sz="2000">
                <a:solidFill>
                  <a:schemeClr val="tx1">
                    <a:lumMod val="65000"/>
                    <a:lumOff val="35000"/>
                  </a:schemeClr>
                </a:solidFill>
                <a:latin typeface="Century Gothic" panose="020B0502020202020204" pitchFamily="34" charset="0"/>
              </a:rPr>
              <a:t>akil wali murid</a:t>
            </a:r>
            <a:endParaRPr lang="en-US" sz="2000" dirty="0">
              <a:solidFill>
                <a:schemeClr val="tx1">
                  <a:lumMod val="65000"/>
                  <a:lumOff val="35000"/>
                </a:schemeClr>
              </a:solidFill>
              <a:latin typeface="Century Gothic" panose="020B0502020202020204" pitchFamily="34" charset="0"/>
            </a:endParaRPr>
          </a:p>
        </p:txBody>
      </p:sp>
      <p:sp>
        <p:nvSpPr>
          <p:cNvPr id="12" name="Rectangle 11"/>
          <p:cNvSpPr/>
          <p:nvPr/>
        </p:nvSpPr>
        <p:spPr>
          <a:xfrm>
            <a:off x="716040" y="5651760"/>
            <a:ext cx="2028967" cy="707886"/>
          </a:xfrm>
          <a:prstGeom prst="rect">
            <a:avLst/>
          </a:prstGeom>
        </p:spPr>
        <p:txBody>
          <a:bodyPr wrap="square">
            <a:spAutoFit/>
          </a:bodyPr>
          <a:lstStyle/>
          <a:p>
            <a:pPr marL="171450" lvl="3">
              <a:spcBef>
                <a:spcPts val="0"/>
              </a:spcBef>
            </a:pPr>
            <a:r>
              <a:rPr lang="x-none" sz="2000" u="sng">
                <a:solidFill>
                  <a:srgbClr val="C00000"/>
                </a:solidFill>
                <a:latin typeface="Century Gothic" panose="020B0502020202020204" pitchFamily="34" charset="0"/>
              </a:rPr>
              <a:t>Bendahara</a:t>
            </a:r>
            <a:r>
              <a:rPr lang="en-US" sz="2000" u="sng" dirty="0">
                <a:solidFill>
                  <a:srgbClr val="C00000"/>
                </a:solidFill>
                <a:latin typeface="Century Gothic" panose="020B0502020202020204" pitchFamily="34" charset="0"/>
              </a:rPr>
              <a:t>:</a:t>
            </a:r>
            <a:r>
              <a:rPr lang="x-none" sz="2000" u="sng">
                <a:solidFill>
                  <a:srgbClr val="C00000"/>
                </a:solidFill>
                <a:latin typeface="Century Gothic" panose="020B0502020202020204" pitchFamily="34" charset="0"/>
              </a:rPr>
              <a:t>  </a:t>
            </a:r>
            <a:endParaRPr lang="en-US" sz="2000" u="sng" dirty="0">
              <a:solidFill>
                <a:srgbClr val="C00000"/>
              </a:solidFill>
              <a:latin typeface="Century Gothic" panose="020B0502020202020204" pitchFamily="34" charset="0"/>
            </a:endParaRPr>
          </a:p>
          <a:p>
            <a:pPr marL="171450" lvl="3">
              <a:spcBef>
                <a:spcPts val="0"/>
              </a:spcBef>
            </a:pPr>
            <a:r>
              <a:rPr lang="en-US" sz="2000" dirty="0">
                <a:solidFill>
                  <a:schemeClr val="tx1">
                    <a:lumMod val="65000"/>
                    <a:lumOff val="35000"/>
                  </a:schemeClr>
                </a:solidFill>
                <a:latin typeface="Century Gothic" panose="020B0502020202020204" pitchFamily="34" charset="0"/>
              </a:rPr>
              <a:t>G</a:t>
            </a:r>
            <a:r>
              <a:rPr lang="x-none" sz="2000">
                <a:solidFill>
                  <a:schemeClr val="tx1">
                    <a:lumMod val="65000"/>
                    <a:lumOff val="35000"/>
                  </a:schemeClr>
                </a:solidFill>
                <a:latin typeface="Century Gothic" panose="020B0502020202020204" pitchFamily="34" charset="0"/>
              </a:rPr>
              <a:t>uru</a:t>
            </a:r>
            <a:endParaRPr lang="en-US" sz="2000" dirty="0">
              <a:solidFill>
                <a:schemeClr val="tx1">
                  <a:lumMod val="65000"/>
                  <a:lumOff val="35000"/>
                </a:schemeClr>
              </a:solidFill>
              <a:latin typeface="Century Gothic" panose="020B0502020202020204" pitchFamily="34" charset="0"/>
            </a:endParaRPr>
          </a:p>
        </p:txBody>
      </p:sp>
      <p:sp>
        <p:nvSpPr>
          <p:cNvPr id="13" name="Rectangle 12"/>
          <p:cNvSpPr/>
          <p:nvPr/>
        </p:nvSpPr>
        <p:spPr>
          <a:xfrm>
            <a:off x="3891009" y="5243020"/>
            <a:ext cx="3921458" cy="1323439"/>
          </a:xfrm>
          <a:prstGeom prst="rect">
            <a:avLst/>
          </a:prstGeom>
        </p:spPr>
        <p:txBody>
          <a:bodyPr wrap="square">
            <a:spAutoFit/>
          </a:bodyPr>
          <a:lstStyle/>
          <a:p>
            <a:pPr marL="171450" lvl="3">
              <a:spcBef>
                <a:spcPts val="0"/>
              </a:spcBef>
            </a:pPr>
            <a:r>
              <a:rPr lang="x-none" sz="2000" u="sng" dirty="0">
                <a:solidFill>
                  <a:srgbClr val="C00000"/>
                </a:solidFill>
                <a:latin typeface="Century Gothic" panose="020B0502020202020204" pitchFamily="34" charset="0"/>
              </a:rPr>
              <a:t>Penanggungjawab Teknis</a:t>
            </a:r>
            <a:r>
              <a:rPr lang="en-US" sz="2000" u="sng" dirty="0">
                <a:solidFill>
                  <a:srgbClr val="C00000"/>
                </a:solidFill>
                <a:latin typeface="Century Gothic" panose="020B0502020202020204" pitchFamily="34" charset="0"/>
              </a:rPr>
              <a:t>:</a:t>
            </a:r>
            <a:r>
              <a:rPr lang="x-none" sz="2000" u="sng" dirty="0">
                <a:solidFill>
                  <a:srgbClr val="C00000"/>
                </a:solidFill>
                <a:latin typeface="Century Gothic" panose="020B0502020202020204" pitchFamily="34" charset="0"/>
              </a:rPr>
              <a:t> </a:t>
            </a:r>
            <a:endParaRPr lang="en-US" sz="2000" u="sng" dirty="0">
              <a:solidFill>
                <a:srgbClr val="C00000"/>
              </a:solidFill>
              <a:latin typeface="Century Gothic" panose="020B0502020202020204" pitchFamily="34" charset="0"/>
            </a:endParaRPr>
          </a:p>
          <a:p>
            <a:pPr marL="171450" lvl="3">
              <a:spcBef>
                <a:spcPts val="0"/>
              </a:spcBef>
            </a:pPr>
            <a:r>
              <a:rPr lang="en-US" sz="2000" dirty="0">
                <a:solidFill>
                  <a:schemeClr val="tx1">
                    <a:lumMod val="65000"/>
                    <a:lumOff val="35000"/>
                  </a:schemeClr>
                </a:solidFill>
                <a:latin typeface="Century Gothic" panose="020B0502020202020204" pitchFamily="34" charset="0"/>
              </a:rPr>
              <a:t>W</a:t>
            </a:r>
            <a:r>
              <a:rPr lang="x-none" sz="2000" dirty="0">
                <a:solidFill>
                  <a:schemeClr val="tx1">
                    <a:lumMod val="65000"/>
                    <a:lumOff val="35000"/>
                  </a:schemeClr>
                </a:solidFill>
                <a:latin typeface="Century Gothic" panose="020B0502020202020204" pitchFamily="34" charset="0"/>
              </a:rPr>
              <a:t>akil wali murid atau masyarakat setempat</a:t>
            </a:r>
            <a:r>
              <a:rPr lang="en-US" sz="2000" dirty="0">
                <a:solidFill>
                  <a:schemeClr val="tx1">
                    <a:lumMod val="65000"/>
                    <a:lumOff val="35000"/>
                  </a:schemeClr>
                </a:solidFill>
                <a:latin typeface="Century Gothic" panose="020B0502020202020204" pitchFamily="34" charset="0"/>
              </a:rPr>
              <a:t> yang </a:t>
            </a:r>
            <a:r>
              <a:rPr lang="en-US" sz="2000" dirty="0" err="1">
                <a:solidFill>
                  <a:schemeClr val="tx1">
                    <a:lumMod val="65000"/>
                    <a:lumOff val="35000"/>
                  </a:schemeClr>
                </a:solidFill>
                <a:latin typeface="Century Gothic" panose="020B0502020202020204" pitchFamily="34" charset="0"/>
              </a:rPr>
              <a:t>faham</a:t>
            </a:r>
            <a:r>
              <a:rPr lang="en-US" sz="2000" dirty="0">
                <a:solidFill>
                  <a:schemeClr val="tx1">
                    <a:lumMod val="65000"/>
                    <a:lumOff val="35000"/>
                  </a:schemeClr>
                </a:solidFill>
                <a:latin typeface="Century Gothic" panose="020B0502020202020204" pitchFamily="34" charset="0"/>
              </a:rPr>
              <a:t> </a:t>
            </a:r>
            <a:r>
              <a:rPr lang="en-US" sz="2000" dirty="0" err="1">
                <a:solidFill>
                  <a:schemeClr val="tx1">
                    <a:lumMod val="65000"/>
                    <a:lumOff val="35000"/>
                  </a:schemeClr>
                </a:solidFill>
                <a:latin typeface="Century Gothic" panose="020B0502020202020204" pitchFamily="34" charset="0"/>
              </a:rPr>
              <a:t>bangunan</a:t>
            </a:r>
            <a:endParaRPr lang="en-US" dirty="0">
              <a:solidFill>
                <a:schemeClr val="tx1">
                  <a:lumMod val="65000"/>
                  <a:lumOff val="35000"/>
                </a:schemeClr>
              </a:solidFill>
              <a:latin typeface="Century Gothic" panose="020B0502020202020204" pitchFamily="34" charset="0"/>
            </a:endParaRPr>
          </a:p>
        </p:txBody>
      </p:sp>
      <p:sp>
        <p:nvSpPr>
          <p:cNvPr id="14" name="Oval 13"/>
          <p:cNvSpPr/>
          <p:nvPr/>
        </p:nvSpPr>
        <p:spPr>
          <a:xfrm>
            <a:off x="2387891" y="3619559"/>
            <a:ext cx="203467" cy="201925"/>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Century Gothic" panose="020B0502020202020204" pitchFamily="34" charset="0"/>
            </a:endParaRPr>
          </a:p>
        </p:txBody>
      </p:sp>
      <p:sp>
        <p:nvSpPr>
          <p:cNvPr id="15" name="Oval 14"/>
          <p:cNvSpPr/>
          <p:nvPr/>
        </p:nvSpPr>
        <p:spPr>
          <a:xfrm>
            <a:off x="4415350" y="4463861"/>
            <a:ext cx="203467" cy="201925"/>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Century Gothic" panose="020B0502020202020204" pitchFamily="34" charset="0"/>
            </a:endParaRPr>
          </a:p>
        </p:txBody>
      </p:sp>
      <p:sp>
        <p:nvSpPr>
          <p:cNvPr id="16" name="Oval 15"/>
          <p:cNvSpPr/>
          <p:nvPr/>
        </p:nvSpPr>
        <p:spPr>
          <a:xfrm>
            <a:off x="694724" y="4513789"/>
            <a:ext cx="203467" cy="201925"/>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Century Gothic" panose="020B0502020202020204" pitchFamily="34" charset="0"/>
            </a:endParaRPr>
          </a:p>
        </p:txBody>
      </p:sp>
      <p:sp>
        <p:nvSpPr>
          <p:cNvPr id="17" name="Oval 16"/>
          <p:cNvSpPr/>
          <p:nvPr/>
        </p:nvSpPr>
        <p:spPr>
          <a:xfrm>
            <a:off x="716040" y="5803778"/>
            <a:ext cx="203467" cy="201925"/>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Century Gothic" panose="020B0502020202020204" pitchFamily="34" charset="0"/>
            </a:endParaRPr>
          </a:p>
        </p:txBody>
      </p:sp>
      <p:sp>
        <p:nvSpPr>
          <p:cNvPr id="18" name="Oval 17"/>
          <p:cNvSpPr/>
          <p:nvPr/>
        </p:nvSpPr>
        <p:spPr>
          <a:xfrm>
            <a:off x="3744873" y="5707821"/>
            <a:ext cx="203467" cy="201925"/>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latin typeface="Century Gothic" panose="020B0502020202020204" pitchFamily="34" charset="0"/>
            </a:endParaRPr>
          </a:p>
        </p:txBody>
      </p:sp>
      <p:sp>
        <p:nvSpPr>
          <p:cNvPr id="19" name="Down Arrow 18"/>
          <p:cNvSpPr/>
          <p:nvPr/>
        </p:nvSpPr>
        <p:spPr>
          <a:xfrm>
            <a:off x="9646914" y="4715714"/>
            <a:ext cx="474133" cy="6793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237626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26"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217">
                                          <p:stCondLst>
                                            <p:cond delay="0"/>
                                          </p:stCondLst>
                                        </p:cTn>
                                        <p:tgtEl>
                                          <p:spTgt spid="9"/>
                                        </p:tgtEl>
                                      </p:cBhvr>
                                    </p:animEffect>
                                    <p:anim calcmode="lin" valueType="num">
                                      <p:cBhvr>
                                        <p:cTn id="16" dur="683"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24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249" tmFilter="0, 0; 0.125,0.2665; 0.25,0.4; 0.375,0.465; 0.5,0.5;  0.625,0.535; 0.75,0.6; 0.875,0.7335; 1,1">
                                          <p:stCondLst>
                                            <p:cond delay="249"/>
                                          </p:stCondLst>
                                        </p:cTn>
                                        <p:tgtEl>
                                          <p:spTgt spid="9"/>
                                        </p:tgtEl>
                                        <p:attrNameLst>
                                          <p:attrName>ppt_y</p:attrName>
                                        </p:attrNameLst>
                                      </p:cBhvr>
                                      <p:tavLst>
                                        <p:tav tm="0" fmla="#ppt_y-sin(pi*$)/9">
                                          <p:val>
                                            <p:fltVal val="0"/>
                                          </p:val>
                                        </p:tav>
                                        <p:tav tm="100000">
                                          <p:val>
                                            <p:fltVal val="1"/>
                                          </p:val>
                                        </p:tav>
                                      </p:tavLst>
                                    </p:anim>
                                    <p:anim calcmode="lin" valueType="num">
                                      <p:cBhvr>
                                        <p:cTn id="19" dur="124" tmFilter="0, 0; 0.125,0.2665; 0.25,0.4; 0.375,0.465; 0.5,0.5;  0.625,0.535; 0.75,0.6; 0.875,0.7335; 1,1">
                                          <p:stCondLst>
                                            <p:cond delay="497"/>
                                          </p:stCondLst>
                                        </p:cTn>
                                        <p:tgtEl>
                                          <p:spTgt spid="9"/>
                                        </p:tgtEl>
                                        <p:attrNameLst>
                                          <p:attrName>ppt_y</p:attrName>
                                        </p:attrNameLst>
                                      </p:cBhvr>
                                      <p:tavLst>
                                        <p:tav tm="0" fmla="#ppt_y-sin(pi*$)/27">
                                          <p:val>
                                            <p:fltVal val="0"/>
                                          </p:val>
                                        </p:tav>
                                        <p:tav tm="100000">
                                          <p:val>
                                            <p:fltVal val="1"/>
                                          </p:val>
                                        </p:tav>
                                      </p:tavLst>
                                    </p:anim>
                                    <p:anim calcmode="lin" valueType="num">
                                      <p:cBhvr>
                                        <p:cTn id="20" dur="62" tmFilter="0, 0; 0.125,0.2665; 0.25,0.4; 0.375,0.465; 0.5,0.5;  0.625,0.535; 0.75,0.6; 0.875,0.7335; 1,1">
                                          <p:stCondLst>
                                            <p:cond delay="621"/>
                                          </p:stCondLst>
                                        </p:cTn>
                                        <p:tgtEl>
                                          <p:spTgt spid="9"/>
                                        </p:tgtEl>
                                        <p:attrNameLst>
                                          <p:attrName>ppt_y</p:attrName>
                                        </p:attrNameLst>
                                      </p:cBhvr>
                                      <p:tavLst>
                                        <p:tav tm="0" fmla="#ppt_y-sin(pi*$)/81">
                                          <p:val>
                                            <p:fltVal val="0"/>
                                          </p:val>
                                        </p:tav>
                                        <p:tav tm="100000">
                                          <p:val>
                                            <p:fltVal val="1"/>
                                          </p:val>
                                        </p:tav>
                                      </p:tavLst>
                                    </p:anim>
                                    <p:animScale>
                                      <p:cBhvr>
                                        <p:cTn id="21" dur="10">
                                          <p:stCondLst>
                                            <p:cond delay="244"/>
                                          </p:stCondLst>
                                        </p:cTn>
                                        <p:tgtEl>
                                          <p:spTgt spid="9"/>
                                        </p:tgtEl>
                                      </p:cBhvr>
                                      <p:to x="100000" y="60000"/>
                                    </p:animScale>
                                    <p:animScale>
                                      <p:cBhvr>
                                        <p:cTn id="22" dur="62" decel="50000">
                                          <p:stCondLst>
                                            <p:cond delay="254"/>
                                          </p:stCondLst>
                                        </p:cTn>
                                        <p:tgtEl>
                                          <p:spTgt spid="9"/>
                                        </p:tgtEl>
                                      </p:cBhvr>
                                      <p:to x="100000" y="100000"/>
                                    </p:animScale>
                                    <p:animScale>
                                      <p:cBhvr>
                                        <p:cTn id="23" dur="10">
                                          <p:stCondLst>
                                            <p:cond delay="492"/>
                                          </p:stCondLst>
                                        </p:cTn>
                                        <p:tgtEl>
                                          <p:spTgt spid="9"/>
                                        </p:tgtEl>
                                      </p:cBhvr>
                                      <p:to x="100000" y="80000"/>
                                    </p:animScale>
                                    <p:animScale>
                                      <p:cBhvr>
                                        <p:cTn id="24" dur="62" decel="50000">
                                          <p:stCondLst>
                                            <p:cond delay="502"/>
                                          </p:stCondLst>
                                        </p:cTn>
                                        <p:tgtEl>
                                          <p:spTgt spid="9"/>
                                        </p:tgtEl>
                                      </p:cBhvr>
                                      <p:to x="100000" y="100000"/>
                                    </p:animScale>
                                    <p:animScale>
                                      <p:cBhvr>
                                        <p:cTn id="25" dur="10">
                                          <p:stCondLst>
                                            <p:cond delay="616"/>
                                          </p:stCondLst>
                                        </p:cTn>
                                        <p:tgtEl>
                                          <p:spTgt spid="9"/>
                                        </p:tgtEl>
                                      </p:cBhvr>
                                      <p:to x="100000" y="90000"/>
                                    </p:animScale>
                                    <p:animScale>
                                      <p:cBhvr>
                                        <p:cTn id="26" dur="62" decel="50000">
                                          <p:stCondLst>
                                            <p:cond delay="625"/>
                                          </p:stCondLst>
                                        </p:cTn>
                                        <p:tgtEl>
                                          <p:spTgt spid="9"/>
                                        </p:tgtEl>
                                      </p:cBhvr>
                                      <p:to x="100000" y="100000"/>
                                    </p:animScale>
                                    <p:animScale>
                                      <p:cBhvr>
                                        <p:cTn id="27" dur="10">
                                          <p:stCondLst>
                                            <p:cond delay="678"/>
                                          </p:stCondLst>
                                        </p:cTn>
                                        <p:tgtEl>
                                          <p:spTgt spid="9"/>
                                        </p:tgtEl>
                                      </p:cBhvr>
                                      <p:to x="100000" y="95000"/>
                                    </p:animScale>
                                    <p:animScale>
                                      <p:cBhvr>
                                        <p:cTn id="28" dur="62" decel="50000">
                                          <p:stCondLst>
                                            <p:cond delay="688"/>
                                          </p:stCondLst>
                                        </p:cTn>
                                        <p:tgtEl>
                                          <p:spTgt spid="9"/>
                                        </p:tgtEl>
                                      </p:cBhvr>
                                      <p:to x="100000" y="100000"/>
                                    </p:animScale>
                                  </p:childTnLst>
                                </p:cTn>
                              </p:par>
                            </p:childTnLst>
                          </p:cTn>
                        </p:par>
                        <p:par>
                          <p:cTn id="29" fill="hold">
                            <p:stCondLst>
                              <p:cond delay="1750"/>
                            </p:stCondLst>
                            <p:childTnLst>
                              <p:par>
                                <p:cTn id="30" presetID="26" presetClass="entr" presetSubtype="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217">
                                          <p:stCondLst>
                                            <p:cond delay="0"/>
                                          </p:stCondLst>
                                        </p:cTn>
                                        <p:tgtEl>
                                          <p:spTgt spid="10"/>
                                        </p:tgtEl>
                                      </p:cBhvr>
                                    </p:animEffect>
                                    <p:anim calcmode="lin" valueType="num">
                                      <p:cBhvr>
                                        <p:cTn id="33" dur="683"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4" dur="249"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5" dur="249" tmFilter="0, 0; 0.125,0.2665; 0.25,0.4; 0.375,0.465; 0.5,0.5;  0.625,0.535; 0.75,0.6; 0.875,0.7335; 1,1">
                                          <p:stCondLst>
                                            <p:cond delay="249"/>
                                          </p:stCondLst>
                                        </p:cTn>
                                        <p:tgtEl>
                                          <p:spTgt spid="10"/>
                                        </p:tgtEl>
                                        <p:attrNameLst>
                                          <p:attrName>ppt_y</p:attrName>
                                        </p:attrNameLst>
                                      </p:cBhvr>
                                      <p:tavLst>
                                        <p:tav tm="0" fmla="#ppt_y-sin(pi*$)/9">
                                          <p:val>
                                            <p:fltVal val="0"/>
                                          </p:val>
                                        </p:tav>
                                        <p:tav tm="100000">
                                          <p:val>
                                            <p:fltVal val="1"/>
                                          </p:val>
                                        </p:tav>
                                      </p:tavLst>
                                    </p:anim>
                                    <p:anim calcmode="lin" valueType="num">
                                      <p:cBhvr>
                                        <p:cTn id="36" dur="124" tmFilter="0, 0; 0.125,0.2665; 0.25,0.4; 0.375,0.465; 0.5,0.5;  0.625,0.535; 0.75,0.6; 0.875,0.7335; 1,1">
                                          <p:stCondLst>
                                            <p:cond delay="497"/>
                                          </p:stCondLst>
                                        </p:cTn>
                                        <p:tgtEl>
                                          <p:spTgt spid="10"/>
                                        </p:tgtEl>
                                        <p:attrNameLst>
                                          <p:attrName>ppt_y</p:attrName>
                                        </p:attrNameLst>
                                      </p:cBhvr>
                                      <p:tavLst>
                                        <p:tav tm="0" fmla="#ppt_y-sin(pi*$)/27">
                                          <p:val>
                                            <p:fltVal val="0"/>
                                          </p:val>
                                        </p:tav>
                                        <p:tav tm="100000">
                                          <p:val>
                                            <p:fltVal val="1"/>
                                          </p:val>
                                        </p:tav>
                                      </p:tavLst>
                                    </p:anim>
                                    <p:anim calcmode="lin" valueType="num">
                                      <p:cBhvr>
                                        <p:cTn id="37" dur="62" tmFilter="0, 0; 0.125,0.2665; 0.25,0.4; 0.375,0.465; 0.5,0.5;  0.625,0.535; 0.75,0.6; 0.875,0.7335; 1,1">
                                          <p:stCondLst>
                                            <p:cond delay="621"/>
                                          </p:stCondLst>
                                        </p:cTn>
                                        <p:tgtEl>
                                          <p:spTgt spid="10"/>
                                        </p:tgtEl>
                                        <p:attrNameLst>
                                          <p:attrName>ppt_y</p:attrName>
                                        </p:attrNameLst>
                                      </p:cBhvr>
                                      <p:tavLst>
                                        <p:tav tm="0" fmla="#ppt_y-sin(pi*$)/81">
                                          <p:val>
                                            <p:fltVal val="0"/>
                                          </p:val>
                                        </p:tav>
                                        <p:tav tm="100000">
                                          <p:val>
                                            <p:fltVal val="1"/>
                                          </p:val>
                                        </p:tav>
                                      </p:tavLst>
                                    </p:anim>
                                    <p:animScale>
                                      <p:cBhvr>
                                        <p:cTn id="38" dur="10">
                                          <p:stCondLst>
                                            <p:cond delay="244"/>
                                          </p:stCondLst>
                                        </p:cTn>
                                        <p:tgtEl>
                                          <p:spTgt spid="10"/>
                                        </p:tgtEl>
                                      </p:cBhvr>
                                      <p:to x="100000" y="60000"/>
                                    </p:animScale>
                                    <p:animScale>
                                      <p:cBhvr>
                                        <p:cTn id="39" dur="62" decel="50000">
                                          <p:stCondLst>
                                            <p:cond delay="254"/>
                                          </p:stCondLst>
                                        </p:cTn>
                                        <p:tgtEl>
                                          <p:spTgt spid="10"/>
                                        </p:tgtEl>
                                      </p:cBhvr>
                                      <p:to x="100000" y="100000"/>
                                    </p:animScale>
                                    <p:animScale>
                                      <p:cBhvr>
                                        <p:cTn id="40" dur="10">
                                          <p:stCondLst>
                                            <p:cond delay="492"/>
                                          </p:stCondLst>
                                        </p:cTn>
                                        <p:tgtEl>
                                          <p:spTgt spid="10"/>
                                        </p:tgtEl>
                                      </p:cBhvr>
                                      <p:to x="100000" y="80000"/>
                                    </p:animScale>
                                    <p:animScale>
                                      <p:cBhvr>
                                        <p:cTn id="41" dur="62" decel="50000">
                                          <p:stCondLst>
                                            <p:cond delay="502"/>
                                          </p:stCondLst>
                                        </p:cTn>
                                        <p:tgtEl>
                                          <p:spTgt spid="10"/>
                                        </p:tgtEl>
                                      </p:cBhvr>
                                      <p:to x="100000" y="100000"/>
                                    </p:animScale>
                                    <p:animScale>
                                      <p:cBhvr>
                                        <p:cTn id="42" dur="10">
                                          <p:stCondLst>
                                            <p:cond delay="616"/>
                                          </p:stCondLst>
                                        </p:cTn>
                                        <p:tgtEl>
                                          <p:spTgt spid="10"/>
                                        </p:tgtEl>
                                      </p:cBhvr>
                                      <p:to x="100000" y="90000"/>
                                    </p:animScale>
                                    <p:animScale>
                                      <p:cBhvr>
                                        <p:cTn id="43" dur="62" decel="50000">
                                          <p:stCondLst>
                                            <p:cond delay="625"/>
                                          </p:stCondLst>
                                        </p:cTn>
                                        <p:tgtEl>
                                          <p:spTgt spid="10"/>
                                        </p:tgtEl>
                                      </p:cBhvr>
                                      <p:to x="100000" y="100000"/>
                                    </p:animScale>
                                    <p:animScale>
                                      <p:cBhvr>
                                        <p:cTn id="44" dur="10">
                                          <p:stCondLst>
                                            <p:cond delay="678"/>
                                          </p:stCondLst>
                                        </p:cTn>
                                        <p:tgtEl>
                                          <p:spTgt spid="10"/>
                                        </p:tgtEl>
                                      </p:cBhvr>
                                      <p:to x="100000" y="95000"/>
                                    </p:animScale>
                                    <p:animScale>
                                      <p:cBhvr>
                                        <p:cTn id="45" dur="62" decel="50000">
                                          <p:stCondLst>
                                            <p:cond delay="688"/>
                                          </p:stCondLst>
                                        </p:cTn>
                                        <p:tgtEl>
                                          <p:spTgt spid="10"/>
                                        </p:tgtEl>
                                      </p:cBhvr>
                                      <p:to x="100000" y="100000"/>
                                    </p:animScale>
                                  </p:childTnLst>
                                </p:cTn>
                              </p:par>
                            </p:childTnLst>
                          </p:cTn>
                        </p:par>
                        <p:par>
                          <p:cTn id="46" fill="hold">
                            <p:stCondLst>
                              <p:cond delay="2500"/>
                            </p:stCondLst>
                            <p:childTnLst>
                              <p:par>
                                <p:cTn id="47" presetID="26"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217">
                                          <p:stCondLst>
                                            <p:cond delay="0"/>
                                          </p:stCondLst>
                                        </p:cTn>
                                        <p:tgtEl>
                                          <p:spTgt spid="11"/>
                                        </p:tgtEl>
                                      </p:cBhvr>
                                    </p:animEffect>
                                    <p:anim calcmode="lin" valueType="num">
                                      <p:cBhvr>
                                        <p:cTn id="50"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1"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2"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53"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54"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55" dur="10">
                                          <p:stCondLst>
                                            <p:cond delay="244"/>
                                          </p:stCondLst>
                                        </p:cTn>
                                        <p:tgtEl>
                                          <p:spTgt spid="11"/>
                                        </p:tgtEl>
                                      </p:cBhvr>
                                      <p:to x="100000" y="60000"/>
                                    </p:animScale>
                                    <p:animScale>
                                      <p:cBhvr>
                                        <p:cTn id="56" dur="62" decel="50000">
                                          <p:stCondLst>
                                            <p:cond delay="254"/>
                                          </p:stCondLst>
                                        </p:cTn>
                                        <p:tgtEl>
                                          <p:spTgt spid="11"/>
                                        </p:tgtEl>
                                      </p:cBhvr>
                                      <p:to x="100000" y="100000"/>
                                    </p:animScale>
                                    <p:animScale>
                                      <p:cBhvr>
                                        <p:cTn id="57" dur="10">
                                          <p:stCondLst>
                                            <p:cond delay="492"/>
                                          </p:stCondLst>
                                        </p:cTn>
                                        <p:tgtEl>
                                          <p:spTgt spid="11"/>
                                        </p:tgtEl>
                                      </p:cBhvr>
                                      <p:to x="100000" y="80000"/>
                                    </p:animScale>
                                    <p:animScale>
                                      <p:cBhvr>
                                        <p:cTn id="58" dur="62" decel="50000">
                                          <p:stCondLst>
                                            <p:cond delay="502"/>
                                          </p:stCondLst>
                                        </p:cTn>
                                        <p:tgtEl>
                                          <p:spTgt spid="11"/>
                                        </p:tgtEl>
                                      </p:cBhvr>
                                      <p:to x="100000" y="100000"/>
                                    </p:animScale>
                                    <p:animScale>
                                      <p:cBhvr>
                                        <p:cTn id="59" dur="10">
                                          <p:stCondLst>
                                            <p:cond delay="616"/>
                                          </p:stCondLst>
                                        </p:cTn>
                                        <p:tgtEl>
                                          <p:spTgt spid="11"/>
                                        </p:tgtEl>
                                      </p:cBhvr>
                                      <p:to x="100000" y="90000"/>
                                    </p:animScale>
                                    <p:animScale>
                                      <p:cBhvr>
                                        <p:cTn id="60" dur="62" decel="50000">
                                          <p:stCondLst>
                                            <p:cond delay="625"/>
                                          </p:stCondLst>
                                        </p:cTn>
                                        <p:tgtEl>
                                          <p:spTgt spid="11"/>
                                        </p:tgtEl>
                                      </p:cBhvr>
                                      <p:to x="100000" y="100000"/>
                                    </p:animScale>
                                    <p:animScale>
                                      <p:cBhvr>
                                        <p:cTn id="61" dur="10">
                                          <p:stCondLst>
                                            <p:cond delay="678"/>
                                          </p:stCondLst>
                                        </p:cTn>
                                        <p:tgtEl>
                                          <p:spTgt spid="11"/>
                                        </p:tgtEl>
                                      </p:cBhvr>
                                      <p:to x="100000" y="95000"/>
                                    </p:animScale>
                                    <p:animScale>
                                      <p:cBhvr>
                                        <p:cTn id="62" dur="62" decel="50000">
                                          <p:stCondLst>
                                            <p:cond delay="688"/>
                                          </p:stCondLst>
                                        </p:cTn>
                                        <p:tgtEl>
                                          <p:spTgt spid="11"/>
                                        </p:tgtEl>
                                      </p:cBhvr>
                                      <p:to x="100000" y="100000"/>
                                    </p:animScale>
                                  </p:childTnLst>
                                </p:cTn>
                              </p:par>
                            </p:childTnLst>
                          </p:cTn>
                        </p:par>
                        <p:par>
                          <p:cTn id="63" fill="hold">
                            <p:stCondLst>
                              <p:cond delay="3250"/>
                            </p:stCondLst>
                            <p:childTnLst>
                              <p:par>
                                <p:cTn id="64" presetID="26" presetClass="entr" presetSubtype="0" fill="hold" grpId="0" nodeType="after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wipe(down)">
                                      <p:cBhvr>
                                        <p:cTn id="66" dur="217">
                                          <p:stCondLst>
                                            <p:cond delay="0"/>
                                          </p:stCondLst>
                                        </p:cTn>
                                        <p:tgtEl>
                                          <p:spTgt spid="12"/>
                                        </p:tgtEl>
                                      </p:cBhvr>
                                    </p:animEffect>
                                    <p:anim calcmode="lin" valueType="num">
                                      <p:cBhvr>
                                        <p:cTn id="67"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8"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9"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70"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71"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72" dur="10">
                                          <p:stCondLst>
                                            <p:cond delay="244"/>
                                          </p:stCondLst>
                                        </p:cTn>
                                        <p:tgtEl>
                                          <p:spTgt spid="12"/>
                                        </p:tgtEl>
                                      </p:cBhvr>
                                      <p:to x="100000" y="60000"/>
                                    </p:animScale>
                                    <p:animScale>
                                      <p:cBhvr>
                                        <p:cTn id="73" dur="62" decel="50000">
                                          <p:stCondLst>
                                            <p:cond delay="254"/>
                                          </p:stCondLst>
                                        </p:cTn>
                                        <p:tgtEl>
                                          <p:spTgt spid="12"/>
                                        </p:tgtEl>
                                      </p:cBhvr>
                                      <p:to x="100000" y="100000"/>
                                    </p:animScale>
                                    <p:animScale>
                                      <p:cBhvr>
                                        <p:cTn id="74" dur="10">
                                          <p:stCondLst>
                                            <p:cond delay="492"/>
                                          </p:stCondLst>
                                        </p:cTn>
                                        <p:tgtEl>
                                          <p:spTgt spid="12"/>
                                        </p:tgtEl>
                                      </p:cBhvr>
                                      <p:to x="100000" y="80000"/>
                                    </p:animScale>
                                    <p:animScale>
                                      <p:cBhvr>
                                        <p:cTn id="75" dur="62" decel="50000">
                                          <p:stCondLst>
                                            <p:cond delay="502"/>
                                          </p:stCondLst>
                                        </p:cTn>
                                        <p:tgtEl>
                                          <p:spTgt spid="12"/>
                                        </p:tgtEl>
                                      </p:cBhvr>
                                      <p:to x="100000" y="100000"/>
                                    </p:animScale>
                                    <p:animScale>
                                      <p:cBhvr>
                                        <p:cTn id="76" dur="10">
                                          <p:stCondLst>
                                            <p:cond delay="616"/>
                                          </p:stCondLst>
                                        </p:cTn>
                                        <p:tgtEl>
                                          <p:spTgt spid="12"/>
                                        </p:tgtEl>
                                      </p:cBhvr>
                                      <p:to x="100000" y="90000"/>
                                    </p:animScale>
                                    <p:animScale>
                                      <p:cBhvr>
                                        <p:cTn id="77" dur="62" decel="50000">
                                          <p:stCondLst>
                                            <p:cond delay="625"/>
                                          </p:stCondLst>
                                        </p:cTn>
                                        <p:tgtEl>
                                          <p:spTgt spid="12"/>
                                        </p:tgtEl>
                                      </p:cBhvr>
                                      <p:to x="100000" y="100000"/>
                                    </p:animScale>
                                    <p:animScale>
                                      <p:cBhvr>
                                        <p:cTn id="78" dur="10">
                                          <p:stCondLst>
                                            <p:cond delay="678"/>
                                          </p:stCondLst>
                                        </p:cTn>
                                        <p:tgtEl>
                                          <p:spTgt spid="12"/>
                                        </p:tgtEl>
                                      </p:cBhvr>
                                      <p:to x="100000" y="95000"/>
                                    </p:animScale>
                                    <p:animScale>
                                      <p:cBhvr>
                                        <p:cTn id="79" dur="62" decel="50000">
                                          <p:stCondLst>
                                            <p:cond delay="688"/>
                                          </p:stCondLst>
                                        </p:cTn>
                                        <p:tgtEl>
                                          <p:spTgt spid="12"/>
                                        </p:tgtEl>
                                      </p:cBhvr>
                                      <p:to x="100000" y="100000"/>
                                    </p:animScale>
                                  </p:childTnLst>
                                </p:cTn>
                              </p:par>
                            </p:childTnLst>
                          </p:cTn>
                        </p:par>
                        <p:par>
                          <p:cTn id="80" fill="hold">
                            <p:stCondLst>
                              <p:cond delay="4000"/>
                            </p:stCondLst>
                            <p:childTnLst>
                              <p:par>
                                <p:cTn id="81" presetID="26" presetClass="entr" presetSubtype="0" fill="hold" grpId="0" nodeType="afterEffect">
                                  <p:stCondLst>
                                    <p:cond delay="0"/>
                                  </p:stCondLst>
                                  <p:childTnLst>
                                    <p:set>
                                      <p:cBhvr>
                                        <p:cTn id="82" dur="1" fill="hold">
                                          <p:stCondLst>
                                            <p:cond delay="0"/>
                                          </p:stCondLst>
                                        </p:cTn>
                                        <p:tgtEl>
                                          <p:spTgt spid="13"/>
                                        </p:tgtEl>
                                        <p:attrNameLst>
                                          <p:attrName>style.visibility</p:attrName>
                                        </p:attrNameLst>
                                      </p:cBhvr>
                                      <p:to>
                                        <p:strVal val="visible"/>
                                      </p:to>
                                    </p:set>
                                    <p:animEffect transition="in" filter="wipe(down)">
                                      <p:cBhvr>
                                        <p:cTn id="83" dur="217">
                                          <p:stCondLst>
                                            <p:cond delay="0"/>
                                          </p:stCondLst>
                                        </p:cTn>
                                        <p:tgtEl>
                                          <p:spTgt spid="13"/>
                                        </p:tgtEl>
                                      </p:cBhvr>
                                    </p:animEffect>
                                    <p:anim calcmode="lin" valueType="num">
                                      <p:cBhvr>
                                        <p:cTn id="84"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5"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6"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87"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88"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89" dur="10">
                                          <p:stCondLst>
                                            <p:cond delay="244"/>
                                          </p:stCondLst>
                                        </p:cTn>
                                        <p:tgtEl>
                                          <p:spTgt spid="13"/>
                                        </p:tgtEl>
                                      </p:cBhvr>
                                      <p:to x="100000" y="60000"/>
                                    </p:animScale>
                                    <p:animScale>
                                      <p:cBhvr>
                                        <p:cTn id="90" dur="62" decel="50000">
                                          <p:stCondLst>
                                            <p:cond delay="254"/>
                                          </p:stCondLst>
                                        </p:cTn>
                                        <p:tgtEl>
                                          <p:spTgt spid="13"/>
                                        </p:tgtEl>
                                      </p:cBhvr>
                                      <p:to x="100000" y="100000"/>
                                    </p:animScale>
                                    <p:animScale>
                                      <p:cBhvr>
                                        <p:cTn id="91" dur="10">
                                          <p:stCondLst>
                                            <p:cond delay="492"/>
                                          </p:stCondLst>
                                        </p:cTn>
                                        <p:tgtEl>
                                          <p:spTgt spid="13"/>
                                        </p:tgtEl>
                                      </p:cBhvr>
                                      <p:to x="100000" y="80000"/>
                                    </p:animScale>
                                    <p:animScale>
                                      <p:cBhvr>
                                        <p:cTn id="92" dur="62" decel="50000">
                                          <p:stCondLst>
                                            <p:cond delay="502"/>
                                          </p:stCondLst>
                                        </p:cTn>
                                        <p:tgtEl>
                                          <p:spTgt spid="13"/>
                                        </p:tgtEl>
                                      </p:cBhvr>
                                      <p:to x="100000" y="100000"/>
                                    </p:animScale>
                                    <p:animScale>
                                      <p:cBhvr>
                                        <p:cTn id="93" dur="10">
                                          <p:stCondLst>
                                            <p:cond delay="616"/>
                                          </p:stCondLst>
                                        </p:cTn>
                                        <p:tgtEl>
                                          <p:spTgt spid="13"/>
                                        </p:tgtEl>
                                      </p:cBhvr>
                                      <p:to x="100000" y="90000"/>
                                    </p:animScale>
                                    <p:animScale>
                                      <p:cBhvr>
                                        <p:cTn id="94" dur="62" decel="50000">
                                          <p:stCondLst>
                                            <p:cond delay="625"/>
                                          </p:stCondLst>
                                        </p:cTn>
                                        <p:tgtEl>
                                          <p:spTgt spid="13"/>
                                        </p:tgtEl>
                                      </p:cBhvr>
                                      <p:to x="100000" y="100000"/>
                                    </p:animScale>
                                    <p:animScale>
                                      <p:cBhvr>
                                        <p:cTn id="95" dur="10">
                                          <p:stCondLst>
                                            <p:cond delay="678"/>
                                          </p:stCondLst>
                                        </p:cTn>
                                        <p:tgtEl>
                                          <p:spTgt spid="13"/>
                                        </p:tgtEl>
                                      </p:cBhvr>
                                      <p:to x="100000" y="95000"/>
                                    </p:animScale>
                                    <p:animScale>
                                      <p:cBhvr>
                                        <p:cTn id="96" dur="62" decel="50000">
                                          <p:stCondLst>
                                            <p:cond delay="688"/>
                                          </p:stCondLst>
                                        </p:cTn>
                                        <p:tgtEl>
                                          <p:spTgt spid="13"/>
                                        </p:tgtEl>
                                      </p:cBhvr>
                                      <p:to x="100000" y="100000"/>
                                    </p:animScale>
                                  </p:childTnLst>
                                </p:cTn>
                              </p:par>
                              <p:par>
                                <p:cTn id="97" presetID="10" presetClass="entr" presetSubtype="0" fill="hold" grpId="0"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fade">
                                      <p:cBhvr>
                                        <p:cTn id="99" dur="500"/>
                                        <p:tgtEl>
                                          <p:spTgt spid="6"/>
                                        </p:tgtEl>
                                      </p:cBhvr>
                                    </p:animEffect>
                                  </p:childTnLst>
                                </p:cTn>
                              </p:par>
                              <p:par>
                                <p:cTn id="100" presetID="47" presetClass="entr" presetSubtype="0" fill="hold" grpId="0" nodeType="with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fade">
                                      <p:cBhvr>
                                        <p:cTn id="102" dur="500"/>
                                        <p:tgtEl>
                                          <p:spTgt spid="19"/>
                                        </p:tgtEl>
                                      </p:cBhvr>
                                    </p:animEffect>
                                    <p:anim calcmode="lin" valueType="num">
                                      <p:cBhvr>
                                        <p:cTn id="103" dur="500" fill="hold"/>
                                        <p:tgtEl>
                                          <p:spTgt spid="19"/>
                                        </p:tgtEl>
                                        <p:attrNameLst>
                                          <p:attrName>ppt_x</p:attrName>
                                        </p:attrNameLst>
                                      </p:cBhvr>
                                      <p:tavLst>
                                        <p:tav tm="0">
                                          <p:val>
                                            <p:strVal val="#ppt_x"/>
                                          </p:val>
                                        </p:tav>
                                        <p:tav tm="100000">
                                          <p:val>
                                            <p:strVal val="#ppt_x"/>
                                          </p:val>
                                        </p:tav>
                                      </p:tavLst>
                                    </p:anim>
                                    <p:anim calcmode="lin" valueType="num">
                                      <p:cBhvr>
                                        <p:cTn id="104" dur="500" fill="hold"/>
                                        <p:tgtEl>
                                          <p:spTgt spid="19"/>
                                        </p:tgtEl>
                                        <p:attrNameLst>
                                          <p:attrName>ppt_y</p:attrName>
                                        </p:attrNameLst>
                                      </p:cBhvr>
                                      <p:tavLst>
                                        <p:tav tm="0">
                                          <p:val>
                                            <p:strVal val="#ppt_y-.1"/>
                                          </p:val>
                                        </p:tav>
                                        <p:tav tm="100000">
                                          <p:val>
                                            <p:strVal val="#ppt_y"/>
                                          </p:val>
                                        </p:tav>
                                      </p:tavLst>
                                    </p:anim>
                                  </p:childTnLst>
                                </p:cTn>
                              </p:par>
                              <p:par>
                                <p:cTn id="105" presetID="10" presetClass="entr" presetSubtype="0" fill="hold" grpId="0"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animBg="1"/>
      <p:bldP spid="9" grpId="0"/>
      <p:bldP spid="10" grpId="0"/>
      <p:bldP spid="11" grpId="0"/>
      <p:bldP spid="12" grpId="0"/>
      <p:bldP spid="13" grpId="0"/>
      <p:bldP spid="1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a:bodyPr>
          <a:lstStyle/>
          <a:p>
            <a:r>
              <a:rPr lang="en-US" sz="2800" b="1" dirty="0" err="1" smtClean="0">
                <a:solidFill>
                  <a:srgbClr val="FFFF00"/>
                </a:solidFill>
              </a:rPr>
              <a:t>Tugas</a:t>
            </a:r>
            <a:r>
              <a:rPr lang="en-US" sz="2800" b="1" dirty="0" smtClean="0">
                <a:solidFill>
                  <a:srgbClr val="FFFF00"/>
                </a:solidFill>
              </a:rPr>
              <a:t> </a:t>
            </a:r>
            <a:r>
              <a:rPr lang="en-US" sz="2800" b="1" dirty="0" err="1" smtClean="0">
                <a:solidFill>
                  <a:schemeClr val="bg1"/>
                </a:solidFill>
              </a:rPr>
              <a:t>dan</a:t>
            </a:r>
            <a:r>
              <a:rPr lang="en-US" sz="2800" b="1" dirty="0" smtClean="0">
                <a:solidFill>
                  <a:schemeClr val="bg1"/>
                </a:solidFill>
              </a:rPr>
              <a:t> </a:t>
            </a:r>
            <a:r>
              <a:rPr lang="en-US" sz="2800" b="1" dirty="0" err="1" smtClean="0">
                <a:solidFill>
                  <a:schemeClr val="bg1"/>
                </a:solidFill>
              </a:rPr>
              <a:t>Tanggung</a:t>
            </a:r>
            <a:r>
              <a:rPr lang="en-US" sz="2800" b="1" dirty="0" smtClean="0">
                <a:solidFill>
                  <a:schemeClr val="bg1"/>
                </a:solidFill>
              </a:rPr>
              <a:t> </a:t>
            </a:r>
            <a:r>
              <a:rPr lang="en-US" sz="2800" b="1" dirty="0" err="1" smtClean="0">
                <a:solidFill>
                  <a:schemeClr val="bg1"/>
                </a:solidFill>
              </a:rPr>
              <a:t>Jawab</a:t>
            </a:r>
            <a:endParaRPr lang="en-US" sz="2400" b="1"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rot="5400000">
            <a:off x="-2089484" y="3599234"/>
            <a:ext cx="5061286" cy="8823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Delay 5"/>
          <p:cNvSpPr/>
          <p:nvPr/>
        </p:nvSpPr>
        <p:spPr>
          <a:xfrm rot="5400000" flipH="1">
            <a:off x="-92605" y="632777"/>
            <a:ext cx="1074057" cy="882315"/>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rot="5400000">
            <a:off x="135096" y="718856"/>
            <a:ext cx="610365" cy="554332"/>
          </a:xfrm>
          <a:prstGeom prst="ellipse">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Rectangle 7"/>
          <p:cNvSpPr/>
          <p:nvPr/>
        </p:nvSpPr>
        <p:spPr>
          <a:xfrm>
            <a:off x="885582" y="1145112"/>
            <a:ext cx="5237747" cy="5401479"/>
          </a:xfrm>
          <a:prstGeom prst="rect">
            <a:avLst/>
          </a:prstGeom>
          <a:solidFill>
            <a:schemeClr val="accent4">
              <a:lumMod val="20000"/>
              <a:lumOff val="80000"/>
            </a:schemeClr>
          </a:solidFill>
        </p:spPr>
        <p:txBody>
          <a:bodyPr wrap="square">
            <a:spAutoFit/>
          </a:bodyPr>
          <a:lstStyle/>
          <a:p>
            <a:pPr marL="285750" indent="-285750">
              <a:buFont typeface="Arial" pitchFamily="34" charset="0"/>
              <a:buChar char="•"/>
            </a:pPr>
            <a:r>
              <a:rPr lang="en-US" sz="1500" b="1" dirty="0" err="1">
                <a:latin typeface="Century Gothic" panose="020B0502020202020204" pitchFamily="34" charset="0"/>
              </a:rPr>
              <a:t>bertanggung</a:t>
            </a:r>
            <a:r>
              <a:rPr lang="en-US" sz="1500" b="1" dirty="0">
                <a:latin typeface="Century Gothic" panose="020B0502020202020204" pitchFamily="34" charset="0"/>
              </a:rPr>
              <a:t> </a:t>
            </a:r>
            <a:r>
              <a:rPr lang="en-US" sz="1500" b="1" dirty="0" err="1">
                <a:latin typeface="Century Gothic" panose="020B0502020202020204" pitchFamily="34" charset="0"/>
              </a:rPr>
              <a:t>jawab</a:t>
            </a:r>
            <a:r>
              <a:rPr lang="en-US" sz="1500" b="1" dirty="0">
                <a:latin typeface="Century Gothic" panose="020B0502020202020204" pitchFamily="34" charset="0"/>
              </a:rPr>
              <a:t> </a:t>
            </a:r>
            <a:r>
              <a:rPr lang="en-US" sz="1500" b="1" dirty="0" err="1">
                <a:latin typeface="Century Gothic" panose="020B0502020202020204" pitchFamily="34" charset="0"/>
              </a:rPr>
              <a:t>terhadap</a:t>
            </a:r>
            <a:r>
              <a:rPr lang="en-US" sz="1500" b="1" dirty="0">
                <a:latin typeface="Century Gothic" panose="020B0502020202020204" pitchFamily="34" charset="0"/>
              </a:rPr>
              <a:t> </a:t>
            </a:r>
            <a:r>
              <a:rPr lang="en-US" sz="1500" b="1" dirty="0" err="1">
                <a:latin typeface="Century Gothic" panose="020B0502020202020204" pitchFamily="34" charset="0"/>
              </a:rPr>
              <a:t>pelaksanaan</a:t>
            </a:r>
            <a:r>
              <a:rPr lang="en-US" sz="1500" b="1" dirty="0">
                <a:latin typeface="Century Gothic" panose="020B0502020202020204" pitchFamily="34" charset="0"/>
              </a:rPr>
              <a:t> </a:t>
            </a:r>
            <a:r>
              <a:rPr lang="en-US" sz="1500" b="1" dirty="0" smtClean="0">
                <a:latin typeface="Century Gothic" panose="020B0502020202020204" pitchFamily="34" charset="0"/>
              </a:rPr>
              <a:t>program </a:t>
            </a:r>
            <a:r>
              <a:rPr lang="en-US" sz="1500" dirty="0" smtClean="0">
                <a:latin typeface="Century Gothic" panose="020B0502020202020204" pitchFamily="34" charset="0"/>
              </a:rPr>
              <a:t>DAK FISIK di </a:t>
            </a:r>
            <a:r>
              <a:rPr lang="en-US" sz="1500" dirty="0" err="1">
                <a:latin typeface="Century Gothic" panose="020B0502020202020204" pitchFamily="34" charset="0"/>
              </a:rPr>
              <a:t>tingkat</a:t>
            </a:r>
            <a:r>
              <a:rPr lang="en-US" sz="1500" dirty="0">
                <a:latin typeface="Century Gothic" panose="020B0502020202020204" pitchFamily="34" charset="0"/>
              </a:rPr>
              <a:t> </a:t>
            </a:r>
            <a:r>
              <a:rPr lang="en-US" sz="1500" dirty="0" err="1">
                <a:latin typeface="Century Gothic" panose="020B0502020202020204" pitchFamily="34" charset="0"/>
              </a:rPr>
              <a:t>satuan</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endParaRPr lang="en-US" sz="1500" dirty="0" smtClean="0">
              <a:latin typeface="Century Gothic" panose="020B0502020202020204" pitchFamily="34" charset="0"/>
            </a:endParaRPr>
          </a:p>
          <a:p>
            <a:endParaRPr lang="en-US" sz="1500" b="1" dirty="0">
              <a:latin typeface="Century Gothic" panose="020B0502020202020204" pitchFamily="34" charset="0"/>
            </a:endParaRPr>
          </a:p>
          <a:p>
            <a:pPr marL="285750" indent="-285750">
              <a:buFont typeface="Arial" pitchFamily="34" charset="0"/>
              <a:buChar char="•"/>
            </a:pPr>
            <a:r>
              <a:rPr lang="en-US" sz="1500" b="1" dirty="0" err="1">
                <a:latin typeface="Century Gothic" panose="020B0502020202020204" pitchFamily="34" charset="0"/>
              </a:rPr>
              <a:t>menandatangani</a:t>
            </a:r>
            <a:r>
              <a:rPr lang="en-US" sz="1500" b="1" dirty="0">
                <a:latin typeface="Century Gothic" panose="020B0502020202020204" pitchFamily="34" charset="0"/>
              </a:rPr>
              <a:t> </a:t>
            </a:r>
            <a:r>
              <a:rPr lang="en-US" sz="1500" b="1" dirty="0" err="1">
                <a:latin typeface="Century Gothic" panose="020B0502020202020204" pitchFamily="34" charset="0"/>
              </a:rPr>
              <a:t>surat</a:t>
            </a:r>
            <a:r>
              <a:rPr lang="en-US" sz="1500" b="1" dirty="0">
                <a:latin typeface="Century Gothic" panose="020B0502020202020204" pitchFamily="34" charset="0"/>
              </a:rPr>
              <a:t> </a:t>
            </a:r>
            <a:r>
              <a:rPr lang="en-US" sz="1500" b="1" dirty="0" err="1">
                <a:latin typeface="Century Gothic" panose="020B0502020202020204" pitchFamily="34" charset="0"/>
              </a:rPr>
              <a:t>perjanjian</a:t>
            </a:r>
            <a:r>
              <a:rPr lang="en-US" sz="1500" dirty="0">
                <a:latin typeface="Century Gothic" panose="020B0502020202020204" pitchFamily="34" charset="0"/>
              </a:rPr>
              <a:t> </a:t>
            </a:r>
            <a:r>
              <a:rPr lang="en-US" sz="1500" dirty="0" err="1">
                <a:latin typeface="Century Gothic" panose="020B0502020202020204" pitchFamily="34" charset="0"/>
              </a:rPr>
              <a:t>pemberian</a:t>
            </a:r>
            <a:r>
              <a:rPr lang="en-US" sz="1500" dirty="0">
                <a:latin typeface="Century Gothic" panose="020B0502020202020204" pitchFamily="34" charset="0"/>
              </a:rPr>
              <a:t> </a:t>
            </a:r>
            <a:r>
              <a:rPr lang="en-US" sz="1500" dirty="0" err="1">
                <a:latin typeface="Century Gothic" panose="020B0502020202020204" pitchFamily="34" charset="0"/>
              </a:rPr>
              <a:t>bantuan</a:t>
            </a:r>
            <a:r>
              <a:rPr lang="en-US" sz="1500" dirty="0">
                <a:latin typeface="Century Gothic" panose="020B0502020202020204" pitchFamily="34" charset="0"/>
              </a:rPr>
              <a:t> DAK </a:t>
            </a:r>
            <a:r>
              <a:rPr lang="en-US" sz="1500" dirty="0" err="1">
                <a:latin typeface="Century Gothic" panose="020B0502020202020204" pitchFamily="34" charset="0"/>
              </a:rPr>
              <a:t>Fisik</a:t>
            </a:r>
            <a:r>
              <a:rPr lang="en-US" sz="1500" dirty="0">
                <a:latin typeface="Century Gothic" panose="020B0502020202020204" pitchFamily="34" charset="0"/>
              </a:rPr>
              <a:t> </a:t>
            </a:r>
            <a:r>
              <a:rPr lang="en-US" sz="1500" dirty="0" err="1">
                <a:latin typeface="Century Gothic" panose="020B0502020202020204" pitchFamily="34" charset="0"/>
              </a:rPr>
              <a:t>Bidang</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dirty="0" err="1" smtClean="0">
                <a:latin typeface="Century Gothic" panose="020B0502020202020204" pitchFamily="34" charset="0"/>
              </a:rPr>
              <a:t>dengan</a:t>
            </a:r>
            <a:r>
              <a:rPr lang="en-US" sz="1500" dirty="0" smtClean="0">
                <a:latin typeface="Century Gothic" panose="020B0502020202020204" pitchFamily="34" charset="0"/>
              </a:rPr>
              <a:t> </a:t>
            </a:r>
            <a:r>
              <a:rPr lang="en-US" sz="1500" dirty="0" err="1" smtClean="0">
                <a:latin typeface="Century Gothic" panose="020B0502020202020204" pitchFamily="34" charset="0"/>
              </a:rPr>
              <a:t>dinas</a:t>
            </a:r>
            <a:r>
              <a:rPr lang="en-US" sz="1500" dirty="0" smtClean="0">
                <a:latin typeface="Century Gothic" panose="020B0502020202020204" pitchFamily="34" charset="0"/>
              </a:rPr>
              <a:t> </a:t>
            </a:r>
            <a:r>
              <a:rPr lang="en-US" sz="1500" dirty="0" err="1" smtClean="0">
                <a:latin typeface="Century Gothic" panose="020B0502020202020204" pitchFamily="34" charset="0"/>
              </a:rPr>
              <a:t>pendidikan</a:t>
            </a:r>
            <a:endParaRPr lang="en-US" sz="1500" dirty="0" smtClean="0">
              <a:latin typeface="Century Gothic" panose="020B0502020202020204" pitchFamily="34" charset="0"/>
            </a:endParaRPr>
          </a:p>
          <a:p>
            <a:pPr marL="285750" indent="-285750">
              <a:buFont typeface="Arial" pitchFamily="34" charset="0"/>
              <a:buChar char="•"/>
            </a:pPr>
            <a:endParaRPr lang="en-US" sz="1500" dirty="0">
              <a:latin typeface="Century Gothic" panose="020B0502020202020204" pitchFamily="34" charset="0"/>
            </a:endParaRPr>
          </a:p>
          <a:p>
            <a:pPr marL="285750" indent="-285750">
              <a:buFont typeface="Arial" pitchFamily="34" charset="0"/>
              <a:buChar char="•"/>
            </a:pPr>
            <a:r>
              <a:rPr lang="en-US" sz="1500" b="1" dirty="0" err="1" smtClean="0">
                <a:latin typeface="Century Gothic" panose="020B0502020202020204" pitchFamily="34" charset="0"/>
              </a:rPr>
              <a:t>membentuk</a:t>
            </a:r>
            <a:r>
              <a:rPr lang="en-US" sz="1500" dirty="0" smtClean="0">
                <a:latin typeface="Century Gothic" panose="020B0502020202020204" pitchFamily="34" charset="0"/>
              </a:rPr>
              <a:t> </a:t>
            </a:r>
            <a:r>
              <a:rPr lang="en-US" sz="1500" dirty="0" err="1">
                <a:latin typeface="Century Gothic" panose="020B0502020202020204" pitchFamily="34" charset="0"/>
              </a:rPr>
              <a:t>panitia</a:t>
            </a:r>
            <a:r>
              <a:rPr lang="en-US" sz="1500" dirty="0">
                <a:latin typeface="Century Gothic" panose="020B0502020202020204" pitchFamily="34" charset="0"/>
              </a:rPr>
              <a:t> </a:t>
            </a:r>
            <a:r>
              <a:rPr lang="en-US" sz="1500" dirty="0" err="1">
                <a:latin typeface="Century Gothic" panose="020B0502020202020204" pitchFamily="34" charset="0"/>
              </a:rPr>
              <a:t>pembangunan</a:t>
            </a:r>
            <a:r>
              <a:rPr lang="en-US" sz="1500" dirty="0">
                <a:latin typeface="Century Gothic" panose="020B0502020202020204" pitchFamily="34" charset="0"/>
              </a:rPr>
              <a:t> </a:t>
            </a:r>
            <a:r>
              <a:rPr lang="en-US" sz="1500" dirty="0" err="1">
                <a:latin typeface="Century Gothic" panose="020B0502020202020204" pitchFamily="34" charset="0"/>
              </a:rPr>
              <a:t>satuan</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b="1" dirty="0">
                <a:latin typeface="Century Gothic" panose="020B0502020202020204" pitchFamily="34" charset="0"/>
              </a:rPr>
              <a:t>(P2S</a:t>
            </a:r>
            <a:r>
              <a:rPr lang="en-US" sz="1500" b="1" dirty="0" smtClean="0">
                <a:latin typeface="Century Gothic" panose="020B0502020202020204" pitchFamily="34" charset="0"/>
              </a:rPr>
              <a:t>)</a:t>
            </a:r>
          </a:p>
          <a:p>
            <a:r>
              <a:rPr lang="en-US" sz="1500" dirty="0" smtClean="0">
                <a:latin typeface="Century Gothic" panose="020B0502020202020204" pitchFamily="34" charset="0"/>
              </a:rPr>
              <a:t> </a:t>
            </a:r>
            <a:endParaRPr lang="en-US" sz="1500" dirty="0">
              <a:latin typeface="Century Gothic" panose="020B0502020202020204" pitchFamily="34" charset="0"/>
            </a:endParaRPr>
          </a:p>
          <a:p>
            <a:pPr marL="285750" indent="-285750">
              <a:buFont typeface="Arial" pitchFamily="34" charset="0"/>
              <a:buChar char="•"/>
            </a:pPr>
            <a:r>
              <a:rPr lang="en-US" sz="1500" b="1" dirty="0" err="1">
                <a:latin typeface="Century Gothic" panose="020B0502020202020204" pitchFamily="34" charset="0"/>
              </a:rPr>
              <a:t>melaporkan</a:t>
            </a:r>
            <a:r>
              <a:rPr lang="en-US" sz="1500" b="1" dirty="0">
                <a:latin typeface="Century Gothic" panose="020B0502020202020204" pitchFamily="34" charset="0"/>
              </a:rPr>
              <a:t> </a:t>
            </a:r>
            <a:r>
              <a:rPr lang="en-US" sz="1500" b="1" dirty="0" err="1">
                <a:latin typeface="Century Gothic" panose="020B0502020202020204" pitchFamily="34" charset="0"/>
              </a:rPr>
              <a:t>prestasi</a:t>
            </a:r>
            <a:r>
              <a:rPr lang="en-US" sz="1500" b="1" dirty="0">
                <a:latin typeface="Century Gothic" panose="020B0502020202020204" pitchFamily="34" charset="0"/>
              </a:rPr>
              <a:t>/</a:t>
            </a:r>
            <a:r>
              <a:rPr lang="en-US" sz="1500" b="1" dirty="0" err="1">
                <a:latin typeface="Century Gothic" panose="020B0502020202020204" pitchFamily="34" charset="0"/>
              </a:rPr>
              <a:t>progres</a:t>
            </a:r>
            <a:r>
              <a:rPr lang="en-US" sz="1500" b="1" dirty="0">
                <a:latin typeface="Century Gothic" panose="020B0502020202020204" pitchFamily="34" charset="0"/>
              </a:rPr>
              <a:t> </a:t>
            </a:r>
            <a:r>
              <a:rPr lang="en-US" sz="1500" dirty="0" err="1">
                <a:latin typeface="Century Gothic" panose="020B0502020202020204" pitchFamily="34" charset="0"/>
              </a:rPr>
              <a:t>pekerjaan</a:t>
            </a:r>
            <a:r>
              <a:rPr lang="en-US" sz="1500" dirty="0">
                <a:latin typeface="Century Gothic" panose="020B0502020202020204" pitchFamily="34" charset="0"/>
              </a:rPr>
              <a:t> </a:t>
            </a:r>
            <a:r>
              <a:rPr lang="en-US" sz="1500" dirty="0" err="1">
                <a:latin typeface="Century Gothic" panose="020B0502020202020204" pitchFamily="34" charset="0"/>
              </a:rPr>
              <a:t>dan</a:t>
            </a:r>
            <a:r>
              <a:rPr lang="en-US" sz="1500" dirty="0">
                <a:latin typeface="Century Gothic" panose="020B0502020202020204" pitchFamily="34" charset="0"/>
              </a:rPr>
              <a:t> </a:t>
            </a:r>
            <a:r>
              <a:rPr lang="en-US" sz="1500" dirty="0" err="1">
                <a:latin typeface="Century Gothic" panose="020B0502020202020204" pitchFamily="34" charset="0"/>
              </a:rPr>
              <a:t>jumlah</a:t>
            </a:r>
            <a:r>
              <a:rPr lang="en-US" sz="1500" dirty="0">
                <a:latin typeface="Century Gothic" panose="020B0502020202020204" pitchFamily="34" charset="0"/>
              </a:rPr>
              <a:t> </a:t>
            </a:r>
            <a:r>
              <a:rPr lang="en-US" sz="1500" dirty="0" err="1">
                <a:latin typeface="Century Gothic" panose="020B0502020202020204" pitchFamily="34" charset="0"/>
              </a:rPr>
              <a:t>dana</a:t>
            </a:r>
            <a:r>
              <a:rPr lang="en-US" sz="1500" dirty="0">
                <a:latin typeface="Century Gothic" panose="020B0502020202020204" pitchFamily="34" charset="0"/>
              </a:rPr>
              <a:t> yang </a:t>
            </a:r>
            <a:r>
              <a:rPr lang="en-US" sz="1500" dirty="0" err="1">
                <a:latin typeface="Century Gothic" panose="020B0502020202020204" pitchFamily="34" charset="0"/>
              </a:rPr>
              <a:t>digunakan</a:t>
            </a:r>
            <a:r>
              <a:rPr lang="en-US" sz="1500" dirty="0">
                <a:latin typeface="Century Gothic" panose="020B0502020202020204" pitchFamily="34" charset="0"/>
              </a:rPr>
              <a:t> </a:t>
            </a:r>
            <a:r>
              <a:rPr lang="en-US" sz="1500" dirty="0" err="1">
                <a:latin typeface="Century Gothic" panose="020B0502020202020204" pitchFamily="34" charset="0"/>
              </a:rPr>
              <a:t>kepada</a:t>
            </a:r>
            <a:r>
              <a:rPr lang="en-US" sz="1500" dirty="0">
                <a:latin typeface="Century Gothic" panose="020B0502020202020204" pitchFamily="34" charset="0"/>
              </a:rPr>
              <a:t> </a:t>
            </a:r>
            <a:r>
              <a:rPr lang="en-US" sz="1500" dirty="0" err="1">
                <a:latin typeface="Century Gothic" panose="020B0502020202020204" pitchFamily="34" charset="0"/>
              </a:rPr>
              <a:t>gubernur</a:t>
            </a:r>
            <a:r>
              <a:rPr lang="en-US" sz="1500" dirty="0">
                <a:latin typeface="Century Gothic" panose="020B0502020202020204" pitchFamily="34" charset="0"/>
              </a:rPr>
              <a:t>/</a:t>
            </a:r>
            <a:r>
              <a:rPr lang="en-US" sz="1500" dirty="0" err="1">
                <a:latin typeface="Century Gothic" panose="020B0502020202020204" pitchFamily="34" charset="0"/>
              </a:rPr>
              <a:t>bupati</a:t>
            </a:r>
            <a:r>
              <a:rPr lang="en-US" sz="1500" dirty="0">
                <a:latin typeface="Century Gothic" panose="020B0502020202020204" pitchFamily="34" charset="0"/>
              </a:rPr>
              <a:t>/</a:t>
            </a:r>
            <a:r>
              <a:rPr lang="en-US" sz="1500" dirty="0" err="1">
                <a:latin typeface="Century Gothic" panose="020B0502020202020204" pitchFamily="34" charset="0"/>
              </a:rPr>
              <a:t>walikota</a:t>
            </a:r>
            <a:r>
              <a:rPr lang="en-US" sz="1500" dirty="0">
                <a:latin typeface="Century Gothic" panose="020B0502020202020204" pitchFamily="34" charset="0"/>
              </a:rPr>
              <a:t> </a:t>
            </a:r>
            <a:r>
              <a:rPr lang="en-US" sz="1500" dirty="0" err="1">
                <a:latin typeface="Century Gothic" panose="020B0502020202020204" pitchFamily="34" charset="0"/>
              </a:rPr>
              <a:t>melalui</a:t>
            </a:r>
            <a:r>
              <a:rPr lang="en-US" sz="1500" dirty="0">
                <a:latin typeface="Century Gothic" panose="020B0502020202020204" pitchFamily="34" charset="0"/>
              </a:rPr>
              <a:t> </a:t>
            </a:r>
            <a:r>
              <a:rPr lang="en-US" sz="1500" dirty="0" err="1">
                <a:latin typeface="Century Gothic" panose="020B0502020202020204" pitchFamily="34" charset="0"/>
              </a:rPr>
              <a:t>kepala</a:t>
            </a:r>
            <a:r>
              <a:rPr lang="en-US" sz="1500" dirty="0">
                <a:latin typeface="Century Gothic" panose="020B0502020202020204" pitchFamily="34" charset="0"/>
              </a:rPr>
              <a:t> </a:t>
            </a:r>
            <a:r>
              <a:rPr lang="en-US" sz="1500" dirty="0" err="1">
                <a:latin typeface="Century Gothic" panose="020B0502020202020204" pitchFamily="34" charset="0"/>
              </a:rPr>
              <a:t>dinas</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dirty="0" err="1">
                <a:latin typeface="Century Gothic" panose="020B0502020202020204" pitchFamily="34" charset="0"/>
              </a:rPr>
              <a:t>provinsi</a:t>
            </a:r>
            <a:r>
              <a:rPr lang="en-US" sz="1500" dirty="0">
                <a:latin typeface="Century Gothic" panose="020B0502020202020204" pitchFamily="34" charset="0"/>
              </a:rPr>
              <a:t>/</a:t>
            </a:r>
            <a:r>
              <a:rPr lang="en-US" sz="1500" dirty="0" err="1">
                <a:latin typeface="Century Gothic" panose="020B0502020202020204" pitchFamily="34" charset="0"/>
              </a:rPr>
              <a:t>kabupaten</a:t>
            </a:r>
            <a:r>
              <a:rPr lang="en-US" sz="1500" dirty="0">
                <a:latin typeface="Century Gothic" panose="020B0502020202020204" pitchFamily="34" charset="0"/>
              </a:rPr>
              <a:t>/</a:t>
            </a:r>
            <a:r>
              <a:rPr lang="en-US" sz="1500" dirty="0" err="1">
                <a:latin typeface="Century Gothic" panose="020B0502020202020204" pitchFamily="34" charset="0"/>
              </a:rPr>
              <a:t>kota</a:t>
            </a:r>
            <a:r>
              <a:rPr lang="en-US" sz="1500" dirty="0">
                <a:latin typeface="Century Gothic" panose="020B0502020202020204" pitchFamily="34" charset="0"/>
              </a:rPr>
              <a:t>; </a:t>
            </a:r>
            <a:r>
              <a:rPr lang="en-US" sz="1500" dirty="0" err="1" smtClean="0">
                <a:latin typeface="Century Gothic" panose="020B0502020202020204" pitchFamily="34" charset="0"/>
              </a:rPr>
              <a:t>dan</a:t>
            </a:r>
            <a:endParaRPr lang="en-US" sz="1500" dirty="0" smtClean="0">
              <a:latin typeface="Century Gothic" panose="020B0502020202020204" pitchFamily="34" charset="0"/>
            </a:endParaRPr>
          </a:p>
          <a:p>
            <a:endParaRPr lang="en-US" sz="1500" dirty="0">
              <a:latin typeface="Century Gothic" panose="020B0502020202020204" pitchFamily="34" charset="0"/>
            </a:endParaRPr>
          </a:p>
          <a:p>
            <a:pPr marL="285750" indent="-285750">
              <a:buFont typeface="Arial" pitchFamily="34" charset="0"/>
              <a:buChar char="•"/>
            </a:pPr>
            <a:r>
              <a:rPr lang="en-US" sz="1500" b="1" dirty="0" err="1">
                <a:latin typeface="Century Gothic" panose="020B0502020202020204" pitchFamily="34" charset="0"/>
              </a:rPr>
              <a:t>melakukan</a:t>
            </a:r>
            <a:r>
              <a:rPr lang="en-US" sz="1500" b="1" dirty="0">
                <a:latin typeface="Century Gothic" panose="020B0502020202020204" pitchFamily="34" charset="0"/>
              </a:rPr>
              <a:t> </a:t>
            </a:r>
            <a:r>
              <a:rPr lang="en-US" sz="1500" b="1" dirty="0" err="1">
                <a:latin typeface="Century Gothic" panose="020B0502020202020204" pitchFamily="34" charset="0"/>
              </a:rPr>
              <a:t>serah</a:t>
            </a:r>
            <a:r>
              <a:rPr lang="en-US" sz="1500" b="1" dirty="0">
                <a:latin typeface="Century Gothic" panose="020B0502020202020204" pitchFamily="34" charset="0"/>
              </a:rPr>
              <a:t> </a:t>
            </a:r>
            <a:r>
              <a:rPr lang="en-US" sz="1500" b="1" dirty="0" err="1">
                <a:latin typeface="Century Gothic" panose="020B0502020202020204" pitchFamily="34" charset="0"/>
              </a:rPr>
              <a:t>terima</a:t>
            </a:r>
            <a:r>
              <a:rPr lang="en-US" sz="1500" b="1" dirty="0">
                <a:latin typeface="Century Gothic" panose="020B0502020202020204" pitchFamily="34" charset="0"/>
              </a:rPr>
              <a:t> </a:t>
            </a:r>
            <a:r>
              <a:rPr lang="en-US" sz="1500" b="1" dirty="0" err="1">
                <a:latin typeface="Century Gothic" panose="020B0502020202020204" pitchFamily="34" charset="0"/>
              </a:rPr>
              <a:t>hasil</a:t>
            </a:r>
            <a:r>
              <a:rPr lang="en-US" sz="1500" b="1" dirty="0">
                <a:latin typeface="Century Gothic" panose="020B0502020202020204" pitchFamily="34" charset="0"/>
              </a:rPr>
              <a:t> </a:t>
            </a:r>
            <a:r>
              <a:rPr lang="en-US" sz="1500" b="1" dirty="0" err="1">
                <a:latin typeface="Century Gothic" panose="020B0502020202020204" pitchFamily="34" charset="0"/>
              </a:rPr>
              <a:t>pekerjaan</a:t>
            </a:r>
            <a:r>
              <a:rPr lang="en-US" sz="1500" b="1" dirty="0">
                <a:latin typeface="Century Gothic" panose="020B0502020202020204" pitchFamily="34" charset="0"/>
              </a:rPr>
              <a:t> </a:t>
            </a:r>
            <a:r>
              <a:rPr lang="en-US" sz="1500" dirty="0" err="1">
                <a:latin typeface="Century Gothic" panose="020B0502020202020204" pitchFamily="34" charset="0"/>
              </a:rPr>
              <a:t>peningkatan</a:t>
            </a:r>
            <a:r>
              <a:rPr lang="en-US" sz="1500" dirty="0">
                <a:latin typeface="Century Gothic" panose="020B0502020202020204" pitchFamily="34" charset="0"/>
              </a:rPr>
              <a:t> </a:t>
            </a:r>
            <a:r>
              <a:rPr lang="en-US" sz="1500" dirty="0" err="1">
                <a:latin typeface="Century Gothic" panose="020B0502020202020204" pitchFamily="34" charset="0"/>
              </a:rPr>
              <a:t>prasarana</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dirty="0" err="1">
                <a:latin typeface="Century Gothic" panose="020B0502020202020204" pitchFamily="34" charset="0"/>
              </a:rPr>
              <a:t>dengan</a:t>
            </a:r>
            <a:r>
              <a:rPr lang="en-US" sz="1500" dirty="0">
                <a:latin typeface="Century Gothic" panose="020B0502020202020204" pitchFamily="34" charset="0"/>
              </a:rPr>
              <a:t> </a:t>
            </a:r>
            <a:r>
              <a:rPr lang="en-US" sz="1500" dirty="0" err="1">
                <a:latin typeface="Century Gothic" panose="020B0502020202020204" pitchFamily="34" charset="0"/>
              </a:rPr>
              <a:t>Kepala</a:t>
            </a:r>
            <a:r>
              <a:rPr lang="en-US" sz="1500" dirty="0">
                <a:latin typeface="Century Gothic" panose="020B0502020202020204" pitchFamily="34" charset="0"/>
              </a:rPr>
              <a:t> </a:t>
            </a:r>
            <a:r>
              <a:rPr lang="en-US" sz="1500" dirty="0" err="1">
                <a:latin typeface="Century Gothic" panose="020B0502020202020204" pitchFamily="34" charset="0"/>
              </a:rPr>
              <a:t>dinas</a:t>
            </a:r>
            <a:r>
              <a:rPr lang="en-US" sz="1500" dirty="0">
                <a:latin typeface="Century Gothic" panose="020B0502020202020204" pitchFamily="34" charset="0"/>
              </a:rPr>
              <a:t> yang </a:t>
            </a:r>
            <a:r>
              <a:rPr lang="en-US" sz="1500" dirty="0" err="1">
                <a:latin typeface="Century Gothic" panose="020B0502020202020204" pitchFamily="34" charset="0"/>
              </a:rPr>
              <a:t>menangani</a:t>
            </a:r>
            <a:r>
              <a:rPr lang="en-US" sz="1500" dirty="0">
                <a:latin typeface="Century Gothic" panose="020B0502020202020204" pitchFamily="34" charset="0"/>
              </a:rPr>
              <a:t> </a:t>
            </a:r>
            <a:r>
              <a:rPr lang="en-US" sz="1500" dirty="0" err="1">
                <a:latin typeface="Century Gothic" panose="020B0502020202020204" pitchFamily="34" charset="0"/>
              </a:rPr>
              <a:t>urusan</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dirty="0" err="1">
                <a:latin typeface="Century Gothic" panose="020B0502020202020204" pitchFamily="34" charset="0"/>
              </a:rPr>
              <a:t>Provinsi</a:t>
            </a:r>
            <a:r>
              <a:rPr lang="en-US" sz="1500" dirty="0">
                <a:latin typeface="Century Gothic" panose="020B0502020202020204" pitchFamily="34" charset="0"/>
              </a:rPr>
              <a:t>/</a:t>
            </a:r>
            <a:r>
              <a:rPr lang="en-US" sz="1500" dirty="0" err="1">
                <a:latin typeface="Century Gothic" panose="020B0502020202020204" pitchFamily="34" charset="0"/>
              </a:rPr>
              <a:t>Kab</a:t>
            </a:r>
            <a:r>
              <a:rPr lang="en-US" sz="1500" dirty="0">
                <a:latin typeface="Century Gothic" panose="020B0502020202020204" pitchFamily="34" charset="0"/>
              </a:rPr>
              <a:t>/Kota </a:t>
            </a:r>
            <a:r>
              <a:rPr lang="en-US" sz="1500" dirty="0" err="1">
                <a:latin typeface="Century Gothic" panose="020B0502020202020204" pitchFamily="34" charset="0"/>
              </a:rPr>
              <a:t>bagi</a:t>
            </a:r>
            <a:r>
              <a:rPr lang="en-US" sz="1500" dirty="0">
                <a:latin typeface="Century Gothic" panose="020B0502020202020204" pitchFamily="34" charset="0"/>
              </a:rPr>
              <a:t> </a:t>
            </a:r>
            <a:r>
              <a:rPr lang="en-US" sz="1500" dirty="0" err="1">
                <a:latin typeface="Century Gothic" panose="020B0502020202020204" pitchFamily="34" charset="0"/>
              </a:rPr>
              <a:t>sekolah</a:t>
            </a:r>
            <a:r>
              <a:rPr lang="en-US" sz="1500" dirty="0">
                <a:latin typeface="Century Gothic" panose="020B0502020202020204" pitchFamily="34" charset="0"/>
              </a:rPr>
              <a:t> </a:t>
            </a:r>
            <a:r>
              <a:rPr lang="en-US" sz="1500" dirty="0" err="1">
                <a:latin typeface="Century Gothic" panose="020B0502020202020204" pitchFamily="34" charset="0"/>
              </a:rPr>
              <a:t>negeri</a:t>
            </a:r>
            <a:r>
              <a:rPr lang="en-US" sz="1500" dirty="0">
                <a:latin typeface="Century Gothic" panose="020B0502020202020204" pitchFamily="34" charset="0"/>
              </a:rPr>
              <a:t>; </a:t>
            </a:r>
            <a:r>
              <a:rPr lang="en-US" sz="1500" dirty="0" err="1" smtClean="0">
                <a:latin typeface="Century Gothic" panose="020B0502020202020204" pitchFamily="34" charset="0"/>
              </a:rPr>
              <a:t>dan</a:t>
            </a:r>
            <a:endParaRPr lang="en-US" sz="1500" dirty="0" smtClean="0">
              <a:latin typeface="Century Gothic" panose="020B0502020202020204" pitchFamily="34" charset="0"/>
            </a:endParaRPr>
          </a:p>
          <a:p>
            <a:endParaRPr lang="en-US" sz="1500" dirty="0">
              <a:latin typeface="Century Gothic" panose="020B0502020202020204" pitchFamily="34" charset="0"/>
            </a:endParaRPr>
          </a:p>
          <a:p>
            <a:pPr marL="285750" indent="-285750">
              <a:buFont typeface="Arial" pitchFamily="34" charset="0"/>
              <a:buChar char="•"/>
            </a:pPr>
            <a:r>
              <a:rPr lang="en-US" sz="1500" b="1" dirty="0" err="1">
                <a:latin typeface="Century Gothic" panose="020B0502020202020204" pitchFamily="34" charset="0"/>
              </a:rPr>
              <a:t>mencatat</a:t>
            </a:r>
            <a:r>
              <a:rPr lang="en-US" sz="1500" b="1" dirty="0">
                <a:latin typeface="Century Gothic" panose="020B0502020202020204" pitchFamily="34" charset="0"/>
              </a:rPr>
              <a:t> </a:t>
            </a:r>
            <a:r>
              <a:rPr lang="en-US" sz="1500" b="1" dirty="0" err="1">
                <a:latin typeface="Century Gothic" panose="020B0502020202020204" pitchFamily="34" charset="0"/>
              </a:rPr>
              <a:t>hasil</a:t>
            </a:r>
            <a:r>
              <a:rPr lang="en-US" sz="1500" b="1" dirty="0">
                <a:latin typeface="Century Gothic" panose="020B0502020202020204" pitchFamily="34" charset="0"/>
              </a:rPr>
              <a:t> DAK </a:t>
            </a:r>
            <a:r>
              <a:rPr lang="en-US" sz="1500" b="1" dirty="0" err="1">
                <a:latin typeface="Century Gothic" panose="020B0502020202020204" pitchFamily="34" charset="0"/>
              </a:rPr>
              <a:t>Fisik</a:t>
            </a:r>
            <a:r>
              <a:rPr lang="en-US" sz="1500" b="1" dirty="0">
                <a:latin typeface="Century Gothic" panose="020B0502020202020204" pitchFamily="34" charset="0"/>
              </a:rPr>
              <a:t> </a:t>
            </a:r>
            <a:r>
              <a:rPr lang="en-US" sz="1500" dirty="0" err="1">
                <a:latin typeface="Century Gothic" panose="020B0502020202020204" pitchFamily="34" charset="0"/>
              </a:rPr>
              <a:t>Bidang</a:t>
            </a:r>
            <a:r>
              <a:rPr lang="en-US" sz="1500" dirty="0">
                <a:latin typeface="Century Gothic" panose="020B0502020202020204" pitchFamily="34" charset="0"/>
              </a:rPr>
              <a:t> </a:t>
            </a:r>
            <a:r>
              <a:rPr lang="en-US" sz="1500" dirty="0" err="1">
                <a:latin typeface="Century Gothic" panose="020B0502020202020204" pitchFamily="34" charset="0"/>
              </a:rPr>
              <a:t>Pendidikan</a:t>
            </a:r>
            <a:r>
              <a:rPr lang="en-US" sz="1500" dirty="0">
                <a:latin typeface="Century Gothic" panose="020B0502020202020204" pitchFamily="34" charset="0"/>
              </a:rPr>
              <a:t> </a:t>
            </a:r>
            <a:r>
              <a:rPr lang="en-US" sz="1500" dirty="0" err="1">
                <a:latin typeface="Century Gothic" panose="020B0502020202020204" pitchFamily="34" charset="0"/>
              </a:rPr>
              <a:t>sebagai</a:t>
            </a:r>
            <a:r>
              <a:rPr lang="en-US" sz="1500" dirty="0">
                <a:latin typeface="Century Gothic" panose="020B0502020202020204" pitchFamily="34" charset="0"/>
              </a:rPr>
              <a:t> </a:t>
            </a:r>
            <a:r>
              <a:rPr lang="en-US" sz="1500" b="1" dirty="0" err="1">
                <a:latin typeface="Century Gothic" panose="020B0502020202020204" pitchFamily="34" charset="0"/>
              </a:rPr>
              <a:t>inventaris</a:t>
            </a:r>
            <a:r>
              <a:rPr lang="en-US" sz="1500" b="1" dirty="0">
                <a:latin typeface="Century Gothic" panose="020B0502020202020204" pitchFamily="34" charset="0"/>
              </a:rPr>
              <a:t> </a:t>
            </a:r>
            <a:r>
              <a:rPr lang="en-US" sz="1500" b="1" dirty="0" err="1">
                <a:latin typeface="Century Gothic" panose="020B0502020202020204" pitchFamily="34" charset="0"/>
              </a:rPr>
              <a:t>satuan</a:t>
            </a:r>
            <a:r>
              <a:rPr lang="en-US" sz="1500" b="1" dirty="0">
                <a:latin typeface="Century Gothic" panose="020B0502020202020204" pitchFamily="34" charset="0"/>
              </a:rPr>
              <a:t> </a:t>
            </a:r>
            <a:r>
              <a:rPr lang="en-US" sz="1500" b="1" dirty="0" err="1">
                <a:latin typeface="Century Gothic" panose="020B0502020202020204" pitchFamily="34" charset="0"/>
              </a:rPr>
              <a:t>pendidikan</a:t>
            </a:r>
            <a:r>
              <a:rPr lang="en-US" sz="1500" b="1" dirty="0">
                <a:latin typeface="Century Gothic" panose="020B0502020202020204" pitchFamily="34" charset="0"/>
              </a:rPr>
              <a:t> </a:t>
            </a:r>
            <a:r>
              <a:rPr lang="en-US" sz="1500" dirty="0">
                <a:latin typeface="Century Gothic" panose="020B0502020202020204" pitchFamily="34" charset="0"/>
              </a:rPr>
              <a:t>yang </a:t>
            </a:r>
            <a:r>
              <a:rPr lang="en-US" sz="1500" dirty="0" err="1">
                <a:latin typeface="Century Gothic" panose="020B0502020202020204" pitchFamily="34" charset="0"/>
              </a:rPr>
              <a:t>akan</a:t>
            </a:r>
            <a:r>
              <a:rPr lang="en-US" sz="1500" dirty="0">
                <a:latin typeface="Century Gothic" panose="020B0502020202020204" pitchFamily="34" charset="0"/>
              </a:rPr>
              <a:t> </a:t>
            </a:r>
            <a:r>
              <a:rPr lang="en-US" sz="1500" dirty="0" err="1">
                <a:latin typeface="Century Gothic" panose="020B0502020202020204" pitchFamily="34" charset="0"/>
              </a:rPr>
              <a:t>menjadi</a:t>
            </a:r>
            <a:r>
              <a:rPr lang="en-US" sz="1500" dirty="0">
                <a:latin typeface="Century Gothic" panose="020B0502020202020204" pitchFamily="34" charset="0"/>
              </a:rPr>
              <a:t> </a:t>
            </a:r>
            <a:r>
              <a:rPr lang="en-US" sz="1500" dirty="0" err="1">
                <a:latin typeface="Century Gothic" panose="020B0502020202020204" pitchFamily="34" charset="0"/>
              </a:rPr>
              <a:t>aset</a:t>
            </a:r>
            <a:r>
              <a:rPr lang="en-US" sz="1500" dirty="0">
                <a:latin typeface="Century Gothic" panose="020B0502020202020204" pitchFamily="34" charset="0"/>
              </a:rPr>
              <a:t> </a:t>
            </a:r>
            <a:r>
              <a:rPr lang="en-US" sz="1500" dirty="0" err="1">
                <a:latin typeface="Century Gothic" panose="020B0502020202020204" pitchFamily="34" charset="0"/>
              </a:rPr>
              <a:t>daerah</a:t>
            </a:r>
            <a:r>
              <a:rPr lang="en-US" sz="1500" dirty="0">
                <a:latin typeface="Century Gothic" panose="020B0502020202020204" pitchFamily="34" charset="0"/>
              </a:rPr>
              <a:t> </a:t>
            </a:r>
            <a:r>
              <a:rPr lang="en-US" sz="1500" dirty="0" err="1">
                <a:latin typeface="Century Gothic" panose="020B0502020202020204" pitchFamily="34" charset="0"/>
              </a:rPr>
              <a:t>atau</a:t>
            </a:r>
            <a:r>
              <a:rPr lang="en-US" sz="1500" dirty="0">
                <a:latin typeface="Century Gothic" panose="020B0502020202020204" pitchFamily="34" charset="0"/>
              </a:rPr>
              <a:t> </a:t>
            </a:r>
            <a:r>
              <a:rPr lang="en-US" sz="1500" dirty="0" err="1">
                <a:latin typeface="Century Gothic" panose="020B0502020202020204" pitchFamily="34" charset="0"/>
              </a:rPr>
              <a:t>aset</a:t>
            </a:r>
            <a:r>
              <a:rPr lang="en-US" sz="1500" dirty="0">
                <a:latin typeface="Century Gothic" panose="020B0502020202020204" pitchFamily="34" charset="0"/>
              </a:rPr>
              <a:t> </a:t>
            </a:r>
            <a:r>
              <a:rPr lang="en-US" sz="1500" dirty="0" err="1">
                <a:latin typeface="Century Gothic" panose="020B0502020202020204" pitchFamily="34" charset="0"/>
              </a:rPr>
              <a:t>yayasan</a:t>
            </a:r>
            <a:r>
              <a:rPr lang="en-US" sz="1500" dirty="0">
                <a:latin typeface="Century Gothic" panose="020B0502020202020204" pitchFamily="34" charset="0"/>
              </a:rPr>
              <a:t>.</a:t>
            </a:r>
          </a:p>
        </p:txBody>
      </p:sp>
      <p:sp>
        <p:nvSpPr>
          <p:cNvPr id="9" name="Rectangle 8"/>
          <p:cNvSpPr/>
          <p:nvPr/>
        </p:nvSpPr>
        <p:spPr>
          <a:xfrm rot="5400000">
            <a:off x="4176594" y="3599234"/>
            <a:ext cx="5061286" cy="8823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Delay 9"/>
          <p:cNvSpPr/>
          <p:nvPr/>
        </p:nvSpPr>
        <p:spPr>
          <a:xfrm rot="5400000" flipH="1">
            <a:off x="6170209" y="632777"/>
            <a:ext cx="1074057" cy="882315"/>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48395" y="1145112"/>
            <a:ext cx="5037216" cy="2062103"/>
          </a:xfrm>
          <a:prstGeom prst="rect">
            <a:avLst/>
          </a:prstGeom>
          <a:solidFill>
            <a:schemeClr val="accent4">
              <a:lumMod val="20000"/>
              <a:lumOff val="80000"/>
            </a:schemeClr>
          </a:solidFill>
        </p:spPr>
        <p:txBody>
          <a:bodyPr wrap="square">
            <a:spAutoFit/>
          </a:bodyPr>
          <a:lstStyle/>
          <a:p>
            <a:pPr marL="285750" indent="-285750">
              <a:buFont typeface="Arial" pitchFamily="34" charset="0"/>
              <a:buChar char="•"/>
            </a:pPr>
            <a:r>
              <a:rPr lang="en-US" sz="1600" b="1" dirty="0" err="1">
                <a:latin typeface="Century Gothic" panose="020B0502020202020204" pitchFamily="34" charset="0"/>
              </a:rPr>
              <a:t>memberikan</a:t>
            </a:r>
            <a:r>
              <a:rPr lang="en-US" sz="1600" b="1" dirty="0">
                <a:latin typeface="Century Gothic" panose="020B0502020202020204" pitchFamily="34" charset="0"/>
              </a:rPr>
              <a:t> </a:t>
            </a:r>
            <a:r>
              <a:rPr lang="en-US" sz="1600" b="1" dirty="0" err="1">
                <a:latin typeface="Century Gothic" panose="020B0502020202020204" pitchFamily="34" charset="0"/>
              </a:rPr>
              <a:t>pertimbangan</a:t>
            </a:r>
            <a:r>
              <a:rPr lang="en-US" sz="1600" b="1" dirty="0">
                <a:latin typeface="Century Gothic" panose="020B0502020202020204" pitchFamily="34" charset="0"/>
              </a:rPr>
              <a:t> </a:t>
            </a:r>
            <a:r>
              <a:rPr lang="en-US" sz="1600" b="1" dirty="0" err="1">
                <a:latin typeface="Century Gothic" panose="020B0502020202020204" pitchFamily="34" charset="0"/>
              </a:rPr>
              <a:t>dan</a:t>
            </a:r>
            <a:r>
              <a:rPr lang="en-US" sz="1600" b="1" dirty="0">
                <a:latin typeface="Century Gothic" panose="020B0502020202020204" pitchFamily="34" charset="0"/>
              </a:rPr>
              <a:t> </a:t>
            </a:r>
            <a:r>
              <a:rPr lang="en-US" sz="1600" b="1" dirty="0" err="1">
                <a:latin typeface="Century Gothic" panose="020B0502020202020204" pitchFamily="34" charset="0"/>
              </a:rPr>
              <a:t>dukungan</a:t>
            </a:r>
            <a:r>
              <a:rPr lang="en-US" sz="1600" b="1" dirty="0">
                <a:latin typeface="Century Gothic" panose="020B0502020202020204" pitchFamily="34" charset="0"/>
              </a:rPr>
              <a:t> </a:t>
            </a:r>
            <a:r>
              <a:rPr lang="en-US" sz="1600" dirty="0" err="1">
                <a:latin typeface="Century Gothic" panose="020B0502020202020204" pitchFamily="34" charset="0"/>
              </a:rPr>
              <a:t>dalam</a:t>
            </a:r>
            <a:r>
              <a:rPr lang="en-US" sz="1600" dirty="0">
                <a:latin typeface="Century Gothic" panose="020B0502020202020204" pitchFamily="34" charset="0"/>
              </a:rPr>
              <a:t> </a:t>
            </a:r>
            <a:r>
              <a:rPr lang="en-US" sz="1600" dirty="0" err="1">
                <a:latin typeface="Century Gothic" panose="020B0502020202020204" pitchFamily="34" charset="0"/>
              </a:rPr>
              <a:t>pelaksanaan</a:t>
            </a:r>
            <a:r>
              <a:rPr lang="en-US" sz="1600" dirty="0">
                <a:latin typeface="Century Gothic" panose="020B0502020202020204" pitchFamily="34" charset="0"/>
              </a:rPr>
              <a:t> DAK </a:t>
            </a:r>
            <a:r>
              <a:rPr lang="en-US" sz="1600" dirty="0" err="1">
                <a:latin typeface="Century Gothic" panose="020B0502020202020204" pitchFamily="34" charset="0"/>
              </a:rPr>
              <a:t>Fisik</a:t>
            </a:r>
            <a:r>
              <a:rPr lang="en-US" sz="1600" dirty="0">
                <a:latin typeface="Century Gothic" panose="020B0502020202020204" pitchFamily="34" charset="0"/>
              </a:rPr>
              <a:t> </a:t>
            </a:r>
            <a:r>
              <a:rPr lang="en-US" sz="1600" dirty="0" err="1">
                <a:latin typeface="Century Gothic" panose="020B0502020202020204" pitchFamily="34" charset="0"/>
              </a:rPr>
              <a:t>Bidang</a:t>
            </a:r>
            <a:r>
              <a:rPr lang="en-US" sz="1600" dirty="0">
                <a:latin typeface="Century Gothic" panose="020B0502020202020204" pitchFamily="34" charset="0"/>
              </a:rPr>
              <a:t> </a:t>
            </a:r>
            <a:r>
              <a:rPr lang="en-US" sz="1600" dirty="0" err="1">
                <a:latin typeface="Century Gothic" panose="020B0502020202020204" pitchFamily="34" charset="0"/>
              </a:rPr>
              <a:t>Pendidikan</a:t>
            </a:r>
            <a:r>
              <a:rPr lang="en-US" sz="1600" dirty="0">
                <a:latin typeface="Century Gothic" panose="020B0502020202020204" pitchFamily="34" charset="0"/>
              </a:rPr>
              <a:t> di </a:t>
            </a:r>
            <a:r>
              <a:rPr lang="en-US" sz="1600" dirty="0" err="1">
                <a:latin typeface="Century Gothic" panose="020B0502020202020204" pitchFamily="34" charset="0"/>
              </a:rPr>
              <a:t>tingkat</a:t>
            </a:r>
            <a:r>
              <a:rPr lang="en-US" sz="1600" dirty="0">
                <a:latin typeface="Century Gothic" panose="020B0502020202020204" pitchFamily="34" charset="0"/>
              </a:rPr>
              <a:t> </a:t>
            </a:r>
            <a:r>
              <a:rPr lang="en-US" sz="1600" dirty="0" err="1">
                <a:latin typeface="Century Gothic" panose="020B0502020202020204" pitchFamily="34" charset="0"/>
              </a:rPr>
              <a:t>sekolah</a:t>
            </a:r>
            <a:r>
              <a:rPr lang="en-US" sz="1600" dirty="0">
                <a:latin typeface="Century Gothic" panose="020B0502020202020204" pitchFamily="34" charset="0"/>
              </a:rPr>
              <a:t>; </a:t>
            </a:r>
            <a:r>
              <a:rPr lang="en-US" sz="1600" dirty="0" err="1" smtClean="0">
                <a:latin typeface="Century Gothic" panose="020B0502020202020204" pitchFamily="34" charset="0"/>
              </a:rPr>
              <a:t>dan</a:t>
            </a:r>
            <a:endParaRPr lang="en-US" sz="1600" dirty="0" smtClean="0">
              <a:latin typeface="Century Gothic" panose="020B0502020202020204" pitchFamily="34" charset="0"/>
            </a:endParaRPr>
          </a:p>
          <a:p>
            <a:endParaRPr lang="en-US" sz="1600" dirty="0">
              <a:latin typeface="Century Gothic" panose="020B0502020202020204" pitchFamily="34" charset="0"/>
            </a:endParaRPr>
          </a:p>
          <a:p>
            <a:pPr marL="285750" indent="-285750">
              <a:buFont typeface="Arial" pitchFamily="34" charset="0"/>
              <a:buChar char="•"/>
            </a:pPr>
            <a:r>
              <a:rPr lang="en-US" sz="1600" b="1" dirty="0" err="1">
                <a:latin typeface="Century Gothic" panose="020B0502020202020204" pitchFamily="34" charset="0"/>
              </a:rPr>
              <a:t>melakukan</a:t>
            </a:r>
            <a:r>
              <a:rPr lang="en-US" sz="1600" b="1" dirty="0">
                <a:latin typeface="Century Gothic" panose="020B0502020202020204" pitchFamily="34" charset="0"/>
              </a:rPr>
              <a:t> </a:t>
            </a:r>
            <a:r>
              <a:rPr lang="en-US" sz="1600" b="1" dirty="0" err="1">
                <a:latin typeface="Century Gothic" panose="020B0502020202020204" pitchFamily="34" charset="0"/>
              </a:rPr>
              <a:t>pengawasan</a:t>
            </a:r>
            <a:r>
              <a:rPr lang="en-US" sz="1600" b="1" dirty="0">
                <a:latin typeface="Century Gothic" panose="020B0502020202020204" pitchFamily="34" charset="0"/>
              </a:rPr>
              <a:t> </a:t>
            </a:r>
            <a:r>
              <a:rPr lang="en-US" sz="1600" dirty="0" err="1">
                <a:latin typeface="Century Gothic" panose="020B0502020202020204" pitchFamily="34" charset="0"/>
              </a:rPr>
              <a:t>dalam</a:t>
            </a:r>
            <a:r>
              <a:rPr lang="en-US" sz="1600" dirty="0">
                <a:latin typeface="Century Gothic" panose="020B0502020202020204" pitchFamily="34" charset="0"/>
              </a:rPr>
              <a:t> </a:t>
            </a:r>
            <a:r>
              <a:rPr lang="en-US" sz="1600" dirty="0" err="1">
                <a:latin typeface="Century Gothic" panose="020B0502020202020204" pitchFamily="34" charset="0"/>
              </a:rPr>
              <a:t>rangka</a:t>
            </a:r>
            <a:r>
              <a:rPr lang="en-US" sz="1600" dirty="0">
                <a:latin typeface="Century Gothic" panose="020B0502020202020204" pitchFamily="34" charset="0"/>
              </a:rPr>
              <a:t> </a:t>
            </a:r>
            <a:r>
              <a:rPr lang="en-US" sz="1600" dirty="0" err="1">
                <a:latin typeface="Century Gothic" panose="020B0502020202020204" pitchFamily="34" charset="0"/>
              </a:rPr>
              <a:t>transparansi</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akuntabilitas</a:t>
            </a:r>
            <a:r>
              <a:rPr lang="en-US" sz="1600" dirty="0">
                <a:latin typeface="Century Gothic" panose="020B0502020202020204" pitchFamily="34" charset="0"/>
              </a:rPr>
              <a:t> </a:t>
            </a:r>
            <a:r>
              <a:rPr lang="en-US" sz="1600" dirty="0" err="1">
                <a:latin typeface="Century Gothic" panose="020B0502020202020204" pitchFamily="34" charset="0"/>
              </a:rPr>
              <a:t>pelaksanaan</a:t>
            </a:r>
            <a:r>
              <a:rPr lang="en-US" sz="1600" dirty="0">
                <a:latin typeface="Century Gothic" panose="020B0502020202020204" pitchFamily="34" charset="0"/>
              </a:rPr>
              <a:t> DAK </a:t>
            </a:r>
            <a:r>
              <a:rPr lang="en-US" sz="1600" dirty="0" err="1">
                <a:latin typeface="Century Gothic" panose="020B0502020202020204" pitchFamily="34" charset="0"/>
              </a:rPr>
              <a:t>Fisik</a:t>
            </a:r>
            <a:r>
              <a:rPr lang="en-US" sz="1600" dirty="0">
                <a:latin typeface="Century Gothic" panose="020B0502020202020204" pitchFamily="34" charset="0"/>
              </a:rPr>
              <a:t> </a:t>
            </a:r>
            <a:r>
              <a:rPr lang="en-US" sz="1600" dirty="0" err="1">
                <a:latin typeface="Century Gothic" panose="020B0502020202020204" pitchFamily="34" charset="0"/>
              </a:rPr>
              <a:t>Bidang</a:t>
            </a:r>
            <a:r>
              <a:rPr lang="en-US" sz="1600" dirty="0">
                <a:latin typeface="Century Gothic" panose="020B0502020202020204" pitchFamily="34" charset="0"/>
              </a:rPr>
              <a:t> </a:t>
            </a:r>
            <a:r>
              <a:rPr lang="en-US" sz="1600" dirty="0" err="1">
                <a:latin typeface="Century Gothic" panose="020B0502020202020204" pitchFamily="34" charset="0"/>
              </a:rPr>
              <a:t>Pendidikan</a:t>
            </a:r>
            <a:r>
              <a:rPr lang="en-US" sz="1600" dirty="0">
                <a:latin typeface="Century Gothic" panose="020B0502020202020204" pitchFamily="34" charset="0"/>
              </a:rPr>
              <a:t> di </a:t>
            </a:r>
            <a:r>
              <a:rPr lang="en-US" sz="1600" dirty="0" err="1">
                <a:latin typeface="Century Gothic" panose="020B0502020202020204" pitchFamily="34" charset="0"/>
              </a:rPr>
              <a:t>tingkat</a:t>
            </a:r>
            <a:r>
              <a:rPr lang="en-US" sz="1600" dirty="0">
                <a:latin typeface="Century Gothic" panose="020B0502020202020204" pitchFamily="34" charset="0"/>
              </a:rPr>
              <a:t> </a:t>
            </a:r>
            <a:r>
              <a:rPr lang="en-US" sz="1600" dirty="0" err="1">
                <a:latin typeface="Century Gothic" panose="020B0502020202020204" pitchFamily="34" charset="0"/>
              </a:rPr>
              <a:t>sekolah</a:t>
            </a:r>
            <a:r>
              <a:rPr lang="en-US" sz="1600" dirty="0">
                <a:latin typeface="Century Gothic" panose="020B0502020202020204" pitchFamily="34" charset="0"/>
              </a:rPr>
              <a:t>.</a:t>
            </a:r>
          </a:p>
        </p:txBody>
      </p:sp>
      <p:sp>
        <p:nvSpPr>
          <p:cNvPr id="12" name="Rectangle 11"/>
          <p:cNvSpPr/>
          <p:nvPr/>
        </p:nvSpPr>
        <p:spPr>
          <a:xfrm>
            <a:off x="7154784" y="4136644"/>
            <a:ext cx="5037216" cy="1077218"/>
          </a:xfrm>
          <a:prstGeom prst="rect">
            <a:avLst/>
          </a:prstGeom>
          <a:solidFill>
            <a:schemeClr val="accent4">
              <a:lumMod val="20000"/>
              <a:lumOff val="80000"/>
            </a:schemeClr>
          </a:solidFill>
        </p:spPr>
        <p:txBody>
          <a:bodyPr wrap="square">
            <a:spAutoFit/>
          </a:bodyPr>
          <a:lstStyle/>
          <a:p>
            <a:pPr marL="285750" indent="-285750">
              <a:buFont typeface="Arial" pitchFamily="34" charset="0"/>
              <a:buChar char="•"/>
            </a:pPr>
            <a:r>
              <a:rPr lang="en-US" sz="1600" dirty="0" err="1">
                <a:latin typeface="Century Gothic" panose="020B0502020202020204" pitchFamily="34" charset="0"/>
              </a:rPr>
              <a:t>tenaga</a:t>
            </a:r>
            <a:r>
              <a:rPr lang="en-US" sz="1600" dirty="0">
                <a:latin typeface="Century Gothic" panose="020B0502020202020204" pitchFamily="34" charset="0"/>
              </a:rPr>
              <a:t> </a:t>
            </a:r>
            <a:r>
              <a:rPr lang="en-US" sz="1600" dirty="0" err="1">
                <a:latin typeface="Century Gothic" panose="020B0502020202020204" pitchFamily="34" charset="0"/>
              </a:rPr>
              <a:t>ahli</a:t>
            </a:r>
            <a:r>
              <a:rPr lang="en-US" sz="1600" dirty="0">
                <a:latin typeface="Century Gothic" panose="020B0502020202020204" pitchFamily="34" charset="0"/>
              </a:rPr>
              <a:t> </a:t>
            </a:r>
            <a:r>
              <a:rPr lang="en-US" sz="1600" dirty="0" err="1">
                <a:latin typeface="Century Gothic" panose="020B0502020202020204" pitchFamily="34" charset="0"/>
              </a:rPr>
              <a:t>bidang</a:t>
            </a:r>
            <a:r>
              <a:rPr lang="en-US" sz="1600" dirty="0">
                <a:latin typeface="Century Gothic" panose="020B0502020202020204" pitchFamily="34" charset="0"/>
              </a:rPr>
              <a:t> </a:t>
            </a:r>
            <a:r>
              <a:rPr lang="en-US" sz="1600" dirty="0" err="1">
                <a:latin typeface="Century Gothic" panose="020B0502020202020204" pitchFamily="34" charset="0"/>
              </a:rPr>
              <a:t>bangunan</a:t>
            </a:r>
            <a:r>
              <a:rPr lang="en-US" sz="1600" dirty="0">
                <a:latin typeface="Century Gothic" panose="020B0502020202020204" pitchFamily="34" charset="0"/>
              </a:rPr>
              <a:t> yang </a:t>
            </a:r>
            <a:r>
              <a:rPr lang="en-US" sz="1600" dirty="0" err="1">
                <a:latin typeface="Century Gothic" panose="020B0502020202020204" pitchFamily="34" charset="0"/>
              </a:rPr>
              <a:t>memiliki</a:t>
            </a:r>
            <a:r>
              <a:rPr lang="en-US" sz="1600" dirty="0">
                <a:latin typeface="Century Gothic" panose="020B0502020202020204" pitchFamily="34" charset="0"/>
              </a:rPr>
              <a:t> </a:t>
            </a:r>
            <a:r>
              <a:rPr lang="en-US" sz="1600" dirty="0" err="1">
                <a:latin typeface="Century Gothic" panose="020B0502020202020204" pitchFamily="34" charset="0"/>
              </a:rPr>
              <a:t>tugas</a:t>
            </a:r>
            <a:r>
              <a:rPr lang="en-US" sz="1600" dirty="0">
                <a:latin typeface="Century Gothic" panose="020B0502020202020204" pitchFamily="34" charset="0"/>
              </a:rPr>
              <a:t> </a:t>
            </a:r>
            <a:r>
              <a:rPr lang="en-US" sz="1600" dirty="0" err="1">
                <a:latin typeface="Century Gothic" panose="020B0502020202020204" pitchFamily="34" charset="0"/>
              </a:rPr>
              <a:t>dan</a:t>
            </a:r>
            <a:r>
              <a:rPr lang="en-US" sz="1600" dirty="0">
                <a:latin typeface="Century Gothic" panose="020B0502020202020204" pitchFamily="34" charset="0"/>
              </a:rPr>
              <a:t> </a:t>
            </a:r>
            <a:r>
              <a:rPr lang="en-US" sz="1600" dirty="0" err="1">
                <a:latin typeface="Century Gothic" panose="020B0502020202020204" pitchFamily="34" charset="0"/>
              </a:rPr>
              <a:t>tanggungjawab</a:t>
            </a:r>
            <a:r>
              <a:rPr lang="en-US" sz="1600" dirty="0">
                <a:latin typeface="Century Gothic" panose="020B0502020202020204" pitchFamily="34" charset="0"/>
              </a:rPr>
              <a:t> </a:t>
            </a:r>
            <a:r>
              <a:rPr lang="en-US" sz="1600" b="1" dirty="0" err="1">
                <a:latin typeface="Century Gothic" panose="020B0502020202020204" pitchFamily="34" charset="0"/>
              </a:rPr>
              <a:t>membantu</a:t>
            </a:r>
            <a:r>
              <a:rPr lang="en-US" sz="1600" b="1" dirty="0">
                <a:latin typeface="Century Gothic" panose="020B0502020202020204" pitchFamily="34" charset="0"/>
              </a:rPr>
              <a:t> </a:t>
            </a:r>
            <a:r>
              <a:rPr lang="en-US" sz="1600" b="1" dirty="0" err="1">
                <a:latin typeface="Century Gothic" panose="020B0502020202020204" pitchFamily="34" charset="0"/>
              </a:rPr>
              <a:t>Panitia</a:t>
            </a:r>
            <a:r>
              <a:rPr lang="en-US" sz="1600" b="1" dirty="0">
                <a:latin typeface="Century Gothic" panose="020B0502020202020204" pitchFamily="34" charset="0"/>
              </a:rPr>
              <a:t> Pembangunan </a:t>
            </a:r>
            <a:r>
              <a:rPr lang="en-US" sz="1600" b="1" dirty="0" err="1">
                <a:latin typeface="Century Gothic" panose="020B0502020202020204" pitchFamily="34" charset="0"/>
              </a:rPr>
              <a:t>Satuan</a:t>
            </a:r>
            <a:r>
              <a:rPr lang="en-US" sz="1600" b="1" dirty="0">
                <a:latin typeface="Century Gothic" panose="020B0502020202020204" pitchFamily="34" charset="0"/>
              </a:rPr>
              <a:t> </a:t>
            </a:r>
            <a:r>
              <a:rPr lang="en-US" sz="1600" b="1" dirty="0" err="1">
                <a:latin typeface="Century Gothic" panose="020B0502020202020204" pitchFamily="34" charset="0"/>
              </a:rPr>
              <a:t>Pendidikan</a:t>
            </a:r>
            <a:r>
              <a:rPr lang="en-US" sz="1600" b="1" dirty="0">
                <a:latin typeface="Century Gothic" panose="020B0502020202020204" pitchFamily="34" charset="0"/>
              </a:rPr>
              <a:t> (P2S) </a:t>
            </a:r>
            <a:r>
              <a:rPr lang="en-US" sz="1600" dirty="0" err="1">
                <a:latin typeface="Century Gothic" panose="020B0502020202020204" pitchFamily="34" charset="0"/>
              </a:rPr>
              <a:t>dalam</a:t>
            </a:r>
            <a:r>
              <a:rPr lang="en-US" sz="1600" dirty="0">
                <a:latin typeface="Century Gothic" panose="020B0502020202020204" pitchFamily="34" charset="0"/>
              </a:rPr>
              <a:t> </a:t>
            </a:r>
            <a:r>
              <a:rPr lang="en-US" sz="1600" dirty="0" err="1">
                <a:latin typeface="Century Gothic" panose="020B0502020202020204" pitchFamily="34" charset="0"/>
              </a:rPr>
              <a:t>pelaksanaan</a:t>
            </a:r>
            <a:r>
              <a:rPr lang="en-US" sz="1600" dirty="0">
                <a:latin typeface="Century Gothic" panose="020B0502020202020204" pitchFamily="34" charset="0"/>
              </a:rPr>
              <a:t> </a:t>
            </a:r>
            <a:r>
              <a:rPr lang="en-US" sz="1600" dirty="0" err="1">
                <a:latin typeface="Century Gothic" panose="020B0502020202020204" pitchFamily="34" charset="0"/>
              </a:rPr>
              <a:t>kegiatan</a:t>
            </a:r>
            <a:r>
              <a:rPr lang="en-US" sz="1600" dirty="0">
                <a:latin typeface="Century Gothic" panose="020B0502020202020204" pitchFamily="34" charset="0"/>
              </a:rPr>
              <a:t> </a:t>
            </a:r>
            <a:r>
              <a:rPr lang="en-US" sz="1600" dirty="0" err="1">
                <a:latin typeface="Century Gothic" panose="020B0502020202020204" pitchFamily="34" charset="0"/>
              </a:rPr>
              <a:t>prasarana</a:t>
            </a:r>
            <a:endParaRPr lang="en-US" sz="1600" dirty="0">
              <a:latin typeface="Century Gothic" panose="020B0502020202020204" pitchFamily="34" charset="0"/>
            </a:endParaRPr>
          </a:p>
        </p:txBody>
      </p:sp>
      <p:sp>
        <p:nvSpPr>
          <p:cNvPr id="13" name="Oval 12"/>
          <p:cNvSpPr/>
          <p:nvPr/>
        </p:nvSpPr>
        <p:spPr>
          <a:xfrm rot="5400000">
            <a:off x="135095" y="5988686"/>
            <a:ext cx="610365" cy="554332"/>
          </a:xfrm>
          <a:prstGeom prst="ellipse">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4" name="Oval 13"/>
          <p:cNvSpPr/>
          <p:nvPr/>
        </p:nvSpPr>
        <p:spPr>
          <a:xfrm rot="5400000">
            <a:off x="6402055" y="751852"/>
            <a:ext cx="610365" cy="554332"/>
          </a:xfrm>
          <a:prstGeom prst="ellipse">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5" name="Oval 14"/>
          <p:cNvSpPr/>
          <p:nvPr/>
        </p:nvSpPr>
        <p:spPr>
          <a:xfrm rot="5400000">
            <a:off x="6402056" y="5964242"/>
            <a:ext cx="610365" cy="554332"/>
          </a:xfrm>
          <a:prstGeom prst="ellipse">
            <a:avLst/>
          </a:prstGeom>
          <a:solidFill>
            <a:schemeClr val="accent2">
              <a:lumMod val="60000"/>
              <a:lumOff val="4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6" name="Rectangle 15"/>
          <p:cNvSpPr/>
          <p:nvPr/>
        </p:nvSpPr>
        <p:spPr>
          <a:xfrm>
            <a:off x="885582" y="608079"/>
            <a:ext cx="3072809" cy="383823"/>
          </a:xfrm>
          <a:prstGeom prst="rect">
            <a:avLst/>
          </a:prstGeom>
        </p:spPr>
        <p:txBody>
          <a:bodyPr wrap="square">
            <a:spAutoFit/>
          </a:bodyPr>
          <a:lstStyle/>
          <a:p>
            <a:pPr lvl="0" fontAlgn="base">
              <a:lnSpc>
                <a:spcPct val="115000"/>
              </a:lnSpc>
              <a:spcBef>
                <a:spcPct val="0"/>
              </a:spcBef>
              <a:spcAft>
                <a:spcPct val="0"/>
              </a:spcAft>
            </a:pPr>
            <a:r>
              <a:rPr lang="en-US" altLang="en-US" b="1" u="sng" dirty="0" smtClean="0">
                <a:solidFill>
                  <a:srgbClr val="0070C0"/>
                </a:solidFill>
                <a:latin typeface="Arial" panose="020B0604020202020204" pitchFamily="34" charset="0"/>
                <a:cs typeface="Arial" panose="020B0604020202020204" pitchFamily="34" charset="0"/>
              </a:rPr>
              <a:t>SATUAN PENDIDIKAN </a:t>
            </a:r>
            <a:endParaRPr lang="en-US" altLang="en-US" u="sng" dirty="0">
              <a:solidFill>
                <a:srgbClr val="0070C0"/>
              </a:solidFill>
              <a:latin typeface="Arial" panose="020B0604020202020204" pitchFamily="34" charset="0"/>
              <a:cs typeface="Arial" panose="020B0604020202020204" pitchFamily="34" charset="0"/>
            </a:endParaRPr>
          </a:p>
        </p:txBody>
      </p:sp>
      <p:sp>
        <p:nvSpPr>
          <p:cNvPr id="17" name="Rectangle 16"/>
          <p:cNvSpPr/>
          <p:nvPr/>
        </p:nvSpPr>
        <p:spPr>
          <a:xfrm>
            <a:off x="7154784" y="563844"/>
            <a:ext cx="2308746" cy="383823"/>
          </a:xfrm>
          <a:prstGeom prst="rect">
            <a:avLst/>
          </a:prstGeom>
        </p:spPr>
        <p:txBody>
          <a:bodyPr wrap="square">
            <a:spAutoFit/>
          </a:bodyPr>
          <a:lstStyle/>
          <a:p>
            <a:pPr lvl="0" fontAlgn="base">
              <a:lnSpc>
                <a:spcPct val="115000"/>
              </a:lnSpc>
              <a:spcBef>
                <a:spcPct val="0"/>
              </a:spcBef>
              <a:spcAft>
                <a:spcPct val="0"/>
              </a:spcAft>
            </a:pPr>
            <a:r>
              <a:rPr lang="en-US" altLang="en-US" b="1" u="sng" dirty="0" smtClean="0">
                <a:solidFill>
                  <a:srgbClr val="00B050"/>
                </a:solidFill>
                <a:latin typeface="Arial" panose="020B0604020202020204" pitchFamily="34" charset="0"/>
                <a:cs typeface="Arial" panose="020B0604020202020204" pitchFamily="34" charset="0"/>
              </a:rPr>
              <a:t>KOMITE SEKOLAH</a:t>
            </a:r>
            <a:endParaRPr lang="en-US" altLang="en-US" u="sng" dirty="0">
              <a:solidFill>
                <a:srgbClr val="00B050"/>
              </a:solidFill>
              <a:latin typeface="Arial" panose="020B0604020202020204" pitchFamily="34" charset="0"/>
              <a:cs typeface="Arial" panose="020B0604020202020204" pitchFamily="34" charset="0"/>
            </a:endParaRPr>
          </a:p>
        </p:txBody>
      </p:sp>
      <p:sp>
        <p:nvSpPr>
          <p:cNvPr id="18" name="Rectangle 17"/>
          <p:cNvSpPr/>
          <p:nvPr/>
        </p:nvSpPr>
        <p:spPr>
          <a:xfrm>
            <a:off x="7196523" y="3656569"/>
            <a:ext cx="2107900" cy="383823"/>
          </a:xfrm>
          <a:prstGeom prst="rect">
            <a:avLst/>
          </a:prstGeom>
        </p:spPr>
        <p:txBody>
          <a:bodyPr wrap="square">
            <a:spAutoFit/>
          </a:bodyPr>
          <a:lstStyle/>
          <a:p>
            <a:pPr lvl="0" fontAlgn="base">
              <a:lnSpc>
                <a:spcPct val="115000"/>
              </a:lnSpc>
              <a:spcBef>
                <a:spcPct val="0"/>
              </a:spcBef>
              <a:spcAft>
                <a:spcPct val="0"/>
              </a:spcAft>
            </a:pPr>
            <a:r>
              <a:rPr lang="en-US" altLang="en-US" b="1" u="sng" dirty="0" smtClean="0">
                <a:solidFill>
                  <a:schemeClr val="accent5">
                    <a:lumMod val="75000"/>
                  </a:schemeClr>
                </a:solidFill>
                <a:latin typeface="Arial" panose="020B0604020202020204" pitchFamily="34" charset="0"/>
                <a:cs typeface="Arial" panose="020B0604020202020204" pitchFamily="34" charset="0"/>
              </a:rPr>
              <a:t>FASILITATOR</a:t>
            </a:r>
            <a:endParaRPr lang="en-US" altLang="en-US" u="sng" dirty="0">
              <a:solidFill>
                <a:schemeClr val="accent5">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89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2" presetClass="entr" presetSubtype="8"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additive="base">
                                        <p:cTn id="28" dur="500" fill="hold"/>
                                        <p:tgtEl>
                                          <p:spTgt spid="16"/>
                                        </p:tgtEl>
                                        <p:attrNameLst>
                                          <p:attrName>ppt_x</p:attrName>
                                        </p:attrNameLst>
                                      </p:cBhvr>
                                      <p:tavLst>
                                        <p:tav tm="0">
                                          <p:val>
                                            <p:strVal val="0-#ppt_w/2"/>
                                          </p:val>
                                        </p:tav>
                                        <p:tav tm="100000">
                                          <p:val>
                                            <p:strVal val="#ppt_x"/>
                                          </p:val>
                                        </p:tav>
                                      </p:tavLst>
                                    </p:anim>
                                    <p:anim calcmode="lin" valueType="num">
                                      <p:cBhvr additive="base">
                                        <p:cTn id="29" dur="500" fill="hold"/>
                                        <p:tgtEl>
                                          <p:spTgt spid="16"/>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anim calcmode="lin" valueType="num">
                                      <p:cBhvr>
                                        <p:cTn id="37" dur="500" fill="hold"/>
                                        <p:tgtEl>
                                          <p:spTgt spid="9"/>
                                        </p:tgtEl>
                                        <p:attrNameLst>
                                          <p:attrName>ppt_x</p:attrName>
                                        </p:attrNameLst>
                                      </p:cBhvr>
                                      <p:tavLst>
                                        <p:tav tm="0">
                                          <p:val>
                                            <p:strVal val="#ppt_x"/>
                                          </p:val>
                                        </p:tav>
                                        <p:tav tm="100000">
                                          <p:val>
                                            <p:strVal val="#ppt_x"/>
                                          </p:val>
                                        </p:tav>
                                      </p:tavLst>
                                    </p:anim>
                                    <p:anim calcmode="lin" valueType="num">
                                      <p:cBhvr>
                                        <p:cTn id="38" dur="5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anim calcmode="lin" valueType="num">
                                      <p:cBhvr>
                                        <p:cTn id="42" dur="500" fill="hold"/>
                                        <p:tgtEl>
                                          <p:spTgt spid="10"/>
                                        </p:tgtEl>
                                        <p:attrNameLst>
                                          <p:attrName>ppt_x</p:attrName>
                                        </p:attrNameLst>
                                      </p:cBhvr>
                                      <p:tavLst>
                                        <p:tav tm="0">
                                          <p:val>
                                            <p:strVal val="#ppt_x"/>
                                          </p:val>
                                        </p:tav>
                                        <p:tav tm="100000">
                                          <p:val>
                                            <p:strVal val="#ppt_x"/>
                                          </p:val>
                                        </p:tav>
                                      </p:tavLst>
                                    </p:anim>
                                    <p:anim calcmode="lin" valueType="num">
                                      <p:cBhvr>
                                        <p:cTn id="43" dur="500" fill="hold"/>
                                        <p:tgtEl>
                                          <p:spTgt spid="1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anim calcmode="lin" valueType="num">
                                      <p:cBhvr>
                                        <p:cTn id="47" dur="500" fill="hold"/>
                                        <p:tgtEl>
                                          <p:spTgt spid="14"/>
                                        </p:tgtEl>
                                        <p:attrNameLst>
                                          <p:attrName>ppt_x</p:attrName>
                                        </p:attrNameLst>
                                      </p:cBhvr>
                                      <p:tavLst>
                                        <p:tav tm="0">
                                          <p:val>
                                            <p:strVal val="#ppt_x"/>
                                          </p:val>
                                        </p:tav>
                                        <p:tav tm="100000">
                                          <p:val>
                                            <p:strVal val="#ppt_x"/>
                                          </p:val>
                                        </p:tav>
                                      </p:tavLst>
                                    </p:anim>
                                    <p:anim calcmode="lin" valueType="num">
                                      <p:cBhvr>
                                        <p:cTn id="48" dur="5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anim calcmode="lin" valueType="num">
                                      <p:cBhvr>
                                        <p:cTn id="52" dur="500" fill="hold"/>
                                        <p:tgtEl>
                                          <p:spTgt spid="15"/>
                                        </p:tgtEl>
                                        <p:attrNameLst>
                                          <p:attrName>ppt_x</p:attrName>
                                        </p:attrNameLst>
                                      </p:cBhvr>
                                      <p:tavLst>
                                        <p:tav tm="0">
                                          <p:val>
                                            <p:strVal val="#ppt_x"/>
                                          </p:val>
                                        </p:tav>
                                        <p:tav tm="100000">
                                          <p:val>
                                            <p:strVal val="#ppt_x"/>
                                          </p:val>
                                        </p:tav>
                                      </p:tavLst>
                                    </p:anim>
                                    <p:anim calcmode="lin" valueType="num">
                                      <p:cBhvr>
                                        <p:cTn id="53" dur="500" fill="hold"/>
                                        <p:tgtEl>
                                          <p:spTgt spid="1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additive="base">
                                        <p:cTn id="57" dur="500" fill="hold"/>
                                        <p:tgtEl>
                                          <p:spTgt spid="17"/>
                                        </p:tgtEl>
                                        <p:attrNameLst>
                                          <p:attrName>ppt_x</p:attrName>
                                        </p:attrNameLst>
                                      </p:cBhvr>
                                      <p:tavLst>
                                        <p:tav tm="0">
                                          <p:val>
                                            <p:strVal val="0-#ppt_w/2"/>
                                          </p:val>
                                        </p:tav>
                                        <p:tav tm="100000">
                                          <p:val>
                                            <p:strVal val="#ppt_x"/>
                                          </p:val>
                                        </p:tav>
                                      </p:tavLst>
                                    </p:anim>
                                    <p:anim calcmode="lin" valueType="num">
                                      <p:cBhvr additive="base">
                                        <p:cTn id="58" dur="500" fill="hold"/>
                                        <p:tgtEl>
                                          <p:spTgt spid="17"/>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additive="base">
                                        <p:cTn id="61" dur="500" fill="hold"/>
                                        <p:tgtEl>
                                          <p:spTgt spid="11"/>
                                        </p:tgtEl>
                                        <p:attrNameLst>
                                          <p:attrName>ppt_x</p:attrName>
                                        </p:attrNameLst>
                                      </p:cBhvr>
                                      <p:tavLst>
                                        <p:tav tm="0">
                                          <p:val>
                                            <p:strVal val="0-#ppt_w/2"/>
                                          </p:val>
                                        </p:tav>
                                        <p:tav tm="100000">
                                          <p:val>
                                            <p:strVal val="#ppt_x"/>
                                          </p:val>
                                        </p:tav>
                                      </p:tavLst>
                                    </p:anim>
                                    <p:anim calcmode="lin" valueType="num">
                                      <p:cBhvr additive="base">
                                        <p:cTn id="62" dur="500" fill="hold"/>
                                        <p:tgtEl>
                                          <p:spTgt spid="11"/>
                                        </p:tgtEl>
                                        <p:attrNameLst>
                                          <p:attrName>ppt_y</p:attrName>
                                        </p:attrNameLst>
                                      </p:cBhvr>
                                      <p:tavLst>
                                        <p:tav tm="0">
                                          <p:val>
                                            <p:strVal val="#ppt_y"/>
                                          </p:val>
                                        </p:tav>
                                        <p:tav tm="100000">
                                          <p:val>
                                            <p:strVal val="#ppt_y"/>
                                          </p:val>
                                        </p:tav>
                                      </p:tavLst>
                                    </p:anim>
                                  </p:childTnLst>
                                </p:cTn>
                              </p:par>
                            </p:childTnLst>
                          </p:cTn>
                        </p:par>
                        <p:par>
                          <p:cTn id="63" fill="hold">
                            <p:stCondLst>
                              <p:cond delay="1500"/>
                            </p:stCondLst>
                            <p:childTnLst>
                              <p:par>
                                <p:cTn id="64" presetID="2" presetClass="entr" presetSubtype="8"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additive="base">
                                        <p:cTn id="66" dur="500" fill="hold"/>
                                        <p:tgtEl>
                                          <p:spTgt spid="18"/>
                                        </p:tgtEl>
                                        <p:attrNameLst>
                                          <p:attrName>ppt_x</p:attrName>
                                        </p:attrNameLst>
                                      </p:cBhvr>
                                      <p:tavLst>
                                        <p:tav tm="0">
                                          <p:val>
                                            <p:strVal val="0-#ppt_w/2"/>
                                          </p:val>
                                        </p:tav>
                                        <p:tav tm="100000">
                                          <p:val>
                                            <p:strVal val="#ppt_x"/>
                                          </p:val>
                                        </p:tav>
                                      </p:tavLst>
                                    </p:anim>
                                    <p:anim calcmode="lin" valueType="num">
                                      <p:cBhvr additive="base">
                                        <p:cTn id="67" dur="500" fill="hold"/>
                                        <p:tgtEl>
                                          <p:spTgt spid="18"/>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 calcmode="lin" valueType="num">
                                      <p:cBhvr additive="base">
                                        <p:cTn id="70" dur="500" fill="hold"/>
                                        <p:tgtEl>
                                          <p:spTgt spid="12"/>
                                        </p:tgtEl>
                                        <p:attrNameLst>
                                          <p:attrName>ppt_x</p:attrName>
                                        </p:attrNameLst>
                                      </p:cBhvr>
                                      <p:tavLst>
                                        <p:tav tm="0">
                                          <p:val>
                                            <p:strVal val="0-#ppt_w/2"/>
                                          </p:val>
                                        </p:tav>
                                        <p:tav tm="100000">
                                          <p:val>
                                            <p:strVal val="#ppt_x"/>
                                          </p:val>
                                        </p:tav>
                                      </p:tavLst>
                                    </p:anim>
                                    <p:anim calcmode="lin" valueType="num">
                                      <p:cBhvr additive="base">
                                        <p:cTn id="7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9859374" cy="519035"/>
          </a:xfrm>
        </p:spPr>
        <p:txBody>
          <a:bodyPr>
            <a:normAutofit fontScale="90000"/>
          </a:bodyPr>
          <a:lstStyle/>
          <a:p>
            <a:r>
              <a:rPr lang="en-US" sz="2800" b="1" dirty="0" err="1" smtClean="0">
                <a:solidFill>
                  <a:schemeClr val="bg1"/>
                </a:solidFill>
              </a:rPr>
              <a:t>Tugas</a:t>
            </a:r>
            <a:r>
              <a:rPr lang="en-US" sz="2800" b="1" dirty="0" smtClean="0">
                <a:solidFill>
                  <a:schemeClr val="bg1"/>
                </a:solidFill>
              </a:rPr>
              <a:t> </a:t>
            </a:r>
            <a:r>
              <a:rPr lang="en-US" sz="2800" b="1" dirty="0" smtClean="0">
                <a:solidFill>
                  <a:srgbClr val="FFFF00"/>
                </a:solidFill>
              </a:rPr>
              <a:t>P2S</a:t>
            </a:r>
            <a:r>
              <a:rPr lang="en-US" sz="2800" b="1" dirty="0" smtClean="0">
                <a:solidFill>
                  <a:schemeClr val="bg1"/>
                </a:solidFill>
              </a:rPr>
              <a:t> </a:t>
            </a:r>
            <a:r>
              <a:rPr lang="en-US" sz="2800" b="1" dirty="0" err="1" smtClean="0">
                <a:solidFill>
                  <a:schemeClr val="bg1"/>
                </a:solidFill>
              </a:rPr>
              <a:t>dibantu</a:t>
            </a:r>
            <a:r>
              <a:rPr lang="en-US" sz="2800" b="1" dirty="0" smtClean="0">
                <a:solidFill>
                  <a:schemeClr val="bg1"/>
                </a:solidFill>
              </a:rPr>
              <a:t> </a:t>
            </a:r>
            <a:r>
              <a:rPr lang="en-US" sz="2800" b="1" dirty="0" err="1" smtClean="0">
                <a:solidFill>
                  <a:schemeClr val="bg1"/>
                </a:solidFill>
              </a:rPr>
              <a:t>Fasilitator</a:t>
            </a:r>
            <a:r>
              <a:rPr lang="en-US" sz="2800" b="1" dirty="0" smtClean="0">
                <a:solidFill>
                  <a:schemeClr val="bg1"/>
                </a:solidFill>
              </a:rPr>
              <a:t> </a:t>
            </a:r>
            <a:r>
              <a:rPr lang="sv-SE" sz="2400" b="1" dirty="0">
                <a:solidFill>
                  <a:schemeClr val="bg1"/>
                </a:solidFill>
                <a:latin typeface="Calibri" panose="020F0502020204030204" pitchFamily="34" charset="0"/>
                <a:cs typeface="Calibri" panose="020F0502020204030204" pitchFamily="34" charset="0"/>
              </a:rPr>
              <a:t>(lampiran I, Permendikbud 8 Tahun 2018</a:t>
            </a:r>
            <a:r>
              <a:rPr lang="sv-SE" sz="2400" b="1" dirty="0" smtClean="0">
                <a:solidFill>
                  <a:schemeClr val="bg1"/>
                </a:solidFill>
                <a:latin typeface="Calibri" panose="020F0502020204030204" pitchFamily="34" charset="0"/>
                <a:cs typeface="Calibri" panose="020F0502020204030204" pitchFamily="34" charset="0"/>
              </a:rPr>
              <a:t>) - 1</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52400" y="707019"/>
            <a:ext cx="11079681" cy="5755422"/>
          </a:xfrm>
          <a:prstGeom prst="rect">
            <a:avLst/>
          </a:prstGeom>
        </p:spPr>
        <p:txBody>
          <a:bodyPr wrap="square">
            <a:spAutoFit/>
          </a:bodyPr>
          <a:lstStyle/>
          <a:p>
            <a:pPr marL="804863" lvl="1" indent="-347663" algn="just">
              <a:spcBef>
                <a:spcPts val="1200"/>
              </a:spcBef>
              <a:buFont typeface="+mj-lt"/>
              <a:buAutoNum type="alphaLcPeriod"/>
            </a:pPr>
            <a:r>
              <a:rPr lang="en-US" sz="2400" dirty="0" err="1" smtClean="0">
                <a:latin typeface="Century Gothic" panose="020B0502020202020204" pitchFamily="34" charset="0"/>
              </a:rPr>
              <a:t>menyusun</a:t>
            </a:r>
            <a:r>
              <a:rPr lang="en-US" sz="2400" dirty="0" smtClean="0">
                <a:latin typeface="Century Gothic" panose="020B0502020202020204" pitchFamily="34" charset="0"/>
              </a:rPr>
              <a:t> </a:t>
            </a:r>
            <a:r>
              <a:rPr lang="en-US" sz="2400" dirty="0" err="1">
                <a:latin typeface="Century Gothic" panose="020B0502020202020204" pitchFamily="34" charset="0"/>
              </a:rPr>
              <a:t>rencana</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r>
              <a:rPr lang="en-US" sz="2400" dirty="0" err="1">
                <a:latin typeface="Century Gothic" panose="020B0502020202020204" pitchFamily="34" charset="0"/>
              </a:rPr>
              <a:t>kegiatan</a:t>
            </a:r>
            <a:r>
              <a:rPr lang="en-US" sz="2400" dirty="0">
                <a:latin typeface="Century Gothic" panose="020B0502020202020204" pitchFamily="34" charset="0"/>
              </a:rPr>
              <a:t> </a:t>
            </a:r>
            <a:r>
              <a:rPr lang="en-US" sz="2400" dirty="0" err="1">
                <a:latin typeface="Century Gothic" panose="020B0502020202020204" pitchFamily="34" charset="0"/>
              </a:rPr>
              <a:t>rehabilitasi</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atau</a:t>
            </a:r>
            <a:r>
              <a:rPr lang="en-US" sz="2400" dirty="0">
                <a:latin typeface="Century Gothic" panose="020B0502020202020204" pitchFamily="34" charset="0"/>
              </a:rPr>
              <a:t> </a:t>
            </a:r>
            <a:r>
              <a:rPr lang="en-US" sz="2400" dirty="0" err="1">
                <a:latin typeface="Century Gothic" panose="020B0502020202020204" pitchFamily="34" charset="0"/>
              </a:rPr>
              <a:t>pembangunan</a:t>
            </a:r>
            <a:r>
              <a:rPr lang="en-US" sz="2400" dirty="0">
                <a:latin typeface="Century Gothic" panose="020B0502020202020204" pitchFamily="34" charset="0"/>
              </a:rPr>
              <a:t> </a:t>
            </a:r>
            <a:r>
              <a:rPr lang="en-US" sz="2400" dirty="0" err="1">
                <a:latin typeface="Century Gothic" panose="020B0502020202020204" pitchFamily="34" charset="0"/>
              </a:rPr>
              <a:t>sesuai</a:t>
            </a:r>
            <a:r>
              <a:rPr lang="en-US" sz="2400" dirty="0">
                <a:latin typeface="Century Gothic" panose="020B0502020202020204" pitchFamily="34" charset="0"/>
              </a:rPr>
              <a:t> </a:t>
            </a:r>
            <a:r>
              <a:rPr lang="en-US" sz="2400" dirty="0" err="1">
                <a:latin typeface="Century Gothic" panose="020B0502020202020204" pitchFamily="34" charset="0"/>
              </a:rPr>
              <a:t>standar</a:t>
            </a:r>
            <a:r>
              <a:rPr lang="en-US" sz="2400" dirty="0">
                <a:latin typeface="Century Gothic" panose="020B0502020202020204" pitchFamily="34" charset="0"/>
              </a:rPr>
              <a:t> </a:t>
            </a:r>
            <a:r>
              <a:rPr lang="en-US" sz="2400" dirty="0" err="1">
                <a:latin typeface="Century Gothic" panose="020B0502020202020204" pitchFamily="34" charset="0"/>
              </a:rPr>
              <a:t>teknis</a:t>
            </a:r>
            <a:r>
              <a:rPr lang="en-US" sz="2400" dirty="0">
                <a:latin typeface="Century Gothic" panose="020B0502020202020204" pitchFamily="34" charset="0"/>
              </a:rPr>
              <a:t> </a:t>
            </a:r>
            <a:r>
              <a:rPr lang="en-US" sz="2400" dirty="0" err="1">
                <a:latin typeface="Century Gothic" panose="020B0502020202020204" pitchFamily="34" charset="0"/>
              </a:rPr>
              <a:t>prasarana</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yang </a:t>
            </a:r>
            <a:r>
              <a:rPr lang="en-US" sz="2400" dirty="0" err="1">
                <a:latin typeface="Century Gothic" panose="020B0502020202020204" pitchFamily="34" charset="0"/>
              </a:rPr>
              <a:t>terdiri</a:t>
            </a:r>
            <a:r>
              <a:rPr lang="en-US" sz="2400" dirty="0">
                <a:latin typeface="Century Gothic" panose="020B0502020202020204" pitchFamily="34" charset="0"/>
              </a:rPr>
              <a:t> </a:t>
            </a:r>
            <a:r>
              <a:rPr lang="en-US" sz="2400" dirty="0" err="1">
                <a:latin typeface="Century Gothic" panose="020B0502020202020204" pitchFamily="34" charset="0"/>
              </a:rPr>
              <a:t>dari</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804863" lvl="1" indent="-341313" algn="just">
              <a:spcBef>
                <a:spcPts val="1200"/>
              </a:spcBef>
            </a:pPr>
            <a:r>
              <a:rPr lang="en-US" sz="2400" dirty="0">
                <a:latin typeface="Century Gothic" panose="020B0502020202020204" pitchFamily="34" charset="0"/>
              </a:rPr>
              <a:t>	</a:t>
            </a:r>
            <a:r>
              <a:rPr lang="en-US" sz="2400" dirty="0" smtClean="0">
                <a:latin typeface="Century Gothic" panose="020B0502020202020204" pitchFamily="34" charset="0"/>
              </a:rPr>
              <a:t>1</a:t>
            </a:r>
            <a:r>
              <a:rPr lang="en-US" sz="2400" dirty="0">
                <a:latin typeface="Century Gothic" panose="020B0502020202020204" pitchFamily="34" charset="0"/>
              </a:rPr>
              <a:t>) </a:t>
            </a:r>
            <a:r>
              <a:rPr lang="en-US" sz="2400" dirty="0" err="1">
                <a:latin typeface="Century Gothic" panose="020B0502020202020204" pitchFamily="34" charset="0"/>
              </a:rPr>
              <a:t>gambar</a:t>
            </a:r>
            <a:r>
              <a:rPr lang="en-US" sz="2400" dirty="0">
                <a:latin typeface="Century Gothic" panose="020B0502020202020204" pitchFamily="34" charset="0"/>
              </a:rPr>
              <a:t> </a:t>
            </a:r>
            <a:r>
              <a:rPr lang="en-US" sz="2400" dirty="0" err="1">
                <a:latin typeface="Century Gothic" panose="020B0502020202020204" pitchFamily="34" charset="0"/>
              </a:rPr>
              <a:t>rencana</a:t>
            </a:r>
            <a:r>
              <a:rPr lang="en-US" sz="2400" dirty="0">
                <a:latin typeface="Century Gothic" panose="020B0502020202020204" pitchFamily="34" charset="0"/>
              </a:rPr>
              <a:t> </a:t>
            </a:r>
            <a:r>
              <a:rPr lang="en-US" sz="2400" dirty="0" err="1">
                <a:latin typeface="Century Gothic" panose="020B0502020202020204" pitchFamily="34" charset="0"/>
              </a:rPr>
              <a:t>kerja</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804863" lvl="1" indent="-341313" algn="just">
              <a:spcBef>
                <a:spcPts val="1200"/>
              </a:spcBef>
            </a:pPr>
            <a:r>
              <a:rPr lang="en-US" sz="2400" dirty="0">
                <a:latin typeface="Century Gothic" panose="020B0502020202020204" pitchFamily="34" charset="0"/>
              </a:rPr>
              <a:t>	</a:t>
            </a:r>
            <a:r>
              <a:rPr lang="en-US" sz="2400" dirty="0" smtClean="0">
                <a:latin typeface="Century Gothic" panose="020B0502020202020204" pitchFamily="34" charset="0"/>
              </a:rPr>
              <a:t>2</a:t>
            </a:r>
            <a:r>
              <a:rPr lang="en-US" sz="2400" dirty="0">
                <a:latin typeface="Century Gothic" panose="020B0502020202020204" pitchFamily="34" charset="0"/>
              </a:rPr>
              <a:t>) </a:t>
            </a:r>
            <a:r>
              <a:rPr lang="en-US" sz="2400" dirty="0" err="1">
                <a:latin typeface="Century Gothic" panose="020B0502020202020204" pitchFamily="34" charset="0"/>
              </a:rPr>
              <a:t>rencana</a:t>
            </a:r>
            <a:r>
              <a:rPr lang="en-US" sz="2400" dirty="0">
                <a:latin typeface="Century Gothic" panose="020B0502020202020204" pitchFamily="34" charset="0"/>
              </a:rPr>
              <a:t> </a:t>
            </a:r>
            <a:r>
              <a:rPr lang="en-US" sz="2400" dirty="0" err="1">
                <a:latin typeface="Century Gothic" panose="020B0502020202020204" pitchFamily="34" charset="0"/>
              </a:rPr>
              <a:t>anggaran</a:t>
            </a:r>
            <a:r>
              <a:rPr lang="en-US" sz="2400" dirty="0">
                <a:latin typeface="Century Gothic" panose="020B0502020202020204" pitchFamily="34" charset="0"/>
              </a:rPr>
              <a:t> </a:t>
            </a:r>
            <a:r>
              <a:rPr lang="en-US" sz="2400" dirty="0" err="1">
                <a:latin typeface="Century Gothic" panose="020B0502020202020204" pitchFamily="34" charset="0"/>
              </a:rPr>
              <a:t>biaya</a:t>
            </a:r>
            <a:r>
              <a:rPr lang="en-US" sz="2400" dirty="0">
                <a:latin typeface="Century Gothic" panose="020B0502020202020204" pitchFamily="34" charset="0"/>
              </a:rPr>
              <a:t>;  </a:t>
            </a:r>
          </a:p>
          <a:p>
            <a:pPr marL="804863" lvl="1" indent="-341313" algn="just">
              <a:spcBef>
                <a:spcPts val="1200"/>
              </a:spcBef>
            </a:pPr>
            <a:r>
              <a:rPr lang="en-US" sz="2400" dirty="0" smtClean="0">
                <a:latin typeface="Century Gothic" panose="020B0502020202020204" pitchFamily="34" charset="0"/>
              </a:rPr>
              <a:t>	3</a:t>
            </a:r>
            <a:r>
              <a:rPr lang="en-US" sz="2400" dirty="0">
                <a:latin typeface="Century Gothic" panose="020B0502020202020204" pitchFamily="34" charset="0"/>
              </a:rPr>
              <a:t>) </a:t>
            </a:r>
            <a:r>
              <a:rPr lang="en-US" sz="2400" dirty="0" err="1">
                <a:latin typeface="Century Gothic" panose="020B0502020202020204" pitchFamily="34" charset="0"/>
              </a:rPr>
              <a:t>rencana</a:t>
            </a:r>
            <a:r>
              <a:rPr lang="en-US" sz="2400" dirty="0">
                <a:latin typeface="Century Gothic" panose="020B0502020202020204" pitchFamily="34" charset="0"/>
              </a:rPr>
              <a:t> </a:t>
            </a:r>
            <a:r>
              <a:rPr lang="en-US" sz="2400" dirty="0" err="1">
                <a:latin typeface="Century Gothic" panose="020B0502020202020204" pitchFamily="34" charset="0"/>
              </a:rPr>
              <a:t>kerja</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syarat-syarat</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804863" lvl="1" indent="-341313" algn="just">
              <a:spcBef>
                <a:spcPts val="1200"/>
              </a:spcBef>
            </a:pPr>
            <a:r>
              <a:rPr lang="en-US" sz="2400" dirty="0">
                <a:latin typeface="Century Gothic" panose="020B0502020202020204" pitchFamily="34" charset="0"/>
              </a:rPr>
              <a:t>	</a:t>
            </a:r>
            <a:r>
              <a:rPr lang="en-US" sz="2400" dirty="0" smtClean="0">
                <a:latin typeface="Century Gothic" panose="020B0502020202020204" pitchFamily="34" charset="0"/>
              </a:rPr>
              <a:t>4</a:t>
            </a:r>
            <a:r>
              <a:rPr lang="en-US" sz="2400" dirty="0">
                <a:latin typeface="Century Gothic" panose="020B0502020202020204" pitchFamily="34" charset="0"/>
              </a:rPr>
              <a:t>) </a:t>
            </a:r>
            <a:r>
              <a:rPr lang="en-US" sz="2400" dirty="0" err="1">
                <a:latin typeface="Century Gothic" panose="020B0502020202020204" pitchFamily="34" charset="0"/>
              </a:rPr>
              <a:t>jadwal</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804863" lvl="1" indent="-347663" algn="just">
              <a:spcBef>
                <a:spcPts val="1200"/>
              </a:spcBef>
            </a:pPr>
            <a:r>
              <a:rPr lang="en-US" sz="2400" dirty="0" smtClean="0">
                <a:latin typeface="Century Gothic" panose="020B0502020202020204" pitchFamily="34" charset="0"/>
              </a:rPr>
              <a:t>b.	</a:t>
            </a:r>
            <a:r>
              <a:rPr lang="en-US" sz="2400" dirty="0" err="1" smtClean="0">
                <a:latin typeface="Century Gothic" panose="020B0502020202020204" pitchFamily="34" charset="0"/>
              </a:rPr>
              <a:t>melaksanakan</a:t>
            </a:r>
            <a:r>
              <a:rPr lang="en-US" sz="2400" dirty="0" smtClean="0">
                <a:latin typeface="Century Gothic" panose="020B0502020202020204" pitchFamily="34" charset="0"/>
              </a:rPr>
              <a:t> </a:t>
            </a:r>
            <a:r>
              <a:rPr lang="en-US" sz="2400" dirty="0" err="1">
                <a:latin typeface="Century Gothic" panose="020B0502020202020204" pitchFamily="34" charset="0"/>
              </a:rPr>
              <a:t>kegiatan</a:t>
            </a:r>
            <a:r>
              <a:rPr lang="en-US" sz="2400" dirty="0">
                <a:latin typeface="Century Gothic" panose="020B0502020202020204" pitchFamily="34" charset="0"/>
              </a:rPr>
              <a:t> </a:t>
            </a:r>
            <a:r>
              <a:rPr lang="en-US" sz="2400" dirty="0" err="1">
                <a:latin typeface="Century Gothic" panose="020B0502020202020204" pitchFamily="34" charset="0"/>
              </a:rPr>
              <a:t>peningkatan</a:t>
            </a:r>
            <a:r>
              <a:rPr lang="en-US" sz="2400" dirty="0">
                <a:latin typeface="Century Gothic" panose="020B0502020202020204" pitchFamily="34" charset="0"/>
              </a:rPr>
              <a:t> </a:t>
            </a:r>
            <a:r>
              <a:rPr lang="en-US" sz="2400" dirty="0" err="1">
                <a:latin typeface="Century Gothic" panose="020B0502020202020204" pitchFamily="34" charset="0"/>
              </a:rPr>
              <a:t>prasarana</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a:t>
            </a:r>
            <a:r>
              <a:rPr lang="en-US" sz="2400" dirty="0" err="1">
                <a:latin typeface="Century Gothic" panose="020B0502020202020204" pitchFamily="34" charset="0"/>
              </a:rPr>
              <a:t>secara</a:t>
            </a:r>
            <a:r>
              <a:rPr lang="en-US" sz="2400" dirty="0">
                <a:latin typeface="Century Gothic" panose="020B0502020202020204" pitchFamily="34" charset="0"/>
              </a:rPr>
              <a:t> </a:t>
            </a:r>
            <a:r>
              <a:rPr lang="en-US" sz="2400" dirty="0" err="1">
                <a:latin typeface="Century Gothic" panose="020B0502020202020204" pitchFamily="34" charset="0"/>
              </a:rPr>
              <a:t>swakelola</a:t>
            </a:r>
            <a:r>
              <a:rPr lang="en-US" sz="2400" dirty="0">
                <a:latin typeface="Century Gothic" panose="020B0502020202020204" pitchFamily="34" charset="0"/>
              </a:rPr>
              <a:t>; </a:t>
            </a:r>
            <a:endParaRPr lang="en-US" sz="2400" dirty="0" smtClean="0">
              <a:latin typeface="Century Gothic" panose="020B0502020202020204" pitchFamily="34" charset="0"/>
            </a:endParaRPr>
          </a:p>
          <a:p>
            <a:pPr lvl="1" algn="just">
              <a:spcBef>
                <a:spcPts val="1200"/>
              </a:spcBef>
            </a:pPr>
            <a:r>
              <a:rPr lang="en-US" sz="2400" dirty="0" smtClean="0">
                <a:latin typeface="Century Gothic" panose="020B0502020202020204" pitchFamily="34" charset="0"/>
              </a:rPr>
              <a:t>c. </a:t>
            </a:r>
            <a:r>
              <a:rPr lang="en-US" sz="2400" dirty="0" err="1" smtClean="0">
                <a:latin typeface="Century Gothic" panose="020B0502020202020204" pitchFamily="34" charset="0"/>
              </a:rPr>
              <a:t>memilih</a:t>
            </a:r>
            <a:r>
              <a:rPr lang="en-US" sz="2400" dirty="0" smtClean="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menetapkan</a:t>
            </a:r>
            <a:r>
              <a:rPr lang="en-US" sz="2400" dirty="0">
                <a:latin typeface="Century Gothic" panose="020B0502020202020204" pitchFamily="34" charset="0"/>
              </a:rPr>
              <a:t> </a:t>
            </a:r>
            <a:r>
              <a:rPr lang="en-US" sz="2400" dirty="0" err="1">
                <a:latin typeface="Century Gothic" panose="020B0502020202020204" pitchFamily="34" charset="0"/>
              </a:rPr>
              <a:t>pekerja</a:t>
            </a:r>
            <a:r>
              <a:rPr lang="en-US" sz="2400" dirty="0">
                <a:latin typeface="Century Gothic" panose="020B0502020202020204" pitchFamily="34" charset="0"/>
              </a:rPr>
              <a:t> </a:t>
            </a:r>
            <a:r>
              <a:rPr lang="en-US" sz="2400" dirty="0" err="1">
                <a:latin typeface="Century Gothic" panose="020B0502020202020204" pitchFamily="34" charset="0"/>
              </a:rPr>
              <a:t>sesuai</a:t>
            </a:r>
            <a:r>
              <a:rPr lang="en-US" sz="2400" dirty="0">
                <a:latin typeface="Century Gothic" panose="020B0502020202020204" pitchFamily="34" charset="0"/>
              </a:rPr>
              <a:t> </a:t>
            </a:r>
            <a:r>
              <a:rPr lang="en-US" sz="2400" dirty="0" err="1">
                <a:latin typeface="Century Gothic" panose="020B0502020202020204" pitchFamily="34" charset="0"/>
              </a:rPr>
              <a:t>dengan</a:t>
            </a:r>
            <a:r>
              <a:rPr lang="en-US" sz="2400" dirty="0">
                <a:latin typeface="Century Gothic" panose="020B0502020202020204" pitchFamily="34" charset="0"/>
              </a:rPr>
              <a:t> </a:t>
            </a:r>
            <a:r>
              <a:rPr lang="en-US" sz="2400" dirty="0" err="1">
                <a:latin typeface="Century Gothic" panose="020B0502020202020204" pitchFamily="34" charset="0"/>
              </a:rPr>
              <a:t>keahliannya</a:t>
            </a:r>
            <a:r>
              <a:rPr lang="en-US" sz="2400" dirty="0">
                <a:latin typeface="Century Gothic" panose="020B0502020202020204" pitchFamily="34" charset="0"/>
              </a:rPr>
              <a:t>;  </a:t>
            </a:r>
            <a:endParaRPr lang="en-US" sz="2400" dirty="0" smtClean="0">
              <a:latin typeface="Century Gothic" panose="020B0502020202020204" pitchFamily="34" charset="0"/>
            </a:endParaRPr>
          </a:p>
          <a:p>
            <a:pPr lvl="1" algn="just">
              <a:spcBef>
                <a:spcPts val="1200"/>
              </a:spcBef>
            </a:pPr>
            <a:r>
              <a:rPr lang="en-US" sz="2400" dirty="0" smtClean="0">
                <a:latin typeface="Century Gothic" panose="020B0502020202020204" pitchFamily="34" charset="0"/>
              </a:rPr>
              <a:t>d</a:t>
            </a:r>
            <a:r>
              <a:rPr lang="en-US" sz="2400" dirty="0">
                <a:latin typeface="Century Gothic" panose="020B0502020202020204" pitchFamily="34" charset="0"/>
              </a:rPr>
              <a:t>. </a:t>
            </a:r>
            <a:r>
              <a:rPr lang="en-US" sz="2400" dirty="0" err="1">
                <a:latin typeface="Century Gothic" panose="020B0502020202020204" pitchFamily="34" charset="0"/>
              </a:rPr>
              <a:t>membuat</a:t>
            </a:r>
            <a:r>
              <a:rPr lang="en-US" sz="2400" dirty="0">
                <a:latin typeface="Century Gothic" panose="020B0502020202020204" pitchFamily="34" charset="0"/>
              </a:rPr>
              <a:t> </a:t>
            </a:r>
            <a:r>
              <a:rPr lang="en-US" sz="2400" dirty="0" err="1">
                <a:latin typeface="Century Gothic" panose="020B0502020202020204" pitchFamily="34" charset="0"/>
              </a:rPr>
              <a:t>informasi</a:t>
            </a:r>
            <a:r>
              <a:rPr lang="en-US" sz="2400" dirty="0">
                <a:latin typeface="Century Gothic" panose="020B0502020202020204" pitchFamily="34" charset="0"/>
              </a:rPr>
              <a:t>/</a:t>
            </a:r>
            <a:r>
              <a:rPr lang="en-US" sz="2400" dirty="0" err="1">
                <a:latin typeface="Century Gothic" panose="020B0502020202020204" pitchFamily="34" charset="0"/>
              </a:rPr>
              <a:t>papan</a:t>
            </a:r>
            <a:r>
              <a:rPr lang="en-US" sz="2400" dirty="0">
                <a:latin typeface="Century Gothic" panose="020B0502020202020204" pitchFamily="34" charset="0"/>
              </a:rPr>
              <a:t> </a:t>
            </a:r>
            <a:r>
              <a:rPr lang="en-US" sz="2400" dirty="0" err="1">
                <a:latin typeface="Century Gothic" panose="020B0502020202020204" pitchFamily="34" charset="0"/>
              </a:rPr>
              <a:t>nama</a:t>
            </a:r>
            <a:r>
              <a:rPr lang="en-US" sz="2400" dirty="0">
                <a:latin typeface="Century Gothic" panose="020B0502020202020204" pitchFamily="34" charset="0"/>
              </a:rPr>
              <a:t> </a:t>
            </a:r>
            <a:r>
              <a:rPr lang="en-US" sz="2400" dirty="0" err="1">
                <a:latin typeface="Century Gothic" panose="020B0502020202020204" pitchFamily="34" charset="0"/>
              </a:rPr>
              <a:t>kegiatan</a:t>
            </a:r>
            <a:r>
              <a:rPr lang="en-US" sz="2400" dirty="0">
                <a:latin typeface="Century Gothic" panose="020B0502020202020204" pitchFamily="34" charset="0"/>
              </a:rPr>
              <a:t>; </a:t>
            </a:r>
            <a:endParaRPr lang="en-US" sz="2400" dirty="0" smtClean="0">
              <a:latin typeface="Century Gothic" panose="020B0502020202020204" pitchFamily="34" charset="0"/>
            </a:endParaRPr>
          </a:p>
          <a:p>
            <a:pPr lvl="1" algn="just">
              <a:spcBef>
                <a:spcPts val="1200"/>
              </a:spcBef>
            </a:pPr>
            <a:endParaRPr lang="en-US" sz="2400" dirty="0">
              <a:latin typeface="Century Gothic" panose="020B0502020202020204" pitchFamily="34" charset="0"/>
            </a:endParaRPr>
          </a:p>
        </p:txBody>
      </p:sp>
    </p:spTree>
    <p:extLst>
      <p:ext uri="{BB962C8B-B14F-4D97-AF65-F5344CB8AC3E}">
        <p14:creationId xmlns:p14="http://schemas.microsoft.com/office/powerpoint/2010/main" val="4396238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9859374" cy="519035"/>
          </a:xfrm>
        </p:spPr>
        <p:txBody>
          <a:bodyPr>
            <a:normAutofit fontScale="90000"/>
          </a:bodyPr>
          <a:lstStyle/>
          <a:p>
            <a:r>
              <a:rPr lang="en-US" sz="2800" b="1" dirty="0" err="1" smtClean="0">
                <a:solidFill>
                  <a:schemeClr val="bg1"/>
                </a:solidFill>
              </a:rPr>
              <a:t>Tugas</a:t>
            </a:r>
            <a:r>
              <a:rPr lang="en-US" sz="2800" b="1" dirty="0" smtClean="0">
                <a:solidFill>
                  <a:schemeClr val="bg1"/>
                </a:solidFill>
              </a:rPr>
              <a:t> </a:t>
            </a:r>
            <a:r>
              <a:rPr lang="en-US" sz="2800" b="1" dirty="0" smtClean="0">
                <a:solidFill>
                  <a:srgbClr val="FFFF00"/>
                </a:solidFill>
              </a:rPr>
              <a:t>P2S</a:t>
            </a:r>
            <a:r>
              <a:rPr lang="en-US" sz="2800" b="1" dirty="0" smtClean="0">
                <a:solidFill>
                  <a:schemeClr val="bg1"/>
                </a:solidFill>
              </a:rPr>
              <a:t> </a:t>
            </a:r>
            <a:r>
              <a:rPr lang="en-US" sz="2800" b="1" dirty="0" err="1" smtClean="0">
                <a:solidFill>
                  <a:schemeClr val="bg1"/>
                </a:solidFill>
              </a:rPr>
              <a:t>dibantu</a:t>
            </a:r>
            <a:r>
              <a:rPr lang="en-US" sz="2800" b="1" dirty="0" smtClean="0">
                <a:solidFill>
                  <a:schemeClr val="bg1"/>
                </a:solidFill>
              </a:rPr>
              <a:t> </a:t>
            </a:r>
            <a:r>
              <a:rPr lang="en-US" sz="2800" b="1" dirty="0" err="1" smtClean="0">
                <a:solidFill>
                  <a:schemeClr val="bg1"/>
                </a:solidFill>
              </a:rPr>
              <a:t>Fasilitator</a:t>
            </a:r>
            <a:r>
              <a:rPr lang="en-US" sz="2800" b="1" dirty="0" smtClean="0">
                <a:solidFill>
                  <a:schemeClr val="bg1"/>
                </a:solidFill>
              </a:rPr>
              <a:t> </a:t>
            </a:r>
            <a:r>
              <a:rPr lang="sv-SE" sz="2400" b="1" dirty="0">
                <a:solidFill>
                  <a:schemeClr val="bg1"/>
                </a:solidFill>
                <a:latin typeface="Calibri" panose="020F0502020204030204" pitchFamily="34" charset="0"/>
                <a:cs typeface="Calibri" panose="020F0502020204030204" pitchFamily="34" charset="0"/>
              </a:rPr>
              <a:t>(lampiran I, Permendikbud 8 Tahun 2018</a:t>
            </a:r>
            <a:r>
              <a:rPr lang="sv-SE" sz="2400" b="1" dirty="0" smtClean="0">
                <a:solidFill>
                  <a:schemeClr val="bg1"/>
                </a:solidFill>
                <a:latin typeface="Calibri" panose="020F0502020204030204" pitchFamily="34" charset="0"/>
                <a:cs typeface="Calibri" panose="020F0502020204030204" pitchFamily="34" charset="0"/>
              </a:rPr>
              <a:t>) - 2</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446098" y="764024"/>
            <a:ext cx="11079681" cy="5439951"/>
          </a:xfrm>
          <a:prstGeom prst="rect">
            <a:avLst/>
          </a:prstGeom>
        </p:spPr>
        <p:txBody>
          <a:bodyPr wrap="square">
            <a:spAutoFit/>
          </a:bodyPr>
          <a:lstStyle/>
          <a:p>
            <a:pPr marL="457200" indent="-457200" algn="just">
              <a:spcBef>
                <a:spcPts val="600"/>
              </a:spcBef>
              <a:buFont typeface="+mj-lt"/>
              <a:buAutoNum type="alphaLcPeriod" startAt="5"/>
            </a:pPr>
            <a:r>
              <a:rPr lang="en-US" sz="2400" dirty="0" err="1" smtClean="0">
                <a:latin typeface="Century Gothic" panose="020B0502020202020204" pitchFamily="34" charset="0"/>
              </a:rPr>
              <a:t>membuat</a:t>
            </a:r>
            <a:r>
              <a:rPr lang="en-US" sz="2400" dirty="0" smtClean="0">
                <a:latin typeface="Century Gothic" panose="020B0502020202020204" pitchFamily="34" charset="0"/>
              </a:rPr>
              <a:t> </a:t>
            </a:r>
            <a:r>
              <a:rPr lang="en-US" sz="2400" dirty="0" err="1">
                <a:latin typeface="Century Gothic" panose="020B0502020202020204" pitchFamily="34" charset="0"/>
              </a:rPr>
              <a:t>informasi</a:t>
            </a:r>
            <a:r>
              <a:rPr lang="en-US" sz="2400" dirty="0">
                <a:latin typeface="Century Gothic" panose="020B0502020202020204" pitchFamily="34" charset="0"/>
              </a:rPr>
              <a:t> </a:t>
            </a:r>
            <a:r>
              <a:rPr lang="en-US" sz="2400" dirty="0" err="1">
                <a:latin typeface="Century Gothic" panose="020B0502020202020204" pitchFamily="34" charset="0"/>
              </a:rPr>
              <a:t>tentang</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di </a:t>
            </a:r>
            <a:r>
              <a:rPr lang="en-US" sz="2400" dirty="0" err="1">
                <a:latin typeface="Century Gothic" panose="020B0502020202020204" pitchFamily="34" charset="0"/>
              </a:rPr>
              <a:t>papan</a:t>
            </a:r>
            <a:r>
              <a:rPr lang="en-US" sz="2400" dirty="0">
                <a:latin typeface="Century Gothic" panose="020B0502020202020204" pitchFamily="34" charset="0"/>
              </a:rPr>
              <a:t> </a:t>
            </a:r>
            <a:r>
              <a:rPr lang="en-US" sz="2400" dirty="0" err="1">
                <a:latin typeface="Century Gothic" panose="020B0502020202020204" pitchFamily="34" charset="0"/>
              </a:rPr>
              <a:t>pengumuman</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457200" indent="-457200" algn="just">
              <a:spcBef>
                <a:spcPts val="600"/>
              </a:spcBef>
              <a:buFont typeface="+mj-lt"/>
              <a:buAutoNum type="alphaLcPeriod" startAt="5"/>
            </a:pPr>
            <a:r>
              <a:rPr lang="en-US" sz="2400" dirty="0" err="1" smtClean="0">
                <a:latin typeface="Century Gothic" panose="020B0502020202020204" pitchFamily="34" charset="0"/>
              </a:rPr>
              <a:t>melakukan</a:t>
            </a:r>
            <a:r>
              <a:rPr lang="en-US" sz="2400" dirty="0" smtClean="0">
                <a:latin typeface="Century Gothic" panose="020B0502020202020204" pitchFamily="34" charset="0"/>
              </a:rPr>
              <a:t> </a:t>
            </a:r>
            <a:r>
              <a:rPr lang="en-US" sz="2400" dirty="0" err="1">
                <a:latin typeface="Century Gothic" panose="020B0502020202020204" pitchFamily="34" charset="0"/>
              </a:rPr>
              <a:t>dokumentasi</a:t>
            </a:r>
            <a:r>
              <a:rPr lang="en-US" sz="2400" dirty="0">
                <a:latin typeface="Century Gothic" panose="020B0502020202020204" pitchFamily="34" charset="0"/>
              </a:rPr>
              <a:t> </a:t>
            </a:r>
            <a:r>
              <a:rPr lang="en-US" sz="2400" dirty="0" err="1">
                <a:latin typeface="Century Gothic" panose="020B0502020202020204" pitchFamily="34" charset="0"/>
              </a:rPr>
              <a:t>penerimaan</a:t>
            </a:r>
            <a:r>
              <a:rPr lang="en-US" sz="2400" dirty="0">
                <a:latin typeface="Century Gothic" panose="020B0502020202020204" pitchFamily="34" charset="0"/>
              </a:rPr>
              <a:t>, </a:t>
            </a:r>
            <a:r>
              <a:rPr lang="en-US" sz="2400" dirty="0" err="1">
                <a:latin typeface="Century Gothic" panose="020B0502020202020204" pitchFamily="34" charset="0"/>
              </a:rPr>
              <a:t>pengeluaran</a:t>
            </a:r>
            <a:r>
              <a:rPr lang="en-US" sz="2400" dirty="0">
                <a:latin typeface="Century Gothic" panose="020B0502020202020204" pitchFamily="34" charset="0"/>
              </a:rPr>
              <a:t> dana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kegiatan</a:t>
            </a:r>
            <a:r>
              <a:rPr lang="en-US" sz="2400" dirty="0">
                <a:latin typeface="Century Gothic" panose="020B0502020202020204" pitchFamily="34" charset="0"/>
              </a:rPr>
              <a:t> </a:t>
            </a:r>
            <a:r>
              <a:rPr lang="en-US" sz="2400" dirty="0" err="1">
                <a:latin typeface="Century Gothic" panose="020B0502020202020204" pitchFamily="34" charset="0"/>
              </a:rPr>
              <a:t>terkait</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dokumen</a:t>
            </a:r>
            <a:r>
              <a:rPr lang="en-US" sz="2400" dirty="0">
                <a:latin typeface="Century Gothic" panose="020B0502020202020204" pitchFamily="34" charset="0"/>
              </a:rPr>
              <a:t> </a:t>
            </a:r>
            <a:r>
              <a:rPr lang="en-US" sz="2400" dirty="0" err="1">
                <a:latin typeface="Century Gothic" panose="020B0502020202020204" pitchFamily="34" charset="0"/>
              </a:rPr>
              <a:t>tersebut</a:t>
            </a:r>
            <a:r>
              <a:rPr lang="en-US" sz="2400" dirty="0">
                <a:latin typeface="Century Gothic" panose="020B0502020202020204" pitchFamily="34" charset="0"/>
              </a:rPr>
              <a:t> </a:t>
            </a:r>
            <a:r>
              <a:rPr lang="en-US" sz="2400" dirty="0" err="1">
                <a:latin typeface="Century Gothic" panose="020B0502020202020204" pitchFamily="34" charset="0"/>
              </a:rPr>
              <a:t>harus</a:t>
            </a:r>
            <a:r>
              <a:rPr lang="en-US" sz="2400" dirty="0">
                <a:latin typeface="Century Gothic" panose="020B0502020202020204" pitchFamily="34" charset="0"/>
              </a:rPr>
              <a:t> </a:t>
            </a:r>
            <a:r>
              <a:rPr lang="en-US" sz="2400" dirty="0" err="1">
                <a:latin typeface="Century Gothic" panose="020B0502020202020204" pitchFamily="34" charset="0"/>
              </a:rPr>
              <a:t>berada</a:t>
            </a:r>
            <a:r>
              <a:rPr lang="en-US" sz="2400" dirty="0">
                <a:latin typeface="Century Gothic" panose="020B0502020202020204" pitchFamily="34" charset="0"/>
              </a:rPr>
              <a:t> di </a:t>
            </a:r>
            <a:r>
              <a:rPr lang="en-US" sz="2400" dirty="0" err="1">
                <a:latin typeface="Century Gothic" panose="020B0502020202020204" pitchFamily="34" charset="0"/>
              </a:rPr>
              <a:t>sekolah</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457200" indent="-457200" algn="just">
              <a:spcBef>
                <a:spcPts val="600"/>
              </a:spcBef>
              <a:buFont typeface="+mj-lt"/>
              <a:buAutoNum type="alphaLcPeriod" startAt="5"/>
            </a:pPr>
            <a:r>
              <a:rPr lang="en-US" sz="2400" dirty="0" err="1" smtClean="0">
                <a:latin typeface="Century Gothic" panose="020B0502020202020204" pitchFamily="34" charset="0"/>
              </a:rPr>
              <a:t>menyusun</a:t>
            </a:r>
            <a:r>
              <a:rPr lang="en-US" sz="2400" dirty="0" smtClean="0">
                <a:latin typeface="Century Gothic" panose="020B0502020202020204" pitchFamily="34" charset="0"/>
              </a:rPr>
              <a:t> </a:t>
            </a:r>
            <a:r>
              <a:rPr lang="en-US" sz="2400" dirty="0" err="1">
                <a:latin typeface="Century Gothic" panose="020B0502020202020204" pitchFamily="34" charset="0"/>
              </a:rPr>
              <a:t>laporan</a:t>
            </a:r>
            <a:r>
              <a:rPr lang="en-US" sz="2400" dirty="0">
                <a:latin typeface="Century Gothic" panose="020B0502020202020204" pitchFamily="34" charset="0"/>
              </a:rPr>
              <a:t> </a:t>
            </a:r>
            <a:r>
              <a:rPr lang="en-US" sz="2400" dirty="0" err="1">
                <a:latin typeface="Century Gothic" panose="020B0502020202020204" pitchFamily="34" charset="0"/>
              </a:rPr>
              <a:t>teknis</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mempertanggungjawabkan</a:t>
            </a:r>
            <a:r>
              <a:rPr lang="en-US" sz="2400" dirty="0">
                <a:latin typeface="Century Gothic" panose="020B0502020202020204" pitchFamily="34" charset="0"/>
              </a:rPr>
              <a:t> </a:t>
            </a:r>
            <a:r>
              <a:rPr lang="en-US" sz="2400" dirty="0" err="1">
                <a:latin typeface="Century Gothic" panose="020B0502020202020204" pitchFamily="34" charset="0"/>
              </a:rPr>
              <a:t>realisasi</a:t>
            </a:r>
            <a:r>
              <a:rPr lang="en-US" sz="2400" dirty="0">
                <a:latin typeface="Century Gothic" panose="020B0502020202020204" pitchFamily="34" charset="0"/>
              </a:rPr>
              <a:t> </a:t>
            </a:r>
            <a:r>
              <a:rPr lang="en-US" sz="2400" dirty="0" err="1">
                <a:latin typeface="Century Gothic" panose="020B0502020202020204" pitchFamily="34" charset="0"/>
              </a:rPr>
              <a:t>penggunaan</a:t>
            </a:r>
            <a:r>
              <a:rPr lang="en-US" sz="2400" dirty="0">
                <a:latin typeface="Century Gothic" panose="020B0502020202020204" pitchFamily="34" charset="0"/>
              </a:rPr>
              <a:t> dana </a:t>
            </a:r>
            <a:r>
              <a:rPr lang="en-US" sz="2400" dirty="0" err="1">
                <a:latin typeface="Century Gothic" panose="020B0502020202020204" pitchFamily="34" charset="0"/>
              </a:rPr>
              <a:t>dan</a:t>
            </a:r>
            <a:r>
              <a:rPr lang="en-US" sz="2400" dirty="0">
                <a:latin typeface="Century Gothic" panose="020B0502020202020204" pitchFamily="34" charset="0"/>
              </a:rPr>
              <a:t> </a:t>
            </a:r>
            <a:r>
              <a:rPr lang="en-US" sz="2400" dirty="0" err="1">
                <a:latin typeface="Century Gothic" panose="020B0502020202020204" pitchFamily="34" charset="0"/>
              </a:rPr>
              <a:t>pelaksanaan</a:t>
            </a:r>
            <a:r>
              <a:rPr lang="en-US" sz="2400" dirty="0">
                <a:latin typeface="Century Gothic" panose="020B0502020202020204" pitchFamily="34" charset="0"/>
              </a:rPr>
              <a:t> </a:t>
            </a:r>
            <a:r>
              <a:rPr lang="en-US" sz="2400" dirty="0" err="1">
                <a:latin typeface="Century Gothic" panose="020B0502020202020204" pitchFamily="34" charset="0"/>
              </a:rPr>
              <a:t>kegiatan</a:t>
            </a:r>
            <a:r>
              <a:rPr lang="en-US" sz="2400" dirty="0">
                <a:latin typeface="Century Gothic" panose="020B0502020202020204" pitchFamily="34" charset="0"/>
              </a:rPr>
              <a:t> </a:t>
            </a:r>
            <a:r>
              <a:rPr lang="en-US" sz="2400" dirty="0" err="1">
                <a:latin typeface="Century Gothic" panose="020B0502020202020204" pitchFamily="34" charset="0"/>
              </a:rPr>
              <a:t>peningkatan</a:t>
            </a:r>
            <a:r>
              <a:rPr lang="en-US" sz="2400" dirty="0">
                <a:latin typeface="Century Gothic" panose="020B0502020202020204" pitchFamily="34" charset="0"/>
              </a:rPr>
              <a:t> </a:t>
            </a:r>
            <a:r>
              <a:rPr lang="en-US" sz="2400" dirty="0" err="1">
                <a:latin typeface="Century Gothic" panose="020B0502020202020204" pitchFamily="34" charset="0"/>
              </a:rPr>
              <a:t>prasarana</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a:t>
            </a:r>
            <a:r>
              <a:rPr lang="en-US" sz="2400" dirty="0" err="1">
                <a:latin typeface="Century Gothic" panose="020B0502020202020204" pitchFamily="34" charset="0"/>
              </a:rPr>
              <a:t>berikut</a:t>
            </a:r>
            <a:r>
              <a:rPr lang="en-US" sz="2400" dirty="0">
                <a:latin typeface="Century Gothic" panose="020B0502020202020204" pitchFamily="34" charset="0"/>
              </a:rPr>
              <a:t> </a:t>
            </a:r>
            <a:r>
              <a:rPr lang="en-US" sz="2400" dirty="0" err="1">
                <a:latin typeface="Century Gothic" panose="020B0502020202020204" pitchFamily="34" charset="0"/>
              </a:rPr>
              <a:t>realisasi</a:t>
            </a:r>
            <a:r>
              <a:rPr lang="en-US" sz="2400" dirty="0">
                <a:latin typeface="Century Gothic" panose="020B0502020202020204" pitchFamily="34" charset="0"/>
              </a:rPr>
              <a:t> </a:t>
            </a:r>
            <a:r>
              <a:rPr lang="en-US" sz="2400" dirty="0" err="1">
                <a:latin typeface="Century Gothic" panose="020B0502020202020204" pitchFamily="34" charset="0"/>
              </a:rPr>
              <a:t>penggunaan</a:t>
            </a:r>
            <a:r>
              <a:rPr lang="en-US" sz="2400" dirty="0">
                <a:latin typeface="Century Gothic" panose="020B0502020202020204" pitchFamily="34" charset="0"/>
              </a:rPr>
              <a:t> </a:t>
            </a:r>
            <a:r>
              <a:rPr lang="en-US" sz="2400" dirty="0" err="1">
                <a:latin typeface="Century Gothic" panose="020B0502020202020204" pitchFamily="34" charset="0"/>
              </a:rPr>
              <a:t>dananya</a:t>
            </a:r>
            <a:r>
              <a:rPr lang="en-US" sz="2400" dirty="0">
                <a:latin typeface="Century Gothic" panose="020B0502020202020204" pitchFamily="34" charset="0"/>
              </a:rPr>
              <a:t> </a:t>
            </a:r>
            <a:r>
              <a:rPr lang="en-US" sz="2400" dirty="0" err="1">
                <a:latin typeface="Century Gothic" panose="020B0502020202020204" pitchFamily="34" charset="0"/>
              </a:rPr>
              <a:t>kepada</a:t>
            </a:r>
            <a:r>
              <a:rPr lang="en-US" sz="2400" dirty="0">
                <a:latin typeface="Century Gothic" panose="020B0502020202020204" pitchFamily="34" charset="0"/>
              </a:rPr>
              <a:t> </a:t>
            </a:r>
            <a:r>
              <a:rPr lang="en-US" sz="2400" dirty="0" err="1">
                <a:latin typeface="Century Gothic" panose="020B0502020202020204" pitchFamily="34" charset="0"/>
              </a:rPr>
              <a:t>Kepala</a:t>
            </a:r>
            <a:r>
              <a:rPr lang="en-US" sz="2400" dirty="0">
                <a:latin typeface="Century Gothic" panose="020B0502020202020204" pitchFamily="34" charset="0"/>
              </a:rPr>
              <a:t> </a:t>
            </a:r>
            <a:r>
              <a:rPr lang="en-US" sz="2400" dirty="0" err="1">
                <a:latin typeface="Century Gothic" panose="020B0502020202020204" pitchFamily="34" charset="0"/>
              </a:rPr>
              <a:t>Sekolah</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457200" indent="-457200" algn="just">
              <a:spcBef>
                <a:spcPts val="600"/>
              </a:spcBef>
              <a:buFont typeface="+mj-lt"/>
              <a:buAutoNum type="alphaLcPeriod" startAt="5"/>
            </a:pPr>
            <a:r>
              <a:rPr lang="en-US" sz="2400" dirty="0" err="1" smtClean="0">
                <a:latin typeface="Century Gothic" panose="020B0502020202020204" pitchFamily="34" charset="0"/>
              </a:rPr>
              <a:t>melakukan</a:t>
            </a:r>
            <a:r>
              <a:rPr lang="en-US" sz="2400" dirty="0" smtClean="0">
                <a:latin typeface="Century Gothic" panose="020B0502020202020204" pitchFamily="34" charset="0"/>
              </a:rPr>
              <a:t> </a:t>
            </a:r>
            <a:r>
              <a:rPr lang="en-US" sz="2400" dirty="0" err="1">
                <a:latin typeface="Century Gothic" panose="020B0502020202020204" pitchFamily="34" charset="0"/>
              </a:rPr>
              <a:t>Serah</a:t>
            </a:r>
            <a:r>
              <a:rPr lang="en-US" sz="2400" dirty="0">
                <a:latin typeface="Century Gothic" panose="020B0502020202020204" pitchFamily="34" charset="0"/>
              </a:rPr>
              <a:t> </a:t>
            </a:r>
            <a:r>
              <a:rPr lang="en-US" sz="2400" dirty="0" err="1">
                <a:latin typeface="Century Gothic" panose="020B0502020202020204" pitchFamily="34" charset="0"/>
              </a:rPr>
              <a:t>Terima</a:t>
            </a:r>
            <a:r>
              <a:rPr lang="en-US" sz="2400" dirty="0">
                <a:latin typeface="Century Gothic" panose="020B0502020202020204" pitchFamily="34" charset="0"/>
              </a:rPr>
              <a:t> </a:t>
            </a:r>
            <a:r>
              <a:rPr lang="en-US" sz="2400" dirty="0" err="1">
                <a:latin typeface="Century Gothic" panose="020B0502020202020204" pitchFamily="34" charset="0"/>
              </a:rPr>
              <a:t>Hasil</a:t>
            </a:r>
            <a:r>
              <a:rPr lang="en-US" sz="2400" dirty="0">
                <a:latin typeface="Century Gothic" panose="020B0502020202020204" pitchFamily="34" charset="0"/>
              </a:rPr>
              <a:t> </a:t>
            </a:r>
            <a:r>
              <a:rPr lang="en-US" sz="2400" dirty="0" err="1">
                <a:latin typeface="Century Gothic" panose="020B0502020202020204" pitchFamily="34" charset="0"/>
              </a:rPr>
              <a:t>Pekerjaan</a:t>
            </a:r>
            <a:r>
              <a:rPr lang="en-US" sz="2400" dirty="0">
                <a:latin typeface="Century Gothic" panose="020B0502020202020204" pitchFamily="34" charset="0"/>
              </a:rPr>
              <a:t> </a:t>
            </a:r>
            <a:r>
              <a:rPr lang="en-US" sz="2400" dirty="0" err="1">
                <a:latin typeface="Century Gothic" panose="020B0502020202020204" pitchFamily="34" charset="0"/>
              </a:rPr>
              <a:t>peningkatan</a:t>
            </a:r>
            <a:r>
              <a:rPr lang="en-US" sz="2400" dirty="0">
                <a:latin typeface="Century Gothic" panose="020B0502020202020204" pitchFamily="34" charset="0"/>
              </a:rPr>
              <a:t> </a:t>
            </a:r>
            <a:r>
              <a:rPr lang="en-US" sz="2400" dirty="0" err="1">
                <a:latin typeface="Century Gothic" panose="020B0502020202020204" pitchFamily="34" charset="0"/>
              </a:rPr>
              <a:t>prasarana</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a:t>
            </a:r>
            <a:r>
              <a:rPr lang="en-US" sz="2400" dirty="0" err="1">
                <a:latin typeface="Century Gothic" panose="020B0502020202020204" pitchFamily="34" charset="0"/>
              </a:rPr>
              <a:t>dengan</a:t>
            </a:r>
            <a:r>
              <a:rPr lang="en-US" sz="2400" dirty="0">
                <a:latin typeface="Century Gothic" panose="020B0502020202020204" pitchFamily="34" charset="0"/>
              </a:rPr>
              <a:t> </a:t>
            </a:r>
            <a:r>
              <a:rPr lang="en-US" sz="2400" dirty="0" err="1">
                <a:latin typeface="Century Gothic" panose="020B0502020202020204" pitchFamily="34" charset="0"/>
              </a:rPr>
              <a:t>Kepala</a:t>
            </a:r>
            <a:r>
              <a:rPr lang="en-US" sz="2400" dirty="0">
                <a:latin typeface="Century Gothic" panose="020B0502020202020204" pitchFamily="34" charset="0"/>
              </a:rPr>
              <a:t> </a:t>
            </a:r>
            <a:r>
              <a:rPr lang="en-US" sz="2400" dirty="0" err="1">
                <a:latin typeface="Century Gothic" panose="020B0502020202020204" pitchFamily="34" charset="0"/>
              </a:rPr>
              <a:t>Sekolah</a:t>
            </a:r>
            <a:r>
              <a:rPr lang="en-US" sz="2400" dirty="0">
                <a:latin typeface="Century Gothic" panose="020B0502020202020204" pitchFamily="34" charset="0"/>
              </a:rPr>
              <a:t>; </a:t>
            </a:r>
            <a:r>
              <a:rPr lang="en-US" sz="2400" dirty="0" err="1">
                <a:latin typeface="Century Gothic" panose="020B0502020202020204" pitchFamily="34" charset="0"/>
              </a:rPr>
              <a:t>dan</a:t>
            </a:r>
            <a:r>
              <a:rPr lang="en-US" sz="2400" dirty="0">
                <a:latin typeface="Century Gothic" panose="020B0502020202020204" pitchFamily="34" charset="0"/>
              </a:rPr>
              <a:t> </a:t>
            </a:r>
            <a:endParaRPr lang="en-US" sz="2400" dirty="0" smtClean="0">
              <a:latin typeface="Century Gothic" panose="020B0502020202020204" pitchFamily="34" charset="0"/>
            </a:endParaRPr>
          </a:p>
          <a:p>
            <a:pPr marL="457200" indent="-457200" algn="just">
              <a:spcBef>
                <a:spcPts val="600"/>
              </a:spcBef>
              <a:buFont typeface="+mj-lt"/>
              <a:buAutoNum type="alphaLcPeriod" startAt="5"/>
            </a:pPr>
            <a:r>
              <a:rPr lang="en-US" sz="2400" dirty="0" err="1" smtClean="0">
                <a:latin typeface="Century Gothic" panose="020B0502020202020204" pitchFamily="34" charset="0"/>
              </a:rPr>
              <a:t>melakukan</a:t>
            </a:r>
            <a:r>
              <a:rPr lang="en-US" sz="2400" dirty="0" smtClean="0">
                <a:latin typeface="Century Gothic" panose="020B0502020202020204" pitchFamily="34" charset="0"/>
              </a:rPr>
              <a:t> </a:t>
            </a:r>
            <a:r>
              <a:rPr lang="en-US" sz="2400" dirty="0" err="1">
                <a:latin typeface="Century Gothic" panose="020B0502020202020204" pitchFamily="34" charset="0"/>
              </a:rPr>
              <a:t>serah</a:t>
            </a:r>
            <a:r>
              <a:rPr lang="en-US" sz="2400" dirty="0">
                <a:latin typeface="Century Gothic" panose="020B0502020202020204" pitchFamily="34" charset="0"/>
              </a:rPr>
              <a:t> </a:t>
            </a:r>
            <a:r>
              <a:rPr lang="en-US" sz="2400" dirty="0" err="1">
                <a:latin typeface="Century Gothic" panose="020B0502020202020204" pitchFamily="34" charset="0"/>
              </a:rPr>
              <a:t>terima</a:t>
            </a:r>
            <a:r>
              <a:rPr lang="en-US" sz="2400" dirty="0">
                <a:latin typeface="Century Gothic" panose="020B0502020202020204" pitchFamily="34" charset="0"/>
              </a:rPr>
              <a:t> </a:t>
            </a:r>
            <a:r>
              <a:rPr lang="en-US" sz="2400" dirty="0" err="1">
                <a:latin typeface="Century Gothic" panose="020B0502020202020204" pitchFamily="34" charset="0"/>
              </a:rPr>
              <a:t>hasil</a:t>
            </a:r>
            <a:r>
              <a:rPr lang="en-US" sz="2400" dirty="0">
                <a:latin typeface="Century Gothic" panose="020B0502020202020204" pitchFamily="34" charset="0"/>
              </a:rPr>
              <a:t> </a:t>
            </a:r>
            <a:r>
              <a:rPr lang="en-US" sz="2400" dirty="0" err="1">
                <a:latin typeface="Century Gothic" panose="020B0502020202020204" pitchFamily="34" charset="0"/>
              </a:rPr>
              <a:t>pekerjaan</a:t>
            </a:r>
            <a:r>
              <a:rPr lang="en-US" sz="2400" dirty="0">
                <a:latin typeface="Century Gothic" panose="020B0502020202020204" pitchFamily="34" charset="0"/>
              </a:rPr>
              <a:t> </a:t>
            </a:r>
            <a:r>
              <a:rPr lang="en-US" sz="2400" dirty="0" err="1">
                <a:latin typeface="Century Gothic" panose="020B0502020202020204" pitchFamily="34" charset="0"/>
              </a:rPr>
              <a:t>peningkatan</a:t>
            </a:r>
            <a:r>
              <a:rPr lang="en-US" sz="2400" dirty="0">
                <a:latin typeface="Century Gothic" panose="020B0502020202020204" pitchFamily="34" charset="0"/>
              </a:rPr>
              <a:t> </a:t>
            </a:r>
            <a:r>
              <a:rPr lang="en-US" sz="2400" dirty="0" err="1">
                <a:latin typeface="Century Gothic" panose="020B0502020202020204" pitchFamily="34" charset="0"/>
              </a:rPr>
              <a:t>prasarana</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a:t>
            </a:r>
            <a:r>
              <a:rPr lang="en-US" sz="2400" dirty="0" err="1">
                <a:latin typeface="Century Gothic" panose="020B0502020202020204" pitchFamily="34" charset="0"/>
              </a:rPr>
              <a:t>dengan</a:t>
            </a:r>
            <a:r>
              <a:rPr lang="en-US" sz="2400" dirty="0">
                <a:latin typeface="Century Gothic" panose="020B0502020202020204" pitchFamily="34" charset="0"/>
              </a:rPr>
              <a:t> PA/KPA </a:t>
            </a:r>
            <a:r>
              <a:rPr lang="en-US" sz="2400" dirty="0" err="1">
                <a:latin typeface="Century Gothic" panose="020B0502020202020204" pitchFamily="34" charset="0"/>
              </a:rPr>
              <a:t>dinas</a:t>
            </a:r>
            <a:r>
              <a:rPr lang="en-US" sz="2400" dirty="0">
                <a:latin typeface="Century Gothic" panose="020B0502020202020204" pitchFamily="34" charset="0"/>
              </a:rPr>
              <a:t> yang </a:t>
            </a:r>
            <a:r>
              <a:rPr lang="en-US" sz="2400" dirty="0" err="1">
                <a:latin typeface="Century Gothic" panose="020B0502020202020204" pitchFamily="34" charset="0"/>
              </a:rPr>
              <a:t>menangani</a:t>
            </a:r>
            <a:r>
              <a:rPr lang="en-US" sz="2400" dirty="0">
                <a:latin typeface="Century Gothic" panose="020B0502020202020204" pitchFamily="34" charset="0"/>
              </a:rPr>
              <a:t> </a:t>
            </a:r>
            <a:r>
              <a:rPr lang="en-US" sz="2400" dirty="0" err="1">
                <a:latin typeface="Century Gothic" panose="020B0502020202020204" pitchFamily="34" charset="0"/>
              </a:rPr>
              <a:t>urusan</a:t>
            </a:r>
            <a:r>
              <a:rPr lang="en-US" sz="2400" dirty="0">
                <a:latin typeface="Century Gothic" panose="020B0502020202020204" pitchFamily="34" charset="0"/>
              </a:rPr>
              <a:t> </a:t>
            </a:r>
            <a:r>
              <a:rPr lang="en-US" sz="2400" dirty="0" err="1">
                <a:latin typeface="Century Gothic" panose="020B0502020202020204" pitchFamily="34" charset="0"/>
              </a:rPr>
              <a:t>pendidikan</a:t>
            </a:r>
            <a:r>
              <a:rPr lang="en-US" sz="2400" dirty="0">
                <a:latin typeface="Century Gothic" panose="020B0502020202020204" pitchFamily="34" charset="0"/>
              </a:rPr>
              <a:t>, </a:t>
            </a:r>
            <a:r>
              <a:rPr lang="en-US" sz="2400" dirty="0" err="1">
                <a:latin typeface="Century Gothic" panose="020B0502020202020204" pitchFamily="34" charset="0"/>
              </a:rPr>
              <a:t>setelah</a:t>
            </a:r>
            <a:r>
              <a:rPr lang="en-US" sz="2400" dirty="0">
                <a:latin typeface="Century Gothic" panose="020B0502020202020204" pitchFamily="34" charset="0"/>
              </a:rPr>
              <a:t> </a:t>
            </a:r>
            <a:r>
              <a:rPr lang="en-US" sz="2400" dirty="0" err="1">
                <a:latin typeface="Century Gothic" panose="020B0502020202020204" pitchFamily="34" charset="0"/>
              </a:rPr>
              <a:t>hasil</a:t>
            </a:r>
            <a:r>
              <a:rPr lang="en-US" sz="2400" dirty="0">
                <a:latin typeface="Century Gothic" panose="020B0502020202020204" pitchFamily="34" charset="0"/>
              </a:rPr>
              <a:t> </a:t>
            </a:r>
            <a:r>
              <a:rPr lang="en-US" sz="2400" dirty="0" err="1">
                <a:latin typeface="Century Gothic" panose="020B0502020202020204" pitchFamily="34" charset="0"/>
              </a:rPr>
              <a:t>pekerjaan</a:t>
            </a:r>
            <a:r>
              <a:rPr lang="en-US" sz="2400" dirty="0">
                <a:latin typeface="Century Gothic" panose="020B0502020202020204" pitchFamily="34" charset="0"/>
              </a:rPr>
              <a:t> </a:t>
            </a:r>
            <a:r>
              <a:rPr lang="en-US" sz="2400" dirty="0" err="1">
                <a:latin typeface="Century Gothic" panose="020B0502020202020204" pitchFamily="34" charset="0"/>
              </a:rPr>
              <a:t>diperiksa</a:t>
            </a:r>
            <a:r>
              <a:rPr lang="en-US" sz="2400" dirty="0">
                <a:latin typeface="Century Gothic" panose="020B0502020202020204" pitchFamily="34" charset="0"/>
              </a:rPr>
              <a:t> </a:t>
            </a:r>
            <a:r>
              <a:rPr lang="en-US" sz="2400" dirty="0" err="1">
                <a:latin typeface="Century Gothic" panose="020B0502020202020204" pitchFamily="34" charset="0"/>
              </a:rPr>
              <a:t>oleh</a:t>
            </a:r>
            <a:r>
              <a:rPr lang="en-US" sz="2400" dirty="0">
                <a:latin typeface="Century Gothic" panose="020B0502020202020204" pitchFamily="34" charset="0"/>
              </a:rPr>
              <a:t> </a:t>
            </a:r>
            <a:r>
              <a:rPr lang="en-US" sz="2400" dirty="0" err="1">
                <a:latin typeface="Century Gothic" panose="020B0502020202020204" pitchFamily="34" charset="0"/>
              </a:rPr>
              <a:t>tim</a:t>
            </a:r>
            <a:r>
              <a:rPr lang="en-US" sz="2400" dirty="0">
                <a:latin typeface="Century Gothic" panose="020B0502020202020204" pitchFamily="34" charset="0"/>
              </a:rPr>
              <a:t> </a:t>
            </a:r>
            <a:r>
              <a:rPr lang="en-US" sz="2400" dirty="0" err="1">
                <a:latin typeface="Century Gothic" panose="020B0502020202020204" pitchFamily="34" charset="0"/>
              </a:rPr>
              <a:t>penerima</a:t>
            </a:r>
            <a:r>
              <a:rPr lang="en-US" sz="2400" dirty="0">
                <a:latin typeface="Century Gothic" panose="020B0502020202020204" pitchFamily="34" charset="0"/>
              </a:rPr>
              <a:t> </a:t>
            </a:r>
            <a:r>
              <a:rPr lang="en-US" sz="2400" dirty="0" err="1">
                <a:latin typeface="Century Gothic" panose="020B0502020202020204" pitchFamily="34" charset="0"/>
              </a:rPr>
              <a:t>hasil</a:t>
            </a:r>
            <a:r>
              <a:rPr lang="en-US" sz="2400" dirty="0">
                <a:latin typeface="Century Gothic" panose="020B0502020202020204" pitchFamily="34" charset="0"/>
              </a:rPr>
              <a:t> </a:t>
            </a:r>
            <a:r>
              <a:rPr lang="en-US" sz="2400" dirty="0" err="1">
                <a:latin typeface="Century Gothic" panose="020B0502020202020204" pitchFamily="34" charset="0"/>
              </a:rPr>
              <a:t>pekerjaan</a:t>
            </a:r>
            <a:r>
              <a:rPr lang="en-US" sz="2400" dirty="0">
                <a:latin typeface="Century Gothic" panose="020B0502020202020204" pitchFamily="34" charset="0"/>
              </a:rPr>
              <a:t> (PHP</a:t>
            </a:r>
            <a:r>
              <a:rPr lang="en-US" sz="2400" dirty="0" smtClean="0">
                <a:latin typeface="Century Gothic" panose="020B0502020202020204" pitchFamily="34" charset="0"/>
              </a:rPr>
              <a:t>).</a:t>
            </a:r>
          </a:p>
          <a:p>
            <a:pPr algn="just">
              <a:spcBef>
                <a:spcPts val="600"/>
              </a:spcBef>
            </a:pPr>
            <a:endParaRPr lang="en-US" sz="1050" dirty="0" smtClean="0">
              <a:latin typeface="Century Gothic" panose="020B0502020202020204" pitchFamily="34" charset="0"/>
            </a:endParaRPr>
          </a:p>
        </p:txBody>
      </p:sp>
    </p:spTree>
    <p:extLst>
      <p:ext uri="{BB962C8B-B14F-4D97-AF65-F5344CB8AC3E}">
        <p14:creationId xmlns:p14="http://schemas.microsoft.com/office/powerpoint/2010/main" val="39203723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02812" y="3429397"/>
            <a:ext cx="2219932"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 </a:t>
            </a: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 di </a:t>
            </a:r>
            <a:r>
              <a:rPr lang="en-US" sz="3810" b="1" dirty="0" err="1" smtClean="0">
                <a:solidFill>
                  <a:prstClr val="black">
                    <a:lumMod val="75000"/>
                    <a:lumOff val="25000"/>
                  </a:prstClr>
                </a:solidFill>
                <a:latin typeface="Century Gothic" panose="020B0502020202020204" pitchFamily="34" charset="0"/>
              </a:rPr>
              <a:t>Sekolah</a:t>
            </a:r>
            <a:endParaRPr kumimoji="0" lang="fi-FI" sz="4572" b="1" i="0" u="none" strike="noStrike" kern="1200" cap="none" spc="0" normalizeH="0" baseline="0" noProof="0" dirty="0">
              <a:ln>
                <a:noFill/>
              </a:ln>
              <a:solidFill>
                <a:srgbClr val="ED7D31"/>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45511461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0" y="0"/>
            <a:ext cx="10534650" cy="519035"/>
          </a:xfrm>
        </p:spPr>
        <p:txBody>
          <a:bodyPr>
            <a:normAutofit fontScale="90000"/>
          </a:bodyPr>
          <a:lstStyle/>
          <a:p>
            <a:r>
              <a:rPr lang="en-US" sz="2800" b="1" dirty="0" smtClean="0">
                <a:solidFill>
                  <a:schemeClr val="bg1"/>
                </a:solidFill>
              </a:rPr>
              <a:t>Menu </a:t>
            </a:r>
            <a:r>
              <a:rPr lang="en-US" sz="2800" b="1" dirty="0" err="1" smtClean="0">
                <a:solidFill>
                  <a:schemeClr val="bg1"/>
                </a:solidFill>
              </a:rPr>
              <a:t>Peningkatan</a:t>
            </a:r>
            <a:r>
              <a:rPr lang="en-US" sz="2800" b="1" dirty="0" smtClean="0">
                <a:solidFill>
                  <a:schemeClr val="bg1"/>
                </a:solidFill>
              </a:rPr>
              <a:t> </a:t>
            </a:r>
            <a:r>
              <a:rPr lang="en-US" sz="2800" b="1" dirty="0" err="1" smtClean="0">
                <a:solidFill>
                  <a:srgbClr val="FFFF00"/>
                </a:solidFill>
              </a:rPr>
              <a:t>Prasarana</a:t>
            </a:r>
            <a:r>
              <a:rPr lang="en-US" sz="2800" b="1" dirty="0" smtClean="0">
                <a:solidFill>
                  <a:srgbClr val="FFFF00"/>
                </a:solidFill>
              </a:rPr>
              <a:t> </a:t>
            </a:r>
            <a:r>
              <a:rPr lang="en-US" sz="2800" b="1" dirty="0" smtClean="0">
                <a:solidFill>
                  <a:schemeClr val="bg1"/>
                </a:solidFill>
              </a:rPr>
              <a:t>SMA </a:t>
            </a:r>
            <a:r>
              <a:rPr lang="en-US" sz="2000" dirty="0" smtClean="0">
                <a:solidFill>
                  <a:schemeClr val="bg1"/>
                </a:solidFill>
              </a:rPr>
              <a:t>(</a:t>
            </a:r>
            <a:r>
              <a:rPr lang="en-US" sz="2000" dirty="0" err="1" smtClean="0">
                <a:solidFill>
                  <a:schemeClr val="bg1"/>
                </a:solidFill>
              </a:rPr>
              <a:t>Lampiran</a:t>
            </a:r>
            <a:r>
              <a:rPr lang="en-US" sz="2000" dirty="0" smtClean="0">
                <a:solidFill>
                  <a:schemeClr val="bg1"/>
                </a:solidFill>
              </a:rPr>
              <a:t> IV, </a:t>
            </a:r>
            <a:r>
              <a:rPr lang="en-US" sz="2000" dirty="0" err="1" smtClean="0">
                <a:solidFill>
                  <a:schemeClr val="bg1"/>
                </a:solidFill>
              </a:rPr>
              <a:t>Permendikbud</a:t>
            </a:r>
            <a:r>
              <a:rPr lang="en-US" sz="2000" dirty="0" smtClean="0">
                <a:solidFill>
                  <a:schemeClr val="bg1"/>
                </a:solidFill>
              </a:rPr>
              <a:t> 8 </a:t>
            </a:r>
            <a:r>
              <a:rPr lang="en-US" sz="2000" dirty="0" err="1">
                <a:solidFill>
                  <a:schemeClr val="bg1"/>
                </a:solidFill>
              </a:rPr>
              <a:t>T</a:t>
            </a:r>
            <a:r>
              <a:rPr lang="en-US" sz="2000" dirty="0" err="1" smtClean="0">
                <a:solidFill>
                  <a:schemeClr val="bg1"/>
                </a:solidFill>
              </a:rPr>
              <a:t>ahun</a:t>
            </a:r>
            <a:r>
              <a:rPr lang="en-US" sz="2000" dirty="0" smtClean="0">
                <a:solidFill>
                  <a:schemeClr val="bg1"/>
                </a:solidFill>
              </a:rPr>
              <a:t> 2018 )</a:t>
            </a:r>
            <a:endParaRPr lang="en-US" sz="2000"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121919" y="565132"/>
            <a:ext cx="7532915" cy="754053"/>
          </a:xfrm>
          <a:prstGeom prst="rect">
            <a:avLst/>
          </a:prstGeom>
        </p:spPr>
        <p:txBody>
          <a:bodyPr wrap="square">
            <a:spAutoFit/>
          </a:bodyPr>
          <a:lstStyle/>
          <a:p>
            <a:pPr>
              <a:spcBef>
                <a:spcPts val="600"/>
              </a:spcBef>
            </a:pPr>
            <a:r>
              <a:rPr lang="en-US" sz="2000" b="1" dirty="0">
                <a:solidFill>
                  <a:srgbClr val="00B050"/>
                </a:solidFill>
                <a:latin typeface="Century Gothic" panose="020B0502020202020204" pitchFamily="34" charset="0"/>
              </a:rPr>
              <a:t>DAK </a:t>
            </a:r>
            <a:r>
              <a:rPr lang="en-US" sz="2000" b="1" dirty="0" err="1">
                <a:solidFill>
                  <a:srgbClr val="00B050"/>
                </a:solidFill>
                <a:latin typeface="Century Gothic" panose="020B0502020202020204" pitchFamily="34" charset="0"/>
              </a:rPr>
              <a:t>Reguler</a:t>
            </a:r>
            <a:r>
              <a:rPr lang="en-US" sz="2000" b="1" dirty="0">
                <a:solidFill>
                  <a:srgbClr val="00B050"/>
                </a:solidFill>
                <a:latin typeface="Century Gothic" panose="020B0502020202020204" pitchFamily="34" charset="0"/>
              </a:rPr>
              <a:t> </a:t>
            </a:r>
          </a:p>
          <a:p>
            <a:pPr>
              <a:spcBef>
                <a:spcPts val="600"/>
              </a:spcBef>
            </a:pPr>
            <a:r>
              <a:rPr lang="nn-NO" dirty="0">
                <a:latin typeface="Century Gothic" panose="020B0502020202020204" pitchFamily="34" charset="0"/>
              </a:rPr>
              <a:t>Menu peningkatan prasarana DAK Reguler terdiri dari: </a:t>
            </a:r>
          </a:p>
        </p:txBody>
      </p:sp>
      <p:grpSp>
        <p:nvGrpSpPr>
          <p:cNvPr id="7" name="Group 6"/>
          <p:cNvGrpSpPr/>
          <p:nvPr/>
        </p:nvGrpSpPr>
        <p:grpSpPr>
          <a:xfrm>
            <a:off x="256221" y="1316835"/>
            <a:ext cx="10970773" cy="3071491"/>
            <a:chOff x="256221" y="1316835"/>
            <a:chExt cx="10970773" cy="3071491"/>
          </a:xfrm>
        </p:grpSpPr>
        <p:grpSp>
          <p:nvGrpSpPr>
            <p:cNvPr id="8" name="Group 7"/>
            <p:cNvGrpSpPr/>
            <p:nvPr/>
          </p:nvGrpSpPr>
          <p:grpSpPr>
            <a:xfrm>
              <a:off x="272626" y="1316835"/>
              <a:ext cx="515062" cy="504970"/>
              <a:chOff x="143420" y="551927"/>
              <a:chExt cx="985290" cy="795741"/>
            </a:xfrm>
          </p:grpSpPr>
          <p:grpSp>
            <p:nvGrpSpPr>
              <p:cNvPr id="39" name="Group 38"/>
              <p:cNvGrpSpPr/>
              <p:nvPr/>
            </p:nvGrpSpPr>
            <p:grpSpPr>
              <a:xfrm>
                <a:off x="143420" y="551927"/>
                <a:ext cx="985290" cy="795741"/>
                <a:chOff x="1409702" y="1240972"/>
                <a:chExt cx="1524000" cy="1523999"/>
              </a:xfrm>
              <a:solidFill>
                <a:schemeClr val="bg1"/>
              </a:solidFill>
              <a:effectLst>
                <a:outerShdw blurRad="50800" dist="38100" dir="5400000" algn="t" rotWithShape="0">
                  <a:prstClr val="black">
                    <a:alpha val="40000"/>
                  </a:prstClr>
                </a:outerShdw>
              </a:effectLst>
            </p:grpSpPr>
            <p:sp>
              <p:nvSpPr>
                <p:cNvPr id="41" name="Oval 40"/>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sp>
              <p:nvSpPr>
                <p:cNvPr id="42" name="Oval 41"/>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grpSp>
          <p:pic>
            <p:nvPicPr>
              <p:cNvPr id="4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8243" r="84425" b="53900"/>
              <a:stretch/>
            </p:blipFill>
            <p:spPr bwMode="auto">
              <a:xfrm>
                <a:off x="435241" y="694627"/>
                <a:ext cx="395524" cy="417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 8"/>
            <p:cNvGrpSpPr/>
            <p:nvPr/>
          </p:nvGrpSpPr>
          <p:grpSpPr>
            <a:xfrm>
              <a:off x="256221" y="2036305"/>
              <a:ext cx="547872" cy="501153"/>
              <a:chOff x="370203" y="3824918"/>
              <a:chExt cx="748495" cy="566545"/>
            </a:xfrm>
          </p:grpSpPr>
          <p:grpSp>
            <p:nvGrpSpPr>
              <p:cNvPr id="35" name="Group 34"/>
              <p:cNvGrpSpPr/>
              <p:nvPr/>
            </p:nvGrpSpPr>
            <p:grpSpPr>
              <a:xfrm>
                <a:off x="370203" y="3824918"/>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37" name="Oval 36"/>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sp>
              <p:nvSpPr>
                <p:cNvPr id="38" name="Oval 37"/>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grpSp>
          <p:pic>
            <p:nvPicPr>
              <p:cNvPr id="36"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61" t="25197" r="41788" b="50000"/>
              <a:stretch/>
            </p:blipFill>
            <p:spPr bwMode="auto">
              <a:xfrm>
                <a:off x="587467" y="3919274"/>
                <a:ext cx="307008" cy="34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0" name="Group 9"/>
            <p:cNvGrpSpPr/>
            <p:nvPr/>
          </p:nvGrpSpPr>
          <p:grpSpPr>
            <a:xfrm>
              <a:off x="301064" y="3923835"/>
              <a:ext cx="458187" cy="444981"/>
              <a:chOff x="367480" y="5178316"/>
              <a:chExt cx="748495" cy="566545"/>
            </a:xfrm>
          </p:grpSpPr>
          <p:grpSp>
            <p:nvGrpSpPr>
              <p:cNvPr id="31" name="Group 30"/>
              <p:cNvGrpSpPr/>
              <p:nvPr/>
            </p:nvGrpSpPr>
            <p:grpSpPr>
              <a:xfrm>
                <a:off x="367480" y="5178316"/>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33" name="Oval 32"/>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sp>
              <p:nvSpPr>
                <p:cNvPr id="34" name="Oval 33"/>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grpSp>
          <p:pic>
            <p:nvPicPr>
              <p:cNvPr id="32"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0139" t="54952" r="3813" b="19590"/>
              <a:stretch/>
            </p:blipFill>
            <p:spPr bwMode="auto">
              <a:xfrm>
                <a:off x="570977" y="5300129"/>
                <a:ext cx="345374" cy="32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Rectangle 10"/>
            <p:cNvSpPr/>
            <p:nvPr/>
          </p:nvSpPr>
          <p:spPr>
            <a:xfrm>
              <a:off x="782013" y="1319185"/>
              <a:ext cx="10444981" cy="658642"/>
            </a:xfrm>
            <a:prstGeom prst="rect">
              <a:avLst/>
            </a:prstGeom>
          </p:spPr>
          <p:txBody>
            <a:bodyPr wrap="square">
              <a:spAutoFit/>
            </a:bodyPr>
            <a:lstStyle/>
            <a:p>
              <a:pPr marL="287338" lvl="0" indent="-287338" fontAlgn="base">
                <a:lnSpc>
                  <a:spcPct val="115000"/>
                </a:lnSpc>
                <a:spcBef>
                  <a:spcPct val="0"/>
                </a:spcBef>
                <a:spcAft>
                  <a:spcPct val="0"/>
                </a:spcAft>
              </a:pPr>
              <a:r>
                <a:rPr lang="en-US" altLang="en-US" sz="1600" dirty="0" smtClean="0">
                  <a:latin typeface="Century Gothic" pitchFamily="34" charset="0"/>
                  <a:cs typeface="Arial" panose="020B0604020202020204" pitchFamily="34" charset="0"/>
                </a:rPr>
                <a:t>1. </a:t>
              </a:r>
              <a:r>
                <a:rPr lang="en-US" altLang="en-US" sz="1600" dirty="0" err="1" smtClean="0">
                  <a:latin typeface="Century Gothic" pitchFamily="34" charset="0"/>
                  <a:cs typeface="Arial" panose="020B0604020202020204" pitchFamily="34" charset="0"/>
                </a:rPr>
                <a:t>Rehabilitasi</a:t>
              </a:r>
              <a:r>
                <a:rPr lang="en-US" altLang="en-US" sz="1600" dirty="0" smtClean="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ruang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belajar</a:t>
              </a:r>
              <a:r>
                <a:rPr lang="en-US" altLang="en-US" sz="1600" dirty="0">
                  <a:latin typeface="Century Gothic" pitchFamily="34" charset="0"/>
                  <a:cs typeface="Arial" panose="020B0604020202020204" pitchFamily="34" charset="0"/>
                </a:rPr>
                <a:t> SMA, </a:t>
              </a:r>
              <a:r>
                <a:rPr lang="en-US" altLang="en-US" sz="1600" dirty="0" err="1">
                  <a:latin typeface="Century Gothic" pitchFamily="34" charset="0"/>
                  <a:cs typeface="Arial" panose="020B0604020202020204" pitchFamily="34" charset="0"/>
                </a:rPr>
                <a:t>ruang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penunjang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lainnya</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ruang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perpustakaan</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dan</a:t>
              </a:r>
              <a:r>
                <a:rPr lang="en-US" altLang="en-US" sz="1600" dirty="0">
                  <a:latin typeface="Century Gothic" pitchFamily="34" charset="0"/>
                  <a:cs typeface="Arial" panose="020B0604020202020204" pitchFamily="34" charset="0"/>
                </a:rPr>
                <a:t>/</a:t>
              </a:r>
              <a:r>
                <a:rPr lang="en-US" altLang="en-US" sz="1600" dirty="0" err="1">
                  <a:latin typeface="Century Gothic" pitchFamily="34" charset="0"/>
                  <a:cs typeface="Arial" panose="020B0604020202020204" pitchFamily="34" charset="0"/>
                </a:rPr>
                <a:t>atau</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ruang</a:t>
              </a:r>
              <a:r>
                <a:rPr lang="en-US" altLang="en-US" sz="1600" dirty="0">
                  <a:latin typeface="Century Gothic" pitchFamily="34" charset="0"/>
                  <a:cs typeface="Arial" panose="020B0604020202020204" pitchFamily="34" charset="0"/>
                </a:rPr>
                <a:t> guru </a:t>
              </a:r>
              <a:r>
                <a:rPr lang="en-US" altLang="en-US" sz="1600" dirty="0" err="1">
                  <a:latin typeface="Century Gothic" pitchFamily="34" charset="0"/>
                  <a:cs typeface="Arial" panose="020B0604020202020204" pitchFamily="34" charset="0"/>
                </a:rPr>
                <a:t>dengan</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tingkat</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kerusakan</a:t>
              </a:r>
              <a:r>
                <a:rPr lang="en-US" altLang="en-US" sz="1600" dirty="0">
                  <a:latin typeface="Century Gothic" pitchFamily="34" charset="0"/>
                  <a:cs typeface="Arial" panose="020B0604020202020204" pitchFamily="34" charset="0"/>
                </a:rPr>
                <a:t> minimal </a:t>
              </a:r>
              <a:r>
                <a:rPr lang="en-US" altLang="en-US" sz="1600" dirty="0" err="1">
                  <a:latin typeface="Century Gothic" pitchFamily="34" charset="0"/>
                  <a:cs typeface="Arial" panose="020B0604020202020204" pitchFamily="34" charset="0"/>
                </a:rPr>
                <a:t>sedang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baik</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beserta</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perabot</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atau</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tanpa</a:t>
              </a:r>
              <a:r>
                <a:rPr lang="en-US" altLang="en-US" sz="1600" dirty="0">
                  <a:latin typeface="Century Gothic" pitchFamily="34" charset="0"/>
                  <a:cs typeface="Arial" panose="020B0604020202020204" pitchFamily="34" charset="0"/>
                </a:rPr>
                <a:t> </a:t>
              </a:r>
              <a:r>
                <a:rPr lang="en-US" altLang="en-US" sz="1600" dirty="0" err="1" smtClean="0">
                  <a:latin typeface="Century Gothic" pitchFamily="34" charset="0"/>
                  <a:cs typeface="Arial" panose="020B0604020202020204" pitchFamily="34" charset="0"/>
                </a:rPr>
                <a:t>perabot</a:t>
              </a:r>
              <a:r>
                <a:rPr lang="en-US" altLang="en-US" sz="1600" dirty="0" smtClean="0">
                  <a:latin typeface="Century Gothic" pitchFamily="34" charset="0"/>
                  <a:cs typeface="Arial" panose="020B0604020202020204" pitchFamily="34" charset="0"/>
                </a:rPr>
                <a:t>:</a:t>
              </a:r>
              <a:endParaRPr lang="en-US" altLang="en-US" sz="1600" dirty="0">
                <a:latin typeface="Century Gothic" pitchFamily="34" charset="0"/>
                <a:cs typeface="Arial" panose="020B0604020202020204" pitchFamily="34" charset="0"/>
              </a:endParaRPr>
            </a:p>
          </p:txBody>
        </p:sp>
        <p:sp>
          <p:nvSpPr>
            <p:cNvPr id="12" name="Rectangle 11"/>
            <p:cNvSpPr/>
            <p:nvPr/>
          </p:nvSpPr>
          <p:spPr>
            <a:xfrm>
              <a:off x="782013" y="2067672"/>
              <a:ext cx="10444981" cy="375487"/>
            </a:xfrm>
            <a:prstGeom prst="rect">
              <a:avLst/>
            </a:prstGeom>
          </p:spPr>
          <p:txBody>
            <a:bodyPr wrap="square">
              <a:spAutoFit/>
            </a:bodyPr>
            <a:lstStyle/>
            <a:p>
              <a:pPr marL="287338" lvl="0" indent="-287338" fontAlgn="base">
                <a:lnSpc>
                  <a:spcPct val="115000"/>
                </a:lnSpc>
                <a:spcBef>
                  <a:spcPct val="0"/>
                </a:spcBef>
                <a:spcAft>
                  <a:spcPct val="0"/>
                </a:spcAft>
              </a:pPr>
              <a:r>
                <a:rPr lang="en-US" altLang="en-US" sz="1600" dirty="0">
                  <a:latin typeface="Century Gothic" pitchFamily="34" charset="0"/>
                  <a:cs typeface="Arial" panose="020B0604020202020204" pitchFamily="34" charset="0"/>
                </a:rPr>
                <a:t>2. </a:t>
              </a:r>
              <a:r>
                <a:rPr lang="en-US" altLang="en-US" sz="1600" dirty="0" err="1">
                  <a:latin typeface="Century Gothic" pitchFamily="34" charset="0"/>
                  <a:cs typeface="Arial" panose="020B0604020202020204" pitchFamily="34" charset="0"/>
                </a:rPr>
                <a:t>Rehabilitasi</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jamban</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siswa</a:t>
              </a:r>
              <a:r>
                <a:rPr lang="en-US" altLang="en-US" sz="1600" dirty="0">
                  <a:latin typeface="Century Gothic" pitchFamily="34" charset="0"/>
                  <a:cs typeface="Arial" panose="020B0604020202020204" pitchFamily="34" charset="0"/>
                </a:rPr>
                <a:t>/guru </a:t>
              </a:r>
              <a:r>
                <a:rPr lang="en-US" altLang="en-US" sz="1600" dirty="0" err="1">
                  <a:latin typeface="Century Gothic" pitchFamily="34" charset="0"/>
                  <a:cs typeface="Arial" panose="020B0604020202020204" pitchFamily="34" charset="0"/>
                </a:rPr>
                <a:t>baik</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beserta</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sanitasi</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atau</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tanpa</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sanitasinya</a:t>
              </a:r>
              <a:r>
                <a:rPr lang="en-US" altLang="en-US" sz="1600" dirty="0">
                  <a:latin typeface="Century Gothic" pitchFamily="34" charset="0"/>
                  <a:cs typeface="Arial" panose="020B0604020202020204" pitchFamily="34" charset="0"/>
                </a:rPr>
                <a:t>.</a:t>
              </a:r>
            </a:p>
          </p:txBody>
        </p:sp>
        <p:sp>
          <p:nvSpPr>
            <p:cNvPr id="13" name="Rectangle 12"/>
            <p:cNvSpPr/>
            <p:nvPr/>
          </p:nvSpPr>
          <p:spPr>
            <a:xfrm>
              <a:off x="782013" y="2681398"/>
              <a:ext cx="10444981" cy="375487"/>
            </a:xfrm>
            <a:prstGeom prst="rect">
              <a:avLst/>
            </a:prstGeom>
          </p:spPr>
          <p:txBody>
            <a:bodyPr wrap="square">
              <a:spAutoFit/>
            </a:bodyPr>
            <a:lstStyle/>
            <a:p>
              <a:pPr marL="287338" lvl="0" indent="-287338" fontAlgn="base">
                <a:lnSpc>
                  <a:spcPct val="115000"/>
                </a:lnSpc>
                <a:spcBef>
                  <a:spcPct val="0"/>
                </a:spcBef>
                <a:spcAft>
                  <a:spcPct val="0"/>
                </a:spcAft>
              </a:pPr>
              <a:r>
                <a:rPr lang="en-US" altLang="en-US" sz="1600" dirty="0" smtClean="0">
                  <a:latin typeface="Century Gothic" pitchFamily="34" charset="0"/>
                  <a:cs typeface="Arial" panose="020B0604020202020204" pitchFamily="34" charset="0"/>
                </a:rPr>
                <a:t>3. </a:t>
              </a:r>
              <a:r>
                <a:rPr lang="en-US" altLang="en-US" sz="1600" dirty="0">
                  <a:latin typeface="Century Gothic" pitchFamily="34" charset="0"/>
                  <a:cs typeface="Arial" panose="020B0604020202020204" pitchFamily="34" charset="0"/>
                </a:rPr>
                <a:t>Pembangunan </a:t>
              </a:r>
              <a:r>
                <a:rPr lang="en-US" altLang="en-US" sz="1600" dirty="0" err="1">
                  <a:latin typeface="Century Gothic" pitchFamily="34" charset="0"/>
                  <a:cs typeface="Arial" panose="020B0604020202020204" pitchFamily="34" charset="0"/>
                </a:rPr>
                <a:t>jamban</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siswa</a:t>
              </a:r>
              <a:r>
                <a:rPr lang="en-US" altLang="en-US" sz="1600" dirty="0">
                  <a:latin typeface="Century Gothic" pitchFamily="34" charset="0"/>
                  <a:cs typeface="Arial" panose="020B0604020202020204" pitchFamily="34" charset="0"/>
                </a:rPr>
                <a:t>/guru </a:t>
              </a:r>
              <a:r>
                <a:rPr lang="en-US" altLang="en-US" sz="1600" dirty="0" err="1">
                  <a:latin typeface="Century Gothic" pitchFamily="34" charset="0"/>
                  <a:cs typeface="Arial" panose="020B0604020202020204" pitchFamily="34" charset="0"/>
                </a:rPr>
                <a:t>berikut</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sanitasinya</a:t>
              </a:r>
              <a:r>
                <a:rPr lang="en-US" altLang="en-US" sz="1600" dirty="0">
                  <a:latin typeface="Century Gothic" pitchFamily="34" charset="0"/>
                  <a:cs typeface="Arial" panose="020B0604020202020204" pitchFamily="34" charset="0"/>
                </a:rPr>
                <a:t>:</a:t>
              </a:r>
            </a:p>
          </p:txBody>
        </p:sp>
        <p:grpSp>
          <p:nvGrpSpPr>
            <p:cNvPr id="14" name="Group 13"/>
            <p:cNvGrpSpPr/>
            <p:nvPr/>
          </p:nvGrpSpPr>
          <p:grpSpPr>
            <a:xfrm>
              <a:off x="288941" y="3276229"/>
              <a:ext cx="482433" cy="494722"/>
              <a:chOff x="275990" y="1426995"/>
              <a:chExt cx="819900" cy="788866"/>
            </a:xfrm>
          </p:grpSpPr>
          <p:grpSp>
            <p:nvGrpSpPr>
              <p:cNvPr id="27" name="Group 26"/>
              <p:cNvGrpSpPr/>
              <p:nvPr/>
            </p:nvGrpSpPr>
            <p:grpSpPr>
              <a:xfrm>
                <a:off x="275990" y="1426995"/>
                <a:ext cx="819900" cy="788866"/>
                <a:chOff x="1409702" y="1240972"/>
                <a:chExt cx="1524000" cy="1523999"/>
              </a:xfrm>
              <a:solidFill>
                <a:schemeClr val="bg1"/>
              </a:solidFill>
              <a:effectLst>
                <a:outerShdw blurRad="50800" dist="38100" dir="5400000" algn="t" rotWithShape="0">
                  <a:prstClr val="black">
                    <a:alpha val="40000"/>
                  </a:prstClr>
                </a:outerShdw>
              </a:effectLst>
            </p:grpSpPr>
            <p:sp>
              <p:nvSpPr>
                <p:cNvPr id="29" name="Oval 28"/>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sp>
              <p:nvSpPr>
                <p:cNvPr id="30" name="Oval 29"/>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grpSp>
          <p:pic>
            <p:nvPicPr>
              <p:cNvPr id="28"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6705" t="48864" r="64820" b="37045"/>
              <a:stretch/>
            </p:blipFill>
            <p:spPr bwMode="auto">
              <a:xfrm>
                <a:off x="408156" y="1556508"/>
                <a:ext cx="551343" cy="51538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14"/>
            <p:cNvSpPr/>
            <p:nvPr/>
          </p:nvSpPr>
          <p:spPr>
            <a:xfrm>
              <a:off x="782013" y="3293507"/>
              <a:ext cx="10444981" cy="375487"/>
            </a:xfrm>
            <a:prstGeom prst="rect">
              <a:avLst/>
            </a:prstGeom>
          </p:spPr>
          <p:txBody>
            <a:bodyPr wrap="square">
              <a:spAutoFit/>
            </a:bodyPr>
            <a:lstStyle/>
            <a:p>
              <a:pPr marL="287338" lvl="0" indent="-287338" fontAlgn="base">
                <a:lnSpc>
                  <a:spcPct val="115000"/>
                </a:lnSpc>
                <a:spcBef>
                  <a:spcPct val="0"/>
                </a:spcBef>
                <a:spcAft>
                  <a:spcPct val="0"/>
                </a:spcAft>
              </a:pPr>
              <a:r>
                <a:rPr lang="en-US" altLang="en-US" sz="1600" dirty="0">
                  <a:latin typeface="Century Gothic" pitchFamily="34" charset="0"/>
                  <a:cs typeface="Arial" panose="020B0604020202020204" pitchFamily="34" charset="0"/>
                </a:rPr>
                <a:t>4</a:t>
              </a:r>
              <a:r>
                <a:rPr lang="en-US" altLang="en-US" sz="1600" dirty="0" smtClean="0">
                  <a:latin typeface="Century Gothic" pitchFamily="34" charset="0"/>
                  <a:cs typeface="Arial" panose="020B0604020202020204" pitchFamily="34" charset="0"/>
                </a:rPr>
                <a:t>. </a:t>
              </a:r>
              <a:r>
                <a:rPr lang="en-US" altLang="en-US" sz="1600" dirty="0">
                  <a:latin typeface="Century Gothic" pitchFamily="34" charset="0"/>
                  <a:cs typeface="Arial" panose="020B0604020202020204" pitchFamily="34" charset="0"/>
                </a:rPr>
                <a:t>Pembangunan </a:t>
              </a:r>
              <a:r>
                <a:rPr lang="en-US" altLang="en-US" sz="1600" dirty="0" err="1">
                  <a:latin typeface="Century Gothic" pitchFamily="34" charset="0"/>
                  <a:cs typeface="Arial" panose="020B0604020202020204" pitchFamily="34" charset="0"/>
                </a:rPr>
                <a:t>Ruang</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Kelas</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Baru</a:t>
              </a:r>
              <a:r>
                <a:rPr lang="en-US" altLang="en-US" sz="1600" dirty="0">
                  <a:latin typeface="Century Gothic" pitchFamily="34" charset="0"/>
                  <a:cs typeface="Arial" panose="020B0604020202020204" pitchFamily="34" charset="0"/>
                </a:rPr>
                <a:t> (RKB) </a:t>
              </a:r>
              <a:r>
                <a:rPr lang="en-US" altLang="en-US" sz="1600" dirty="0" err="1">
                  <a:latin typeface="Century Gothic" pitchFamily="34" charset="0"/>
                  <a:cs typeface="Arial" panose="020B0604020202020204" pitchFamily="34" charset="0"/>
                </a:rPr>
                <a:t>berikut</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perabotnya</a:t>
              </a:r>
              <a:r>
                <a:rPr lang="en-US" altLang="en-US" sz="1600" dirty="0">
                  <a:latin typeface="Century Gothic" pitchFamily="34" charset="0"/>
                  <a:cs typeface="Arial" panose="020B0604020202020204" pitchFamily="34" charset="0"/>
                </a:rPr>
                <a:t>:</a:t>
              </a:r>
            </a:p>
          </p:txBody>
        </p:sp>
        <p:sp>
          <p:nvSpPr>
            <p:cNvPr id="16" name="Rectangle 15"/>
            <p:cNvSpPr/>
            <p:nvPr/>
          </p:nvSpPr>
          <p:spPr>
            <a:xfrm>
              <a:off x="782013" y="3963581"/>
              <a:ext cx="10444981" cy="375487"/>
            </a:xfrm>
            <a:prstGeom prst="rect">
              <a:avLst/>
            </a:prstGeom>
          </p:spPr>
          <p:txBody>
            <a:bodyPr wrap="square">
              <a:spAutoFit/>
            </a:bodyPr>
            <a:lstStyle/>
            <a:p>
              <a:pPr marL="287338" lvl="0" indent="-287338" fontAlgn="base">
                <a:lnSpc>
                  <a:spcPct val="115000"/>
                </a:lnSpc>
                <a:spcBef>
                  <a:spcPct val="0"/>
                </a:spcBef>
                <a:spcAft>
                  <a:spcPct val="0"/>
                </a:spcAft>
              </a:pPr>
              <a:r>
                <a:rPr lang="en-US" altLang="en-US" sz="1600" dirty="0">
                  <a:latin typeface="Century Gothic" pitchFamily="34" charset="0"/>
                  <a:cs typeface="Arial" panose="020B0604020202020204" pitchFamily="34" charset="0"/>
                </a:rPr>
                <a:t>5</a:t>
              </a:r>
              <a:r>
                <a:rPr lang="en-US" altLang="en-US" sz="1600" dirty="0" smtClean="0">
                  <a:latin typeface="Century Gothic" pitchFamily="34" charset="0"/>
                  <a:cs typeface="Arial" panose="020B0604020202020204" pitchFamily="34" charset="0"/>
                </a:rPr>
                <a:t>. </a:t>
              </a:r>
              <a:r>
                <a:rPr lang="en-US" altLang="en-US" sz="1600" dirty="0">
                  <a:latin typeface="Century Gothic" pitchFamily="34" charset="0"/>
                  <a:cs typeface="Arial" panose="020B0604020202020204" pitchFamily="34" charset="0"/>
                </a:rPr>
                <a:t>Pembangunan </a:t>
              </a:r>
              <a:r>
                <a:rPr lang="en-US" altLang="en-US" sz="1600" dirty="0" err="1">
                  <a:latin typeface="Century Gothic" pitchFamily="34" charset="0"/>
                  <a:cs typeface="Arial" panose="020B0604020202020204" pitchFamily="34" charset="0"/>
                </a:rPr>
                <a:t>laboratorium</a:t>
              </a:r>
              <a:r>
                <a:rPr lang="en-US" altLang="en-US" sz="1600" dirty="0">
                  <a:latin typeface="Century Gothic" pitchFamily="34" charset="0"/>
                  <a:cs typeface="Arial" panose="020B0604020202020204" pitchFamily="34" charset="0"/>
                </a:rPr>
                <a:t> IPA </a:t>
              </a:r>
              <a:r>
                <a:rPr lang="en-US" altLang="en-US" sz="1600" dirty="0" err="1">
                  <a:latin typeface="Century Gothic" pitchFamily="34" charset="0"/>
                  <a:cs typeface="Arial" panose="020B0604020202020204" pitchFamily="34" charset="0"/>
                </a:rPr>
                <a:t>baru</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berikut</a:t>
              </a:r>
              <a:r>
                <a:rPr lang="en-US" altLang="en-US" sz="1600" dirty="0">
                  <a:latin typeface="Century Gothic" pitchFamily="34" charset="0"/>
                  <a:cs typeface="Arial" panose="020B0604020202020204" pitchFamily="34" charset="0"/>
                </a:rPr>
                <a:t> </a:t>
              </a:r>
              <a:r>
                <a:rPr lang="en-US" altLang="en-US" sz="1600" dirty="0" err="1">
                  <a:latin typeface="Century Gothic" pitchFamily="34" charset="0"/>
                  <a:cs typeface="Arial" panose="020B0604020202020204" pitchFamily="34" charset="0"/>
                </a:rPr>
                <a:t>perabotnya</a:t>
              </a:r>
              <a:r>
                <a:rPr lang="en-US" altLang="en-US" sz="1600" dirty="0" smtClean="0">
                  <a:latin typeface="Century Gothic" pitchFamily="34" charset="0"/>
                  <a:cs typeface="Arial" panose="020B0604020202020204" pitchFamily="34" charset="0"/>
                </a:rPr>
                <a:t>:</a:t>
              </a:r>
            </a:p>
          </p:txBody>
        </p:sp>
        <p:grpSp>
          <p:nvGrpSpPr>
            <p:cNvPr id="17" name="Group 16"/>
            <p:cNvGrpSpPr/>
            <p:nvPr/>
          </p:nvGrpSpPr>
          <p:grpSpPr>
            <a:xfrm>
              <a:off x="286537" y="2697182"/>
              <a:ext cx="487241" cy="440708"/>
              <a:chOff x="335704" y="5178316"/>
              <a:chExt cx="748495" cy="566545"/>
            </a:xfrm>
          </p:grpSpPr>
          <p:grpSp>
            <p:nvGrpSpPr>
              <p:cNvPr id="23" name="Group 22"/>
              <p:cNvGrpSpPr/>
              <p:nvPr/>
            </p:nvGrpSpPr>
            <p:grpSpPr>
              <a:xfrm>
                <a:off x="335704" y="5178316"/>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25" name="Oval 24"/>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sp>
              <p:nvSpPr>
                <p:cNvPr id="26" name="Oval 25"/>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entury Gothic" pitchFamily="34" charset="0"/>
                  </a:endParaRPr>
                </a:p>
              </p:txBody>
            </p:sp>
          </p:grpSp>
          <p:pic>
            <p:nvPicPr>
              <p:cNvPr id="24"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110" t="47879" r="16505" b="26120"/>
              <a:stretch/>
            </p:blipFill>
            <p:spPr bwMode="auto">
              <a:xfrm>
                <a:off x="643872" y="5332104"/>
                <a:ext cx="201155" cy="258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cxnSp>
          <p:nvCxnSpPr>
            <p:cNvPr id="18" name="Straight Connector 17"/>
            <p:cNvCxnSpPr/>
            <p:nvPr/>
          </p:nvCxnSpPr>
          <p:spPr>
            <a:xfrm flipV="1">
              <a:off x="803452" y="1977827"/>
              <a:ext cx="10388360" cy="1"/>
            </a:xfrm>
            <a:prstGeom prst="line">
              <a:avLst/>
            </a:prstGeom>
            <a:ln w="31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803452" y="2537457"/>
              <a:ext cx="10388360" cy="1"/>
            </a:xfrm>
            <a:prstGeom prst="line">
              <a:avLst/>
            </a:prstGeom>
            <a:ln w="31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803452" y="3161305"/>
              <a:ext cx="10388360" cy="1"/>
            </a:xfrm>
            <a:prstGeom prst="line">
              <a:avLst/>
            </a:prstGeom>
            <a:ln w="31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03452" y="3794391"/>
              <a:ext cx="10388360" cy="1"/>
            </a:xfrm>
            <a:prstGeom prst="line">
              <a:avLst/>
            </a:prstGeom>
            <a:ln w="31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803452" y="4388325"/>
              <a:ext cx="10388360" cy="1"/>
            </a:xfrm>
            <a:prstGeom prst="line">
              <a:avLst/>
            </a:prstGeom>
            <a:ln w="31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3" name="Rectangle 42"/>
          <p:cNvSpPr/>
          <p:nvPr/>
        </p:nvSpPr>
        <p:spPr>
          <a:xfrm>
            <a:off x="121918" y="4624709"/>
            <a:ext cx="8081555" cy="754053"/>
          </a:xfrm>
          <a:prstGeom prst="rect">
            <a:avLst/>
          </a:prstGeom>
        </p:spPr>
        <p:txBody>
          <a:bodyPr wrap="square">
            <a:spAutoFit/>
          </a:bodyPr>
          <a:lstStyle/>
          <a:p>
            <a:pPr>
              <a:spcBef>
                <a:spcPts val="600"/>
              </a:spcBef>
            </a:pPr>
            <a:r>
              <a:rPr lang="en-US" sz="2000" b="1" dirty="0">
                <a:solidFill>
                  <a:srgbClr val="00B050"/>
                </a:solidFill>
                <a:latin typeface="Century Gothic" panose="020B0502020202020204" pitchFamily="34" charset="0"/>
              </a:rPr>
              <a:t>DAK </a:t>
            </a:r>
            <a:r>
              <a:rPr lang="en-US" sz="2000" b="1" dirty="0" err="1">
                <a:solidFill>
                  <a:srgbClr val="00B050"/>
                </a:solidFill>
                <a:latin typeface="Century Gothic" panose="020B0502020202020204" pitchFamily="34" charset="0"/>
              </a:rPr>
              <a:t>Afirmasi</a:t>
            </a:r>
            <a:r>
              <a:rPr lang="en-US" sz="2000" b="1" dirty="0">
                <a:solidFill>
                  <a:srgbClr val="00B050"/>
                </a:solidFill>
                <a:latin typeface="Century Gothic" panose="020B0502020202020204" pitchFamily="34" charset="0"/>
              </a:rPr>
              <a:t> </a:t>
            </a:r>
          </a:p>
          <a:p>
            <a:pPr>
              <a:spcBef>
                <a:spcPts val="600"/>
              </a:spcBef>
            </a:pPr>
            <a:r>
              <a:rPr lang="en-US" dirty="0">
                <a:latin typeface="Century Gothic" panose="020B0502020202020204" pitchFamily="34" charset="0"/>
              </a:rPr>
              <a:t>Menu </a:t>
            </a:r>
            <a:r>
              <a:rPr lang="en-US" dirty="0" err="1">
                <a:latin typeface="Century Gothic" panose="020B0502020202020204" pitchFamily="34" charset="0"/>
              </a:rPr>
              <a:t>peningkatan</a:t>
            </a:r>
            <a:r>
              <a:rPr lang="en-US" dirty="0">
                <a:latin typeface="Century Gothic" panose="020B0502020202020204" pitchFamily="34" charset="0"/>
              </a:rPr>
              <a:t> </a:t>
            </a:r>
            <a:r>
              <a:rPr lang="en-US" dirty="0" err="1">
                <a:latin typeface="Century Gothic" panose="020B0502020202020204" pitchFamily="34" charset="0"/>
              </a:rPr>
              <a:t>prasarana</a:t>
            </a:r>
            <a:r>
              <a:rPr lang="en-US" dirty="0">
                <a:latin typeface="Century Gothic" panose="020B0502020202020204" pitchFamily="34" charset="0"/>
              </a:rPr>
              <a:t> DAK </a:t>
            </a:r>
            <a:r>
              <a:rPr lang="en-US" dirty="0" err="1">
                <a:latin typeface="Century Gothic" panose="020B0502020202020204" pitchFamily="34" charset="0"/>
              </a:rPr>
              <a:t>Afirmasi</a:t>
            </a:r>
            <a:r>
              <a:rPr lang="en-US" dirty="0">
                <a:latin typeface="Century Gothic" panose="020B0502020202020204" pitchFamily="34" charset="0"/>
              </a:rPr>
              <a:t> </a:t>
            </a:r>
            <a:r>
              <a:rPr lang="en-US" dirty="0" err="1">
                <a:latin typeface="Century Gothic" panose="020B0502020202020204" pitchFamily="34" charset="0"/>
              </a:rPr>
              <a:t>terdiri</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a:t>
            </a:r>
          </a:p>
        </p:txBody>
      </p:sp>
      <p:grpSp>
        <p:nvGrpSpPr>
          <p:cNvPr id="44" name="Group 43"/>
          <p:cNvGrpSpPr/>
          <p:nvPr/>
        </p:nvGrpSpPr>
        <p:grpSpPr>
          <a:xfrm>
            <a:off x="1" y="5461038"/>
            <a:ext cx="5907314" cy="667678"/>
            <a:chOff x="0" y="1171647"/>
            <a:chExt cx="5907314" cy="667678"/>
          </a:xfrm>
        </p:grpSpPr>
        <p:grpSp>
          <p:nvGrpSpPr>
            <p:cNvPr id="45" name="Group 44"/>
            <p:cNvGrpSpPr/>
            <p:nvPr/>
          </p:nvGrpSpPr>
          <p:grpSpPr>
            <a:xfrm>
              <a:off x="0" y="1171647"/>
              <a:ext cx="5907314" cy="667678"/>
              <a:chOff x="-12700" y="3537398"/>
              <a:chExt cx="7691054" cy="667678"/>
            </a:xfrm>
          </p:grpSpPr>
          <p:sp>
            <p:nvSpPr>
              <p:cNvPr id="50" name="Rectangle 49"/>
              <p:cNvSpPr/>
              <p:nvPr/>
            </p:nvSpPr>
            <p:spPr>
              <a:xfrm>
                <a:off x="700660" y="3537398"/>
                <a:ext cx="6628101"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ound Same Side Corner Rectangle 50"/>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52" name="Group 51"/>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54" name="Oval 53"/>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Rectangle 52"/>
              <p:cNvSpPr/>
              <p:nvPr/>
            </p:nvSpPr>
            <p:spPr>
              <a:xfrm>
                <a:off x="1225200" y="3631164"/>
                <a:ext cx="6453154" cy="410882"/>
              </a:xfrm>
              <a:prstGeom prst="rect">
                <a:avLst/>
              </a:prstGeom>
            </p:spPr>
            <p:txBody>
              <a:bodyPr wrap="square">
                <a:spAutoFit/>
              </a:bodyPr>
              <a:lstStyle/>
              <a:p>
                <a:pPr marL="287338" lvl="0" indent="-287338" fontAlgn="base">
                  <a:lnSpc>
                    <a:spcPct val="115000"/>
                  </a:lnSpc>
                  <a:spcBef>
                    <a:spcPct val="0"/>
                  </a:spcBef>
                  <a:spcAft>
                    <a:spcPct val="0"/>
                  </a:spcAft>
                </a:pPr>
                <a:r>
                  <a:rPr lang="es-ES" altLang="en-US" b="1" dirty="0">
                    <a:latin typeface="Arial" panose="020B0604020202020204" pitchFamily="34" charset="0"/>
                    <a:cs typeface="Arial" panose="020B0604020202020204" pitchFamily="34" charset="0"/>
                  </a:rPr>
                  <a:t>1. </a:t>
                </a:r>
                <a:r>
                  <a:rPr lang="es-ES" altLang="en-US" b="1" dirty="0" err="1">
                    <a:latin typeface="Arial" panose="020B0604020202020204" pitchFamily="34" charset="0"/>
                    <a:cs typeface="Arial" panose="020B0604020202020204" pitchFamily="34" charset="0"/>
                  </a:rPr>
                  <a:t>pembangunan</a:t>
                </a:r>
                <a:r>
                  <a:rPr lang="es-ES" altLang="en-US" b="1" dirty="0">
                    <a:latin typeface="Arial" panose="020B0604020202020204" pitchFamily="34" charset="0"/>
                    <a:cs typeface="Arial" panose="020B0604020202020204" pitchFamily="34" charset="0"/>
                  </a:rPr>
                  <a:t> </a:t>
                </a:r>
                <a:r>
                  <a:rPr lang="es-ES" altLang="en-US" b="1" dirty="0" err="1">
                    <a:latin typeface="Arial" panose="020B0604020202020204" pitchFamily="34" charset="0"/>
                    <a:cs typeface="Arial" panose="020B0604020202020204" pitchFamily="34" charset="0"/>
                  </a:rPr>
                  <a:t>ruang</a:t>
                </a:r>
                <a:r>
                  <a:rPr lang="es-ES" altLang="en-US" b="1" dirty="0">
                    <a:latin typeface="Arial" panose="020B0604020202020204" pitchFamily="34" charset="0"/>
                    <a:cs typeface="Arial" panose="020B0604020202020204" pitchFamily="34" charset="0"/>
                  </a:rPr>
                  <a:t> dinas </a:t>
                </a:r>
                <a:r>
                  <a:rPr lang="es-ES" altLang="en-US" b="1" dirty="0" err="1">
                    <a:latin typeface="Arial" panose="020B0604020202020204" pitchFamily="34" charset="0"/>
                    <a:cs typeface="Arial" panose="020B0604020202020204" pitchFamily="34" charset="0"/>
                  </a:rPr>
                  <a:t>guru</a:t>
                </a:r>
                <a:r>
                  <a:rPr lang="es-ES" altLang="en-US" b="1" dirty="0">
                    <a:latin typeface="Arial" panose="020B0604020202020204" pitchFamily="34" charset="0"/>
                    <a:cs typeface="Arial" panose="020B0604020202020204" pitchFamily="34" charset="0"/>
                  </a:rPr>
                  <a:t> SMA:</a:t>
                </a:r>
              </a:p>
            </p:txBody>
          </p:sp>
        </p:grpSp>
        <p:pic>
          <p:nvPicPr>
            <p:cNvPr id="4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3860" t="47092" r="60773" b="44863"/>
            <a:stretch/>
          </p:blipFill>
          <p:spPr bwMode="auto">
            <a:xfrm>
              <a:off x="456093" y="1366847"/>
              <a:ext cx="298323" cy="251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56" name="Group 55"/>
          <p:cNvGrpSpPr/>
          <p:nvPr/>
        </p:nvGrpSpPr>
        <p:grpSpPr>
          <a:xfrm>
            <a:off x="6553200" y="5461038"/>
            <a:ext cx="5638800" cy="667678"/>
            <a:chOff x="6553199" y="1171647"/>
            <a:chExt cx="5638800" cy="667678"/>
          </a:xfrm>
        </p:grpSpPr>
        <p:grpSp>
          <p:nvGrpSpPr>
            <p:cNvPr id="57" name="Group 56"/>
            <p:cNvGrpSpPr/>
            <p:nvPr/>
          </p:nvGrpSpPr>
          <p:grpSpPr>
            <a:xfrm>
              <a:off x="6553199" y="1171647"/>
              <a:ext cx="5638800" cy="667678"/>
              <a:chOff x="-12700" y="3537398"/>
              <a:chExt cx="7341461" cy="667678"/>
            </a:xfrm>
          </p:grpSpPr>
          <p:sp>
            <p:nvSpPr>
              <p:cNvPr id="59" name="Rectangle 58"/>
              <p:cNvSpPr/>
              <p:nvPr/>
            </p:nvSpPr>
            <p:spPr>
              <a:xfrm>
                <a:off x="700660" y="3537398"/>
                <a:ext cx="6628101" cy="667678"/>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ound Same Side Corner Rectangle 59"/>
              <p:cNvSpPr/>
              <p:nvPr/>
            </p:nvSpPr>
            <p:spPr>
              <a:xfrm rot="5400000">
                <a:off x="247275" y="3277424"/>
                <a:ext cx="667677" cy="1187627"/>
              </a:xfrm>
              <a:prstGeom prst="round2SameRect">
                <a:avLst>
                  <a:gd name="adj1" fmla="val 50000"/>
                  <a:gd name="adj2" fmla="val 0"/>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grpSp>
            <p:nvGrpSpPr>
              <p:cNvPr id="61" name="Group 60"/>
              <p:cNvGrpSpPr/>
              <p:nvPr/>
            </p:nvGrpSpPr>
            <p:grpSpPr>
              <a:xfrm>
                <a:off x="354780" y="3575030"/>
                <a:ext cx="748495" cy="566545"/>
                <a:chOff x="1409702" y="1240972"/>
                <a:chExt cx="1524000" cy="1523999"/>
              </a:xfrm>
              <a:solidFill>
                <a:schemeClr val="bg1"/>
              </a:solidFill>
              <a:effectLst>
                <a:outerShdw blurRad="50800" dist="38100" dir="5400000" algn="t" rotWithShape="0">
                  <a:prstClr val="black">
                    <a:alpha val="40000"/>
                  </a:prstClr>
                </a:outerShdw>
              </a:effectLst>
            </p:grpSpPr>
            <p:sp>
              <p:nvSpPr>
                <p:cNvPr id="63" name="Oval 62"/>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1537611" y="1366158"/>
                  <a:ext cx="1268183" cy="1273627"/>
                </a:xfrm>
                <a:prstGeom prst="ellipse">
                  <a:avLst/>
                </a:prstGeom>
                <a:grp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p:cNvSpPr/>
              <p:nvPr/>
            </p:nvSpPr>
            <p:spPr>
              <a:xfrm>
                <a:off x="1225201" y="3631164"/>
                <a:ext cx="5243752" cy="410882"/>
              </a:xfrm>
              <a:prstGeom prst="rect">
                <a:avLst/>
              </a:prstGeom>
            </p:spPr>
            <p:txBody>
              <a:bodyPr wrap="square">
                <a:spAutoFit/>
              </a:bodyPr>
              <a:lstStyle/>
              <a:p>
                <a:pPr marL="287338" lvl="0" indent="-287338" fontAlgn="base">
                  <a:lnSpc>
                    <a:spcPct val="115000"/>
                  </a:lnSpc>
                  <a:spcBef>
                    <a:spcPct val="0"/>
                  </a:spcBef>
                  <a:spcAft>
                    <a:spcPct val="0"/>
                  </a:spcAft>
                </a:pPr>
                <a:r>
                  <a:rPr lang="es-ES" altLang="en-US" b="1" dirty="0">
                    <a:latin typeface="Arial" panose="020B0604020202020204" pitchFamily="34" charset="0"/>
                    <a:cs typeface="Arial" panose="020B0604020202020204" pitchFamily="34" charset="0"/>
                  </a:rPr>
                  <a:t>2. </a:t>
                </a:r>
                <a:r>
                  <a:rPr lang="es-ES" altLang="en-US" b="1" dirty="0" err="1">
                    <a:latin typeface="Arial" panose="020B0604020202020204" pitchFamily="34" charset="0"/>
                    <a:cs typeface="Arial" panose="020B0604020202020204" pitchFamily="34" charset="0"/>
                  </a:rPr>
                  <a:t>pembangunan</a:t>
                </a:r>
                <a:r>
                  <a:rPr lang="es-ES" altLang="en-US" b="1" dirty="0">
                    <a:latin typeface="Arial" panose="020B0604020202020204" pitchFamily="34" charset="0"/>
                    <a:cs typeface="Arial" panose="020B0604020202020204" pitchFamily="34" charset="0"/>
                  </a:rPr>
                  <a:t> </a:t>
                </a:r>
                <a:r>
                  <a:rPr lang="es-ES" altLang="en-US" b="1" dirty="0" err="1">
                    <a:latin typeface="Arial" panose="020B0604020202020204" pitchFamily="34" charset="0"/>
                    <a:cs typeface="Arial" panose="020B0604020202020204" pitchFamily="34" charset="0"/>
                  </a:rPr>
                  <a:t>asrama</a:t>
                </a:r>
                <a:r>
                  <a:rPr lang="es-ES" altLang="en-US" b="1" dirty="0">
                    <a:latin typeface="Arial" panose="020B0604020202020204" pitchFamily="34" charset="0"/>
                    <a:cs typeface="Arial" panose="020B0604020202020204" pitchFamily="34" charset="0"/>
                  </a:rPr>
                  <a:t> </a:t>
                </a:r>
                <a:r>
                  <a:rPr lang="es-ES" altLang="en-US" b="1" dirty="0" err="1" smtClean="0">
                    <a:latin typeface="Arial" panose="020B0604020202020204" pitchFamily="34" charset="0"/>
                    <a:cs typeface="Arial" panose="020B0604020202020204" pitchFamily="34" charset="0"/>
                  </a:rPr>
                  <a:t>siswa</a:t>
                </a:r>
                <a:r>
                  <a:rPr lang="es-ES" altLang="en-US" b="1" dirty="0" smtClean="0">
                    <a:latin typeface="Arial" panose="020B0604020202020204" pitchFamily="34" charset="0"/>
                    <a:cs typeface="Arial" panose="020B0604020202020204" pitchFamily="34" charset="0"/>
                  </a:rPr>
                  <a:t>:</a:t>
                </a:r>
                <a:endParaRPr lang="es-ES" altLang="en-US" b="1" dirty="0">
                  <a:latin typeface="Arial" panose="020B0604020202020204" pitchFamily="34" charset="0"/>
                  <a:cs typeface="Arial" panose="020B0604020202020204" pitchFamily="34" charset="0"/>
                </a:endParaRPr>
              </a:p>
            </p:txBody>
          </p:sp>
        </p:grpSp>
        <p:pic>
          <p:nvPicPr>
            <p:cNvPr id="58"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8889" t="58254" r="73700" b="33344"/>
            <a:stretch/>
          </p:blipFill>
          <p:spPr bwMode="auto">
            <a:xfrm>
              <a:off x="7009294" y="1389942"/>
              <a:ext cx="241069" cy="15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87517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1)">
                                      <p:cBhvr>
                                        <p:cTn id="7" dur="500"/>
                                        <p:tgtEl>
                                          <p:spTgt spid="44"/>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wheel(1)">
                                      <p:cBhvr>
                                        <p:cTn id="11"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99026" y="1419"/>
            <a:ext cx="10869024" cy="519035"/>
          </a:xfrm>
        </p:spPr>
        <p:txBody>
          <a:bodyPr>
            <a:normAutofit fontScale="90000"/>
          </a:bodyPr>
          <a:lstStyle/>
          <a:p>
            <a:r>
              <a:rPr lang="en-US" sz="3600" b="1" dirty="0" err="1">
                <a:solidFill>
                  <a:schemeClr val="bg1"/>
                </a:solidFill>
              </a:rPr>
              <a:t>Ketentuan</a:t>
            </a:r>
            <a:r>
              <a:rPr lang="en-US" sz="3600" b="1" dirty="0">
                <a:solidFill>
                  <a:schemeClr val="bg1"/>
                </a:solidFill>
              </a:rPr>
              <a:t> </a:t>
            </a:r>
            <a:r>
              <a:rPr lang="en-US" sz="3600" b="1" dirty="0" err="1">
                <a:solidFill>
                  <a:srgbClr val="FFFF00"/>
                </a:solidFill>
              </a:rPr>
              <a:t>Pembiayaan</a:t>
            </a:r>
            <a:r>
              <a:rPr lang="en-US" sz="3600" b="1" dirty="0">
                <a:solidFill>
                  <a:schemeClr val="bg1"/>
                </a:solidFill>
              </a:rPr>
              <a:t> </a:t>
            </a:r>
            <a:r>
              <a:rPr lang="en-US" sz="2400" dirty="0">
                <a:solidFill>
                  <a:schemeClr val="bg1"/>
                </a:solidFill>
              </a:rPr>
              <a:t>(</a:t>
            </a:r>
            <a:r>
              <a:rPr lang="en-US" sz="2400" dirty="0" err="1">
                <a:solidFill>
                  <a:schemeClr val="bg1"/>
                </a:solidFill>
              </a:rPr>
              <a:t>Lampiran</a:t>
            </a:r>
            <a:r>
              <a:rPr lang="en-US" sz="2400" dirty="0">
                <a:solidFill>
                  <a:schemeClr val="bg1"/>
                </a:solidFill>
              </a:rPr>
              <a:t> IV, </a:t>
            </a:r>
            <a:r>
              <a:rPr lang="en-US" sz="2400" dirty="0" err="1">
                <a:solidFill>
                  <a:schemeClr val="bg1"/>
                </a:solidFill>
              </a:rPr>
              <a:t>Permendikbud</a:t>
            </a:r>
            <a:r>
              <a:rPr lang="en-US" sz="2400" dirty="0">
                <a:solidFill>
                  <a:schemeClr val="bg1"/>
                </a:solidFill>
              </a:rPr>
              <a:t> 8 </a:t>
            </a:r>
            <a:r>
              <a:rPr lang="en-US" sz="2400" dirty="0" err="1">
                <a:solidFill>
                  <a:schemeClr val="bg1"/>
                </a:solidFill>
              </a:rPr>
              <a:t>Tahun</a:t>
            </a:r>
            <a:r>
              <a:rPr lang="en-US" sz="2400" dirty="0">
                <a:solidFill>
                  <a:schemeClr val="bg1"/>
                </a:solidFill>
              </a:rPr>
              <a:t> 2018 )</a:t>
            </a:r>
            <a:endParaRPr lang="en-US" sz="2400"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ound Same Side Corner Rectangle 4"/>
          <p:cNvSpPr/>
          <p:nvPr/>
        </p:nvSpPr>
        <p:spPr>
          <a:xfrm rot="16200000">
            <a:off x="2213933" y="2862858"/>
            <a:ext cx="857900" cy="4832404"/>
          </a:xfrm>
          <a:prstGeom prst="round2SameRect">
            <a:avLst>
              <a:gd name="adj1" fmla="val 50000"/>
              <a:gd name="adj2" fmla="val 0"/>
            </a:avLst>
          </a:prstGeom>
          <a:solidFill>
            <a:srgbClr val="33CCCC"/>
          </a:solidFill>
          <a:ln>
            <a:noFill/>
          </a:ln>
          <a:effectLst>
            <a:outerShdw blurRad="50800" dist="38100" dir="5400000" algn="t" rotWithShape="0">
              <a:prstClr val="black">
                <a:alpha val="40000"/>
              </a:prstClr>
            </a:outerShdw>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a:p>
            <a:pPr algn="ctr"/>
            <a:endParaRPr lang="en-US" dirty="0"/>
          </a:p>
          <a:p>
            <a:pPr algn="ctr"/>
            <a:endParaRPr lang="en-US" dirty="0"/>
          </a:p>
          <a:p>
            <a:pPr algn="ctr"/>
            <a:endParaRPr lang="en-US" dirty="0"/>
          </a:p>
        </p:txBody>
      </p:sp>
      <p:grpSp>
        <p:nvGrpSpPr>
          <p:cNvPr id="6" name="Group 5"/>
          <p:cNvGrpSpPr/>
          <p:nvPr/>
        </p:nvGrpSpPr>
        <p:grpSpPr>
          <a:xfrm>
            <a:off x="370667" y="4976207"/>
            <a:ext cx="561108" cy="561108"/>
            <a:chOff x="601579" y="1836820"/>
            <a:chExt cx="1524000" cy="1523999"/>
          </a:xfrm>
        </p:grpSpPr>
        <p:grpSp>
          <p:nvGrpSpPr>
            <p:cNvPr id="7" name="Group 6"/>
            <p:cNvGrpSpPr/>
            <p:nvPr/>
          </p:nvGrpSpPr>
          <p:grpSpPr>
            <a:xfrm>
              <a:off x="601579" y="1836820"/>
              <a:ext cx="1524000" cy="1523999"/>
              <a:chOff x="1409702" y="1240972"/>
              <a:chExt cx="1524000" cy="1523999"/>
            </a:xfrm>
            <a:solidFill>
              <a:schemeClr val="accent3">
                <a:lumMod val="20000"/>
                <a:lumOff val="80000"/>
              </a:schemeClr>
            </a:solidFill>
            <a:effectLst>
              <a:outerShdw blurRad="50800" dist="38100" dir="5400000" algn="t" rotWithShape="0">
                <a:prstClr val="black">
                  <a:alpha val="40000"/>
                </a:prstClr>
              </a:outerShdw>
            </a:effectLst>
          </p:grpSpPr>
          <p:sp>
            <p:nvSpPr>
              <p:cNvPr id="9" name="Oval 8"/>
              <p:cNvSpPr/>
              <p:nvPr/>
            </p:nvSpPr>
            <p:spPr>
              <a:xfrm>
                <a:off x="1409702" y="1240972"/>
                <a:ext cx="1524000" cy="152399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Oval 9"/>
              <p:cNvSpPr/>
              <p:nvPr/>
            </p:nvSpPr>
            <p:spPr>
              <a:xfrm>
                <a:off x="1537611" y="1366158"/>
                <a:ext cx="1268183" cy="1273627"/>
              </a:xfrm>
              <a:prstGeom prst="ellipse">
                <a:avLst/>
              </a:prstGeom>
              <a:grpFill/>
              <a:ln w="28575">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8" name="Freeform 7"/>
            <p:cNvSpPr>
              <a:spLocks noEditPoints="1"/>
            </p:cNvSpPr>
            <p:nvPr/>
          </p:nvSpPr>
          <p:spPr bwMode="auto">
            <a:xfrm>
              <a:off x="1074267" y="2238603"/>
              <a:ext cx="578624" cy="720433"/>
            </a:xfrm>
            <a:custGeom>
              <a:avLst/>
              <a:gdLst>
                <a:gd name="T0" fmla="*/ 1552 w 3793"/>
                <a:gd name="T1" fmla="*/ 3603 h 4313"/>
                <a:gd name="T2" fmla="*/ 1448 w 3793"/>
                <a:gd name="T3" fmla="*/ 3711 h 4313"/>
                <a:gd name="T4" fmla="*/ 1424 w 3793"/>
                <a:gd name="T5" fmla="*/ 3860 h 4313"/>
                <a:gd name="T6" fmla="*/ 1495 w 3793"/>
                <a:gd name="T7" fmla="*/ 3998 h 4313"/>
                <a:gd name="T8" fmla="*/ 1627 w 3793"/>
                <a:gd name="T9" fmla="*/ 4064 h 4313"/>
                <a:gd name="T10" fmla="*/ 1780 w 3793"/>
                <a:gd name="T11" fmla="*/ 4039 h 4313"/>
                <a:gd name="T12" fmla="*/ 1886 w 3793"/>
                <a:gd name="T13" fmla="*/ 3932 h 4313"/>
                <a:gd name="T14" fmla="*/ 1909 w 3793"/>
                <a:gd name="T15" fmla="*/ 3784 h 4313"/>
                <a:gd name="T16" fmla="*/ 1838 w 3793"/>
                <a:gd name="T17" fmla="*/ 3647 h 4313"/>
                <a:gd name="T18" fmla="*/ 1706 w 3793"/>
                <a:gd name="T19" fmla="*/ 3579 h 4313"/>
                <a:gd name="T20" fmla="*/ 1787 w 3793"/>
                <a:gd name="T21" fmla="*/ 3346 h 4313"/>
                <a:gd name="T22" fmla="*/ 1978 w 3793"/>
                <a:gd name="T23" fmla="*/ 3442 h 4313"/>
                <a:gd name="T24" fmla="*/ 2111 w 3793"/>
                <a:gd name="T25" fmla="*/ 3614 h 4313"/>
                <a:gd name="T26" fmla="*/ 2157 w 3793"/>
                <a:gd name="T27" fmla="*/ 3834 h 4313"/>
                <a:gd name="T28" fmla="*/ 2105 w 3793"/>
                <a:gd name="T29" fmla="*/ 4043 h 4313"/>
                <a:gd name="T30" fmla="*/ 1969 w 3793"/>
                <a:gd name="T31" fmla="*/ 4210 h 4313"/>
                <a:gd name="T32" fmla="*/ 1765 w 3793"/>
                <a:gd name="T33" fmla="*/ 4303 h 4313"/>
                <a:gd name="T34" fmla="*/ 1546 w 3793"/>
                <a:gd name="T35" fmla="*/ 4299 h 4313"/>
                <a:gd name="T36" fmla="*/ 1355 w 3793"/>
                <a:gd name="T37" fmla="*/ 4202 h 4313"/>
                <a:gd name="T38" fmla="*/ 1221 w 3793"/>
                <a:gd name="T39" fmla="*/ 4029 h 4313"/>
                <a:gd name="T40" fmla="*/ 1175 w 3793"/>
                <a:gd name="T41" fmla="*/ 3809 h 4313"/>
                <a:gd name="T42" fmla="*/ 1228 w 3793"/>
                <a:gd name="T43" fmla="*/ 3601 h 4313"/>
                <a:gd name="T44" fmla="*/ 1364 w 3793"/>
                <a:gd name="T45" fmla="*/ 3435 h 4313"/>
                <a:gd name="T46" fmla="*/ 1568 w 3793"/>
                <a:gd name="T47" fmla="*/ 3340 h 4313"/>
                <a:gd name="T48" fmla="*/ 3685 w 3793"/>
                <a:gd name="T49" fmla="*/ 2915 h 4313"/>
                <a:gd name="T50" fmla="*/ 3775 w 3793"/>
                <a:gd name="T51" fmla="*/ 2974 h 4313"/>
                <a:gd name="T52" fmla="*/ 3786 w 3793"/>
                <a:gd name="T53" fmla="*/ 3082 h 4313"/>
                <a:gd name="T54" fmla="*/ 3707 w 3793"/>
                <a:gd name="T55" fmla="*/ 3158 h 4313"/>
                <a:gd name="T56" fmla="*/ 2229 w 3793"/>
                <a:gd name="T57" fmla="*/ 3569 h 4313"/>
                <a:gd name="T58" fmla="*/ 3630 w 3793"/>
                <a:gd name="T59" fmla="*/ 2920 h 4313"/>
                <a:gd name="T60" fmla="*/ 2405 w 3793"/>
                <a:gd name="T61" fmla="*/ 2280 h 4313"/>
                <a:gd name="T62" fmla="*/ 2711 w 3793"/>
                <a:gd name="T63" fmla="*/ 1971 h 4313"/>
                <a:gd name="T64" fmla="*/ 3191 w 3793"/>
                <a:gd name="T65" fmla="*/ 996 h 4313"/>
                <a:gd name="T66" fmla="*/ 3250 w 3793"/>
                <a:gd name="T67" fmla="*/ 1038 h 4313"/>
                <a:gd name="T68" fmla="*/ 3750 w 3793"/>
                <a:gd name="T69" fmla="*/ 2637 h 4313"/>
                <a:gd name="T70" fmla="*/ 2097 w 3793"/>
                <a:gd name="T71" fmla="*/ 3192 h 4313"/>
                <a:gd name="T72" fmla="*/ 2038 w 3793"/>
                <a:gd name="T73" fmla="*/ 3149 h 4313"/>
                <a:gd name="T74" fmla="*/ 1537 w 3793"/>
                <a:gd name="T75" fmla="*/ 1551 h 4313"/>
                <a:gd name="T76" fmla="*/ 3191 w 3793"/>
                <a:gd name="T77" fmla="*/ 996 h 4313"/>
                <a:gd name="T78" fmla="*/ 649 w 3793"/>
                <a:gd name="T79" fmla="*/ 170 h 4313"/>
                <a:gd name="T80" fmla="*/ 825 w 3793"/>
                <a:gd name="T81" fmla="*/ 302 h 4313"/>
                <a:gd name="T82" fmla="*/ 1822 w 3793"/>
                <a:gd name="T83" fmla="*/ 3226 h 4313"/>
                <a:gd name="T84" fmla="*/ 1556 w 3793"/>
                <a:gd name="T85" fmla="*/ 3216 h 4313"/>
                <a:gd name="T86" fmla="*/ 607 w 3793"/>
                <a:gd name="T87" fmla="*/ 435 h 4313"/>
                <a:gd name="T88" fmla="*/ 473 w 3793"/>
                <a:gd name="T89" fmla="*/ 382 h 4313"/>
                <a:gd name="T90" fmla="*/ 330 w 3793"/>
                <a:gd name="T91" fmla="*/ 429 h 4313"/>
                <a:gd name="T92" fmla="*/ 254 w 3793"/>
                <a:gd name="T93" fmla="*/ 553 h 4313"/>
                <a:gd name="T94" fmla="*/ 266 w 3793"/>
                <a:gd name="T95" fmla="*/ 693 h 4313"/>
                <a:gd name="T96" fmla="*/ 229 w 3793"/>
                <a:gd name="T97" fmla="*/ 794 h 4313"/>
                <a:gd name="T98" fmla="*/ 124 w 3793"/>
                <a:gd name="T99" fmla="*/ 828 h 4313"/>
                <a:gd name="T100" fmla="*/ 34 w 3793"/>
                <a:gd name="T101" fmla="*/ 769 h 4313"/>
                <a:gd name="T102" fmla="*/ 0 w 3793"/>
                <a:gd name="T103" fmla="*/ 574 h 4313"/>
                <a:gd name="T104" fmla="*/ 62 w 3793"/>
                <a:gd name="T105" fmla="*/ 363 h 4313"/>
                <a:gd name="T106" fmla="*/ 215 w 3793"/>
                <a:gd name="T107" fmla="*/ 205 h 4313"/>
                <a:gd name="T108" fmla="*/ 432 w 3793"/>
                <a:gd name="T109" fmla="*/ 133 h 4313"/>
                <a:gd name="T110" fmla="*/ 2228 w 3793"/>
                <a:gd name="T111" fmla="*/ 14 h 4313"/>
                <a:gd name="T112" fmla="*/ 2559 w 3793"/>
                <a:gd name="T113" fmla="*/ 1044 h 4313"/>
                <a:gd name="T114" fmla="*/ 1496 w 3793"/>
                <a:gd name="T115" fmla="*/ 1404 h 4313"/>
                <a:gd name="T116" fmla="*/ 1136 w 3793"/>
                <a:gd name="T117" fmla="*/ 391 h 4313"/>
                <a:gd name="T118" fmla="*/ 1161 w 3793"/>
                <a:gd name="T119" fmla="*/ 340 h 4313"/>
                <a:gd name="T120" fmla="*/ 1589 w 3793"/>
                <a:gd name="T121" fmla="*/ 199 h 4313"/>
                <a:gd name="T122" fmla="*/ 1903 w 3793"/>
                <a:gd name="T123" fmla="*/ 95 h 4313"/>
                <a:gd name="T124" fmla="*/ 2202 w 3793"/>
                <a:gd name="T125" fmla="*/ 0 h 4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93" h="4313">
                  <a:moveTo>
                    <a:pt x="1668" y="3576"/>
                  </a:moveTo>
                  <a:lnTo>
                    <a:pt x="1628" y="3579"/>
                  </a:lnTo>
                  <a:lnTo>
                    <a:pt x="1589" y="3589"/>
                  </a:lnTo>
                  <a:lnTo>
                    <a:pt x="1552" y="3603"/>
                  </a:lnTo>
                  <a:lnTo>
                    <a:pt x="1520" y="3624"/>
                  </a:lnTo>
                  <a:lnTo>
                    <a:pt x="1491" y="3651"/>
                  </a:lnTo>
                  <a:lnTo>
                    <a:pt x="1466" y="3679"/>
                  </a:lnTo>
                  <a:lnTo>
                    <a:pt x="1448" y="3711"/>
                  </a:lnTo>
                  <a:lnTo>
                    <a:pt x="1433" y="3746"/>
                  </a:lnTo>
                  <a:lnTo>
                    <a:pt x="1424" y="3783"/>
                  </a:lnTo>
                  <a:lnTo>
                    <a:pt x="1420" y="3821"/>
                  </a:lnTo>
                  <a:lnTo>
                    <a:pt x="1424" y="3860"/>
                  </a:lnTo>
                  <a:lnTo>
                    <a:pt x="1433" y="3899"/>
                  </a:lnTo>
                  <a:lnTo>
                    <a:pt x="1449" y="3936"/>
                  </a:lnTo>
                  <a:lnTo>
                    <a:pt x="1470" y="3969"/>
                  </a:lnTo>
                  <a:lnTo>
                    <a:pt x="1495" y="3998"/>
                  </a:lnTo>
                  <a:lnTo>
                    <a:pt x="1524" y="4021"/>
                  </a:lnTo>
                  <a:lnTo>
                    <a:pt x="1556" y="4041"/>
                  </a:lnTo>
                  <a:lnTo>
                    <a:pt x="1590" y="4055"/>
                  </a:lnTo>
                  <a:lnTo>
                    <a:pt x="1627" y="4064"/>
                  </a:lnTo>
                  <a:lnTo>
                    <a:pt x="1666" y="4067"/>
                  </a:lnTo>
                  <a:lnTo>
                    <a:pt x="1704" y="4064"/>
                  </a:lnTo>
                  <a:lnTo>
                    <a:pt x="1744" y="4055"/>
                  </a:lnTo>
                  <a:lnTo>
                    <a:pt x="1780" y="4039"/>
                  </a:lnTo>
                  <a:lnTo>
                    <a:pt x="1813" y="4018"/>
                  </a:lnTo>
                  <a:lnTo>
                    <a:pt x="1842" y="3994"/>
                  </a:lnTo>
                  <a:lnTo>
                    <a:pt x="1867" y="3965"/>
                  </a:lnTo>
                  <a:lnTo>
                    <a:pt x="1886" y="3932"/>
                  </a:lnTo>
                  <a:lnTo>
                    <a:pt x="1901" y="3898"/>
                  </a:lnTo>
                  <a:lnTo>
                    <a:pt x="1909" y="3860"/>
                  </a:lnTo>
                  <a:lnTo>
                    <a:pt x="1912" y="3822"/>
                  </a:lnTo>
                  <a:lnTo>
                    <a:pt x="1909" y="3784"/>
                  </a:lnTo>
                  <a:lnTo>
                    <a:pt x="1899" y="3745"/>
                  </a:lnTo>
                  <a:lnTo>
                    <a:pt x="1884" y="3708"/>
                  </a:lnTo>
                  <a:lnTo>
                    <a:pt x="1864" y="3675"/>
                  </a:lnTo>
                  <a:lnTo>
                    <a:pt x="1838" y="3647"/>
                  </a:lnTo>
                  <a:lnTo>
                    <a:pt x="1809" y="3622"/>
                  </a:lnTo>
                  <a:lnTo>
                    <a:pt x="1778" y="3602"/>
                  </a:lnTo>
                  <a:lnTo>
                    <a:pt x="1742" y="3588"/>
                  </a:lnTo>
                  <a:lnTo>
                    <a:pt x="1706" y="3579"/>
                  </a:lnTo>
                  <a:lnTo>
                    <a:pt x="1668" y="3576"/>
                  </a:lnTo>
                  <a:close/>
                  <a:moveTo>
                    <a:pt x="1679" y="3331"/>
                  </a:moveTo>
                  <a:lnTo>
                    <a:pt x="1733" y="3335"/>
                  </a:lnTo>
                  <a:lnTo>
                    <a:pt x="1787" y="3346"/>
                  </a:lnTo>
                  <a:lnTo>
                    <a:pt x="1838" y="3361"/>
                  </a:lnTo>
                  <a:lnTo>
                    <a:pt x="1888" y="3384"/>
                  </a:lnTo>
                  <a:lnTo>
                    <a:pt x="1935" y="3410"/>
                  </a:lnTo>
                  <a:lnTo>
                    <a:pt x="1978" y="3442"/>
                  </a:lnTo>
                  <a:lnTo>
                    <a:pt x="2017" y="3478"/>
                  </a:lnTo>
                  <a:lnTo>
                    <a:pt x="2054" y="3520"/>
                  </a:lnTo>
                  <a:lnTo>
                    <a:pt x="2085" y="3566"/>
                  </a:lnTo>
                  <a:lnTo>
                    <a:pt x="2111" y="3614"/>
                  </a:lnTo>
                  <a:lnTo>
                    <a:pt x="2132" y="3668"/>
                  </a:lnTo>
                  <a:lnTo>
                    <a:pt x="2148" y="3724"/>
                  </a:lnTo>
                  <a:lnTo>
                    <a:pt x="2156" y="3779"/>
                  </a:lnTo>
                  <a:lnTo>
                    <a:pt x="2157" y="3834"/>
                  </a:lnTo>
                  <a:lnTo>
                    <a:pt x="2153" y="3889"/>
                  </a:lnTo>
                  <a:lnTo>
                    <a:pt x="2143" y="3941"/>
                  </a:lnTo>
                  <a:lnTo>
                    <a:pt x="2127" y="3994"/>
                  </a:lnTo>
                  <a:lnTo>
                    <a:pt x="2105" y="4043"/>
                  </a:lnTo>
                  <a:lnTo>
                    <a:pt x="2079" y="4089"/>
                  </a:lnTo>
                  <a:lnTo>
                    <a:pt x="2046" y="4134"/>
                  </a:lnTo>
                  <a:lnTo>
                    <a:pt x="2009" y="4173"/>
                  </a:lnTo>
                  <a:lnTo>
                    <a:pt x="1969" y="4210"/>
                  </a:lnTo>
                  <a:lnTo>
                    <a:pt x="1923" y="4241"/>
                  </a:lnTo>
                  <a:lnTo>
                    <a:pt x="1873" y="4267"/>
                  </a:lnTo>
                  <a:lnTo>
                    <a:pt x="1821" y="4288"/>
                  </a:lnTo>
                  <a:lnTo>
                    <a:pt x="1765" y="4303"/>
                  </a:lnTo>
                  <a:lnTo>
                    <a:pt x="1710" y="4312"/>
                  </a:lnTo>
                  <a:lnTo>
                    <a:pt x="1655" y="4313"/>
                  </a:lnTo>
                  <a:lnTo>
                    <a:pt x="1600" y="4308"/>
                  </a:lnTo>
                  <a:lnTo>
                    <a:pt x="1546" y="4299"/>
                  </a:lnTo>
                  <a:lnTo>
                    <a:pt x="1495" y="4282"/>
                  </a:lnTo>
                  <a:lnTo>
                    <a:pt x="1445" y="4261"/>
                  </a:lnTo>
                  <a:lnTo>
                    <a:pt x="1399" y="4233"/>
                  </a:lnTo>
                  <a:lnTo>
                    <a:pt x="1355" y="4202"/>
                  </a:lnTo>
                  <a:lnTo>
                    <a:pt x="1316" y="4165"/>
                  </a:lnTo>
                  <a:lnTo>
                    <a:pt x="1279" y="4124"/>
                  </a:lnTo>
                  <a:lnTo>
                    <a:pt x="1247" y="4079"/>
                  </a:lnTo>
                  <a:lnTo>
                    <a:pt x="1221" y="4029"/>
                  </a:lnTo>
                  <a:lnTo>
                    <a:pt x="1200" y="3975"/>
                  </a:lnTo>
                  <a:lnTo>
                    <a:pt x="1186" y="3920"/>
                  </a:lnTo>
                  <a:lnTo>
                    <a:pt x="1177" y="3864"/>
                  </a:lnTo>
                  <a:lnTo>
                    <a:pt x="1175" y="3809"/>
                  </a:lnTo>
                  <a:lnTo>
                    <a:pt x="1179" y="3755"/>
                  </a:lnTo>
                  <a:lnTo>
                    <a:pt x="1190" y="3702"/>
                  </a:lnTo>
                  <a:lnTo>
                    <a:pt x="1207" y="3651"/>
                  </a:lnTo>
                  <a:lnTo>
                    <a:pt x="1228" y="3601"/>
                  </a:lnTo>
                  <a:lnTo>
                    <a:pt x="1255" y="3554"/>
                  </a:lnTo>
                  <a:lnTo>
                    <a:pt x="1287" y="3511"/>
                  </a:lnTo>
                  <a:lnTo>
                    <a:pt x="1323" y="3470"/>
                  </a:lnTo>
                  <a:lnTo>
                    <a:pt x="1364" y="3435"/>
                  </a:lnTo>
                  <a:lnTo>
                    <a:pt x="1410" y="3403"/>
                  </a:lnTo>
                  <a:lnTo>
                    <a:pt x="1460" y="3377"/>
                  </a:lnTo>
                  <a:lnTo>
                    <a:pt x="1513" y="3355"/>
                  </a:lnTo>
                  <a:lnTo>
                    <a:pt x="1568" y="3340"/>
                  </a:lnTo>
                  <a:lnTo>
                    <a:pt x="1623" y="3332"/>
                  </a:lnTo>
                  <a:lnTo>
                    <a:pt x="1679" y="3331"/>
                  </a:lnTo>
                  <a:close/>
                  <a:moveTo>
                    <a:pt x="3657" y="2915"/>
                  </a:moveTo>
                  <a:lnTo>
                    <a:pt x="3685" y="2915"/>
                  </a:lnTo>
                  <a:lnTo>
                    <a:pt x="3712" y="2921"/>
                  </a:lnTo>
                  <a:lnTo>
                    <a:pt x="3736" y="2935"/>
                  </a:lnTo>
                  <a:lnTo>
                    <a:pt x="3758" y="2952"/>
                  </a:lnTo>
                  <a:lnTo>
                    <a:pt x="3775" y="2974"/>
                  </a:lnTo>
                  <a:lnTo>
                    <a:pt x="3787" y="3000"/>
                  </a:lnTo>
                  <a:lnTo>
                    <a:pt x="3793" y="3027"/>
                  </a:lnTo>
                  <a:lnTo>
                    <a:pt x="3792" y="3056"/>
                  </a:lnTo>
                  <a:lnTo>
                    <a:pt x="3786" y="3082"/>
                  </a:lnTo>
                  <a:lnTo>
                    <a:pt x="3774" y="3107"/>
                  </a:lnTo>
                  <a:lnTo>
                    <a:pt x="3755" y="3128"/>
                  </a:lnTo>
                  <a:lnTo>
                    <a:pt x="3733" y="3145"/>
                  </a:lnTo>
                  <a:lnTo>
                    <a:pt x="3707" y="3158"/>
                  </a:lnTo>
                  <a:lnTo>
                    <a:pt x="2254" y="3638"/>
                  </a:lnTo>
                  <a:lnTo>
                    <a:pt x="2253" y="3634"/>
                  </a:lnTo>
                  <a:lnTo>
                    <a:pt x="2251" y="3628"/>
                  </a:lnTo>
                  <a:lnTo>
                    <a:pt x="2229" y="3569"/>
                  </a:lnTo>
                  <a:lnTo>
                    <a:pt x="2200" y="3514"/>
                  </a:lnTo>
                  <a:lnTo>
                    <a:pt x="2168" y="3462"/>
                  </a:lnTo>
                  <a:lnTo>
                    <a:pt x="2130" y="3415"/>
                  </a:lnTo>
                  <a:lnTo>
                    <a:pt x="3630" y="2920"/>
                  </a:lnTo>
                  <a:lnTo>
                    <a:pt x="3657" y="2915"/>
                  </a:lnTo>
                  <a:close/>
                  <a:moveTo>
                    <a:pt x="2492" y="1635"/>
                  </a:moveTo>
                  <a:lnTo>
                    <a:pt x="2233" y="2200"/>
                  </a:lnTo>
                  <a:lnTo>
                    <a:pt x="2405" y="2280"/>
                  </a:lnTo>
                  <a:lnTo>
                    <a:pt x="2517" y="2035"/>
                  </a:lnTo>
                  <a:lnTo>
                    <a:pt x="2720" y="2649"/>
                  </a:lnTo>
                  <a:lnTo>
                    <a:pt x="2914" y="2585"/>
                  </a:lnTo>
                  <a:lnTo>
                    <a:pt x="2711" y="1971"/>
                  </a:lnTo>
                  <a:lnTo>
                    <a:pt x="2947" y="2101"/>
                  </a:lnTo>
                  <a:lnTo>
                    <a:pt x="3038" y="1934"/>
                  </a:lnTo>
                  <a:lnTo>
                    <a:pt x="2492" y="1635"/>
                  </a:lnTo>
                  <a:close/>
                  <a:moveTo>
                    <a:pt x="3191" y="996"/>
                  </a:moveTo>
                  <a:lnTo>
                    <a:pt x="3210" y="998"/>
                  </a:lnTo>
                  <a:lnTo>
                    <a:pt x="3227" y="1008"/>
                  </a:lnTo>
                  <a:lnTo>
                    <a:pt x="3241" y="1021"/>
                  </a:lnTo>
                  <a:lnTo>
                    <a:pt x="3250" y="1038"/>
                  </a:lnTo>
                  <a:lnTo>
                    <a:pt x="3759" y="2581"/>
                  </a:lnTo>
                  <a:lnTo>
                    <a:pt x="3762" y="2602"/>
                  </a:lnTo>
                  <a:lnTo>
                    <a:pt x="3759" y="2620"/>
                  </a:lnTo>
                  <a:lnTo>
                    <a:pt x="3750" y="2637"/>
                  </a:lnTo>
                  <a:lnTo>
                    <a:pt x="3737" y="2652"/>
                  </a:lnTo>
                  <a:lnTo>
                    <a:pt x="3720" y="2661"/>
                  </a:lnTo>
                  <a:lnTo>
                    <a:pt x="2117" y="3190"/>
                  </a:lnTo>
                  <a:lnTo>
                    <a:pt x="2097" y="3192"/>
                  </a:lnTo>
                  <a:lnTo>
                    <a:pt x="2079" y="3190"/>
                  </a:lnTo>
                  <a:lnTo>
                    <a:pt x="2060" y="3181"/>
                  </a:lnTo>
                  <a:lnTo>
                    <a:pt x="2047" y="3168"/>
                  </a:lnTo>
                  <a:lnTo>
                    <a:pt x="2038" y="3149"/>
                  </a:lnTo>
                  <a:lnTo>
                    <a:pt x="1529" y="1606"/>
                  </a:lnTo>
                  <a:lnTo>
                    <a:pt x="1525" y="1586"/>
                  </a:lnTo>
                  <a:lnTo>
                    <a:pt x="1529" y="1568"/>
                  </a:lnTo>
                  <a:lnTo>
                    <a:pt x="1537" y="1551"/>
                  </a:lnTo>
                  <a:lnTo>
                    <a:pt x="1551" y="1536"/>
                  </a:lnTo>
                  <a:lnTo>
                    <a:pt x="1568" y="1527"/>
                  </a:lnTo>
                  <a:lnTo>
                    <a:pt x="3172" y="998"/>
                  </a:lnTo>
                  <a:lnTo>
                    <a:pt x="3191" y="996"/>
                  </a:lnTo>
                  <a:close/>
                  <a:moveTo>
                    <a:pt x="488" y="132"/>
                  </a:moveTo>
                  <a:lnTo>
                    <a:pt x="543" y="138"/>
                  </a:lnTo>
                  <a:lnTo>
                    <a:pt x="598" y="151"/>
                  </a:lnTo>
                  <a:lnTo>
                    <a:pt x="649" y="170"/>
                  </a:lnTo>
                  <a:lnTo>
                    <a:pt x="699" y="195"/>
                  </a:lnTo>
                  <a:lnTo>
                    <a:pt x="745" y="225"/>
                  </a:lnTo>
                  <a:lnTo>
                    <a:pt x="787" y="261"/>
                  </a:lnTo>
                  <a:lnTo>
                    <a:pt x="825" y="302"/>
                  </a:lnTo>
                  <a:lnTo>
                    <a:pt x="857" y="348"/>
                  </a:lnTo>
                  <a:lnTo>
                    <a:pt x="886" y="398"/>
                  </a:lnTo>
                  <a:lnTo>
                    <a:pt x="907" y="451"/>
                  </a:lnTo>
                  <a:lnTo>
                    <a:pt x="1822" y="3226"/>
                  </a:lnTo>
                  <a:lnTo>
                    <a:pt x="1758" y="3213"/>
                  </a:lnTo>
                  <a:lnTo>
                    <a:pt x="1691" y="3207"/>
                  </a:lnTo>
                  <a:lnTo>
                    <a:pt x="1624" y="3208"/>
                  </a:lnTo>
                  <a:lnTo>
                    <a:pt x="1556" y="3216"/>
                  </a:lnTo>
                  <a:lnTo>
                    <a:pt x="670" y="530"/>
                  </a:lnTo>
                  <a:lnTo>
                    <a:pt x="654" y="494"/>
                  </a:lnTo>
                  <a:lnTo>
                    <a:pt x="634" y="463"/>
                  </a:lnTo>
                  <a:lnTo>
                    <a:pt x="607" y="435"/>
                  </a:lnTo>
                  <a:lnTo>
                    <a:pt x="579" y="415"/>
                  </a:lnTo>
                  <a:lnTo>
                    <a:pt x="545" y="398"/>
                  </a:lnTo>
                  <a:lnTo>
                    <a:pt x="511" y="387"/>
                  </a:lnTo>
                  <a:lnTo>
                    <a:pt x="473" y="382"/>
                  </a:lnTo>
                  <a:lnTo>
                    <a:pt x="435" y="384"/>
                  </a:lnTo>
                  <a:lnTo>
                    <a:pt x="397" y="392"/>
                  </a:lnTo>
                  <a:lnTo>
                    <a:pt x="361" y="408"/>
                  </a:lnTo>
                  <a:lnTo>
                    <a:pt x="330" y="429"/>
                  </a:lnTo>
                  <a:lnTo>
                    <a:pt x="304" y="455"/>
                  </a:lnTo>
                  <a:lnTo>
                    <a:pt x="281" y="484"/>
                  </a:lnTo>
                  <a:lnTo>
                    <a:pt x="264" y="518"/>
                  </a:lnTo>
                  <a:lnTo>
                    <a:pt x="254" y="553"/>
                  </a:lnTo>
                  <a:lnTo>
                    <a:pt x="249" y="590"/>
                  </a:lnTo>
                  <a:lnTo>
                    <a:pt x="251" y="628"/>
                  </a:lnTo>
                  <a:lnTo>
                    <a:pt x="260" y="666"/>
                  </a:lnTo>
                  <a:lnTo>
                    <a:pt x="266" y="693"/>
                  </a:lnTo>
                  <a:lnTo>
                    <a:pt x="264" y="722"/>
                  </a:lnTo>
                  <a:lnTo>
                    <a:pt x="258" y="748"/>
                  </a:lnTo>
                  <a:lnTo>
                    <a:pt x="246" y="773"/>
                  </a:lnTo>
                  <a:lnTo>
                    <a:pt x="229" y="794"/>
                  </a:lnTo>
                  <a:lnTo>
                    <a:pt x="207" y="811"/>
                  </a:lnTo>
                  <a:lnTo>
                    <a:pt x="181" y="823"/>
                  </a:lnTo>
                  <a:lnTo>
                    <a:pt x="152" y="830"/>
                  </a:lnTo>
                  <a:lnTo>
                    <a:pt x="124" y="828"/>
                  </a:lnTo>
                  <a:lnTo>
                    <a:pt x="97" y="822"/>
                  </a:lnTo>
                  <a:lnTo>
                    <a:pt x="73" y="810"/>
                  </a:lnTo>
                  <a:lnTo>
                    <a:pt x="52" y="792"/>
                  </a:lnTo>
                  <a:lnTo>
                    <a:pt x="34" y="769"/>
                  </a:lnTo>
                  <a:lnTo>
                    <a:pt x="22" y="743"/>
                  </a:lnTo>
                  <a:lnTo>
                    <a:pt x="8" y="687"/>
                  </a:lnTo>
                  <a:lnTo>
                    <a:pt x="0" y="631"/>
                  </a:lnTo>
                  <a:lnTo>
                    <a:pt x="0" y="574"/>
                  </a:lnTo>
                  <a:lnTo>
                    <a:pt x="5" y="519"/>
                  </a:lnTo>
                  <a:lnTo>
                    <a:pt x="18" y="464"/>
                  </a:lnTo>
                  <a:lnTo>
                    <a:pt x="38" y="413"/>
                  </a:lnTo>
                  <a:lnTo>
                    <a:pt x="62" y="363"/>
                  </a:lnTo>
                  <a:lnTo>
                    <a:pt x="93" y="318"/>
                  </a:lnTo>
                  <a:lnTo>
                    <a:pt x="128" y="276"/>
                  </a:lnTo>
                  <a:lnTo>
                    <a:pt x="169" y="238"/>
                  </a:lnTo>
                  <a:lnTo>
                    <a:pt x="215" y="205"/>
                  </a:lnTo>
                  <a:lnTo>
                    <a:pt x="264" y="178"/>
                  </a:lnTo>
                  <a:lnTo>
                    <a:pt x="319" y="155"/>
                  </a:lnTo>
                  <a:lnTo>
                    <a:pt x="376" y="141"/>
                  </a:lnTo>
                  <a:lnTo>
                    <a:pt x="432" y="133"/>
                  </a:lnTo>
                  <a:lnTo>
                    <a:pt x="488" y="132"/>
                  </a:lnTo>
                  <a:close/>
                  <a:moveTo>
                    <a:pt x="2202" y="0"/>
                  </a:moveTo>
                  <a:lnTo>
                    <a:pt x="2216" y="3"/>
                  </a:lnTo>
                  <a:lnTo>
                    <a:pt x="2228" y="14"/>
                  </a:lnTo>
                  <a:lnTo>
                    <a:pt x="2236" y="27"/>
                  </a:lnTo>
                  <a:lnTo>
                    <a:pt x="2562" y="1014"/>
                  </a:lnTo>
                  <a:lnTo>
                    <a:pt x="2564" y="1030"/>
                  </a:lnTo>
                  <a:lnTo>
                    <a:pt x="2559" y="1044"/>
                  </a:lnTo>
                  <a:lnTo>
                    <a:pt x="2550" y="1056"/>
                  </a:lnTo>
                  <a:lnTo>
                    <a:pt x="2537" y="1064"/>
                  </a:lnTo>
                  <a:lnTo>
                    <a:pt x="1512" y="1403"/>
                  </a:lnTo>
                  <a:lnTo>
                    <a:pt x="1496" y="1404"/>
                  </a:lnTo>
                  <a:lnTo>
                    <a:pt x="1482" y="1400"/>
                  </a:lnTo>
                  <a:lnTo>
                    <a:pt x="1469" y="1391"/>
                  </a:lnTo>
                  <a:lnTo>
                    <a:pt x="1461" y="1377"/>
                  </a:lnTo>
                  <a:lnTo>
                    <a:pt x="1136" y="391"/>
                  </a:lnTo>
                  <a:lnTo>
                    <a:pt x="1134" y="374"/>
                  </a:lnTo>
                  <a:lnTo>
                    <a:pt x="1138" y="360"/>
                  </a:lnTo>
                  <a:lnTo>
                    <a:pt x="1148" y="348"/>
                  </a:lnTo>
                  <a:lnTo>
                    <a:pt x="1161" y="340"/>
                  </a:lnTo>
                  <a:lnTo>
                    <a:pt x="1439" y="248"/>
                  </a:lnTo>
                  <a:lnTo>
                    <a:pt x="1441" y="250"/>
                  </a:lnTo>
                  <a:lnTo>
                    <a:pt x="1443" y="247"/>
                  </a:lnTo>
                  <a:lnTo>
                    <a:pt x="1589" y="199"/>
                  </a:lnTo>
                  <a:lnTo>
                    <a:pt x="1711" y="566"/>
                  </a:lnTo>
                  <a:lnTo>
                    <a:pt x="1877" y="511"/>
                  </a:lnTo>
                  <a:lnTo>
                    <a:pt x="1755" y="144"/>
                  </a:lnTo>
                  <a:lnTo>
                    <a:pt x="1903" y="95"/>
                  </a:lnTo>
                  <a:lnTo>
                    <a:pt x="1906" y="96"/>
                  </a:lnTo>
                  <a:lnTo>
                    <a:pt x="1907" y="94"/>
                  </a:lnTo>
                  <a:lnTo>
                    <a:pt x="2186" y="2"/>
                  </a:lnTo>
                  <a:lnTo>
                    <a:pt x="2202" y="0"/>
                  </a:lnTo>
                  <a:close/>
                </a:path>
              </a:pathLst>
            </a:custGeom>
            <a:solidFill>
              <a:schemeClr val="accent3">
                <a:lumMod val="50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11" name="Rectangle 10"/>
          <p:cNvSpPr/>
          <p:nvPr/>
        </p:nvSpPr>
        <p:spPr>
          <a:xfrm>
            <a:off x="884681" y="4877014"/>
            <a:ext cx="4174404" cy="830997"/>
          </a:xfrm>
          <a:prstGeom prst="rect">
            <a:avLst/>
          </a:prstGeom>
        </p:spPr>
        <p:txBody>
          <a:bodyPr wrap="square">
            <a:spAutoFit/>
          </a:bodyPr>
          <a:lstStyle/>
          <a:p>
            <a:r>
              <a:rPr lang="es-ES" sz="1600" dirty="0" err="1" smtClean="0">
                <a:solidFill>
                  <a:srgbClr val="002060"/>
                </a:solidFill>
                <a:latin typeface="Arial" pitchFamily="34" charset="0"/>
                <a:cs typeface="Arial" pitchFamily="34" charset="0"/>
              </a:rPr>
              <a:t>Pedoman</a:t>
            </a:r>
            <a:r>
              <a:rPr lang="es-ES" sz="1600" dirty="0" smtClean="0">
                <a:solidFill>
                  <a:srgbClr val="002060"/>
                </a:solidFill>
                <a:latin typeface="Arial" pitchFamily="34" charset="0"/>
                <a:cs typeface="Arial" pitchFamily="34" charset="0"/>
              </a:rPr>
              <a:t> </a:t>
            </a:r>
            <a:r>
              <a:rPr lang="es-ES" sz="1600" dirty="0" err="1" smtClean="0">
                <a:solidFill>
                  <a:srgbClr val="002060"/>
                </a:solidFill>
                <a:latin typeface="Arial" pitchFamily="34" charset="0"/>
                <a:cs typeface="Arial" pitchFamily="34" charset="0"/>
              </a:rPr>
              <a:t>harga</a:t>
            </a:r>
            <a:r>
              <a:rPr lang="es-ES" sz="1600" dirty="0" smtClean="0">
                <a:solidFill>
                  <a:srgbClr val="002060"/>
                </a:solidFill>
                <a:latin typeface="Arial" pitchFamily="34" charset="0"/>
                <a:cs typeface="Arial" pitchFamily="34" charset="0"/>
              </a:rPr>
              <a:t> </a:t>
            </a:r>
            <a:r>
              <a:rPr lang="es-ES" sz="1600" dirty="0" err="1" smtClean="0">
                <a:solidFill>
                  <a:srgbClr val="002060"/>
                </a:solidFill>
                <a:latin typeface="Arial" pitchFamily="34" charset="0"/>
                <a:cs typeface="Arial" pitchFamily="34" charset="0"/>
              </a:rPr>
              <a:t>satuan</a:t>
            </a:r>
            <a:r>
              <a:rPr lang="es-ES" sz="1600" dirty="0" smtClean="0">
                <a:solidFill>
                  <a:srgbClr val="002060"/>
                </a:solidFill>
                <a:latin typeface="Arial" pitchFamily="34" charset="0"/>
                <a:cs typeface="Arial" pitchFamily="34" charset="0"/>
              </a:rPr>
              <a:t> = </a:t>
            </a:r>
            <a:r>
              <a:rPr lang="en-US" sz="1600" dirty="0" err="1">
                <a:solidFill>
                  <a:srgbClr val="002060"/>
                </a:solidFill>
                <a:latin typeface="Arial" pitchFamily="34" charset="0"/>
                <a:cs typeface="Arial" pitchFamily="34" charset="0"/>
              </a:rPr>
              <a:t>standar</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biaya</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konstruksi</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bangunan</a:t>
            </a:r>
            <a:r>
              <a:rPr lang="en-US" sz="1600" dirty="0">
                <a:solidFill>
                  <a:srgbClr val="002060"/>
                </a:solidFill>
                <a:latin typeface="Arial" pitchFamily="34" charset="0"/>
                <a:cs typeface="Arial" pitchFamily="34" charset="0"/>
              </a:rPr>
              <a:t> </a:t>
            </a:r>
            <a:r>
              <a:rPr lang="en-US" sz="1600" dirty="0" err="1">
                <a:solidFill>
                  <a:srgbClr val="002060"/>
                </a:solidFill>
                <a:latin typeface="Arial" pitchFamily="34" charset="0"/>
                <a:cs typeface="Arial" pitchFamily="34" charset="0"/>
              </a:rPr>
              <a:t>oleh</a:t>
            </a:r>
            <a:r>
              <a:rPr lang="en-US" sz="1600" dirty="0">
                <a:solidFill>
                  <a:schemeClr val="bg1"/>
                </a:solidFill>
                <a:latin typeface="Arial" pitchFamily="34" charset="0"/>
                <a:cs typeface="Arial" pitchFamily="34" charset="0"/>
              </a:rPr>
              <a:t> </a:t>
            </a:r>
            <a:r>
              <a:rPr lang="en-US" sz="1600" b="1" u="sng" dirty="0" err="1">
                <a:solidFill>
                  <a:srgbClr val="FFFF00"/>
                </a:solidFill>
                <a:latin typeface="Arial" pitchFamily="34" charset="0"/>
                <a:cs typeface="Arial" pitchFamily="34" charset="0"/>
              </a:rPr>
              <a:t>Kementerian</a:t>
            </a:r>
            <a:r>
              <a:rPr lang="en-US" sz="1600" b="1" u="sng" dirty="0">
                <a:solidFill>
                  <a:srgbClr val="FFFF00"/>
                </a:solidFill>
                <a:latin typeface="Arial" pitchFamily="34" charset="0"/>
                <a:cs typeface="Arial" pitchFamily="34" charset="0"/>
              </a:rPr>
              <a:t> </a:t>
            </a:r>
            <a:r>
              <a:rPr lang="en-US" sz="1600" b="1" u="sng" dirty="0" err="1">
                <a:solidFill>
                  <a:srgbClr val="FFFF00"/>
                </a:solidFill>
                <a:latin typeface="Arial" pitchFamily="34" charset="0"/>
                <a:cs typeface="Arial" pitchFamily="34" charset="0"/>
              </a:rPr>
              <a:t>Pekerjaan</a:t>
            </a:r>
            <a:r>
              <a:rPr lang="en-US" sz="1600" b="1" u="sng" dirty="0">
                <a:solidFill>
                  <a:srgbClr val="FFFF00"/>
                </a:solidFill>
                <a:latin typeface="Arial" pitchFamily="34" charset="0"/>
                <a:cs typeface="Arial" pitchFamily="34" charset="0"/>
              </a:rPr>
              <a:t> </a:t>
            </a:r>
            <a:r>
              <a:rPr lang="en-US" sz="1600" b="1" u="sng" dirty="0" err="1">
                <a:solidFill>
                  <a:srgbClr val="FFFF00"/>
                </a:solidFill>
                <a:latin typeface="Arial" pitchFamily="34" charset="0"/>
                <a:cs typeface="Arial" pitchFamily="34" charset="0"/>
              </a:rPr>
              <a:t>Umum</a:t>
            </a:r>
            <a:r>
              <a:rPr lang="en-US" sz="1600" b="1" u="sng" dirty="0">
                <a:solidFill>
                  <a:srgbClr val="FFFF00"/>
                </a:solidFill>
                <a:latin typeface="Arial" pitchFamily="34" charset="0"/>
                <a:cs typeface="Arial" pitchFamily="34" charset="0"/>
              </a:rPr>
              <a:t> </a:t>
            </a:r>
            <a:r>
              <a:rPr lang="en-US" sz="1600" b="1" u="sng" dirty="0" err="1">
                <a:solidFill>
                  <a:srgbClr val="FFFF00"/>
                </a:solidFill>
                <a:latin typeface="Arial" pitchFamily="34" charset="0"/>
                <a:cs typeface="Arial" pitchFamily="34" charset="0"/>
              </a:rPr>
              <a:t>dan</a:t>
            </a:r>
            <a:r>
              <a:rPr lang="en-US" sz="1600" b="1" u="sng" dirty="0">
                <a:solidFill>
                  <a:srgbClr val="FFFF00"/>
                </a:solidFill>
                <a:latin typeface="Arial" pitchFamily="34" charset="0"/>
                <a:cs typeface="Arial" pitchFamily="34" charset="0"/>
              </a:rPr>
              <a:t> </a:t>
            </a:r>
            <a:r>
              <a:rPr lang="en-US" sz="1600" b="1" u="sng" dirty="0" err="1">
                <a:solidFill>
                  <a:srgbClr val="FFFF00"/>
                </a:solidFill>
                <a:latin typeface="Arial" pitchFamily="34" charset="0"/>
                <a:cs typeface="Arial" pitchFamily="34" charset="0"/>
              </a:rPr>
              <a:t>Perumahan</a:t>
            </a:r>
            <a:r>
              <a:rPr lang="en-US" sz="1600" b="1" u="sng" dirty="0">
                <a:solidFill>
                  <a:srgbClr val="FFFF00"/>
                </a:solidFill>
                <a:latin typeface="Arial" pitchFamily="34" charset="0"/>
                <a:cs typeface="Arial" pitchFamily="34" charset="0"/>
              </a:rPr>
              <a:t> Rakyat</a:t>
            </a:r>
          </a:p>
        </p:txBody>
      </p:sp>
      <p:grpSp>
        <p:nvGrpSpPr>
          <p:cNvPr id="12" name="Group 11"/>
          <p:cNvGrpSpPr/>
          <p:nvPr/>
        </p:nvGrpSpPr>
        <p:grpSpPr>
          <a:xfrm>
            <a:off x="146856" y="1070473"/>
            <a:ext cx="4279094" cy="3372160"/>
            <a:chOff x="-619492" y="1440600"/>
            <a:chExt cx="6558614" cy="5059415"/>
          </a:xfrm>
        </p:grpSpPr>
        <p:grpSp>
          <p:nvGrpSpPr>
            <p:cNvPr id="13" name="Group 12"/>
            <p:cNvGrpSpPr/>
            <p:nvPr/>
          </p:nvGrpSpPr>
          <p:grpSpPr>
            <a:xfrm>
              <a:off x="152015" y="2009607"/>
              <a:ext cx="4868862" cy="3911600"/>
              <a:chOff x="2095501" y="2967038"/>
              <a:chExt cx="4868862" cy="3911600"/>
            </a:xfrm>
          </p:grpSpPr>
          <p:sp>
            <p:nvSpPr>
              <p:cNvPr id="19" name="Freeform 5"/>
              <p:cNvSpPr>
                <a:spLocks/>
              </p:cNvSpPr>
              <p:nvPr/>
            </p:nvSpPr>
            <p:spPr bwMode="auto">
              <a:xfrm>
                <a:off x="2228851" y="5470525"/>
                <a:ext cx="2768600" cy="1406525"/>
              </a:xfrm>
              <a:custGeom>
                <a:avLst/>
                <a:gdLst>
                  <a:gd name="T0" fmla="*/ 505 w 1758"/>
                  <a:gd name="T1" fmla="*/ 16 h 893"/>
                  <a:gd name="T2" fmla="*/ 261 w 1758"/>
                  <a:gd name="T3" fmla="*/ 0 h 893"/>
                  <a:gd name="T4" fmla="*/ 0 w 1758"/>
                  <a:gd name="T5" fmla="*/ 875 h 893"/>
                  <a:gd name="T6" fmla="*/ 1 w 1758"/>
                  <a:gd name="T7" fmla="*/ 893 h 893"/>
                  <a:gd name="T8" fmla="*/ 1758 w 1758"/>
                  <a:gd name="T9" fmla="*/ 893 h 893"/>
                  <a:gd name="T10" fmla="*/ 505 w 1758"/>
                  <a:gd name="T11" fmla="*/ 16 h 893"/>
                </a:gdLst>
                <a:ahLst/>
                <a:cxnLst>
                  <a:cxn ang="0">
                    <a:pos x="T0" y="T1"/>
                  </a:cxn>
                  <a:cxn ang="0">
                    <a:pos x="T2" y="T3"/>
                  </a:cxn>
                  <a:cxn ang="0">
                    <a:pos x="T4" y="T5"/>
                  </a:cxn>
                  <a:cxn ang="0">
                    <a:pos x="T6" y="T7"/>
                  </a:cxn>
                  <a:cxn ang="0">
                    <a:pos x="T8" y="T9"/>
                  </a:cxn>
                  <a:cxn ang="0">
                    <a:pos x="T10" y="T11"/>
                  </a:cxn>
                </a:cxnLst>
                <a:rect l="0" t="0" r="r" b="b"/>
                <a:pathLst>
                  <a:path w="1758" h="893">
                    <a:moveTo>
                      <a:pt x="505" y="16"/>
                    </a:moveTo>
                    <a:cubicBezTo>
                      <a:pt x="261" y="0"/>
                      <a:pt x="261" y="0"/>
                      <a:pt x="261" y="0"/>
                    </a:cubicBezTo>
                    <a:cubicBezTo>
                      <a:pt x="96" y="251"/>
                      <a:pt x="0" y="552"/>
                      <a:pt x="0" y="875"/>
                    </a:cubicBezTo>
                    <a:cubicBezTo>
                      <a:pt x="0" y="881"/>
                      <a:pt x="0" y="887"/>
                      <a:pt x="1" y="893"/>
                    </a:cubicBezTo>
                    <a:cubicBezTo>
                      <a:pt x="1758" y="893"/>
                      <a:pt x="1758" y="893"/>
                      <a:pt x="1758" y="893"/>
                    </a:cubicBezTo>
                    <a:lnTo>
                      <a:pt x="505" y="16"/>
                    </a:lnTo>
                    <a:close/>
                  </a:path>
                </a:pathLst>
              </a:custGeom>
              <a:solidFill>
                <a:srgbClr val="1C8ABA"/>
              </a:solidFill>
              <a:ln w="9525">
                <a:noFill/>
                <a:round/>
                <a:headEnd/>
                <a:tailEnd/>
              </a:ln>
              <a:effectLst>
                <a:outerShdw blurRad="2540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0" name="Freeform 6"/>
              <p:cNvSpPr>
                <a:spLocks/>
              </p:cNvSpPr>
              <p:nvPr/>
            </p:nvSpPr>
            <p:spPr bwMode="auto">
              <a:xfrm>
                <a:off x="2095501" y="4129088"/>
                <a:ext cx="2667000" cy="2724150"/>
              </a:xfrm>
              <a:custGeom>
                <a:avLst/>
                <a:gdLst>
                  <a:gd name="T0" fmla="*/ 1694 w 1694"/>
                  <a:gd name="T1" fmla="*/ 1533 h 1729"/>
                  <a:gd name="T2" fmla="*/ 1522 w 1694"/>
                  <a:gd name="T3" fmla="*/ 1233 h 1729"/>
                  <a:gd name="T4" fmla="*/ 851 w 1694"/>
                  <a:gd name="T5" fmla="*/ 0 h 1729"/>
                  <a:gd name="T6" fmla="*/ 0 w 1694"/>
                  <a:gd name="T7" fmla="*/ 768 h 1729"/>
                  <a:gd name="T8" fmla="*/ 1666 w 1694"/>
                  <a:gd name="T9" fmla="*/ 1729 h 1729"/>
                  <a:gd name="T10" fmla="*/ 1694 w 1694"/>
                  <a:gd name="T11" fmla="*/ 1533 h 1729"/>
                </a:gdLst>
                <a:ahLst/>
                <a:cxnLst>
                  <a:cxn ang="0">
                    <a:pos x="T0" y="T1"/>
                  </a:cxn>
                  <a:cxn ang="0">
                    <a:pos x="T2" y="T3"/>
                  </a:cxn>
                  <a:cxn ang="0">
                    <a:pos x="T4" y="T5"/>
                  </a:cxn>
                  <a:cxn ang="0">
                    <a:pos x="T6" y="T7"/>
                  </a:cxn>
                  <a:cxn ang="0">
                    <a:pos x="T8" y="T9"/>
                  </a:cxn>
                  <a:cxn ang="0">
                    <a:pos x="T10" y="T11"/>
                  </a:cxn>
                </a:cxnLst>
                <a:rect l="0" t="0" r="r" b="b"/>
                <a:pathLst>
                  <a:path w="1694" h="1729">
                    <a:moveTo>
                      <a:pt x="1694" y="1533"/>
                    </a:moveTo>
                    <a:cubicBezTo>
                      <a:pt x="1522" y="1233"/>
                      <a:pt x="1522" y="1233"/>
                      <a:pt x="1522" y="1233"/>
                    </a:cubicBezTo>
                    <a:cubicBezTo>
                      <a:pt x="851" y="0"/>
                      <a:pt x="851" y="0"/>
                      <a:pt x="851" y="0"/>
                    </a:cubicBezTo>
                    <a:cubicBezTo>
                      <a:pt x="482" y="143"/>
                      <a:pt x="178" y="418"/>
                      <a:pt x="0" y="768"/>
                    </a:cubicBezTo>
                    <a:cubicBezTo>
                      <a:pt x="1666" y="1729"/>
                      <a:pt x="1666" y="1729"/>
                      <a:pt x="1666" y="1729"/>
                    </a:cubicBezTo>
                    <a:lnTo>
                      <a:pt x="1694" y="1533"/>
                    </a:lnTo>
                    <a:close/>
                  </a:path>
                </a:pathLst>
              </a:custGeom>
              <a:solidFill>
                <a:srgbClr val="0F608D"/>
              </a:solidFill>
              <a:ln w="9525">
                <a:noFill/>
                <a:round/>
                <a:headEnd/>
                <a:tailEnd/>
              </a:ln>
              <a:effectLst>
                <a:outerShdw blurRad="2540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1" name="Freeform 7"/>
              <p:cNvSpPr>
                <a:spLocks/>
              </p:cNvSpPr>
              <p:nvPr/>
            </p:nvSpPr>
            <p:spPr bwMode="auto">
              <a:xfrm>
                <a:off x="2955926" y="3395663"/>
                <a:ext cx="2032000" cy="3325813"/>
              </a:xfrm>
              <a:custGeom>
                <a:avLst/>
                <a:gdLst>
                  <a:gd name="T0" fmla="*/ 1183 w 1290"/>
                  <a:gd name="T1" fmla="*/ 1923 h 2111"/>
                  <a:gd name="T2" fmla="*/ 1290 w 1290"/>
                  <a:gd name="T3" fmla="*/ 24 h 2111"/>
                  <a:gd name="T4" fmla="*/ 1010 w 1290"/>
                  <a:gd name="T5" fmla="*/ 0 h 2111"/>
                  <a:gd name="T6" fmla="*/ 0 w 1290"/>
                  <a:gd name="T7" fmla="*/ 360 h 2111"/>
                  <a:gd name="T8" fmla="*/ 1123 w 1290"/>
                  <a:gd name="T9" fmla="*/ 2111 h 2111"/>
                  <a:gd name="T10" fmla="*/ 1183 w 1290"/>
                  <a:gd name="T11" fmla="*/ 1923 h 2111"/>
                </a:gdLst>
                <a:ahLst/>
                <a:cxnLst>
                  <a:cxn ang="0">
                    <a:pos x="T0" y="T1"/>
                  </a:cxn>
                  <a:cxn ang="0">
                    <a:pos x="T2" y="T3"/>
                  </a:cxn>
                  <a:cxn ang="0">
                    <a:pos x="T4" y="T5"/>
                  </a:cxn>
                  <a:cxn ang="0">
                    <a:pos x="T6" y="T7"/>
                  </a:cxn>
                  <a:cxn ang="0">
                    <a:pos x="T8" y="T9"/>
                  </a:cxn>
                  <a:cxn ang="0">
                    <a:pos x="T10" y="T11"/>
                  </a:cxn>
                </a:cxnLst>
                <a:rect l="0" t="0" r="r" b="b"/>
                <a:pathLst>
                  <a:path w="1290" h="2111">
                    <a:moveTo>
                      <a:pt x="1183" y="1923"/>
                    </a:moveTo>
                    <a:cubicBezTo>
                      <a:pt x="1290" y="24"/>
                      <a:pt x="1290" y="24"/>
                      <a:pt x="1290" y="24"/>
                    </a:cubicBezTo>
                    <a:cubicBezTo>
                      <a:pt x="1199" y="8"/>
                      <a:pt x="1106" y="0"/>
                      <a:pt x="1010" y="0"/>
                    </a:cubicBezTo>
                    <a:cubicBezTo>
                      <a:pt x="627" y="0"/>
                      <a:pt x="275" y="135"/>
                      <a:pt x="0" y="360"/>
                    </a:cubicBezTo>
                    <a:cubicBezTo>
                      <a:pt x="1123" y="2111"/>
                      <a:pt x="1123" y="2111"/>
                      <a:pt x="1123" y="2111"/>
                    </a:cubicBezTo>
                    <a:lnTo>
                      <a:pt x="1183" y="1923"/>
                    </a:lnTo>
                    <a:close/>
                  </a:path>
                </a:pathLst>
              </a:custGeom>
              <a:solidFill>
                <a:srgbClr val="51B3C6"/>
              </a:solidFill>
              <a:ln w="9525">
                <a:noFill/>
                <a:round/>
                <a:headEnd/>
                <a:tailEnd/>
              </a:ln>
              <a:effectLst>
                <a:outerShdw blurRad="2540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2" name="Freeform 8"/>
              <p:cNvSpPr>
                <a:spLocks/>
              </p:cNvSpPr>
              <p:nvPr/>
            </p:nvSpPr>
            <p:spPr bwMode="auto">
              <a:xfrm>
                <a:off x="4570413" y="2967038"/>
                <a:ext cx="2393950" cy="3502025"/>
              </a:xfrm>
              <a:custGeom>
                <a:avLst/>
                <a:gdLst>
                  <a:gd name="T0" fmla="*/ 364 w 1521"/>
                  <a:gd name="T1" fmla="*/ 2199 h 2223"/>
                  <a:gd name="T2" fmla="*/ 1521 w 1521"/>
                  <a:gd name="T3" fmla="*/ 537 h 2223"/>
                  <a:gd name="T4" fmla="*/ 325 w 1521"/>
                  <a:gd name="T5" fmla="*/ 0 h 2223"/>
                  <a:gd name="T6" fmla="*/ 0 w 1521"/>
                  <a:gd name="T7" fmla="*/ 33 h 2223"/>
                  <a:gd name="T8" fmla="*/ 112 w 1521"/>
                  <a:gd name="T9" fmla="*/ 2223 h 2223"/>
                  <a:gd name="T10" fmla="*/ 364 w 1521"/>
                  <a:gd name="T11" fmla="*/ 2199 h 2223"/>
                </a:gdLst>
                <a:ahLst/>
                <a:cxnLst>
                  <a:cxn ang="0">
                    <a:pos x="T0" y="T1"/>
                  </a:cxn>
                  <a:cxn ang="0">
                    <a:pos x="T2" y="T3"/>
                  </a:cxn>
                  <a:cxn ang="0">
                    <a:pos x="T4" y="T5"/>
                  </a:cxn>
                  <a:cxn ang="0">
                    <a:pos x="T6" y="T7"/>
                  </a:cxn>
                  <a:cxn ang="0">
                    <a:pos x="T8" y="T9"/>
                  </a:cxn>
                  <a:cxn ang="0">
                    <a:pos x="T10" y="T11"/>
                  </a:cxn>
                </a:cxnLst>
                <a:rect l="0" t="0" r="r" b="b"/>
                <a:pathLst>
                  <a:path w="1521" h="2223">
                    <a:moveTo>
                      <a:pt x="364" y="2199"/>
                    </a:moveTo>
                    <a:cubicBezTo>
                      <a:pt x="1521" y="537"/>
                      <a:pt x="1521" y="537"/>
                      <a:pt x="1521" y="537"/>
                    </a:cubicBezTo>
                    <a:cubicBezTo>
                      <a:pt x="1228" y="207"/>
                      <a:pt x="801" y="0"/>
                      <a:pt x="325" y="0"/>
                    </a:cubicBezTo>
                    <a:cubicBezTo>
                      <a:pt x="214" y="0"/>
                      <a:pt x="105" y="11"/>
                      <a:pt x="0" y="33"/>
                    </a:cubicBezTo>
                    <a:cubicBezTo>
                      <a:pt x="112" y="2223"/>
                      <a:pt x="112" y="2223"/>
                      <a:pt x="112" y="2223"/>
                    </a:cubicBezTo>
                    <a:lnTo>
                      <a:pt x="364" y="2199"/>
                    </a:lnTo>
                    <a:close/>
                  </a:path>
                </a:pathLst>
              </a:custGeom>
              <a:solidFill>
                <a:srgbClr val="175D76"/>
              </a:solidFill>
              <a:ln w="9525">
                <a:noFill/>
                <a:round/>
                <a:headEnd/>
                <a:tailEnd/>
              </a:ln>
              <a:effectLst>
                <a:outerShdw blurRad="2540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23" name="Freeform 12"/>
              <p:cNvSpPr>
                <a:spLocks/>
              </p:cNvSpPr>
              <p:nvPr/>
            </p:nvSpPr>
            <p:spPr bwMode="auto">
              <a:xfrm>
                <a:off x="3924301" y="5470525"/>
                <a:ext cx="2559828" cy="1408113"/>
              </a:xfrm>
              <a:custGeom>
                <a:avLst/>
                <a:gdLst>
                  <a:gd name="T0" fmla="*/ 1248 w 1248"/>
                  <a:gd name="T1" fmla="*/ 624 h 686"/>
                  <a:gd name="T2" fmla="*/ 624 w 1248"/>
                  <a:gd name="T3" fmla="*/ 0 h 686"/>
                  <a:gd name="T4" fmla="*/ 0 w 1248"/>
                  <a:gd name="T5" fmla="*/ 624 h 686"/>
                  <a:gd name="T6" fmla="*/ 3 w 1248"/>
                  <a:gd name="T7" fmla="*/ 686 h 686"/>
                  <a:gd name="T8" fmla="*/ 1245 w 1248"/>
                  <a:gd name="T9" fmla="*/ 686 h 686"/>
                  <a:gd name="T10" fmla="*/ 1248 w 1248"/>
                  <a:gd name="T11" fmla="*/ 624 h 686"/>
                </a:gdLst>
                <a:ahLst/>
                <a:cxnLst>
                  <a:cxn ang="0">
                    <a:pos x="T0" y="T1"/>
                  </a:cxn>
                  <a:cxn ang="0">
                    <a:pos x="T2" y="T3"/>
                  </a:cxn>
                  <a:cxn ang="0">
                    <a:pos x="T4" y="T5"/>
                  </a:cxn>
                  <a:cxn ang="0">
                    <a:pos x="T6" y="T7"/>
                  </a:cxn>
                  <a:cxn ang="0">
                    <a:pos x="T8" y="T9"/>
                  </a:cxn>
                  <a:cxn ang="0">
                    <a:pos x="T10" y="T11"/>
                  </a:cxn>
                </a:cxnLst>
                <a:rect l="0" t="0" r="r" b="b"/>
                <a:pathLst>
                  <a:path w="1248" h="686">
                    <a:moveTo>
                      <a:pt x="1248" y="624"/>
                    </a:moveTo>
                    <a:cubicBezTo>
                      <a:pt x="1248" y="279"/>
                      <a:pt x="969" y="0"/>
                      <a:pt x="624" y="0"/>
                    </a:cubicBezTo>
                    <a:cubicBezTo>
                      <a:pt x="279" y="0"/>
                      <a:pt x="0" y="279"/>
                      <a:pt x="0" y="624"/>
                    </a:cubicBezTo>
                    <a:cubicBezTo>
                      <a:pt x="0" y="645"/>
                      <a:pt x="1" y="666"/>
                      <a:pt x="3" y="686"/>
                    </a:cubicBezTo>
                    <a:cubicBezTo>
                      <a:pt x="1245" y="686"/>
                      <a:pt x="1245" y="686"/>
                      <a:pt x="1245" y="686"/>
                    </a:cubicBezTo>
                    <a:cubicBezTo>
                      <a:pt x="1247" y="666"/>
                      <a:pt x="1248" y="645"/>
                      <a:pt x="1248" y="624"/>
                    </a:cubicBezTo>
                    <a:close/>
                  </a:path>
                </a:pathLst>
              </a:custGeom>
              <a:solidFill>
                <a:srgbClr val="1C8ABA">
                  <a:lumMod val="40000"/>
                  <a:lumOff val="60000"/>
                </a:srgbClr>
              </a:solidFill>
              <a:ln w="9525">
                <a:noFill/>
                <a:round/>
                <a:headEnd/>
                <a:tailEnd/>
              </a:ln>
              <a:effectLst>
                <a:outerShdw blurRad="254000" sx="102000" sy="102000" algn="ctr" rotWithShape="0">
                  <a:prstClr val="black">
                    <a:alpha val="40000"/>
                  </a:prstClr>
                </a:outerShdw>
              </a:effectLst>
            </p:spPr>
            <p:txBody>
              <a:bodyPr vert="horz" wrap="square" lIns="91440" tIns="365760" rIns="91440" bIns="45720" numCol="1" anchor="t" anchorCtr="0" compatLnSpc="1">
                <a:prstTxWarp prst="textNoShape">
                  <a:avLst/>
                </a:prstTxWarp>
              </a:bodyPr>
              <a:lstStyle/>
              <a:p>
                <a:pPr algn="ctr"/>
                <a:endParaRPr lang="en-US" dirty="0">
                  <a:solidFill>
                    <a:schemeClr val="bg1"/>
                  </a:solidFill>
                  <a:latin typeface="Bell MT" pitchFamily="18" charset="0"/>
                </a:endParaRPr>
              </a:p>
            </p:txBody>
          </p:sp>
        </p:grpSp>
        <p:sp>
          <p:nvSpPr>
            <p:cNvPr id="14" name="TextBox 13"/>
            <p:cNvSpPr txBox="1"/>
            <p:nvPr/>
          </p:nvSpPr>
          <p:spPr>
            <a:xfrm>
              <a:off x="-619492" y="6084420"/>
              <a:ext cx="3739112" cy="415595"/>
            </a:xfrm>
            <a:prstGeom prst="rect">
              <a:avLst/>
            </a:prstGeom>
            <a:noFill/>
          </p:spPr>
          <p:txBody>
            <a:bodyPr wrap="square" rtlCol="0">
              <a:spAutoFit/>
            </a:bodyPr>
            <a:lstStyle/>
            <a:p>
              <a:r>
                <a:rPr lang="en-ID" sz="1200" b="1" dirty="0" smtClean="0">
                  <a:effectLst>
                    <a:outerShdw blurRad="38100" dist="38100" dir="2700000" algn="tl">
                      <a:srgbClr val="000000">
                        <a:alpha val="43137"/>
                      </a:srgbClr>
                    </a:outerShdw>
                  </a:effectLst>
                  <a:latin typeface="Arial" pitchFamily="34" charset="0"/>
                  <a:cs typeface="Arial" pitchFamily="34" charset="0"/>
                </a:rPr>
                <a:t>Volume  </a:t>
              </a:r>
              <a:r>
                <a:rPr lang="en-ID" sz="1200" b="1" dirty="0" err="1" smtClean="0">
                  <a:effectLst>
                    <a:outerShdw blurRad="38100" dist="38100" dir="2700000" algn="tl">
                      <a:srgbClr val="000000">
                        <a:alpha val="43137"/>
                      </a:srgbClr>
                    </a:outerShdw>
                  </a:effectLst>
                  <a:latin typeface="Arial" pitchFamily="34" charset="0"/>
                  <a:cs typeface="Arial" pitchFamily="34" charset="0"/>
                </a:rPr>
                <a:t>Pekerjaan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sp>
          <p:nvSpPr>
            <p:cNvPr id="15" name="TextBox 14"/>
            <p:cNvSpPr txBox="1"/>
            <p:nvPr/>
          </p:nvSpPr>
          <p:spPr>
            <a:xfrm>
              <a:off x="-552337" y="2652903"/>
              <a:ext cx="1384013" cy="692658"/>
            </a:xfrm>
            <a:prstGeom prst="rect">
              <a:avLst/>
            </a:prstGeom>
            <a:noFill/>
          </p:spPr>
          <p:txBody>
            <a:bodyPr wrap="square" rtlCol="0">
              <a:spAutoFit/>
            </a:bodyPr>
            <a:lstStyle/>
            <a:p>
              <a:r>
                <a:rPr lang="en-ID" sz="1200" b="1" dirty="0" err="1" smtClean="0">
                  <a:effectLst>
                    <a:outerShdw blurRad="38100" dist="38100" dir="2700000" algn="tl">
                      <a:srgbClr val="000000">
                        <a:alpha val="43137"/>
                      </a:srgbClr>
                    </a:outerShdw>
                  </a:effectLst>
                  <a:latin typeface="Arial" pitchFamily="34" charset="0"/>
                  <a:cs typeface="Arial" pitchFamily="34" charset="0"/>
                </a:rPr>
                <a:t>Harga</a:t>
              </a:r>
              <a:r>
                <a:rPr lang="en-ID" sz="1200" b="1" dirty="0" smtClean="0">
                  <a:effectLst>
                    <a:outerShdw blurRad="38100" dist="38100" dir="2700000" algn="tl">
                      <a:srgbClr val="000000">
                        <a:alpha val="43137"/>
                      </a:srgbClr>
                    </a:outerShdw>
                  </a:effectLst>
                  <a:latin typeface="Arial" pitchFamily="34" charset="0"/>
                  <a:cs typeface="Arial" pitchFamily="34" charset="0"/>
                </a:rPr>
                <a:t> </a:t>
              </a:r>
              <a:r>
                <a:rPr lang="en-ID" sz="1200" b="1" dirty="0" err="1" smtClean="0">
                  <a:effectLst>
                    <a:outerShdw blurRad="38100" dist="38100" dir="2700000" algn="tl">
                      <a:srgbClr val="000000">
                        <a:alpha val="43137"/>
                      </a:srgbClr>
                    </a:outerShdw>
                  </a:effectLst>
                  <a:latin typeface="Arial" pitchFamily="34" charset="0"/>
                  <a:cs typeface="Arial" pitchFamily="34" charset="0"/>
                </a:rPr>
                <a:t>Satuan</a:t>
              </a:r>
              <a:endParaRPr lang="en-US" sz="1200" b="1" dirty="0">
                <a:effectLst>
                  <a:outerShdw blurRad="38100" dist="38100" dir="2700000" algn="tl">
                    <a:srgbClr val="000000">
                      <a:alpha val="43137"/>
                    </a:srgbClr>
                  </a:outerShdw>
                </a:effectLst>
                <a:latin typeface="Arial" pitchFamily="34" charset="0"/>
                <a:cs typeface="Arial" pitchFamily="34" charset="0"/>
              </a:endParaRPr>
            </a:p>
          </p:txBody>
        </p:sp>
        <p:sp>
          <p:nvSpPr>
            <p:cNvPr id="16" name="TextBox 15"/>
            <p:cNvSpPr txBox="1"/>
            <p:nvPr/>
          </p:nvSpPr>
          <p:spPr>
            <a:xfrm>
              <a:off x="388167" y="1625308"/>
              <a:ext cx="1283368" cy="461773"/>
            </a:xfrm>
            <a:prstGeom prst="rect">
              <a:avLst/>
            </a:prstGeom>
            <a:noFill/>
          </p:spPr>
          <p:txBody>
            <a:bodyPr wrap="square" rtlCol="0">
              <a:spAutoFit/>
            </a:bodyPr>
            <a:lstStyle/>
            <a:p>
              <a:r>
                <a:rPr lang="en-ID" sz="1400" b="1" dirty="0" err="1" smtClean="0">
                  <a:effectLst>
                    <a:outerShdw blurRad="38100" dist="38100" dir="2700000" algn="tl">
                      <a:srgbClr val="000000">
                        <a:alpha val="43137"/>
                      </a:srgbClr>
                    </a:outerShdw>
                  </a:effectLst>
                  <a:latin typeface="Arial" pitchFamily="34" charset="0"/>
                  <a:cs typeface="Arial" pitchFamily="34" charset="0"/>
                </a:rPr>
                <a:t>Lokasi</a:t>
              </a:r>
              <a:endParaRPr lang="en-US" sz="1400" b="1" dirty="0">
                <a:effectLst>
                  <a:outerShdw blurRad="38100" dist="38100" dir="2700000" algn="tl">
                    <a:srgbClr val="000000">
                      <a:alpha val="43137"/>
                    </a:srgbClr>
                  </a:outerShdw>
                </a:effectLst>
                <a:latin typeface="Arial" pitchFamily="34" charset="0"/>
                <a:cs typeface="Arial" pitchFamily="34" charset="0"/>
              </a:endParaRPr>
            </a:p>
          </p:txBody>
        </p:sp>
        <p:sp>
          <p:nvSpPr>
            <p:cNvPr id="17" name="TextBox 16"/>
            <p:cNvSpPr txBox="1"/>
            <p:nvPr/>
          </p:nvSpPr>
          <p:spPr>
            <a:xfrm>
              <a:off x="4655754" y="1440600"/>
              <a:ext cx="1283368" cy="646481"/>
            </a:xfrm>
            <a:prstGeom prst="rect">
              <a:avLst/>
            </a:prstGeom>
            <a:noFill/>
          </p:spPr>
          <p:txBody>
            <a:bodyPr wrap="square" rtlCol="0">
              <a:spAutoFit/>
            </a:bodyPr>
            <a:lstStyle/>
            <a:p>
              <a:r>
                <a:rPr lang="en-ID" sz="1100" b="1" dirty="0" err="1" smtClean="0">
                  <a:effectLst>
                    <a:outerShdw blurRad="38100" dist="38100" dir="2700000" algn="tl">
                      <a:srgbClr val="000000">
                        <a:alpha val="43137"/>
                      </a:srgbClr>
                    </a:outerShdw>
                  </a:effectLst>
                  <a:latin typeface="Arial" pitchFamily="34" charset="0"/>
                  <a:cs typeface="Arial" pitchFamily="34" charset="0"/>
                </a:rPr>
                <a:t>Kesulitan</a:t>
              </a:r>
              <a:r>
                <a:rPr lang="en-ID" sz="1100" b="1" dirty="0" smtClean="0">
                  <a:effectLst>
                    <a:outerShdw blurRad="38100" dist="38100" dir="2700000" algn="tl">
                      <a:srgbClr val="000000">
                        <a:alpha val="43137"/>
                      </a:srgbClr>
                    </a:outerShdw>
                  </a:effectLst>
                  <a:latin typeface="Arial" pitchFamily="34" charset="0"/>
                  <a:cs typeface="Arial" pitchFamily="34" charset="0"/>
                </a:rPr>
                <a:t> </a:t>
              </a:r>
              <a:r>
                <a:rPr lang="en-ID" sz="1100" b="1" dirty="0" err="1" smtClean="0">
                  <a:effectLst>
                    <a:outerShdw blurRad="38100" dist="38100" dir="2700000" algn="tl">
                      <a:srgbClr val="000000">
                        <a:alpha val="43137"/>
                      </a:srgbClr>
                    </a:outerShdw>
                  </a:effectLst>
                  <a:latin typeface="Arial" pitchFamily="34" charset="0"/>
                  <a:cs typeface="Arial" pitchFamily="34" charset="0"/>
                </a:rPr>
                <a:t>Geografis</a:t>
              </a:r>
              <a:endParaRPr lang="en-US" sz="1100" b="1" dirty="0">
                <a:effectLst>
                  <a:outerShdw blurRad="38100" dist="38100" dir="2700000" algn="tl">
                    <a:srgbClr val="000000">
                      <a:alpha val="43137"/>
                    </a:srgbClr>
                  </a:outerShdw>
                </a:effectLst>
                <a:latin typeface="Arial" pitchFamily="34" charset="0"/>
                <a:cs typeface="Arial" pitchFamily="34" charset="0"/>
              </a:endParaRPr>
            </a:p>
          </p:txBody>
        </p:sp>
        <p:sp>
          <p:nvSpPr>
            <p:cNvPr id="18" name="TextBox 17"/>
            <p:cNvSpPr txBox="1"/>
            <p:nvPr/>
          </p:nvSpPr>
          <p:spPr>
            <a:xfrm>
              <a:off x="2019677" y="4629837"/>
              <a:ext cx="2517971" cy="1523848"/>
            </a:xfrm>
            <a:prstGeom prst="rect">
              <a:avLst/>
            </a:prstGeom>
            <a:noFill/>
          </p:spPr>
          <p:txBody>
            <a:bodyPr wrap="square" rtlCol="0">
              <a:spAutoFit/>
            </a:bodyPr>
            <a:lstStyle/>
            <a:p>
              <a:pPr algn="ctr"/>
              <a:r>
                <a:rPr lang="es-ES" sz="1000" b="1" spc="300" dirty="0" err="1">
                  <a:latin typeface="Arial" pitchFamily="34" charset="0"/>
                  <a:cs typeface="Arial" pitchFamily="34" charset="0"/>
                </a:rPr>
                <a:t>Biaya</a:t>
              </a:r>
              <a:r>
                <a:rPr lang="es-ES" sz="1000" b="1" spc="300" dirty="0">
                  <a:latin typeface="Arial" pitchFamily="34" charset="0"/>
                  <a:cs typeface="Arial" pitchFamily="34" charset="0"/>
                </a:rPr>
                <a:t> </a:t>
              </a:r>
              <a:r>
                <a:rPr lang="es-ES" sz="1000" b="1" spc="300" dirty="0" err="1">
                  <a:latin typeface="Arial" pitchFamily="34" charset="0"/>
                  <a:cs typeface="Arial" pitchFamily="34" charset="0"/>
                </a:rPr>
                <a:t>pembangunan</a:t>
              </a:r>
              <a:r>
                <a:rPr lang="es-ES" sz="1000" b="1" spc="300" dirty="0">
                  <a:latin typeface="Arial" pitchFamily="34" charset="0"/>
                  <a:cs typeface="Arial" pitchFamily="34" charset="0"/>
                </a:rPr>
                <a:t> </a:t>
              </a:r>
              <a:r>
                <a:rPr lang="es-ES" sz="1000" b="1" spc="300" dirty="0" err="1">
                  <a:latin typeface="Arial" pitchFamily="34" charset="0"/>
                  <a:cs typeface="Arial" pitchFamily="34" charset="0"/>
                </a:rPr>
                <a:t>prasarana</a:t>
              </a:r>
              <a:r>
                <a:rPr lang="es-ES" sz="1000" b="1" spc="300" dirty="0">
                  <a:latin typeface="Arial" pitchFamily="34" charset="0"/>
                  <a:cs typeface="Arial" pitchFamily="34" charset="0"/>
                </a:rPr>
                <a:t> </a:t>
              </a:r>
              <a:r>
                <a:rPr lang="es-ES" sz="1000" b="1" spc="300" dirty="0" err="1">
                  <a:latin typeface="Arial" pitchFamily="34" charset="0"/>
                  <a:cs typeface="Arial" pitchFamily="34" charset="0"/>
                </a:rPr>
                <a:t>pendidikan</a:t>
              </a:r>
              <a:r>
                <a:rPr lang="es-ES" sz="1000" b="1" spc="300" dirty="0">
                  <a:latin typeface="Arial" pitchFamily="34" charset="0"/>
                  <a:cs typeface="Arial" pitchFamily="34" charset="0"/>
                </a:rPr>
                <a:t> SMA</a:t>
              </a:r>
              <a:endParaRPr lang="en-US" sz="1000" b="1" spc="300" dirty="0">
                <a:latin typeface="Arial" pitchFamily="34" charset="0"/>
                <a:cs typeface="Arial" pitchFamily="34" charset="0"/>
              </a:endParaRPr>
            </a:p>
            <a:p>
              <a:pPr algn="ctr"/>
              <a:endParaRPr lang="en-US" sz="1000" b="1" spc="300" dirty="0">
                <a:latin typeface="Arial" pitchFamily="34" charset="0"/>
                <a:cs typeface="Arial" pitchFamily="34" charset="0"/>
              </a:endParaRPr>
            </a:p>
          </p:txBody>
        </p:sp>
      </p:grpSp>
      <p:grpSp>
        <p:nvGrpSpPr>
          <p:cNvPr id="24" name="Group 23"/>
          <p:cNvGrpSpPr/>
          <p:nvPr/>
        </p:nvGrpSpPr>
        <p:grpSpPr>
          <a:xfrm>
            <a:off x="5274845" y="1252311"/>
            <a:ext cx="6737685" cy="4813773"/>
            <a:chOff x="5325979" y="1347536"/>
            <a:chExt cx="6737685" cy="4813773"/>
          </a:xfrm>
        </p:grpSpPr>
        <p:sp>
          <p:nvSpPr>
            <p:cNvPr id="25" name="Round Diagonal Corner Rectangle 24"/>
            <p:cNvSpPr/>
            <p:nvPr/>
          </p:nvSpPr>
          <p:spPr>
            <a:xfrm>
              <a:off x="5325979" y="1347536"/>
              <a:ext cx="6737685" cy="4813773"/>
            </a:xfrm>
            <a:prstGeom prst="round2DiagRect">
              <a:avLst/>
            </a:prstGeom>
            <a:solidFill>
              <a:srgbClr val="D4F0ED"/>
            </a:solidFill>
            <a:ln>
              <a:solidFill>
                <a:srgbClr val="41719C">
                  <a:alpha val="27843"/>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839201" y="1512942"/>
              <a:ext cx="2935705" cy="2241479"/>
            </a:xfrm>
            <a:prstGeom prst="rect">
              <a:avLst/>
            </a:prstGeom>
            <a:solidFill>
              <a:srgbClr val="AFE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710989" y="1512942"/>
              <a:ext cx="2935705" cy="2241479"/>
            </a:xfrm>
            <a:prstGeom prst="rect">
              <a:avLst/>
            </a:prstGeom>
            <a:solidFill>
              <a:srgbClr val="AFE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839201" y="3880409"/>
              <a:ext cx="2935705" cy="2074862"/>
            </a:xfrm>
            <a:prstGeom prst="rect">
              <a:avLst/>
            </a:prstGeom>
            <a:solidFill>
              <a:srgbClr val="AFE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5710989" y="3880409"/>
              <a:ext cx="2935705" cy="2074862"/>
            </a:xfrm>
            <a:prstGeom prst="rect">
              <a:avLst/>
            </a:prstGeom>
            <a:solidFill>
              <a:srgbClr val="AFE7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Rectangle 29"/>
            <p:cNvSpPr/>
            <p:nvPr/>
          </p:nvSpPr>
          <p:spPr>
            <a:xfrm>
              <a:off x="5752515" y="1532995"/>
              <a:ext cx="2359877" cy="400110"/>
            </a:xfrm>
            <a:prstGeom prst="rect">
              <a:avLst/>
            </a:prstGeom>
          </p:spPr>
          <p:txBody>
            <a:bodyPr wrap="none">
              <a:spAutoFit/>
            </a:bodyPr>
            <a:lstStyle/>
            <a:p>
              <a:r>
                <a:rPr lang="en-US" sz="2000" b="1" dirty="0" err="1">
                  <a:solidFill>
                    <a:schemeClr val="accent5">
                      <a:lumMod val="75000"/>
                    </a:schemeClr>
                  </a:solidFill>
                  <a:latin typeface="Constantia" pitchFamily="18" charset="0"/>
                </a:rPr>
                <a:t>Biaya</a:t>
              </a:r>
              <a:r>
                <a:rPr lang="en-US" sz="2000" b="1" dirty="0">
                  <a:solidFill>
                    <a:schemeClr val="accent5">
                      <a:lumMod val="75000"/>
                    </a:schemeClr>
                  </a:solidFill>
                  <a:latin typeface="Constantia" pitchFamily="18" charset="0"/>
                </a:rPr>
                <a:t> </a:t>
              </a:r>
              <a:r>
                <a:rPr lang="en-US" sz="2000" b="1" dirty="0" err="1">
                  <a:solidFill>
                    <a:schemeClr val="accent5">
                      <a:lumMod val="75000"/>
                    </a:schemeClr>
                  </a:solidFill>
                  <a:latin typeface="Constantia" pitchFamily="18" charset="0"/>
                </a:rPr>
                <a:t>Rehabilitasi</a:t>
              </a:r>
              <a:endParaRPr lang="en-US" sz="2000" b="1" dirty="0">
                <a:solidFill>
                  <a:schemeClr val="accent5">
                    <a:lumMod val="75000"/>
                  </a:schemeClr>
                </a:solidFill>
                <a:latin typeface="Constantia" pitchFamily="18" charset="0"/>
              </a:endParaRPr>
            </a:p>
          </p:txBody>
        </p:sp>
        <p:sp>
          <p:nvSpPr>
            <p:cNvPr id="31" name="Rectangle 30"/>
            <p:cNvSpPr/>
            <p:nvPr/>
          </p:nvSpPr>
          <p:spPr>
            <a:xfrm>
              <a:off x="6461238" y="1879345"/>
              <a:ext cx="1524776" cy="523220"/>
            </a:xfrm>
            <a:prstGeom prst="rect">
              <a:avLst/>
            </a:prstGeom>
          </p:spPr>
          <p:txBody>
            <a:bodyPr wrap="none">
              <a:spAutoFit/>
            </a:bodyPr>
            <a:lstStyle/>
            <a:p>
              <a:r>
                <a:rPr lang="en-US" sz="2800" b="1" dirty="0">
                  <a:solidFill>
                    <a:srgbClr val="002060"/>
                  </a:solidFill>
                  <a:effectLst>
                    <a:outerShdw blurRad="38100" dist="38100" dir="2700000" algn="tl">
                      <a:srgbClr val="000000">
                        <a:alpha val="43137"/>
                      </a:srgbClr>
                    </a:outerShdw>
                  </a:effectLst>
                </a:rPr>
                <a:t>R = a + b </a:t>
              </a:r>
            </a:p>
          </p:txBody>
        </p:sp>
        <p:sp>
          <p:nvSpPr>
            <p:cNvPr id="32" name="Rectangle 31"/>
            <p:cNvSpPr/>
            <p:nvPr/>
          </p:nvSpPr>
          <p:spPr>
            <a:xfrm>
              <a:off x="5710989" y="2390938"/>
              <a:ext cx="2983832" cy="1169551"/>
            </a:xfrm>
            <a:prstGeom prst="rect">
              <a:avLst/>
            </a:prstGeom>
          </p:spPr>
          <p:txBody>
            <a:bodyPr wrap="square">
              <a:spAutoFit/>
            </a:bodyPr>
            <a:lstStyle/>
            <a:p>
              <a:r>
                <a:rPr lang="en-US" sz="1400" dirty="0" smtClean="0">
                  <a:latin typeface="Arial" pitchFamily="34" charset="0"/>
                  <a:cs typeface="Arial" pitchFamily="34" charset="0"/>
                </a:rPr>
                <a:t>R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a:t>
              </a:r>
              <a:r>
                <a:rPr lang="en-US" sz="1400" dirty="0" err="1">
                  <a:latin typeface="Arial" pitchFamily="34" charset="0"/>
                  <a:cs typeface="Arial" pitchFamily="34" charset="0"/>
                </a:rPr>
                <a:t>Rehabilitasi</a:t>
              </a:r>
              <a:r>
                <a:rPr lang="en-US" sz="1400" dirty="0">
                  <a:latin typeface="Arial" pitchFamily="34" charset="0"/>
                  <a:cs typeface="Arial" pitchFamily="34" charset="0"/>
                </a:rPr>
                <a:t> </a:t>
              </a:r>
              <a:r>
                <a:rPr lang="en-US" sz="1400" dirty="0" err="1">
                  <a:latin typeface="Arial" pitchFamily="34" charset="0"/>
                  <a:cs typeface="Arial" pitchFamily="34" charset="0"/>
                </a:rPr>
                <a:t>Bangunan</a:t>
              </a:r>
              <a:r>
                <a:rPr lang="en-US" sz="1400" dirty="0">
                  <a:latin typeface="Arial" pitchFamily="34" charset="0"/>
                  <a:cs typeface="Arial" pitchFamily="34" charset="0"/>
                </a:rPr>
                <a:t> </a:t>
              </a:r>
              <a:endParaRPr lang="en-US" sz="1400" dirty="0" smtClean="0">
                <a:latin typeface="Arial" pitchFamily="34" charset="0"/>
                <a:cs typeface="Arial" pitchFamily="34" charset="0"/>
              </a:endParaRPr>
            </a:p>
            <a:p>
              <a:pPr marL="342900" indent="-342900"/>
              <a:r>
                <a:rPr lang="en-US" sz="1400" dirty="0">
                  <a:latin typeface="Arial" pitchFamily="34" charset="0"/>
                  <a:cs typeface="Arial" pitchFamily="34" charset="0"/>
                </a:rPr>
                <a:t>a</a:t>
              </a:r>
              <a:r>
                <a:rPr lang="en-US" sz="1400" dirty="0" smtClean="0">
                  <a:latin typeface="Arial" pitchFamily="34" charset="0"/>
                  <a:cs typeface="Arial" pitchFamily="34" charset="0"/>
                </a:rPr>
                <a:t>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a:t>
              </a:r>
              <a:r>
                <a:rPr lang="en-US" sz="1400" dirty="0" err="1">
                  <a:latin typeface="Arial" pitchFamily="34" charset="0"/>
                  <a:cs typeface="Arial" pitchFamily="34" charset="0"/>
                </a:rPr>
                <a:t>rehabilitasi</a:t>
              </a:r>
              <a:r>
                <a:rPr lang="en-US" sz="1400" dirty="0">
                  <a:latin typeface="Arial" pitchFamily="34" charset="0"/>
                  <a:cs typeface="Arial" pitchFamily="34" charset="0"/>
                </a:rPr>
                <a:t> </a:t>
              </a:r>
              <a:r>
                <a:rPr lang="en-US" sz="1400" dirty="0" err="1">
                  <a:latin typeface="Arial" pitchFamily="34" charset="0"/>
                  <a:cs typeface="Arial" pitchFamily="34" charset="0"/>
                </a:rPr>
                <a:t>fisik</a:t>
              </a:r>
              <a:r>
                <a:rPr lang="en-US" sz="1400" dirty="0">
                  <a:latin typeface="Arial" pitchFamily="34" charset="0"/>
                  <a:cs typeface="Arial" pitchFamily="34" charset="0"/>
                </a:rPr>
                <a:t> </a:t>
              </a:r>
              <a:r>
                <a:rPr lang="en-US" sz="1400" dirty="0" err="1">
                  <a:latin typeface="Arial" pitchFamily="34" charset="0"/>
                  <a:cs typeface="Arial" pitchFamily="34" charset="0"/>
                </a:rPr>
                <a:t>bangunan</a:t>
              </a:r>
              <a:r>
                <a:rPr lang="en-US" sz="1400" dirty="0">
                  <a:latin typeface="Arial" pitchFamily="34" charset="0"/>
                  <a:cs typeface="Arial" pitchFamily="34" charset="0"/>
                </a:rPr>
                <a:t> </a:t>
              </a:r>
              <a:r>
                <a:rPr lang="en-US" sz="1400" dirty="0" err="1">
                  <a:latin typeface="Arial" pitchFamily="34" charset="0"/>
                  <a:cs typeface="Arial" pitchFamily="34" charset="0"/>
                </a:rPr>
                <a:t>sesuai</a:t>
              </a:r>
              <a:r>
                <a:rPr lang="en-US" sz="1400" dirty="0">
                  <a:latin typeface="Arial" pitchFamily="34" charset="0"/>
                  <a:cs typeface="Arial" pitchFamily="34" charset="0"/>
                </a:rPr>
                <a:t> </a:t>
              </a:r>
              <a:r>
                <a:rPr lang="en-US" sz="1400" dirty="0" err="1">
                  <a:latin typeface="Arial" pitchFamily="34" charset="0"/>
                  <a:cs typeface="Arial" pitchFamily="34" charset="0"/>
                </a:rPr>
                <a:t>kondisi</a:t>
              </a:r>
              <a:r>
                <a:rPr lang="en-US" sz="1400" dirty="0">
                  <a:latin typeface="Arial" pitchFamily="34" charset="0"/>
                  <a:cs typeface="Arial" pitchFamily="34" charset="0"/>
                </a:rPr>
                <a:t> </a:t>
              </a:r>
              <a:r>
                <a:rPr lang="en-US" sz="1400" dirty="0" err="1" smtClean="0">
                  <a:latin typeface="Arial" pitchFamily="34" charset="0"/>
                  <a:cs typeface="Arial" pitchFamily="34" charset="0"/>
                </a:rPr>
                <a:t>ruang</a:t>
              </a:r>
              <a:r>
                <a:rPr lang="en-US" sz="1400" dirty="0" smtClean="0">
                  <a:latin typeface="Arial" pitchFamily="34" charset="0"/>
                  <a:cs typeface="Arial" pitchFamily="34" charset="0"/>
                </a:rPr>
                <a:t> </a:t>
              </a:r>
            </a:p>
            <a:p>
              <a:pPr marL="342900" indent="-342900"/>
              <a:r>
                <a:rPr lang="en-US" sz="1400" dirty="0" smtClean="0">
                  <a:latin typeface="Arial" pitchFamily="34" charset="0"/>
                  <a:cs typeface="Arial" pitchFamily="34" charset="0"/>
                </a:rPr>
                <a:t>b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a:t>
              </a:r>
              <a:r>
                <a:rPr lang="en-US" sz="1400" dirty="0" err="1">
                  <a:latin typeface="Arial" pitchFamily="34" charset="0"/>
                  <a:cs typeface="Arial" pitchFamily="34" charset="0"/>
                </a:rPr>
                <a:t>penyediaan</a:t>
              </a:r>
              <a:r>
                <a:rPr lang="en-US" sz="1400" dirty="0">
                  <a:latin typeface="Arial" pitchFamily="34" charset="0"/>
                  <a:cs typeface="Arial" pitchFamily="34" charset="0"/>
                </a:rPr>
                <a:t> </a:t>
              </a:r>
              <a:r>
                <a:rPr lang="en-US" sz="1400" dirty="0" err="1" smtClean="0">
                  <a:latin typeface="Arial" pitchFamily="34" charset="0"/>
                  <a:cs typeface="Arial" pitchFamily="34" charset="0"/>
                </a:rPr>
                <a:t>perabot</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sanitasi</a:t>
              </a:r>
              <a:endParaRPr lang="en-US" sz="1400" dirty="0">
                <a:latin typeface="Arial" pitchFamily="34" charset="0"/>
                <a:cs typeface="Arial" pitchFamily="34" charset="0"/>
              </a:endParaRPr>
            </a:p>
          </p:txBody>
        </p:sp>
        <p:sp>
          <p:nvSpPr>
            <p:cNvPr id="33" name="Rectangle 32"/>
            <p:cNvSpPr/>
            <p:nvPr/>
          </p:nvSpPr>
          <p:spPr>
            <a:xfrm>
              <a:off x="8888747" y="1494985"/>
              <a:ext cx="2651367" cy="400110"/>
            </a:xfrm>
            <a:prstGeom prst="rect">
              <a:avLst/>
            </a:prstGeom>
          </p:spPr>
          <p:txBody>
            <a:bodyPr wrap="none">
              <a:spAutoFit/>
            </a:bodyPr>
            <a:lstStyle/>
            <a:p>
              <a:r>
                <a:rPr lang="en-US" sz="2000" b="1" dirty="0" err="1">
                  <a:solidFill>
                    <a:schemeClr val="accent5">
                      <a:lumMod val="75000"/>
                    </a:schemeClr>
                  </a:solidFill>
                  <a:latin typeface="Constantia" pitchFamily="18" charset="0"/>
                </a:rPr>
                <a:t>Biaya</a:t>
              </a:r>
              <a:r>
                <a:rPr lang="en-US" sz="2000" b="1" dirty="0">
                  <a:solidFill>
                    <a:schemeClr val="accent5">
                      <a:lumMod val="75000"/>
                    </a:schemeClr>
                  </a:solidFill>
                  <a:latin typeface="Constantia" pitchFamily="18" charset="0"/>
                </a:rPr>
                <a:t> </a:t>
              </a:r>
              <a:r>
                <a:rPr lang="en-US" sz="2000" b="1" dirty="0" smtClean="0">
                  <a:solidFill>
                    <a:schemeClr val="accent5">
                      <a:lumMod val="75000"/>
                    </a:schemeClr>
                  </a:solidFill>
                  <a:latin typeface="Constantia" pitchFamily="18" charset="0"/>
                </a:rPr>
                <a:t>Pembangunan</a:t>
              </a:r>
              <a:endParaRPr lang="en-US" sz="2000" b="1" dirty="0">
                <a:solidFill>
                  <a:schemeClr val="accent5">
                    <a:lumMod val="75000"/>
                  </a:schemeClr>
                </a:solidFill>
                <a:latin typeface="Constantia" pitchFamily="18" charset="0"/>
              </a:endParaRPr>
            </a:p>
          </p:txBody>
        </p:sp>
        <p:sp>
          <p:nvSpPr>
            <p:cNvPr id="34" name="Rectangle 33"/>
            <p:cNvSpPr/>
            <p:nvPr/>
          </p:nvSpPr>
          <p:spPr>
            <a:xfrm>
              <a:off x="9597470" y="1841335"/>
              <a:ext cx="1598515" cy="523220"/>
            </a:xfrm>
            <a:prstGeom prst="rect">
              <a:avLst/>
            </a:prstGeom>
          </p:spPr>
          <p:txBody>
            <a:bodyPr wrap="none">
              <a:spAutoFit/>
            </a:bodyPr>
            <a:lstStyle/>
            <a:p>
              <a:r>
                <a:rPr lang="en-US" sz="2800" b="1" dirty="0">
                  <a:solidFill>
                    <a:srgbClr val="002060"/>
                  </a:solidFill>
                  <a:effectLst>
                    <a:outerShdw blurRad="38100" dist="38100" dir="2700000" algn="tl">
                      <a:srgbClr val="000000">
                        <a:alpha val="43137"/>
                      </a:srgbClr>
                    </a:outerShdw>
                  </a:effectLst>
                </a:rPr>
                <a:t>P = d + e </a:t>
              </a:r>
              <a:r>
                <a:rPr lang="en-US" sz="2800" b="1" dirty="0" smtClean="0">
                  <a:solidFill>
                    <a:srgbClr val="002060"/>
                  </a:solidFill>
                  <a:effectLst>
                    <a:outerShdw blurRad="38100" dist="38100" dir="2700000" algn="tl">
                      <a:srgbClr val="000000">
                        <a:alpha val="43137"/>
                      </a:srgbClr>
                    </a:outerShdw>
                  </a:effectLst>
                </a:rPr>
                <a:t> </a:t>
              </a:r>
              <a:endParaRPr lang="en-US" sz="2800" b="1" dirty="0">
                <a:solidFill>
                  <a:srgbClr val="002060"/>
                </a:solidFill>
                <a:effectLst>
                  <a:outerShdw blurRad="38100" dist="38100" dir="2700000" algn="tl">
                    <a:srgbClr val="000000">
                      <a:alpha val="43137"/>
                    </a:srgbClr>
                  </a:outerShdw>
                </a:effectLst>
              </a:endParaRPr>
            </a:p>
          </p:txBody>
        </p:sp>
        <p:sp>
          <p:nvSpPr>
            <p:cNvPr id="35" name="Rectangle 34"/>
            <p:cNvSpPr/>
            <p:nvPr/>
          </p:nvSpPr>
          <p:spPr>
            <a:xfrm>
              <a:off x="8847221" y="2352928"/>
              <a:ext cx="2983832" cy="1600438"/>
            </a:xfrm>
            <a:prstGeom prst="rect">
              <a:avLst/>
            </a:prstGeom>
          </p:spPr>
          <p:txBody>
            <a:bodyPr wrap="square">
              <a:spAutoFit/>
            </a:bodyPr>
            <a:lstStyle/>
            <a:p>
              <a:r>
                <a:rPr lang="en-US" sz="1400" dirty="0" smtClean="0">
                  <a:latin typeface="Arial" pitchFamily="34" charset="0"/>
                  <a:cs typeface="Arial" pitchFamily="34" charset="0"/>
                </a:rPr>
                <a:t>P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Pembangunan</a:t>
              </a:r>
              <a:endParaRPr lang="en-US" sz="1400" dirty="0">
                <a:latin typeface="Arial" pitchFamily="34" charset="0"/>
                <a:cs typeface="Arial" pitchFamily="34" charset="0"/>
              </a:endParaRPr>
            </a:p>
            <a:p>
              <a:pPr marL="292100" indent="-292100"/>
              <a:r>
                <a:rPr lang="en-US" sz="1400" dirty="0" smtClean="0">
                  <a:latin typeface="Arial" pitchFamily="34" charset="0"/>
                  <a:cs typeface="Arial" pitchFamily="34" charset="0"/>
                </a:rPr>
                <a:t>d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a:t>
              </a:r>
              <a:r>
                <a:rPr lang="en-US" sz="1400" dirty="0" err="1">
                  <a:latin typeface="Arial" pitchFamily="34" charset="0"/>
                  <a:cs typeface="Arial" pitchFamily="34" charset="0"/>
                </a:rPr>
                <a:t>pembangunan</a:t>
              </a:r>
              <a:r>
                <a:rPr lang="en-US" sz="1400" dirty="0">
                  <a:latin typeface="Arial" pitchFamily="34" charset="0"/>
                  <a:cs typeface="Arial" pitchFamily="34" charset="0"/>
                </a:rPr>
                <a:t> </a:t>
              </a:r>
              <a:r>
                <a:rPr lang="en-US" sz="1400" dirty="0" err="1">
                  <a:latin typeface="Arial" pitchFamily="34" charset="0"/>
                  <a:cs typeface="Arial" pitchFamily="34" charset="0"/>
                </a:rPr>
                <a:t>fisik</a:t>
              </a:r>
              <a:r>
                <a:rPr lang="en-US" sz="1400" dirty="0">
                  <a:latin typeface="Arial" pitchFamily="34" charset="0"/>
                  <a:cs typeface="Arial" pitchFamily="34" charset="0"/>
                </a:rPr>
                <a:t> </a:t>
              </a:r>
              <a:r>
                <a:rPr lang="en-US" sz="1400" dirty="0" err="1">
                  <a:latin typeface="Arial" pitchFamily="34" charset="0"/>
                  <a:cs typeface="Arial" pitchFamily="34" charset="0"/>
                </a:rPr>
                <a:t>Ruang</a:t>
              </a:r>
              <a:r>
                <a:rPr lang="en-US" sz="1400" dirty="0">
                  <a:latin typeface="Arial" pitchFamily="34" charset="0"/>
                  <a:cs typeface="Arial" pitchFamily="34" charset="0"/>
                </a:rPr>
                <a:t> </a:t>
              </a:r>
              <a:r>
                <a:rPr lang="en-US" sz="1400" dirty="0" err="1">
                  <a:latin typeface="Arial" pitchFamily="34" charset="0"/>
                  <a:cs typeface="Arial" pitchFamily="34" charset="0"/>
                </a:rPr>
                <a:t>Kelas</a:t>
              </a:r>
              <a:r>
                <a:rPr lang="en-US" sz="1400" dirty="0">
                  <a:latin typeface="Arial" pitchFamily="34" charset="0"/>
                  <a:cs typeface="Arial" pitchFamily="34" charset="0"/>
                </a:rPr>
                <a:t> </a:t>
              </a:r>
              <a:r>
                <a:rPr lang="en-US" sz="1400" dirty="0" err="1">
                  <a:latin typeface="Arial" pitchFamily="34" charset="0"/>
                  <a:cs typeface="Arial" pitchFamily="34" charset="0"/>
                </a:rPr>
                <a:t>Baru</a:t>
              </a:r>
              <a:r>
                <a:rPr lang="en-US" sz="1400" dirty="0">
                  <a:latin typeface="Arial" pitchFamily="34" charset="0"/>
                  <a:cs typeface="Arial" pitchFamily="34" charset="0"/>
                </a:rPr>
                <a:t>, Lab </a:t>
              </a:r>
              <a:r>
                <a:rPr lang="en-US" sz="1400" dirty="0" smtClean="0">
                  <a:latin typeface="Arial" pitchFamily="34" charset="0"/>
                  <a:cs typeface="Arial" pitchFamily="34" charset="0"/>
                </a:rPr>
                <a:t>IPA </a:t>
              </a:r>
              <a:r>
                <a:rPr lang="en-US" sz="1400" dirty="0" err="1" smtClean="0">
                  <a:latin typeface="Arial" pitchFamily="34" charset="0"/>
                  <a:cs typeface="Arial" pitchFamily="34" charset="0"/>
                </a:rPr>
                <a:t>Baru</a:t>
              </a:r>
              <a:r>
                <a:rPr lang="en-US" sz="1400" dirty="0">
                  <a:latin typeface="Arial" pitchFamily="34" charset="0"/>
                  <a:cs typeface="Arial" pitchFamily="34" charset="0"/>
                </a:rPr>
                <a:t>, </a:t>
              </a:r>
              <a:r>
                <a:rPr lang="en-US" sz="1400" dirty="0" err="1">
                  <a:latin typeface="Arial" pitchFamily="34" charset="0"/>
                  <a:cs typeface="Arial" pitchFamily="34" charset="0"/>
                </a:rPr>
                <a:t>Jamban</a:t>
              </a:r>
              <a:r>
                <a:rPr lang="en-US" sz="1400" dirty="0">
                  <a:latin typeface="Arial" pitchFamily="34" charset="0"/>
                  <a:cs typeface="Arial" pitchFamily="34" charset="0"/>
                </a:rPr>
                <a:t> </a:t>
              </a:r>
              <a:r>
                <a:rPr lang="en-US" sz="1400" dirty="0" err="1" smtClean="0">
                  <a:latin typeface="Arial" pitchFamily="34" charset="0"/>
                  <a:cs typeface="Arial" pitchFamily="34" charset="0"/>
                </a:rPr>
                <a:t>siswa</a:t>
              </a:r>
              <a:endParaRPr lang="en-US" sz="1400" dirty="0" smtClean="0">
                <a:latin typeface="Arial" pitchFamily="34" charset="0"/>
                <a:cs typeface="Arial" pitchFamily="34" charset="0"/>
              </a:endParaRPr>
            </a:p>
            <a:p>
              <a:pPr marL="292100" indent="-292100"/>
              <a:r>
                <a:rPr lang="en-US" sz="1400" dirty="0" smtClean="0">
                  <a:latin typeface="Arial" pitchFamily="34" charset="0"/>
                  <a:cs typeface="Arial" pitchFamily="34" charset="0"/>
                </a:rPr>
                <a:t>e = </a:t>
              </a:r>
              <a:r>
                <a:rPr lang="en-US" sz="1400" dirty="0" err="1" smtClean="0">
                  <a:latin typeface="Arial" pitchFamily="34" charset="0"/>
                  <a:cs typeface="Arial" pitchFamily="34" charset="0"/>
                </a:rPr>
                <a:t>Biaya</a:t>
              </a:r>
              <a:r>
                <a:rPr lang="en-US" sz="1400" dirty="0" smtClean="0">
                  <a:latin typeface="Arial" pitchFamily="34" charset="0"/>
                  <a:cs typeface="Arial" pitchFamily="34" charset="0"/>
                </a:rPr>
                <a:t> </a:t>
              </a:r>
              <a:r>
                <a:rPr lang="en-US" sz="1400" dirty="0" err="1">
                  <a:latin typeface="Arial" pitchFamily="34" charset="0"/>
                  <a:cs typeface="Arial" pitchFamily="34" charset="0"/>
                </a:rPr>
                <a:t>penyediaan</a:t>
              </a:r>
              <a:r>
                <a:rPr lang="en-US" sz="1400" dirty="0">
                  <a:latin typeface="Arial" pitchFamily="34" charset="0"/>
                  <a:cs typeface="Arial" pitchFamily="34" charset="0"/>
                </a:rPr>
                <a:t> </a:t>
              </a:r>
              <a:r>
                <a:rPr lang="en-US" sz="1400" dirty="0" err="1">
                  <a:latin typeface="Arial" pitchFamily="34" charset="0"/>
                  <a:cs typeface="Arial" pitchFamily="34" charset="0"/>
                </a:rPr>
                <a:t>perabot</a:t>
              </a:r>
              <a:r>
                <a:rPr lang="en-US" sz="1400" dirty="0">
                  <a:latin typeface="Arial" pitchFamily="34" charset="0"/>
                  <a:cs typeface="Arial" pitchFamily="34" charset="0"/>
                </a:rPr>
                <a:t>/</a:t>
              </a:r>
              <a:r>
                <a:rPr lang="en-US" sz="1400" dirty="0" err="1">
                  <a:latin typeface="Arial" pitchFamily="34" charset="0"/>
                  <a:cs typeface="Arial" pitchFamily="34" charset="0"/>
                </a:rPr>
                <a:t>sanitasi</a:t>
              </a:r>
              <a:r>
                <a:rPr lang="en-US" sz="1400" dirty="0">
                  <a:latin typeface="Arial" pitchFamily="34" charset="0"/>
                  <a:cs typeface="Arial" pitchFamily="34" charset="0"/>
                </a:rPr>
                <a:t> (e</a:t>
              </a:r>
              <a:r>
                <a:rPr lang="en-US" sz="1400" dirty="0" smtClean="0">
                  <a:latin typeface="Arial" pitchFamily="34" charset="0"/>
                  <a:cs typeface="Arial" pitchFamily="34" charset="0"/>
                </a:rPr>
                <a:t>)</a:t>
              </a:r>
              <a:endParaRPr lang="en-US" sz="1400" dirty="0">
                <a:latin typeface="Arial" pitchFamily="34" charset="0"/>
                <a:cs typeface="Arial" pitchFamily="34" charset="0"/>
              </a:endParaRPr>
            </a:p>
            <a:p>
              <a:endParaRPr lang="en-US" sz="1400" dirty="0">
                <a:latin typeface="Arial" pitchFamily="34" charset="0"/>
                <a:cs typeface="Arial" pitchFamily="34" charset="0"/>
              </a:endParaRPr>
            </a:p>
          </p:txBody>
        </p:sp>
        <p:sp>
          <p:nvSpPr>
            <p:cNvPr id="36" name="Rectangle 35"/>
            <p:cNvSpPr/>
            <p:nvPr/>
          </p:nvSpPr>
          <p:spPr>
            <a:xfrm>
              <a:off x="5924844" y="4044440"/>
              <a:ext cx="2597563" cy="1200329"/>
            </a:xfrm>
            <a:prstGeom prst="rect">
              <a:avLst/>
            </a:prstGeom>
          </p:spPr>
          <p:txBody>
            <a:bodyPr wrap="square">
              <a:spAutoFit/>
            </a:bodyPr>
            <a:lstStyle/>
            <a:p>
              <a:r>
                <a:rPr lang="en-US" b="1" dirty="0" err="1" smtClean="0">
                  <a:solidFill>
                    <a:schemeClr val="accent5">
                      <a:lumMod val="75000"/>
                    </a:schemeClr>
                  </a:solidFill>
                  <a:latin typeface="Arial" pitchFamily="34" charset="0"/>
                  <a:cs typeface="Arial" pitchFamily="34" charset="0"/>
                </a:rPr>
                <a:t>Sekolah</a:t>
              </a:r>
              <a:r>
                <a:rPr lang="en-US" b="1" dirty="0" smtClean="0">
                  <a:solidFill>
                    <a:schemeClr val="accent5">
                      <a:lumMod val="75000"/>
                    </a:schemeClr>
                  </a:solidFill>
                  <a:latin typeface="Arial" pitchFamily="34" charset="0"/>
                  <a:cs typeface="Arial" pitchFamily="34" charset="0"/>
                </a:rPr>
                <a:t> </a:t>
              </a:r>
              <a:r>
                <a:rPr lang="en-US" b="1" dirty="0" err="1">
                  <a:solidFill>
                    <a:schemeClr val="accent5">
                      <a:lumMod val="75000"/>
                    </a:schemeClr>
                  </a:solidFill>
                  <a:latin typeface="Arial" pitchFamily="34" charset="0"/>
                  <a:cs typeface="Arial" pitchFamily="34" charset="0"/>
                </a:rPr>
                <a:t>harus</a:t>
              </a:r>
              <a:r>
                <a:rPr lang="en-US" b="1" dirty="0">
                  <a:solidFill>
                    <a:schemeClr val="accent5">
                      <a:lumMod val="75000"/>
                    </a:schemeClr>
                  </a:solidFill>
                  <a:latin typeface="Arial" pitchFamily="34" charset="0"/>
                  <a:cs typeface="Arial" pitchFamily="34" charset="0"/>
                </a:rPr>
                <a:t> </a:t>
              </a:r>
              <a:r>
                <a:rPr lang="en-US" b="1" dirty="0" err="1">
                  <a:solidFill>
                    <a:schemeClr val="accent5">
                      <a:lumMod val="75000"/>
                    </a:schemeClr>
                  </a:solidFill>
                  <a:latin typeface="Arial" pitchFamily="34" charset="0"/>
                  <a:cs typeface="Arial" pitchFamily="34" charset="0"/>
                </a:rPr>
                <a:t>memanfaatkan</a:t>
              </a:r>
              <a:r>
                <a:rPr lang="en-US" b="1" dirty="0">
                  <a:solidFill>
                    <a:schemeClr val="accent5">
                      <a:lumMod val="75000"/>
                    </a:schemeClr>
                  </a:solidFill>
                  <a:latin typeface="Arial" pitchFamily="34" charset="0"/>
                  <a:cs typeface="Arial" pitchFamily="34" charset="0"/>
                </a:rPr>
                <a:t> </a:t>
              </a:r>
              <a:r>
                <a:rPr lang="en-US" b="1" dirty="0" err="1">
                  <a:solidFill>
                    <a:schemeClr val="accent5">
                      <a:lumMod val="75000"/>
                    </a:schemeClr>
                  </a:solidFill>
                  <a:latin typeface="Arial" pitchFamily="34" charset="0"/>
                  <a:cs typeface="Arial" pitchFamily="34" charset="0"/>
                </a:rPr>
                <a:t>dana</a:t>
              </a:r>
              <a:r>
                <a:rPr lang="en-US" b="1" dirty="0">
                  <a:solidFill>
                    <a:schemeClr val="accent5">
                      <a:lumMod val="75000"/>
                    </a:schemeClr>
                  </a:solidFill>
                  <a:latin typeface="Arial" pitchFamily="34" charset="0"/>
                  <a:cs typeface="Arial" pitchFamily="34" charset="0"/>
                </a:rPr>
                <a:t> yang </a:t>
              </a:r>
              <a:r>
                <a:rPr lang="en-US" b="1" dirty="0" err="1">
                  <a:solidFill>
                    <a:schemeClr val="accent5">
                      <a:lumMod val="75000"/>
                    </a:schemeClr>
                  </a:solidFill>
                  <a:latin typeface="Arial" pitchFamily="34" charset="0"/>
                  <a:cs typeface="Arial" pitchFamily="34" charset="0"/>
                </a:rPr>
                <a:t>telah</a:t>
              </a:r>
              <a:r>
                <a:rPr lang="en-US" b="1" dirty="0">
                  <a:solidFill>
                    <a:schemeClr val="accent5">
                      <a:lumMod val="75000"/>
                    </a:schemeClr>
                  </a:solidFill>
                  <a:latin typeface="Arial" pitchFamily="34" charset="0"/>
                  <a:cs typeface="Arial" pitchFamily="34" charset="0"/>
                </a:rPr>
                <a:t> </a:t>
              </a:r>
              <a:r>
                <a:rPr lang="en-US" b="1" dirty="0" err="1">
                  <a:solidFill>
                    <a:schemeClr val="accent5">
                      <a:lumMod val="75000"/>
                    </a:schemeClr>
                  </a:solidFill>
                  <a:latin typeface="Arial" pitchFamily="34" charset="0"/>
                  <a:cs typeface="Arial" pitchFamily="34" charset="0"/>
                </a:rPr>
                <a:t>diterima</a:t>
              </a:r>
              <a:r>
                <a:rPr lang="en-US" b="1" dirty="0">
                  <a:solidFill>
                    <a:schemeClr val="accent5">
                      <a:lumMod val="75000"/>
                    </a:schemeClr>
                  </a:solidFill>
                  <a:latin typeface="Arial" pitchFamily="34" charset="0"/>
                  <a:cs typeface="Arial" pitchFamily="34" charset="0"/>
                </a:rPr>
                <a:t> </a:t>
              </a:r>
              <a:r>
                <a:rPr lang="en-US" b="1" dirty="0" err="1">
                  <a:solidFill>
                    <a:schemeClr val="accent5">
                      <a:lumMod val="75000"/>
                    </a:schemeClr>
                  </a:solidFill>
                  <a:latin typeface="Arial" pitchFamily="34" charset="0"/>
                  <a:cs typeface="Arial" pitchFamily="34" charset="0"/>
                </a:rPr>
                <a:t>secara</a:t>
              </a:r>
              <a:r>
                <a:rPr lang="en-US" b="1" dirty="0">
                  <a:solidFill>
                    <a:schemeClr val="accent5">
                      <a:lumMod val="75000"/>
                    </a:schemeClr>
                  </a:solidFill>
                  <a:latin typeface="Arial" pitchFamily="34" charset="0"/>
                  <a:cs typeface="Arial" pitchFamily="34" charset="0"/>
                </a:rPr>
                <a:t> optimal.</a:t>
              </a:r>
            </a:p>
          </p:txBody>
        </p:sp>
        <p:sp>
          <p:nvSpPr>
            <p:cNvPr id="37" name="Rectangle 36"/>
            <p:cNvSpPr/>
            <p:nvPr/>
          </p:nvSpPr>
          <p:spPr>
            <a:xfrm>
              <a:off x="9008271" y="4020663"/>
              <a:ext cx="2597563" cy="1384995"/>
            </a:xfrm>
            <a:prstGeom prst="rect">
              <a:avLst/>
            </a:prstGeom>
          </p:spPr>
          <p:txBody>
            <a:bodyPr wrap="square">
              <a:spAutoFit/>
            </a:bodyPr>
            <a:lstStyle/>
            <a:p>
              <a:r>
                <a:rPr lang="sv-SE" sz="1400" b="1" dirty="0">
                  <a:solidFill>
                    <a:schemeClr val="accent5">
                      <a:lumMod val="75000"/>
                    </a:schemeClr>
                  </a:solidFill>
                  <a:latin typeface="Arial" pitchFamily="34" charset="0"/>
                  <a:cs typeface="Arial" pitchFamily="34" charset="0"/>
                </a:rPr>
                <a:t>Jika terdapat sisa dana maka sisa dana tersebut harus digunakan untuk merehabilitasi prasarana lain sesuai dengan prioritas kebutuhan sekolah</a:t>
              </a:r>
              <a:endParaRPr lang="en-US" sz="1400" b="1" dirty="0">
                <a:solidFill>
                  <a:schemeClr val="accent5">
                    <a:lumMod val="75000"/>
                  </a:schemeClr>
                </a:solidFill>
                <a:latin typeface="Arial" pitchFamily="34" charset="0"/>
                <a:cs typeface="Arial" pitchFamily="34" charset="0"/>
              </a:endParaRPr>
            </a:p>
          </p:txBody>
        </p:sp>
      </p:grpSp>
      <p:cxnSp>
        <p:nvCxnSpPr>
          <p:cNvPr id="38" name="Elbow Connector 37"/>
          <p:cNvCxnSpPr/>
          <p:nvPr/>
        </p:nvCxnSpPr>
        <p:spPr>
          <a:xfrm rot="5400000">
            <a:off x="334533" y="3742426"/>
            <a:ext cx="506437" cy="33997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39" name="Elbow Connector 38"/>
          <p:cNvCxnSpPr/>
          <p:nvPr/>
        </p:nvCxnSpPr>
        <p:spPr>
          <a:xfrm rot="10800000">
            <a:off x="370667" y="2340153"/>
            <a:ext cx="514014" cy="276641"/>
          </a:xfrm>
          <a:prstGeom prst="bentConnector3">
            <a:avLst>
              <a:gd name="adj1" fmla="val 104356"/>
            </a:avLst>
          </a:prstGeom>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16200000" flipV="1">
            <a:off x="1092568" y="1450810"/>
            <a:ext cx="428765" cy="426589"/>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41" name="Elbow Connector 40"/>
          <p:cNvCxnSpPr/>
          <p:nvPr/>
        </p:nvCxnSpPr>
        <p:spPr>
          <a:xfrm flipV="1">
            <a:off x="3398397" y="1513970"/>
            <a:ext cx="1027553" cy="364517"/>
          </a:xfrm>
          <a:prstGeom prst="bentConnector3">
            <a:avLst>
              <a:gd name="adj1" fmla="val 4270"/>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662408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10811874" cy="519035"/>
          </a:xfrm>
        </p:spPr>
        <p:txBody>
          <a:bodyPr>
            <a:normAutofit fontScale="90000"/>
          </a:bodyPr>
          <a:lstStyle/>
          <a:p>
            <a:r>
              <a:rPr lang="en-US" sz="3600" b="1" dirty="0" err="1" smtClean="0">
                <a:solidFill>
                  <a:schemeClr val="bg1"/>
                </a:solidFill>
              </a:rPr>
              <a:t>Pemahaman</a:t>
            </a:r>
            <a:r>
              <a:rPr lang="en-US" sz="3600" b="1" dirty="0" smtClean="0">
                <a:solidFill>
                  <a:schemeClr val="bg1"/>
                </a:solidFill>
              </a:rPr>
              <a:t> </a:t>
            </a:r>
            <a:r>
              <a:rPr lang="en-US" sz="3600" b="1" dirty="0" err="1" smtClean="0">
                <a:solidFill>
                  <a:srgbClr val="FFFF00"/>
                </a:solidFill>
              </a:rPr>
              <a:t>Teknis</a:t>
            </a:r>
            <a:r>
              <a:rPr lang="en-US" sz="3600" b="1" dirty="0" smtClean="0">
                <a:solidFill>
                  <a:schemeClr val="bg1"/>
                </a:solidFill>
              </a:rPr>
              <a:t> </a:t>
            </a:r>
            <a:r>
              <a:rPr lang="en-US" sz="2700" dirty="0" smtClean="0">
                <a:solidFill>
                  <a:schemeClr val="bg1"/>
                </a:solidFill>
              </a:rPr>
              <a:t>(</a:t>
            </a:r>
            <a:r>
              <a:rPr lang="en-US" sz="2700" dirty="0" err="1" smtClean="0">
                <a:solidFill>
                  <a:schemeClr val="bg1"/>
                </a:solidFill>
              </a:rPr>
              <a:t>Lampiran</a:t>
            </a:r>
            <a:r>
              <a:rPr lang="en-US" sz="2700" dirty="0" smtClean="0">
                <a:solidFill>
                  <a:schemeClr val="bg1"/>
                </a:solidFill>
              </a:rPr>
              <a:t> </a:t>
            </a:r>
            <a:r>
              <a:rPr lang="en-US" sz="2700" dirty="0">
                <a:solidFill>
                  <a:schemeClr val="bg1"/>
                </a:solidFill>
              </a:rPr>
              <a:t>IV, </a:t>
            </a:r>
            <a:r>
              <a:rPr lang="en-US" sz="2700" dirty="0" err="1">
                <a:solidFill>
                  <a:schemeClr val="bg1"/>
                </a:solidFill>
              </a:rPr>
              <a:t>Permendikbud</a:t>
            </a:r>
            <a:r>
              <a:rPr lang="en-US" sz="2700" dirty="0">
                <a:solidFill>
                  <a:schemeClr val="bg1"/>
                </a:solidFill>
              </a:rPr>
              <a:t> 8 </a:t>
            </a:r>
            <a:r>
              <a:rPr lang="en-US" sz="2700" dirty="0" err="1">
                <a:solidFill>
                  <a:schemeClr val="bg1"/>
                </a:solidFill>
              </a:rPr>
              <a:t>Tahun</a:t>
            </a:r>
            <a:r>
              <a:rPr lang="en-US" sz="2700" dirty="0">
                <a:solidFill>
                  <a:schemeClr val="bg1"/>
                </a:solidFill>
              </a:rPr>
              <a:t> 2018 )</a:t>
            </a:r>
            <a:endParaRPr lang="en-US" sz="2200" dirty="0">
              <a:solidFill>
                <a:srgbClr val="FFC0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427626" y="979925"/>
            <a:ext cx="11079681" cy="4078039"/>
          </a:xfrm>
          <a:prstGeom prst="rect">
            <a:avLst/>
          </a:prstGeom>
        </p:spPr>
        <p:txBody>
          <a:bodyPr wrap="square">
            <a:spAutoFit/>
          </a:bodyPr>
          <a:lstStyle/>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a:solidFill>
                  <a:prstClr val="black"/>
                </a:solidFill>
                <a:latin typeface="Century Gothic" panose="020B0502020202020204" pitchFamily="34" charset="0"/>
              </a:rPr>
              <a:t>tentang</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Fungsi</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dan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Standar</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Bangunan</a:t>
            </a:r>
            <a:r>
              <a:rPr lang="en-US" sz="2800" dirty="0" smtClean="0">
                <a:solidFill>
                  <a:prstClr val="black"/>
                </a:solidFill>
                <a:latin typeface="Century Gothic" panose="020B0502020202020204" pitchFamily="34" charset="0"/>
              </a:rPr>
              <a:t> SMA</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err="1" smtClean="0">
                <a:ln>
                  <a:noFill/>
                </a:ln>
                <a:solidFill>
                  <a:prstClr val="black"/>
                </a:solidFill>
                <a:effectLst/>
                <a:uLnTx/>
                <a:uFillTx/>
                <a:latin typeface="Century Gothic" panose="020B0502020202020204" pitchFamily="34" charset="0"/>
              </a:rPr>
              <a:t>Pemahaman</a:t>
            </a:r>
            <a:r>
              <a:rPr kumimoji="0" lang="en-US" sz="2800" b="0" i="0" u="none" strike="noStrike" kern="1200" cap="none" spc="0" normalizeH="0" noProof="0" dirty="0" smtClean="0">
                <a:ln>
                  <a:noFill/>
                </a:ln>
                <a:solidFill>
                  <a:prstClr val="black"/>
                </a:solidFill>
                <a:effectLst/>
                <a:uLnTx/>
                <a:uFillTx/>
                <a:latin typeface="Century Gothic" panose="020B0502020202020204" pitchFamily="34" charset="0"/>
              </a:rPr>
              <a:t> </a:t>
            </a:r>
            <a:r>
              <a:rPr kumimoji="0" lang="en-US" sz="2800" b="0" i="0" u="none" strike="noStrike" kern="1200" cap="none" spc="0" normalizeH="0" noProof="0" dirty="0" err="1" smtClean="0">
                <a:ln>
                  <a:noFill/>
                </a:ln>
                <a:solidFill>
                  <a:prstClr val="black"/>
                </a:solidFill>
                <a:effectLst/>
                <a:uLnTx/>
                <a:uFillTx/>
                <a:latin typeface="Century Gothic" panose="020B0502020202020204" pitchFamily="34" charset="0"/>
              </a:rPr>
              <a:t>tentang</a:t>
            </a:r>
            <a:r>
              <a:rPr kumimoji="0" lang="en-US" sz="2800" b="0" i="0" u="none" strike="noStrike" kern="1200" cap="none" spc="0" normalizeH="0" noProof="0" dirty="0" smtClean="0">
                <a:ln>
                  <a:noFill/>
                </a:ln>
                <a:solidFill>
                  <a:prstClr val="black"/>
                </a:solidFill>
                <a:effectLst/>
                <a:uLnTx/>
                <a:uFillTx/>
                <a:latin typeface="Century Gothic" panose="020B0502020202020204" pitchFamily="34" charset="0"/>
              </a:rPr>
              <a:t> </a:t>
            </a:r>
            <a:r>
              <a:rPr kumimoji="0" lang="en-US" sz="2800" b="0" i="0" u="none" strike="noStrike" kern="1200" cap="none" spc="0" normalizeH="0" noProof="0" dirty="0" err="1" smtClean="0">
                <a:ln>
                  <a:noFill/>
                </a:ln>
                <a:solidFill>
                  <a:prstClr val="black"/>
                </a:solidFill>
                <a:effectLst/>
                <a:uLnTx/>
                <a:uFillTx/>
                <a:latin typeface="Century Gothic" panose="020B0502020202020204" pitchFamily="34" charset="0"/>
              </a:rPr>
              <a:t>Gambar</a:t>
            </a:r>
            <a:r>
              <a:rPr kumimoji="0" lang="en-US" sz="2800" b="0" i="0" u="none" strike="noStrike" kern="1200" cap="none" spc="0" normalizeH="0" noProof="0" dirty="0" smtClean="0">
                <a:ln>
                  <a:noFill/>
                </a:ln>
                <a:solidFill>
                  <a:prstClr val="black"/>
                </a:solidFill>
                <a:effectLst/>
                <a:uLnTx/>
                <a:uFillTx/>
                <a:latin typeface="Century Gothic" panose="020B0502020202020204" pitchFamily="34" charset="0"/>
              </a:rPr>
              <a:t> </a:t>
            </a:r>
            <a:r>
              <a:rPr kumimoji="0" lang="en-US" sz="2800" b="0" i="0" u="none" strike="noStrike" kern="1200" cap="none" spc="0" normalizeH="0" noProof="0" dirty="0" err="1" smtClean="0">
                <a:ln>
                  <a:noFill/>
                </a:ln>
                <a:solidFill>
                  <a:prstClr val="black"/>
                </a:solidFill>
                <a:effectLst/>
                <a:uLnTx/>
                <a:uFillTx/>
                <a:latin typeface="Century Gothic" panose="020B0502020202020204" pitchFamily="34" charset="0"/>
              </a:rPr>
              <a:t>Teknis</a:t>
            </a:r>
            <a:endParaRPr kumimoji="0" lang="en-US" sz="2800" b="0" i="0" u="none" strike="noStrike" kern="1200" cap="none" spc="0" normalizeH="0" noProof="0" dirty="0" smtClean="0">
              <a:ln>
                <a:noFill/>
              </a:ln>
              <a:solidFill>
                <a:prstClr val="black"/>
              </a:solidFill>
              <a:effectLst/>
              <a:uLnTx/>
              <a:uFillTx/>
              <a:latin typeface="Century Gothic" panose="020B0502020202020204" pitchFamily="34" charset="0"/>
            </a:endParaRP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Bahan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Bangunan</a:t>
            </a:r>
            <a:endParaRPr lang="en-US" sz="2800" dirty="0" smtClean="0">
              <a:solidFill>
                <a:prstClr val="black"/>
              </a:solidFill>
              <a:latin typeface="Century Gothic" panose="020B0502020202020204" pitchFamily="34" charset="0"/>
            </a:endParaRP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Item </a:t>
            </a:r>
            <a:r>
              <a:rPr lang="en-US" sz="2800" dirty="0" err="1" smtClean="0">
                <a:solidFill>
                  <a:prstClr val="black"/>
                </a:solidFill>
                <a:latin typeface="Century Gothic" panose="020B0502020202020204" pitchFamily="34" charset="0"/>
              </a:rPr>
              <a:t>Pekerjaan</a:t>
            </a:r>
            <a:r>
              <a:rPr lang="en-US" sz="2800" dirty="0" smtClean="0">
                <a:solidFill>
                  <a:prstClr val="black"/>
                </a:solidFill>
                <a:latin typeface="Century Gothic" panose="020B0502020202020204" pitchFamily="34" charset="0"/>
              </a:rPr>
              <a:t> </a:t>
            </a: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Perabot</a:t>
            </a:r>
            <a:endParaRPr lang="en-US" sz="2800" dirty="0" smtClean="0">
              <a:solidFill>
                <a:prstClr val="black"/>
              </a:solidFill>
              <a:latin typeface="Century Gothic" panose="020B0502020202020204" pitchFamily="34" charset="0"/>
            </a:endParaRP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Bangunan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Tahan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Gempa</a:t>
            </a:r>
            <a:endParaRPr lang="en-US" sz="2800" dirty="0" smtClean="0">
              <a:solidFill>
                <a:prstClr val="black"/>
              </a:solidFill>
              <a:latin typeface="Century Gothic" panose="020B0502020202020204" pitchFamily="34" charset="0"/>
            </a:endParaRP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Rencana</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Anggaran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Biaya</a:t>
            </a:r>
            <a:r>
              <a:rPr lang="en-US" sz="2800" dirty="0" smtClean="0">
                <a:solidFill>
                  <a:prstClr val="black"/>
                </a:solidFill>
                <a:latin typeface="Century Gothic" panose="020B0502020202020204" pitchFamily="34" charset="0"/>
              </a:rPr>
              <a:t> (RAB)</a:t>
            </a:r>
          </a:p>
          <a:p>
            <a:pPr marL="342900" lvl="0" indent="-342900">
              <a:spcBef>
                <a:spcPts val="600"/>
              </a:spcBef>
              <a:buFont typeface="Arial" panose="020B0604020202020204" pitchFamily="34" charset="0"/>
              <a:buChar char="•"/>
            </a:pPr>
            <a:r>
              <a:rPr lang="en-US" sz="2800" dirty="0" err="1">
                <a:solidFill>
                  <a:prstClr val="black"/>
                </a:solidFill>
                <a:latin typeface="Century Gothic" panose="020B0502020202020204" pitchFamily="34" charset="0"/>
              </a:rPr>
              <a:t>Pemahaman</a:t>
            </a:r>
            <a:r>
              <a:rPr lang="en-US" sz="2800" dirty="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tentang</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Jadwal</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Pelaksanaan</a:t>
            </a:r>
            <a:r>
              <a:rPr lang="en-US" sz="2800" dirty="0" smtClean="0">
                <a:solidFill>
                  <a:prstClr val="black"/>
                </a:solidFill>
                <a:latin typeface="Century Gothic" panose="020B0502020202020204" pitchFamily="34" charset="0"/>
              </a:rPr>
              <a:t> </a:t>
            </a:r>
            <a:r>
              <a:rPr lang="en-US" sz="2800" dirty="0" err="1" smtClean="0">
                <a:solidFill>
                  <a:prstClr val="black"/>
                </a:solidFill>
                <a:latin typeface="Century Gothic" panose="020B0502020202020204" pitchFamily="34" charset="0"/>
              </a:rPr>
              <a:t>Pekerjaan</a:t>
            </a:r>
            <a:endParaRPr lang="en-US" sz="2800" dirty="0" smtClean="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68569752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9497424" cy="519035"/>
          </a:xfrm>
        </p:spPr>
        <p:txBody>
          <a:bodyPr>
            <a:normAutofit/>
          </a:bodyPr>
          <a:lstStyle/>
          <a:p>
            <a:pPr lvl="0"/>
            <a:r>
              <a:rPr lang="en-US" sz="2800" b="1" dirty="0" err="1" smtClean="0">
                <a:solidFill>
                  <a:schemeClr val="bg1"/>
                </a:solidFill>
              </a:rPr>
              <a:t>Tahapan</a:t>
            </a:r>
            <a:r>
              <a:rPr lang="en-US" sz="2800" b="1" dirty="0" smtClean="0">
                <a:solidFill>
                  <a:schemeClr val="bg1"/>
                </a:solidFill>
              </a:rPr>
              <a:t> </a:t>
            </a:r>
            <a:r>
              <a:rPr lang="en-US" sz="2800" b="1" dirty="0" err="1" smtClean="0">
                <a:solidFill>
                  <a:srgbClr val="FFFF00"/>
                </a:solidFill>
              </a:rPr>
              <a:t>Persiapan</a:t>
            </a:r>
            <a:r>
              <a:rPr lang="en-US" sz="2800" b="1" dirty="0" smtClean="0">
                <a:solidFill>
                  <a:schemeClr val="bg1"/>
                </a:solidFill>
              </a:rPr>
              <a:t> </a:t>
            </a:r>
            <a:r>
              <a:rPr lang="sv-SE" sz="2200" dirty="0">
                <a:solidFill>
                  <a:schemeClr val="bg1"/>
                </a:solidFill>
              </a:rPr>
              <a:t>(lampiran IV, Permendikbud 8 Tahun 2018</a:t>
            </a:r>
            <a:r>
              <a:rPr lang="sv-SE" sz="2200" dirty="0" smtClean="0">
                <a:solidFill>
                  <a:schemeClr val="bg1"/>
                </a:solidFill>
              </a:rPr>
              <a:t>)</a:t>
            </a:r>
            <a:r>
              <a:rPr lang="en-US" sz="2200" b="1" dirty="0" smtClean="0">
                <a:solidFill>
                  <a:schemeClr val="bg1"/>
                </a:solidFill>
              </a:rPr>
              <a:t> </a:t>
            </a:r>
            <a:endParaRPr lang="en-US" sz="1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512235" y="2174894"/>
            <a:ext cx="644684" cy="831684"/>
            <a:chOff x="4446428" y="1524000"/>
            <a:chExt cx="2011680" cy="4233781"/>
          </a:xfrm>
        </p:grpSpPr>
        <p:grpSp>
          <p:nvGrpSpPr>
            <p:cNvPr id="7" name="Group 6"/>
            <p:cNvGrpSpPr/>
            <p:nvPr/>
          </p:nvGrpSpPr>
          <p:grpSpPr>
            <a:xfrm>
              <a:off x="4571999" y="1524000"/>
              <a:ext cx="1597026" cy="4124325"/>
              <a:chOff x="3732213" y="1524000"/>
              <a:chExt cx="1597026" cy="4124325"/>
            </a:xfrm>
          </p:grpSpPr>
          <p:sp>
            <p:nvSpPr>
              <p:cNvPr id="9" name="Freeform 8"/>
              <p:cNvSpPr>
                <a:spLocks/>
              </p:cNvSpPr>
              <p:nvPr/>
            </p:nvSpPr>
            <p:spPr bwMode="auto">
              <a:xfrm>
                <a:off x="4359276" y="2782888"/>
                <a:ext cx="506413" cy="796925"/>
              </a:xfrm>
              <a:custGeom>
                <a:avLst/>
                <a:gdLst/>
                <a:ahLst/>
                <a:cxnLst>
                  <a:cxn ang="0">
                    <a:pos x="268" y="0"/>
                  </a:cxn>
                  <a:cxn ang="0">
                    <a:pos x="319" y="442"/>
                  </a:cxn>
                  <a:cxn ang="0">
                    <a:pos x="86" y="502"/>
                  </a:cxn>
                  <a:cxn ang="0">
                    <a:pos x="0" y="26"/>
                  </a:cxn>
                  <a:cxn ang="0">
                    <a:pos x="2" y="26"/>
                  </a:cxn>
                  <a:cxn ang="0">
                    <a:pos x="10" y="25"/>
                  </a:cxn>
                  <a:cxn ang="0">
                    <a:pos x="22" y="25"/>
                  </a:cxn>
                  <a:cxn ang="0">
                    <a:pos x="39" y="24"/>
                  </a:cxn>
                  <a:cxn ang="0">
                    <a:pos x="59" y="23"/>
                  </a:cxn>
                  <a:cxn ang="0">
                    <a:pos x="83" y="21"/>
                  </a:cxn>
                  <a:cxn ang="0">
                    <a:pos x="110" y="19"/>
                  </a:cxn>
                  <a:cxn ang="0">
                    <a:pos x="139" y="16"/>
                  </a:cxn>
                  <a:cxn ang="0">
                    <a:pos x="170" y="13"/>
                  </a:cxn>
                  <a:cxn ang="0">
                    <a:pos x="201" y="9"/>
                  </a:cxn>
                  <a:cxn ang="0">
                    <a:pos x="234" y="5"/>
                  </a:cxn>
                  <a:cxn ang="0">
                    <a:pos x="268" y="0"/>
                  </a:cxn>
                </a:cxnLst>
                <a:rect l="0" t="0" r="r" b="b"/>
                <a:pathLst>
                  <a:path w="319" h="502">
                    <a:moveTo>
                      <a:pt x="268" y="0"/>
                    </a:moveTo>
                    <a:lnTo>
                      <a:pt x="319" y="442"/>
                    </a:lnTo>
                    <a:lnTo>
                      <a:pt x="86" y="502"/>
                    </a:lnTo>
                    <a:lnTo>
                      <a:pt x="0" y="26"/>
                    </a:lnTo>
                    <a:lnTo>
                      <a:pt x="2" y="26"/>
                    </a:lnTo>
                    <a:lnTo>
                      <a:pt x="10" y="25"/>
                    </a:lnTo>
                    <a:lnTo>
                      <a:pt x="22" y="25"/>
                    </a:lnTo>
                    <a:lnTo>
                      <a:pt x="39" y="24"/>
                    </a:lnTo>
                    <a:lnTo>
                      <a:pt x="59" y="23"/>
                    </a:lnTo>
                    <a:lnTo>
                      <a:pt x="83" y="21"/>
                    </a:lnTo>
                    <a:lnTo>
                      <a:pt x="110" y="19"/>
                    </a:lnTo>
                    <a:lnTo>
                      <a:pt x="139" y="16"/>
                    </a:lnTo>
                    <a:lnTo>
                      <a:pt x="170" y="13"/>
                    </a:lnTo>
                    <a:lnTo>
                      <a:pt x="201" y="9"/>
                    </a:lnTo>
                    <a:lnTo>
                      <a:pt x="234" y="5"/>
                    </a:lnTo>
                    <a:lnTo>
                      <a:pt x="268" y="0"/>
                    </a:lnTo>
                    <a:close/>
                  </a:path>
                </a:pathLst>
              </a:custGeom>
              <a:solidFill>
                <a:srgbClr val="F4F8F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0" name="Freeform 9"/>
              <p:cNvSpPr>
                <a:spLocks/>
              </p:cNvSpPr>
              <p:nvPr/>
            </p:nvSpPr>
            <p:spPr bwMode="auto">
              <a:xfrm>
                <a:off x="4249738" y="4044950"/>
                <a:ext cx="666750" cy="1539875"/>
              </a:xfrm>
              <a:custGeom>
                <a:avLst/>
                <a:gdLst/>
                <a:ahLst/>
                <a:cxnLst>
                  <a:cxn ang="0">
                    <a:pos x="292" y="6"/>
                  </a:cxn>
                  <a:cxn ang="0">
                    <a:pos x="420" y="55"/>
                  </a:cxn>
                  <a:cxn ang="0">
                    <a:pos x="418" y="75"/>
                  </a:cxn>
                  <a:cxn ang="0">
                    <a:pos x="415" y="109"/>
                  </a:cxn>
                  <a:cxn ang="0">
                    <a:pos x="411" y="157"/>
                  </a:cxn>
                  <a:cxn ang="0">
                    <a:pos x="407" y="213"/>
                  </a:cxn>
                  <a:cxn ang="0">
                    <a:pos x="398" y="337"/>
                  </a:cxn>
                  <a:cxn ang="0">
                    <a:pos x="394" y="398"/>
                  </a:cxn>
                  <a:cxn ang="0">
                    <a:pos x="390" y="453"/>
                  </a:cxn>
                  <a:cxn ang="0">
                    <a:pos x="388" y="500"/>
                  </a:cxn>
                  <a:cxn ang="0">
                    <a:pos x="387" y="541"/>
                  </a:cxn>
                  <a:cxn ang="0">
                    <a:pos x="386" y="620"/>
                  </a:cxn>
                  <a:cxn ang="0">
                    <a:pos x="387" y="768"/>
                  </a:cxn>
                  <a:cxn ang="0">
                    <a:pos x="388" y="879"/>
                  </a:cxn>
                  <a:cxn ang="0">
                    <a:pos x="258" y="970"/>
                  </a:cxn>
                  <a:cxn ang="0">
                    <a:pos x="253" y="920"/>
                  </a:cxn>
                  <a:cxn ang="0">
                    <a:pos x="251" y="853"/>
                  </a:cxn>
                  <a:cxn ang="0">
                    <a:pos x="249" y="775"/>
                  </a:cxn>
                  <a:cxn ang="0">
                    <a:pos x="250" y="649"/>
                  </a:cxn>
                  <a:cxn ang="0">
                    <a:pos x="251" y="566"/>
                  </a:cxn>
                  <a:cxn ang="0">
                    <a:pos x="254" y="491"/>
                  </a:cxn>
                  <a:cxn ang="0">
                    <a:pos x="256" y="430"/>
                  </a:cxn>
                  <a:cxn ang="0">
                    <a:pos x="262" y="344"/>
                  </a:cxn>
                  <a:cxn ang="0">
                    <a:pos x="266" y="287"/>
                  </a:cxn>
                  <a:cxn ang="0">
                    <a:pos x="269" y="240"/>
                  </a:cxn>
                  <a:cxn ang="0">
                    <a:pos x="272" y="205"/>
                  </a:cxn>
                  <a:cxn ang="0">
                    <a:pos x="273" y="185"/>
                  </a:cxn>
                  <a:cxn ang="0">
                    <a:pos x="154" y="186"/>
                  </a:cxn>
                  <a:cxn ang="0">
                    <a:pos x="159" y="234"/>
                  </a:cxn>
                  <a:cxn ang="0">
                    <a:pos x="163" y="300"/>
                  </a:cxn>
                  <a:cxn ang="0">
                    <a:pos x="165" y="377"/>
                  </a:cxn>
                  <a:cxn ang="0">
                    <a:pos x="166" y="461"/>
                  </a:cxn>
                  <a:cxn ang="0">
                    <a:pos x="165" y="687"/>
                  </a:cxn>
                  <a:cxn ang="0">
                    <a:pos x="165" y="745"/>
                  </a:cxn>
                  <a:cxn ang="0">
                    <a:pos x="163" y="803"/>
                  </a:cxn>
                  <a:cxn ang="0">
                    <a:pos x="160" y="857"/>
                  </a:cxn>
                  <a:cxn ang="0">
                    <a:pos x="157" y="902"/>
                  </a:cxn>
                  <a:cxn ang="0">
                    <a:pos x="154" y="935"/>
                  </a:cxn>
                  <a:cxn ang="0">
                    <a:pos x="152" y="953"/>
                  </a:cxn>
                  <a:cxn ang="0">
                    <a:pos x="20" y="917"/>
                  </a:cxn>
                  <a:cxn ang="0">
                    <a:pos x="21" y="907"/>
                  </a:cxn>
                  <a:cxn ang="0">
                    <a:pos x="22" y="876"/>
                  </a:cxn>
                  <a:cxn ang="0">
                    <a:pos x="24" y="828"/>
                  </a:cxn>
                  <a:cxn ang="0">
                    <a:pos x="25" y="764"/>
                  </a:cxn>
                  <a:cxn ang="0">
                    <a:pos x="26" y="642"/>
                  </a:cxn>
                  <a:cxn ang="0">
                    <a:pos x="24" y="546"/>
                  </a:cxn>
                  <a:cxn ang="0">
                    <a:pos x="21" y="468"/>
                  </a:cxn>
                  <a:cxn ang="0">
                    <a:pos x="17" y="387"/>
                  </a:cxn>
                  <a:cxn ang="0">
                    <a:pos x="14" y="308"/>
                  </a:cxn>
                  <a:cxn ang="0">
                    <a:pos x="10" y="234"/>
                  </a:cxn>
                  <a:cxn ang="0">
                    <a:pos x="7" y="168"/>
                  </a:cxn>
                  <a:cxn ang="0">
                    <a:pos x="4" y="114"/>
                  </a:cxn>
                  <a:cxn ang="0">
                    <a:pos x="2" y="75"/>
                  </a:cxn>
                  <a:cxn ang="0">
                    <a:pos x="0" y="54"/>
                  </a:cxn>
                  <a:cxn ang="0">
                    <a:pos x="241" y="0"/>
                  </a:cxn>
                </a:cxnLst>
                <a:rect l="0" t="0" r="r" b="b"/>
                <a:pathLst>
                  <a:path w="420" h="970">
                    <a:moveTo>
                      <a:pt x="241" y="0"/>
                    </a:moveTo>
                    <a:lnTo>
                      <a:pt x="292" y="6"/>
                    </a:lnTo>
                    <a:lnTo>
                      <a:pt x="420" y="53"/>
                    </a:lnTo>
                    <a:lnTo>
                      <a:pt x="420" y="55"/>
                    </a:lnTo>
                    <a:lnTo>
                      <a:pt x="419" y="63"/>
                    </a:lnTo>
                    <a:lnTo>
                      <a:pt x="418" y="75"/>
                    </a:lnTo>
                    <a:lnTo>
                      <a:pt x="417" y="91"/>
                    </a:lnTo>
                    <a:lnTo>
                      <a:pt x="415" y="109"/>
                    </a:lnTo>
                    <a:lnTo>
                      <a:pt x="414" y="131"/>
                    </a:lnTo>
                    <a:lnTo>
                      <a:pt x="411" y="157"/>
                    </a:lnTo>
                    <a:lnTo>
                      <a:pt x="409" y="184"/>
                    </a:lnTo>
                    <a:lnTo>
                      <a:pt x="407" y="213"/>
                    </a:lnTo>
                    <a:lnTo>
                      <a:pt x="403" y="274"/>
                    </a:lnTo>
                    <a:lnTo>
                      <a:pt x="398" y="337"/>
                    </a:lnTo>
                    <a:lnTo>
                      <a:pt x="395" y="368"/>
                    </a:lnTo>
                    <a:lnTo>
                      <a:pt x="394" y="398"/>
                    </a:lnTo>
                    <a:lnTo>
                      <a:pt x="391" y="427"/>
                    </a:lnTo>
                    <a:lnTo>
                      <a:pt x="390" y="453"/>
                    </a:lnTo>
                    <a:lnTo>
                      <a:pt x="389" y="478"/>
                    </a:lnTo>
                    <a:lnTo>
                      <a:pt x="388" y="500"/>
                    </a:lnTo>
                    <a:lnTo>
                      <a:pt x="388" y="519"/>
                    </a:lnTo>
                    <a:lnTo>
                      <a:pt x="387" y="541"/>
                    </a:lnTo>
                    <a:lnTo>
                      <a:pt x="387" y="591"/>
                    </a:lnTo>
                    <a:lnTo>
                      <a:pt x="386" y="620"/>
                    </a:lnTo>
                    <a:lnTo>
                      <a:pt x="386" y="738"/>
                    </a:lnTo>
                    <a:lnTo>
                      <a:pt x="387" y="768"/>
                    </a:lnTo>
                    <a:lnTo>
                      <a:pt x="387" y="863"/>
                    </a:lnTo>
                    <a:lnTo>
                      <a:pt x="388" y="879"/>
                    </a:lnTo>
                    <a:lnTo>
                      <a:pt x="388" y="902"/>
                    </a:lnTo>
                    <a:lnTo>
                      <a:pt x="258" y="970"/>
                    </a:lnTo>
                    <a:lnTo>
                      <a:pt x="255" y="947"/>
                    </a:lnTo>
                    <a:lnTo>
                      <a:pt x="253" y="920"/>
                    </a:lnTo>
                    <a:lnTo>
                      <a:pt x="251" y="888"/>
                    </a:lnTo>
                    <a:lnTo>
                      <a:pt x="251" y="853"/>
                    </a:lnTo>
                    <a:lnTo>
                      <a:pt x="250" y="815"/>
                    </a:lnTo>
                    <a:lnTo>
                      <a:pt x="249" y="775"/>
                    </a:lnTo>
                    <a:lnTo>
                      <a:pt x="249" y="691"/>
                    </a:lnTo>
                    <a:lnTo>
                      <a:pt x="250" y="649"/>
                    </a:lnTo>
                    <a:lnTo>
                      <a:pt x="251" y="607"/>
                    </a:lnTo>
                    <a:lnTo>
                      <a:pt x="251" y="566"/>
                    </a:lnTo>
                    <a:lnTo>
                      <a:pt x="252" y="527"/>
                    </a:lnTo>
                    <a:lnTo>
                      <a:pt x="254" y="491"/>
                    </a:lnTo>
                    <a:lnTo>
                      <a:pt x="254" y="458"/>
                    </a:lnTo>
                    <a:lnTo>
                      <a:pt x="256" y="430"/>
                    </a:lnTo>
                    <a:lnTo>
                      <a:pt x="258" y="405"/>
                    </a:lnTo>
                    <a:lnTo>
                      <a:pt x="262" y="344"/>
                    </a:lnTo>
                    <a:lnTo>
                      <a:pt x="264" y="315"/>
                    </a:lnTo>
                    <a:lnTo>
                      <a:pt x="266" y="287"/>
                    </a:lnTo>
                    <a:lnTo>
                      <a:pt x="268" y="263"/>
                    </a:lnTo>
                    <a:lnTo>
                      <a:pt x="269" y="240"/>
                    </a:lnTo>
                    <a:lnTo>
                      <a:pt x="271" y="220"/>
                    </a:lnTo>
                    <a:lnTo>
                      <a:pt x="272" y="205"/>
                    </a:lnTo>
                    <a:lnTo>
                      <a:pt x="273" y="193"/>
                    </a:lnTo>
                    <a:lnTo>
                      <a:pt x="273" y="185"/>
                    </a:lnTo>
                    <a:lnTo>
                      <a:pt x="273" y="183"/>
                    </a:lnTo>
                    <a:lnTo>
                      <a:pt x="154" y="186"/>
                    </a:lnTo>
                    <a:lnTo>
                      <a:pt x="157" y="208"/>
                    </a:lnTo>
                    <a:lnTo>
                      <a:pt x="159" y="234"/>
                    </a:lnTo>
                    <a:lnTo>
                      <a:pt x="162" y="265"/>
                    </a:lnTo>
                    <a:lnTo>
                      <a:pt x="163" y="300"/>
                    </a:lnTo>
                    <a:lnTo>
                      <a:pt x="164" y="338"/>
                    </a:lnTo>
                    <a:lnTo>
                      <a:pt x="165" y="377"/>
                    </a:lnTo>
                    <a:lnTo>
                      <a:pt x="165" y="418"/>
                    </a:lnTo>
                    <a:lnTo>
                      <a:pt x="166" y="461"/>
                    </a:lnTo>
                    <a:lnTo>
                      <a:pt x="166" y="656"/>
                    </a:lnTo>
                    <a:lnTo>
                      <a:pt x="165" y="687"/>
                    </a:lnTo>
                    <a:lnTo>
                      <a:pt x="165" y="714"/>
                    </a:lnTo>
                    <a:lnTo>
                      <a:pt x="165" y="745"/>
                    </a:lnTo>
                    <a:lnTo>
                      <a:pt x="164" y="775"/>
                    </a:lnTo>
                    <a:lnTo>
                      <a:pt x="163" y="803"/>
                    </a:lnTo>
                    <a:lnTo>
                      <a:pt x="162" y="831"/>
                    </a:lnTo>
                    <a:lnTo>
                      <a:pt x="160" y="857"/>
                    </a:lnTo>
                    <a:lnTo>
                      <a:pt x="158" y="881"/>
                    </a:lnTo>
                    <a:lnTo>
                      <a:pt x="157" y="902"/>
                    </a:lnTo>
                    <a:lnTo>
                      <a:pt x="155" y="920"/>
                    </a:lnTo>
                    <a:lnTo>
                      <a:pt x="154" y="935"/>
                    </a:lnTo>
                    <a:lnTo>
                      <a:pt x="153" y="946"/>
                    </a:lnTo>
                    <a:lnTo>
                      <a:pt x="152" y="953"/>
                    </a:lnTo>
                    <a:lnTo>
                      <a:pt x="152" y="956"/>
                    </a:lnTo>
                    <a:lnTo>
                      <a:pt x="20" y="917"/>
                    </a:lnTo>
                    <a:lnTo>
                      <a:pt x="20" y="915"/>
                    </a:lnTo>
                    <a:lnTo>
                      <a:pt x="21" y="907"/>
                    </a:lnTo>
                    <a:lnTo>
                      <a:pt x="21" y="894"/>
                    </a:lnTo>
                    <a:lnTo>
                      <a:pt x="22" y="876"/>
                    </a:lnTo>
                    <a:lnTo>
                      <a:pt x="23" y="854"/>
                    </a:lnTo>
                    <a:lnTo>
                      <a:pt x="24" y="828"/>
                    </a:lnTo>
                    <a:lnTo>
                      <a:pt x="24" y="798"/>
                    </a:lnTo>
                    <a:lnTo>
                      <a:pt x="25" y="764"/>
                    </a:lnTo>
                    <a:lnTo>
                      <a:pt x="26" y="727"/>
                    </a:lnTo>
                    <a:lnTo>
                      <a:pt x="26" y="642"/>
                    </a:lnTo>
                    <a:lnTo>
                      <a:pt x="25" y="595"/>
                    </a:lnTo>
                    <a:lnTo>
                      <a:pt x="24" y="546"/>
                    </a:lnTo>
                    <a:lnTo>
                      <a:pt x="22" y="507"/>
                    </a:lnTo>
                    <a:lnTo>
                      <a:pt x="21" y="468"/>
                    </a:lnTo>
                    <a:lnTo>
                      <a:pt x="20" y="427"/>
                    </a:lnTo>
                    <a:lnTo>
                      <a:pt x="17" y="387"/>
                    </a:lnTo>
                    <a:lnTo>
                      <a:pt x="16" y="346"/>
                    </a:lnTo>
                    <a:lnTo>
                      <a:pt x="14" y="308"/>
                    </a:lnTo>
                    <a:lnTo>
                      <a:pt x="13" y="270"/>
                    </a:lnTo>
                    <a:lnTo>
                      <a:pt x="10" y="234"/>
                    </a:lnTo>
                    <a:lnTo>
                      <a:pt x="9" y="199"/>
                    </a:lnTo>
                    <a:lnTo>
                      <a:pt x="7" y="168"/>
                    </a:lnTo>
                    <a:lnTo>
                      <a:pt x="6" y="139"/>
                    </a:lnTo>
                    <a:lnTo>
                      <a:pt x="4" y="114"/>
                    </a:lnTo>
                    <a:lnTo>
                      <a:pt x="2" y="92"/>
                    </a:lnTo>
                    <a:lnTo>
                      <a:pt x="2" y="75"/>
                    </a:lnTo>
                    <a:lnTo>
                      <a:pt x="1" y="61"/>
                    </a:lnTo>
                    <a:lnTo>
                      <a:pt x="0" y="54"/>
                    </a:lnTo>
                    <a:lnTo>
                      <a:pt x="0" y="50"/>
                    </a:lnTo>
                    <a:lnTo>
                      <a:pt x="241"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1" name="Freeform 10"/>
              <p:cNvSpPr>
                <a:spLocks/>
              </p:cNvSpPr>
              <p:nvPr/>
            </p:nvSpPr>
            <p:spPr bwMode="auto">
              <a:xfrm>
                <a:off x="4203701" y="5438775"/>
                <a:ext cx="300038" cy="193675"/>
              </a:xfrm>
              <a:custGeom>
                <a:avLst/>
                <a:gdLst/>
                <a:ahLst/>
                <a:cxnLst>
                  <a:cxn ang="0">
                    <a:pos x="92" y="0"/>
                  </a:cxn>
                  <a:cxn ang="0">
                    <a:pos x="110" y="1"/>
                  </a:cxn>
                  <a:cxn ang="0">
                    <a:pos x="126" y="5"/>
                  </a:cxn>
                  <a:cxn ang="0">
                    <a:pos x="139" y="10"/>
                  </a:cxn>
                  <a:cxn ang="0">
                    <a:pos x="151" y="17"/>
                  </a:cxn>
                  <a:cxn ang="0">
                    <a:pos x="161" y="27"/>
                  </a:cxn>
                  <a:cxn ang="0">
                    <a:pos x="168" y="37"/>
                  </a:cxn>
                  <a:cxn ang="0">
                    <a:pos x="175" y="48"/>
                  </a:cxn>
                  <a:cxn ang="0">
                    <a:pos x="179" y="58"/>
                  </a:cxn>
                  <a:cxn ang="0">
                    <a:pos x="183" y="69"/>
                  </a:cxn>
                  <a:cxn ang="0">
                    <a:pos x="186" y="79"/>
                  </a:cxn>
                  <a:cxn ang="0">
                    <a:pos x="187" y="89"/>
                  </a:cxn>
                  <a:cxn ang="0">
                    <a:pos x="188" y="97"/>
                  </a:cxn>
                  <a:cxn ang="0">
                    <a:pos x="189" y="103"/>
                  </a:cxn>
                  <a:cxn ang="0">
                    <a:pos x="189" y="108"/>
                  </a:cxn>
                  <a:cxn ang="0">
                    <a:pos x="187" y="109"/>
                  </a:cxn>
                  <a:cxn ang="0">
                    <a:pos x="180" y="110"/>
                  </a:cxn>
                  <a:cxn ang="0">
                    <a:pos x="171" y="112"/>
                  </a:cxn>
                  <a:cxn ang="0">
                    <a:pos x="158" y="115"/>
                  </a:cxn>
                  <a:cxn ang="0">
                    <a:pos x="142" y="117"/>
                  </a:cxn>
                  <a:cxn ang="0">
                    <a:pos x="124" y="119"/>
                  </a:cxn>
                  <a:cxn ang="0">
                    <a:pos x="105" y="121"/>
                  </a:cxn>
                  <a:cxn ang="0">
                    <a:pos x="83" y="122"/>
                  </a:cxn>
                  <a:cxn ang="0">
                    <a:pos x="61" y="122"/>
                  </a:cxn>
                  <a:cxn ang="0">
                    <a:pos x="44" y="121"/>
                  </a:cxn>
                  <a:cxn ang="0">
                    <a:pos x="30" y="120"/>
                  </a:cxn>
                  <a:cxn ang="0">
                    <a:pos x="19" y="117"/>
                  </a:cxn>
                  <a:cxn ang="0">
                    <a:pos x="11" y="115"/>
                  </a:cxn>
                  <a:cxn ang="0">
                    <a:pos x="5" y="112"/>
                  </a:cxn>
                  <a:cxn ang="0">
                    <a:pos x="2" y="110"/>
                  </a:cxn>
                  <a:cxn ang="0">
                    <a:pos x="1" y="109"/>
                  </a:cxn>
                  <a:cxn ang="0">
                    <a:pos x="0" y="108"/>
                  </a:cxn>
                  <a:cxn ang="0">
                    <a:pos x="0" y="96"/>
                  </a:cxn>
                  <a:cxn ang="0">
                    <a:pos x="2" y="88"/>
                  </a:cxn>
                  <a:cxn ang="0">
                    <a:pos x="3" y="78"/>
                  </a:cxn>
                  <a:cxn ang="0">
                    <a:pos x="5" y="67"/>
                  </a:cxn>
                  <a:cxn ang="0">
                    <a:pos x="9" y="56"/>
                  </a:cxn>
                  <a:cxn ang="0">
                    <a:pos x="15" y="44"/>
                  </a:cxn>
                  <a:cxn ang="0">
                    <a:pos x="22" y="33"/>
                  </a:cxn>
                  <a:cxn ang="0">
                    <a:pos x="31" y="23"/>
                  </a:cxn>
                  <a:cxn ang="0">
                    <a:pos x="42" y="14"/>
                  </a:cxn>
                  <a:cxn ang="0">
                    <a:pos x="56" y="7"/>
                  </a:cxn>
                  <a:cxn ang="0">
                    <a:pos x="72" y="2"/>
                  </a:cxn>
                  <a:cxn ang="0">
                    <a:pos x="92" y="0"/>
                  </a:cxn>
                </a:cxnLst>
                <a:rect l="0" t="0" r="r" b="b"/>
                <a:pathLst>
                  <a:path w="189" h="122">
                    <a:moveTo>
                      <a:pt x="92" y="0"/>
                    </a:moveTo>
                    <a:lnTo>
                      <a:pt x="110" y="1"/>
                    </a:lnTo>
                    <a:lnTo>
                      <a:pt x="126" y="5"/>
                    </a:lnTo>
                    <a:lnTo>
                      <a:pt x="139" y="10"/>
                    </a:lnTo>
                    <a:lnTo>
                      <a:pt x="151" y="17"/>
                    </a:lnTo>
                    <a:lnTo>
                      <a:pt x="161" y="27"/>
                    </a:lnTo>
                    <a:lnTo>
                      <a:pt x="168" y="37"/>
                    </a:lnTo>
                    <a:lnTo>
                      <a:pt x="175" y="48"/>
                    </a:lnTo>
                    <a:lnTo>
                      <a:pt x="179" y="58"/>
                    </a:lnTo>
                    <a:lnTo>
                      <a:pt x="183" y="69"/>
                    </a:lnTo>
                    <a:lnTo>
                      <a:pt x="186" y="79"/>
                    </a:lnTo>
                    <a:lnTo>
                      <a:pt x="187" y="89"/>
                    </a:lnTo>
                    <a:lnTo>
                      <a:pt x="188" y="97"/>
                    </a:lnTo>
                    <a:lnTo>
                      <a:pt x="189" y="103"/>
                    </a:lnTo>
                    <a:lnTo>
                      <a:pt x="189" y="108"/>
                    </a:lnTo>
                    <a:lnTo>
                      <a:pt x="187" y="109"/>
                    </a:lnTo>
                    <a:lnTo>
                      <a:pt x="180" y="110"/>
                    </a:lnTo>
                    <a:lnTo>
                      <a:pt x="171" y="112"/>
                    </a:lnTo>
                    <a:lnTo>
                      <a:pt x="158" y="115"/>
                    </a:lnTo>
                    <a:lnTo>
                      <a:pt x="142" y="117"/>
                    </a:lnTo>
                    <a:lnTo>
                      <a:pt x="124" y="119"/>
                    </a:lnTo>
                    <a:lnTo>
                      <a:pt x="105" y="121"/>
                    </a:lnTo>
                    <a:lnTo>
                      <a:pt x="83" y="122"/>
                    </a:lnTo>
                    <a:lnTo>
                      <a:pt x="61" y="122"/>
                    </a:lnTo>
                    <a:lnTo>
                      <a:pt x="44" y="121"/>
                    </a:lnTo>
                    <a:lnTo>
                      <a:pt x="30" y="120"/>
                    </a:lnTo>
                    <a:lnTo>
                      <a:pt x="19" y="117"/>
                    </a:lnTo>
                    <a:lnTo>
                      <a:pt x="11" y="115"/>
                    </a:lnTo>
                    <a:lnTo>
                      <a:pt x="5" y="112"/>
                    </a:lnTo>
                    <a:lnTo>
                      <a:pt x="2" y="110"/>
                    </a:lnTo>
                    <a:lnTo>
                      <a:pt x="1" y="109"/>
                    </a:lnTo>
                    <a:lnTo>
                      <a:pt x="0" y="108"/>
                    </a:lnTo>
                    <a:lnTo>
                      <a:pt x="0" y="96"/>
                    </a:lnTo>
                    <a:lnTo>
                      <a:pt x="2" y="88"/>
                    </a:lnTo>
                    <a:lnTo>
                      <a:pt x="3" y="78"/>
                    </a:lnTo>
                    <a:lnTo>
                      <a:pt x="5" y="67"/>
                    </a:lnTo>
                    <a:lnTo>
                      <a:pt x="9" y="56"/>
                    </a:lnTo>
                    <a:lnTo>
                      <a:pt x="15" y="44"/>
                    </a:lnTo>
                    <a:lnTo>
                      <a:pt x="22" y="33"/>
                    </a:lnTo>
                    <a:lnTo>
                      <a:pt x="31" y="23"/>
                    </a:lnTo>
                    <a:lnTo>
                      <a:pt x="42" y="14"/>
                    </a:lnTo>
                    <a:lnTo>
                      <a:pt x="56" y="7"/>
                    </a:lnTo>
                    <a:lnTo>
                      <a:pt x="72" y="2"/>
                    </a:lnTo>
                    <a:lnTo>
                      <a:pt x="9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2" name="Freeform 11"/>
              <p:cNvSpPr>
                <a:spLocks/>
              </p:cNvSpPr>
              <p:nvPr/>
            </p:nvSpPr>
            <p:spPr bwMode="auto">
              <a:xfrm>
                <a:off x="4656138" y="5441950"/>
                <a:ext cx="322263" cy="206375"/>
              </a:xfrm>
              <a:custGeom>
                <a:avLst/>
                <a:gdLst/>
                <a:ahLst/>
                <a:cxnLst>
                  <a:cxn ang="0">
                    <a:pos x="111" y="0"/>
                  </a:cxn>
                  <a:cxn ang="0">
                    <a:pos x="129" y="1"/>
                  </a:cxn>
                  <a:cxn ang="0">
                    <a:pos x="146" y="4"/>
                  </a:cxn>
                  <a:cxn ang="0">
                    <a:pos x="159" y="10"/>
                  </a:cxn>
                  <a:cxn ang="0">
                    <a:pos x="170" y="18"/>
                  </a:cxn>
                  <a:cxn ang="0">
                    <a:pos x="179" y="27"/>
                  </a:cxn>
                  <a:cxn ang="0">
                    <a:pos x="187" y="36"/>
                  </a:cxn>
                  <a:cxn ang="0">
                    <a:pos x="192" y="47"/>
                  </a:cxn>
                  <a:cxn ang="0">
                    <a:pos x="196" y="58"/>
                  </a:cxn>
                  <a:cxn ang="0">
                    <a:pos x="199" y="69"/>
                  </a:cxn>
                  <a:cxn ang="0">
                    <a:pos x="202" y="80"/>
                  </a:cxn>
                  <a:cxn ang="0">
                    <a:pos x="202" y="89"/>
                  </a:cxn>
                  <a:cxn ang="0">
                    <a:pos x="203" y="97"/>
                  </a:cxn>
                  <a:cxn ang="0">
                    <a:pos x="203" y="110"/>
                  </a:cxn>
                  <a:cxn ang="0">
                    <a:pos x="202" y="110"/>
                  </a:cxn>
                  <a:cxn ang="0">
                    <a:pos x="201" y="113"/>
                  </a:cxn>
                  <a:cxn ang="0">
                    <a:pos x="197" y="115"/>
                  </a:cxn>
                  <a:cxn ang="0">
                    <a:pos x="191" y="118"/>
                  </a:cxn>
                  <a:cxn ang="0">
                    <a:pos x="182" y="121"/>
                  </a:cxn>
                  <a:cxn ang="0">
                    <a:pos x="169" y="124"/>
                  </a:cxn>
                  <a:cxn ang="0">
                    <a:pos x="152" y="127"/>
                  </a:cxn>
                  <a:cxn ang="0">
                    <a:pos x="131" y="129"/>
                  </a:cxn>
                  <a:cxn ang="0">
                    <a:pos x="111" y="130"/>
                  </a:cxn>
                  <a:cxn ang="0">
                    <a:pos x="92" y="129"/>
                  </a:cxn>
                  <a:cxn ang="0">
                    <a:pos x="74" y="127"/>
                  </a:cxn>
                  <a:cxn ang="0">
                    <a:pos x="57" y="125"/>
                  </a:cxn>
                  <a:cxn ang="0">
                    <a:pos x="41" y="121"/>
                  </a:cxn>
                  <a:cxn ang="0">
                    <a:pos x="28" y="118"/>
                  </a:cxn>
                  <a:cxn ang="0">
                    <a:pos x="16" y="114"/>
                  </a:cxn>
                  <a:cxn ang="0">
                    <a:pos x="7" y="111"/>
                  </a:cxn>
                  <a:cxn ang="0">
                    <a:pos x="2" y="110"/>
                  </a:cxn>
                  <a:cxn ang="0">
                    <a:pos x="0" y="109"/>
                  </a:cxn>
                  <a:cxn ang="0">
                    <a:pos x="0" y="104"/>
                  </a:cxn>
                  <a:cxn ang="0">
                    <a:pos x="1" y="98"/>
                  </a:cxn>
                  <a:cxn ang="0">
                    <a:pos x="2" y="91"/>
                  </a:cxn>
                  <a:cxn ang="0">
                    <a:pos x="4" y="82"/>
                  </a:cxn>
                  <a:cxn ang="0">
                    <a:pos x="7" y="72"/>
                  </a:cxn>
                  <a:cxn ang="0">
                    <a:pos x="11" y="62"/>
                  </a:cxn>
                  <a:cxn ang="0">
                    <a:pos x="17" y="51"/>
                  </a:cxn>
                  <a:cxn ang="0">
                    <a:pos x="24" y="40"/>
                  </a:cxn>
                  <a:cxn ang="0">
                    <a:pos x="32" y="30"/>
                  </a:cxn>
                  <a:cxn ang="0">
                    <a:pos x="43" y="21"/>
                  </a:cxn>
                  <a:cxn ang="0">
                    <a:pos x="57" y="14"/>
                  </a:cxn>
                  <a:cxn ang="0">
                    <a:pos x="72" y="7"/>
                  </a:cxn>
                  <a:cxn ang="0">
                    <a:pos x="90" y="3"/>
                  </a:cxn>
                  <a:cxn ang="0">
                    <a:pos x="111" y="0"/>
                  </a:cxn>
                </a:cxnLst>
                <a:rect l="0" t="0" r="r" b="b"/>
                <a:pathLst>
                  <a:path w="203" h="130">
                    <a:moveTo>
                      <a:pt x="111" y="0"/>
                    </a:moveTo>
                    <a:lnTo>
                      <a:pt x="129" y="1"/>
                    </a:lnTo>
                    <a:lnTo>
                      <a:pt x="146" y="4"/>
                    </a:lnTo>
                    <a:lnTo>
                      <a:pt x="159" y="10"/>
                    </a:lnTo>
                    <a:lnTo>
                      <a:pt x="170" y="18"/>
                    </a:lnTo>
                    <a:lnTo>
                      <a:pt x="179" y="27"/>
                    </a:lnTo>
                    <a:lnTo>
                      <a:pt x="187" y="36"/>
                    </a:lnTo>
                    <a:lnTo>
                      <a:pt x="192" y="47"/>
                    </a:lnTo>
                    <a:lnTo>
                      <a:pt x="196" y="58"/>
                    </a:lnTo>
                    <a:lnTo>
                      <a:pt x="199" y="69"/>
                    </a:lnTo>
                    <a:lnTo>
                      <a:pt x="202" y="80"/>
                    </a:lnTo>
                    <a:lnTo>
                      <a:pt x="202" y="89"/>
                    </a:lnTo>
                    <a:lnTo>
                      <a:pt x="203" y="97"/>
                    </a:lnTo>
                    <a:lnTo>
                      <a:pt x="203" y="110"/>
                    </a:lnTo>
                    <a:lnTo>
                      <a:pt x="202" y="110"/>
                    </a:lnTo>
                    <a:lnTo>
                      <a:pt x="201" y="113"/>
                    </a:lnTo>
                    <a:lnTo>
                      <a:pt x="197" y="115"/>
                    </a:lnTo>
                    <a:lnTo>
                      <a:pt x="191" y="118"/>
                    </a:lnTo>
                    <a:lnTo>
                      <a:pt x="182" y="121"/>
                    </a:lnTo>
                    <a:lnTo>
                      <a:pt x="169" y="124"/>
                    </a:lnTo>
                    <a:lnTo>
                      <a:pt x="152" y="127"/>
                    </a:lnTo>
                    <a:lnTo>
                      <a:pt x="131" y="129"/>
                    </a:lnTo>
                    <a:lnTo>
                      <a:pt x="111" y="130"/>
                    </a:lnTo>
                    <a:lnTo>
                      <a:pt x="92" y="129"/>
                    </a:lnTo>
                    <a:lnTo>
                      <a:pt x="74" y="127"/>
                    </a:lnTo>
                    <a:lnTo>
                      <a:pt x="57" y="125"/>
                    </a:lnTo>
                    <a:lnTo>
                      <a:pt x="41" y="121"/>
                    </a:lnTo>
                    <a:lnTo>
                      <a:pt x="28" y="118"/>
                    </a:lnTo>
                    <a:lnTo>
                      <a:pt x="16" y="114"/>
                    </a:lnTo>
                    <a:lnTo>
                      <a:pt x="7" y="111"/>
                    </a:lnTo>
                    <a:lnTo>
                      <a:pt x="2" y="110"/>
                    </a:lnTo>
                    <a:lnTo>
                      <a:pt x="0" y="109"/>
                    </a:lnTo>
                    <a:lnTo>
                      <a:pt x="0" y="104"/>
                    </a:lnTo>
                    <a:lnTo>
                      <a:pt x="1" y="98"/>
                    </a:lnTo>
                    <a:lnTo>
                      <a:pt x="2" y="91"/>
                    </a:lnTo>
                    <a:lnTo>
                      <a:pt x="4" y="82"/>
                    </a:lnTo>
                    <a:lnTo>
                      <a:pt x="7" y="72"/>
                    </a:lnTo>
                    <a:lnTo>
                      <a:pt x="11" y="62"/>
                    </a:lnTo>
                    <a:lnTo>
                      <a:pt x="17" y="51"/>
                    </a:lnTo>
                    <a:lnTo>
                      <a:pt x="24" y="40"/>
                    </a:lnTo>
                    <a:lnTo>
                      <a:pt x="32" y="30"/>
                    </a:lnTo>
                    <a:lnTo>
                      <a:pt x="43" y="21"/>
                    </a:lnTo>
                    <a:lnTo>
                      <a:pt x="57" y="14"/>
                    </a:lnTo>
                    <a:lnTo>
                      <a:pt x="72" y="7"/>
                    </a:lnTo>
                    <a:lnTo>
                      <a:pt x="90" y="3"/>
                    </a:lnTo>
                    <a:lnTo>
                      <a:pt x="1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3" name="Freeform 12"/>
              <p:cNvSpPr>
                <a:spLocks/>
              </p:cNvSpPr>
              <p:nvPr/>
            </p:nvSpPr>
            <p:spPr bwMode="auto">
              <a:xfrm>
                <a:off x="3732213" y="3940175"/>
                <a:ext cx="214313" cy="223838"/>
              </a:xfrm>
              <a:custGeom>
                <a:avLst/>
                <a:gdLst/>
                <a:ahLst/>
                <a:cxnLst>
                  <a:cxn ang="0">
                    <a:pos x="43" y="0"/>
                  </a:cxn>
                  <a:cxn ang="0">
                    <a:pos x="135" y="50"/>
                  </a:cxn>
                  <a:cxn ang="0">
                    <a:pos x="134" y="53"/>
                  </a:cxn>
                  <a:cxn ang="0">
                    <a:pos x="132" y="58"/>
                  </a:cxn>
                  <a:cxn ang="0">
                    <a:pos x="128" y="67"/>
                  </a:cxn>
                  <a:cxn ang="0">
                    <a:pos x="116" y="90"/>
                  </a:cxn>
                  <a:cxn ang="0">
                    <a:pos x="108" y="103"/>
                  </a:cxn>
                  <a:cxn ang="0">
                    <a:pos x="99" y="116"/>
                  </a:cxn>
                  <a:cxn ang="0">
                    <a:pos x="89" y="127"/>
                  </a:cxn>
                  <a:cxn ang="0">
                    <a:pos x="80" y="135"/>
                  </a:cxn>
                  <a:cxn ang="0">
                    <a:pos x="69" y="139"/>
                  </a:cxn>
                  <a:cxn ang="0">
                    <a:pos x="57" y="141"/>
                  </a:cxn>
                  <a:cxn ang="0">
                    <a:pos x="45" y="141"/>
                  </a:cxn>
                  <a:cxn ang="0">
                    <a:pos x="34" y="138"/>
                  </a:cxn>
                  <a:cxn ang="0">
                    <a:pos x="24" y="136"/>
                  </a:cxn>
                  <a:cxn ang="0">
                    <a:pos x="17" y="133"/>
                  </a:cxn>
                  <a:cxn ang="0">
                    <a:pos x="11" y="130"/>
                  </a:cxn>
                  <a:cxn ang="0">
                    <a:pos x="7" y="126"/>
                  </a:cxn>
                  <a:cxn ang="0">
                    <a:pos x="3" y="121"/>
                  </a:cxn>
                  <a:cxn ang="0">
                    <a:pos x="1" y="116"/>
                  </a:cxn>
                  <a:cxn ang="0">
                    <a:pos x="0" y="109"/>
                  </a:cxn>
                  <a:cxn ang="0">
                    <a:pos x="1" y="100"/>
                  </a:cxn>
                  <a:cxn ang="0">
                    <a:pos x="3" y="90"/>
                  </a:cxn>
                  <a:cxn ang="0">
                    <a:pos x="9" y="77"/>
                  </a:cxn>
                  <a:cxn ang="0">
                    <a:pos x="15" y="63"/>
                  </a:cxn>
                  <a:cxn ang="0">
                    <a:pos x="22" y="49"/>
                  </a:cxn>
                  <a:cxn ang="0">
                    <a:pos x="28" y="36"/>
                  </a:cxn>
                  <a:cxn ang="0">
                    <a:pos x="33" y="24"/>
                  </a:cxn>
                  <a:cxn ang="0">
                    <a:pos x="37" y="15"/>
                  </a:cxn>
                  <a:cxn ang="0">
                    <a:pos x="40" y="7"/>
                  </a:cxn>
                  <a:cxn ang="0">
                    <a:pos x="43" y="1"/>
                  </a:cxn>
                  <a:cxn ang="0">
                    <a:pos x="43" y="0"/>
                  </a:cxn>
                </a:cxnLst>
                <a:rect l="0" t="0" r="r" b="b"/>
                <a:pathLst>
                  <a:path w="135" h="141">
                    <a:moveTo>
                      <a:pt x="43" y="0"/>
                    </a:moveTo>
                    <a:lnTo>
                      <a:pt x="135" y="50"/>
                    </a:lnTo>
                    <a:lnTo>
                      <a:pt x="134" y="53"/>
                    </a:lnTo>
                    <a:lnTo>
                      <a:pt x="132" y="58"/>
                    </a:lnTo>
                    <a:lnTo>
                      <a:pt x="128" y="67"/>
                    </a:lnTo>
                    <a:lnTo>
                      <a:pt x="116" y="90"/>
                    </a:lnTo>
                    <a:lnTo>
                      <a:pt x="108" y="103"/>
                    </a:lnTo>
                    <a:lnTo>
                      <a:pt x="99" y="116"/>
                    </a:lnTo>
                    <a:lnTo>
                      <a:pt x="89" y="127"/>
                    </a:lnTo>
                    <a:lnTo>
                      <a:pt x="80" y="135"/>
                    </a:lnTo>
                    <a:lnTo>
                      <a:pt x="69" y="139"/>
                    </a:lnTo>
                    <a:lnTo>
                      <a:pt x="57" y="141"/>
                    </a:lnTo>
                    <a:lnTo>
                      <a:pt x="45" y="141"/>
                    </a:lnTo>
                    <a:lnTo>
                      <a:pt x="34" y="138"/>
                    </a:lnTo>
                    <a:lnTo>
                      <a:pt x="24" y="136"/>
                    </a:lnTo>
                    <a:lnTo>
                      <a:pt x="17" y="133"/>
                    </a:lnTo>
                    <a:lnTo>
                      <a:pt x="11" y="130"/>
                    </a:lnTo>
                    <a:lnTo>
                      <a:pt x="7" y="126"/>
                    </a:lnTo>
                    <a:lnTo>
                      <a:pt x="3" y="121"/>
                    </a:lnTo>
                    <a:lnTo>
                      <a:pt x="1" y="116"/>
                    </a:lnTo>
                    <a:lnTo>
                      <a:pt x="0" y="109"/>
                    </a:lnTo>
                    <a:lnTo>
                      <a:pt x="1" y="100"/>
                    </a:lnTo>
                    <a:lnTo>
                      <a:pt x="3" y="90"/>
                    </a:lnTo>
                    <a:lnTo>
                      <a:pt x="9" y="77"/>
                    </a:lnTo>
                    <a:lnTo>
                      <a:pt x="15" y="63"/>
                    </a:lnTo>
                    <a:lnTo>
                      <a:pt x="22" y="49"/>
                    </a:lnTo>
                    <a:lnTo>
                      <a:pt x="28" y="36"/>
                    </a:lnTo>
                    <a:lnTo>
                      <a:pt x="33" y="24"/>
                    </a:lnTo>
                    <a:lnTo>
                      <a:pt x="37" y="15"/>
                    </a:lnTo>
                    <a:lnTo>
                      <a:pt x="40" y="7"/>
                    </a:lnTo>
                    <a:lnTo>
                      <a:pt x="43" y="1"/>
                    </a:lnTo>
                    <a:lnTo>
                      <a:pt x="43"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4" name="Freeform 13"/>
              <p:cNvSpPr>
                <a:spLocks/>
              </p:cNvSpPr>
              <p:nvPr/>
            </p:nvSpPr>
            <p:spPr bwMode="auto">
              <a:xfrm>
                <a:off x="5108576" y="3871913"/>
                <a:ext cx="220663" cy="179388"/>
              </a:xfrm>
              <a:custGeom>
                <a:avLst/>
                <a:gdLst/>
                <a:ahLst/>
                <a:cxnLst>
                  <a:cxn ang="0">
                    <a:pos x="91" y="0"/>
                  </a:cxn>
                  <a:cxn ang="0">
                    <a:pos x="95" y="4"/>
                  </a:cxn>
                  <a:cxn ang="0">
                    <a:pos x="100" y="10"/>
                  </a:cxn>
                  <a:cxn ang="0">
                    <a:pos x="113" y="24"/>
                  </a:cxn>
                  <a:cxn ang="0">
                    <a:pos x="119" y="32"/>
                  </a:cxn>
                  <a:cxn ang="0">
                    <a:pos x="125" y="39"/>
                  </a:cxn>
                  <a:cxn ang="0">
                    <a:pos x="130" y="45"/>
                  </a:cxn>
                  <a:cxn ang="0">
                    <a:pos x="133" y="50"/>
                  </a:cxn>
                  <a:cxn ang="0">
                    <a:pos x="138" y="58"/>
                  </a:cxn>
                  <a:cxn ang="0">
                    <a:pos x="139" y="62"/>
                  </a:cxn>
                  <a:cxn ang="0">
                    <a:pos x="139" y="68"/>
                  </a:cxn>
                  <a:cxn ang="0">
                    <a:pos x="138" y="71"/>
                  </a:cxn>
                  <a:cxn ang="0">
                    <a:pos x="134" y="79"/>
                  </a:cxn>
                  <a:cxn ang="0">
                    <a:pos x="129" y="85"/>
                  </a:cxn>
                  <a:cxn ang="0">
                    <a:pos x="122" y="92"/>
                  </a:cxn>
                  <a:cxn ang="0">
                    <a:pos x="114" y="98"/>
                  </a:cxn>
                  <a:cxn ang="0">
                    <a:pos x="105" y="103"/>
                  </a:cxn>
                  <a:cxn ang="0">
                    <a:pos x="97" y="108"/>
                  </a:cxn>
                  <a:cxn ang="0">
                    <a:pos x="90" y="112"/>
                  </a:cxn>
                  <a:cxn ang="0">
                    <a:pos x="85" y="113"/>
                  </a:cxn>
                  <a:cxn ang="0">
                    <a:pos x="72" y="111"/>
                  </a:cxn>
                  <a:cxn ang="0">
                    <a:pos x="58" y="105"/>
                  </a:cxn>
                  <a:cxn ang="0">
                    <a:pos x="46" y="97"/>
                  </a:cxn>
                  <a:cxn ang="0">
                    <a:pos x="36" y="87"/>
                  </a:cxn>
                  <a:cxn ang="0">
                    <a:pos x="24" y="73"/>
                  </a:cxn>
                  <a:cxn ang="0">
                    <a:pos x="15" y="60"/>
                  </a:cxn>
                  <a:cxn ang="0">
                    <a:pos x="9" y="50"/>
                  </a:cxn>
                  <a:cxn ang="0">
                    <a:pos x="5" y="40"/>
                  </a:cxn>
                  <a:cxn ang="0">
                    <a:pos x="2" y="30"/>
                  </a:cxn>
                  <a:cxn ang="0">
                    <a:pos x="0" y="22"/>
                  </a:cxn>
                  <a:cxn ang="0">
                    <a:pos x="91" y="0"/>
                  </a:cxn>
                </a:cxnLst>
                <a:rect l="0" t="0" r="r" b="b"/>
                <a:pathLst>
                  <a:path w="139" h="113">
                    <a:moveTo>
                      <a:pt x="91" y="0"/>
                    </a:moveTo>
                    <a:lnTo>
                      <a:pt x="95" y="4"/>
                    </a:lnTo>
                    <a:lnTo>
                      <a:pt x="100" y="10"/>
                    </a:lnTo>
                    <a:lnTo>
                      <a:pt x="113" y="24"/>
                    </a:lnTo>
                    <a:lnTo>
                      <a:pt x="119" y="32"/>
                    </a:lnTo>
                    <a:lnTo>
                      <a:pt x="125" y="39"/>
                    </a:lnTo>
                    <a:lnTo>
                      <a:pt x="130" y="45"/>
                    </a:lnTo>
                    <a:lnTo>
                      <a:pt x="133" y="50"/>
                    </a:lnTo>
                    <a:lnTo>
                      <a:pt x="138" y="58"/>
                    </a:lnTo>
                    <a:lnTo>
                      <a:pt x="139" y="62"/>
                    </a:lnTo>
                    <a:lnTo>
                      <a:pt x="139" y="68"/>
                    </a:lnTo>
                    <a:lnTo>
                      <a:pt x="138" y="71"/>
                    </a:lnTo>
                    <a:lnTo>
                      <a:pt x="134" y="79"/>
                    </a:lnTo>
                    <a:lnTo>
                      <a:pt x="129" y="85"/>
                    </a:lnTo>
                    <a:lnTo>
                      <a:pt x="122" y="92"/>
                    </a:lnTo>
                    <a:lnTo>
                      <a:pt x="114" y="98"/>
                    </a:lnTo>
                    <a:lnTo>
                      <a:pt x="105" y="103"/>
                    </a:lnTo>
                    <a:lnTo>
                      <a:pt x="97" y="108"/>
                    </a:lnTo>
                    <a:lnTo>
                      <a:pt x="90" y="112"/>
                    </a:lnTo>
                    <a:lnTo>
                      <a:pt x="85" y="113"/>
                    </a:lnTo>
                    <a:lnTo>
                      <a:pt x="72" y="111"/>
                    </a:lnTo>
                    <a:lnTo>
                      <a:pt x="58" y="105"/>
                    </a:lnTo>
                    <a:lnTo>
                      <a:pt x="46" y="97"/>
                    </a:lnTo>
                    <a:lnTo>
                      <a:pt x="36" y="87"/>
                    </a:lnTo>
                    <a:lnTo>
                      <a:pt x="24" y="73"/>
                    </a:lnTo>
                    <a:lnTo>
                      <a:pt x="15" y="60"/>
                    </a:lnTo>
                    <a:lnTo>
                      <a:pt x="9" y="50"/>
                    </a:lnTo>
                    <a:lnTo>
                      <a:pt x="5" y="40"/>
                    </a:lnTo>
                    <a:lnTo>
                      <a:pt x="2" y="30"/>
                    </a:lnTo>
                    <a:lnTo>
                      <a:pt x="0" y="22"/>
                    </a:lnTo>
                    <a:lnTo>
                      <a:pt x="91"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5" name="Freeform 14"/>
              <p:cNvSpPr>
                <a:spLocks/>
              </p:cNvSpPr>
              <p:nvPr/>
            </p:nvSpPr>
            <p:spPr bwMode="auto">
              <a:xfrm>
                <a:off x="3765551" y="3940175"/>
                <a:ext cx="180975" cy="157163"/>
              </a:xfrm>
              <a:custGeom>
                <a:avLst/>
                <a:gdLst/>
                <a:ahLst/>
                <a:cxnLst>
                  <a:cxn ang="0">
                    <a:pos x="22" y="0"/>
                  </a:cxn>
                  <a:cxn ang="0">
                    <a:pos x="114" y="50"/>
                  </a:cxn>
                  <a:cxn ang="0">
                    <a:pos x="113" y="52"/>
                  </a:cxn>
                  <a:cxn ang="0">
                    <a:pos x="110" y="57"/>
                  </a:cxn>
                  <a:cxn ang="0">
                    <a:pos x="106" y="65"/>
                  </a:cxn>
                  <a:cxn ang="0">
                    <a:pos x="101" y="75"/>
                  </a:cxn>
                  <a:cxn ang="0">
                    <a:pos x="89" y="99"/>
                  </a:cxn>
                  <a:cxn ang="0">
                    <a:pos x="0" y="55"/>
                  </a:cxn>
                  <a:cxn ang="0">
                    <a:pos x="4" y="43"/>
                  </a:cxn>
                  <a:cxn ang="0">
                    <a:pos x="8" y="32"/>
                  </a:cxn>
                  <a:cxn ang="0">
                    <a:pos x="13" y="22"/>
                  </a:cxn>
                  <a:cxn ang="0">
                    <a:pos x="17" y="13"/>
                  </a:cxn>
                  <a:cxn ang="0">
                    <a:pos x="20" y="6"/>
                  </a:cxn>
                  <a:cxn ang="0">
                    <a:pos x="22" y="1"/>
                  </a:cxn>
                  <a:cxn ang="0">
                    <a:pos x="22" y="0"/>
                  </a:cxn>
                </a:cxnLst>
                <a:rect l="0" t="0" r="r" b="b"/>
                <a:pathLst>
                  <a:path w="114" h="99">
                    <a:moveTo>
                      <a:pt x="22" y="0"/>
                    </a:moveTo>
                    <a:lnTo>
                      <a:pt x="114" y="50"/>
                    </a:lnTo>
                    <a:lnTo>
                      <a:pt x="113" y="52"/>
                    </a:lnTo>
                    <a:lnTo>
                      <a:pt x="110" y="57"/>
                    </a:lnTo>
                    <a:lnTo>
                      <a:pt x="106" y="65"/>
                    </a:lnTo>
                    <a:lnTo>
                      <a:pt x="101" y="75"/>
                    </a:lnTo>
                    <a:lnTo>
                      <a:pt x="89" y="99"/>
                    </a:lnTo>
                    <a:lnTo>
                      <a:pt x="0" y="55"/>
                    </a:lnTo>
                    <a:lnTo>
                      <a:pt x="4" y="43"/>
                    </a:lnTo>
                    <a:lnTo>
                      <a:pt x="8" y="32"/>
                    </a:lnTo>
                    <a:lnTo>
                      <a:pt x="13" y="22"/>
                    </a:lnTo>
                    <a:lnTo>
                      <a:pt x="17" y="13"/>
                    </a:lnTo>
                    <a:lnTo>
                      <a:pt x="20" y="6"/>
                    </a:lnTo>
                    <a:lnTo>
                      <a:pt x="22" y="1"/>
                    </a:lnTo>
                    <a:lnTo>
                      <a:pt x="22"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6" name="Freeform 15"/>
              <p:cNvSpPr>
                <a:spLocks/>
              </p:cNvSpPr>
              <p:nvPr/>
            </p:nvSpPr>
            <p:spPr bwMode="auto">
              <a:xfrm>
                <a:off x="4502151" y="2795588"/>
                <a:ext cx="195263" cy="161925"/>
              </a:xfrm>
              <a:custGeom>
                <a:avLst/>
                <a:gdLst/>
                <a:ahLst/>
                <a:cxnLst>
                  <a:cxn ang="0">
                    <a:pos x="121" y="0"/>
                  </a:cxn>
                  <a:cxn ang="0">
                    <a:pos x="123" y="0"/>
                  </a:cxn>
                  <a:cxn ang="0">
                    <a:pos x="95" y="99"/>
                  </a:cxn>
                  <a:cxn ang="0">
                    <a:pos x="68" y="102"/>
                  </a:cxn>
                  <a:cxn ang="0">
                    <a:pos x="0" y="13"/>
                  </a:cxn>
                  <a:cxn ang="0">
                    <a:pos x="3" y="13"/>
                  </a:cxn>
                  <a:cxn ang="0">
                    <a:pos x="10" y="12"/>
                  </a:cxn>
                  <a:cxn ang="0">
                    <a:pos x="18" y="12"/>
                  </a:cxn>
                  <a:cxn ang="0">
                    <a:pos x="30" y="11"/>
                  </a:cxn>
                  <a:cxn ang="0">
                    <a:pos x="43" y="10"/>
                  </a:cxn>
                  <a:cxn ang="0">
                    <a:pos x="54" y="8"/>
                  </a:cxn>
                  <a:cxn ang="0">
                    <a:pos x="64" y="8"/>
                  </a:cxn>
                  <a:cxn ang="0">
                    <a:pos x="77" y="6"/>
                  </a:cxn>
                  <a:cxn ang="0">
                    <a:pos x="92" y="4"/>
                  </a:cxn>
                  <a:cxn ang="0">
                    <a:pos x="103" y="3"/>
                  </a:cxn>
                  <a:cxn ang="0">
                    <a:pos x="114" y="1"/>
                  </a:cxn>
                  <a:cxn ang="0">
                    <a:pos x="121" y="0"/>
                  </a:cxn>
                </a:cxnLst>
                <a:rect l="0" t="0" r="r" b="b"/>
                <a:pathLst>
                  <a:path w="123" h="102">
                    <a:moveTo>
                      <a:pt x="121" y="0"/>
                    </a:moveTo>
                    <a:lnTo>
                      <a:pt x="123" y="0"/>
                    </a:lnTo>
                    <a:lnTo>
                      <a:pt x="95" y="99"/>
                    </a:lnTo>
                    <a:lnTo>
                      <a:pt x="68" y="102"/>
                    </a:lnTo>
                    <a:lnTo>
                      <a:pt x="0" y="13"/>
                    </a:lnTo>
                    <a:lnTo>
                      <a:pt x="3" y="13"/>
                    </a:lnTo>
                    <a:lnTo>
                      <a:pt x="10" y="12"/>
                    </a:lnTo>
                    <a:lnTo>
                      <a:pt x="18" y="12"/>
                    </a:lnTo>
                    <a:lnTo>
                      <a:pt x="30" y="11"/>
                    </a:lnTo>
                    <a:lnTo>
                      <a:pt x="43" y="10"/>
                    </a:lnTo>
                    <a:lnTo>
                      <a:pt x="54" y="8"/>
                    </a:lnTo>
                    <a:lnTo>
                      <a:pt x="64" y="8"/>
                    </a:lnTo>
                    <a:lnTo>
                      <a:pt x="77" y="6"/>
                    </a:lnTo>
                    <a:lnTo>
                      <a:pt x="92" y="4"/>
                    </a:lnTo>
                    <a:lnTo>
                      <a:pt x="103" y="3"/>
                    </a:lnTo>
                    <a:lnTo>
                      <a:pt x="114" y="1"/>
                    </a:lnTo>
                    <a:lnTo>
                      <a:pt x="121"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7" name="Freeform 16"/>
              <p:cNvSpPr>
                <a:spLocks/>
              </p:cNvSpPr>
              <p:nvPr/>
            </p:nvSpPr>
            <p:spPr bwMode="auto">
              <a:xfrm>
                <a:off x="4575176" y="2925763"/>
                <a:ext cx="180975" cy="703263"/>
              </a:xfrm>
              <a:custGeom>
                <a:avLst/>
                <a:gdLst/>
                <a:ahLst/>
                <a:cxnLst>
                  <a:cxn ang="0">
                    <a:pos x="47" y="0"/>
                  </a:cxn>
                  <a:cxn ang="0">
                    <a:pos x="48" y="2"/>
                  </a:cxn>
                  <a:cxn ang="0">
                    <a:pos x="49" y="8"/>
                  </a:cxn>
                  <a:cxn ang="0">
                    <a:pos x="53" y="18"/>
                  </a:cxn>
                  <a:cxn ang="0">
                    <a:pos x="56" y="31"/>
                  </a:cxn>
                  <a:cxn ang="0">
                    <a:pos x="60" y="47"/>
                  </a:cxn>
                  <a:cxn ang="0">
                    <a:pos x="65" y="65"/>
                  </a:cxn>
                  <a:cxn ang="0">
                    <a:pos x="71" y="85"/>
                  </a:cxn>
                  <a:cxn ang="0">
                    <a:pos x="76" y="107"/>
                  </a:cxn>
                  <a:cxn ang="0">
                    <a:pos x="83" y="130"/>
                  </a:cxn>
                  <a:cxn ang="0">
                    <a:pos x="88" y="154"/>
                  </a:cxn>
                  <a:cxn ang="0">
                    <a:pos x="99" y="203"/>
                  </a:cxn>
                  <a:cxn ang="0">
                    <a:pos x="104" y="227"/>
                  </a:cxn>
                  <a:cxn ang="0">
                    <a:pos x="108" y="250"/>
                  </a:cxn>
                  <a:cxn ang="0">
                    <a:pos x="112" y="272"/>
                  </a:cxn>
                  <a:cxn ang="0">
                    <a:pos x="114" y="292"/>
                  </a:cxn>
                  <a:cxn ang="0">
                    <a:pos x="68" y="443"/>
                  </a:cxn>
                  <a:cxn ang="0">
                    <a:pos x="0" y="326"/>
                  </a:cxn>
                  <a:cxn ang="0">
                    <a:pos x="0" y="324"/>
                  </a:cxn>
                  <a:cxn ang="0">
                    <a:pos x="1" y="316"/>
                  </a:cxn>
                  <a:cxn ang="0">
                    <a:pos x="2" y="303"/>
                  </a:cxn>
                  <a:cxn ang="0">
                    <a:pos x="4" y="288"/>
                  </a:cxn>
                  <a:cxn ang="0">
                    <a:pos x="5" y="268"/>
                  </a:cxn>
                  <a:cxn ang="0">
                    <a:pos x="8" y="246"/>
                  </a:cxn>
                  <a:cxn ang="0">
                    <a:pos x="9" y="222"/>
                  </a:cxn>
                  <a:cxn ang="0">
                    <a:pos x="12" y="196"/>
                  </a:cxn>
                  <a:cxn ang="0">
                    <a:pos x="14" y="169"/>
                  </a:cxn>
                  <a:cxn ang="0">
                    <a:pos x="17" y="114"/>
                  </a:cxn>
                  <a:cxn ang="0">
                    <a:pos x="19" y="88"/>
                  </a:cxn>
                  <a:cxn ang="0">
                    <a:pos x="20" y="63"/>
                  </a:cxn>
                  <a:cxn ang="0">
                    <a:pos x="20" y="18"/>
                  </a:cxn>
                  <a:cxn ang="0">
                    <a:pos x="19" y="0"/>
                  </a:cxn>
                  <a:cxn ang="0">
                    <a:pos x="47" y="0"/>
                  </a:cxn>
                </a:cxnLst>
                <a:rect l="0" t="0" r="r" b="b"/>
                <a:pathLst>
                  <a:path w="114" h="443">
                    <a:moveTo>
                      <a:pt x="47" y="0"/>
                    </a:moveTo>
                    <a:lnTo>
                      <a:pt x="48" y="2"/>
                    </a:lnTo>
                    <a:lnTo>
                      <a:pt x="49" y="8"/>
                    </a:lnTo>
                    <a:lnTo>
                      <a:pt x="53" y="18"/>
                    </a:lnTo>
                    <a:lnTo>
                      <a:pt x="56" y="31"/>
                    </a:lnTo>
                    <a:lnTo>
                      <a:pt x="60" y="47"/>
                    </a:lnTo>
                    <a:lnTo>
                      <a:pt x="65" y="65"/>
                    </a:lnTo>
                    <a:lnTo>
                      <a:pt x="71" y="85"/>
                    </a:lnTo>
                    <a:lnTo>
                      <a:pt x="76" y="107"/>
                    </a:lnTo>
                    <a:lnTo>
                      <a:pt x="83" y="130"/>
                    </a:lnTo>
                    <a:lnTo>
                      <a:pt x="88" y="154"/>
                    </a:lnTo>
                    <a:lnTo>
                      <a:pt x="99" y="203"/>
                    </a:lnTo>
                    <a:lnTo>
                      <a:pt x="104" y="227"/>
                    </a:lnTo>
                    <a:lnTo>
                      <a:pt x="108" y="250"/>
                    </a:lnTo>
                    <a:lnTo>
                      <a:pt x="112" y="272"/>
                    </a:lnTo>
                    <a:lnTo>
                      <a:pt x="114" y="292"/>
                    </a:lnTo>
                    <a:lnTo>
                      <a:pt x="68" y="443"/>
                    </a:lnTo>
                    <a:lnTo>
                      <a:pt x="0" y="326"/>
                    </a:lnTo>
                    <a:lnTo>
                      <a:pt x="0" y="324"/>
                    </a:lnTo>
                    <a:lnTo>
                      <a:pt x="1" y="316"/>
                    </a:lnTo>
                    <a:lnTo>
                      <a:pt x="2" y="303"/>
                    </a:lnTo>
                    <a:lnTo>
                      <a:pt x="4" y="288"/>
                    </a:lnTo>
                    <a:lnTo>
                      <a:pt x="5" y="268"/>
                    </a:lnTo>
                    <a:lnTo>
                      <a:pt x="8" y="246"/>
                    </a:lnTo>
                    <a:lnTo>
                      <a:pt x="9" y="222"/>
                    </a:lnTo>
                    <a:lnTo>
                      <a:pt x="12" y="196"/>
                    </a:lnTo>
                    <a:lnTo>
                      <a:pt x="14" y="169"/>
                    </a:lnTo>
                    <a:lnTo>
                      <a:pt x="17" y="114"/>
                    </a:lnTo>
                    <a:lnTo>
                      <a:pt x="19" y="88"/>
                    </a:lnTo>
                    <a:lnTo>
                      <a:pt x="20" y="63"/>
                    </a:lnTo>
                    <a:lnTo>
                      <a:pt x="20" y="18"/>
                    </a:lnTo>
                    <a:lnTo>
                      <a:pt x="19" y="0"/>
                    </a:lnTo>
                    <a:lnTo>
                      <a:pt x="47"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8" name="Freeform 17"/>
              <p:cNvSpPr>
                <a:spLocks/>
              </p:cNvSpPr>
              <p:nvPr/>
            </p:nvSpPr>
            <p:spPr bwMode="auto">
              <a:xfrm>
                <a:off x="3967163" y="1524000"/>
                <a:ext cx="1011238" cy="1128713"/>
              </a:xfrm>
              <a:custGeom>
                <a:avLst/>
                <a:gdLst/>
                <a:ahLst/>
                <a:cxnLst>
                  <a:cxn ang="0">
                    <a:pos x="262" y="0"/>
                  </a:cxn>
                  <a:cxn ang="0">
                    <a:pos x="296" y="2"/>
                  </a:cxn>
                  <a:cxn ang="0">
                    <a:pos x="330" y="8"/>
                  </a:cxn>
                  <a:cxn ang="0">
                    <a:pos x="363" y="17"/>
                  </a:cxn>
                  <a:cxn ang="0">
                    <a:pos x="396" y="31"/>
                  </a:cxn>
                  <a:cxn ang="0">
                    <a:pos x="429" y="48"/>
                  </a:cxn>
                  <a:cxn ang="0">
                    <a:pos x="460" y="69"/>
                  </a:cxn>
                  <a:cxn ang="0">
                    <a:pos x="489" y="93"/>
                  </a:cxn>
                  <a:cxn ang="0">
                    <a:pos x="518" y="120"/>
                  </a:cxn>
                  <a:cxn ang="0">
                    <a:pos x="543" y="150"/>
                  </a:cxn>
                  <a:cxn ang="0">
                    <a:pos x="567" y="185"/>
                  </a:cxn>
                  <a:cxn ang="0">
                    <a:pos x="588" y="222"/>
                  </a:cxn>
                  <a:cxn ang="0">
                    <a:pos x="607" y="262"/>
                  </a:cxn>
                  <a:cxn ang="0">
                    <a:pos x="619" y="295"/>
                  </a:cxn>
                  <a:cxn ang="0">
                    <a:pos x="629" y="328"/>
                  </a:cxn>
                  <a:cxn ang="0">
                    <a:pos x="634" y="362"/>
                  </a:cxn>
                  <a:cxn ang="0">
                    <a:pos x="637" y="395"/>
                  </a:cxn>
                  <a:cxn ang="0">
                    <a:pos x="637" y="428"/>
                  </a:cxn>
                  <a:cxn ang="0">
                    <a:pos x="635" y="461"/>
                  </a:cxn>
                  <a:cxn ang="0">
                    <a:pos x="629" y="493"/>
                  </a:cxn>
                  <a:cxn ang="0">
                    <a:pos x="621" y="523"/>
                  </a:cxn>
                  <a:cxn ang="0">
                    <a:pos x="610" y="552"/>
                  </a:cxn>
                  <a:cxn ang="0">
                    <a:pos x="597" y="579"/>
                  </a:cxn>
                  <a:cxn ang="0">
                    <a:pos x="581" y="605"/>
                  </a:cxn>
                  <a:cxn ang="0">
                    <a:pos x="562" y="628"/>
                  </a:cxn>
                  <a:cxn ang="0">
                    <a:pos x="540" y="650"/>
                  </a:cxn>
                  <a:cxn ang="0">
                    <a:pos x="516" y="668"/>
                  </a:cxn>
                  <a:cxn ang="0">
                    <a:pos x="489" y="683"/>
                  </a:cxn>
                  <a:cxn ang="0">
                    <a:pos x="460" y="695"/>
                  </a:cxn>
                  <a:cxn ang="0">
                    <a:pos x="424" y="705"/>
                  </a:cxn>
                  <a:cxn ang="0">
                    <a:pos x="388" y="710"/>
                  </a:cxn>
                  <a:cxn ang="0">
                    <a:pos x="352" y="711"/>
                  </a:cxn>
                  <a:cxn ang="0">
                    <a:pos x="317" y="708"/>
                  </a:cxn>
                  <a:cxn ang="0">
                    <a:pos x="282" y="700"/>
                  </a:cxn>
                  <a:cxn ang="0">
                    <a:pos x="248" y="687"/>
                  </a:cxn>
                  <a:cxn ang="0">
                    <a:pos x="215" y="672"/>
                  </a:cxn>
                  <a:cxn ang="0">
                    <a:pos x="184" y="652"/>
                  </a:cxn>
                  <a:cxn ang="0">
                    <a:pos x="154" y="628"/>
                  </a:cxn>
                  <a:cxn ang="0">
                    <a:pos x="125" y="602"/>
                  </a:cxn>
                  <a:cxn ang="0">
                    <a:pos x="99" y="572"/>
                  </a:cxn>
                  <a:cxn ang="0">
                    <a:pos x="73" y="538"/>
                  </a:cxn>
                  <a:cxn ang="0">
                    <a:pos x="51" y="502"/>
                  </a:cxn>
                  <a:cxn ang="0">
                    <a:pos x="37" y="472"/>
                  </a:cxn>
                  <a:cxn ang="0">
                    <a:pos x="25" y="442"/>
                  </a:cxn>
                  <a:cxn ang="0">
                    <a:pos x="15" y="412"/>
                  </a:cxn>
                  <a:cxn ang="0">
                    <a:pos x="8" y="380"/>
                  </a:cxn>
                  <a:cxn ang="0">
                    <a:pos x="3" y="348"/>
                  </a:cxn>
                  <a:cxn ang="0">
                    <a:pos x="0" y="316"/>
                  </a:cxn>
                  <a:cxn ang="0">
                    <a:pos x="0" y="283"/>
                  </a:cxn>
                  <a:cxn ang="0">
                    <a:pos x="2" y="252"/>
                  </a:cxn>
                  <a:cxn ang="0">
                    <a:pos x="6" y="221"/>
                  </a:cxn>
                  <a:cxn ang="0">
                    <a:pos x="13" y="191"/>
                  </a:cxn>
                  <a:cxn ang="0">
                    <a:pos x="23" y="162"/>
                  </a:cxn>
                  <a:cxn ang="0">
                    <a:pos x="35" y="135"/>
                  </a:cxn>
                  <a:cxn ang="0">
                    <a:pos x="49" y="110"/>
                  </a:cxn>
                  <a:cxn ang="0">
                    <a:pos x="65" y="87"/>
                  </a:cxn>
                  <a:cxn ang="0">
                    <a:pos x="85" y="66"/>
                  </a:cxn>
                  <a:cxn ang="0">
                    <a:pos x="106" y="48"/>
                  </a:cxn>
                  <a:cxn ang="0">
                    <a:pos x="131" y="33"/>
                  </a:cxn>
                  <a:cxn ang="0">
                    <a:pos x="162" y="19"/>
                  </a:cxn>
                  <a:cxn ang="0">
                    <a:pos x="195" y="9"/>
                  </a:cxn>
                  <a:cxn ang="0">
                    <a:pos x="228" y="2"/>
                  </a:cxn>
                  <a:cxn ang="0">
                    <a:pos x="262" y="0"/>
                  </a:cxn>
                </a:cxnLst>
                <a:rect l="0" t="0" r="r" b="b"/>
                <a:pathLst>
                  <a:path w="637" h="711">
                    <a:moveTo>
                      <a:pt x="262" y="0"/>
                    </a:moveTo>
                    <a:lnTo>
                      <a:pt x="296" y="2"/>
                    </a:lnTo>
                    <a:lnTo>
                      <a:pt x="330" y="8"/>
                    </a:lnTo>
                    <a:lnTo>
                      <a:pt x="363" y="17"/>
                    </a:lnTo>
                    <a:lnTo>
                      <a:pt x="396" y="31"/>
                    </a:lnTo>
                    <a:lnTo>
                      <a:pt x="429" y="48"/>
                    </a:lnTo>
                    <a:lnTo>
                      <a:pt x="460" y="69"/>
                    </a:lnTo>
                    <a:lnTo>
                      <a:pt x="489" y="93"/>
                    </a:lnTo>
                    <a:lnTo>
                      <a:pt x="518" y="120"/>
                    </a:lnTo>
                    <a:lnTo>
                      <a:pt x="543" y="150"/>
                    </a:lnTo>
                    <a:lnTo>
                      <a:pt x="567" y="185"/>
                    </a:lnTo>
                    <a:lnTo>
                      <a:pt x="588" y="222"/>
                    </a:lnTo>
                    <a:lnTo>
                      <a:pt x="607" y="262"/>
                    </a:lnTo>
                    <a:lnTo>
                      <a:pt x="619" y="295"/>
                    </a:lnTo>
                    <a:lnTo>
                      <a:pt x="629" y="328"/>
                    </a:lnTo>
                    <a:lnTo>
                      <a:pt x="634" y="362"/>
                    </a:lnTo>
                    <a:lnTo>
                      <a:pt x="637" y="395"/>
                    </a:lnTo>
                    <a:lnTo>
                      <a:pt x="637" y="428"/>
                    </a:lnTo>
                    <a:lnTo>
                      <a:pt x="635" y="461"/>
                    </a:lnTo>
                    <a:lnTo>
                      <a:pt x="629" y="493"/>
                    </a:lnTo>
                    <a:lnTo>
                      <a:pt x="621" y="523"/>
                    </a:lnTo>
                    <a:lnTo>
                      <a:pt x="610" y="552"/>
                    </a:lnTo>
                    <a:lnTo>
                      <a:pt x="597" y="579"/>
                    </a:lnTo>
                    <a:lnTo>
                      <a:pt x="581" y="605"/>
                    </a:lnTo>
                    <a:lnTo>
                      <a:pt x="562" y="628"/>
                    </a:lnTo>
                    <a:lnTo>
                      <a:pt x="540" y="650"/>
                    </a:lnTo>
                    <a:lnTo>
                      <a:pt x="516" y="668"/>
                    </a:lnTo>
                    <a:lnTo>
                      <a:pt x="489" y="683"/>
                    </a:lnTo>
                    <a:lnTo>
                      <a:pt x="460" y="695"/>
                    </a:lnTo>
                    <a:lnTo>
                      <a:pt x="424" y="705"/>
                    </a:lnTo>
                    <a:lnTo>
                      <a:pt x="388" y="710"/>
                    </a:lnTo>
                    <a:lnTo>
                      <a:pt x="352" y="711"/>
                    </a:lnTo>
                    <a:lnTo>
                      <a:pt x="317" y="708"/>
                    </a:lnTo>
                    <a:lnTo>
                      <a:pt x="282" y="700"/>
                    </a:lnTo>
                    <a:lnTo>
                      <a:pt x="248" y="687"/>
                    </a:lnTo>
                    <a:lnTo>
                      <a:pt x="215" y="672"/>
                    </a:lnTo>
                    <a:lnTo>
                      <a:pt x="184" y="652"/>
                    </a:lnTo>
                    <a:lnTo>
                      <a:pt x="154" y="628"/>
                    </a:lnTo>
                    <a:lnTo>
                      <a:pt x="125" y="602"/>
                    </a:lnTo>
                    <a:lnTo>
                      <a:pt x="99" y="572"/>
                    </a:lnTo>
                    <a:lnTo>
                      <a:pt x="73" y="538"/>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2" y="19"/>
                    </a:lnTo>
                    <a:lnTo>
                      <a:pt x="195" y="9"/>
                    </a:lnTo>
                    <a:lnTo>
                      <a:pt x="228" y="2"/>
                    </a:lnTo>
                    <a:lnTo>
                      <a:pt x="262"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9" name="Freeform 18"/>
              <p:cNvSpPr>
                <a:spLocks/>
              </p:cNvSpPr>
              <p:nvPr/>
            </p:nvSpPr>
            <p:spPr bwMode="auto">
              <a:xfrm>
                <a:off x="4033838" y="1577975"/>
                <a:ext cx="912813" cy="1016000"/>
              </a:xfrm>
              <a:custGeom>
                <a:avLst/>
                <a:gdLst/>
                <a:ahLst/>
                <a:cxnLst>
                  <a:cxn ang="0">
                    <a:pos x="244" y="0"/>
                  </a:cxn>
                  <a:cxn ang="0">
                    <a:pos x="277" y="2"/>
                  </a:cxn>
                  <a:cxn ang="0">
                    <a:pos x="309" y="9"/>
                  </a:cxn>
                  <a:cxn ang="0">
                    <a:pos x="342" y="20"/>
                  </a:cxn>
                  <a:cxn ang="0">
                    <a:pos x="373" y="35"/>
                  </a:cxn>
                  <a:cxn ang="0">
                    <a:pos x="404" y="53"/>
                  </a:cxn>
                  <a:cxn ang="0">
                    <a:pos x="433" y="75"/>
                  </a:cxn>
                  <a:cxn ang="0">
                    <a:pos x="460" y="101"/>
                  </a:cxn>
                  <a:cxn ang="0">
                    <a:pos x="486" y="130"/>
                  </a:cxn>
                  <a:cxn ang="0">
                    <a:pos x="509" y="162"/>
                  </a:cxn>
                  <a:cxn ang="0">
                    <a:pos x="530" y="197"/>
                  </a:cxn>
                  <a:cxn ang="0">
                    <a:pos x="548" y="236"/>
                  </a:cxn>
                  <a:cxn ang="0">
                    <a:pos x="559" y="268"/>
                  </a:cxn>
                  <a:cxn ang="0">
                    <a:pos x="568" y="300"/>
                  </a:cxn>
                  <a:cxn ang="0">
                    <a:pos x="572" y="332"/>
                  </a:cxn>
                  <a:cxn ang="0">
                    <a:pos x="575" y="364"/>
                  </a:cxn>
                  <a:cxn ang="0">
                    <a:pos x="574" y="396"/>
                  </a:cxn>
                  <a:cxn ang="0">
                    <a:pos x="571" y="427"/>
                  </a:cxn>
                  <a:cxn ang="0">
                    <a:pos x="565" y="457"/>
                  </a:cxn>
                  <a:cxn ang="0">
                    <a:pos x="555" y="485"/>
                  </a:cxn>
                  <a:cxn ang="0">
                    <a:pos x="543" y="512"/>
                  </a:cxn>
                  <a:cxn ang="0">
                    <a:pos x="528" y="537"/>
                  </a:cxn>
                  <a:cxn ang="0">
                    <a:pos x="511" y="560"/>
                  </a:cxn>
                  <a:cxn ang="0">
                    <a:pos x="490" y="581"/>
                  </a:cxn>
                  <a:cxn ang="0">
                    <a:pos x="468" y="599"/>
                  </a:cxn>
                  <a:cxn ang="0">
                    <a:pos x="442" y="614"/>
                  </a:cxn>
                  <a:cxn ang="0">
                    <a:pos x="415" y="626"/>
                  </a:cxn>
                  <a:cxn ang="0">
                    <a:pos x="379" y="635"/>
                  </a:cxn>
                  <a:cxn ang="0">
                    <a:pos x="345" y="640"/>
                  </a:cxn>
                  <a:cxn ang="0">
                    <a:pos x="309" y="640"/>
                  </a:cxn>
                  <a:cxn ang="0">
                    <a:pos x="275" y="635"/>
                  </a:cxn>
                  <a:cxn ang="0">
                    <a:pos x="242" y="626"/>
                  </a:cxn>
                  <a:cxn ang="0">
                    <a:pos x="209" y="612"/>
                  </a:cxn>
                  <a:cxn ang="0">
                    <a:pos x="177" y="595"/>
                  </a:cxn>
                  <a:cxn ang="0">
                    <a:pos x="147" y="573"/>
                  </a:cxn>
                  <a:cxn ang="0">
                    <a:pos x="119" y="548"/>
                  </a:cxn>
                  <a:cxn ang="0">
                    <a:pos x="92" y="519"/>
                  </a:cxn>
                  <a:cxn ang="0">
                    <a:pos x="68" y="486"/>
                  </a:cxn>
                  <a:cxn ang="0">
                    <a:pos x="46" y="451"/>
                  </a:cxn>
                  <a:cxn ang="0">
                    <a:pos x="33" y="423"/>
                  </a:cxn>
                  <a:cxn ang="0">
                    <a:pos x="21" y="394"/>
                  </a:cxn>
                  <a:cxn ang="0">
                    <a:pos x="12" y="364"/>
                  </a:cxn>
                  <a:cxn ang="0">
                    <a:pos x="6" y="334"/>
                  </a:cxn>
                  <a:cxn ang="0">
                    <a:pos x="1" y="304"/>
                  </a:cxn>
                  <a:cxn ang="0">
                    <a:pos x="0" y="273"/>
                  </a:cxn>
                  <a:cxn ang="0">
                    <a:pos x="1" y="242"/>
                  </a:cxn>
                  <a:cxn ang="0">
                    <a:pos x="4" y="212"/>
                  </a:cxn>
                  <a:cxn ang="0">
                    <a:pos x="9" y="183"/>
                  </a:cxn>
                  <a:cxn ang="0">
                    <a:pos x="17" y="155"/>
                  </a:cxn>
                  <a:cxn ang="0">
                    <a:pos x="27" y="129"/>
                  </a:cxn>
                  <a:cxn ang="0">
                    <a:pos x="41" y="104"/>
                  </a:cxn>
                  <a:cxn ang="0">
                    <a:pos x="56" y="82"/>
                  </a:cxn>
                  <a:cxn ang="0">
                    <a:pos x="74" y="61"/>
                  </a:cxn>
                  <a:cxn ang="0">
                    <a:pos x="95" y="44"/>
                  </a:cxn>
                  <a:cxn ang="0">
                    <a:pos x="118" y="29"/>
                  </a:cxn>
                  <a:cxn ang="0">
                    <a:pos x="148" y="16"/>
                  </a:cxn>
                  <a:cxn ang="0">
                    <a:pos x="179" y="6"/>
                  </a:cxn>
                  <a:cxn ang="0">
                    <a:pos x="212" y="1"/>
                  </a:cxn>
                  <a:cxn ang="0">
                    <a:pos x="244" y="0"/>
                  </a:cxn>
                </a:cxnLst>
                <a:rect l="0" t="0" r="r" b="b"/>
                <a:pathLst>
                  <a:path w="575" h="640">
                    <a:moveTo>
                      <a:pt x="244" y="0"/>
                    </a:moveTo>
                    <a:lnTo>
                      <a:pt x="277" y="2"/>
                    </a:lnTo>
                    <a:lnTo>
                      <a:pt x="309" y="9"/>
                    </a:lnTo>
                    <a:lnTo>
                      <a:pt x="342" y="20"/>
                    </a:lnTo>
                    <a:lnTo>
                      <a:pt x="373" y="35"/>
                    </a:lnTo>
                    <a:lnTo>
                      <a:pt x="404" y="53"/>
                    </a:lnTo>
                    <a:lnTo>
                      <a:pt x="433" y="75"/>
                    </a:lnTo>
                    <a:lnTo>
                      <a:pt x="460" y="101"/>
                    </a:lnTo>
                    <a:lnTo>
                      <a:pt x="486" y="130"/>
                    </a:lnTo>
                    <a:lnTo>
                      <a:pt x="509" y="162"/>
                    </a:lnTo>
                    <a:lnTo>
                      <a:pt x="530" y="197"/>
                    </a:lnTo>
                    <a:lnTo>
                      <a:pt x="548" y="236"/>
                    </a:lnTo>
                    <a:lnTo>
                      <a:pt x="559" y="268"/>
                    </a:lnTo>
                    <a:lnTo>
                      <a:pt x="568" y="300"/>
                    </a:lnTo>
                    <a:lnTo>
                      <a:pt x="572" y="332"/>
                    </a:lnTo>
                    <a:lnTo>
                      <a:pt x="575" y="364"/>
                    </a:lnTo>
                    <a:lnTo>
                      <a:pt x="574" y="396"/>
                    </a:lnTo>
                    <a:lnTo>
                      <a:pt x="571" y="427"/>
                    </a:lnTo>
                    <a:lnTo>
                      <a:pt x="565" y="457"/>
                    </a:lnTo>
                    <a:lnTo>
                      <a:pt x="555" y="485"/>
                    </a:lnTo>
                    <a:lnTo>
                      <a:pt x="543" y="512"/>
                    </a:lnTo>
                    <a:lnTo>
                      <a:pt x="528" y="537"/>
                    </a:lnTo>
                    <a:lnTo>
                      <a:pt x="511" y="560"/>
                    </a:lnTo>
                    <a:lnTo>
                      <a:pt x="490" y="581"/>
                    </a:lnTo>
                    <a:lnTo>
                      <a:pt x="468" y="599"/>
                    </a:lnTo>
                    <a:lnTo>
                      <a:pt x="442" y="614"/>
                    </a:lnTo>
                    <a:lnTo>
                      <a:pt x="415" y="626"/>
                    </a:lnTo>
                    <a:lnTo>
                      <a:pt x="379" y="635"/>
                    </a:lnTo>
                    <a:lnTo>
                      <a:pt x="345" y="640"/>
                    </a:lnTo>
                    <a:lnTo>
                      <a:pt x="309" y="640"/>
                    </a:lnTo>
                    <a:lnTo>
                      <a:pt x="275" y="635"/>
                    </a:lnTo>
                    <a:lnTo>
                      <a:pt x="242" y="626"/>
                    </a:lnTo>
                    <a:lnTo>
                      <a:pt x="209" y="612"/>
                    </a:lnTo>
                    <a:lnTo>
                      <a:pt x="177" y="595"/>
                    </a:lnTo>
                    <a:lnTo>
                      <a:pt x="147" y="573"/>
                    </a:lnTo>
                    <a:lnTo>
                      <a:pt x="119" y="548"/>
                    </a:lnTo>
                    <a:lnTo>
                      <a:pt x="92" y="519"/>
                    </a:lnTo>
                    <a:lnTo>
                      <a:pt x="68" y="486"/>
                    </a:lnTo>
                    <a:lnTo>
                      <a:pt x="46" y="451"/>
                    </a:lnTo>
                    <a:lnTo>
                      <a:pt x="33" y="423"/>
                    </a:lnTo>
                    <a:lnTo>
                      <a:pt x="21" y="394"/>
                    </a:lnTo>
                    <a:lnTo>
                      <a:pt x="12" y="364"/>
                    </a:lnTo>
                    <a:lnTo>
                      <a:pt x="6" y="334"/>
                    </a:lnTo>
                    <a:lnTo>
                      <a:pt x="1" y="304"/>
                    </a:lnTo>
                    <a:lnTo>
                      <a:pt x="0" y="273"/>
                    </a:lnTo>
                    <a:lnTo>
                      <a:pt x="1" y="242"/>
                    </a:lnTo>
                    <a:lnTo>
                      <a:pt x="4" y="212"/>
                    </a:lnTo>
                    <a:lnTo>
                      <a:pt x="9" y="183"/>
                    </a:lnTo>
                    <a:lnTo>
                      <a:pt x="17" y="155"/>
                    </a:lnTo>
                    <a:lnTo>
                      <a:pt x="27" y="129"/>
                    </a:lnTo>
                    <a:lnTo>
                      <a:pt x="41" y="104"/>
                    </a:lnTo>
                    <a:lnTo>
                      <a:pt x="56" y="82"/>
                    </a:lnTo>
                    <a:lnTo>
                      <a:pt x="74" y="61"/>
                    </a:lnTo>
                    <a:lnTo>
                      <a:pt x="95" y="44"/>
                    </a:lnTo>
                    <a:lnTo>
                      <a:pt x="118" y="29"/>
                    </a:lnTo>
                    <a:lnTo>
                      <a:pt x="148" y="16"/>
                    </a:lnTo>
                    <a:lnTo>
                      <a:pt x="179" y="6"/>
                    </a:lnTo>
                    <a:lnTo>
                      <a:pt x="212" y="1"/>
                    </a:lnTo>
                    <a:lnTo>
                      <a:pt x="244" y="0"/>
                    </a:lnTo>
                    <a:close/>
                  </a:path>
                </a:pathLst>
              </a:custGeom>
              <a:solidFill>
                <a:srgbClr val="FED78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0" name="Freeform 19"/>
              <p:cNvSpPr>
                <a:spLocks/>
              </p:cNvSpPr>
              <p:nvPr/>
            </p:nvSpPr>
            <p:spPr bwMode="auto">
              <a:xfrm>
                <a:off x="4251326" y="4044950"/>
                <a:ext cx="665163" cy="158750"/>
              </a:xfrm>
              <a:custGeom>
                <a:avLst/>
                <a:gdLst/>
                <a:ahLst/>
                <a:cxnLst>
                  <a:cxn ang="0">
                    <a:pos x="240" y="0"/>
                  </a:cxn>
                  <a:cxn ang="0">
                    <a:pos x="291" y="6"/>
                  </a:cxn>
                  <a:cxn ang="0">
                    <a:pos x="419" y="57"/>
                  </a:cxn>
                  <a:cxn ang="0">
                    <a:pos x="419" y="59"/>
                  </a:cxn>
                  <a:cxn ang="0">
                    <a:pos x="418" y="63"/>
                  </a:cxn>
                  <a:cxn ang="0">
                    <a:pos x="417" y="71"/>
                  </a:cxn>
                  <a:cxn ang="0">
                    <a:pos x="416" y="83"/>
                  </a:cxn>
                  <a:cxn ang="0">
                    <a:pos x="398" y="83"/>
                  </a:cxn>
                  <a:cxn ang="0">
                    <a:pos x="349" y="83"/>
                  </a:cxn>
                  <a:cxn ang="0">
                    <a:pos x="320" y="83"/>
                  </a:cxn>
                  <a:cxn ang="0">
                    <a:pos x="288" y="84"/>
                  </a:cxn>
                  <a:cxn ang="0">
                    <a:pos x="281" y="68"/>
                  </a:cxn>
                  <a:cxn ang="0">
                    <a:pos x="272" y="85"/>
                  </a:cxn>
                  <a:cxn ang="0">
                    <a:pos x="238" y="87"/>
                  </a:cxn>
                  <a:cxn ang="0">
                    <a:pos x="201" y="89"/>
                  </a:cxn>
                  <a:cxn ang="0">
                    <a:pos x="166" y="91"/>
                  </a:cxn>
                  <a:cxn ang="0">
                    <a:pos x="131" y="92"/>
                  </a:cxn>
                  <a:cxn ang="0">
                    <a:pos x="99" y="94"/>
                  </a:cxn>
                  <a:cxn ang="0">
                    <a:pos x="68" y="96"/>
                  </a:cxn>
                  <a:cxn ang="0">
                    <a:pos x="42" y="98"/>
                  </a:cxn>
                  <a:cxn ang="0">
                    <a:pos x="20" y="99"/>
                  </a:cxn>
                  <a:cxn ang="0">
                    <a:pos x="2" y="100"/>
                  </a:cxn>
                  <a:cxn ang="0">
                    <a:pos x="1" y="93"/>
                  </a:cxn>
                  <a:cxn ang="0">
                    <a:pos x="1" y="83"/>
                  </a:cxn>
                  <a:cxn ang="0">
                    <a:pos x="1" y="75"/>
                  </a:cxn>
                  <a:cxn ang="0">
                    <a:pos x="0" y="68"/>
                  </a:cxn>
                  <a:cxn ang="0">
                    <a:pos x="0" y="66"/>
                  </a:cxn>
                  <a:cxn ang="0">
                    <a:pos x="240" y="0"/>
                  </a:cxn>
                </a:cxnLst>
                <a:rect l="0" t="0" r="r" b="b"/>
                <a:pathLst>
                  <a:path w="419" h="100">
                    <a:moveTo>
                      <a:pt x="240" y="0"/>
                    </a:moveTo>
                    <a:lnTo>
                      <a:pt x="291" y="6"/>
                    </a:lnTo>
                    <a:lnTo>
                      <a:pt x="419" y="57"/>
                    </a:lnTo>
                    <a:lnTo>
                      <a:pt x="419" y="59"/>
                    </a:lnTo>
                    <a:lnTo>
                      <a:pt x="418" y="63"/>
                    </a:lnTo>
                    <a:lnTo>
                      <a:pt x="417" y="71"/>
                    </a:lnTo>
                    <a:lnTo>
                      <a:pt x="416" y="83"/>
                    </a:lnTo>
                    <a:lnTo>
                      <a:pt x="398" y="83"/>
                    </a:lnTo>
                    <a:lnTo>
                      <a:pt x="349" y="83"/>
                    </a:lnTo>
                    <a:lnTo>
                      <a:pt x="320" y="83"/>
                    </a:lnTo>
                    <a:lnTo>
                      <a:pt x="288" y="84"/>
                    </a:lnTo>
                    <a:lnTo>
                      <a:pt x="281" y="68"/>
                    </a:lnTo>
                    <a:lnTo>
                      <a:pt x="272" y="85"/>
                    </a:lnTo>
                    <a:lnTo>
                      <a:pt x="238" y="87"/>
                    </a:lnTo>
                    <a:lnTo>
                      <a:pt x="201" y="89"/>
                    </a:lnTo>
                    <a:lnTo>
                      <a:pt x="166" y="91"/>
                    </a:lnTo>
                    <a:lnTo>
                      <a:pt x="131" y="92"/>
                    </a:lnTo>
                    <a:lnTo>
                      <a:pt x="99" y="94"/>
                    </a:lnTo>
                    <a:lnTo>
                      <a:pt x="68" y="96"/>
                    </a:lnTo>
                    <a:lnTo>
                      <a:pt x="42" y="98"/>
                    </a:lnTo>
                    <a:lnTo>
                      <a:pt x="20" y="99"/>
                    </a:lnTo>
                    <a:lnTo>
                      <a:pt x="2" y="100"/>
                    </a:lnTo>
                    <a:lnTo>
                      <a:pt x="1" y="93"/>
                    </a:lnTo>
                    <a:lnTo>
                      <a:pt x="1" y="83"/>
                    </a:lnTo>
                    <a:lnTo>
                      <a:pt x="1" y="75"/>
                    </a:lnTo>
                    <a:lnTo>
                      <a:pt x="0" y="68"/>
                    </a:lnTo>
                    <a:lnTo>
                      <a:pt x="0" y="66"/>
                    </a:lnTo>
                    <a:lnTo>
                      <a:pt x="24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1" name="Freeform 20"/>
              <p:cNvSpPr>
                <a:spLocks/>
              </p:cNvSpPr>
              <p:nvPr/>
            </p:nvSpPr>
            <p:spPr bwMode="auto">
              <a:xfrm>
                <a:off x="3967163" y="1550988"/>
                <a:ext cx="857250" cy="823913"/>
              </a:xfrm>
              <a:custGeom>
                <a:avLst/>
                <a:gdLst/>
                <a:ahLst/>
                <a:cxnLst>
                  <a:cxn ang="0">
                    <a:pos x="293" y="3"/>
                  </a:cxn>
                  <a:cxn ang="0">
                    <a:pos x="361" y="19"/>
                  </a:cxn>
                  <a:cxn ang="0">
                    <a:pos x="426" y="52"/>
                  </a:cxn>
                  <a:cxn ang="0">
                    <a:pos x="487" y="100"/>
                  </a:cxn>
                  <a:cxn ang="0">
                    <a:pos x="540" y="161"/>
                  </a:cxn>
                  <a:cxn ang="0">
                    <a:pos x="525" y="200"/>
                  </a:cxn>
                  <a:cxn ang="0">
                    <a:pos x="501" y="238"/>
                  </a:cxn>
                  <a:cxn ang="0">
                    <a:pos x="468" y="272"/>
                  </a:cxn>
                  <a:cxn ang="0">
                    <a:pos x="426" y="298"/>
                  </a:cxn>
                  <a:cxn ang="0">
                    <a:pos x="374" y="314"/>
                  </a:cxn>
                  <a:cxn ang="0">
                    <a:pos x="303" y="319"/>
                  </a:cxn>
                  <a:cxn ang="0">
                    <a:pos x="243" y="314"/>
                  </a:cxn>
                  <a:cxn ang="0">
                    <a:pos x="194" y="303"/>
                  </a:cxn>
                  <a:cxn ang="0">
                    <a:pos x="154" y="288"/>
                  </a:cxn>
                  <a:cxn ang="0">
                    <a:pos x="127" y="273"/>
                  </a:cxn>
                  <a:cxn ang="0">
                    <a:pos x="106" y="259"/>
                  </a:cxn>
                  <a:cxn ang="0">
                    <a:pos x="115" y="292"/>
                  </a:cxn>
                  <a:cxn ang="0">
                    <a:pos x="125" y="357"/>
                  </a:cxn>
                  <a:cxn ang="0">
                    <a:pos x="123" y="412"/>
                  </a:cxn>
                  <a:cxn ang="0">
                    <a:pos x="113" y="458"/>
                  </a:cxn>
                  <a:cxn ang="0">
                    <a:pos x="95" y="494"/>
                  </a:cxn>
                  <a:cxn ang="0">
                    <a:pos x="73" y="519"/>
                  </a:cxn>
                  <a:cxn ang="0">
                    <a:pos x="34" y="450"/>
                  </a:cxn>
                  <a:cxn ang="0">
                    <a:pos x="10" y="375"/>
                  </a:cxn>
                  <a:cxn ang="0">
                    <a:pos x="0" y="297"/>
                  </a:cxn>
                  <a:cxn ang="0">
                    <a:pos x="4" y="221"/>
                  </a:cxn>
                  <a:cxn ang="0">
                    <a:pos x="21" y="157"/>
                  </a:cxn>
                  <a:cxn ang="0">
                    <a:pos x="47" y="107"/>
                  </a:cxn>
                  <a:cxn ang="0">
                    <a:pos x="81" y="66"/>
                  </a:cxn>
                  <a:cxn ang="0">
                    <a:pos x="125" y="33"/>
                  </a:cxn>
                  <a:cxn ang="0">
                    <a:pos x="191" y="8"/>
                  </a:cxn>
                  <a:cxn ang="0">
                    <a:pos x="258" y="0"/>
                  </a:cxn>
                </a:cxnLst>
                <a:rect l="0" t="0" r="r" b="b"/>
                <a:pathLst>
                  <a:path w="540" h="519">
                    <a:moveTo>
                      <a:pt x="258" y="0"/>
                    </a:moveTo>
                    <a:lnTo>
                      <a:pt x="293" y="3"/>
                    </a:lnTo>
                    <a:lnTo>
                      <a:pt x="327" y="9"/>
                    </a:lnTo>
                    <a:lnTo>
                      <a:pt x="361" y="19"/>
                    </a:lnTo>
                    <a:lnTo>
                      <a:pt x="394" y="34"/>
                    </a:lnTo>
                    <a:lnTo>
                      <a:pt x="426" y="52"/>
                    </a:lnTo>
                    <a:lnTo>
                      <a:pt x="457" y="74"/>
                    </a:lnTo>
                    <a:lnTo>
                      <a:pt x="487" y="100"/>
                    </a:lnTo>
                    <a:lnTo>
                      <a:pt x="514" y="129"/>
                    </a:lnTo>
                    <a:lnTo>
                      <a:pt x="540" y="161"/>
                    </a:lnTo>
                    <a:lnTo>
                      <a:pt x="533" y="181"/>
                    </a:lnTo>
                    <a:lnTo>
                      <a:pt x="525" y="200"/>
                    </a:lnTo>
                    <a:lnTo>
                      <a:pt x="514" y="219"/>
                    </a:lnTo>
                    <a:lnTo>
                      <a:pt x="501" y="238"/>
                    </a:lnTo>
                    <a:lnTo>
                      <a:pt x="486" y="255"/>
                    </a:lnTo>
                    <a:lnTo>
                      <a:pt x="468" y="272"/>
                    </a:lnTo>
                    <a:lnTo>
                      <a:pt x="448" y="286"/>
                    </a:lnTo>
                    <a:lnTo>
                      <a:pt x="426" y="298"/>
                    </a:lnTo>
                    <a:lnTo>
                      <a:pt x="402" y="307"/>
                    </a:lnTo>
                    <a:lnTo>
                      <a:pt x="374" y="314"/>
                    </a:lnTo>
                    <a:lnTo>
                      <a:pt x="337" y="318"/>
                    </a:lnTo>
                    <a:lnTo>
                      <a:pt x="303" y="319"/>
                    </a:lnTo>
                    <a:lnTo>
                      <a:pt x="272" y="318"/>
                    </a:lnTo>
                    <a:lnTo>
                      <a:pt x="243" y="314"/>
                    </a:lnTo>
                    <a:lnTo>
                      <a:pt x="217" y="309"/>
                    </a:lnTo>
                    <a:lnTo>
                      <a:pt x="194" y="303"/>
                    </a:lnTo>
                    <a:lnTo>
                      <a:pt x="173" y="296"/>
                    </a:lnTo>
                    <a:lnTo>
                      <a:pt x="154" y="288"/>
                    </a:lnTo>
                    <a:lnTo>
                      <a:pt x="139" y="280"/>
                    </a:lnTo>
                    <a:lnTo>
                      <a:pt x="127" y="273"/>
                    </a:lnTo>
                    <a:lnTo>
                      <a:pt x="110" y="262"/>
                    </a:lnTo>
                    <a:lnTo>
                      <a:pt x="106" y="259"/>
                    </a:lnTo>
                    <a:lnTo>
                      <a:pt x="105" y="257"/>
                    </a:lnTo>
                    <a:lnTo>
                      <a:pt x="115" y="292"/>
                    </a:lnTo>
                    <a:lnTo>
                      <a:pt x="121" y="325"/>
                    </a:lnTo>
                    <a:lnTo>
                      <a:pt x="125" y="357"/>
                    </a:lnTo>
                    <a:lnTo>
                      <a:pt x="125" y="385"/>
                    </a:lnTo>
                    <a:lnTo>
                      <a:pt x="123" y="412"/>
                    </a:lnTo>
                    <a:lnTo>
                      <a:pt x="119" y="437"/>
                    </a:lnTo>
                    <a:lnTo>
                      <a:pt x="113" y="458"/>
                    </a:lnTo>
                    <a:lnTo>
                      <a:pt x="104" y="477"/>
                    </a:lnTo>
                    <a:lnTo>
                      <a:pt x="95" y="494"/>
                    </a:lnTo>
                    <a:lnTo>
                      <a:pt x="84" y="507"/>
                    </a:lnTo>
                    <a:lnTo>
                      <a:pt x="73" y="519"/>
                    </a:lnTo>
                    <a:lnTo>
                      <a:pt x="51" y="485"/>
                    </a:lnTo>
                    <a:lnTo>
                      <a:pt x="34" y="450"/>
                    </a:lnTo>
                    <a:lnTo>
                      <a:pt x="21" y="413"/>
                    </a:lnTo>
                    <a:lnTo>
                      <a:pt x="10" y="375"/>
                    </a:lnTo>
                    <a:lnTo>
                      <a:pt x="4" y="337"/>
                    </a:lnTo>
                    <a:lnTo>
                      <a:pt x="0" y="297"/>
                    </a:lnTo>
                    <a:lnTo>
                      <a:pt x="0" y="259"/>
                    </a:lnTo>
                    <a:lnTo>
                      <a:pt x="4" y="221"/>
                    </a:lnTo>
                    <a:lnTo>
                      <a:pt x="11" y="184"/>
                    </a:lnTo>
                    <a:lnTo>
                      <a:pt x="21" y="157"/>
                    </a:lnTo>
                    <a:lnTo>
                      <a:pt x="32" y="131"/>
                    </a:lnTo>
                    <a:lnTo>
                      <a:pt x="47" y="107"/>
                    </a:lnTo>
                    <a:lnTo>
                      <a:pt x="63" y="85"/>
                    </a:lnTo>
                    <a:lnTo>
                      <a:pt x="81" y="66"/>
                    </a:lnTo>
                    <a:lnTo>
                      <a:pt x="102" y="48"/>
                    </a:lnTo>
                    <a:lnTo>
                      <a:pt x="125" y="33"/>
                    </a:lnTo>
                    <a:lnTo>
                      <a:pt x="158" y="18"/>
                    </a:lnTo>
                    <a:lnTo>
                      <a:pt x="191" y="8"/>
                    </a:lnTo>
                    <a:lnTo>
                      <a:pt x="225" y="3"/>
                    </a:lnTo>
                    <a:lnTo>
                      <a:pt x="258"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2" name="Freeform 21"/>
              <p:cNvSpPr>
                <a:spLocks/>
              </p:cNvSpPr>
              <p:nvPr/>
            </p:nvSpPr>
            <p:spPr bwMode="auto">
              <a:xfrm>
                <a:off x="5108576" y="3871913"/>
                <a:ext cx="174625" cy="104775"/>
              </a:xfrm>
              <a:custGeom>
                <a:avLst/>
                <a:gdLst/>
                <a:ahLst/>
                <a:cxnLst>
                  <a:cxn ang="0">
                    <a:pos x="91" y="0"/>
                  </a:cxn>
                  <a:cxn ang="0">
                    <a:pos x="95" y="4"/>
                  </a:cxn>
                  <a:cxn ang="0">
                    <a:pos x="99" y="8"/>
                  </a:cxn>
                  <a:cxn ang="0">
                    <a:pos x="104" y="14"/>
                  </a:cxn>
                  <a:cxn ang="0">
                    <a:pos x="110" y="20"/>
                  </a:cxn>
                  <a:cxn ang="0">
                    <a:pos x="18" y="66"/>
                  </a:cxn>
                  <a:cxn ang="0">
                    <a:pos x="10" y="53"/>
                  </a:cxn>
                  <a:cxn ang="0">
                    <a:pos x="6" y="41"/>
                  </a:cxn>
                  <a:cxn ang="0">
                    <a:pos x="2" y="31"/>
                  </a:cxn>
                  <a:cxn ang="0">
                    <a:pos x="0" y="22"/>
                  </a:cxn>
                  <a:cxn ang="0">
                    <a:pos x="91" y="0"/>
                  </a:cxn>
                </a:cxnLst>
                <a:rect l="0" t="0" r="r" b="b"/>
                <a:pathLst>
                  <a:path w="110" h="66">
                    <a:moveTo>
                      <a:pt x="91" y="0"/>
                    </a:moveTo>
                    <a:lnTo>
                      <a:pt x="95" y="4"/>
                    </a:lnTo>
                    <a:lnTo>
                      <a:pt x="99" y="8"/>
                    </a:lnTo>
                    <a:lnTo>
                      <a:pt x="104" y="14"/>
                    </a:lnTo>
                    <a:lnTo>
                      <a:pt x="110" y="20"/>
                    </a:lnTo>
                    <a:lnTo>
                      <a:pt x="18" y="66"/>
                    </a:lnTo>
                    <a:lnTo>
                      <a:pt x="10" y="53"/>
                    </a:lnTo>
                    <a:lnTo>
                      <a:pt x="6" y="41"/>
                    </a:lnTo>
                    <a:lnTo>
                      <a:pt x="2" y="31"/>
                    </a:lnTo>
                    <a:lnTo>
                      <a:pt x="0" y="22"/>
                    </a:lnTo>
                    <a:lnTo>
                      <a:pt x="91"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3" name="Freeform 22"/>
              <p:cNvSpPr>
                <a:spLocks/>
              </p:cNvSpPr>
              <p:nvPr/>
            </p:nvSpPr>
            <p:spPr bwMode="auto">
              <a:xfrm>
                <a:off x="3752851" y="2814638"/>
                <a:ext cx="963613" cy="1344613"/>
              </a:xfrm>
              <a:custGeom>
                <a:avLst/>
                <a:gdLst/>
                <a:ahLst/>
                <a:cxnLst>
                  <a:cxn ang="0">
                    <a:pos x="219" y="3"/>
                  </a:cxn>
                  <a:cxn ang="0">
                    <a:pos x="257" y="7"/>
                  </a:cxn>
                  <a:cxn ang="0">
                    <a:pos x="356" y="7"/>
                  </a:cxn>
                  <a:cxn ang="0">
                    <a:pos x="383" y="7"/>
                  </a:cxn>
                  <a:cxn ang="0">
                    <a:pos x="393" y="6"/>
                  </a:cxn>
                  <a:cxn ang="0">
                    <a:pos x="411" y="79"/>
                  </a:cxn>
                  <a:cxn ang="0">
                    <a:pos x="433" y="152"/>
                  </a:cxn>
                  <a:cxn ang="0">
                    <a:pos x="471" y="258"/>
                  </a:cxn>
                  <a:cxn ang="0">
                    <a:pos x="498" y="324"/>
                  </a:cxn>
                  <a:cxn ang="0">
                    <a:pos x="524" y="385"/>
                  </a:cxn>
                  <a:cxn ang="0">
                    <a:pos x="549" y="438"/>
                  </a:cxn>
                  <a:cxn ang="0">
                    <a:pos x="571" y="482"/>
                  </a:cxn>
                  <a:cxn ang="0">
                    <a:pos x="588" y="515"/>
                  </a:cxn>
                  <a:cxn ang="0">
                    <a:pos x="599" y="536"/>
                  </a:cxn>
                  <a:cxn ang="0">
                    <a:pos x="607" y="783"/>
                  </a:cxn>
                  <a:cxn ang="0">
                    <a:pos x="275" y="847"/>
                  </a:cxn>
                  <a:cxn ang="0">
                    <a:pos x="281" y="762"/>
                  </a:cxn>
                  <a:cxn ang="0">
                    <a:pos x="282" y="638"/>
                  </a:cxn>
                  <a:cxn ang="0">
                    <a:pos x="280" y="562"/>
                  </a:cxn>
                  <a:cxn ang="0">
                    <a:pos x="277" y="493"/>
                  </a:cxn>
                  <a:cxn ang="0">
                    <a:pos x="272" y="436"/>
                  </a:cxn>
                  <a:cxn ang="0">
                    <a:pos x="268" y="391"/>
                  </a:cxn>
                  <a:cxn ang="0">
                    <a:pos x="265" y="362"/>
                  </a:cxn>
                  <a:cxn ang="0">
                    <a:pos x="263" y="352"/>
                  </a:cxn>
                  <a:cxn ang="0">
                    <a:pos x="252" y="421"/>
                  </a:cxn>
                  <a:cxn ang="0">
                    <a:pos x="241" y="476"/>
                  </a:cxn>
                  <a:cxn ang="0">
                    <a:pos x="229" y="526"/>
                  </a:cxn>
                  <a:cxn ang="0">
                    <a:pos x="211" y="597"/>
                  </a:cxn>
                  <a:cxn ang="0">
                    <a:pos x="203" y="622"/>
                  </a:cxn>
                  <a:cxn ang="0">
                    <a:pos x="195" y="644"/>
                  </a:cxn>
                  <a:cxn ang="0">
                    <a:pos x="185" y="663"/>
                  </a:cxn>
                  <a:cxn ang="0">
                    <a:pos x="174" y="686"/>
                  </a:cxn>
                  <a:cxn ang="0">
                    <a:pos x="151" y="732"/>
                  </a:cxn>
                  <a:cxn ang="0">
                    <a:pos x="130" y="777"/>
                  </a:cxn>
                  <a:cxn ang="0">
                    <a:pos x="0" y="744"/>
                  </a:cxn>
                  <a:cxn ang="0">
                    <a:pos x="19" y="702"/>
                  </a:cxn>
                  <a:cxn ang="0">
                    <a:pos x="56" y="607"/>
                  </a:cxn>
                  <a:cxn ang="0">
                    <a:pos x="73" y="562"/>
                  </a:cxn>
                  <a:cxn ang="0">
                    <a:pos x="87" y="524"/>
                  </a:cxn>
                  <a:cxn ang="0">
                    <a:pos x="97" y="496"/>
                  </a:cxn>
                  <a:cxn ang="0">
                    <a:pos x="100" y="481"/>
                  </a:cxn>
                  <a:cxn ang="0">
                    <a:pos x="124" y="374"/>
                  </a:cxn>
                  <a:cxn ang="0">
                    <a:pos x="148" y="273"/>
                  </a:cxn>
                  <a:cxn ang="0">
                    <a:pos x="163" y="183"/>
                  </a:cxn>
                  <a:cxn ang="0">
                    <a:pos x="176" y="115"/>
                  </a:cxn>
                  <a:cxn ang="0">
                    <a:pos x="187" y="66"/>
                  </a:cxn>
                  <a:cxn ang="0">
                    <a:pos x="195" y="31"/>
                  </a:cxn>
                  <a:cxn ang="0">
                    <a:pos x="201" y="11"/>
                  </a:cxn>
                  <a:cxn ang="0">
                    <a:pos x="204" y="1"/>
                  </a:cxn>
                </a:cxnLst>
                <a:rect l="0" t="0" r="r" b="b"/>
                <a:pathLst>
                  <a:path w="607" h="847">
                    <a:moveTo>
                      <a:pt x="204" y="0"/>
                    </a:moveTo>
                    <a:lnTo>
                      <a:pt x="219" y="3"/>
                    </a:lnTo>
                    <a:lnTo>
                      <a:pt x="237" y="5"/>
                    </a:lnTo>
                    <a:lnTo>
                      <a:pt x="257" y="7"/>
                    </a:lnTo>
                    <a:lnTo>
                      <a:pt x="278" y="7"/>
                    </a:lnTo>
                    <a:lnTo>
                      <a:pt x="356" y="7"/>
                    </a:lnTo>
                    <a:lnTo>
                      <a:pt x="371" y="7"/>
                    </a:lnTo>
                    <a:lnTo>
                      <a:pt x="383" y="7"/>
                    </a:lnTo>
                    <a:lnTo>
                      <a:pt x="391" y="6"/>
                    </a:lnTo>
                    <a:lnTo>
                      <a:pt x="393" y="6"/>
                    </a:lnTo>
                    <a:lnTo>
                      <a:pt x="401" y="42"/>
                    </a:lnTo>
                    <a:lnTo>
                      <a:pt x="411" y="79"/>
                    </a:lnTo>
                    <a:lnTo>
                      <a:pt x="422" y="115"/>
                    </a:lnTo>
                    <a:lnTo>
                      <a:pt x="433" y="152"/>
                    </a:lnTo>
                    <a:lnTo>
                      <a:pt x="458" y="223"/>
                    </a:lnTo>
                    <a:lnTo>
                      <a:pt x="471" y="258"/>
                    </a:lnTo>
                    <a:lnTo>
                      <a:pt x="485" y="292"/>
                    </a:lnTo>
                    <a:lnTo>
                      <a:pt x="498" y="324"/>
                    </a:lnTo>
                    <a:lnTo>
                      <a:pt x="512" y="355"/>
                    </a:lnTo>
                    <a:lnTo>
                      <a:pt x="524" y="385"/>
                    </a:lnTo>
                    <a:lnTo>
                      <a:pt x="537" y="412"/>
                    </a:lnTo>
                    <a:lnTo>
                      <a:pt x="549" y="438"/>
                    </a:lnTo>
                    <a:lnTo>
                      <a:pt x="560" y="461"/>
                    </a:lnTo>
                    <a:lnTo>
                      <a:pt x="571" y="482"/>
                    </a:lnTo>
                    <a:lnTo>
                      <a:pt x="580" y="500"/>
                    </a:lnTo>
                    <a:lnTo>
                      <a:pt x="588" y="515"/>
                    </a:lnTo>
                    <a:lnTo>
                      <a:pt x="594" y="528"/>
                    </a:lnTo>
                    <a:lnTo>
                      <a:pt x="599" y="536"/>
                    </a:lnTo>
                    <a:lnTo>
                      <a:pt x="603" y="544"/>
                    </a:lnTo>
                    <a:lnTo>
                      <a:pt x="607" y="783"/>
                    </a:lnTo>
                    <a:lnTo>
                      <a:pt x="576" y="843"/>
                    </a:lnTo>
                    <a:lnTo>
                      <a:pt x="275" y="847"/>
                    </a:lnTo>
                    <a:lnTo>
                      <a:pt x="278" y="805"/>
                    </a:lnTo>
                    <a:lnTo>
                      <a:pt x="281" y="762"/>
                    </a:lnTo>
                    <a:lnTo>
                      <a:pt x="282" y="720"/>
                    </a:lnTo>
                    <a:lnTo>
                      <a:pt x="282" y="638"/>
                    </a:lnTo>
                    <a:lnTo>
                      <a:pt x="282" y="599"/>
                    </a:lnTo>
                    <a:lnTo>
                      <a:pt x="280" y="562"/>
                    </a:lnTo>
                    <a:lnTo>
                      <a:pt x="278" y="526"/>
                    </a:lnTo>
                    <a:lnTo>
                      <a:pt x="277" y="493"/>
                    </a:lnTo>
                    <a:lnTo>
                      <a:pt x="274" y="462"/>
                    </a:lnTo>
                    <a:lnTo>
                      <a:pt x="272" y="436"/>
                    </a:lnTo>
                    <a:lnTo>
                      <a:pt x="270" y="411"/>
                    </a:lnTo>
                    <a:lnTo>
                      <a:pt x="268" y="391"/>
                    </a:lnTo>
                    <a:lnTo>
                      <a:pt x="266" y="374"/>
                    </a:lnTo>
                    <a:lnTo>
                      <a:pt x="265" y="362"/>
                    </a:lnTo>
                    <a:lnTo>
                      <a:pt x="263" y="355"/>
                    </a:lnTo>
                    <a:lnTo>
                      <a:pt x="263" y="352"/>
                    </a:lnTo>
                    <a:lnTo>
                      <a:pt x="258" y="388"/>
                    </a:lnTo>
                    <a:lnTo>
                      <a:pt x="252" y="421"/>
                    </a:lnTo>
                    <a:lnTo>
                      <a:pt x="246" y="449"/>
                    </a:lnTo>
                    <a:lnTo>
                      <a:pt x="241" y="476"/>
                    </a:lnTo>
                    <a:lnTo>
                      <a:pt x="235" y="501"/>
                    </a:lnTo>
                    <a:lnTo>
                      <a:pt x="229" y="526"/>
                    </a:lnTo>
                    <a:lnTo>
                      <a:pt x="222" y="553"/>
                    </a:lnTo>
                    <a:lnTo>
                      <a:pt x="211" y="597"/>
                    </a:lnTo>
                    <a:lnTo>
                      <a:pt x="207" y="610"/>
                    </a:lnTo>
                    <a:lnTo>
                      <a:pt x="203" y="622"/>
                    </a:lnTo>
                    <a:lnTo>
                      <a:pt x="199" y="633"/>
                    </a:lnTo>
                    <a:lnTo>
                      <a:pt x="195" y="644"/>
                    </a:lnTo>
                    <a:lnTo>
                      <a:pt x="190" y="653"/>
                    </a:lnTo>
                    <a:lnTo>
                      <a:pt x="185" y="663"/>
                    </a:lnTo>
                    <a:lnTo>
                      <a:pt x="180" y="674"/>
                    </a:lnTo>
                    <a:lnTo>
                      <a:pt x="174" y="686"/>
                    </a:lnTo>
                    <a:lnTo>
                      <a:pt x="167" y="699"/>
                    </a:lnTo>
                    <a:lnTo>
                      <a:pt x="151" y="732"/>
                    </a:lnTo>
                    <a:lnTo>
                      <a:pt x="141" y="753"/>
                    </a:lnTo>
                    <a:lnTo>
                      <a:pt x="130" y="777"/>
                    </a:lnTo>
                    <a:lnTo>
                      <a:pt x="118" y="804"/>
                    </a:lnTo>
                    <a:lnTo>
                      <a:pt x="0" y="744"/>
                    </a:lnTo>
                    <a:lnTo>
                      <a:pt x="10" y="724"/>
                    </a:lnTo>
                    <a:lnTo>
                      <a:pt x="19" y="702"/>
                    </a:lnTo>
                    <a:lnTo>
                      <a:pt x="48" y="631"/>
                    </a:lnTo>
                    <a:lnTo>
                      <a:pt x="56" y="607"/>
                    </a:lnTo>
                    <a:lnTo>
                      <a:pt x="65" y="584"/>
                    </a:lnTo>
                    <a:lnTo>
                      <a:pt x="73" y="562"/>
                    </a:lnTo>
                    <a:lnTo>
                      <a:pt x="80" y="542"/>
                    </a:lnTo>
                    <a:lnTo>
                      <a:pt x="87" y="524"/>
                    </a:lnTo>
                    <a:lnTo>
                      <a:pt x="92" y="508"/>
                    </a:lnTo>
                    <a:lnTo>
                      <a:pt x="97" y="496"/>
                    </a:lnTo>
                    <a:lnTo>
                      <a:pt x="99" y="486"/>
                    </a:lnTo>
                    <a:lnTo>
                      <a:pt x="100" y="481"/>
                    </a:lnTo>
                    <a:lnTo>
                      <a:pt x="111" y="427"/>
                    </a:lnTo>
                    <a:lnTo>
                      <a:pt x="124" y="374"/>
                    </a:lnTo>
                    <a:lnTo>
                      <a:pt x="136" y="323"/>
                    </a:lnTo>
                    <a:lnTo>
                      <a:pt x="148" y="273"/>
                    </a:lnTo>
                    <a:lnTo>
                      <a:pt x="156" y="225"/>
                    </a:lnTo>
                    <a:lnTo>
                      <a:pt x="163" y="183"/>
                    </a:lnTo>
                    <a:lnTo>
                      <a:pt x="170" y="147"/>
                    </a:lnTo>
                    <a:lnTo>
                      <a:pt x="176" y="115"/>
                    </a:lnTo>
                    <a:lnTo>
                      <a:pt x="182" y="88"/>
                    </a:lnTo>
                    <a:lnTo>
                      <a:pt x="187" y="66"/>
                    </a:lnTo>
                    <a:lnTo>
                      <a:pt x="191" y="46"/>
                    </a:lnTo>
                    <a:lnTo>
                      <a:pt x="195" y="31"/>
                    </a:lnTo>
                    <a:lnTo>
                      <a:pt x="198" y="19"/>
                    </a:lnTo>
                    <a:lnTo>
                      <a:pt x="201" y="11"/>
                    </a:lnTo>
                    <a:lnTo>
                      <a:pt x="203" y="5"/>
                    </a:lnTo>
                    <a:lnTo>
                      <a:pt x="204" y="1"/>
                    </a:lnTo>
                    <a:lnTo>
                      <a:pt x="204"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4" name="Freeform 23"/>
              <p:cNvSpPr>
                <a:spLocks/>
              </p:cNvSpPr>
              <p:nvPr/>
            </p:nvSpPr>
            <p:spPr bwMode="auto">
              <a:xfrm>
                <a:off x="4365626" y="3230563"/>
                <a:ext cx="344488" cy="900113"/>
              </a:xfrm>
              <a:custGeom>
                <a:avLst/>
                <a:gdLst/>
                <a:ahLst/>
                <a:cxnLst>
                  <a:cxn ang="0">
                    <a:pos x="0" y="0"/>
                  </a:cxn>
                  <a:cxn ang="0">
                    <a:pos x="210" y="295"/>
                  </a:cxn>
                  <a:cxn ang="0">
                    <a:pos x="207" y="487"/>
                  </a:cxn>
                  <a:cxn ang="0">
                    <a:pos x="217" y="525"/>
                  </a:cxn>
                  <a:cxn ang="0">
                    <a:pos x="197" y="567"/>
                  </a:cxn>
                  <a:cxn ang="0">
                    <a:pos x="192" y="522"/>
                  </a:cxn>
                  <a:cxn ang="0">
                    <a:pos x="196" y="322"/>
                  </a:cxn>
                  <a:cxn ang="0">
                    <a:pos x="195" y="321"/>
                  </a:cxn>
                  <a:cxn ang="0">
                    <a:pos x="192" y="316"/>
                  </a:cxn>
                  <a:cxn ang="0">
                    <a:pos x="186" y="308"/>
                  </a:cxn>
                  <a:cxn ang="0">
                    <a:pos x="179" y="298"/>
                  </a:cxn>
                  <a:cxn ang="0">
                    <a:pos x="171" y="285"/>
                  </a:cxn>
                  <a:cxn ang="0">
                    <a:pos x="161" y="270"/>
                  </a:cxn>
                  <a:cxn ang="0">
                    <a:pos x="150" y="252"/>
                  </a:cxn>
                  <a:cxn ang="0">
                    <a:pos x="138" y="234"/>
                  </a:cxn>
                  <a:cxn ang="0">
                    <a:pos x="126" y="213"/>
                  </a:cxn>
                  <a:cxn ang="0">
                    <a:pos x="111" y="192"/>
                  </a:cxn>
                  <a:cxn ang="0">
                    <a:pos x="97" y="169"/>
                  </a:cxn>
                  <a:cxn ang="0">
                    <a:pos x="83" y="145"/>
                  </a:cxn>
                  <a:cxn ang="0">
                    <a:pos x="69" y="121"/>
                  </a:cxn>
                  <a:cxn ang="0">
                    <a:pos x="54" y="97"/>
                  </a:cxn>
                  <a:cxn ang="0">
                    <a:pos x="40" y="72"/>
                  </a:cxn>
                  <a:cxn ang="0">
                    <a:pos x="13" y="23"/>
                  </a:cxn>
                  <a:cxn ang="0">
                    <a:pos x="0" y="0"/>
                  </a:cxn>
                </a:cxnLst>
                <a:rect l="0" t="0" r="r" b="b"/>
                <a:pathLst>
                  <a:path w="217" h="567">
                    <a:moveTo>
                      <a:pt x="0" y="0"/>
                    </a:moveTo>
                    <a:lnTo>
                      <a:pt x="210" y="295"/>
                    </a:lnTo>
                    <a:lnTo>
                      <a:pt x="207" y="487"/>
                    </a:lnTo>
                    <a:lnTo>
                      <a:pt x="217" y="525"/>
                    </a:lnTo>
                    <a:lnTo>
                      <a:pt x="197" y="567"/>
                    </a:lnTo>
                    <a:lnTo>
                      <a:pt x="192" y="522"/>
                    </a:lnTo>
                    <a:lnTo>
                      <a:pt x="196" y="322"/>
                    </a:lnTo>
                    <a:lnTo>
                      <a:pt x="195" y="321"/>
                    </a:lnTo>
                    <a:lnTo>
                      <a:pt x="192" y="316"/>
                    </a:lnTo>
                    <a:lnTo>
                      <a:pt x="186" y="308"/>
                    </a:lnTo>
                    <a:lnTo>
                      <a:pt x="179" y="298"/>
                    </a:lnTo>
                    <a:lnTo>
                      <a:pt x="171" y="285"/>
                    </a:lnTo>
                    <a:lnTo>
                      <a:pt x="161" y="270"/>
                    </a:lnTo>
                    <a:lnTo>
                      <a:pt x="150" y="252"/>
                    </a:lnTo>
                    <a:lnTo>
                      <a:pt x="138" y="234"/>
                    </a:lnTo>
                    <a:lnTo>
                      <a:pt x="126" y="213"/>
                    </a:lnTo>
                    <a:lnTo>
                      <a:pt x="111" y="192"/>
                    </a:lnTo>
                    <a:lnTo>
                      <a:pt x="97" y="169"/>
                    </a:lnTo>
                    <a:lnTo>
                      <a:pt x="83" y="145"/>
                    </a:lnTo>
                    <a:lnTo>
                      <a:pt x="69" y="121"/>
                    </a:lnTo>
                    <a:lnTo>
                      <a:pt x="54" y="97"/>
                    </a:lnTo>
                    <a:lnTo>
                      <a:pt x="40" y="72"/>
                    </a:lnTo>
                    <a:lnTo>
                      <a:pt x="13" y="23"/>
                    </a:lnTo>
                    <a:lnTo>
                      <a:pt x="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5" name="Freeform 24"/>
              <p:cNvSpPr>
                <a:spLocks/>
              </p:cNvSpPr>
              <p:nvPr/>
            </p:nvSpPr>
            <p:spPr bwMode="auto">
              <a:xfrm>
                <a:off x="4683126" y="2754313"/>
                <a:ext cx="612775" cy="1397000"/>
              </a:xfrm>
              <a:custGeom>
                <a:avLst/>
                <a:gdLst/>
                <a:ahLst/>
                <a:cxnLst>
                  <a:cxn ang="0">
                    <a:pos x="159" y="2"/>
                  </a:cxn>
                  <a:cxn ang="0">
                    <a:pos x="163" y="20"/>
                  </a:cxn>
                  <a:cxn ang="0">
                    <a:pos x="170" y="53"/>
                  </a:cxn>
                  <a:cxn ang="0">
                    <a:pos x="178" y="97"/>
                  </a:cxn>
                  <a:cxn ang="0">
                    <a:pos x="189" y="149"/>
                  </a:cxn>
                  <a:cxn ang="0">
                    <a:pos x="211" y="252"/>
                  </a:cxn>
                  <a:cxn ang="0">
                    <a:pos x="230" y="337"/>
                  </a:cxn>
                  <a:cxn ang="0">
                    <a:pos x="249" y="408"/>
                  </a:cxn>
                  <a:cxn ang="0">
                    <a:pos x="265" y="452"/>
                  </a:cxn>
                  <a:cxn ang="0">
                    <a:pos x="278" y="482"/>
                  </a:cxn>
                  <a:cxn ang="0">
                    <a:pos x="294" y="518"/>
                  </a:cxn>
                  <a:cxn ang="0">
                    <a:pos x="322" y="578"/>
                  </a:cxn>
                  <a:cxn ang="0">
                    <a:pos x="351" y="636"/>
                  </a:cxn>
                  <a:cxn ang="0">
                    <a:pos x="367" y="669"/>
                  </a:cxn>
                  <a:cxn ang="0">
                    <a:pos x="378" y="693"/>
                  </a:cxn>
                  <a:cxn ang="0">
                    <a:pos x="385" y="708"/>
                  </a:cxn>
                  <a:cxn ang="0">
                    <a:pos x="273" y="767"/>
                  </a:cxn>
                  <a:cxn ang="0">
                    <a:pos x="269" y="759"/>
                  </a:cxn>
                  <a:cxn ang="0">
                    <a:pos x="259" y="740"/>
                  </a:cxn>
                  <a:cxn ang="0">
                    <a:pos x="244" y="711"/>
                  </a:cxn>
                  <a:cxn ang="0">
                    <a:pos x="226" y="674"/>
                  </a:cxn>
                  <a:cxn ang="0">
                    <a:pos x="196" y="611"/>
                  </a:cxn>
                  <a:cxn ang="0">
                    <a:pos x="176" y="567"/>
                  </a:cxn>
                  <a:cxn ang="0">
                    <a:pos x="159" y="525"/>
                  </a:cxn>
                  <a:cxn ang="0">
                    <a:pos x="145" y="487"/>
                  </a:cxn>
                  <a:cxn ang="0">
                    <a:pos x="137" y="456"/>
                  </a:cxn>
                  <a:cxn ang="0">
                    <a:pos x="138" y="466"/>
                  </a:cxn>
                  <a:cxn ang="0">
                    <a:pos x="141" y="491"/>
                  </a:cxn>
                  <a:cxn ang="0">
                    <a:pos x="145" y="528"/>
                  </a:cxn>
                  <a:cxn ang="0">
                    <a:pos x="149" y="575"/>
                  </a:cxn>
                  <a:cxn ang="0">
                    <a:pos x="156" y="654"/>
                  </a:cxn>
                  <a:cxn ang="0">
                    <a:pos x="159" y="708"/>
                  </a:cxn>
                  <a:cxn ang="0">
                    <a:pos x="160" y="803"/>
                  </a:cxn>
                  <a:cxn ang="0">
                    <a:pos x="159" y="839"/>
                  </a:cxn>
                  <a:cxn ang="0">
                    <a:pos x="158" y="865"/>
                  </a:cxn>
                  <a:cxn ang="0">
                    <a:pos x="16" y="880"/>
                  </a:cxn>
                  <a:cxn ang="0">
                    <a:pos x="6" y="606"/>
                  </a:cxn>
                  <a:cxn ang="0">
                    <a:pos x="9" y="602"/>
                  </a:cxn>
                  <a:cxn ang="0">
                    <a:pos x="16" y="589"/>
                  </a:cxn>
                  <a:cxn ang="0">
                    <a:pos x="27" y="567"/>
                  </a:cxn>
                  <a:cxn ang="0">
                    <a:pos x="40" y="534"/>
                  </a:cxn>
                  <a:cxn ang="0">
                    <a:pos x="53" y="491"/>
                  </a:cxn>
                  <a:cxn ang="0">
                    <a:pos x="66" y="435"/>
                  </a:cxn>
                  <a:cxn ang="0">
                    <a:pos x="76" y="367"/>
                  </a:cxn>
                  <a:cxn ang="0">
                    <a:pos x="81" y="285"/>
                  </a:cxn>
                  <a:cxn ang="0">
                    <a:pos x="83" y="189"/>
                  </a:cxn>
                  <a:cxn ang="0">
                    <a:pos x="77" y="78"/>
                  </a:cxn>
                  <a:cxn ang="0">
                    <a:pos x="158" y="0"/>
                  </a:cxn>
                </a:cxnLst>
                <a:rect l="0" t="0" r="r" b="b"/>
                <a:pathLst>
                  <a:path w="386" h="880">
                    <a:moveTo>
                      <a:pt x="158" y="0"/>
                    </a:moveTo>
                    <a:lnTo>
                      <a:pt x="159" y="2"/>
                    </a:lnTo>
                    <a:lnTo>
                      <a:pt x="160" y="9"/>
                    </a:lnTo>
                    <a:lnTo>
                      <a:pt x="163" y="20"/>
                    </a:lnTo>
                    <a:lnTo>
                      <a:pt x="166" y="35"/>
                    </a:lnTo>
                    <a:lnTo>
                      <a:pt x="170" y="53"/>
                    </a:lnTo>
                    <a:lnTo>
                      <a:pt x="174" y="75"/>
                    </a:lnTo>
                    <a:lnTo>
                      <a:pt x="178" y="97"/>
                    </a:lnTo>
                    <a:lnTo>
                      <a:pt x="184" y="123"/>
                    </a:lnTo>
                    <a:lnTo>
                      <a:pt x="189" y="149"/>
                    </a:lnTo>
                    <a:lnTo>
                      <a:pt x="200" y="204"/>
                    </a:lnTo>
                    <a:lnTo>
                      <a:pt x="211" y="252"/>
                    </a:lnTo>
                    <a:lnTo>
                      <a:pt x="220" y="297"/>
                    </a:lnTo>
                    <a:lnTo>
                      <a:pt x="230" y="337"/>
                    </a:lnTo>
                    <a:lnTo>
                      <a:pt x="239" y="374"/>
                    </a:lnTo>
                    <a:lnTo>
                      <a:pt x="249" y="408"/>
                    </a:lnTo>
                    <a:lnTo>
                      <a:pt x="260" y="440"/>
                    </a:lnTo>
                    <a:lnTo>
                      <a:pt x="265" y="452"/>
                    </a:lnTo>
                    <a:lnTo>
                      <a:pt x="270" y="466"/>
                    </a:lnTo>
                    <a:lnTo>
                      <a:pt x="278" y="482"/>
                    </a:lnTo>
                    <a:lnTo>
                      <a:pt x="285" y="499"/>
                    </a:lnTo>
                    <a:lnTo>
                      <a:pt x="294" y="518"/>
                    </a:lnTo>
                    <a:lnTo>
                      <a:pt x="304" y="537"/>
                    </a:lnTo>
                    <a:lnTo>
                      <a:pt x="322" y="578"/>
                    </a:lnTo>
                    <a:lnTo>
                      <a:pt x="341" y="618"/>
                    </a:lnTo>
                    <a:lnTo>
                      <a:pt x="351" y="636"/>
                    </a:lnTo>
                    <a:lnTo>
                      <a:pt x="359" y="653"/>
                    </a:lnTo>
                    <a:lnTo>
                      <a:pt x="367" y="669"/>
                    </a:lnTo>
                    <a:lnTo>
                      <a:pt x="373" y="682"/>
                    </a:lnTo>
                    <a:lnTo>
                      <a:pt x="378" y="693"/>
                    </a:lnTo>
                    <a:lnTo>
                      <a:pt x="383" y="702"/>
                    </a:lnTo>
                    <a:lnTo>
                      <a:pt x="385" y="708"/>
                    </a:lnTo>
                    <a:lnTo>
                      <a:pt x="386" y="709"/>
                    </a:lnTo>
                    <a:lnTo>
                      <a:pt x="273" y="767"/>
                    </a:lnTo>
                    <a:lnTo>
                      <a:pt x="272" y="765"/>
                    </a:lnTo>
                    <a:lnTo>
                      <a:pt x="269" y="759"/>
                    </a:lnTo>
                    <a:lnTo>
                      <a:pt x="265" y="751"/>
                    </a:lnTo>
                    <a:lnTo>
                      <a:pt x="259" y="740"/>
                    </a:lnTo>
                    <a:lnTo>
                      <a:pt x="252" y="726"/>
                    </a:lnTo>
                    <a:lnTo>
                      <a:pt x="244" y="711"/>
                    </a:lnTo>
                    <a:lnTo>
                      <a:pt x="235" y="693"/>
                    </a:lnTo>
                    <a:lnTo>
                      <a:pt x="226" y="674"/>
                    </a:lnTo>
                    <a:lnTo>
                      <a:pt x="216" y="653"/>
                    </a:lnTo>
                    <a:lnTo>
                      <a:pt x="196" y="611"/>
                    </a:lnTo>
                    <a:lnTo>
                      <a:pt x="186" y="589"/>
                    </a:lnTo>
                    <a:lnTo>
                      <a:pt x="176" y="567"/>
                    </a:lnTo>
                    <a:lnTo>
                      <a:pt x="167" y="545"/>
                    </a:lnTo>
                    <a:lnTo>
                      <a:pt x="159" y="525"/>
                    </a:lnTo>
                    <a:lnTo>
                      <a:pt x="152" y="505"/>
                    </a:lnTo>
                    <a:lnTo>
                      <a:pt x="145" y="487"/>
                    </a:lnTo>
                    <a:lnTo>
                      <a:pt x="141" y="471"/>
                    </a:lnTo>
                    <a:lnTo>
                      <a:pt x="137" y="456"/>
                    </a:lnTo>
                    <a:lnTo>
                      <a:pt x="137" y="459"/>
                    </a:lnTo>
                    <a:lnTo>
                      <a:pt x="138" y="466"/>
                    </a:lnTo>
                    <a:lnTo>
                      <a:pt x="140" y="476"/>
                    </a:lnTo>
                    <a:lnTo>
                      <a:pt x="141" y="491"/>
                    </a:lnTo>
                    <a:lnTo>
                      <a:pt x="143" y="508"/>
                    </a:lnTo>
                    <a:lnTo>
                      <a:pt x="145" y="528"/>
                    </a:lnTo>
                    <a:lnTo>
                      <a:pt x="147" y="551"/>
                    </a:lnTo>
                    <a:lnTo>
                      <a:pt x="149" y="575"/>
                    </a:lnTo>
                    <a:lnTo>
                      <a:pt x="152" y="600"/>
                    </a:lnTo>
                    <a:lnTo>
                      <a:pt x="156" y="654"/>
                    </a:lnTo>
                    <a:lnTo>
                      <a:pt x="158" y="682"/>
                    </a:lnTo>
                    <a:lnTo>
                      <a:pt x="159" y="708"/>
                    </a:lnTo>
                    <a:lnTo>
                      <a:pt x="160" y="725"/>
                    </a:lnTo>
                    <a:lnTo>
                      <a:pt x="160" y="803"/>
                    </a:lnTo>
                    <a:lnTo>
                      <a:pt x="159" y="822"/>
                    </a:lnTo>
                    <a:lnTo>
                      <a:pt x="159" y="839"/>
                    </a:lnTo>
                    <a:lnTo>
                      <a:pt x="159" y="854"/>
                    </a:lnTo>
                    <a:lnTo>
                      <a:pt x="158" y="865"/>
                    </a:lnTo>
                    <a:lnTo>
                      <a:pt x="158" y="875"/>
                    </a:lnTo>
                    <a:lnTo>
                      <a:pt x="16" y="880"/>
                    </a:lnTo>
                    <a:lnTo>
                      <a:pt x="0" y="814"/>
                    </a:lnTo>
                    <a:lnTo>
                      <a:pt x="6" y="606"/>
                    </a:lnTo>
                    <a:lnTo>
                      <a:pt x="7" y="605"/>
                    </a:lnTo>
                    <a:lnTo>
                      <a:pt x="9" y="602"/>
                    </a:lnTo>
                    <a:lnTo>
                      <a:pt x="12" y="596"/>
                    </a:lnTo>
                    <a:lnTo>
                      <a:pt x="16" y="589"/>
                    </a:lnTo>
                    <a:lnTo>
                      <a:pt x="22" y="579"/>
                    </a:lnTo>
                    <a:lnTo>
                      <a:pt x="27" y="567"/>
                    </a:lnTo>
                    <a:lnTo>
                      <a:pt x="33" y="552"/>
                    </a:lnTo>
                    <a:lnTo>
                      <a:pt x="40" y="534"/>
                    </a:lnTo>
                    <a:lnTo>
                      <a:pt x="47" y="514"/>
                    </a:lnTo>
                    <a:lnTo>
                      <a:pt x="53" y="491"/>
                    </a:lnTo>
                    <a:lnTo>
                      <a:pt x="59" y="464"/>
                    </a:lnTo>
                    <a:lnTo>
                      <a:pt x="66" y="435"/>
                    </a:lnTo>
                    <a:lnTo>
                      <a:pt x="71" y="403"/>
                    </a:lnTo>
                    <a:lnTo>
                      <a:pt x="76" y="367"/>
                    </a:lnTo>
                    <a:lnTo>
                      <a:pt x="79" y="328"/>
                    </a:lnTo>
                    <a:lnTo>
                      <a:pt x="81" y="285"/>
                    </a:lnTo>
                    <a:lnTo>
                      <a:pt x="83" y="239"/>
                    </a:lnTo>
                    <a:lnTo>
                      <a:pt x="83" y="189"/>
                    </a:lnTo>
                    <a:lnTo>
                      <a:pt x="81" y="135"/>
                    </a:lnTo>
                    <a:lnTo>
                      <a:pt x="77" y="78"/>
                    </a:lnTo>
                    <a:lnTo>
                      <a:pt x="71" y="16"/>
                    </a:lnTo>
                    <a:lnTo>
                      <a:pt x="15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6" name="Freeform 25"/>
              <p:cNvSpPr>
                <a:spLocks/>
              </p:cNvSpPr>
              <p:nvPr/>
            </p:nvSpPr>
            <p:spPr bwMode="auto">
              <a:xfrm>
                <a:off x="4675188" y="2763838"/>
                <a:ext cx="246063" cy="952500"/>
              </a:xfrm>
              <a:custGeom>
                <a:avLst/>
                <a:gdLst/>
                <a:ahLst/>
                <a:cxnLst>
                  <a:cxn ang="0">
                    <a:pos x="146" y="0"/>
                  </a:cxn>
                  <a:cxn ang="0">
                    <a:pos x="155" y="168"/>
                  </a:cxn>
                  <a:cxn ang="0">
                    <a:pos x="115" y="188"/>
                  </a:cxn>
                  <a:cxn ang="0">
                    <a:pos x="148" y="196"/>
                  </a:cxn>
                  <a:cxn ang="0">
                    <a:pos x="147" y="198"/>
                  </a:cxn>
                  <a:cxn ang="0">
                    <a:pos x="146" y="206"/>
                  </a:cxn>
                  <a:cxn ang="0">
                    <a:pos x="144" y="217"/>
                  </a:cxn>
                  <a:cxn ang="0">
                    <a:pos x="140" y="232"/>
                  </a:cxn>
                  <a:cxn ang="0">
                    <a:pos x="136" y="251"/>
                  </a:cxn>
                  <a:cxn ang="0">
                    <a:pos x="131" y="272"/>
                  </a:cxn>
                  <a:cxn ang="0">
                    <a:pos x="125" y="296"/>
                  </a:cxn>
                  <a:cxn ang="0">
                    <a:pos x="119" y="323"/>
                  </a:cxn>
                  <a:cxn ang="0">
                    <a:pos x="111" y="350"/>
                  </a:cxn>
                  <a:cxn ang="0">
                    <a:pos x="103" y="379"/>
                  </a:cxn>
                  <a:cxn ang="0">
                    <a:pos x="84" y="439"/>
                  </a:cxn>
                  <a:cxn ang="0">
                    <a:pos x="73" y="468"/>
                  </a:cxn>
                  <a:cxn ang="0">
                    <a:pos x="62" y="498"/>
                  </a:cxn>
                  <a:cxn ang="0">
                    <a:pos x="50" y="526"/>
                  </a:cxn>
                  <a:cxn ang="0">
                    <a:pos x="38" y="553"/>
                  </a:cxn>
                  <a:cxn ang="0">
                    <a:pos x="24" y="577"/>
                  </a:cxn>
                  <a:cxn ang="0">
                    <a:pos x="11" y="600"/>
                  </a:cxn>
                  <a:cxn ang="0">
                    <a:pos x="0" y="555"/>
                  </a:cxn>
                  <a:cxn ang="0">
                    <a:pos x="1" y="553"/>
                  </a:cxn>
                  <a:cxn ang="0">
                    <a:pos x="3" y="546"/>
                  </a:cxn>
                  <a:cxn ang="0">
                    <a:pos x="6" y="537"/>
                  </a:cxn>
                  <a:cxn ang="0">
                    <a:pos x="11" y="524"/>
                  </a:cxn>
                  <a:cxn ang="0">
                    <a:pos x="16" y="506"/>
                  </a:cxn>
                  <a:cxn ang="0">
                    <a:pos x="21" y="487"/>
                  </a:cxn>
                  <a:cxn ang="0">
                    <a:pos x="27" y="465"/>
                  </a:cxn>
                  <a:cxn ang="0">
                    <a:pos x="34" y="439"/>
                  </a:cxn>
                  <a:cxn ang="0">
                    <a:pos x="40" y="412"/>
                  </a:cxn>
                  <a:cxn ang="0">
                    <a:pos x="46" y="383"/>
                  </a:cxn>
                  <a:cxn ang="0">
                    <a:pos x="51" y="352"/>
                  </a:cxn>
                  <a:cxn ang="0">
                    <a:pos x="55" y="320"/>
                  </a:cxn>
                  <a:cxn ang="0">
                    <a:pos x="59" y="287"/>
                  </a:cxn>
                  <a:cxn ang="0">
                    <a:pos x="62" y="242"/>
                  </a:cxn>
                  <a:cxn ang="0">
                    <a:pos x="64" y="201"/>
                  </a:cxn>
                  <a:cxn ang="0">
                    <a:pos x="65" y="163"/>
                  </a:cxn>
                  <a:cxn ang="0">
                    <a:pos x="65" y="129"/>
                  </a:cxn>
                  <a:cxn ang="0">
                    <a:pos x="64" y="99"/>
                  </a:cxn>
                  <a:cxn ang="0">
                    <a:pos x="63" y="74"/>
                  </a:cxn>
                  <a:cxn ang="0">
                    <a:pos x="61" y="53"/>
                  </a:cxn>
                  <a:cxn ang="0">
                    <a:pos x="60" y="35"/>
                  </a:cxn>
                  <a:cxn ang="0">
                    <a:pos x="59" y="24"/>
                  </a:cxn>
                  <a:cxn ang="0">
                    <a:pos x="57" y="16"/>
                  </a:cxn>
                  <a:cxn ang="0">
                    <a:pos x="57" y="13"/>
                  </a:cxn>
                  <a:cxn ang="0">
                    <a:pos x="146" y="0"/>
                  </a:cxn>
                </a:cxnLst>
                <a:rect l="0" t="0" r="r" b="b"/>
                <a:pathLst>
                  <a:path w="155" h="600">
                    <a:moveTo>
                      <a:pt x="146" y="0"/>
                    </a:moveTo>
                    <a:lnTo>
                      <a:pt x="155" y="168"/>
                    </a:lnTo>
                    <a:lnTo>
                      <a:pt x="115" y="188"/>
                    </a:lnTo>
                    <a:lnTo>
                      <a:pt x="148" y="196"/>
                    </a:lnTo>
                    <a:lnTo>
                      <a:pt x="147" y="198"/>
                    </a:lnTo>
                    <a:lnTo>
                      <a:pt x="146" y="206"/>
                    </a:lnTo>
                    <a:lnTo>
                      <a:pt x="144" y="217"/>
                    </a:lnTo>
                    <a:lnTo>
                      <a:pt x="140" y="232"/>
                    </a:lnTo>
                    <a:lnTo>
                      <a:pt x="136" y="251"/>
                    </a:lnTo>
                    <a:lnTo>
                      <a:pt x="131" y="272"/>
                    </a:lnTo>
                    <a:lnTo>
                      <a:pt x="125" y="296"/>
                    </a:lnTo>
                    <a:lnTo>
                      <a:pt x="119" y="323"/>
                    </a:lnTo>
                    <a:lnTo>
                      <a:pt x="111" y="350"/>
                    </a:lnTo>
                    <a:lnTo>
                      <a:pt x="103" y="379"/>
                    </a:lnTo>
                    <a:lnTo>
                      <a:pt x="84" y="439"/>
                    </a:lnTo>
                    <a:lnTo>
                      <a:pt x="73" y="468"/>
                    </a:lnTo>
                    <a:lnTo>
                      <a:pt x="62" y="498"/>
                    </a:lnTo>
                    <a:lnTo>
                      <a:pt x="50" y="526"/>
                    </a:lnTo>
                    <a:lnTo>
                      <a:pt x="38" y="553"/>
                    </a:lnTo>
                    <a:lnTo>
                      <a:pt x="24" y="577"/>
                    </a:lnTo>
                    <a:lnTo>
                      <a:pt x="11" y="600"/>
                    </a:lnTo>
                    <a:lnTo>
                      <a:pt x="0" y="555"/>
                    </a:lnTo>
                    <a:lnTo>
                      <a:pt x="1" y="553"/>
                    </a:lnTo>
                    <a:lnTo>
                      <a:pt x="3" y="546"/>
                    </a:lnTo>
                    <a:lnTo>
                      <a:pt x="6" y="537"/>
                    </a:lnTo>
                    <a:lnTo>
                      <a:pt x="11" y="524"/>
                    </a:lnTo>
                    <a:lnTo>
                      <a:pt x="16" y="506"/>
                    </a:lnTo>
                    <a:lnTo>
                      <a:pt x="21" y="487"/>
                    </a:lnTo>
                    <a:lnTo>
                      <a:pt x="27" y="465"/>
                    </a:lnTo>
                    <a:lnTo>
                      <a:pt x="34" y="439"/>
                    </a:lnTo>
                    <a:lnTo>
                      <a:pt x="40" y="412"/>
                    </a:lnTo>
                    <a:lnTo>
                      <a:pt x="46" y="383"/>
                    </a:lnTo>
                    <a:lnTo>
                      <a:pt x="51" y="352"/>
                    </a:lnTo>
                    <a:lnTo>
                      <a:pt x="55" y="320"/>
                    </a:lnTo>
                    <a:lnTo>
                      <a:pt x="59" y="287"/>
                    </a:lnTo>
                    <a:lnTo>
                      <a:pt x="62" y="242"/>
                    </a:lnTo>
                    <a:lnTo>
                      <a:pt x="64" y="201"/>
                    </a:lnTo>
                    <a:lnTo>
                      <a:pt x="65" y="163"/>
                    </a:lnTo>
                    <a:lnTo>
                      <a:pt x="65" y="129"/>
                    </a:lnTo>
                    <a:lnTo>
                      <a:pt x="64" y="99"/>
                    </a:lnTo>
                    <a:lnTo>
                      <a:pt x="63" y="74"/>
                    </a:lnTo>
                    <a:lnTo>
                      <a:pt x="61" y="53"/>
                    </a:lnTo>
                    <a:lnTo>
                      <a:pt x="60" y="35"/>
                    </a:lnTo>
                    <a:lnTo>
                      <a:pt x="59" y="24"/>
                    </a:lnTo>
                    <a:lnTo>
                      <a:pt x="57" y="16"/>
                    </a:lnTo>
                    <a:lnTo>
                      <a:pt x="57" y="13"/>
                    </a:lnTo>
                    <a:lnTo>
                      <a:pt x="146"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7" name="Freeform 26"/>
              <p:cNvSpPr>
                <a:spLocks/>
              </p:cNvSpPr>
              <p:nvPr/>
            </p:nvSpPr>
            <p:spPr bwMode="auto">
              <a:xfrm>
                <a:off x="4249738" y="2824163"/>
                <a:ext cx="442913" cy="892175"/>
              </a:xfrm>
              <a:custGeom>
                <a:avLst/>
                <a:gdLst/>
                <a:ahLst/>
                <a:cxnLst>
                  <a:cxn ang="0">
                    <a:pos x="93" y="2"/>
                  </a:cxn>
                  <a:cxn ang="0">
                    <a:pos x="98" y="19"/>
                  </a:cxn>
                  <a:cxn ang="0">
                    <a:pos x="107" y="50"/>
                  </a:cxn>
                  <a:cxn ang="0">
                    <a:pos x="119" y="92"/>
                  </a:cxn>
                  <a:cxn ang="0">
                    <a:pos x="134" y="140"/>
                  </a:cxn>
                  <a:cxn ang="0">
                    <a:pos x="158" y="218"/>
                  </a:cxn>
                  <a:cxn ang="0">
                    <a:pos x="175" y="267"/>
                  </a:cxn>
                  <a:cxn ang="0">
                    <a:pos x="192" y="317"/>
                  </a:cxn>
                  <a:cxn ang="0">
                    <a:pos x="212" y="366"/>
                  </a:cxn>
                  <a:cxn ang="0">
                    <a:pos x="231" y="411"/>
                  </a:cxn>
                  <a:cxn ang="0">
                    <a:pos x="249" y="449"/>
                  </a:cxn>
                  <a:cxn ang="0">
                    <a:pos x="263" y="479"/>
                  </a:cxn>
                  <a:cxn ang="0">
                    <a:pos x="273" y="499"/>
                  </a:cxn>
                  <a:cxn ang="0">
                    <a:pos x="277" y="506"/>
                  </a:cxn>
                  <a:cxn ang="0">
                    <a:pos x="277" y="560"/>
                  </a:cxn>
                  <a:cxn ang="0">
                    <a:pos x="269" y="548"/>
                  </a:cxn>
                  <a:cxn ang="0">
                    <a:pos x="254" y="525"/>
                  </a:cxn>
                  <a:cxn ang="0">
                    <a:pos x="234" y="497"/>
                  </a:cxn>
                  <a:cxn ang="0">
                    <a:pos x="200" y="449"/>
                  </a:cxn>
                  <a:cxn ang="0">
                    <a:pos x="179" y="419"/>
                  </a:cxn>
                  <a:cxn ang="0">
                    <a:pos x="160" y="395"/>
                  </a:cxn>
                  <a:cxn ang="0">
                    <a:pos x="140" y="367"/>
                  </a:cxn>
                  <a:cxn ang="0">
                    <a:pos x="97" y="302"/>
                  </a:cxn>
                  <a:cxn ang="0">
                    <a:pos x="77" y="271"/>
                  </a:cxn>
                  <a:cxn ang="0">
                    <a:pos x="61" y="245"/>
                  </a:cxn>
                  <a:cxn ang="0">
                    <a:pos x="49" y="227"/>
                  </a:cxn>
                  <a:cxn ang="0">
                    <a:pos x="45" y="220"/>
                  </a:cxn>
                  <a:cxn ang="0">
                    <a:pos x="36" y="190"/>
                  </a:cxn>
                  <a:cxn ang="0">
                    <a:pos x="33" y="181"/>
                  </a:cxn>
                  <a:cxn ang="0">
                    <a:pos x="28" y="157"/>
                  </a:cxn>
                  <a:cxn ang="0">
                    <a:pos x="21" y="125"/>
                  </a:cxn>
                  <a:cxn ang="0">
                    <a:pos x="10" y="68"/>
                  </a:cxn>
                  <a:cxn ang="0">
                    <a:pos x="4" y="31"/>
                  </a:cxn>
                  <a:cxn ang="0">
                    <a:pos x="0" y="2"/>
                  </a:cxn>
                </a:cxnLst>
                <a:rect l="0" t="0" r="r" b="b"/>
                <a:pathLst>
                  <a:path w="279" h="562">
                    <a:moveTo>
                      <a:pt x="92" y="0"/>
                    </a:moveTo>
                    <a:lnTo>
                      <a:pt x="93" y="2"/>
                    </a:lnTo>
                    <a:lnTo>
                      <a:pt x="95" y="8"/>
                    </a:lnTo>
                    <a:lnTo>
                      <a:pt x="98" y="19"/>
                    </a:lnTo>
                    <a:lnTo>
                      <a:pt x="102" y="34"/>
                    </a:lnTo>
                    <a:lnTo>
                      <a:pt x="107" y="50"/>
                    </a:lnTo>
                    <a:lnTo>
                      <a:pt x="113" y="70"/>
                    </a:lnTo>
                    <a:lnTo>
                      <a:pt x="119" y="92"/>
                    </a:lnTo>
                    <a:lnTo>
                      <a:pt x="126" y="116"/>
                    </a:lnTo>
                    <a:lnTo>
                      <a:pt x="134" y="140"/>
                    </a:lnTo>
                    <a:lnTo>
                      <a:pt x="150" y="192"/>
                    </a:lnTo>
                    <a:lnTo>
                      <a:pt x="158" y="218"/>
                    </a:lnTo>
                    <a:lnTo>
                      <a:pt x="166" y="243"/>
                    </a:lnTo>
                    <a:lnTo>
                      <a:pt x="175" y="267"/>
                    </a:lnTo>
                    <a:lnTo>
                      <a:pt x="183" y="291"/>
                    </a:lnTo>
                    <a:lnTo>
                      <a:pt x="192" y="317"/>
                    </a:lnTo>
                    <a:lnTo>
                      <a:pt x="202" y="341"/>
                    </a:lnTo>
                    <a:lnTo>
                      <a:pt x="212" y="366"/>
                    </a:lnTo>
                    <a:lnTo>
                      <a:pt x="221" y="389"/>
                    </a:lnTo>
                    <a:lnTo>
                      <a:pt x="231" y="411"/>
                    </a:lnTo>
                    <a:lnTo>
                      <a:pt x="240" y="431"/>
                    </a:lnTo>
                    <a:lnTo>
                      <a:pt x="249" y="449"/>
                    </a:lnTo>
                    <a:lnTo>
                      <a:pt x="256" y="466"/>
                    </a:lnTo>
                    <a:lnTo>
                      <a:pt x="263" y="479"/>
                    </a:lnTo>
                    <a:lnTo>
                      <a:pt x="269" y="491"/>
                    </a:lnTo>
                    <a:lnTo>
                      <a:pt x="273" y="499"/>
                    </a:lnTo>
                    <a:lnTo>
                      <a:pt x="276" y="504"/>
                    </a:lnTo>
                    <a:lnTo>
                      <a:pt x="277" y="506"/>
                    </a:lnTo>
                    <a:lnTo>
                      <a:pt x="279" y="562"/>
                    </a:lnTo>
                    <a:lnTo>
                      <a:pt x="277" y="560"/>
                    </a:lnTo>
                    <a:lnTo>
                      <a:pt x="274" y="555"/>
                    </a:lnTo>
                    <a:lnTo>
                      <a:pt x="269" y="548"/>
                    </a:lnTo>
                    <a:lnTo>
                      <a:pt x="262" y="538"/>
                    </a:lnTo>
                    <a:lnTo>
                      <a:pt x="254" y="525"/>
                    </a:lnTo>
                    <a:lnTo>
                      <a:pt x="244" y="512"/>
                    </a:lnTo>
                    <a:lnTo>
                      <a:pt x="234" y="497"/>
                    </a:lnTo>
                    <a:lnTo>
                      <a:pt x="212" y="465"/>
                    </a:lnTo>
                    <a:lnTo>
                      <a:pt x="200" y="449"/>
                    </a:lnTo>
                    <a:lnTo>
                      <a:pt x="189" y="434"/>
                    </a:lnTo>
                    <a:lnTo>
                      <a:pt x="179" y="419"/>
                    </a:lnTo>
                    <a:lnTo>
                      <a:pt x="169" y="407"/>
                    </a:lnTo>
                    <a:lnTo>
                      <a:pt x="160" y="395"/>
                    </a:lnTo>
                    <a:lnTo>
                      <a:pt x="150" y="382"/>
                    </a:lnTo>
                    <a:lnTo>
                      <a:pt x="140" y="367"/>
                    </a:lnTo>
                    <a:lnTo>
                      <a:pt x="130" y="352"/>
                    </a:lnTo>
                    <a:lnTo>
                      <a:pt x="97" y="302"/>
                    </a:lnTo>
                    <a:lnTo>
                      <a:pt x="87" y="286"/>
                    </a:lnTo>
                    <a:lnTo>
                      <a:pt x="77" y="271"/>
                    </a:lnTo>
                    <a:lnTo>
                      <a:pt x="68" y="257"/>
                    </a:lnTo>
                    <a:lnTo>
                      <a:pt x="61" y="245"/>
                    </a:lnTo>
                    <a:lnTo>
                      <a:pt x="54" y="234"/>
                    </a:lnTo>
                    <a:lnTo>
                      <a:pt x="49" y="227"/>
                    </a:lnTo>
                    <a:lnTo>
                      <a:pt x="46" y="222"/>
                    </a:lnTo>
                    <a:lnTo>
                      <a:pt x="45" y="220"/>
                    </a:lnTo>
                    <a:lnTo>
                      <a:pt x="87" y="190"/>
                    </a:lnTo>
                    <a:lnTo>
                      <a:pt x="36" y="190"/>
                    </a:lnTo>
                    <a:lnTo>
                      <a:pt x="35" y="187"/>
                    </a:lnTo>
                    <a:lnTo>
                      <a:pt x="33" y="181"/>
                    </a:lnTo>
                    <a:lnTo>
                      <a:pt x="32" y="171"/>
                    </a:lnTo>
                    <a:lnTo>
                      <a:pt x="28" y="157"/>
                    </a:lnTo>
                    <a:lnTo>
                      <a:pt x="25" y="142"/>
                    </a:lnTo>
                    <a:lnTo>
                      <a:pt x="21" y="125"/>
                    </a:lnTo>
                    <a:lnTo>
                      <a:pt x="13" y="87"/>
                    </a:lnTo>
                    <a:lnTo>
                      <a:pt x="10" y="68"/>
                    </a:lnTo>
                    <a:lnTo>
                      <a:pt x="6" y="49"/>
                    </a:lnTo>
                    <a:lnTo>
                      <a:pt x="4" y="31"/>
                    </a:lnTo>
                    <a:lnTo>
                      <a:pt x="2" y="16"/>
                    </a:lnTo>
                    <a:lnTo>
                      <a:pt x="0" y="2"/>
                    </a:lnTo>
                    <a:lnTo>
                      <a:pt x="92"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8" name="Freeform 27"/>
              <p:cNvSpPr>
                <a:spLocks/>
              </p:cNvSpPr>
              <p:nvPr/>
            </p:nvSpPr>
            <p:spPr bwMode="auto">
              <a:xfrm>
                <a:off x="3967163" y="1524000"/>
                <a:ext cx="874713" cy="842963"/>
              </a:xfrm>
              <a:custGeom>
                <a:avLst/>
                <a:gdLst/>
                <a:ahLst/>
                <a:cxnLst>
                  <a:cxn ang="0">
                    <a:pos x="300" y="2"/>
                  </a:cxn>
                  <a:cxn ang="0">
                    <a:pos x="369" y="20"/>
                  </a:cxn>
                  <a:cxn ang="0">
                    <a:pos x="436" y="52"/>
                  </a:cxn>
                  <a:cxn ang="0">
                    <a:pos x="497" y="100"/>
                  </a:cxn>
                  <a:cxn ang="0">
                    <a:pos x="551" y="161"/>
                  </a:cxn>
                  <a:cxn ang="0">
                    <a:pos x="543" y="200"/>
                  </a:cxn>
                  <a:cxn ang="0">
                    <a:pos x="522" y="238"/>
                  </a:cxn>
                  <a:cxn ang="0">
                    <a:pos x="489" y="271"/>
                  </a:cxn>
                  <a:cxn ang="0">
                    <a:pos x="446" y="296"/>
                  </a:cxn>
                  <a:cxn ang="0">
                    <a:pos x="393" y="311"/>
                  </a:cxn>
                  <a:cxn ang="0">
                    <a:pos x="321" y="316"/>
                  </a:cxn>
                  <a:cxn ang="0">
                    <a:pos x="258" y="309"/>
                  </a:cxn>
                  <a:cxn ang="0">
                    <a:pos x="206" y="295"/>
                  </a:cxn>
                  <a:cxn ang="0">
                    <a:pos x="164" y="279"/>
                  </a:cxn>
                  <a:cxn ang="0">
                    <a:pos x="132" y="261"/>
                  </a:cxn>
                  <a:cxn ang="0">
                    <a:pos x="113" y="249"/>
                  </a:cxn>
                  <a:cxn ang="0">
                    <a:pos x="107" y="243"/>
                  </a:cxn>
                  <a:cxn ang="0">
                    <a:pos x="123" y="312"/>
                  </a:cxn>
                  <a:cxn ang="0">
                    <a:pos x="126" y="372"/>
                  </a:cxn>
                  <a:cxn ang="0">
                    <a:pos x="119" y="424"/>
                  </a:cxn>
                  <a:cxn ang="0">
                    <a:pos x="106" y="468"/>
                  </a:cxn>
                  <a:cxn ang="0">
                    <a:pos x="88" y="503"/>
                  </a:cxn>
                  <a:cxn ang="0">
                    <a:pos x="69" y="531"/>
                  </a:cxn>
                  <a:cxn ang="0">
                    <a:pos x="51" y="502"/>
                  </a:cxn>
                  <a:cxn ang="0">
                    <a:pos x="25" y="442"/>
                  </a:cxn>
                  <a:cxn ang="0">
                    <a:pos x="8" y="380"/>
                  </a:cxn>
                  <a:cxn ang="0">
                    <a:pos x="0" y="316"/>
                  </a:cxn>
                  <a:cxn ang="0">
                    <a:pos x="2" y="252"/>
                  </a:cxn>
                  <a:cxn ang="0">
                    <a:pos x="13" y="191"/>
                  </a:cxn>
                  <a:cxn ang="0">
                    <a:pos x="35" y="135"/>
                  </a:cxn>
                  <a:cxn ang="0">
                    <a:pos x="65" y="87"/>
                  </a:cxn>
                  <a:cxn ang="0">
                    <a:pos x="106" y="48"/>
                  </a:cxn>
                  <a:cxn ang="0">
                    <a:pos x="163" y="18"/>
                  </a:cxn>
                  <a:cxn ang="0">
                    <a:pos x="231" y="2"/>
                  </a:cxn>
                </a:cxnLst>
                <a:rect l="0" t="0" r="r" b="b"/>
                <a:pathLst>
                  <a:path w="551" h="531">
                    <a:moveTo>
                      <a:pt x="265" y="0"/>
                    </a:moveTo>
                    <a:lnTo>
                      <a:pt x="300" y="2"/>
                    </a:lnTo>
                    <a:lnTo>
                      <a:pt x="335" y="9"/>
                    </a:lnTo>
                    <a:lnTo>
                      <a:pt x="369" y="20"/>
                    </a:lnTo>
                    <a:lnTo>
                      <a:pt x="403" y="34"/>
                    </a:lnTo>
                    <a:lnTo>
                      <a:pt x="436" y="52"/>
                    </a:lnTo>
                    <a:lnTo>
                      <a:pt x="467" y="74"/>
                    </a:lnTo>
                    <a:lnTo>
                      <a:pt x="497" y="100"/>
                    </a:lnTo>
                    <a:lnTo>
                      <a:pt x="525" y="129"/>
                    </a:lnTo>
                    <a:lnTo>
                      <a:pt x="551" y="161"/>
                    </a:lnTo>
                    <a:lnTo>
                      <a:pt x="549" y="181"/>
                    </a:lnTo>
                    <a:lnTo>
                      <a:pt x="543" y="200"/>
                    </a:lnTo>
                    <a:lnTo>
                      <a:pt x="535" y="219"/>
                    </a:lnTo>
                    <a:lnTo>
                      <a:pt x="522" y="238"/>
                    </a:lnTo>
                    <a:lnTo>
                      <a:pt x="507" y="255"/>
                    </a:lnTo>
                    <a:lnTo>
                      <a:pt x="489" y="271"/>
                    </a:lnTo>
                    <a:lnTo>
                      <a:pt x="469" y="284"/>
                    </a:lnTo>
                    <a:lnTo>
                      <a:pt x="446" y="296"/>
                    </a:lnTo>
                    <a:lnTo>
                      <a:pt x="421" y="305"/>
                    </a:lnTo>
                    <a:lnTo>
                      <a:pt x="393" y="311"/>
                    </a:lnTo>
                    <a:lnTo>
                      <a:pt x="355" y="315"/>
                    </a:lnTo>
                    <a:lnTo>
                      <a:pt x="321" y="316"/>
                    </a:lnTo>
                    <a:lnTo>
                      <a:pt x="288" y="313"/>
                    </a:lnTo>
                    <a:lnTo>
                      <a:pt x="258" y="309"/>
                    </a:lnTo>
                    <a:lnTo>
                      <a:pt x="231" y="303"/>
                    </a:lnTo>
                    <a:lnTo>
                      <a:pt x="206" y="295"/>
                    </a:lnTo>
                    <a:lnTo>
                      <a:pt x="184" y="287"/>
                    </a:lnTo>
                    <a:lnTo>
                      <a:pt x="164" y="279"/>
                    </a:lnTo>
                    <a:lnTo>
                      <a:pt x="147" y="269"/>
                    </a:lnTo>
                    <a:lnTo>
                      <a:pt x="132" y="261"/>
                    </a:lnTo>
                    <a:lnTo>
                      <a:pt x="121" y="254"/>
                    </a:lnTo>
                    <a:lnTo>
                      <a:pt x="113" y="249"/>
                    </a:lnTo>
                    <a:lnTo>
                      <a:pt x="109" y="245"/>
                    </a:lnTo>
                    <a:lnTo>
                      <a:pt x="107" y="243"/>
                    </a:lnTo>
                    <a:lnTo>
                      <a:pt x="117" y="279"/>
                    </a:lnTo>
                    <a:lnTo>
                      <a:pt x="123" y="312"/>
                    </a:lnTo>
                    <a:lnTo>
                      <a:pt x="126" y="342"/>
                    </a:lnTo>
                    <a:lnTo>
                      <a:pt x="126" y="372"/>
                    </a:lnTo>
                    <a:lnTo>
                      <a:pt x="124" y="399"/>
                    </a:lnTo>
                    <a:lnTo>
                      <a:pt x="119" y="424"/>
                    </a:lnTo>
                    <a:lnTo>
                      <a:pt x="113" y="447"/>
                    </a:lnTo>
                    <a:lnTo>
                      <a:pt x="106" y="468"/>
                    </a:lnTo>
                    <a:lnTo>
                      <a:pt x="97" y="487"/>
                    </a:lnTo>
                    <a:lnTo>
                      <a:pt x="88" y="503"/>
                    </a:lnTo>
                    <a:lnTo>
                      <a:pt x="79" y="518"/>
                    </a:lnTo>
                    <a:lnTo>
                      <a:pt x="69" y="531"/>
                    </a:lnTo>
                    <a:lnTo>
                      <a:pt x="60" y="516"/>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3" y="18"/>
                    </a:lnTo>
                    <a:lnTo>
                      <a:pt x="196" y="8"/>
                    </a:lnTo>
                    <a:lnTo>
                      <a:pt x="231" y="2"/>
                    </a:lnTo>
                    <a:lnTo>
                      <a:pt x="26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9" name="Freeform 28"/>
              <p:cNvSpPr>
                <a:spLocks/>
              </p:cNvSpPr>
              <p:nvPr/>
            </p:nvSpPr>
            <p:spPr bwMode="auto">
              <a:xfrm>
                <a:off x="4721226" y="3819525"/>
                <a:ext cx="26988" cy="26988"/>
              </a:xfrm>
              <a:custGeom>
                <a:avLst/>
                <a:gdLst/>
                <a:ahLst/>
                <a:cxnLst>
                  <a:cxn ang="0">
                    <a:pos x="9" y="0"/>
                  </a:cxn>
                  <a:cxn ang="0">
                    <a:pos x="13" y="2"/>
                  </a:cxn>
                  <a:cxn ang="0">
                    <a:pos x="15" y="3"/>
                  </a:cxn>
                  <a:cxn ang="0">
                    <a:pos x="17" y="6"/>
                  </a:cxn>
                  <a:cxn ang="0">
                    <a:pos x="17" y="11"/>
                  </a:cxn>
                  <a:cxn ang="0">
                    <a:pos x="13" y="15"/>
                  </a:cxn>
                  <a:cxn ang="0">
                    <a:pos x="9" y="17"/>
                  </a:cxn>
                  <a:cxn ang="0">
                    <a:pos x="4" y="15"/>
                  </a:cxn>
                  <a:cxn ang="0">
                    <a:pos x="2" y="13"/>
                  </a:cxn>
                  <a:cxn ang="0">
                    <a:pos x="0" y="8"/>
                  </a:cxn>
                  <a:cxn ang="0">
                    <a:pos x="2" y="3"/>
                  </a:cxn>
                  <a:cxn ang="0">
                    <a:pos x="4" y="2"/>
                  </a:cxn>
                  <a:cxn ang="0">
                    <a:pos x="9" y="0"/>
                  </a:cxn>
                </a:cxnLst>
                <a:rect l="0" t="0" r="r" b="b"/>
                <a:pathLst>
                  <a:path w="17" h="17">
                    <a:moveTo>
                      <a:pt x="9" y="0"/>
                    </a:moveTo>
                    <a:lnTo>
                      <a:pt x="13" y="2"/>
                    </a:lnTo>
                    <a:lnTo>
                      <a:pt x="15" y="3"/>
                    </a:lnTo>
                    <a:lnTo>
                      <a:pt x="17" y="6"/>
                    </a:lnTo>
                    <a:lnTo>
                      <a:pt x="17" y="11"/>
                    </a:lnTo>
                    <a:lnTo>
                      <a:pt x="13" y="15"/>
                    </a:lnTo>
                    <a:lnTo>
                      <a:pt x="9" y="17"/>
                    </a:lnTo>
                    <a:lnTo>
                      <a:pt x="4" y="15"/>
                    </a:lnTo>
                    <a:lnTo>
                      <a:pt x="2" y="13"/>
                    </a:lnTo>
                    <a:lnTo>
                      <a:pt x="0" y="8"/>
                    </a:lnTo>
                    <a:lnTo>
                      <a:pt x="2" y="3"/>
                    </a:lnTo>
                    <a:lnTo>
                      <a:pt x="4" y="2"/>
                    </a:lnTo>
                    <a:lnTo>
                      <a:pt x="9"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0" name="Freeform 29"/>
              <p:cNvSpPr>
                <a:spLocks/>
              </p:cNvSpPr>
              <p:nvPr/>
            </p:nvSpPr>
            <p:spPr bwMode="auto">
              <a:xfrm>
                <a:off x="4718051" y="3941763"/>
                <a:ext cx="25400" cy="26988"/>
              </a:xfrm>
              <a:custGeom>
                <a:avLst/>
                <a:gdLst/>
                <a:ahLst/>
                <a:cxnLst>
                  <a:cxn ang="0">
                    <a:pos x="7" y="0"/>
                  </a:cxn>
                  <a:cxn ang="0">
                    <a:pos x="12" y="2"/>
                  </a:cxn>
                  <a:cxn ang="0">
                    <a:pos x="15" y="4"/>
                  </a:cxn>
                  <a:cxn ang="0">
                    <a:pos x="16" y="8"/>
                  </a:cxn>
                  <a:cxn ang="0">
                    <a:pos x="15" y="13"/>
                  </a:cxn>
                  <a:cxn ang="0">
                    <a:pos x="12" y="15"/>
                  </a:cxn>
                  <a:cxn ang="0">
                    <a:pos x="7" y="17"/>
                  </a:cxn>
                  <a:cxn ang="0">
                    <a:pos x="3" y="15"/>
                  </a:cxn>
                  <a:cxn ang="0">
                    <a:pos x="1" y="13"/>
                  </a:cxn>
                  <a:cxn ang="0">
                    <a:pos x="0" y="8"/>
                  </a:cxn>
                  <a:cxn ang="0">
                    <a:pos x="0" y="5"/>
                  </a:cxn>
                  <a:cxn ang="0">
                    <a:pos x="2" y="3"/>
                  </a:cxn>
                  <a:cxn ang="0">
                    <a:pos x="4" y="1"/>
                  </a:cxn>
                  <a:cxn ang="0">
                    <a:pos x="7" y="0"/>
                  </a:cxn>
                </a:cxnLst>
                <a:rect l="0" t="0" r="r" b="b"/>
                <a:pathLst>
                  <a:path w="16" h="17">
                    <a:moveTo>
                      <a:pt x="7" y="0"/>
                    </a:moveTo>
                    <a:lnTo>
                      <a:pt x="12" y="2"/>
                    </a:lnTo>
                    <a:lnTo>
                      <a:pt x="15" y="4"/>
                    </a:lnTo>
                    <a:lnTo>
                      <a:pt x="16" y="8"/>
                    </a:lnTo>
                    <a:lnTo>
                      <a:pt x="15" y="13"/>
                    </a:lnTo>
                    <a:lnTo>
                      <a:pt x="12" y="15"/>
                    </a:lnTo>
                    <a:lnTo>
                      <a:pt x="7" y="17"/>
                    </a:lnTo>
                    <a:lnTo>
                      <a:pt x="3" y="15"/>
                    </a:lnTo>
                    <a:lnTo>
                      <a:pt x="1" y="13"/>
                    </a:lnTo>
                    <a:lnTo>
                      <a:pt x="0" y="8"/>
                    </a:lnTo>
                    <a:lnTo>
                      <a:pt x="0" y="5"/>
                    </a:lnTo>
                    <a:lnTo>
                      <a:pt x="2" y="3"/>
                    </a:lnTo>
                    <a:lnTo>
                      <a:pt x="4" y="1"/>
                    </a:lnTo>
                    <a:lnTo>
                      <a:pt x="7"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1" name="Freeform 30"/>
              <p:cNvSpPr>
                <a:spLocks noEditPoints="1"/>
              </p:cNvSpPr>
              <p:nvPr/>
            </p:nvSpPr>
            <p:spPr bwMode="auto">
              <a:xfrm>
                <a:off x="4864101" y="1873250"/>
                <a:ext cx="87313" cy="465138"/>
              </a:xfrm>
              <a:custGeom>
                <a:avLst/>
                <a:gdLst/>
                <a:ahLst/>
                <a:cxnLst>
                  <a:cxn ang="0">
                    <a:pos x="35" y="291"/>
                  </a:cxn>
                  <a:cxn ang="0">
                    <a:pos x="34" y="293"/>
                  </a:cxn>
                  <a:cxn ang="0">
                    <a:pos x="35" y="291"/>
                  </a:cxn>
                  <a:cxn ang="0">
                    <a:pos x="0" y="0"/>
                  </a:cxn>
                  <a:cxn ang="0">
                    <a:pos x="1" y="1"/>
                  </a:cxn>
                  <a:cxn ang="0">
                    <a:pos x="4" y="6"/>
                  </a:cxn>
                  <a:cxn ang="0">
                    <a:pos x="9" y="14"/>
                  </a:cxn>
                  <a:cxn ang="0">
                    <a:pos x="16" y="25"/>
                  </a:cxn>
                  <a:cxn ang="0">
                    <a:pos x="23" y="38"/>
                  </a:cxn>
                  <a:cxn ang="0">
                    <a:pos x="30" y="54"/>
                  </a:cxn>
                  <a:cxn ang="0">
                    <a:pos x="37" y="73"/>
                  </a:cxn>
                  <a:cxn ang="0">
                    <a:pos x="44" y="94"/>
                  </a:cxn>
                  <a:cxn ang="0">
                    <a:pos x="49" y="117"/>
                  </a:cxn>
                  <a:cxn ang="0">
                    <a:pos x="53" y="142"/>
                  </a:cxn>
                  <a:cxn ang="0">
                    <a:pos x="55" y="169"/>
                  </a:cxn>
                  <a:cxn ang="0">
                    <a:pos x="55" y="198"/>
                  </a:cxn>
                  <a:cxn ang="0">
                    <a:pos x="52" y="228"/>
                  </a:cxn>
                  <a:cxn ang="0">
                    <a:pos x="45" y="260"/>
                  </a:cxn>
                  <a:cxn ang="0">
                    <a:pos x="35" y="291"/>
                  </a:cxn>
                  <a:cxn ang="0">
                    <a:pos x="36" y="285"/>
                  </a:cxn>
                  <a:cxn ang="0">
                    <a:pos x="38" y="274"/>
                  </a:cxn>
                  <a:cxn ang="0">
                    <a:pos x="41" y="260"/>
                  </a:cxn>
                  <a:cxn ang="0">
                    <a:pos x="42" y="244"/>
                  </a:cxn>
                  <a:cxn ang="0">
                    <a:pos x="44" y="223"/>
                  </a:cxn>
                  <a:cxn ang="0">
                    <a:pos x="45" y="201"/>
                  </a:cxn>
                  <a:cxn ang="0">
                    <a:pos x="44" y="176"/>
                  </a:cxn>
                  <a:cxn ang="0">
                    <a:pos x="42" y="150"/>
                  </a:cxn>
                  <a:cxn ang="0">
                    <a:pos x="38" y="122"/>
                  </a:cxn>
                  <a:cxn ang="0">
                    <a:pos x="33" y="92"/>
                  </a:cxn>
                  <a:cxn ang="0">
                    <a:pos x="25" y="62"/>
                  </a:cxn>
                  <a:cxn ang="0">
                    <a:pos x="14" y="31"/>
                  </a:cxn>
                  <a:cxn ang="0">
                    <a:pos x="0" y="0"/>
                  </a:cxn>
                </a:cxnLst>
                <a:rect l="0" t="0" r="r" b="b"/>
                <a:pathLst>
                  <a:path w="55" h="293">
                    <a:moveTo>
                      <a:pt x="35" y="291"/>
                    </a:moveTo>
                    <a:lnTo>
                      <a:pt x="34" y="293"/>
                    </a:lnTo>
                    <a:lnTo>
                      <a:pt x="35" y="291"/>
                    </a:lnTo>
                    <a:close/>
                    <a:moveTo>
                      <a:pt x="0" y="0"/>
                    </a:moveTo>
                    <a:lnTo>
                      <a:pt x="1" y="1"/>
                    </a:lnTo>
                    <a:lnTo>
                      <a:pt x="4" y="6"/>
                    </a:lnTo>
                    <a:lnTo>
                      <a:pt x="9" y="14"/>
                    </a:lnTo>
                    <a:lnTo>
                      <a:pt x="16" y="25"/>
                    </a:lnTo>
                    <a:lnTo>
                      <a:pt x="23" y="38"/>
                    </a:lnTo>
                    <a:lnTo>
                      <a:pt x="30" y="54"/>
                    </a:lnTo>
                    <a:lnTo>
                      <a:pt x="37" y="73"/>
                    </a:lnTo>
                    <a:lnTo>
                      <a:pt x="44" y="94"/>
                    </a:lnTo>
                    <a:lnTo>
                      <a:pt x="49" y="117"/>
                    </a:lnTo>
                    <a:lnTo>
                      <a:pt x="53" y="142"/>
                    </a:lnTo>
                    <a:lnTo>
                      <a:pt x="55" y="169"/>
                    </a:lnTo>
                    <a:lnTo>
                      <a:pt x="55" y="198"/>
                    </a:lnTo>
                    <a:lnTo>
                      <a:pt x="52" y="228"/>
                    </a:lnTo>
                    <a:lnTo>
                      <a:pt x="45" y="260"/>
                    </a:lnTo>
                    <a:lnTo>
                      <a:pt x="35" y="291"/>
                    </a:lnTo>
                    <a:lnTo>
                      <a:pt x="36" y="285"/>
                    </a:lnTo>
                    <a:lnTo>
                      <a:pt x="38" y="274"/>
                    </a:lnTo>
                    <a:lnTo>
                      <a:pt x="41" y="260"/>
                    </a:lnTo>
                    <a:lnTo>
                      <a:pt x="42" y="244"/>
                    </a:lnTo>
                    <a:lnTo>
                      <a:pt x="44" y="223"/>
                    </a:lnTo>
                    <a:lnTo>
                      <a:pt x="45" y="201"/>
                    </a:lnTo>
                    <a:lnTo>
                      <a:pt x="44" y="176"/>
                    </a:lnTo>
                    <a:lnTo>
                      <a:pt x="42" y="150"/>
                    </a:lnTo>
                    <a:lnTo>
                      <a:pt x="38" y="122"/>
                    </a:lnTo>
                    <a:lnTo>
                      <a:pt x="33" y="92"/>
                    </a:lnTo>
                    <a:lnTo>
                      <a:pt x="25" y="62"/>
                    </a:lnTo>
                    <a:lnTo>
                      <a:pt x="14" y="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2" name="Freeform 31"/>
              <p:cNvSpPr>
                <a:spLocks/>
              </p:cNvSpPr>
              <p:nvPr/>
            </p:nvSpPr>
            <p:spPr bwMode="auto">
              <a:xfrm>
                <a:off x="4332288" y="1682750"/>
                <a:ext cx="409575" cy="303213"/>
              </a:xfrm>
              <a:custGeom>
                <a:avLst/>
                <a:gdLst/>
                <a:ahLst/>
                <a:cxnLst>
                  <a:cxn ang="0">
                    <a:pos x="208" y="0"/>
                  </a:cxn>
                  <a:cxn ang="0">
                    <a:pos x="210" y="1"/>
                  </a:cxn>
                  <a:cxn ang="0">
                    <a:pos x="219" y="10"/>
                  </a:cxn>
                  <a:cxn ang="0">
                    <a:pos x="225" y="17"/>
                  </a:cxn>
                  <a:cxn ang="0">
                    <a:pos x="232" y="26"/>
                  </a:cxn>
                  <a:cxn ang="0">
                    <a:pos x="240" y="36"/>
                  </a:cxn>
                  <a:cxn ang="0">
                    <a:pos x="247" y="48"/>
                  </a:cxn>
                  <a:cxn ang="0">
                    <a:pos x="253" y="61"/>
                  </a:cxn>
                  <a:cxn ang="0">
                    <a:pos x="257" y="74"/>
                  </a:cxn>
                  <a:cxn ang="0">
                    <a:pos x="258" y="88"/>
                  </a:cxn>
                  <a:cxn ang="0">
                    <a:pos x="257" y="102"/>
                  </a:cxn>
                  <a:cxn ang="0">
                    <a:pos x="252" y="118"/>
                  </a:cxn>
                  <a:cxn ang="0">
                    <a:pos x="243" y="133"/>
                  </a:cxn>
                  <a:cxn ang="0">
                    <a:pos x="229" y="148"/>
                  </a:cxn>
                  <a:cxn ang="0">
                    <a:pos x="212" y="162"/>
                  </a:cxn>
                  <a:cxn ang="0">
                    <a:pos x="192" y="173"/>
                  </a:cxn>
                  <a:cxn ang="0">
                    <a:pos x="171" y="181"/>
                  </a:cxn>
                  <a:cxn ang="0">
                    <a:pos x="149" y="187"/>
                  </a:cxn>
                  <a:cxn ang="0">
                    <a:pos x="127" y="191"/>
                  </a:cxn>
                  <a:cxn ang="0">
                    <a:pos x="104" y="191"/>
                  </a:cxn>
                  <a:cxn ang="0">
                    <a:pos x="83" y="191"/>
                  </a:cxn>
                  <a:cxn ang="0">
                    <a:pos x="62" y="188"/>
                  </a:cxn>
                  <a:cxn ang="0">
                    <a:pos x="43" y="183"/>
                  </a:cxn>
                  <a:cxn ang="0">
                    <a:pos x="26" y="178"/>
                  </a:cxn>
                  <a:cxn ang="0">
                    <a:pos x="11" y="171"/>
                  </a:cxn>
                  <a:cxn ang="0">
                    <a:pos x="0" y="163"/>
                  </a:cxn>
                  <a:cxn ang="0">
                    <a:pos x="2" y="163"/>
                  </a:cxn>
                  <a:cxn ang="0">
                    <a:pos x="9" y="164"/>
                  </a:cxn>
                  <a:cxn ang="0">
                    <a:pos x="18" y="165"/>
                  </a:cxn>
                  <a:cxn ang="0">
                    <a:pos x="30" y="165"/>
                  </a:cxn>
                  <a:cxn ang="0">
                    <a:pos x="45" y="165"/>
                  </a:cxn>
                  <a:cxn ang="0">
                    <a:pos x="61" y="165"/>
                  </a:cxn>
                  <a:cxn ang="0">
                    <a:pos x="79" y="162"/>
                  </a:cxn>
                  <a:cxn ang="0">
                    <a:pos x="98" y="158"/>
                  </a:cxn>
                  <a:cxn ang="0">
                    <a:pos x="116" y="152"/>
                  </a:cxn>
                  <a:cxn ang="0">
                    <a:pos x="133" y="143"/>
                  </a:cxn>
                  <a:cxn ang="0">
                    <a:pos x="150" y="132"/>
                  </a:cxn>
                  <a:cxn ang="0">
                    <a:pos x="165" y="118"/>
                  </a:cxn>
                  <a:cxn ang="0">
                    <a:pos x="163" y="119"/>
                  </a:cxn>
                  <a:cxn ang="0">
                    <a:pos x="158" y="120"/>
                  </a:cxn>
                  <a:cxn ang="0">
                    <a:pos x="149" y="121"/>
                  </a:cxn>
                  <a:cxn ang="0">
                    <a:pos x="138" y="122"/>
                  </a:cxn>
                  <a:cxn ang="0">
                    <a:pos x="124" y="122"/>
                  </a:cxn>
                  <a:cxn ang="0">
                    <a:pos x="110" y="120"/>
                  </a:cxn>
                  <a:cxn ang="0">
                    <a:pos x="96" y="116"/>
                  </a:cxn>
                  <a:cxn ang="0">
                    <a:pos x="82" y="109"/>
                  </a:cxn>
                  <a:cxn ang="0">
                    <a:pos x="69" y="99"/>
                  </a:cxn>
                  <a:cxn ang="0">
                    <a:pos x="75" y="99"/>
                  </a:cxn>
                  <a:cxn ang="0">
                    <a:pos x="82" y="98"/>
                  </a:cxn>
                  <a:cxn ang="0">
                    <a:pos x="91" y="98"/>
                  </a:cxn>
                  <a:cxn ang="0">
                    <a:pos x="102" y="97"/>
                  </a:cxn>
                  <a:cxn ang="0">
                    <a:pos x="114" y="94"/>
                  </a:cxn>
                  <a:cxn ang="0">
                    <a:pos x="127" y="91"/>
                  </a:cxn>
                  <a:cxn ang="0">
                    <a:pos x="140" y="87"/>
                  </a:cxn>
                  <a:cxn ang="0">
                    <a:pos x="153" y="82"/>
                  </a:cxn>
                  <a:cxn ang="0">
                    <a:pos x="166" y="76"/>
                  </a:cxn>
                  <a:cxn ang="0">
                    <a:pos x="178" y="68"/>
                  </a:cxn>
                  <a:cxn ang="0">
                    <a:pos x="188" y="58"/>
                  </a:cxn>
                  <a:cxn ang="0">
                    <a:pos x="197" y="46"/>
                  </a:cxn>
                  <a:cxn ang="0">
                    <a:pos x="203" y="33"/>
                  </a:cxn>
                  <a:cxn ang="0">
                    <a:pos x="207" y="18"/>
                  </a:cxn>
                  <a:cxn ang="0">
                    <a:pos x="208" y="0"/>
                  </a:cxn>
                </a:cxnLst>
                <a:rect l="0" t="0" r="r" b="b"/>
                <a:pathLst>
                  <a:path w="258" h="191">
                    <a:moveTo>
                      <a:pt x="208" y="0"/>
                    </a:moveTo>
                    <a:lnTo>
                      <a:pt x="210" y="1"/>
                    </a:lnTo>
                    <a:lnTo>
                      <a:pt x="219" y="10"/>
                    </a:lnTo>
                    <a:lnTo>
                      <a:pt x="225" y="17"/>
                    </a:lnTo>
                    <a:lnTo>
                      <a:pt x="232" y="26"/>
                    </a:lnTo>
                    <a:lnTo>
                      <a:pt x="240" y="36"/>
                    </a:lnTo>
                    <a:lnTo>
                      <a:pt x="247" y="48"/>
                    </a:lnTo>
                    <a:lnTo>
                      <a:pt x="253" y="61"/>
                    </a:lnTo>
                    <a:lnTo>
                      <a:pt x="257" y="74"/>
                    </a:lnTo>
                    <a:lnTo>
                      <a:pt x="258" y="88"/>
                    </a:lnTo>
                    <a:lnTo>
                      <a:pt x="257" y="102"/>
                    </a:lnTo>
                    <a:lnTo>
                      <a:pt x="252" y="118"/>
                    </a:lnTo>
                    <a:lnTo>
                      <a:pt x="243" y="133"/>
                    </a:lnTo>
                    <a:lnTo>
                      <a:pt x="229" y="148"/>
                    </a:lnTo>
                    <a:lnTo>
                      <a:pt x="212" y="162"/>
                    </a:lnTo>
                    <a:lnTo>
                      <a:pt x="192" y="173"/>
                    </a:lnTo>
                    <a:lnTo>
                      <a:pt x="171" y="181"/>
                    </a:lnTo>
                    <a:lnTo>
                      <a:pt x="149" y="187"/>
                    </a:lnTo>
                    <a:lnTo>
                      <a:pt x="127" y="191"/>
                    </a:lnTo>
                    <a:lnTo>
                      <a:pt x="104" y="191"/>
                    </a:lnTo>
                    <a:lnTo>
                      <a:pt x="83" y="191"/>
                    </a:lnTo>
                    <a:lnTo>
                      <a:pt x="62" y="188"/>
                    </a:lnTo>
                    <a:lnTo>
                      <a:pt x="43" y="183"/>
                    </a:lnTo>
                    <a:lnTo>
                      <a:pt x="26" y="178"/>
                    </a:lnTo>
                    <a:lnTo>
                      <a:pt x="11" y="171"/>
                    </a:lnTo>
                    <a:lnTo>
                      <a:pt x="0" y="163"/>
                    </a:lnTo>
                    <a:lnTo>
                      <a:pt x="2" y="163"/>
                    </a:lnTo>
                    <a:lnTo>
                      <a:pt x="9" y="164"/>
                    </a:lnTo>
                    <a:lnTo>
                      <a:pt x="18" y="165"/>
                    </a:lnTo>
                    <a:lnTo>
                      <a:pt x="30" y="165"/>
                    </a:lnTo>
                    <a:lnTo>
                      <a:pt x="45" y="165"/>
                    </a:lnTo>
                    <a:lnTo>
                      <a:pt x="61" y="165"/>
                    </a:lnTo>
                    <a:lnTo>
                      <a:pt x="79" y="162"/>
                    </a:lnTo>
                    <a:lnTo>
                      <a:pt x="98" y="158"/>
                    </a:lnTo>
                    <a:lnTo>
                      <a:pt x="116" y="152"/>
                    </a:lnTo>
                    <a:lnTo>
                      <a:pt x="133" y="143"/>
                    </a:lnTo>
                    <a:lnTo>
                      <a:pt x="150" y="132"/>
                    </a:lnTo>
                    <a:lnTo>
                      <a:pt x="165" y="118"/>
                    </a:lnTo>
                    <a:lnTo>
                      <a:pt x="163" y="119"/>
                    </a:lnTo>
                    <a:lnTo>
                      <a:pt x="158" y="120"/>
                    </a:lnTo>
                    <a:lnTo>
                      <a:pt x="149" y="121"/>
                    </a:lnTo>
                    <a:lnTo>
                      <a:pt x="138" y="122"/>
                    </a:lnTo>
                    <a:lnTo>
                      <a:pt x="124" y="122"/>
                    </a:lnTo>
                    <a:lnTo>
                      <a:pt x="110" y="120"/>
                    </a:lnTo>
                    <a:lnTo>
                      <a:pt x="96" y="116"/>
                    </a:lnTo>
                    <a:lnTo>
                      <a:pt x="82" y="109"/>
                    </a:lnTo>
                    <a:lnTo>
                      <a:pt x="69" y="99"/>
                    </a:lnTo>
                    <a:lnTo>
                      <a:pt x="75" y="99"/>
                    </a:lnTo>
                    <a:lnTo>
                      <a:pt x="82" y="98"/>
                    </a:lnTo>
                    <a:lnTo>
                      <a:pt x="91" y="98"/>
                    </a:lnTo>
                    <a:lnTo>
                      <a:pt x="102" y="97"/>
                    </a:lnTo>
                    <a:lnTo>
                      <a:pt x="114" y="94"/>
                    </a:lnTo>
                    <a:lnTo>
                      <a:pt x="127" y="91"/>
                    </a:lnTo>
                    <a:lnTo>
                      <a:pt x="140" y="87"/>
                    </a:lnTo>
                    <a:lnTo>
                      <a:pt x="153" y="82"/>
                    </a:lnTo>
                    <a:lnTo>
                      <a:pt x="166" y="76"/>
                    </a:lnTo>
                    <a:lnTo>
                      <a:pt x="178" y="68"/>
                    </a:lnTo>
                    <a:lnTo>
                      <a:pt x="188" y="58"/>
                    </a:lnTo>
                    <a:lnTo>
                      <a:pt x="197" y="46"/>
                    </a:lnTo>
                    <a:lnTo>
                      <a:pt x="203" y="33"/>
                    </a:lnTo>
                    <a:lnTo>
                      <a:pt x="207" y="18"/>
                    </a:lnTo>
                    <a:lnTo>
                      <a:pt x="208" y="0"/>
                    </a:lnTo>
                    <a:close/>
                  </a:path>
                </a:pathLst>
              </a:custGeom>
              <a:solidFill>
                <a:srgbClr val="36363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grpSp>
        <p:sp>
          <p:nvSpPr>
            <p:cNvPr id="8" name="Oval 7"/>
            <p:cNvSpPr/>
            <p:nvPr/>
          </p:nvSpPr>
          <p:spPr>
            <a:xfrm>
              <a:off x="4446428" y="5487640"/>
              <a:ext cx="2011680" cy="270141"/>
            </a:xfrm>
            <a:prstGeom prst="ellipse">
              <a:avLst/>
            </a:prstGeom>
            <a:gradFill flip="none" rotWithShape="1">
              <a:gsLst>
                <a:gs pos="0">
                  <a:schemeClr val="tx1">
                    <a:lumMod val="65000"/>
                    <a:lumOff val="35000"/>
                  </a:schemeClr>
                </a:gs>
                <a:gs pos="67000">
                  <a:schemeClr val="tx1">
                    <a:lumMod val="65000"/>
                    <a:lumOff val="35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sp>
        <p:nvSpPr>
          <p:cNvPr id="33" name="Rectangle 32"/>
          <p:cNvSpPr/>
          <p:nvPr/>
        </p:nvSpPr>
        <p:spPr>
          <a:xfrm>
            <a:off x="973749" y="826182"/>
            <a:ext cx="1627882" cy="369332"/>
          </a:xfrm>
          <a:prstGeom prst="rect">
            <a:avLst/>
          </a:prstGeom>
        </p:spPr>
        <p:txBody>
          <a:bodyPr wrap="none">
            <a:spAutoFit/>
          </a:bodyPr>
          <a:lstStyle/>
          <a:p>
            <a:r>
              <a:rPr lang="en-US" b="1" dirty="0" err="1">
                <a:solidFill>
                  <a:srgbClr val="00B050"/>
                </a:solidFill>
              </a:rPr>
              <a:t>Kepala</a:t>
            </a:r>
            <a:r>
              <a:rPr lang="en-US" b="1" dirty="0">
                <a:solidFill>
                  <a:srgbClr val="00B050"/>
                </a:solidFill>
              </a:rPr>
              <a:t> </a:t>
            </a:r>
            <a:r>
              <a:rPr lang="en-US" b="1" dirty="0" err="1">
                <a:solidFill>
                  <a:srgbClr val="00B050"/>
                </a:solidFill>
              </a:rPr>
              <a:t>Sekolah</a:t>
            </a:r>
            <a:endParaRPr lang="en-US" b="1" dirty="0">
              <a:solidFill>
                <a:srgbClr val="00B050"/>
              </a:solidFill>
            </a:endParaRPr>
          </a:p>
        </p:txBody>
      </p:sp>
      <p:cxnSp>
        <p:nvCxnSpPr>
          <p:cNvPr id="34" name="Elbow Connector 33"/>
          <p:cNvCxnSpPr>
            <a:stCxn id="33" idx="2"/>
          </p:cNvCxnSpPr>
          <p:nvPr/>
        </p:nvCxnSpPr>
        <p:spPr>
          <a:xfrm rot="16200000" flipH="1">
            <a:off x="2149838" y="833366"/>
            <a:ext cx="250058" cy="974354"/>
          </a:xfrm>
          <a:prstGeom prst="bentConnector2">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409795" y="1213491"/>
            <a:ext cx="9246867" cy="369332"/>
          </a:xfrm>
          <a:prstGeom prst="rect">
            <a:avLst/>
          </a:prstGeom>
          <a:solidFill>
            <a:schemeClr val="bg1">
              <a:lumMod val="95000"/>
            </a:schemeClr>
          </a:solidFill>
        </p:spPr>
        <p:txBody>
          <a:bodyPr wrap="square">
            <a:spAutoFit/>
          </a:bodyPr>
          <a:lstStyle/>
          <a:p>
            <a:r>
              <a:rPr lang="en-US" dirty="0" err="1" smtClean="0"/>
              <a:t>Bersama</a:t>
            </a:r>
            <a:r>
              <a:rPr lang="en-US" dirty="0" smtClean="0"/>
              <a:t> </a:t>
            </a:r>
            <a:r>
              <a:rPr lang="en-US" dirty="0" err="1"/>
              <a:t>Komite</a:t>
            </a:r>
            <a:r>
              <a:rPr lang="en-US" dirty="0"/>
              <a:t> </a:t>
            </a:r>
            <a:r>
              <a:rPr lang="en-US" dirty="0" err="1"/>
              <a:t>Sekolah</a:t>
            </a:r>
            <a:r>
              <a:rPr lang="en-US" dirty="0"/>
              <a:t> </a:t>
            </a:r>
            <a:r>
              <a:rPr lang="en-US" dirty="0" err="1"/>
              <a:t>membentuk</a:t>
            </a:r>
            <a:r>
              <a:rPr lang="en-US" dirty="0"/>
              <a:t> </a:t>
            </a:r>
            <a:r>
              <a:rPr lang="en-US" dirty="0" err="1"/>
              <a:t>Panitia</a:t>
            </a:r>
            <a:r>
              <a:rPr lang="en-US" dirty="0"/>
              <a:t> Pembangunan di </a:t>
            </a:r>
            <a:r>
              <a:rPr lang="en-US" dirty="0" err="1"/>
              <a:t>Sekolah</a:t>
            </a:r>
            <a:r>
              <a:rPr lang="en-US" dirty="0"/>
              <a:t> (P2S</a:t>
            </a:r>
            <a:r>
              <a:rPr lang="en-US" dirty="0" smtClean="0"/>
              <a:t>);</a:t>
            </a:r>
          </a:p>
        </p:txBody>
      </p:sp>
      <p:cxnSp>
        <p:nvCxnSpPr>
          <p:cNvPr id="36" name="Elbow Connector 35"/>
          <p:cNvCxnSpPr/>
          <p:nvPr/>
        </p:nvCxnSpPr>
        <p:spPr>
          <a:xfrm>
            <a:off x="1787689" y="1445572"/>
            <a:ext cx="622108" cy="454410"/>
          </a:xfrm>
          <a:prstGeom prst="bentConnector3">
            <a:avLst>
              <a:gd name="adj1" fmla="val -776"/>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2410627" y="1715316"/>
            <a:ext cx="4471224" cy="369332"/>
          </a:xfrm>
          <a:prstGeom prst="rect">
            <a:avLst/>
          </a:prstGeom>
          <a:solidFill>
            <a:schemeClr val="bg1">
              <a:lumMod val="95000"/>
            </a:schemeClr>
          </a:solidFill>
        </p:spPr>
        <p:txBody>
          <a:bodyPr wrap="none">
            <a:spAutoFit/>
          </a:bodyPr>
          <a:lstStyle/>
          <a:p>
            <a:r>
              <a:rPr lang="en-US" dirty="0" err="1"/>
              <a:t>Menerbitkan</a:t>
            </a:r>
            <a:r>
              <a:rPr lang="en-US" dirty="0"/>
              <a:t> </a:t>
            </a:r>
            <a:r>
              <a:rPr lang="en-US" dirty="0" err="1"/>
              <a:t>surat</a:t>
            </a:r>
            <a:r>
              <a:rPr lang="en-US" dirty="0"/>
              <a:t> </a:t>
            </a:r>
            <a:r>
              <a:rPr lang="en-US" dirty="0" err="1"/>
              <a:t>keputusan</a:t>
            </a:r>
            <a:r>
              <a:rPr lang="en-US" dirty="0"/>
              <a:t> </a:t>
            </a:r>
            <a:r>
              <a:rPr lang="en-US" dirty="0" err="1"/>
              <a:t>penetapan</a:t>
            </a:r>
            <a:r>
              <a:rPr lang="en-US" dirty="0"/>
              <a:t> P2S.</a:t>
            </a:r>
          </a:p>
        </p:txBody>
      </p:sp>
      <p:grpSp>
        <p:nvGrpSpPr>
          <p:cNvPr id="38" name="Group 37"/>
          <p:cNvGrpSpPr/>
          <p:nvPr/>
        </p:nvGrpSpPr>
        <p:grpSpPr>
          <a:xfrm>
            <a:off x="481465" y="748407"/>
            <a:ext cx="644684" cy="831684"/>
            <a:chOff x="4446428" y="1524000"/>
            <a:chExt cx="2011680" cy="4233781"/>
          </a:xfrm>
        </p:grpSpPr>
        <p:grpSp>
          <p:nvGrpSpPr>
            <p:cNvPr id="39" name="Group 38"/>
            <p:cNvGrpSpPr/>
            <p:nvPr/>
          </p:nvGrpSpPr>
          <p:grpSpPr>
            <a:xfrm>
              <a:off x="4571999" y="1524000"/>
              <a:ext cx="1597026" cy="4124325"/>
              <a:chOff x="3732213" y="1524000"/>
              <a:chExt cx="1597026" cy="4124325"/>
            </a:xfrm>
          </p:grpSpPr>
          <p:sp>
            <p:nvSpPr>
              <p:cNvPr id="41" name="Freeform 40"/>
              <p:cNvSpPr>
                <a:spLocks/>
              </p:cNvSpPr>
              <p:nvPr/>
            </p:nvSpPr>
            <p:spPr bwMode="auto">
              <a:xfrm>
                <a:off x="4359276" y="2782888"/>
                <a:ext cx="506413" cy="796925"/>
              </a:xfrm>
              <a:custGeom>
                <a:avLst/>
                <a:gdLst/>
                <a:ahLst/>
                <a:cxnLst>
                  <a:cxn ang="0">
                    <a:pos x="268" y="0"/>
                  </a:cxn>
                  <a:cxn ang="0">
                    <a:pos x="319" y="442"/>
                  </a:cxn>
                  <a:cxn ang="0">
                    <a:pos x="86" y="502"/>
                  </a:cxn>
                  <a:cxn ang="0">
                    <a:pos x="0" y="26"/>
                  </a:cxn>
                  <a:cxn ang="0">
                    <a:pos x="2" y="26"/>
                  </a:cxn>
                  <a:cxn ang="0">
                    <a:pos x="10" y="25"/>
                  </a:cxn>
                  <a:cxn ang="0">
                    <a:pos x="22" y="25"/>
                  </a:cxn>
                  <a:cxn ang="0">
                    <a:pos x="39" y="24"/>
                  </a:cxn>
                  <a:cxn ang="0">
                    <a:pos x="59" y="23"/>
                  </a:cxn>
                  <a:cxn ang="0">
                    <a:pos x="83" y="21"/>
                  </a:cxn>
                  <a:cxn ang="0">
                    <a:pos x="110" y="19"/>
                  </a:cxn>
                  <a:cxn ang="0">
                    <a:pos x="139" y="16"/>
                  </a:cxn>
                  <a:cxn ang="0">
                    <a:pos x="170" y="13"/>
                  </a:cxn>
                  <a:cxn ang="0">
                    <a:pos x="201" y="9"/>
                  </a:cxn>
                  <a:cxn ang="0">
                    <a:pos x="234" y="5"/>
                  </a:cxn>
                  <a:cxn ang="0">
                    <a:pos x="268" y="0"/>
                  </a:cxn>
                </a:cxnLst>
                <a:rect l="0" t="0" r="r" b="b"/>
                <a:pathLst>
                  <a:path w="319" h="502">
                    <a:moveTo>
                      <a:pt x="268" y="0"/>
                    </a:moveTo>
                    <a:lnTo>
                      <a:pt x="319" y="442"/>
                    </a:lnTo>
                    <a:lnTo>
                      <a:pt x="86" y="502"/>
                    </a:lnTo>
                    <a:lnTo>
                      <a:pt x="0" y="26"/>
                    </a:lnTo>
                    <a:lnTo>
                      <a:pt x="2" y="26"/>
                    </a:lnTo>
                    <a:lnTo>
                      <a:pt x="10" y="25"/>
                    </a:lnTo>
                    <a:lnTo>
                      <a:pt x="22" y="25"/>
                    </a:lnTo>
                    <a:lnTo>
                      <a:pt x="39" y="24"/>
                    </a:lnTo>
                    <a:lnTo>
                      <a:pt x="59" y="23"/>
                    </a:lnTo>
                    <a:lnTo>
                      <a:pt x="83" y="21"/>
                    </a:lnTo>
                    <a:lnTo>
                      <a:pt x="110" y="19"/>
                    </a:lnTo>
                    <a:lnTo>
                      <a:pt x="139" y="16"/>
                    </a:lnTo>
                    <a:lnTo>
                      <a:pt x="170" y="13"/>
                    </a:lnTo>
                    <a:lnTo>
                      <a:pt x="201" y="9"/>
                    </a:lnTo>
                    <a:lnTo>
                      <a:pt x="234" y="5"/>
                    </a:lnTo>
                    <a:lnTo>
                      <a:pt x="268" y="0"/>
                    </a:lnTo>
                    <a:close/>
                  </a:path>
                </a:pathLst>
              </a:custGeom>
              <a:solidFill>
                <a:srgbClr val="F4F8F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42" name="Freeform 41"/>
              <p:cNvSpPr>
                <a:spLocks/>
              </p:cNvSpPr>
              <p:nvPr/>
            </p:nvSpPr>
            <p:spPr bwMode="auto">
              <a:xfrm>
                <a:off x="4249738" y="4044950"/>
                <a:ext cx="666750" cy="1539875"/>
              </a:xfrm>
              <a:custGeom>
                <a:avLst/>
                <a:gdLst/>
                <a:ahLst/>
                <a:cxnLst>
                  <a:cxn ang="0">
                    <a:pos x="292" y="6"/>
                  </a:cxn>
                  <a:cxn ang="0">
                    <a:pos x="420" y="55"/>
                  </a:cxn>
                  <a:cxn ang="0">
                    <a:pos x="418" y="75"/>
                  </a:cxn>
                  <a:cxn ang="0">
                    <a:pos x="415" y="109"/>
                  </a:cxn>
                  <a:cxn ang="0">
                    <a:pos x="411" y="157"/>
                  </a:cxn>
                  <a:cxn ang="0">
                    <a:pos x="407" y="213"/>
                  </a:cxn>
                  <a:cxn ang="0">
                    <a:pos x="398" y="337"/>
                  </a:cxn>
                  <a:cxn ang="0">
                    <a:pos x="394" y="398"/>
                  </a:cxn>
                  <a:cxn ang="0">
                    <a:pos x="390" y="453"/>
                  </a:cxn>
                  <a:cxn ang="0">
                    <a:pos x="388" y="500"/>
                  </a:cxn>
                  <a:cxn ang="0">
                    <a:pos x="387" y="541"/>
                  </a:cxn>
                  <a:cxn ang="0">
                    <a:pos x="386" y="620"/>
                  </a:cxn>
                  <a:cxn ang="0">
                    <a:pos x="387" y="768"/>
                  </a:cxn>
                  <a:cxn ang="0">
                    <a:pos x="388" y="879"/>
                  </a:cxn>
                  <a:cxn ang="0">
                    <a:pos x="258" y="970"/>
                  </a:cxn>
                  <a:cxn ang="0">
                    <a:pos x="253" y="920"/>
                  </a:cxn>
                  <a:cxn ang="0">
                    <a:pos x="251" y="853"/>
                  </a:cxn>
                  <a:cxn ang="0">
                    <a:pos x="249" y="775"/>
                  </a:cxn>
                  <a:cxn ang="0">
                    <a:pos x="250" y="649"/>
                  </a:cxn>
                  <a:cxn ang="0">
                    <a:pos x="251" y="566"/>
                  </a:cxn>
                  <a:cxn ang="0">
                    <a:pos x="254" y="491"/>
                  </a:cxn>
                  <a:cxn ang="0">
                    <a:pos x="256" y="430"/>
                  </a:cxn>
                  <a:cxn ang="0">
                    <a:pos x="262" y="344"/>
                  </a:cxn>
                  <a:cxn ang="0">
                    <a:pos x="266" y="287"/>
                  </a:cxn>
                  <a:cxn ang="0">
                    <a:pos x="269" y="240"/>
                  </a:cxn>
                  <a:cxn ang="0">
                    <a:pos x="272" y="205"/>
                  </a:cxn>
                  <a:cxn ang="0">
                    <a:pos x="273" y="185"/>
                  </a:cxn>
                  <a:cxn ang="0">
                    <a:pos x="154" y="186"/>
                  </a:cxn>
                  <a:cxn ang="0">
                    <a:pos x="159" y="234"/>
                  </a:cxn>
                  <a:cxn ang="0">
                    <a:pos x="163" y="300"/>
                  </a:cxn>
                  <a:cxn ang="0">
                    <a:pos x="165" y="377"/>
                  </a:cxn>
                  <a:cxn ang="0">
                    <a:pos x="166" y="461"/>
                  </a:cxn>
                  <a:cxn ang="0">
                    <a:pos x="165" y="687"/>
                  </a:cxn>
                  <a:cxn ang="0">
                    <a:pos x="165" y="745"/>
                  </a:cxn>
                  <a:cxn ang="0">
                    <a:pos x="163" y="803"/>
                  </a:cxn>
                  <a:cxn ang="0">
                    <a:pos x="160" y="857"/>
                  </a:cxn>
                  <a:cxn ang="0">
                    <a:pos x="157" y="902"/>
                  </a:cxn>
                  <a:cxn ang="0">
                    <a:pos x="154" y="935"/>
                  </a:cxn>
                  <a:cxn ang="0">
                    <a:pos x="152" y="953"/>
                  </a:cxn>
                  <a:cxn ang="0">
                    <a:pos x="20" y="917"/>
                  </a:cxn>
                  <a:cxn ang="0">
                    <a:pos x="21" y="907"/>
                  </a:cxn>
                  <a:cxn ang="0">
                    <a:pos x="22" y="876"/>
                  </a:cxn>
                  <a:cxn ang="0">
                    <a:pos x="24" y="828"/>
                  </a:cxn>
                  <a:cxn ang="0">
                    <a:pos x="25" y="764"/>
                  </a:cxn>
                  <a:cxn ang="0">
                    <a:pos x="26" y="642"/>
                  </a:cxn>
                  <a:cxn ang="0">
                    <a:pos x="24" y="546"/>
                  </a:cxn>
                  <a:cxn ang="0">
                    <a:pos x="21" y="468"/>
                  </a:cxn>
                  <a:cxn ang="0">
                    <a:pos x="17" y="387"/>
                  </a:cxn>
                  <a:cxn ang="0">
                    <a:pos x="14" y="308"/>
                  </a:cxn>
                  <a:cxn ang="0">
                    <a:pos x="10" y="234"/>
                  </a:cxn>
                  <a:cxn ang="0">
                    <a:pos x="7" y="168"/>
                  </a:cxn>
                  <a:cxn ang="0">
                    <a:pos x="4" y="114"/>
                  </a:cxn>
                  <a:cxn ang="0">
                    <a:pos x="2" y="75"/>
                  </a:cxn>
                  <a:cxn ang="0">
                    <a:pos x="0" y="54"/>
                  </a:cxn>
                  <a:cxn ang="0">
                    <a:pos x="241" y="0"/>
                  </a:cxn>
                </a:cxnLst>
                <a:rect l="0" t="0" r="r" b="b"/>
                <a:pathLst>
                  <a:path w="420" h="970">
                    <a:moveTo>
                      <a:pt x="241" y="0"/>
                    </a:moveTo>
                    <a:lnTo>
                      <a:pt x="292" y="6"/>
                    </a:lnTo>
                    <a:lnTo>
                      <a:pt x="420" y="53"/>
                    </a:lnTo>
                    <a:lnTo>
                      <a:pt x="420" y="55"/>
                    </a:lnTo>
                    <a:lnTo>
                      <a:pt x="419" y="63"/>
                    </a:lnTo>
                    <a:lnTo>
                      <a:pt x="418" y="75"/>
                    </a:lnTo>
                    <a:lnTo>
                      <a:pt x="417" y="91"/>
                    </a:lnTo>
                    <a:lnTo>
                      <a:pt x="415" y="109"/>
                    </a:lnTo>
                    <a:lnTo>
                      <a:pt x="414" y="131"/>
                    </a:lnTo>
                    <a:lnTo>
                      <a:pt x="411" y="157"/>
                    </a:lnTo>
                    <a:lnTo>
                      <a:pt x="409" y="184"/>
                    </a:lnTo>
                    <a:lnTo>
                      <a:pt x="407" y="213"/>
                    </a:lnTo>
                    <a:lnTo>
                      <a:pt x="403" y="274"/>
                    </a:lnTo>
                    <a:lnTo>
                      <a:pt x="398" y="337"/>
                    </a:lnTo>
                    <a:lnTo>
                      <a:pt x="395" y="368"/>
                    </a:lnTo>
                    <a:lnTo>
                      <a:pt x="394" y="398"/>
                    </a:lnTo>
                    <a:lnTo>
                      <a:pt x="391" y="427"/>
                    </a:lnTo>
                    <a:lnTo>
                      <a:pt x="390" y="453"/>
                    </a:lnTo>
                    <a:lnTo>
                      <a:pt x="389" y="478"/>
                    </a:lnTo>
                    <a:lnTo>
                      <a:pt x="388" y="500"/>
                    </a:lnTo>
                    <a:lnTo>
                      <a:pt x="388" y="519"/>
                    </a:lnTo>
                    <a:lnTo>
                      <a:pt x="387" y="541"/>
                    </a:lnTo>
                    <a:lnTo>
                      <a:pt x="387" y="591"/>
                    </a:lnTo>
                    <a:lnTo>
                      <a:pt x="386" y="620"/>
                    </a:lnTo>
                    <a:lnTo>
                      <a:pt x="386" y="738"/>
                    </a:lnTo>
                    <a:lnTo>
                      <a:pt x="387" y="768"/>
                    </a:lnTo>
                    <a:lnTo>
                      <a:pt x="387" y="863"/>
                    </a:lnTo>
                    <a:lnTo>
                      <a:pt x="388" y="879"/>
                    </a:lnTo>
                    <a:lnTo>
                      <a:pt x="388" y="902"/>
                    </a:lnTo>
                    <a:lnTo>
                      <a:pt x="258" y="970"/>
                    </a:lnTo>
                    <a:lnTo>
                      <a:pt x="255" y="947"/>
                    </a:lnTo>
                    <a:lnTo>
                      <a:pt x="253" y="920"/>
                    </a:lnTo>
                    <a:lnTo>
                      <a:pt x="251" y="888"/>
                    </a:lnTo>
                    <a:lnTo>
                      <a:pt x="251" y="853"/>
                    </a:lnTo>
                    <a:lnTo>
                      <a:pt x="250" y="815"/>
                    </a:lnTo>
                    <a:lnTo>
                      <a:pt x="249" y="775"/>
                    </a:lnTo>
                    <a:lnTo>
                      <a:pt x="249" y="691"/>
                    </a:lnTo>
                    <a:lnTo>
                      <a:pt x="250" y="649"/>
                    </a:lnTo>
                    <a:lnTo>
                      <a:pt x="251" y="607"/>
                    </a:lnTo>
                    <a:lnTo>
                      <a:pt x="251" y="566"/>
                    </a:lnTo>
                    <a:lnTo>
                      <a:pt x="252" y="527"/>
                    </a:lnTo>
                    <a:lnTo>
                      <a:pt x="254" y="491"/>
                    </a:lnTo>
                    <a:lnTo>
                      <a:pt x="254" y="458"/>
                    </a:lnTo>
                    <a:lnTo>
                      <a:pt x="256" y="430"/>
                    </a:lnTo>
                    <a:lnTo>
                      <a:pt x="258" y="405"/>
                    </a:lnTo>
                    <a:lnTo>
                      <a:pt x="262" y="344"/>
                    </a:lnTo>
                    <a:lnTo>
                      <a:pt x="264" y="315"/>
                    </a:lnTo>
                    <a:lnTo>
                      <a:pt x="266" y="287"/>
                    </a:lnTo>
                    <a:lnTo>
                      <a:pt x="268" y="263"/>
                    </a:lnTo>
                    <a:lnTo>
                      <a:pt x="269" y="240"/>
                    </a:lnTo>
                    <a:lnTo>
                      <a:pt x="271" y="220"/>
                    </a:lnTo>
                    <a:lnTo>
                      <a:pt x="272" y="205"/>
                    </a:lnTo>
                    <a:lnTo>
                      <a:pt x="273" y="193"/>
                    </a:lnTo>
                    <a:lnTo>
                      <a:pt x="273" y="185"/>
                    </a:lnTo>
                    <a:lnTo>
                      <a:pt x="273" y="183"/>
                    </a:lnTo>
                    <a:lnTo>
                      <a:pt x="154" y="186"/>
                    </a:lnTo>
                    <a:lnTo>
                      <a:pt x="157" y="208"/>
                    </a:lnTo>
                    <a:lnTo>
                      <a:pt x="159" y="234"/>
                    </a:lnTo>
                    <a:lnTo>
                      <a:pt x="162" y="265"/>
                    </a:lnTo>
                    <a:lnTo>
                      <a:pt x="163" y="300"/>
                    </a:lnTo>
                    <a:lnTo>
                      <a:pt x="164" y="338"/>
                    </a:lnTo>
                    <a:lnTo>
                      <a:pt x="165" y="377"/>
                    </a:lnTo>
                    <a:lnTo>
                      <a:pt x="165" y="418"/>
                    </a:lnTo>
                    <a:lnTo>
                      <a:pt x="166" y="461"/>
                    </a:lnTo>
                    <a:lnTo>
                      <a:pt x="166" y="656"/>
                    </a:lnTo>
                    <a:lnTo>
                      <a:pt x="165" y="687"/>
                    </a:lnTo>
                    <a:lnTo>
                      <a:pt x="165" y="714"/>
                    </a:lnTo>
                    <a:lnTo>
                      <a:pt x="165" y="745"/>
                    </a:lnTo>
                    <a:lnTo>
                      <a:pt x="164" y="775"/>
                    </a:lnTo>
                    <a:lnTo>
                      <a:pt x="163" y="803"/>
                    </a:lnTo>
                    <a:lnTo>
                      <a:pt x="162" y="831"/>
                    </a:lnTo>
                    <a:lnTo>
                      <a:pt x="160" y="857"/>
                    </a:lnTo>
                    <a:lnTo>
                      <a:pt x="158" y="881"/>
                    </a:lnTo>
                    <a:lnTo>
                      <a:pt x="157" y="902"/>
                    </a:lnTo>
                    <a:lnTo>
                      <a:pt x="155" y="920"/>
                    </a:lnTo>
                    <a:lnTo>
                      <a:pt x="154" y="935"/>
                    </a:lnTo>
                    <a:lnTo>
                      <a:pt x="153" y="946"/>
                    </a:lnTo>
                    <a:lnTo>
                      <a:pt x="152" y="953"/>
                    </a:lnTo>
                    <a:lnTo>
                      <a:pt x="152" y="956"/>
                    </a:lnTo>
                    <a:lnTo>
                      <a:pt x="20" y="917"/>
                    </a:lnTo>
                    <a:lnTo>
                      <a:pt x="20" y="915"/>
                    </a:lnTo>
                    <a:lnTo>
                      <a:pt x="21" y="907"/>
                    </a:lnTo>
                    <a:lnTo>
                      <a:pt x="21" y="894"/>
                    </a:lnTo>
                    <a:lnTo>
                      <a:pt x="22" y="876"/>
                    </a:lnTo>
                    <a:lnTo>
                      <a:pt x="23" y="854"/>
                    </a:lnTo>
                    <a:lnTo>
                      <a:pt x="24" y="828"/>
                    </a:lnTo>
                    <a:lnTo>
                      <a:pt x="24" y="798"/>
                    </a:lnTo>
                    <a:lnTo>
                      <a:pt x="25" y="764"/>
                    </a:lnTo>
                    <a:lnTo>
                      <a:pt x="26" y="727"/>
                    </a:lnTo>
                    <a:lnTo>
                      <a:pt x="26" y="642"/>
                    </a:lnTo>
                    <a:lnTo>
                      <a:pt x="25" y="595"/>
                    </a:lnTo>
                    <a:lnTo>
                      <a:pt x="24" y="546"/>
                    </a:lnTo>
                    <a:lnTo>
                      <a:pt x="22" y="507"/>
                    </a:lnTo>
                    <a:lnTo>
                      <a:pt x="21" y="468"/>
                    </a:lnTo>
                    <a:lnTo>
                      <a:pt x="20" y="427"/>
                    </a:lnTo>
                    <a:lnTo>
                      <a:pt x="17" y="387"/>
                    </a:lnTo>
                    <a:lnTo>
                      <a:pt x="16" y="346"/>
                    </a:lnTo>
                    <a:lnTo>
                      <a:pt x="14" y="308"/>
                    </a:lnTo>
                    <a:lnTo>
                      <a:pt x="13" y="270"/>
                    </a:lnTo>
                    <a:lnTo>
                      <a:pt x="10" y="234"/>
                    </a:lnTo>
                    <a:lnTo>
                      <a:pt x="9" y="199"/>
                    </a:lnTo>
                    <a:lnTo>
                      <a:pt x="7" y="168"/>
                    </a:lnTo>
                    <a:lnTo>
                      <a:pt x="6" y="139"/>
                    </a:lnTo>
                    <a:lnTo>
                      <a:pt x="4" y="114"/>
                    </a:lnTo>
                    <a:lnTo>
                      <a:pt x="2" y="92"/>
                    </a:lnTo>
                    <a:lnTo>
                      <a:pt x="2" y="75"/>
                    </a:lnTo>
                    <a:lnTo>
                      <a:pt x="1" y="61"/>
                    </a:lnTo>
                    <a:lnTo>
                      <a:pt x="0" y="54"/>
                    </a:lnTo>
                    <a:lnTo>
                      <a:pt x="0" y="50"/>
                    </a:lnTo>
                    <a:lnTo>
                      <a:pt x="241"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43" name="Freeform 42"/>
              <p:cNvSpPr>
                <a:spLocks/>
              </p:cNvSpPr>
              <p:nvPr/>
            </p:nvSpPr>
            <p:spPr bwMode="auto">
              <a:xfrm>
                <a:off x="4203701" y="5438775"/>
                <a:ext cx="300038" cy="193675"/>
              </a:xfrm>
              <a:custGeom>
                <a:avLst/>
                <a:gdLst/>
                <a:ahLst/>
                <a:cxnLst>
                  <a:cxn ang="0">
                    <a:pos x="92" y="0"/>
                  </a:cxn>
                  <a:cxn ang="0">
                    <a:pos x="110" y="1"/>
                  </a:cxn>
                  <a:cxn ang="0">
                    <a:pos x="126" y="5"/>
                  </a:cxn>
                  <a:cxn ang="0">
                    <a:pos x="139" y="10"/>
                  </a:cxn>
                  <a:cxn ang="0">
                    <a:pos x="151" y="17"/>
                  </a:cxn>
                  <a:cxn ang="0">
                    <a:pos x="161" y="27"/>
                  </a:cxn>
                  <a:cxn ang="0">
                    <a:pos x="168" y="37"/>
                  </a:cxn>
                  <a:cxn ang="0">
                    <a:pos x="175" y="48"/>
                  </a:cxn>
                  <a:cxn ang="0">
                    <a:pos x="179" y="58"/>
                  </a:cxn>
                  <a:cxn ang="0">
                    <a:pos x="183" y="69"/>
                  </a:cxn>
                  <a:cxn ang="0">
                    <a:pos x="186" y="79"/>
                  </a:cxn>
                  <a:cxn ang="0">
                    <a:pos x="187" y="89"/>
                  </a:cxn>
                  <a:cxn ang="0">
                    <a:pos x="188" y="97"/>
                  </a:cxn>
                  <a:cxn ang="0">
                    <a:pos x="189" y="103"/>
                  </a:cxn>
                  <a:cxn ang="0">
                    <a:pos x="189" y="108"/>
                  </a:cxn>
                  <a:cxn ang="0">
                    <a:pos x="187" y="109"/>
                  </a:cxn>
                  <a:cxn ang="0">
                    <a:pos x="180" y="110"/>
                  </a:cxn>
                  <a:cxn ang="0">
                    <a:pos x="171" y="112"/>
                  </a:cxn>
                  <a:cxn ang="0">
                    <a:pos x="158" y="115"/>
                  </a:cxn>
                  <a:cxn ang="0">
                    <a:pos x="142" y="117"/>
                  </a:cxn>
                  <a:cxn ang="0">
                    <a:pos x="124" y="119"/>
                  </a:cxn>
                  <a:cxn ang="0">
                    <a:pos x="105" y="121"/>
                  </a:cxn>
                  <a:cxn ang="0">
                    <a:pos x="83" y="122"/>
                  </a:cxn>
                  <a:cxn ang="0">
                    <a:pos x="61" y="122"/>
                  </a:cxn>
                  <a:cxn ang="0">
                    <a:pos x="44" y="121"/>
                  </a:cxn>
                  <a:cxn ang="0">
                    <a:pos x="30" y="120"/>
                  </a:cxn>
                  <a:cxn ang="0">
                    <a:pos x="19" y="117"/>
                  </a:cxn>
                  <a:cxn ang="0">
                    <a:pos x="11" y="115"/>
                  </a:cxn>
                  <a:cxn ang="0">
                    <a:pos x="5" y="112"/>
                  </a:cxn>
                  <a:cxn ang="0">
                    <a:pos x="2" y="110"/>
                  </a:cxn>
                  <a:cxn ang="0">
                    <a:pos x="1" y="109"/>
                  </a:cxn>
                  <a:cxn ang="0">
                    <a:pos x="0" y="108"/>
                  </a:cxn>
                  <a:cxn ang="0">
                    <a:pos x="0" y="96"/>
                  </a:cxn>
                  <a:cxn ang="0">
                    <a:pos x="2" y="88"/>
                  </a:cxn>
                  <a:cxn ang="0">
                    <a:pos x="3" y="78"/>
                  </a:cxn>
                  <a:cxn ang="0">
                    <a:pos x="5" y="67"/>
                  </a:cxn>
                  <a:cxn ang="0">
                    <a:pos x="9" y="56"/>
                  </a:cxn>
                  <a:cxn ang="0">
                    <a:pos x="15" y="44"/>
                  </a:cxn>
                  <a:cxn ang="0">
                    <a:pos x="22" y="33"/>
                  </a:cxn>
                  <a:cxn ang="0">
                    <a:pos x="31" y="23"/>
                  </a:cxn>
                  <a:cxn ang="0">
                    <a:pos x="42" y="14"/>
                  </a:cxn>
                  <a:cxn ang="0">
                    <a:pos x="56" y="7"/>
                  </a:cxn>
                  <a:cxn ang="0">
                    <a:pos x="72" y="2"/>
                  </a:cxn>
                  <a:cxn ang="0">
                    <a:pos x="92" y="0"/>
                  </a:cxn>
                </a:cxnLst>
                <a:rect l="0" t="0" r="r" b="b"/>
                <a:pathLst>
                  <a:path w="189" h="122">
                    <a:moveTo>
                      <a:pt x="92" y="0"/>
                    </a:moveTo>
                    <a:lnTo>
                      <a:pt x="110" y="1"/>
                    </a:lnTo>
                    <a:lnTo>
                      <a:pt x="126" y="5"/>
                    </a:lnTo>
                    <a:lnTo>
                      <a:pt x="139" y="10"/>
                    </a:lnTo>
                    <a:lnTo>
                      <a:pt x="151" y="17"/>
                    </a:lnTo>
                    <a:lnTo>
                      <a:pt x="161" y="27"/>
                    </a:lnTo>
                    <a:lnTo>
                      <a:pt x="168" y="37"/>
                    </a:lnTo>
                    <a:lnTo>
                      <a:pt x="175" y="48"/>
                    </a:lnTo>
                    <a:lnTo>
                      <a:pt x="179" y="58"/>
                    </a:lnTo>
                    <a:lnTo>
                      <a:pt x="183" y="69"/>
                    </a:lnTo>
                    <a:lnTo>
                      <a:pt x="186" y="79"/>
                    </a:lnTo>
                    <a:lnTo>
                      <a:pt x="187" y="89"/>
                    </a:lnTo>
                    <a:lnTo>
                      <a:pt x="188" y="97"/>
                    </a:lnTo>
                    <a:lnTo>
                      <a:pt x="189" y="103"/>
                    </a:lnTo>
                    <a:lnTo>
                      <a:pt x="189" y="108"/>
                    </a:lnTo>
                    <a:lnTo>
                      <a:pt x="187" y="109"/>
                    </a:lnTo>
                    <a:lnTo>
                      <a:pt x="180" y="110"/>
                    </a:lnTo>
                    <a:lnTo>
                      <a:pt x="171" y="112"/>
                    </a:lnTo>
                    <a:lnTo>
                      <a:pt x="158" y="115"/>
                    </a:lnTo>
                    <a:lnTo>
                      <a:pt x="142" y="117"/>
                    </a:lnTo>
                    <a:lnTo>
                      <a:pt x="124" y="119"/>
                    </a:lnTo>
                    <a:lnTo>
                      <a:pt x="105" y="121"/>
                    </a:lnTo>
                    <a:lnTo>
                      <a:pt x="83" y="122"/>
                    </a:lnTo>
                    <a:lnTo>
                      <a:pt x="61" y="122"/>
                    </a:lnTo>
                    <a:lnTo>
                      <a:pt x="44" y="121"/>
                    </a:lnTo>
                    <a:lnTo>
                      <a:pt x="30" y="120"/>
                    </a:lnTo>
                    <a:lnTo>
                      <a:pt x="19" y="117"/>
                    </a:lnTo>
                    <a:lnTo>
                      <a:pt x="11" y="115"/>
                    </a:lnTo>
                    <a:lnTo>
                      <a:pt x="5" y="112"/>
                    </a:lnTo>
                    <a:lnTo>
                      <a:pt x="2" y="110"/>
                    </a:lnTo>
                    <a:lnTo>
                      <a:pt x="1" y="109"/>
                    </a:lnTo>
                    <a:lnTo>
                      <a:pt x="0" y="108"/>
                    </a:lnTo>
                    <a:lnTo>
                      <a:pt x="0" y="96"/>
                    </a:lnTo>
                    <a:lnTo>
                      <a:pt x="2" y="88"/>
                    </a:lnTo>
                    <a:lnTo>
                      <a:pt x="3" y="78"/>
                    </a:lnTo>
                    <a:lnTo>
                      <a:pt x="5" y="67"/>
                    </a:lnTo>
                    <a:lnTo>
                      <a:pt x="9" y="56"/>
                    </a:lnTo>
                    <a:lnTo>
                      <a:pt x="15" y="44"/>
                    </a:lnTo>
                    <a:lnTo>
                      <a:pt x="22" y="33"/>
                    </a:lnTo>
                    <a:lnTo>
                      <a:pt x="31" y="23"/>
                    </a:lnTo>
                    <a:lnTo>
                      <a:pt x="42" y="14"/>
                    </a:lnTo>
                    <a:lnTo>
                      <a:pt x="56" y="7"/>
                    </a:lnTo>
                    <a:lnTo>
                      <a:pt x="72" y="2"/>
                    </a:lnTo>
                    <a:lnTo>
                      <a:pt x="9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44" name="Freeform 43"/>
              <p:cNvSpPr>
                <a:spLocks/>
              </p:cNvSpPr>
              <p:nvPr/>
            </p:nvSpPr>
            <p:spPr bwMode="auto">
              <a:xfrm>
                <a:off x="4656138" y="5441950"/>
                <a:ext cx="322263" cy="206375"/>
              </a:xfrm>
              <a:custGeom>
                <a:avLst/>
                <a:gdLst/>
                <a:ahLst/>
                <a:cxnLst>
                  <a:cxn ang="0">
                    <a:pos x="111" y="0"/>
                  </a:cxn>
                  <a:cxn ang="0">
                    <a:pos x="129" y="1"/>
                  </a:cxn>
                  <a:cxn ang="0">
                    <a:pos x="146" y="4"/>
                  </a:cxn>
                  <a:cxn ang="0">
                    <a:pos x="159" y="10"/>
                  </a:cxn>
                  <a:cxn ang="0">
                    <a:pos x="170" y="18"/>
                  </a:cxn>
                  <a:cxn ang="0">
                    <a:pos x="179" y="27"/>
                  </a:cxn>
                  <a:cxn ang="0">
                    <a:pos x="187" y="36"/>
                  </a:cxn>
                  <a:cxn ang="0">
                    <a:pos x="192" y="47"/>
                  </a:cxn>
                  <a:cxn ang="0">
                    <a:pos x="196" y="58"/>
                  </a:cxn>
                  <a:cxn ang="0">
                    <a:pos x="199" y="69"/>
                  </a:cxn>
                  <a:cxn ang="0">
                    <a:pos x="202" y="80"/>
                  </a:cxn>
                  <a:cxn ang="0">
                    <a:pos x="202" y="89"/>
                  </a:cxn>
                  <a:cxn ang="0">
                    <a:pos x="203" y="97"/>
                  </a:cxn>
                  <a:cxn ang="0">
                    <a:pos x="203" y="110"/>
                  </a:cxn>
                  <a:cxn ang="0">
                    <a:pos x="202" y="110"/>
                  </a:cxn>
                  <a:cxn ang="0">
                    <a:pos x="201" y="113"/>
                  </a:cxn>
                  <a:cxn ang="0">
                    <a:pos x="197" y="115"/>
                  </a:cxn>
                  <a:cxn ang="0">
                    <a:pos x="191" y="118"/>
                  </a:cxn>
                  <a:cxn ang="0">
                    <a:pos x="182" y="121"/>
                  </a:cxn>
                  <a:cxn ang="0">
                    <a:pos x="169" y="124"/>
                  </a:cxn>
                  <a:cxn ang="0">
                    <a:pos x="152" y="127"/>
                  </a:cxn>
                  <a:cxn ang="0">
                    <a:pos x="131" y="129"/>
                  </a:cxn>
                  <a:cxn ang="0">
                    <a:pos x="111" y="130"/>
                  </a:cxn>
                  <a:cxn ang="0">
                    <a:pos x="92" y="129"/>
                  </a:cxn>
                  <a:cxn ang="0">
                    <a:pos x="74" y="127"/>
                  </a:cxn>
                  <a:cxn ang="0">
                    <a:pos x="57" y="125"/>
                  </a:cxn>
                  <a:cxn ang="0">
                    <a:pos x="41" y="121"/>
                  </a:cxn>
                  <a:cxn ang="0">
                    <a:pos x="28" y="118"/>
                  </a:cxn>
                  <a:cxn ang="0">
                    <a:pos x="16" y="114"/>
                  </a:cxn>
                  <a:cxn ang="0">
                    <a:pos x="7" y="111"/>
                  </a:cxn>
                  <a:cxn ang="0">
                    <a:pos x="2" y="110"/>
                  </a:cxn>
                  <a:cxn ang="0">
                    <a:pos x="0" y="109"/>
                  </a:cxn>
                  <a:cxn ang="0">
                    <a:pos x="0" y="104"/>
                  </a:cxn>
                  <a:cxn ang="0">
                    <a:pos x="1" y="98"/>
                  </a:cxn>
                  <a:cxn ang="0">
                    <a:pos x="2" y="91"/>
                  </a:cxn>
                  <a:cxn ang="0">
                    <a:pos x="4" y="82"/>
                  </a:cxn>
                  <a:cxn ang="0">
                    <a:pos x="7" y="72"/>
                  </a:cxn>
                  <a:cxn ang="0">
                    <a:pos x="11" y="62"/>
                  </a:cxn>
                  <a:cxn ang="0">
                    <a:pos x="17" y="51"/>
                  </a:cxn>
                  <a:cxn ang="0">
                    <a:pos x="24" y="40"/>
                  </a:cxn>
                  <a:cxn ang="0">
                    <a:pos x="32" y="30"/>
                  </a:cxn>
                  <a:cxn ang="0">
                    <a:pos x="43" y="21"/>
                  </a:cxn>
                  <a:cxn ang="0">
                    <a:pos x="57" y="14"/>
                  </a:cxn>
                  <a:cxn ang="0">
                    <a:pos x="72" y="7"/>
                  </a:cxn>
                  <a:cxn ang="0">
                    <a:pos x="90" y="3"/>
                  </a:cxn>
                  <a:cxn ang="0">
                    <a:pos x="111" y="0"/>
                  </a:cxn>
                </a:cxnLst>
                <a:rect l="0" t="0" r="r" b="b"/>
                <a:pathLst>
                  <a:path w="203" h="130">
                    <a:moveTo>
                      <a:pt x="111" y="0"/>
                    </a:moveTo>
                    <a:lnTo>
                      <a:pt x="129" y="1"/>
                    </a:lnTo>
                    <a:lnTo>
                      <a:pt x="146" y="4"/>
                    </a:lnTo>
                    <a:lnTo>
                      <a:pt x="159" y="10"/>
                    </a:lnTo>
                    <a:lnTo>
                      <a:pt x="170" y="18"/>
                    </a:lnTo>
                    <a:lnTo>
                      <a:pt x="179" y="27"/>
                    </a:lnTo>
                    <a:lnTo>
                      <a:pt x="187" y="36"/>
                    </a:lnTo>
                    <a:lnTo>
                      <a:pt x="192" y="47"/>
                    </a:lnTo>
                    <a:lnTo>
                      <a:pt x="196" y="58"/>
                    </a:lnTo>
                    <a:lnTo>
                      <a:pt x="199" y="69"/>
                    </a:lnTo>
                    <a:lnTo>
                      <a:pt x="202" y="80"/>
                    </a:lnTo>
                    <a:lnTo>
                      <a:pt x="202" y="89"/>
                    </a:lnTo>
                    <a:lnTo>
                      <a:pt x="203" y="97"/>
                    </a:lnTo>
                    <a:lnTo>
                      <a:pt x="203" y="110"/>
                    </a:lnTo>
                    <a:lnTo>
                      <a:pt x="202" y="110"/>
                    </a:lnTo>
                    <a:lnTo>
                      <a:pt x="201" y="113"/>
                    </a:lnTo>
                    <a:lnTo>
                      <a:pt x="197" y="115"/>
                    </a:lnTo>
                    <a:lnTo>
                      <a:pt x="191" y="118"/>
                    </a:lnTo>
                    <a:lnTo>
                      <a:pt x="182" y="121"/>
                    </a:lnTo>
                    <a:lnTo>
                      <a:pt x="169" y="124"/>
                    </a:lnTo>
                    <a:lnTo>
                      <a:pt x="152" y="127"/>
                    </a:lnTo>
                    <a:lnTo>
                      <a:pt x="131" y="129"/>
                    </a:lnTo>
                    <a:lnTo>
                      <a:pt x="111" y="130"/>
                    </a:lnTo>
                    <a:lnTo>
                      <a:pt x="92" y="129"/>
                    </a:lnTo>
                    <a:lnTo>
                      <a:pt x="74" y="127"/>
                    </a:lnTo>
                    <a:lnTo>
                      <a:pt x="57" y="125"/>
                    </a:lnTo>
                    <a:lnTo>
                      <a:pt x="41" y="121"/>
                    </a:lnTo>
                    <a:lnTo>
                      <a:pt x="28" y="118"/>
                    </a:lnTo>
                    <a:lnTo>
                      <a:pt x="16" y="114"/>
                    </a:lnTo>
                    <a:lnTo>
                      <a:pt x="7" y="111"/>
                    </a:lnTo>
                    <a:lnTo>
                      <a:pt x="2" y="110"/>
                    </a:lnTo>
                    <a:lnTo>
                      <a:pt x="0" y="109"/>
                    </a:lnTo>
                    <a:lnTo>
                      <a:pt x="0" y="104"/>
                    </a:lnTo>
                    <a:lnTo>
                      <a:pt x="1" y="98"/>
                    </a:lnTo>
                    <a:lnTo>
                      <a:pt x="2" y="91"/>
                    </a:lnTo>
                    <a:lnTo>
                      <a:pt x="4" y="82"/>
                    </a:lnTo>
                    <a:lnTo>
                      <a:pt x="7" y="72"/>
                    </a:lnTo>
                    <a:lnTo>
                      <a:pt x="11" y="62"/>
                    </a:lnTo>
                    <a:lnTo>
                      <a:pt x="17" y="51"/>
                    </a:lnTo>
                    <a:lnTo>
                      <a:pt x="24" y="40"/>
                    </a:lnTo>
                    <a:lnTo>
                      <a:pt x="32" y="30"/>
                    </a:lnTo>
                    <a:lnTo>
                      <a:pt x="43" y="21"/>
                    </a:lnTo>
                    <a:lnTo>
                      <a:pt x="57" y="14"/>
                    </a:lnTo>
                    <a:lnTo>
                      <a:pt x="72" y="7"/>
                    </a:lnTo>
                    <a:lnTo>
                      <a:pt x="90" y="3"/>
                    </a:lnTo>
                    <a:lnTo>
                      <a:pt x="1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45" name="Freeform 44"/>
              <p:cNvSpPr>
                <a:spLocks/>
              </p:cNvSpPr>
              <p:nvPr/>
            </p:nvSpPr>
            <p:spPr bwMode="auto">
              <a:xfrm>
                <a:off x="3732213" y="3940175"/>
                <a:ext cx="214313" cy="223838"/>
              </a:xfrm>
              <a:custGeom>
                <a:avLst/>
                <a:gdLst/>
                <a:ahLst/>
                <a:cxnLst>
                  <a:cxn ang="0">
                    <a:pos x="43" y="0"/>
                  </a:cxn>
                  <a:cxn ang="0">
                    <a:pos x="135" y="50"/>
                  </a:cxn>
                  <a:cxn ang="0">
                    <a:pos x="134" y="53"/>
                  </a:cxn>
                  <a:cxn ang="0">
                    <a:pos x="132" y="58"/>
                  </a:cxn>
                  <a:cxn ang="0">
                    <a:pos x="128" y="67"/>
                  </a:cxn>
                  <a:cxn ang="0">
                    <a:pos x="116" y="90"/>
                  </a:cxn>
                  <a:cxn ang="0">
                    <a:pos x="108" y="103"/>
                  </a:cxn>
                  <a:cxn ang="0">
                    <a:pos x="99" y="116"/>
                  </a:cxn>
                  <a:cxn ang="0">
                    <a:pos x="89" y="127"/>
                  </a:cxn>
                  <a:cxn ang="0">
                    <a:pos x="80" y="135"/>
                  </a:cxn>
                  <a:cxn ang="0">
                    <a:pos x="69" y="139"/>
                  </a:cxn>
                  <a:cxn ang="0">
                    <a:pos x="57" y="141"/>
                  </a:cxn>
                  <a:cxn ang="0">
                    <a:pos x="45" y="141"/>
                  </a:cxn>
                  <a:cxn ang="0">
                    <a:pos x="34" y="138"/>
                  </a:cxn>
                  <a:cxn ang="0">
                    <a:pos x="24" y="136"/>
                  </a:cxn>
                  <a:cxn ang="0">
                    <a:pos x="17" y="133"/>
                  </a:cxn>
                  <a:cxn ang="0">
                    <a:pos x="11" y="130"/>
                  </a:cxn>
                  <a:cxn ang="0">
                    <a:pos x="7" y="126"/>
                  </a:cxn>
                  <a:cxn ang="0">
                    <a:pos x="3" y="121"/>
                  </a:cxn>
                  <a:cxn ang="0">
                    <a:pos x="1" y="116"/>
                  </a:cxn>
                  <a:cxn ang="0">
                    <a:pos x="0" y="109"/>
                  </a:cxn>
                  <a:cxn ang="0">
                    <a:pos x="1" y="100"/>
                  </a:cxn>
                  <a:cxn ang="0">
                    <a:pos x="3" y="90"/>
                  </a:cxn>
                  <a:cxn ang="0">
                    <a:pos x="9" y="77"/>
                  </a:cxn>
                  <a:cxn ang="0">
                    <a:pos x="15" y="63"/>
                  </a:cxn>
                  <a:cxn ang="0">
                    <a:pos x="22" y="49"/>
                  </a:cxn>
                  <a:cxn ang="0">
                    <a:pos x="28" y="36"/>
                  </a:cxn>
                  <a:cxn ang="0">
                    <a:pos x="33" y="24"/>
                  </a:cxn>
                  <a:cxn ang="0">
                    <a:pos x="37" y="15"/>
                  </a:cxn>
                  <a:cxn ang="0">
                    <a:pos x="40" y="7"/>
                  </a:cxn>
                  <a:cxn ang="0">
                    <a:pos x="43" y="1"/>
                  </a:cxn>
                  <a:cxn ang="0">
                    <a:pos x="43" y="0"/>
                  </a:cxn>
                </a:cxnLst>
                <a:rect l="0" t="0" r="r" b="b"/>
                <a:pathLst>
                  <a:path w="135" h="141">
                    <a:moveTo>
                      <a:pt x="43" y="0"/>
                    </a:moveTo>
                    <a:lnTo>
                      <a:pt x="135" y="50"/>
                    </a:lnTo>
                    <a:lnTo>
                      <a:pt x="134" y="53"/>
                    </a:lnTo>
                    <a:lnTo>
                      <a:pt x="132" y="58"/>
                    </a:lnTo>
                    <a:lnTo>
                      <a:pt x="128" y="67"/>
                    </a:lnTo>
                    <a:lnTo>
                      <a:pt x="116" y="90"/>
                    </a:lnTo>
                    <a:lnTo>
                      <a:pt x="108" y="103"/>
                    </a:lnTo>
                    <a:lnTo>
                      <a:pt x="99" y="116"/>
                    </a:lnTo>
                    <a:lnTo>
                      <a:pt x="89" y="127"/>
                    </a:lnTo>
                    <a:lnTo>
                      <a:pt x="80" y="135"/>
                    </a:lnTo>
                    <a:lnTo>
                      <a:pt x="69" y="139"/>
                    </a:lnTo>
                    <a:lnTo>
                      <a:pt x="57" y="141"/>
                    </a:lnTo>
                    <a:lnTo>
                      <a:pt x="45" y="141"/>
                    </a:lnTo>
                    <a:lnTo>
                      <a:pt x="34" y="138"/>
                    </a:lnTo>
                    <a:lnTo>
                      <a:pt x="24" y="136"/>
                    </a:lnTo>
                    <a:lnTo>
                      <a:pt x="17" y="133"/>
                    </a:lnTo>
                    <a:lnTo>
                      <a:pt x="11" y="130"/>
                    </a:lnTo>
                    <a:lnTo>
                      <a:pt x="7" y="126"/>
                    </a:lnTo>
                    <a:lnTo>
                      <a:pt x="3" y="121"/>
                    </a:lnTo>
                    <a:lnTo>
                      <a:pt x="1" y="116"/>
                    </a:lnTo>
                    <a:lnTo>
                      <a:pt x="0" y="109"/>
                    </a:lnTo>
                    <a:lnTo>
                      <a:pt x="1" y="100"/>
                    </a:lnTo>
                    <a:lnTo>
                      <a:pt x="3" y="90"/>
                    </a:lnTo>
                    <a:lnTo>
                      <a:pt x="9" y="77"/>
                    </a:lnTo>
                    <a:lnTo>
                      <a:pt x="15" y="63"/>
                    </a:lnTo>
                    <a:lnTo>
                      <a:pt x="22" y="49"/>
                    </a:lnTo>
                    <a:lnTo>
                      <a:pt x="28" y="36"/>
                    </a:lnTo>
                    <a:lnTo>
                      <a:pt x="33" y="24"/>
                    </a:lnTo>
                    <a:lnTo>
                      <a:pt x="37" y="15"/>
                    </a:lnTo>
                    <a:lnTo>
                      <a:pt x="40" y="7"/>
                    </a:lnTo>
                    <a:lnTo>
                      <a:pt x="43" y="1"/>
                    </a:lnTo>
                    <a:lnTo>
                      <a:pt x="43"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47" name="Freeform 46"/>
              <p:cNvSpPr>
                <a:spLocks/>
              </p:cNvSpPr>
              <p:nvPr/>
            </p:nvSpPr>
            <p:spPr bwMode="auto">
              <a:xfrm>
                <a:off x="5108576" y="3871913"/>
                <a:ext cx="220663" cy="179388"/>
              </a:xfrm>
              <a:custGeom>
                <a:avLst/>
                <a:gdLst/>
                <a:ahLst/>
                <a:cxnLst>
                  <a:cxn ang="0">
                    <a:pos x="91" y="0"/>
                  </a:cxn>
                  <a:cxn ang="0">
                    <a:pos x="95" y="4"/>
                  </a:cxn>
                  <a:cxn ang="0">
                    <a:pos x="100" y="10"/>
                  </a:cxn>
                  <a:cxn ang="0">
                    <a:pos x="113" y="24"/>
                  </a:cxn>
                  <a:cxn ang="0">
                    <a:pos x="119" y="32"/>
                  </a:cxn>
                  <a:cxn ang="0">
                    <a:pos x="125" y="39"/>
                  </a:cxn>
                  <a:cxn ang="0">
                    <a:pos x="130" y="45"/>
                  </a:cxn>
                  <a:cxn ang="0">
                    <a:pos x="133" y="50"/>
                  </a:cxn>
                  <a:cxn ang="0">
                    <a:pos x="138" y="58"/>
                  </a:cxn>
                  <a:cxn ang="0">
                    <a:pos x="139" y="62"/>
                  </a:cxn>
                  <a:cxn ang="0">
                    <a:pos x="139" y="68"/>
                  </a:cxn>
                  <a:cxn ang="0">
                    <a:pos x="138" y="71"/>
                  </a:cxn>
                  <a:cxn ang="0">
                    <a:pos x="134" y="79"/>
                  </a:cxn>
                  <a:cxn ang="0">
                    <a:pos x="129" y="85"/>
                  </a:cxn>
                  <a:cxn ang="0">
                    <a:pos x="122" y="92"/>
                  </a:cxn>
                  <a:cxn ang="0">
                    <a:pos x="114" y="98"/>
                  </a:cxn>
                  <a:cxn ang="0">
                    <a:pos x="105" y="103"/>
                  </a:cxn>
                  <a:cxn ang="0">
                    <a:pos x="97" y="108"/>
                  </a:cxn>
                  <a:cxn ang="0">
                    <a:pos x="90" y="112"/>
                  </a:cxn>
                  <a:cxn ang="0">
                    <a:pos x="85" y="113"/>
                  </a:cxn>
                  <a:cxn ang="0">
                    <a:pos x="72" y="111"/>
                  </a:cxn>
                  <a:cxn ang="0">
                    <a:pos x="58" y="105"/>
                  </a:cxn>
                  <a:cxn ang="0">
                    <a:pos x="46" y="97"/>
                  </a:cxn>
                  <a:cxn ang="0">
                    <a:pos x="36" y="87"/>
                  </a:cxn>
                  <a:cxn ang="0">
                    <a:pos x="24" y="73"/>
                  </a:cxn>
                  <a:cxn ang="0">
                    <a:pos x="15" y="60"/>
                  </a:cxn>
                  <a:cxn ang="0">
                    <a:pos x="9" y="50"/>
                  </a:cxn>
                  <a:cxn ang="0">
                    <a:pos x="5" y="40"/>
                  </a:cxn>
                  <a:cxn ang="0">
                    <a:pos x="2" y="30"/>
                  </a:cxn>
                  <a:cxn ang="0">
                    <a:pos x="0" y="22"/>
                  </a:cxn>
                  <a:cxn ang="0">
                    <a:pos x="91" y="0"/>
                  </a:cxn>
                </a:cxnLst>
                <a:rect l="0" t="0" r="r" b="b"/>
                <a:pathLst>
                  <a:path w="139" h="113">
                    <a:moveTo>
                      <a:pt x="91" y="0"/>
                    </a:moveTo>
                    <a:lnTo>
                      <a:pt x="95" y="4"/>
                    </a:lnTo>
                    <a:lnTo>
                      <a:pt x="100" y="10"/>
                    </a:lnTo>
                    <a:lnTo>
                      <a:pt x="113" y="24"/>
                    </a:lnTo>
                    <a:lnTo>
                      <a:pt x="119" y="32"/>
                    </a:lnTo>
                    <a:lnTo>
                      <a:pt x="125" y="39"/>
                    </a:lnTo>
                    <a:lnTo>
                      <a:pt x="130" y="45"/>
                    </a:lnTo>
                    <a:lnTo>
                      <a:pt x="133" y="50"/>
                    </a:lnTo>
                    <a:lnTo>
                      <a:pt x="138" y="58"/>
                    </a:lnTo>
                    <a:lnTo>
                      <a:pt x="139" y="62"/>
                    </a:lnTo>
                    <a:lnTo>
                      <a:pt x="139" y="68"/>
                    </a:lnTo>
                    <a:lnTo>
                      <a:pt x="138" y="71"/>
                    </a:lnTo>
                    <a:lnTo>
                      <a:pt x="134" y="79"/>
                    </a:lnTo>
                    <a:lnTo>
                      <a:pt x="129" y="85"/>
                    </a:lnTo>
                    <a:lnTo>
                      <a:pt x="122" y="92"/>
                    </a:lnTo>
                    <a:lnTo>
                      <a:pt x="114" y="98"/>
                    </a:lnTo>
                    <a:lnTo>
                      <a:pt x="105" y="103"/>
                    </a:lnTo>
                    <a:lnTo>
                      <a:pt x="97" y="108"/>
                    </a:lnTo>
                    <a:lnTo>
                      <a:pt x="90" y="112"/>
                    </a:lnTo>
                    <a:lnTo>
                      <a:pt x="85" y="113"/>
                    </a:lnTo>
                    <a:lnTo>
                      <a:pt x="72" y="111"/>
                    </a:lnTo>
                    <a:lnTo>
                      <a:pt x="58" y="105"/>
                    </a:lnTo>
                    <a:lnTo>
                      <a:pt x="46" y="97"/>
                    </a:lnTo>
                    <a:lnTo>
                      <a:pt x="36" y="87"/>
                    </a:lnTo>
                    <a:lnTo>
                      <a:pt x="24" y="73"/>
                    </a:lnTo>
                    <a:lnTo>
                      <a:pt x="15" y="60"/>
                    </a:lnTo>
                    <a:lnTo>
                      <a:pt x="9" y="50"/>
                    </a:lnTo>
                    <a:lnTo>
                      <a:pt x="5" y="40"/>
                    </a:lnTo>
                    <a:lnTo>
                      <a:pt x="2" y="30"/>
                    </a:lnTo>
                    <a:lnTo>
                      <a:pt x="0" y="22"/>
                    </a:lnTo>
                    <a:lnTo>
                      <a:pt x="91"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0" name="Freeform 49"/>
              <p:cNvSpPr>
                <a:spLocks/>
              </p:cNvSpPr>
              <p:nvPr/>
            </p:nvSpPr>
            <p:spPr bwMode="auto">
              <a:xfrm>
                <a:off x="3765551" y="3940175"/>
                <a:ext cx="180975" cy="157163"/>
              </a:xfrm>
              <a:custGeom>
                <a:avLst/>
                <a:gdLst/>
                <a:ahLst/>
                <a:cxnLst>
                  <a:cxn ang="0">
                    <a:pos x="22" y="0"/>
                  </a:cxn>
                  <a:cxn ang="0">
                    <a:pos x="114" y="50"/>
                  </a:cxn>
                  <a:cxn ang="0">
                    <a:pos x="113" y="52"/>
                  </a:cxn>
                  <a:cxn ang="0">
                    <a:pos x="110" y="57"/>
                  </a:cxn>
                  <a:cxn ang="0">
                    <a:pos x="106" y="65"/>
                  </a:cxn>
                  <a:cxn ang="0">
                    <a:pos x="101" y="75"/>
                  </a:cxn>
                  <a:cxn ang="0">
                    <a:pos x="89" y="99"/>
                  </a:cxn>
                  <a:cxn ang="0">
                    <a:pos x="0" y="55"/>
                  </a:cxn>
                  <a:cxn ang="0">
                    <a:pos x="4" y="43"/>
                  </a:cxn>
                  <a:cxn ang="0">
                    <a:pos x="8" y="32"/>
                  </a:cxn>
                  <a:cxn ang="0">
                    <a:pos x="13" y="22"/>
                  </a:cxn>
                  <a:cxn ang="0">
                    <a:pos x="17" y="13"/>
                  </a:cxn>
                  <a:cxn ang="0">
                    <a:pos x="20" y="6"/>
                  </a:cxn>
                  <a:cxn ang="0">
                    <a:pos x="22" y="1"/>
                  </a:cxn>
                  <a:cxn ang="0">
                    <a:pos x="22" y="0"/>
                  </a:cxn>
                </a:cxnLst>
                <a:rect l="0" t="0" r="r" b="b"/>
                <a:pathLst>
                  <a:path w="114" h="99">
                    <a:moveTo>
                      <a:pt x="22" y="0"/>
                    </a:moveTo>
                    <a:lnTo>
                      <a:pt x="114" y="50"/>
                    </a:lnTo>
                    <a:lnTo>
                      <a:pt x="113" y="52"/>
                    </a:lnTo>
                    <a:lnTo>
                      <a:pt x="110" y="57"/>
                    </a:lnTo>
                    <a:lnTo>
                      <a:pt x="106" y="65"/>
                    </a:lnTo>
                    <a:lnTo>
                      <a:pt x="101" y="75"/>
                    </a:lnTo>
                    <a:lnTo>
                      <a:pt x="89" y="99"/>
                    </a:lnTo>
                    <a:lnTo>
                      <a:pt x="0" y="55"/>
                    </a:lnTo>
                    <a:lnTo>
                      <a:pt x="4" y="43"/>
                    </a:lnTo>
                    <a:lnTo>
                      <a:pt x="8" y="32"/>
                    </a:lnTo>
                    <a:lnTo>
                      <a:pt x="13" y="22"/>
                    </a:lnTo>
                    <a:lnTo>
                      <a:pt x="17" y="13"/>
                    </a:lnTo>
                    <a:lnTo>
                      <a:pt x="20" y="6"/>
                    </a:lnTo>
                    <a:lnTo>
                      <a:pt x="22" y="1"/>
                    </a:lnTo>
                    <a:lnTo>
                      <a:pt x="22"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1" name="Freeform 50"/>
              <p:cNvSpPr>
                <a:spLocks/>
              </p:cNvSpPr>
              <p:nvPr/>
            </p:nvSpPr>
            <p:spPr bwMode="auto">
              <a:xfrm>
                <a:off x="4502151" y="2795588"/>
                <a:ext cx="195263" cy="161925"/>
              </a:xfrm>
              <a:custGeom>
                <a:avLst/>
                <a:gdLst/>
                <a:ahLst/>
                <a:cxnLst>
                  <a:cxn ang="0">
                    <a:pos x="121" y="0"/>
                  </a:cxn>
                  <a:cxn ang="0">
                    <a:pos x="123" y="0"/>
                  </a:cxn>
                  <a:cxn ang="0">
                    <a:pos x="95" y="99"/>
                  </a:cxn>
                  <a:cxn ang="0">
                    <a:pos x="68" y="102"/>
                  </a:cxn>
                  <a:cxn ang="0">
                    <a:pos x="0" y="13"/>
                  </a:cxn>
                  <a:cxn ang="0">
                    <a:pos x="3" y="13"/>
                  </a:cxn>
                  <a:cxn ang="0">
                    <a:pos x="10" y="12"/>
                  </a:cxn>
                  <a:cxn ang="0">
                    <a:pos x="18" y="12"/>
                  </a:cxn>
                  <a:cxn ang="0">
                    <a:pos x="30" y="11"/>
                  </a:cxn>
                  <a:cxn ang="0">
                    <a:pos x="43" y="10"/>
                  </a:cxn>
                  <a:cxn ang="0">
                    <a:pos x="54" y="8"/>
                  </a:cxn>
                  <a:cxn ang="0">
                    <a:pos x="64" y="8"/>
                  </a:cxn>
                  <a:cxn ang="0">
                    <a:pos x="77" y="6"/>
                  </a:cxn>
                  <a:cxn ang="0">
                    <a:pos x="92" y="4"/>
                  </a:cxn>
                  <a:cxn ang="0">
                    <a:pos x="103" y="3"/>
                  </a:cxn>
                  <a:cxn ang="0">
                    <a:pos x="114" y="1"/>
                  </a:cxn>
                  <a:cxn ang="0">
                    <a:pos x="121" y="0"/>
                  </a:cxn>
                </a:cxnLst>
                <a:rect l="0" t="0" r="r" b="b"/>
                <a:pathLst>
                  <a:path w="123" h="102">
                    <a:moveTo>
                      <a:pt x="121" y="0"/>
                    </a:moveTo>
                    <a:lnTo>
                      <a:pt x="123" y="0"/>
                    </a:lnTo>
                    <a:lnTo>
                      <a:pt x="95" y="99"/>
                    </a:lnTo>
                    <a:lnTo>
                      <a:pt x="68" y="102"/>
                    </a:lnTo>
                    <a:lnTo>
                      <a:pt x="0" y="13"/>
                    </a:lnTo>
                    <a:lnTo>
                      <a:pt x="3" y="13"/>
                    </a:lnTo>
                    <a:lnTo>
                      <a:pt x="10" y="12"/>
                    </a:lnTo>
                    <a:lnTo>
                      <a:pt x="18" y="12"/>
                    </a:lnTo>
                    <a:lnTo>
                      <a:pt x="30" y="11"/>
                    </a:lnTo>
                    <a:lnTo>
                      <a:pt x="43" y="10"/>
                    </a:lnTo>
                    <a:lnTo>
                      <a:pt x="54" y="8"/>
                    </a:lnTo>
                    <a:lnTo>
                      <a:pt x="64" y="8"/>
                    </a:lnTo>
                    <a:lnTo>
                      <a:pt x="77" y="6"/>
                    </a:lnTo>
                    <a:lnTo>
                      <a:pt x="92" y="4"/>
                    </a:lnTo>
                    <a:lnTo>
                      <a:pt x="103" y="3"/>
                    </a:lnTo>
                    <a:lnTo>
                      <a:pt x="114" y="1"/>
                    </a:lnTo>
                    <a:lnTo>
                      <a:pt x="121"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2" name="Freeform 51"/>
              <p:cNvSpPr>
                <a:spLocks/>
              </p:cNvSpPr>
              <p:nvPr/>
            </p:nvSpPr>
            <p:spPr bwMode="auto">
              <a:xfrm>
                <a:off x="4575176" y="2925763"/>
                <a:ext cx="180975" cy="703263"/>
              </a:xfrm>
              <a:custGeom>
                <a:avLst/>
                <a:gdLst/>
                <a:ahLst/>
                <a:cxnLst>
                  <a:cxn ang="0">
                    <a:pos x="47" y="0"/>
                  </a:cxn>
                  <a:cxn ang="0">
                    <a:pos x="48" y="2"/>
                  </a:cxn>
                  <a:cxn ang="0">
                    <a:pos x="49" y="8"/>
                  </a:cxn>
                  <a:cxn ang="0">
                    <a:pos x="53" y="18"/>
                  </a:cxn>
                  <a:cxn ang="0">
                    <a:pos x="56" y="31"/>
                  </a:cxn>
                  <a:cxn ang="0">
                    <a:pos x="60" y="47"/>
                  </a:cxn>
                  <a:cxn ang="0">
                    <a:pos x="65" y="65"/>
                  </a:cxn>
                  <a:cxn ang="0">
                    <a:pos x="71" y="85"/>
                  </a:cxn>
                  <a:cxn ang="0">
                    <a:pos x="76" y="107"/>
                  </a:cxn>
                  <a:cxn ang="0">
                    <a:pos x="83" y="130"/>
                  </a:cxn>
                  <a:cxn ang="0">
                    <a:pos x="88" y="154"/>
                  </a:cxn>
                  <a:cxn ang="0">
                    <a:pos x="99" y="203"/>
                  </a:cxn>
                  <a:cxn ang="0">
                    <a:pos x="104" y="227"/>
                  </a:cxn>
                  <a:cxn ang="0">
                    <a:pos x="108" y="250"/>
                  </a:cxn>
                  <a:cxn ang="0">
                    <a:pos x="112" y="272"/>
                  </a:cxn>
                  <a:cxn ang="0">
                    <a:pos x="114" y="292"/>
                  </a:cxn>
                  <a:cxn ang="0">
                    <a:pos x="68" y="443"/>
                  </a:cxn>
                  <a:cxn ang="0">
                    <a:pos x="0" y="326"/>
                  </a:cxn>
                  <a:cxn ang="0">
                    <a:pos x="0" y="324"/>
                  </a:cxn>
                  <a:cxn ang="0">
                    <a:pos x="1" y="316"/>
                  </a:cxn>
                  <a:cxn ang="0">
                    <a:pos x="2" y="303"/>
                  </a:cxn>
                  <a:cxn ang="0">
                    <a:pos x="4" y="288"/>
                  </a:cxn>
                  <a:cxn ang="0">
                    <a:pos x="5" y="268"/>
                  </a:cxn>
                  <a:cxn ang="0">
                    <a:pos x="8" y="246"/>
                  </a:cxn>
                  <a:cxn ang="0">
                    <a:pos x="9" y="222"/>
                  </a:cxn>
                  <a:cxn ang="0">
                    <a:pos x="12" y="196"/>
                  </a:cxn>
                  <a:cxn ang="0">
                    <a:pos x="14" y="169"/>
                  </a:cxn>
                  <a:cxn ang="0">
                    <a:pos x="17" y="114"/>
                  </a:cxn>
                  <a:cxn ang="0">
                    <a:pos x="19" y="88"/>
                  </a:cxn>
                  <a:cxn ang="0">
                    <a:pos x="20" y="63"/>
                  </a:cxn>
                  <a:cxn ang="0">
                    <a:pos x="20" y="18"/>
                  </a:cxn>
                  <a:cxn ang="0">
                    <a:pos x="19" y="0"/>
                  </a:cxn>
                  <a:cxn ang="0">
                    <a:pos x="47" y="0"/>
                  </a:cxn>
                </a:cxnLst>
                <a:rect l="0" t="0" r="r" b="b"/>
                <a:pathLst>
                  <a:path w="114" h="443">
                    <a:moveTo>
                      <a:pt x="47" y="0"/>
                    </a:moveTo>
                    <a:lnTo>
                      <a:pt x="48" y="2"/>
                    </a:lnTo>
                    <a:lnTo>
                      <a:pt x="49" y="8"/>
                    </a:lnTo>
                    <a:lnTo>
                      <a:pt x="53" y="18"/>
                    </a:lnTo>
                    <a:lnTo>
                      <a:pt x="56" y="31"/>
                    </a:lnTo>
                    <a:lnTo>
                      <a:pt x="60" y="47"/>
                    </a:lnTo>
                    <a:lnTo>
                      <a:pt x="65" y="65"/>
                    </a:lnTo>
                    <a:lnTo>
                      <a:pt x="71" y="85"/>
                    </a:lnTo>
                    <a:lnTo>
                      <a:pt x="76" y="107"/>
                    </a:lnTo>
                    <a:lnTo>
                      <a:pt x="83" y="130"/>
                    </a:lnTo>
                    <a:lnTo>
                      <a:pt x="88" y="154"/>
                    </a:lnTo>
                    <a:lnTo>
                      <a:pt x="99" y="203"/>
                    </a:lnTo>
                    <a:lnTo>
                      <a:pt x="104" y="227"/>
                    </a:lnTo>
                    <a:lnTo>
                      <a:pt x="108" y="250"/>
                    </a:lnTo>
                    <a:lnTo>
                      <a:pt x="112" y="272"/>
                    </a:lnTo>
                    <a:lnTo>
                      <a:pt x="114" y="292"/>
                    </a:lnTo>
                    <a:lnTo>
                      <a:pt x="68" y="443"/>
                    </a:lnTo>
                    <a:lnTo>
                      <a:pt x="0" y="326"/>
                    </a:lnTo>
                    <a:lnTo>
                      <a:pt x="0" y="324"/>
                    </a:lnTo>
                    <a:lnTo>
                      <a:pt x="1" y="316"/>
                    </a:lnTo>
                    <a:lnTo>
                      <a:pt x="2" y="303"/>
                    </a:lnTo>
                    <a:lnTo>
                      <a:pt x="4" y="288"/>
                    </a:lnTo>
                    <a:lnTo>
                      <a:pt x="5" y="268"/>
                    </a:lnTo>
                    <a:lnTo>
                      <a:pt x="8" y="246"/>
                    </a:lnTo>
                    <a:lnTo>
                      <a:pt x="9" y="222"/>
                    </a:lnTo>
                    <a:lnTo>
                      <a:pt x="12" y="196"/>
                    </a:lnTo>
                    <a:lnTo>
                      <a:pt x="14" y="169"/>
                    </a:lnTo>
                    <a:lnTo>
                      <a:pt x="17" y="114"/>
                    </a:lnTo>
                    <a:lnTo>
                      <a:pt x="19" y="88"/>
                    </a:lnTo>
                    <a:lnTo>
                      <a:pt x="20" y="63"/>
                    </a:lnTo>
                    <a:lnTo>
                      <a:pt x="20" y="18"/>
                    </a:lnTo>
                    <a:lnTo>
                      <a:pt x="19" y="0"/>
                    </a:lnTo>
                    <a:lnTo>
                      <a:pt x="47"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3" name="Freeform 52"/>
              <p:cNvSpPr>
                <a:spLocks/>
              </p:cNvSpPr>
              <p:nvPr/>
            </p:nvSpPr>
            <p:spPr bwMode="auto">
              <a:xfrm>
                <a:off x="3967163" y="1524000"/>
                <a:ext cx="1011238" cy="1128713"/>
              </a:xfrm>
              <a:custGeom>
                <a:avLst/>
                <a:gdLst/>
                <a:ahLst/>
                <a:cxnLst>
                  <a:cxn ang="0">
                    <a:pos x="262" y="0"/>
                  </a:cxn>
                  <a:cxn ang="0">
                    <a:pos x="296" y="2"/>
                  </a:cxn>
                  <a:cxn ang="0">
                    <a:pos x="330" y="8"/>
                  </a:cxn>
                  <a:cxn ang="0">
                    <a:pos x="363" y="17"/>
                  </a:cxn>
                  <a:cxn ang="0">
                    <a:pos x="396" y="31"/>
                  </a:cxn>
                  <a:cxn ang="0">
                    <a:pos x="429" y="48"/>
                  </a:cxn>
                  <a:cxn ang="0">
                    <a:pos x="460" y="69"/>
                  </a:cxn>
                  <a:cxn ang="0">
                    <a:pos x="489" y="93"/>
                  </a:cxn>
                  <a:cxn ang="0">
                    <a:pos x="518" y="120"/>
                  </a:cxn>
                  <a:cxn ang="0">
                    <a:pos x="543" y="150"/>
                  </a:cxn>
                  <a:cxn ang="0">
                    <a:pos x="567" y="185"/>
                  </a:cxn>
                  <a:cxn ang="0">
                    <a:pos x="588" y="222"/>
                  </a:cxn>
                  <a:cxn ang="0">
                    <a:pos x="607" y="262"/>
                  </a:cxn>
                  <a:cxn ang="0">
                    <a:pos x="619" y="295"/>
                  </a:cxn>
                  <a:cxn ang="0">
                    <a:pos x="629" y="328"/>
                  </a:cxn>
                  <a:cxn ang="0">
                    <a:pos x="634" y="362"/>
                  </a:cxn>
                  <a:cxn ang="0">
                    <a:pos x="637" y="395"/>
                  </a:cxn>
                  <a:cxn ang="0">
                    <a:pos x="637" y="428"/>
                  </a:cxn>
                  <a:cxn ang="0">
                    <a:pos x="635" y="461"/>
                  </a:cxn>
                  <a:cxn ang="0">
                    <a:pos x="629" y="493"/>
                  </a:cxn>
                  <a:cxn ang="0">
                    <a:pos x="621" y="523"/>
                  </a:cxn>
                  <a:cxn ang="0">
                    <a:pos x="610" y="552"/>
                  </a:cxn>
                  <a:cxn ang="0">
                    <a:pos x="597" y="579"/>
                  </a:cxn>
                  <a:cxn ang="0">
                    <a:pos x="581" y="605"/>
                  </a:cxn>
                  <a:cxn ang="0">
                    <a:pos x="562" y="628"/>
                  </a:cxn>
                  <a:cxn ang="0">
                    <a:pos x="540" y="650"/>
                  </a:cxn>
                  <a:cxn ang="0">
                    <a:pos x="516" y="668"/>
                  </a:cxn>
                  <a:cxn ang="0">
                    <a:pos x="489" y="683"/>
                  </a:cxn>
                  <a:cxn ang="0">
                    <a:pos x="460" y="695"/>
                  </a:cxn>
                  <a:cxn ang="0">
                    <a:pos x="424" y="705"/>
                  </a:cxn>
                  <a:cxn ang="0">
                    <a:pos x="388" y="710"/>
                  </a:cxn>
                  <a:cxn ang="0">
                    <a:pos x="352" y="711"/>
                  </a:cxn>
                  <a:cxn ang="0">
                    <a:pos x="317" y="708"/>
                  </a:cxn>
                  <a:cxn ang="0">
                    <a:pos x="282" y="700"/>
                  </a:cxn>
                  <a:cxn ang="0">
                    <a:pos x="248" y="687"/>
                  </a:cxn>
                  <a:cxn ang="0">
                    <a:pos x="215" y="672"/>
                  </a:cxn>
                  <a:cxn ang="0">
                    <a:pos x="184" y="652"/>
                  </a:cxn>
                  <a:cxn ang="0">
                    <a:pos x="154" y="628"/>
                  </a:cxn>
                  <a:cxn ang="0">
                    <a:pos x="125" y="602"/>
                  </a:cxn>
                  <a:cxn ang="0">
                    <a:pos x="99" y="572"/>
                  </a:cxn>
                  <a:cxn ang="0">
                    <a:pos x="73" y="538"/>
                  </a:cxn>
                  <a:cxn ang="0">
                    <a:pos x="51" y="502"/>
                  </a:cxn>
                  <a:cxn ang="0">
                    <a:pos x="37" y="472"/>
                  </a:cxn>
                  <a:cxn ang="0">
                    <a:pos x="25" y="442"/>
                  </a:cxn>
                  <a:cxn ang="0">
                    <a:pos x="15" y="412"/>
                  </a:cxn>
                  <a:cxn ang="0">
                    <a:pos x="8" y="380"/>
                  </a:cxn>
                  <a:cxn ang="0">
                    <a:pos x="3" y="348"/>
                  </a:cxn>
                  <a:cxn ang="0">
                    <a:pos x="0" y="316"/>
                  </a:cxn>
                  <a:cxn ang="0">
                    <a:pos x="0" y="283"/>
                  </a:cxn>
                  <a:cxn ang="0">
                    <a:pos x="2" y="252"/>
                  </a:cxn>
                  <a:cxn ang="0">
                    <a:pos x="6" y="221"/>
                  </a:cxn>
                  <a:cxn ang="0">
                    <a:pos x="13" y="191"/>
                  </a:cxn>
                  <a:cxn ang="0">
                    <a:pos x="23" y="162"/>
                  </a:cxn>
                  <a:cxn ang="0">
                    <a:pos x="35" y="135"/>
                  </a:cxn>
                  <a:cxn ang="0">
                    <a:pos x="49" y="110"/>
                  </a:cxn>
                  <a:cxn ang="0">
                    <a:pos x="65" y="87"/>
                  </a:cxn>
                  <a:cxn ang="0">
                    <a:pos x="85" y="66"/>
                  </a:cxn>
                  <a:cxn ang="0">
                    <a:pos x="106" y="48"/>
                  </a:cxn>
                  <a:cxn ang="0">
                    <a:pos x="131" y="33"/>
                  </a:cxn>
                  <a:cxn ang="0">
                    <a:pos x="162" y="19"/>
                  </a:cxn>
                  <a:cxn ang="0">
                    <a:pos x="195" y="9"/>
                  </a:cxn>
                  <a:cxn ang="0">
                    <a:pos x="228" y="2"/>
                  </a:cxn>
                  <a:cxn ang="0">
                    <a:pos x="262" y="0"/>
                  </a:cxn>
                </a:cxnLst>
                <a:rect l="0" t="0" r="r" b="b"/>
                <a:pathLst>
                  <a:path w="637" h="711">
                    <a:moveTo>
                      <a:pt x="262" y="0"/>
                    </a:moveTo>
                    <a:lnTo>
                      <a:pt x="296" y="2"/>
                    </a:lnTo>
                    <a:lnTo>
                      <a:pt x="330" y="8"/>
                    </a:lnTo>
                    <a:lnTo>
                      <a:pt x="363" y="17"/>
                    </a:lnTo>
                    <a:lnTo>
                      <a:pt x="396" y="31"/>
                    </a:lnTo>
                    <a:lnTo>
                      <a:pt x="429" y="48"/>
                    </a:lnTo>
                    <a:lnTo>
                      <a:pt x="460" y="69"/>
                    </a:lnTo>
                    <a:lnTo>
                      <a:pt x="489" y="93"/>
                    </a:lnTo>
                    <a:lnTo>
                      <a:pt x="518" y="120"/>
                    </a:lnTo>
                    <a:lnTo>
                      <a:pt x="543" y="150"/>
                    </a:lnTo>
                    <a:lnTo>
                      <a:pt x="567" y="185"/>
                    </a:lnTo>
                    <a:lnTo>
                      <a:pt x="588" y="222"/>
                    </a:lnTo>
                    <a:lnTo>
                      <a:pt x="607" y="262"/>
                    </a:lnTo>
                    <a:lnTo>
                      <a:pt x="619" y="295"/>
                    </a:lnTo>
                    <a:lnTo>
                      <a:pt x="629" y="328"/>
                    </a:lnTo>
                    <a:lnTo>
                      <a:pt x="634" y="362"/>
                    </a:lnTo>
                    <a:lnTo>
                      <a:pt x="637" y="395"/>
                    </a:lnTo>
                    <a:lnTo>
                      <a:pt x="637" y="428"/>
                    </a:lnTo>
                    <a:lnTo>
                      <a:pt x="635" y="461"/>
                    </a:lnTo>
                    <a:lnTo>
                      <a:pt x="629" y="493"/>
                    </a:lnTo>
                    <a:lnTo>
                      <a:pt x="621" y="523"/>
                    </a:lnTo>
                    <a:lnTo>
                      <a:pt x="610" y="552"/>
                    </a:lnTo>
                    <a:lnTo>
                      <a:pt x="597" y="579"/>
                    </a:lnTo>
                    <a:lnTo>
                      <a:pt x="581" y="605"/>
                    </a:lnTo>
                    <a:lnTo>
                      <a:pt x="562" y="628"/>
                    </a:lnTo>
                    <a:lnTo>
                      <a:pt x="540" y="650"/>
                    </a:lnTo>
                    <a:lnTo>
                      <a:pt x="516" y="668"/>
                    </a:lnTo>
                    <a:lnTo>
                      <a:pt x="489" y="683"/>
                    </a:lnTo>
                    <a:lnTo>
                      <a:pt x="460" y="695"/>
                    </a:lnTo>
                    <a:lnTo>
                      <a:pt x="424" y="705"/>
                    </a:lnTo>
                    <a:lnTo>
                      <a:pt x="388" y="710"/>
                    </a:lnTo>
                    <a:lnTo>
                      <a:pt x="352" y="711"/>
                    </a:lnTo>
                    <a:lnTo>
                      <a:pt x="317" y="708"/>
                    </a:lnTo>
                    <a:lnTo>
                      <a:pt x="282" y="700"/>
                    </a:lnTo>
                    <a:lnTo>
                      <a:pt x="248" y="687"/>
                    </a:lnTo>
                    <a:lnTo>
                      <a:pt x="215" y="672"/>
                    </a:lnTo>
                    <a:lnTo>
                      <a:pt x="184" y="652"/>
                    </a:lnTo>
                    <a:lnTo>
                      <a:pt x="154" y="628"/>
                    </a:lnTo>
                    <a:lnTo>
                      <a:pt x="125" y="602"/>
                    </a:lnTo>
                    <a:lnTo>
                      <a:pt x="99" y="572"/>
                    </a:lnTo>
                    <a:lnTo>
                      <a:pt x="73" y="538"/>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2" y="19"/>
                    </a:lnTo>
                    <a:lnTo>
                      <a:pt x="195" y="9"/>
                    </a:lnTo>
                    <a:lnTo>
                      <a:pt x="228" y="2"/>
                    </a:lnTo>
                    <a:lnTo>
                      <a:pt x="262"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4" name="Freeform 53"/>
              <p:cNvSpPr>
                <a:spLocks/>
              </p:cNvSpPr>
              <p:nvPr/>
            </p:nvSpPr>
            <p:spPr bwMode="auto">
              <a:xfrm>
                <a:off x="4033838" y="1577975"/>
                <a:ext cx="912813" cy="1016000"/>
              </a:xfrm>
              <a:custGeom>
                <a:avLst/>
                <a:gdLst/>
                <a:ahLst/>
                <a:cxnLst>
                  <a:cxn ang="0">
                    <a:pos x="244" y="0"/>
                  </a:cxn>
                  <a:cxn ang="0">
                    <a:pos x="277" y="2"/>
                  </a:cxn>
                  <a:cxn ang="0">
                    <a:pos x="309" y="9"/>
                  </a:cxn>
                  <a:cxn ang="0">
                    <a:pos x="342" y="20"/>
                  </a:cxn>
                  <a:cxn ang="0">
                    <a:pos x="373" y="35"/>
                  </a:cxn>
                  <a:cxn ang="0">
                    <a:pos x="404" y="53"/>
                  </a:cxn>
                  <a:cxn ang="0">
                    <a:pos x="433" y="75"/>
                  </a:cxn>
                  <a:cxn ang="0">
                    <a:pos x="460" y="101"/>
                  </a:cxn>
                  <a:cxn ang="0">
                    <a:pos x="486" y="130"/>
                  </a:cxn>
                  <a:cxn ang="0">
                    <a:pos x="509" y="162"/>
                  </a:cxn>
                  <a:cxn ang="0">
                    <a:pos x="530" y="197"/>
                  </a:cxn>
                  <a:cxn ang="0">
                    <a:pos x="548" y="236"/>
                  </a:cxn>
                  <a:cxn ang="0">
                    <a:pos x="559" y="268"/>
                  </a:cxn>
                  <a:cxn ang="0">
                    <a:pos x="568" y="300"/>
                  </a:cxn>
                  <a:cxn ang="0">
                    <a:pos x="572" y="332"/>
                  </a:cxn>
                  <a:cxn ang="0">
                    <a:pos x="575" y="364"/>
                  </a:cxn>
                  <a:cxn ang="0">
                    <a:pos x="574" y="396"/>
                  </a:cxn>
                  <a:cxn ang="0">
                    <a:pos x="571" y="427"/>
                  </a:cxn>
                  <a:cxn ang="0">
                    <a:pos x="565" y="457"/>
                  </a:cxn>
                  <a:cxn ang="0">
                    <a:pos x="555" y="485"/>
                  </a:cxn>
                  <a:cxn ang="0">
                    <a:pos x="543" y="512"/>
                  </a:cxn>
                  <a:cxn ang="0">
                    <a:pos x="528" y="537"/>
                  </a:cxn>
                  <a:cxn ang="0">
                    <a:pos x="511" y="560"/>
                  </a:cxn>
                  <a:cxn ang="0">
                    <a:pos x="490" y="581"/>
                  </a:cxn>
                  <a:cxn ang="0">
                    <a:pos x="468" y="599"/>
                  </a:cxn>
                  <a:cxn ang="0">
                    <a:pos x="442" y="614"/>
                  </a:cxn>
                  <a:cxn ang="0">
                    <a:pos x="415" y="626"/>
                  </a:cxn>
                  <a:cxn ang="0">
                    <a:pos x="379" y="635"/>
                  </a:cxn>
                  <a:cxn ang="0">
                    <a:pos x="345" y="640"/>
                  </a:cxn>
                  <a:cxn ang="0">
                    <a:pos x="309" y="640"/>
                  </a:cxn>
                  <a:cxn ang="0">
                    <a:pos x="275" y="635"/>
                  </a:cxn>
                  <a:cxn ang="0">
                    <a:pos x="242" y="626"/>
                  </a:cxn>
                  <a:cxn ang="0">
                    <a:pos x="209" y="612"/>
                  </a:cxn>
                  <a:cxn ang="0">
                    <a:pos x="177" y="595"/>
                  </a:cxn>
                  <a:cxn ang="0">
                    <a:pos x="147" y="573"/>
                  </a:cxn>
                  <a:cxn ang="0">
                    <a:pos x="119" y="548"/>
                  </a:cxn>
                  <a:cxn ang="0">
                    <a:pos x="92" y="519"/>
                  </a:cxn>
                  <a:cxn ang="0">
                    <a:pos x="68" y="486"/>
                  </a:cxn>
                  <a:cxn ang="0">
                    <a:pos x="46" y="451"/>
                  </a:cxn>
                  <a:cxn ang="0">
                    <a:pos x="33" y="423"/>
                  </a:cxn>
                  <a:cxn ang="0">
                    <a:pos x="21" y="394"/>
                  </a:cxn>
                  <a:cxn ang="0">
                    <a:pos x="12" y="364"/>
                  </a:cxn>
                  <a:cxn ang="0">
                    <a:pos x="6" y="334"/>
                  </a:cxn>
                  <a:cxn ang="0">
                    <a:pos x="1" y="304"/>
                  </a:cxn>
                  <a:cxn ang="0">
                    <a:pos x="0" y="273"/>
                  </a:cxn>
                  <a:cxn ang="0">
                    <a:pos x="1" y="242"/>
                  </a:cxn>
                  <a:cxn ang="0">
                    <a:pos x="4" y="212"/>
                  </a:cxn>
                  <a:cxn ang="0">
                    <a:pos x="9" y="183"/>
                  </a:cxn>
                  <a:cxn ang="0">
                    <a:pos x="17" y="155"/>
                  </a:cxn>
                  <a:cxn ang="0">
                    <a:pos x="27" y="129"/>
                  </a:cxn>
                  <a:cxn ang="0">
                    <a:pos x="41" y="104"/>
                  </a:cxn>
                  <a:cxn ang="0">
                    <a:pos x="56" y="82"/>
                  </a:cxn>
                  <a:cxn ang="0">
                    <a:pos x="74" y="61"/>
                  </a:cxn>
                  <a:cxn ang="0">
                    <a:pos x="95" y="44"/>
                  </a:cxn>
                  <a:cxn ang="0">
                    <a:pos x="118" y="29"/>
                  </a:cxn>
                  <a:cxn ang="0">
                    <a:pos x="148" y="16"/>
                  </a:cxn>
                  <a:cxn ang="0">
                    <a:pos x="179" y="6"/>
                  </a:cxn>
                  <a:cxn ang="0">
                    <a:pos x="212" y="1"/>
                  </a:cxn>
                  <a:cxn ang="0">
                    <a:pos x="244" y="0"/>
                  </a:cxn>
                </a:cxnLst>
                <a:rect l="0" t="0" r="r" b="b"/>
                <a:pathLst>
                  <a:path w="575" h="640">
                    <a:moveTo>
                      <a:pt x="244" y="0"/>
                    </a:moveTo>
                    <a:lnTo>
                      <a:pt x="277" y="2"/>
                    </a:lnTo>
                    <a:lnTo>
                      <a:pt x="309" y="9"/>
                    </a:lnTo>
                    <a:lnTo>
                      <a:pt x="342" y="20"/>
                    </a:lnTo>
                    <a:lnTo>
                      <a:pt x="373" y="35"/>
                    </a:lnTo>
                    <a:lnTo>
                      <a:pt x="404" y="53"/>
                    </a:lnTo>
                    <a:lnTo>
                      <a:pt x="433" y="75"/>
                    </a:lnTo>
                    <a:lnTo>
                      <a:pt x="460" y="101"/>
                    </a:lnTo>
                    <a:lnTo>
                      <a:pt x="486" y="130"/>
                    </a:lnTo>
                    <a:lnTo>
                      <a:pt x="509" y="162"/>
                    </a:lnTo>
                    <a:lnTo>
                      <a:pt x="530" y="197"/>
                    </a:lnTo>
                    <a:lnTo>
                      <a:pt x="548" y="236"/>
                    </a:lnTo>
                    <a:lnTo>
                      <a:pt x="559" y="268"/>
                    </a:lnTo>
                    <a:lnTo>
                      <a:pt x="568" y="300"/>
                    </a:lnTo>
                    <a:lnTo>
                      <a:pt x="572" y="332"/>
                    </a:lnTo>
                    <a:lnTo>
                      <a:pt x="575" y="364"/>
                    </a:lnTo>
                    <a:lnTo>
                      <a:pt x="574" y="396"/>
                    </a:lnTo>
                    <a:lnTo>
                      <a:pt x="571" y="427"/>
                    </a:lnTo>
                    <a:lnTo>
                      <a:pt x="565" y="457"/>
                    </a:lnTo>
                    <a:lnTo>
                      <a:pt x="555" y="485"/>
                    </a:lnTo>
                    <a:lnTo>
                      <a:pt x="543" y="512"/>
                    </a:lnTo>
                    <a:lnTo>
                      <a:pt x="528" y="537"/>
                    </a:lnTo>
                    <a:lnTo>
                      <a:pt x="511" y="560"/>
                    </a:lnTo>
                    <a:lnTo>
                      <a:pt x="490" y="581"/>
                    </a:lnTo>
                    <a:lnTo>
                      <a:pt x="468" y="599"/>
                    </a:lnTo>
                    <a:lnTo>
                      <a:pt x="442" y="614"/>
                    </a:lnTo>
                    <a:lnTo>
                      <a:pt x="415" y="626"/>
                    </a:lnTo>
                    <a:lnTo>
                      <a:pt x="379" y="635"/>
                    </a:lnTo>
                    <a:lnTo>
                      <a:pt x="345" y="640"/>
                    </a:lnTo>
                    <a:lnTo>
                      <a:pt x="309" y="640"/>
                    </a:lnTo>
                    <a:lnTo>
                      <a:pt x="275" y="635"/>
                    </a:lnTo>
                    <a:lnTo>
                      <a:pt x="242" y="626"/>
                    </a:lnTo>
                    <a:lnTo>
                      <a:pt x="209" y="612"/>
                    </a:lnTo>
                    <a:lnTo>
                      <a:pt x="177" y="595"/>
                    </a:lnTo>
                    <a:lnTo>
                      <a:pt x="147" y="573"/>
                    </a:lnTo>
                    <a:lnTo>
                      <a:pt x="119" y="548"/>
                    </a:lnTo>
                    <a:lnTo>
                      <a:pt x="92" y="519"/>
                    </a:lnTo>
                    <a:lnTo>
                      <a:pt x="68" y="486"/>
                    </a:lnTo>
                    <a:lnTo>
                      <a:pt x="46" y="451"/>
                    </a:lnTo>
                    <a:lnTo>
                      <a:pt x="33" y="423"/>
                    </a:lnTo>
                    <a:lnTo>
                      <a:pt x="21" y="394"/>
                    </a:lnTo>
                    <a:lnTo>
                      <a:pt x="12" y="364"/>
                    </a:lnTo>
                    <a:lnTo>
                      <a:pt x="6" y="334"/>
                    </a:lnTo>
                    <a:lnTo>
                      <a:pt x="1" y="304"/>
                    </a:lnTo>
                    <a:lnTo>
                      <a:pt x="0" y="273"/>
                    </a:lnTo>
                    <a:lnTo>
                      <a:pt x="1" y="242"/>
                    </a:lnTo>
                    <a:lnTo>
                      <a:pt x="4" y="212"/>
                    </a:lnTo>
                    <a:lnTo>
                      <a:pt x="9" y="183"/>
                    </a:lnTo>
                    <a:lnTo>
                      <a:pt x="17" y="155"/>
                    </a:lnTo>
                    <a:lnTo>
                      <a:pt x="27" y="129"/>
                    </a:lnTo>
                    <a:lnTo>
                      <a:pt x="41" y="104"/>
                    </a:lnTo>
                    <a:lnTo>
                      <a:pt x="56" y="82"/>
                    </a:lnTo>
                    <a:lnTo>
                      <a:pt x="74" y="61"/>
                    </a:lnTo>
                    <a:lnTo>
                      <a:pt x="95" y="44"/>
                    </a:lnTo>
                    <a:lnTo>
                      <a:pt x="118" y="29"/>
                    </a:lnTo>
                    <a:lnTo>
                      <a:pt x="148" y="16"/>
                    </a:lnTo>
                    <a:lnTo>
                      <a:pt x="179" y="6"/>
                    </a:lnTo>
                    <a:lnTo>
                      <a:pt x="212" y="1"/>
                    </a:lnTo>
                    <a:lnTo>
                      <a:pt x="244" y="0"/>
                    </a:lnTo>
                    <a:close/>
                  </a:path>
                </a:pathLst>
              </a:custGeom>
              <a:solidFill>
                <a:srgbClr val="FED78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5" name="Freeform 54"/>
              <p:cNvSpPr>
                <a:spLocks/>
              </p:cNvSpPr>
              <p:nvPr/>
            </p:nvSpPr>
            <p:spPr bwMode="auto">
              <a:xfrm>
                <a:off x="4251326" y="4044950"/>
                <a:ext cx="665163" cy="158750"/>
              </a:xfrm>
              <a:custGeom>
                <a:avLst/>
                <a:gdLst/>
                <a:ahLst/>
                <a:cxnLst>
                  <a:cxn ang="0">
                    <a:pos x="240" y="0"/>
                  </a:cxn>
                  <a:cxn ang="0">
                    <a:pos x="291" y="6"/>
                  </a:cxn>
                  <a:cxn ang="0">
                    <a:pos x="419" y="57"/>
                  </a:cxn>
                  <a:cxn ang="0">
                    <a:pos x="419" y="59"/>
                  </a:cxn>
                  <a:cxn ang="0">
                    <a:pos x="418" y="63"/>
                  </a:cxn>
                  <a:cxn ang="0">
                    <a:pos x="417" y="71"/>
                  </a:cxn>
                  <a:cxn ang="0">
                    <a:pos x="416" y="83"/>
                  </a:cxn>
                  <a:cxn ang="0">
                    <a:pos x="398" y="83"/>
                  </a:cxn>
                  <a:cxn ang="0">
                    <a:pos x="349" y="83"/>
                  </a:cxn>
                  <a:cxn ang="0">
                    <a:pos x="320" y="83"/>
                  </a:cxn>
                  <a:cxn ang="0">
                    <a:pos x="288" y="84"/>
                  </a:cxn>
                  <a:cxn ang="0">
                    <a:pos x="281" y="68"/>
                  </a:cxn>
                  <a:cxn ang="0">
                    <a:pos x="272" y="85"/>
                  </a:cxn>
                  <a:cxn ang="0">
                    <a:pos x="238" y="87"/>
                  </a:cxn>
                  <a:cxn ang="0">
                    <a:pos x="201" y="89"/>
                  </a:cxn>
                  <a:cxn ang="0">
                    <a:pos x="166" y="91"/>
                  </a:cxn>
                  <a:cxn ang="0">
                    <a:pos x="131" y="92"/>
                  </a:cxn>
                  <a:cxn ang="0">
                    <a:pos x="99" y="94"/>
                  </a:cxn>
                  <a:cxn ang="0">
                    <a:pos x="68" y="96"/>
                  </a:cxn>
                  <a:cxn ang="0">
                    <a:pos x="42" y="98"/>
                  </a:cxn>
                  <a:cxn ang="0">
                    <a:pos x="20" y="99"/>
                  </a:cxn>
                  <a:cxn ang="0">
                    <a:pos x="2" y="100"/>
                  </a:cxn>
                  <a:cxn ang="0">
                    <a:pos x="1" y="93"/>
                  </a:cxn>
                  <a:cxn ang="0">
                    <a:pos x="1" y="83"/>
                  </a:cxn>
                  <a:cxn ang="0">
                    <a:pos x="1" y="75"/>
                  </a:cxn>
                  <a:cxn ang="0">
                    <a:pos x="0" y="68"/>
                  </a:cxn>
                  <a:cxn ang="0">
                    <a:pos x="0" y="66"/>
                  </a:cxn>
                  <a:cxn ang="0">
                    <a:pos x="240" y="0"/>
                  </a:cxn>
                </a:cxnLst>
                <a:rect l="0" t="0" r="r" b="b"/>
                <a:pathLst>
                  <a:path w="419" h="100">
                    <a:moveTo>
                      <a:pt x="240" y="0"/>
                    </a:moveTo>
                    <a:lnTo>
                      <a:pt x="291" y="6"/>
                    </a:lnTo>
                    <a:lnTo>
                      <a:pt x="419" y="57"/>
                    </a:lnTo>
                    <a:lnTo>
                      <a:pt x="419" y="59"/>
                    </a:lnTo>
                    <a:lnTo>
                      <a:pt x="418" y="63"/>
                    </a:lnTo>
                    <a:lnTo>
                      <a:pt x="417" y="71"/>
                    </a:lnTo>
                    <a:lnTo>
                      <a:pt x="416" y="83"/>
                    </a:lnTo>
                    <a:lnTo>
                      <a:pt x="398" y="83"/>
                    </a:lnTo>
                    <a:lnTo>
                      <a:pt x="349" y="83"/>
                    </a:lnTo>
                    <a:lnTo>
                      <a:pt x="320" y="83"/>
                    </a:lnTo>
                    <a:lnTo>
                      <a:pt x="288" y="84"/>
                    </a:lnTo>
                    <a:lnTo>
                      <a:pt x="281" y="68"/>
                    </a:lnTo>
                    <a:lnTo>
                      <a:pt x="272" y="85"/>
                    </a:lnTo>
                    <a:lnTo>
                      <a:pt x="238" y="87"/>
                    </a:lnTo>
                    <a:lnTo>
                      <a:pt x="201" y="89"/>
                    </a:lnTo>
                    <a:lnTo>
                      <a:pt x="166" y="91"/>
                    </a:lnTo>
                    <a:lnTo>
                      <a:pt x="131" y="92"/>
                    </a:lnTo>
                    <a:lnTo>
                      <a:pt x="99" y="94"/>
                    </a:lnTo>
                    <a:lnTo>
                      <a:pt x="68" y="96"/>
                    </a:lnTo>
                    <a:lnTo>
                      <a:pt x="42" y="98"/>
                    </a:lnTo>
                    <a:lnTo>
                      <a:pt x="20" y="99"/>
                    </a:lnTo>
                    <a:lnTo>
                      <a:pt x="2" y="100"/>
                    </a:lnTo>
                    <a:lnTo>
                      <a:pt x="1" y="93"/>
                    </a:lnTo>
                    <a:lnTo>
                      <a:pt x="1" y="83"/>
                    </a:lnTo>
                    <a:lnTo>
                      <a:pt x="1" y="75"/>
                    </a:lnTo>
                    <a:lnTo>
                      <a:pt x="0" y="68"/>
                    </a:lnTo>
                    <a:lnTo>
                      <a:pt x="0" y="66"/>
                    </a:lnTo>
                    <a:lnTo>
                      <a:pt x="24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6" name="Freeform 55"/>
              <p:cNvSpPr>
                <a:spLocks/>
              </p:cNvSpPr>
              <p:nvPr/>
            </p:nvSpPr>
            <p:spPr bwMode="auto">
              <a:xfrm>
                <a:off x="3967163" y="1550988"/>
                <a:ext cx="857250" cy="823913"/>
              </a:xfrm>
              <a:custGeom>
                <a:avLst/>
                <a:gdLst/>
                <a:ahLst/>
                <a:cxnLst>
                  <a:cxn ang="0">
                    <a:pos x="293" y="3"/>
                  </a:cxn>
                  <a:cxn ang="0">
                    <a:pos x="361" y="19"/>
                  </a:cxn>
                  <a:cxn ang="0">
                    <a:pos x="426" y="52"/>
                  </a:cxn>
                  <a:cxn ang="0">
                    <a:pos x="487" y="100"/>
                  </a:cxn>
                  <a:cxn ang="0">
                    <a:pos x="540" y="161"/>
                  </a:cxn>
                  <a:cxn ang="0">
                    <a:pos x="525" y="200"/>
                  </a:cxn>
                  <a:cxn ang="0">
                    <a:pos x="501" y="238"/>
                  </a:cxn>
                  <a:cxn ang="0">
                    <a:pos x="468" y="272"/>
                  </a:cxn>
                  <a:cxn ang="0">
                    <a:pos x="426" y="298"/>
                  </a:cxn>
                  <a:cxn ang="0">
                    <a:pos x="374" y="314"/>
                  </a:cxn>
                  <a:cxn ang="0">
                    <a:pos x="303" y="319"/>
                  </a:cxn>
                  <a:cxn ang="0">
                    <a:pos x="243" y="314"/>
                  </a:cxn>
                  <a:cxn ang="0">
                    <a:pos x="194" y="303"/>
                  </a:cxn>
                  <a:cxn ang="0">
                    <a:pos x="154" y="288"/>
                  </a:cxn>
                  <a:cxn ang="0">
                    <a:pos x="127" y="273"/>
                  </a:cxn>
                  <a:cxn ang="0">
                    <a:pos x="106" y="259"/>
                  </a:cxn>
                  <a:cxn ang="0">
                    <a:pos x="115" y="292"/>
                  </a:cxn>
                  <a:cxn ang="0">
                    <a:pos x="125" y="357"/>
                  </a:cxn>
                  <a:cxn ang="0">
                    <a:pos x="123" y="412"/>
                  </a:cxn>
                  <a:cxn ang="0">
                    <a:pos x="113" y="458"/>
                  </a:cxn>
                  <a:cxn ang="0">
                    <a:pos x="95" y="494"/>
                  </a:cxn>
                  <a:cxn ang="0">
                    <a:pos x="73" y="519"/>
                  </a:cxn>
                  <a:cxn ang="0">
                    <a:pos x="34" y="450"/>
                  </a:cxn>
                  <a:cxn ang="0">
                    <a:pos x="10" y="375"/>
                  </a:cxn>
                  <a:cxn ang="0">
                    <a:pos x="0" y="297"/>
                  </a:cxn>
                  <a:cxn ang="0">
                    <a:pos x="4" y="221"/>
                  </a:cxn>
                  <a:cxn ang="0">
                    <a:pos x="21" y="157"/>
                  </a:cxn>
                  <a:cxn ang="0">
                    <a:pos x="47" y="107"/>
                  </a:cxn>
                  <a:cxn ang="0">
                    <a:pos x="81" y="66"/>
                  </a:cxn>
                  <a:cxn ang="0">
                    <a:pos x="125" y="33"/>
                  </a:cxn>
                  <a:cxn ang="0">
                    <a:pos x="191" y="8"/>
                  </a:cxn>
                  <a:cxn ang="0">
                    <a:pos x="258" y="0"/>
                  </a:cxn>
                </a:cxnLst>
                <a:rect l="0" t="0" r="r" b="b"/>
                <a:pathLst>
                  <a:path w="540" h="519">
                    <a:moveTo>
                      <a:pt x="258" y="0"/>
                    </a:moveTo>
                    <a:lnTo>
                      <a:pt x="293" y="3"/>
                    </a:lnTo>
                    <a:lnTo>
                      <a:pt x="327" y="9"/>
                    </a:lnTo>
                    <a:lnTo>
                      <a:pt x="361" y="19"/>
                    </a:lnTo>
                    <a:lnTo>
                      <a:pt x="394" y="34"/>
                    </a:lnTo>
                    <a:lnTo>
                      <a:pt x="426" y="52"/>
                    </a:lnTo>
                    <a:lnTo>
                      <a:pt x="457" y="74"/>
                    </a:lnTo>
                    <a:lnTo>
                      <a:pt x="487" y="100"/>
                    </a:lnTo>
                    <a:lnTo>
                      <a:pt x="514" y="129"/>
                    </a:lnTo>
                    <a:lnTo>
                      <a:pt x="540" y="161"/>
                    </a:lnTo>
                    <a:lnTo>
                      <a:pt x="533" y="181"/>
                    </a:lnTo>
                    <a:lnTo>
                      <a:pt x="525" y="200"/>
                    </a:lnTo>
                    <a:lnTo>
                      <a:pt x="514" y="219"/>
                    </a:lnTo>
                    <a:lnTo>
                      <a:pt x="501" y="238"/>
                    </a:lnTo>
                    <a:lnTo>
                      <a:pt x="486" y="255"/>
                    </a:lnTo>
                    <a:lnTo>
                      <a:pt x="468" y="272"/>
                    </a:lnTo>
                    <a:lnTo>
                      <a:pt x="448" y="286"/>
                    </a:lnTo>
                    <a:lnTo>
                      <a:pt x="426" y="298"/>
                    </a:lnTo>
                    <a:lnTo>
                      <a:pt x="402" y="307"/>
                    </a:lnTo>
                    <a:lnTo>
                      <a:pt x="374" y="314"/>
                    </a:lnTo>
                    <a:lnTo>
                      <a:pt x="337" y="318"/>
                    </a:lnTo>
                    <a:lnTo>
                      <a:pt x="303" y="319"/>
                    </a:lnTo>
                    <a:lnTo>
                      <a:pt x="272" y="318"/>
                    </a:lnTo>
                    <a:lnTo>
                      <a:pt x="243" y="314"/>
                    </a:lnTo>
                    <a:lnTo>
                      <a:pt x="217" y="309"/>
                    </a:lnTo>
                    <a:lnTo>
                      <a:pt x="194" y="303"/>
                    </a:lnTo>
                    <a:lnTo>
                      <a:pt x="173" y="296"/>
                    </a:lnTo>
                    <a:lnTo>
                      <a:pt x="154" y="288"/>
                    </a:lnTo>
                    <a:lnTo>
                      <a:pt x="139" y="280"/>
                    </a:lnTo>
                    <a:lnTo>
                      <a:pt x="127" y="273"/>
                    </a:lnTo>
                    <a:lnTo>
                      <a:pt x="110" y="262"/>
                    </a:lnTo>
                    <a:lnTo>
                      <a:pt x="106" y="259"/>
                    </a:lnTo>
                    <a:lnTo>
                      <a:pt x="105" y="257"/>
                    </a:lnTo>
                    <a:lnTo>
                      <a:pt x="115" y="292"/>
                    </a:lnTo>
                    <a:lnTo>
                      <a:pt x="121" y="325"/>
                    </a:lnTo>
                    <a:lnTo>
                      <a:pt x="125" y="357"/>
                    </a:lnTo>
                    <a:lnTo>
                      <a:pt x="125" y="385"/>
                    </a:lnTo>
                    <a:lnTo>
                      <a:pt x="123" y="412"/>
                    </a:lnTo>
                    <a:lnTo>
                      <a:pt x="119" y="437"/>
                    </a:lnTo>
                    <a:lnTo>
                      <a:pt x="113" y="458"/>
                    </a:lnTo>
                    <a:lnTo>
                      <a:pt x="104" y="477"/>
                    </a:lnTo>
                    <a:lnTo>
                      <a:pt x="95" y="494"/>
                    </a:lnTo>
                    <a:lnTo>
                      <a:pt x="84" y="507"/>
                    </a:lnTo>
                    <a:lnTo>
                      <a:pt x="73" y="519"/>
                    </a:lnTo>
                    <a:lnTo>
                      <a:pt x="51" y="485"/>
                    </a:lnTo>
                    <a:lnTo>
                      <a:pt x="34" y="450"/>
                    </a:lnTo>
                    <a:lnTo>
                      <a:pt x="21" y="413"/>
                    </a:lnTo>
                    <a:lnTo>
                      <a:pt x="10" y="375"/>
                    </a:lnTo>
                    <a:lnTo>
                      <a:pt x="4" y="337"/>
                    </a:lnTo>
                    <a:lnTo>
                      <a:pt x="0" y="297"/>
                    </a:lnTo>
                    <a:lnTo>
                      <a:pt x="0" y="259"/>
                    </a:lnTo>
                    <a:lnTo>
                      <a:pt x="4" y="221"/>
                    </a:lnTo>
                    <a:lnTo>
                      <a:pt x="11" y="184"/>
                    </a:lnTo>
                    <a:lnTo>
                      <a:pt x="21" y="157"/>
                    </a:lnTo>
                    <a:lnTo>
                      <a:pt x="32" y="131"/>
                    </a:lnTo>
                    <a:lnTo>
                      <a:pt x="47" y="107"/>
                    </a:lnTo>
                    <a:lnTo>
                      <a:pt x="63" y="85"/>
                    </a:lnTo>
                    <a:lnTo>
                      <a:pt x="81" y="66"/>
                    </a:lnTo>
                    <a:lnTo>
                      <a:pt x="102" y="48"/>
                    </a:lnTo>
                    <a:lnTo>
                      <a:pt x="125" y="33"/>
                    </a:lnTo>
                    <a:lnTo>
                      <a:pt x="158" y="18"/>
                    </a:lnTo>
                    <a:lnTo>
                      <a:pt x="191" y="8"/>
                    </a:lnTo>
                    <a:lnTo>
                      <a:pt x="225" y="3"/>
                    </a:lnTo>
                    <a:lnTo>
                      <a:pt x="258"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7" name="Freeform 56"/>
              <p:cNvSpPr>
                <a:spLocks/>
              </p:cNvSpPr>
              <p:nvPr/>
            </p:nvSpPr>
            <p:spPr bwMode="auto">
              <a:xfrm>
                <a:off x="5108576" y="3871913"/>
                <a:ext cx="174625" cy="104775"/>
              </a:xfrm>
              <a:custGeom>
                <a:avLst/>
                <a:gdLst/>
                <a:ahLst/>
                <a:cxnLst>
                  <a:cxn ang="0">
                    <a:pos x="91" y="0"/>
                  </a:cxn>
                  <a:cxn ang="0">
                    <a:pos x="95" y="4"/>
                  </a:cxn>
                  <a:cxn ang="0">
                    <a:pos x="99" y="8"/>
                  </a:cxn>
                  <a:cxn ang="0">
                    <a:pos x="104" y="14"/>
                  </a:cxn>
                  <a:cxn ang="0">
                    <a:pos x="110" y="20"/>
                  </a:cxn>
                  <a:cxn ang="0">
                    <a:pos x="18" y="66"/>
                  </a:cxn>
                  <a:cxn ang="0">
                    <a:pos x="10" y="53"/>
                  </a:cxn>
                  <a:cxn ang="0">
                    <a:pos x="6" y="41"/>
                  </a:cxn>
                  <a:cxn ang="0">
                    <a:pos x="2" y="31"/>
                  </a:cxn>
                  <a:cxn ang="0">
                    <a:pos x="0" y="22"/>
                  </a:cxn>
                  <a:cxn ang="0">
                    <a:pos x="91" y="0"/>
                  </a:cxn>
                </a:cxnLst>
                <a:rect l="0" t="0" r="r" b="b"/>
                <a:pathLst>
                  <a:path w="110" h="66">
                    <a:moveTo>
                      <a:pt x="91" y="0"/>
                    </a:moveTo>
                    <a:lnTo>
                      <a:pt x="95" y="4"/>
                    </a:lnTo>
                    <a:lnTo>
                      <a:pt x="99" y="8"/>
                    </a:lnTo>
                    <a:lnTo>
                      <a:pt x="104" y="14"/>
                    </a:lnTo>
                    <a:lnTo>
                      <a:pt x="110" y="20"/>
                    </a:lnTo>
                    <a:lnTo>
                      <a:pt x="18" y="66"/>
                    </a:lnTo>
                    <a:lnTo>
                      <a:pt x="10" y="53"/>
                    </a:lnTo>
                    <a:lnTo>
                      <a:pt x="6" y="41"/>
                    </a:lnTo>
                    <a:lnTo>
                      <a:pt x="2" y="31"/>
                    </a:lnTo>
                    <a:lnTo>
                      <a:pt x="0" y="22"/>
                    </a:lnTo>
                    <a:lnTo>
                      <a:pt x="91"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8" name="Freeform 57"/>
              <p:cNvSpPr>
                <a:spLocks/>
              </p:cNvSpPr>
              <p:nvPr/>
            </p:nvSpPr>
            <p:spPr bwMode="auto">
              <a:xfrm>
                <a:off x="3752851" y="2814638"/>
                <a:ext cx="963613" cy="1344613"/>
              </a:xfrm>
              <a:custGeom>
                <a:avLst/>
                <a:gdLst/>
                <a:ahLst/>
                <a:cxnLst>
                  <a:cxn ang="0">
                    <a:pos x="219" y="3"/>
                  </a:cxn>
                  <a:cxn ang="0">
                    <a:pos x="257" y="7"/>
                  </a:cxn>
                  <a:cxn ang="0">
                    <a:pos x="356" y="7"/>
                  </a:cxn>
                  <a:cxn ang="0">
                    <a:pos x="383" y="7"/>
                  </a:cxn>
                  <a:cxn ang="0">
                    <a:pos x="393" y="6"/>
                  </a:cxn>
                  <a:cxn ang="0">
                    <a:pos x="411" y="79"/>
                  </a:cxn>
                  <a:cxn ang="0">
                    <a:pos x="433" y="152"/>
                  </a:cxn>
                  <a:cxn ang="0">
                    <a:pos x="471" y="258"/>
                  </a:cxn>
                  <a:cxn ang="0">
                    <a:pos x="498" y="324"/>
                  </a:cxn>
                  <a:cxn ang="0">
                    <a:pos x="524" y="385"/>
                  </a:cxn>
                  <a:cxn ang="0">
                    <a:pos x="549" y="438"/>
                  </a:cxn>
                  <a:cxn ang="0">
                    <a:pos x="571" y="482"/>
                  </a:cxn>
                  <a:cxn ang="0">
                    <a:pos x="588" y="515"/>
                  </a:cxn>
                  <a:cxn ang="0">
                    <a:pos x="599" y="536"/>
                  </a:cxn>
                  <a:cxn ang="0">
                    <a:pos x="607" y="783"/>
                  </a:cxn>
                  <a:cxn ang="0">
                    <a:pos x="275" y="847"/>
                  </a:cxn>
                  <a:cxn ang="0">
                    <a:pos x="281" y="762"/>
                  </a:cxn>
                  <a:cxn ang="0">
                    <a:pos x="282" y="638"/>
                  </a:cxn>
                  <a:cxn ang="0">
                    <a:pos x="280" y="562"/>
                  </a:cxn>
                  <a:cxn ang="0">
                    <a:pos x="277" y="493"/>
                  </a:cxn>
                  <a:cxn ang="0">
                    <a:pos x="272" y="436"/>
                  </a:cxn>
                  <a:cxn ang="0">
                    <a:pos x="268" y="391"/>
                  </a:cxn>
                  <a:cxn ang="0">
                    <a:pos x="265" y="362"/>
                  </a:cxn>
                  <a:cxn ang="0">
                    <a:pos x="263" y="352"/>
                  </a:cxn>
                  <a:cxn ang="0">
                    <a:pos x="252" y="421"/>
                  </a:cxn>
                  <a:cxn ang="0">
                    <a:pos x="241" y="476"/>
                  </a:cxn>
                  <a:cxn ang="0">
                    <a:pos x="229" y="526"/>
                  </a:cxn>
                  <a:cxn ang="0">
                    <a:pos x="211" y="597"/>
                  </a:cxn>
                  <a:cxn ang="0">
                    <a:pos x="203" y="622"/>
                  </a:cxn>
                  <a:cxn ang="0">
                    <a:pos x="195" y="644"/>
                  </a:cxn>
                  <a:cxn ang="0">
                    <a:pos x="185" y="663"/>
                  </a:cxn>
                  <a:cxn ang="0">
                    <a:pos x="174" y="686"/>
                  </a:cxn>
                  <a:cxn ang="0">
                    <a:pos x="151" y="732"/>
                  </a:cxn>
                  <a:cxn ang="0">
                    <a:pos x="130" y="777"/>
                  </a:cxn>
                  <a:cxn ang="0">
                    <a:pos x="0" y="744"/>
                  </a:cxn>
                  <a:cxn ang="0">
                    <a:pos x="19" y="702"/>
                  </a:cxn>
                  <a:cxn ang="0">
                    <a:pos x="56" y="607"/>
                  </a:cxn>
                  <a:cxn ang="0">
                    <a:pos x="73" y="562"/>
                  </a:cxn>
                  <a:cxn ang="0">
                    <a:pos x="87" y="524"/>
                  </a:cxn>
                  <a:cxn ang="0">
                    <a:pos x="97" y="496"/>
                  </a:cxn>
                  <a:cxn ang="0">
                    <a:pos x="100" y="481"/>
                  </a:cxn>
                  <a:cxn ang="0">
                    <a:pos x="124" y="374"/>
                  </a:cxn>
                  <a:cxn ang="0">
                    <a:pos x="148" y="273"/>
                  </a:cxn>
                  <a:cxn ang="0">
                    <a:pos x="163" y="183"/>
                  </a:cxn>
                  <a:cxn ang="0">
                    <a:pos x="176" y="115"/>
                  </a:cxn>
                  <a:cxn ang="0">
                    <a:pos x="187" y="66"/>
                  </a:cxn>
                  <a:cxn ang="0">
                    <a:pos x="195" y="31"/>
                  </a:cxn>
                  <a:cxn ang="0">
                    <a:pos x="201" y="11"/>
                  </a:cxn>
                  <a:cxn ang="0">
                    <a:pos x="204" y="1"/>
                  </a:cxn>
                </a:cxnLst>
                <a:rect l="0" t="0" r="r" b="b"/>
                <a:pathLst>
                  <a:path w="607" h="847">
                    <a:moveTo>
                      <a:pt x="204" y="0"/>
                    </a:moveTo>
                    <a:lnTo>
                      <a:pt x="219" y="3"/>
                    </a:lnTo>
                    <a:lnTo>
                      <a:pt x="237" y="5"/>
                    </a:lnTo>
                    <a:lnTo>
                      <a:pt x="257" y="7"/>
                    </a:lnTo>
                    <a:lnTo>
                      <a:pt x="278" y="7"/>
                    </a:lnTo>
                    <a:lnTo>
                      <a:pt x="356" y="7"/>
                    </a:lnTo>
                    <a:lnTo>
                      <a:pt x="371" y="7"/>
                    </a:lnTo>
                    <a:lnTo>
                      <a:pt x="383" y="7"/>
                    </a:lnTo>
                    <a:lnTo>
                      <a:pt x="391" y="6"/>
                    </a:lnTo>
                    <a:lnTo>
                      <a:pt x="393" y="6"/>
                    </a:lnTo>
                    <a:lnTo>
                      <a:pt x="401" y="42"/>
                    </a:lnTo>
                    <a:lnTo>
                      <a:pt x="411" y="79"/>
                    </a:lnTo>
                    <a:lnTo>
                      <a:pt x="422" y="115"/>
                    </a:lnTo>
                    <a:lnTo>
                      <a:pt x="433" y="152"/>
                    </a:lnTo>
                    <a:lnTo>
                      <a:pt x="458" y="223"/>
                    </a:lnTo>
                    <a:lnTo>
                      <a:pt x="471" y="258"/>
                    </a:lnTo>
                    <a:lnTo>
                      <a:pt x="485" y="292"/>
                    </a:lnTo>
                    <a:lnTo>
                      <a:pt x="498" y="324"/>
                    </a:lnTo>
                    <a:lnTo>
                      <a:pt x="512" y="355"/>
                    </a:lnTo>
                    <a:lnTo>
                      <a:pt x="524" y="385"/>
                    </a:lnTo>
                    <a:lnTo>
                      <a:pt x="537" y="412"/>
                    </a:lnTo>
                    <a:lnTo>
                      <a:pt x="549" y="438"/>
                    </a:lnTo>
                    <a:lnTo>
                      <a:pt x="560" y="461"/>
                    </a:lnTo>
                    <a:lnTo>
                      <a:pt x="571" y="482"/>
                    </a:lnTo>
                    <a:lnTo>
                      <a:pt x="580" y="500"/>
                    </a:lnTo>
                    <a:lnTo>
                      <a:pt x="588" y="515"/>
                    </a:lnTo>
                    <a:lnTo>
                      <a:pt x="594" y="528"/>
                    </a:lnTo>
                    <a:lnTo>
                      <a:pt x="599" y="536"/>
                    </a:lnTo>
                    <a:lnTo>
                      <a:pt x="603" y="544"/>
                    </a:lnTo>
                    <a:lnTo>
                      <a:pt x="607" y="783"/>
                    </a:lnTo>
                    <a:lnTo>
                      <a:pt x="576" y="843"/>
                    </a:lnTo>
                    <a:lnTo>
                      <a:pt x="275" y="847"/>
                    </a:lnTo>
                    <a:lnTo>
                      <a:pt x="278" y="805"/>
                    </a:lnTo>
                    <a:lnTo>
                      <a:pt x="281" y="762"/>
                    </a:lnTo>
                    <a:lnTo>
                      <a:pt x="282" y="720"/>
                    </a:lnTo>
                    <a:lnTo>
                      <a:pt x="282" y="638"/>
                    </a:lnTo>
                    <a:lnTo>
                      <a:pt x="282" y="599"/>
                    </a:lnTo>
                    <a:lnTo>
                      <a:pt x="280" y="562"/>
                    </a:lnTo>
                    <a:lnTo>
                      <a:pt x="278" y="526"/>
                    </a:lnTo>
                    <a:lnTo>
                      <a:pt x="277" y="493"/>
                    </a:lnTo>
                    <a:lnTo>
                      <a:pt x="274" y="462"/>
                    </a:lnTo>
                    <a:lnTo>
                      <a:pt x="272" y="436"/>
                    </a:lnTo>
                    <a:lnTo>
                      <a:pt x="270" y="411"/>
                    </a:lnTo>
                    <a:lnTo>
                      <a:pt x="268" y="391"/>
                    </a:lnTo>
                    <a:lnTo>
                      <a:pt x="266" y="374"/>
                    </a:lnTo>
                    <a:lnTo>
                      <a:pt x="265" y="362"/>
                    </a:lnTo>
                    <a:lnTo>
                      <a:pt x="263" y="355"/>
                    </a:lnTo>
                    <a:lnTo>
                      <a:pt x="263" y="352"/>
                    </a:lnTo>
                    <a:lnTo>
                      <a:pt x="258" y="388"/>
                    </a:lnTo>
                    <a:lnTo>
                      <a:pt x="252" y="421"/>
                    </a:lnTo>
                    <a:lnTo>
                      <a:pt x="246" y="449"/>
                    </a:lnTo>
                    <a:lnTo>
                      <a:pt x="241" y="476"/>
                    </a:lnTo>
                    <a:lnTo>
                      <a:pt x="235" y="501"/>
                    </a:lnTo>
                    <a:lnTo>
                      <a:pt x="229" y="526"/>
                    </a:lnTo>
                    <a:lnTo>
                      <a:pt x="222" y="553"/>
                    </a:lnTo>
                    <a:lnTo>
                      <a:pt x="211" y="597"/>
                    </a:lnTo>
                    <a:lnTo>
                      <a:pt x="207" y="610"/>
                    </a:lnTo>
                    <a:lnTo>
                      <a:pt x="203" y="622"/>
                    </a:lnTo>
                    <a:lnTo>
                      <a:pt x="199" y="633"/>
                    </a:lnTo>
                    <a:lnTo>
                      <a:pt x="195" y="644"/>
                    </a:lnTo>
                    <a:lnTo>
                      <a:pt x="190" y="653"/>
                    </a:lnTo>
                    <a:lnTo>
                      <a:pt x="185" y="663"/>
                    </a:lnTo>
                    <a:lnTo>
                      <a:pt x="180" y="674"/>
                    </a:lnTo>
                    <a:lnTo>
                      <a:pt x="174" y="686"/>
                    </a:lnTo>
                    <a:lnTo>
                      <a:pt x="167" y="699"/>
                    </a:lnTo>
                    <a:lnTo>
                      <a:pt x="151" y="732"/>
                    </a:lnTo>
                    <a:lnTo>
                      <a:pt x="141" y="753"/>
                    </a:lnTo>
                    <a:lnTo>
                      <a:pt x="130" y="777"/>
                    </a:lnTo>
                    <a:lnTo>
                      <a:pt x="118" y="804"/>
                    </a:lnTo>
                    <a:lnTo>
                      <a:pt x="0" y="744"/>
                    </a:lnTo>
                    <a:lnTo>
                      <a:pt x="10" y="724"/>
                    </a:lnTo>
                    <a:lnTo>
                      <a:pt x="19" y="702"/>
                    </a:lnTo>
                    <a:lnTo>
                      <a:pt x="48" y="631"/>
                    </a:lnTo>
                    <a:lnTo>
                      <a:pt x="56" y="607"/>
                    </a:lnTo>
                    <a:lnTo>
                      <a:pt x="65" y="584"/>
                    </a:lnTo>
                    <a:lnTo>
                      <a:pt x="73" y="562"/>
                    </a:lnTo>
                    <a:lnTo>
                      <a:pt x="80" y="542"/>
                    </a:lnTo>
                    <a:lnTo>
                      <a:pt x="87" y="524"/>
                    </a:lnTo>
                    <a:lnTo>
                      <a:pt x="92" y="508"/>
                    </a:lnTo>
                    <a:lnTo>
                      <a:pt x="97" y="496"/>
                    </a:lnTo>
                    <a:lnTo>
                      <a:pt x="99" y="486"/>
                    </a:lnTo>
                    <a:lnTo>
                      <a:pt x="100" y="481"/>
                    </a:lnTo>
                    <a:lnTo>
                      <a:pt x="111" y="427"/>
                    </a:lnTo>
                    <a:lnTo>
                      <a:pt x="124" y="374"/>
                    </a:lnTo>
                    <a:lnTo>
                      <a:pt x="136" y="323"/>
                    </a:lnTo>
                    <a:lnTo>
                      <a:pt x="148" y="273"/>
                    </a:lnTo>
                    <a:lnTo>
                      <a:pt x="156" y="225"/>
                    </a:lnTo>
                    <a:lnTo>
                      <a:pt x="163" y="183"/>
                    </a:lnTo>
                    <a:lnTo>
                      <a:pt x="170" y="147"/>
                    </a:lnTo>
                    <a:lnTo>
                      <a:pt x="176" y="115"/>
                    </a:lnTo>
                    <a:lnTo>
                      <a:pt x="182" y="88"/>
                    </a:lnTo>
                    <a:lnTo>
                      <a:pt x="187" y="66"/>
                    </a:lnTo>
                    <a:lnTo>
                      <a:pt x="191" y="46"/>
                    </a:lnTo>
                    <a:lnTo>
                      <a:pt x="195" y="31"/>
                    </a:lnTo>
                    <a:lnTo>
                      <a:pt x="198" y="19"/>
                    </a:lnTo>
                    <a:lnTo>
                      <a:pt x="201" y="11"/>
                    </a:lnTo>
                    <a:lnTo>
                      <a:pt x="203" y="5"/>
                    </a:lnTo>
                    <a:lnTo>
                      <a:pt x="204" y="1"/>
                    </a:lnTo>
                    <a:lnTo>
                      <a:pt x="204"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59" name="Freeform 58"/>
              <p:cNvSpPr>
                <a:spLocks/>
              </p:cNvSpPr>
              <p:nvPr/>
            </p:nvSpPr>
            <p:spPr bwMode="auto">
              <a:xfrm>
                <a:off x="4365626" y="3230563"/>
                <a:ext cx="344488" cy="900113"/>
              </a:xfrm>
              <a:custGeom>
                <a:avLst/>
                <a:gdLst/>
                <a:ahLst/>
                <a:cxnLst>
                  <a:cxn ang="0">
                    <a:pos x="0" y="0"/>
                  </a:cxn>
                  <a:cxn ang="0">
                    <a:pos x="210" y="295"/>
                  </a:cxn>
                  <a:cxn ang="0">
                    <a:pos x="207" y="487"/>
                  </a:cxn>
                  <a:cxn ang="0">
                    <a:pos x="217" y="525"/>
                  </a:cxn>
                  <a:cxn ang="0">
                    <a:pos x="197" y="567"/>
                  </a:cxn>
                  <a:cxn ang="0">
                    <a:pos x="192" y="522"/>
                  </a:cxn>
                  <a:cxn ang="0">
                    <a:pos x="196" y="322"/>
                  </a:cxn>
                  <a:cxn ang="0">
                    <a:pos x="195" y="321"/>
                  </a:cxn>
                  <a:cxn ang="0">
                    <a:pos x="192" y="316"/>
                  </a:cxn>
                  <a:cxn ang="0">
                    <a:pos x="186" y="308"/>
                  </a:cxn>
                  <a:cxn ang="0">
                    <a:pos x="179" y="298"/>
                  </a:cxn>
                  <a:cxn ang="0">
                    <a:pos x="171" y="285"/>
                  </a:cxn>
                  <a:cxn ang="0">
                    <a:pos x="161" y="270"/>
                  </a:cxn>
                  <a:cxn ang="0">
                    <a:pos x="150" y="252"/>
                  </a:cxn>
                  <a:cxn ang="0">
                    <a:pos x="138" y="234"/>
                  </a:cxn>
                  <a:cxn ang="0">
                    <a:pos x="126" y="213"/>
                  </a:cxn>
                  <a:cxn ang="0">
                    <a:pos x="111" y="192"/>
                  </a:cxn>
                  <a:cxn ang="0">
                    <a:pos x="97" y="169"/>
                  </a:cxn>
                  <a:cxn ang="0">
                    <a:pos x="83" y="145"/>
                  </a:cxn>
                  <a:cxn ang="0">
                    <a:pos x="69" y="121"/>
                  </a:cxn>
                  <a:cxn ang="0">
                    <a:pos x="54" y="97"/>
                  </a:cxn>
                  <a:cxn ang="0">
                    <a:pos x="40" y="72"/>
                  </a:cxn>
                  <a:cxn ang="0">
                    <a:pos x="13" y="23"/>
                  </a:cxn>
                  <a:cxn ang="0">
                    <a:pos x="0" y="0"/>
                  </a:cxn>
                </a:cxnLst>
                <a:rect l="0" t="0" r="r" b="b"/>
                <a:pathLst>
                  <a:path w="217" h="567">
                    <a:moveTo>
                      <a:pt x="0" y="0"/>
                    </a:moveTo>
                    <a:lnTo>
                      <a:pt x="210" y="295"/>
                    </a:lnTo>
                    <a:lnTo>
                      <a:pt x="207" y="487"/>
                    </a:lnTo>
                    <a:lnTo>
                      <a:pt x="217" y="525"/>
                    </a:lnTo>
                    <a:lnTo>
                      <a:pt x="197" y="567"/>
                    </a:lnTo>
                    <a:lnTo>
                      <a:pt x="192" y="522"/>
                    </a:lnTo>
                    <a:lnTo>
                      <a:pt x="196" y="322"/>
                    </a:lnTo>
                    <a:lnTo>
                      <a:pt x="195" y="321"/>
                    </a:lnTo>
                    <a:lnTo>
                      <a:pt x="192" y="316"/>
                    </a:lnTo>
                    <a:lnTo>
                      <a:pt x="186" y="308"/>
                    </a:lnTo>
                    <a:lnTo>
                      <a:pt x="179" y="298"/>
                    </a:lnTo>
                    <a:lnTo>
                      <a:pt x="171" y="285"/>
                    </a:lnTo>
                    <a:lnTo>
                      <a:pt x="161" y="270"/>
                    </a:lnTo>
                    <a:lnTo>
                      <a:pt x="150" y="252"/>
                    </a:lnTo>
                    <a:lnTo>
                      <a:pt x="138" y="234"/>
                    </a:lnTo>
                    <a:lnTo>
                      <a:pt x="126" y="213"/>
                    </a:lnTo>
                    <a:lnTo>
                      <a:pt x="111" y="192"/>
                    </a:lnTo>
                    <a:lnTo>
                      <a:pt x="97" y="169"/>
                    </a:lnTo>
                    <a:lnTo>
                      <a:pt x="83" y="145"/>
                    </a:lnTo>
                    <a:lnTo>
                      <a:pt x="69" y="121"/>
                    </a:lnTo>
                    <a:lnTo>
                      <a:pt x="54" y="97"/>
                    </a:lnTo>
                    <a:lnTo>
                      <a:pt x="40" y="72"/>
                    </a:lnTo>
                    <a:lnTo>
                      <a:pt x="13" y="23"/>
                    </a:lnTo>
                    <a:lnTo>
                      <a:pt x="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0" name="Freeform 59"/>
              <p:cNvSpPr>
                <a:spLocks/>
              </p:cNvSpPr>
              <p:nvPr/>
            </p:nvSpPr>
            <p:spPr bwMode="auto">
              <a:xfrm>
                <a:off x="4683126" y="2754313"/>
                <a:ext cx="612775" cy="1397000"/>
              </a:xfrm>
              <a:custGeom>
                <a:avLst/>
                <a:gdLst/>
                <a:ahLst/>
                <a:cxnLst>
                  <a:cxn ang="0">
                    <a:pos x="159" y="2"/>
                  </a:cxn>
                  <a:cxn ang="0">
                    <a:pos x="163" y="20"/>
                  </a:cxn>
                  <a:cxn ang="0">
                    <a:pos x="170" y="53"/>
                  </a:cxn>
                  <a:cxn ang="0">
                    <a:pos x="178" y="97"/>
                  </a:cxn>
                  <a:cxn ang="0">
                    <a:pos x="189" y="149"/>
                  </a:cxn>
                  <a:cxn ang="0">
                    <a:pos x="211" y="252"/>
                  </a:cxn>
                  <a:cxn ang="0">
                    <a:pos x="230" y="337"/>
                  </a:cxn>
                  <a:cxn ang="0">
                    <a:pos x="249" y="408"/>
                  </a:cxn>
                  <a:cxn ang="0">
                    <a:pos x="265" y="452"/>
                  </a:cxn>
                  <a:cxn ang="0">
                    <a:pos x="278" y="482"/>
                  </a:cxn>
                  <a:cxn ang="0">
                    <a:pos x="294" y="518"/>
                  </a:cxn>
                  <a:cxn ang="0">
                    <a:pos x="322" y="578"/>
                  </a:cxn>
                  <a:cxn ang="0">
                    <a:pos x="351" y="636"/>
                  </a:cxn>
                  <a:cxn ang="0">
                    <a:pos x="367" y="669"/>
                  </a:cxn>
                  <a:cxn ang="0">
                    <a:pos x="378" y="693"/>
                  </a:cxn>
                  <a:cxn ang="0">
                    <a:pos x="385" y="708"/>
                  </a:cxn>
                  <a:cxn ang="0">
                    <a:pos x="273" y="767"/>
                  </a:cxn>
                  <a:cxn ang="0">
                    <a:pos x="269" y="759"/>
                  </a:cxn>
                  <a:cxn ang="0">
                    <a:pos x="259" y="740"/>
                  </a:cxn>
                  <a:cxn ang="0">
                    <a:pos x="244" y="711"/>
                  </a:cxn>
                  <a:cxn ang="0">
                    <a:pos x="226" y="674"/>
                  </a:cxn>
                  <a:cxn ang="0">
                    <a:pos x="196" y="611"/>
                  </a:cxn>
                  <a:cxn ang="0">
                    <a:pos x="176" y="567"/>
                  </a:cxn>
                  <a:cxn ang="0">
                    <a:pos x="159" y="525"/>
                  </a:cxn>
                  <a:cxn ang="0">
                    <a:pos x="145" y="487"/>
                  </a:cxn>
                  <a:cxn ang="0">
                    <a:pos x="137" y="456"/>
                  </a:cxn>
                  <a:cxn ang="0">
                    <a:pos x="138" y="466"/>
                  </a:cxn>
                  <a:cxn ang="0">
                    <a:pos x="141" y="491"/>
                  </a:cxn>
                  <a:cxn ang="0">
                    <a:pos x="145" y="528"/>
                  </a:cxn>
                  <a:cxn ang="0">
                    <a:pos x="149" y="575"/>
                  </a:cxn>
                  <a:cxn ang="0">
                    <a:pos x="156" y="654"/>
                  </a:cxn>
                  <a:cxn ang="0">
                    <a:pos x="159" y="708"/>
                  </a:cxn>
                  <a:cxn ang="0">
                    <a:pos x="160" y="803"/>
                  </a:cxn>
                  <a:cxn ang="0">
                    <a:pos x="159" y="839"/>
                  </a:cxn>
                  <a:cxn ang="0">
                    <a:pos x="158" y="865"/>
                  </a:cxn>
                  <a:cxn ang="0">
                    <a:pos x="16" y="880"/>
                  </a:cxn>
                  <a:cxn ang="0">
                    <a:pos x="6" y="606"/>
                  </a:cxn>
                  <a:cxn ang="0">
                    <a:pos x="9" y="602"/>
                  </a:cxn>
                  <a:cxn ang="0">
                    <a:pos x="16" y="589"/>
                  </a:cxn>
                  <a:cxn ang="0">
                    <a:pos x="27" y="567"/>
                  </a:cxn>
                  <a:cxn ang="0">
                    <a:pos x="40" y="534"/>
                  </a:cxn>
                  <a:cxn ang="0">
                    <a:pos x="53" y="491"/>
                  </a:cxn>
                  <a:cxn ang="0">
                    <a:pos x="66" y="435"/>
                  </a:cxn>
                  <a:cxn ang="0">
                    <a:pos x="76" y="367"/>
                  </a:cxn>
                  <a:cxn ang="0">
                    <a:pos x="81" y="285"/>
                  </a:cxn>
                  <a:cxn ang="0">
                    <a:pos x="83" y="189"/>
                  </a:cxn>
                  <a:cxn ang="0">
                    <a:pos x="77" y="78"/>
                  </a:cxn>
                  <a:cxn ang="0">
                    <a:pos x="158" y="0"/>
                  </a:cxn>
                </a:cxnLst>
                <a:rect l="0" t="0" r="r" b="b"/>
                <a:pathLst>
                  <a:path w="386" h="880">
                    <a:moveTo>
                      <a:pt x="158" y="0"/>
                    </a:moveTo>
                    <a:lnTo>
                      <a:pt x="159" y="2"/>
                    </a:lnTo>
                    <a:lnTo>
                      <a:pt x="160" y="9"/>
                    </a:lnTo>
                    <a:lnTo>
                      <a:pt x="163" y="20"/>
                    </a:lnTo>
                    <a:lnTo>
                      <a:pt x="166" y="35"/>
                    </a:lnTo>
                    <a:lnTo>
                      <a:pt x="170" y="53"/>
                    </a:lnTo>
                    <a:lnTo>
                      <a:pt x="174" y="75"/>
                    </a:lnTo>
                    <a:lnTo>
                      <a:pt x="178" y="97"/>
                    </a:lnTo>
                    <a:lnTo>
                      <a:pt x="184" y="123"/>
                    </a:lnTo>
                    <a:lnTo>
                      <a:pt x="189" y="149"/>
                    </a:lnTo>
                    <a:lnTo>
                      <a:pt x="200" y="204"/>
                    </a:lnTo>
                    <a:lnTo>
                      <a:pt x="211" y="252"/>
                    </a:lnTo>
                    <a:lnTo>
                      <a:pt x="220" y="297"/>
                    </a:lnTo>
                    <a:lnTo>
                      <a:pt x="230" y="337"/>
                    </a:lnTo>
                    <a:lnTo>
                      <a:pt x="239" y="374"/>
                    </a:lnTo>
                    <a:lnTo>
                      <a:pt x="249" y="408"/>
                    </a:lnTo>
                    <a:lnTo>
                      <a:pt x="260" y="440"/>
                    </a:lnTo>
                    <a:lnTo>
                      <a:pt x="265" y="452"/>
                    </a:lnTo>
                    <a:lnTo>
                      <a:pt x="270" y="466"/>
                    </a:lnTo>
                    <a:lnTo>
                      <a:pt x="278" y="482"/>
                    </a:lnTo>
                    <a:lnTo>
                      <a:pt x="285" y="499"/>
                    </a:lnTo>
                    <a:lnTo>
                      <a:pt x="294" y="518"/>
                    </a:lnTo>
                    <a:lnTo>
                      <a:pt x="304" y="537"/>
                    </a:lnTo>
                    <a:lnTo>
                      <a:pt x="322" y="578"/>
                    </a:lnTo>
                    <a:lnTo>
                      <a:pt x="341" y="618"/>
                    </a:lnTo>
                    <a:lnTo>
                      <a:pt x="351" y="636"/>
                    </a:lnTo>
                    <a:lnTo>
                      <a:pt x="359" y="653"/>
                    </a:lnTo>
                    <a:lnTo>
                      <a:pt x="367" y="669"/>
                    </a:lnTo>
                    <a:lnTo>
                      <a:pt x="373" y="682"/>
                    </a:lnTo>
                    <a:lnTo>
                      <a:pt x="378" y="693"/>
                    </a:lnTo>
                    <a:lnTo>
                      <a:pt x="383" y="702"/>
                    </a:lnTo>
                    <a:lnTo>
                      <a:pt x="385" y="708"/>
                    </a:lnTo>
                    <a:lnTo>
                      <a:pt x="386" y="709"/>
                    </a:lnTo>
                    <a:lnTo>
                      <a:pt x="273" y="767"/>
                    </a:lnTo>
                    <a:lnTo>
                      <a:pt x="272" y="765"/>
                    </a:lnTo>
                    <a:lnTo>
                      <a:pt x="269" y="759"/>
                    </a:lnTo>
                    <a:lnTo>
                      <a:pt x="265" y="751"/>
                    </a:lnTo>
                    <a:lnTo>
                      <a:pt x="259" y="740"/>
                    </a:lnTo>
                    <a:lnTo>
                      <a:pt x="252" y="726"/>
                    </a:lnTo>
                    <a:lnTo>
                      <a:pt x="244" y="711"/>
                    </a:lnTo>
                    <a:lnTo>
                      <a:pt x="235" y="693"/>
                    </a:lnTo>
                    <a:lnTo>
                      <a:pt x="226" y="674"/>
                    </a:lnTo>
                    <a:lnTo>
                      <a:pt x="216" y="653"/>
                    </a:lnTo>
                    <a:lnTo>
                      <a:pt x="196" y="611"/>
                    </a:lnTo>
                    <a:lnTo>
                      <a:pt x="186" y="589"/>
                    </a:lnTo>
                    <a:lnTo>
                      <a:pt x="176" y="567"/>
                    </a:lnTo>
                    <a:lnTo>
                      <a:pt x="167" y="545"/>
                    </a:lnTo>
                    <a:lnTo>
                      <a:pt x="159" y="525"/>
                    </a:lnTo>
                    <a:lnTo>
                      <a:pt x="152" y="505"/>
                    </a:lnTo>
                    <a:lnTo>
                      <a:pt x="145" y="487"/>
                    </a:lnTo>
                    <a:lnTo>
                      <a:pt x="141" y="471"/>
                    </a:lnTo>
                    <a:lnTo>
                      <a:pt x="137" y="456"/>
                    </a:lnTo>
                    <a:lnTo>
                      <a:pt x="137" y="459"/>
                    </a:lnTo>
                    <a:lnTo>
                      <a:pt x="138" y="466"/>
                    </a:lnTo>
                    <a:lnTo>
                      <a:pt x="140" y="476"/>
                    </a:lnTo>
                    <a:lnTo>
                      <a:pt x="141" y="491"/>
                    </a:lnTo>
                    <a:lnTo>
                      <a:pt x="143" y="508"/>
                    </a:lnTo>
                    <a:lnTo>
                      <a:pt x="145" y="528"/>
                    </a:lnTo>
                    <a:lnTo>
                      <a:pt x="147" y="551"/>
                    </a:lnTo>
                    <a:lnTo>
                      <a:pt x="149" y="575"/>
                    </a:lnTo>
                    <a:lnTo>
                      <a:pt x="152" y="600"/>
                    </a:lnTo>
                    <a:lnTo>
                      <a:pt x="156" y="654"/>
                    </a:lnTo>
                    <a:lnTo>
                      <a:pt x="158" y="682"/>
                    </a:lnTo>
                    <a:lnTo>
                      <a:pt x="159" y="708"/>
                    </a:lnTo>
                    <a:lnTo>
                      <a:pt x="160" y="725"/>
                    </a:lnTo>
                    <a:lnTo>
                      <a:pt x="160" y="803"/>
                    </a:lnTo>
                    <a:lnTo>
                      <a:pt x="159" y="822"/>
                    </a:lnTo>
                    <a:lnTo>
                      <a:pt x="159" y="839"/>
                    </a:lnTo>
                    <a:lnTo>
                      <a:pt x="159" y="854"/>
                    </a:lnTo>
                    <a:lnTo>
                      <a:pt x="158" y="865"/>
                    </a:lnTo>
                    <a:lnTo>
                      <a:pt x="158" y="875"/>
                    </a:lnTo>
                    <a:lnTo>
                      <a:pt x="16" y="880"/>
                    </a:lnTo>
                    <a:lnTo>
                      <a:pt x="0" y="814"/>
                    </a:lnTo>
                    <a:lnTo>
                      <a:pt x="6" y="606"/>
                    </a:lnTo>
                    <a:lnTo>
                      <a:pt x="7" y="605"/>
                    </a:lnTo>
                    <a:lnTo>
                      <a:pt x="9" y="602"/>
                    </a:lnTo>
                    <a:lnTo>
                      <a:pt x="12" y="596"/>
                    </a:lnTo>
                    <a:lnTo>
                      <a:pt x="16" y="589"/>
                    </a:lnTo>
                    <a:lnTo>
                      <a:pt x="22" y="579"/>
                    </a:lnTo>
                    <a:lnTo>
                      <a:pt x="27" y="567"/>
                    </a:lnTo>
                    <a:lnTo>
                      <a:pt x="33" y="552"/>
                    </a:lnTo>
                    <a:lnTo>
                      <a:pt x="40" y="534"/>
                    </a:lnTo>
                    <a:lnTo>
                      <a:pt x="47" y="514"/>
                    </a:lnTo>
                    <a:lnTo>
                      <a:pt x="53" y="491"/>
                    </a:lnTo>
                    <a:lnTo>
                      <a:pt x="59" y="464"/>
                    </a:lnTo>
                    <a:lnTo>
                      <a:pt x="66" y="435"/>
                    </a:lnTo>
                    <a:lnTo>
                      <a:pt x="71" y="403"/>
                    </a:lnTo>
                    <a:lnTo>
                      <a:pt x="76" y="367"/>
                    </a:lnTo>
                    <a:lnTo>
                      <a:pt x="79" y="328"/>
                    </a:lnTo>
                    <a:lnTo>
                      <a:pt x="81" y="285"/>
                    </a:lnTo>
                    <a:lnTo>
                      <a:pt x="83" y="239"/>
                    </a:lnTo>
                    <a:lnTo>
                      <a:pt x="83" y="189"/>
                    </a:lnTo>
                    <a:lnTo>
                      <a:pt x="81" y="135"/>
                    </a:lnTo>
                    <a:lnTo>
                      <a:pt x="77" y="78"/>
                    </a:lnTo>
                    <a:lnTo>
                      <a:pt x="71" y="16"/>
                    </a:lnTo>
                    <a:lnTo>
                      <a:pt x="15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1" name="Freeform 60"/>
              <p:cNvSpPr>
                <a:spLocks/>
              </p:cNvSpPr>
              <p:nvPr/>
            </p:nvSpPr>
            <p:spPr bwMode="auto">
              <a:xfrm>
                <a:off x="4675188" y="2763838"/>
                <a:ext cx="246063" cy="952500"/>
              </a:xfrm>
              <a:custGeom>
                <a:avLst/>
                <a:gdLst/>
                <a:ahLst/>
                <a:cxnLst>
                  <a:cxn ang="0">
                    <a:pos x="146" y="0"/>
                  </a:cxn>
                  <a:cxn ang="0">
                    <a:pos x="155" y="168"/>
                  </a:cxn>
                  <a:cxn ang="0">
                    <a:pos x="115" y="188"/>
                  </a:cxn>
                  <a:cxn ang="0">
                    <a:pos x="148" y="196"/>
                  </a:cxn>
                  <a:cxn ang="0">
                    <a:pos x="147" y="198"/>
                  </a:cxn>
                  <a:cxn ang="0">
                    <a:pos x="146" y="206"/>
                  </a:cxn>
                  <a:cxn ang="0">
                    <a:pos x="144" y="217"/>
                  </a:cxn>
                  <a:cxn ang="0">
                    <a:pos x="140" y="232"/>
                  </a:cxn>
                  <a:cxn ang="0">
                    <a:pos x="136" y="251"/>
                  </a:cxn>
                  <a:cxn ang="0">
                    <a:pos x="131" y="272"/>
                  </a:cxn>
                  <a:cxn ang="0">
                    <a:pos x="125" y="296"/>
                  </a:cxn>
                  <a:cxn ang="0">
                    <a:pos x="119" y="323"/>
                  </a:cxn>
                  <a:cxn ang="0">
                    <a:pos x="111" y="350"/>
                  </a:cxn>
                  <a:cxn ang="0">
                    <a:pos x="103" y="379"/>
                  </a:cxn>
                  <a:cxn ang="0">
                    <a:pos x="84" y="439"/>
                  </a:cxn>
                  <a:cxn ang="0">
                    <a:pos x="73" y="468"/>
                  </a:cxn>
                  <a:cxn ang="0">
                    <a:pos x="62" y="498"/>
                  </a:cxn>
                  <a:cxn ang="0">
                    <a:pos x="50" y="526"/>
                  </a:cxn>
                  <a:cxn ang="0">
                    <a:pos x="38" y="553"/>
                  </a:cxn>
                  <a:cxn ang="0">
                    <a:pos x="24" y="577"/>
                  </a:cxn>
                  <a:cxn ang="0">
                    <a:pos x="11" y="600"/>
                  </a:cxn>
                  <a:cxn ang="0">
                    <a:pos x="0" y="555"/>
                  </a:cxn>
                  <a:cxn ang="0">
                    <a:pos x="1" y="553"/>
                  </a:cxn>
                  <a:cxn ang="0">
                    <a:pos x="3" y="546"/>
                  </a:cxn>
                  <a:cxn ang="0">
                    <a:pos x="6" y="537"/>
                  </a:cxn>
                  <a:cxn ang="0">
                    <a:pos x="11" y="524"/>
                  </a:cxn>
                  <a:cxn ang="0">
                    <a:pos x="16" y="506"/>
                  </a:cxn>
                  <a:cxn ang="0">
                    <a:pos x="21" y="487"/>
                  </a:cxn>
                  <a:cxn ang="0">
                    <a:pos x="27" y="465"/>
                  </a:cxn>
                  <a:cxn ang="0">
                    <a:pos x="34" y="439"/>
                  </a:cxn>
                  <a:cxn ang="0">
                    <a:pos x="40" y="412"/>
                  </a:cxn>
                  <a:cxn ang="0">
                    <a:pos x="46" y="383"/>
                  </a:cxn>
                  <a:cxn ang="0">
                    <a:pos x="51" y="352"/>
                  </a:cxn>
                  <a:cxn ang="0">
                    <a:pos x="55" y="320"/>
                  </a:cxn>
                  <a:cxn ang="0">
                    <a:pos x="59" y="287"/>
                  </a:cxn>
                  <a:cxn ang="0">
                    <a:pos x="62" y="242"/>
                  </a:cxn>
                  <a:cxn ang="0">
                    <a:pos x="64" y="201"/>
                  </a:cxn>
                  <a:cxn ang="0">
                    <a:pos x="65" y="163"/>
                  </a:cxn>
                  <a:cxn ang="0">
                    <a:pos x="65" y="129"/>
                  </a:cxn>
                  <a:cxn ang="0">
                    <a:pos x="64" y="99"/>
                  </a:cxn>
                  <a:cxn ang="0">
                    <a:pos x="63" y="74"/>
                  </a:cxn>
                  <a:cxn ang="0">
                    <a:pos x="61" y="53"/>
                  </a:cxn>
                  <a:cxn ang="0">
                    <a:pos x="60" y="35"/>
                  </a:cxn>
                  <a:cxn ang="0">
                    <a:pos x="59" y="24"/>
                  </a:cxn>
                  <a:cxn ang="0">
                    <a:pos x="57" y="16"/>
                  </a:cxn>
                  <a:cxn ang="0">
                    <a:pos x="57" y="13"/>
                  </a:cxn>
                  <a:cxn ang="0">
                    <a:pos x="146" y="0"/>
                  </a:cxn>
                </a:cxnLst>
                <a:rect l="0" t="0" r="r" b="b"/>
                <a:pathLst>
                  <a:path w="155" h="600">
                    <a:moveTo>
                      <a:pt x="146" y="0"/>
                    </a:moveTo>
                    <a:lnTo>
                      <a:pt x="155" y="168"/>
                    </a:lnTo>
                    <a:lnTo>
                      <a:pt x="115" y="188"/>
                    </a:lnTo>
                    <a:lnTo>
                      <a:pt x="148" y="196"/>
                    </a:lnTo>
                    <a:lnTo>
                      <a:pt x="147" y="198"/>
                    </a:lnTo>
                    <a:lnTo>
                      <a:pt x="146" y="206"/>
                    </a:lnTo>
                    <a:lnTo>
                      <a:pt x="144" y="217"/>
                    </a:lnTo>
                    <a:lnTo>
                      <a:pt x="140" y="232"/>
                    </a:lnTo>
                    <a:lnTo>
                      <a:pt x="136" y="251"/>
                    </a:lnTo>
                    <a:lnTo>
                      <a:pt x="131" y="272"/>
                    </a:lnTo>
                    <a:lnTo>
                      <a:pt x="125" y="296"/>
                    </a:lnTo>
                    <a:lnTo>
                      <a:pt x="119" y="323"/>
                    </a:lnTo>
                    <a:lnTo>
                      <a:pt x="111" y="350"/>
                    </a:lnTo>
                    <a:lnTo>
                      <a:pt x="103" y="379"/>
                    </a:lnTo>
                    <a:lnTo>
                      <a:pt x="84" y="439"/>
                    </a:lnTo>
                    <a:lnTo>
                      <a:pt x="73" y="468"/>
                    </a:lnTo>
                    <a:lnTo>
                      <a:pt x="62" y="498"/>
                    </a:lnTo>
                    <a:lnTo>
                      <a:pt x="50" y="526"/>
                    </a:lnTo>
                    <a:lnTo>
                      <a:pt x="38" y="553"/>
                    </a:lnTo>
                    <a:lnTo>
                      <a:pt x="24" y="577"/>
                    </a:lnTo>
                    <a:lnTo>
                      <a:pt x="11" y="600"/>
                    </a:lnTo>
                    <a:lnTo>
                      <a:pt x="0" y="555"/>
                    </a:lnTo>
                    <a:lnTo>
                      <a:pt x="1" y="553"/>
                    </a:lnTo>
                    <a:lnTo>
                      <a:pt x="3" y="546"/>
                    </a:lnTo>
                    <a:lnTo>
                      <a:pt x="6" y="537"/>
                    </a:lnTo>
                    <a:lnTo>
                      <a:pt x="11" y="524"/>
                    </a:lnTo>
                    <a:lnTo>
                      <a:pt x="16" y="506"/>
                    </a:lnTo>
                    <a:lnTo>
                      <a:pt x="21" y="487"/>
                    </a:lnTo>
                    <a:lnTo>
                      <a:pt x="27" y="465"/>
                    </a:lnTo>
                    <a:lnTo>
                      <a:pt x="34" y="439"/>
                    </a:lnTo>
                    <a:lnTo>
                      <a:pt x="40" y="412"/>
                    </a:lnTo>
                    <a:lnTo>
                      <a:pt x="46" y="383"/>
                    </a:lnTo>
                    <a:lnTo>
                      <a:pt x="51" y="352"/>
                    </a:lnTo>
                    <a:lnTo>
                      <a:pt x="55" y="320"/>
                    </a:lnTo>
                    <a:lnTo>
                      <a:pt x="59" y="287"/>
                    </a:lnTo>
                    <a:lnTo>
                      <a:pt x="62" y="242"/>
                    </a:lnTo>
                    <a:lnTo>
                      <a:pt x="64" y="201"/>
                    </a:lnTo>
                    <a:lnTo>
                      <a:pt x="65" y="163"/>
                    </a:lnTo>
                    <a:lnTo>
                      <a:pt x="65" y="129"/>
                    </a:lnTo>
                    <a:lnTo>
                      <a:pt x="64" y="99"/>
                    </a:lnTo>
                    <a:lnTo>
                      <a:pt x="63" y="74"/>
                    </a:lnTo>
                    <a:lnTo>
                      <a:pt x="61" y="53"/>
                    </a:lnTo>
                    <a:lnTo>
                      <a:pt x="60" y="35"/>
                    </a:lnTo>
                    <a:lnTo>
                      <a:pt x="59" y="24"/>
                    </a:lnTo>
                    <a:lnTo>
                      <a:pt x="57" y="16"/>
                    </a:lnTo>
                    <a:lnTo>
                      <a:pt x="57" y="13"/>
                    </a:lnTo>
                    <a:lnTo>
                      <a:pt x="146"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2" name="Freeform 61"/>
              <p:cNvSpPr>
                <a:spLocks/>
              </p:cNvSpPr>
              <p:nvPr/>
            </p:nvSpPr>
            <p:spPr bwMode="auto">
              <a:xfrm>
                <a:off x="4249738" y="2824163"/>
                <a:ext cx="442913" cy="892175"/>
              </a:xfrm>
              <a:custGeom>
                <a:avLst/>
                <a:gdLst/>
                <a:ahLst/>
                <a:cxnLst>
                  <a:cxn ang="0">
                    <a:pos x="93" y="2"/>
                  </a:cxn>
                  <a:cxn ang="0">
                    <a:pos x="98" y="19"/>
                  </a:cxn>
                  <a:cxn ang="0">
                    <a:pos x="107" y="50"/>
                  </a:cxn>
                  <a:cxn ang="0">
                    <a:pos x="119" y="92"/>
                  </a:cxn>
                  <a:cxn ang="0">
                    <a:pos x="134" y="140"/>
                  </a:cxn>
                  <a:cxn ang="0">
                    <a:pos x="158" y="218"/>
                  </a:cxn>
                  <a:cxn ang="0">
                    <a:pos x="175" y="267"/>
                  </a:cxn>
                  <a:cxn ang="0">
                    <a:pos x="192" y="317"/>
                  </a:cxn>
                  <a:cxn ang="0">
                    <a:pos x="212" y="366"/>
                  </a:cxn>
                  <a:cxn ang="0">
                    <a:pos x="231" y="411"/>
                  </a:cxn>
                  <a:cxn ang="0">
                    <a:pos x="249" y="449"/>
                  </a:cxn>
                  <a:cxn ang="0">
                    <a:pos x="263" y="479"/>
                  </a:cxn>
                  <a:cxn ang="0">
                    <a:pos x="273" y="499"/>
                  </a:cxn>
                  <a:cxn ang="0">
                    <a:pos x="277" y="506"/>
                  </a:cxn>
                  <a:cxn ang="0">
                    <a:pos x="277" y="560"/>
                  </a:cxn>
                  <a:cxn ang="0">
                    <a:pos x="269" y="548"/>
                  </a:cxn>
                  <a:cxn ang="0">
                    <a:pos x="254" y="525"/>
                  </a:cxn>
                  <a:cxn ang="0">
                    <a:pos x="234" y="497"/>
                  </a:cxn>
                  <a:cxn ang="0">
                    <a:pos x="200" y="449"/>
                  </a:cxn>
                  <a:cxn ang="0">
                    <a:pos x="179" y="419"/>
                  </a:cxn>
                  <a:cxn ang="0">
                    <a:pos x="160" y="395"/>
                  </a:cxn>
                  <a:cxn ang="0">
                    <a:pos x="140" y="367"/>
                  </a:cxn>
                  <a:cxn ang="0">
                    <a:pos x="97" y="302"/>
                  </a:cxn>
                  <a:cxn ang="0">
                    <a:pos x="77" y="271"/>
                  </a:cxn>
                  <a:cxn ang="0">
                    <a:pos x="61" y="245"/>
                  </a:cxn>
                  <a:cxn ang="0">
                    <a:pos x="49" y="227"/>
                  </a:cxn>
                  <a:cxn ang="0">
                    <a:pos x="45" y="220"/>
                  </a:cxn>
                  <a:cxn ang="0">
                    <a:pos x="36" y="190"/>
                  </a:cxn>
                  <a:cxn ang="0">
                    <a:pos x="33" y="181"/>
                  </a:cxn>
                  <a:cxn ang="0">
                    <a:pos x="28" y="157"/>
                  </a:cxn>
                  <a:cxn ang="0">
                    <a:pos x="21" y="125"/>
                  </a:cxn>
                  <a:cxn ang="0">
                    <a:pos x="10" y="68"/>
                  </a:cxn>
                  <a:cxn ang="0">
                    <a:pos x="4" y="31"/>
                  </a:cxn>
                  <a:cxn ang="0">
                    <a:pos x="0" y="2"/>
                  </a:cxn>
                </a:cxnLst>
                <a:rect l="0" t="0" r="r" b="b"/>
                <a:pathLst>
                  <a:path w="279" h="562">
                    <a:moveTo>
                      <a:pt x="92" y="0"/>
                    </a:moveTo>
                    <a:lnTo>
                      <a:pt x="93" y="2"/>
                    </a:lnTo>
                    <a:lnTo>
                      <a:pt x="95" y="8"/>
                    </a:lnTo>
                    <a:lnTo>
                      <a:pt x="98" y="19"/>
                    </a:lnTo>
                    <a:lnTo>
                      <a:pt x="102" y="34"/>
                    </a:lnTo>
                    <a:lnTo>
                      <a:pt x="107" y="50"/>
                    </a:lnTo>
                    <a:lnTo>
                      <a:pt x="113" y="70"/>
                    </a:lnTo>
                    <a:lnTo>
                      <a:pt x="119" y="92"/>
                    </a:lnTo>
                    <a:lnTo>
                      <a:pt x="126" y="116"/>
                    </a:lnTo>
                    <a:lnTo>
                      <a:pt x="134" y="140"/>
                    </a:lnTo>
                    <a:lnTo>
                      <a:pt x="150" y="192"/>
                    </a:lnTo>
                    <a:lnTo>
                      <a:pt x="158" y="218"/>
                    </a:lnTo>
                    <a:lnTo>
                      <a:pt x="166" y="243"/>
                    </a:lnTo>
                    <a:lnTo>
                      <a:pt x="175" y="267"/>
                    </a:lnTo>
                    <a:lnTo>
                      <a:pt x="183" y="291"/>
                    </a:lnTo>
                    <a:lnTo>
                      <a:pt x="192" y="317"/>
                    </a:lnTo>
                    <a:lnTo>
                      <a:pt x="202" y="341"/>
                    </a:lnTo>
                    <a:lnTo>
                      <a:pt x="212" y="366"/>
                    </a:lnTo>
                    <a:lnTo>
                      <a:pt x="221" y="389"/>
                    </a:lnTo>
                    <a:lnTo>
                      <a:pt x="231" y="411"/>
                    </a:lnTo>
                    <a:lnTo>
                      <a:pt x="240" y="431"/>
                    </a:lnTo>
                    <a:lnTo>
                      <a:pt x="249" y="449"/>
                    </a:lnTo>
                    <a:lnTo>
                      <a:pt x="256" y="466"/>
                    </a:lnTo>
                    <a:lnTo>
                      <a:pt x="263" y="479"/>
                    </a:lnTo>
                    <a:lnTo>
                      <a:pt x="269" y="491"/>
                    </a:lnTo>
                    <a:lnTo>
                      <a:pt x="273" y="499"/>
                    </a:lnTo>
                    <a:lnTo>
                      <a:pt x="276" y="504"/>
                    </a:lnTo>
                    <a:lnTo>
                      <a:pt x="277" y="506"/>
                    </a:lnTo>
                    <a:lnTo>
                      <a:pt x="279" y="562"/>
                    </a:lnTo>
                    <a:lnTo>
                      <a:pt x="277" y="560"/>
                    </a:lnTo>
                    <a:lnTo>
                      <a:pt x="274" y="555"/>
                    </a:lnTo>
                    <a:lnTo>
                      <a:pt x="269" y="548"/>
                    </a:lnTo>
                    <a:lnTo>
                      <a:pt x="262" y="538"/>
                    </a:lnTo>
                    <a:lnTo>
                      <a:pt x="254" y="525"/>
                    </a:lnTo>
                    <a:lnTo>
                      <a:pt x="244" y="512"/>
                    </a:lnTo>
                    <a:lnTo>
                      <a:pt x="234" y="497"/>
                    </a:lnTo>
                    <a:lnTo>
                      <a:pt x="212" y="465"/>
                    </a:lnTo>
                    <a:lnTo>
                      <a:pt x="200" y="449"/>
                    </a:lnTo>
                    <a:lnTo>
                      <a:pt x="189" y="434"/>
                    </a:lnTo>
                    <a:lnTo>
                      <a:pt x="179" y="419"/>
                    </a:lnTo>
                    <a:lnTo>
                      <a:pt x="169" y="407"/>
                    </a:lnTo>
                    <a:lnTo>
                      <a:pt x="160" y="395"/>
                    </a:lnTo>
                    <a:lnTo>
                      <a:pt x="150" y="382"/>
                    </a:lnTo>
                    <a:lnTo>
                      <a:pt x="140" y="367"/>
                    </a:lnTo>
                    <a:lnTo>
                      <a:pt x="130" y="352"/>
                    </a:lnTo>
                    <a:lnTo>
                      <a:pt x="97" y="302"/>
                    </a:lnTo>
                    <a:lnTo>
                      <a:pt x="87" y="286"/>
                    </a:lnTo>
                    <a:lnTo>
                      <a:pt x="77" y="271"/>
                    </a:lnTo>
                    <a:lnTo>
                      <a:pt x="68" y="257"/>
                    </a:lnTo>
                    <a:lnTo>
                      <a:pt x="61" y="245"/>
                    </a:lnTo>
                    <a:lnTo>
                      <a:pt x="54" y="234"/>
                    </a:lnTo>
                    <a:lnTo>
                      <a:pt x="49" y="227"/>
                    </a:lnTo>
                    <a:lnTo>
                      <a:pt x="46" y="222"/>
                    </a:lnTo>
                    <a:lnTo>
                      <a:pt x="45" y="220"/>
                    </a:lnTo>
                    <a:lnTo>
                      <a:pt x="87" y="190"/>
                    </a:lnTo>
                    <a:lnTo>
                      <a:pt x="36" y="190"/>
                    </a:lnTo>
                    <a:lnTo>
                      <a:pt x="35" y="187"/>
                    </a:lnTo>
                    <a:lnTo>
                      <a:pt x="33" y="181"/>
                    </a:lnTo>
                    <a:lnTo>
                      <a:pt x="32" y="171"/>
                    </a:lnTo>
                    <a:lnTo>
                      <a:pt x="28" y="157"/>
                    </a:lnTo>
                    <a:lnTo>
                      <a:pt x="25" y="142"/>
                    </a:lnTo>
                    <a:lnTo>
                      <a:pt x="21" y="125"/>
                    </a:lnTo>
                    <a:lnTo>
                      <a:pt x="13" y="87"/>
                    </a:lnTo>
                    <a:lnTo>
                      <a:pt x="10" y="68"/>
                    </a:lnTo>
                    <a:lnTo>
                      <a:pt x="6" y="49"/>
                    </a:lnTo>
                    <a:lnTo>
                      <a:pt x="4" y="31"/>
                    </a:lnTo>
                    <a:lnTo>
                      <a:pt x="2" y="16"/>
                    </a:lnTo>
                    <a:lnTo>
                      <a:pt x="0" y="2"/>
                    </a:lnTo>
                    <a:lnTo>
                      <a:pt x="92"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3" name="Freeform 62"/>
              <p:cNvSpPr>
                <a:spLocks/>
              </p:cNvSpPr>
              <p:nvPr/>
            </p:nvSpPr>
            <p:spPr bwMode="auto">
              <a:xfrm>
                <a:off x="3967163" y="1524000"/>
                <a:ext cx="874713" cy="842963"/>
              </a:xfrm>
              <a:custGeom>
                <a:avLst/>
                <a:gdLst/>
                <a:ahLst/>
                <a:cxnLst>
                  <a:cxn ang="0">
                    <a:pos x="300" y="2"/>
                  </a:cxn>
                  <a:cxn ang="0">
                    <a:pos x="369" y="20"/>
                  </a:cxn>
                  <a:cxn ang="0">
                    <a:pos x="436" y="52"/>
                  </a:cxn>
                  <a:cxn ang="0">
                    <a:pos x="497" y="100"/>
                  </a:cxn>
                  <a:cxn ang="0">
                    <a:pos x="551" y="161"/>
                  </a:cxn>
                  <a:cxn ang="0">
                    <a:pos x="543" y="200"/>
                  </a:cxn>
                  <a:cxn ang="0">
                    <a:pos x="522" y="238"/>
                  </a:cxn>
                  <a:cxn ang="0">
                    <a:pos x="489" y="271"/>
                  </a:cxn>
                  <a:cxn ang="0">
                    <a:pos x="446" y="296"/>
                  </a:cxn>
                  <a:cxn ang="0">
                    <a:pos x="393" y="311"/>
                  </a:cxn>
                  <a:cxn ang="0">
                    <a:pos x="321" y="316"/>
                  </a:cxn>
                  <a:cxn ang="0">
                    <a:pos x="258" y="309"/>
                  </a:cxn>
                  <a:cxn ang="0">
                    <a:pos x="206" y="295"/>
                  </a:cxn>
                  <a:cxn ang="0">
                    <a:pos x="164" y="279"/>
                  </a:cxn>
                  <a:cxn ang="0">
                    <a:pos x="132" y="261"/>
                  </a:cxn>
                  <a:cxn ang="0">
                    <a:pos x="113" y="249"/>
                  </a:cxn>
                  <a:cxn ang="0">
                    <a:pos x="107" y="243"/>
                  </a:cxn>
                  <a:cxn ang="0">
                    <a:pos x="123" y="312"/>
                  </a:cxn>
                  <a:cxn ang="0">
                    <a:pos x="126" y="372"/>
                  </a:cxn>
                  <a:cxn ang="0">
                    <a:pos x="119" y="424"/>
                  </a:cxn>
                  <a:cxn ang="0">
                    <a:pos x="106" y="468"/>
                  </a:cxn>
                  <a:cxn ang="0">
                    <a:pos x="88" y="503"/>
                  </a:cxn>
                  <a:cxn ang="0">
                    <a:pos x="69" y="531"/>
                  </a:cxn>
                  <a:cxn ang="0">
                    <a:pos x="51" y="502"/>
                  </a:cxn>
                  <a:cxn ang="0">
                    <a:pos x="25" y="442"/>
                  </a:cxn>
                  <a:cxn ang="0">
                    <a:pos x="8" y="380"/>
                  </a:cxn>
                  <a:cxn ang="0">
                    <a:pos x="0" y="316"/>
                  </a:cxn>
                  <a:cxn ang="0">
                    <a:pos x="2" y="252"/>
                  </a:cxn>
                  <a:cxn ang="0">
                    <a:pos x="13" y="191"/>
                  </a:cxn>
                  <a:cxn ang="0">
                    <a:pos x="35" y="135"/>
                  </a:cxn>
                  <a:cxn ang="0">
                    <a:pos x="65" y="87"/>
                  </a:cxn>
                  <a:cxn ang="0">
                    <a:pos x="106" y="48"/>
                  </a:cxn>
                  <a:cxn ang="0">
                    <a:pos x="163" y="18"/>
                  </a:cxn>
                  <a:cxn ang="0">
                    <a:pos x="231" y="2"/>
                  </a:cxn>
                </a:cxnLst>
                <a:rect l="0" t="0" r="r" b="b"/>
                <a:pathLst>
                  <a:path w="551" h="531">
                    <a:moveTo>
                      <a:pt x="265" y="0"/>
                    </a:moveTo>
                    <a:lnTo>
                      <a:pt x="300" y="2"/>
                    </a:lnTo>
                    <a:lnTo>
                      <a:pt x="335" y="9"/>
                    </a:lnTo>
                    <a:lnTo>
                      <a:pt x="369" y="20"/>
                    </a:lnTo>
                    <a:lnTo>
                      <a:pt x="403" y="34"/>
                    </a:lnTo>
                    <a:lnTo>
                      <a:pt x="436" y="52"/>
                    </a:lnTo>
                    <a:lnTo>
                      <a:pt x="467" y="74"/>
                    </a:lnTo>
                    <a:lnTo>
                      <a:pt x="497" y="100"/>
                    </a:lnTo>
                    <a:lnTo>
                      <a:pt x="525" y="129"/>
                    </a:lnTo>
                    <a:lnTo>
                      <a:pt x="551" y="161"/>
                    </a:lnTo>
                    <a:lnTo>
                      <a:pt x="549" y="181"/>
                    </a:lnTo>
                    <a:lnTo>
                      <a:pt x="543" y="200"/>
                    </a:lnTo>
                    <a:lnTo>
                      <a:pt x="535" y="219"/>
                    </a:lnTo>
                    <a:lnTo>
                      <a:pt x="522" y="238"/>
                    </a:lnTo>
                    <a:lnTo>
                      <a:pt x="507" y="255"/>
                    </a:lnTo>
                    <a:lnTo>
                      <a:pt x="489" y="271"/>
                    </a:lnTo>
                    <a:lnTo>
                      <a:pt x="469" y="284"/>
                    </a:lnTo>
                    <a:lnTo>
                      <a:pt x="446" y="296"/>
                    </a:lnTo>
                    <a:lnTo>
                      <a:pt x="421" y="305"/>
                    </a:lnTo>
                    <a:lnTo>
                      <a:pt x="393" y="311"/>
                    </a:lnTo>
                    <a:lnTo>
                      <a:pt x="355" y="315"/>
                    </a:lnTo>
                    <a:lnTo>
                      <a:pt x="321" y="316"/>
                    </a:lnTo>
                    <a:lnTo>
                      <a:pt x="288" y="313"/>
                    </a:lnTo>
                    <a:lnTo>
                      <a:pt x="258" y="309"/>
                    </a:lnTo>
                    <a:lnTo>
                      <a:pt x="231" y="303"/>
                    </a:lnTo>
                    <a:lnTo>
                      <a:pt x="206" y="295"/>
                    </a:lnTo>
                    <a:lnTo>
                      <a:pt x="184" y="287"/>
                    </a:lnTo>
                    <a:lnTo>
                      <a:pt x="164" y="279"/>
                    </a:lnTo>
                    <a:lnTo>
                      <a:pt x="147" y="269"/>
                    </a:lnTo>
                    <a:lnTo>
                      <a:pt x="132" y="261"/>
                    </a:lnTo>
                    <a:lnTo>
                      <a:pt x="121" y="254"/>
                    </a:lnTo>
                    <a:lnTo>
                      <a:pt x="113" y="249"/>
                    </a:lnTo>
                    <a:lnTo>
                      <a:pt x="109" y="245"/>
                    </a:lnTo>
                    <a:lnTo>
                      <a:pt x="107" y="243"/>
                    </a:lnTo>
                    <a:lnTo>
                      <a:pt x="117" y="279"/>
                    </a:lnTo>
                    <a:lnTo>
                      <a:pt x="123" y="312"/>
                    </a:lnTo>
                    <a:lnTo>
                      <a:pt x="126" y="342"/>
                    </a:lnTo>
                    <a:lnTo>
                      <a:pt x="126" y="372"/>
                    </a:lnTo>
                    <a:lnTo>
                      <a:pt x="124" y="399"/>
                    </a:lnTo>
                    <a:lnTo>
                      <a:pt x="119" y="424"/>
                    </a:lnTo>
                    <a:lnTo>
                      <a:pt x="113" y="447"/>
                    </a:lnTo>
                    <a:lnTo>
                      <a:pt x="106" y="468"/>
                    </a:lnTo>
                    <a:lnTo>
                      <a:pt x="97" y="487"/>
                    </a:lnTo>
                    <a:lnTo>
                      <a:pt x="88" y="503"/>
                    </a:lnTo>
                    <a:lnTo>
                      <a:pt x="79" y="518"/>
                    </a:lnTo>
                    <a:lnTo>
                      <a:pt x="69" y="531"/>
                    </a:lnTo>
                    <a:lnTo>
                      <a:pt x="60" y="516"/>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3" y="18"/>
                    </a:lnTo>
                    <a:lnTo>
                      <a:pt x="196" y="8"/>
                    </a:lnTo>
                    <a:lnTo>
                      <a:pt x="231" y="2"/>
                    </a:lnTo>
                    <a:lnTo>
                      <a:pt x="26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4" name="Freeform 63"/>
              <p:cNvSpPr>
                <a:spLocks/>
              </p:cNvSpPr>
              <p:nvPr/>
            </p:nvSpPr>
            <p:spPr bwMode="auto">
              <a:xfrm>
                <a:off x="4721226" y="3819525"/>
                <a:ext cx="26988" cy="26988"/>
              </a:xfrm>
              <a:custGeom>
                <a:avLst/>
                <a:gdLst/>
                <a:ahLst/>
                <a:cxnLst>
                  <a:cxn ang="0">
                    <a:pos x="9" y="0"/>
                  </a:cxn>
                  <a:cxn ang="0">
                    <a:pos x="13" y="2"/>
                  </a:cxn>
                  <a:cxn ang="0">
                    <a:pos x="15" y="3"/>
                  </a:cxn>
                  <a:cxn ang="0">
                    <a:pos x="17" y="6"/>
                  </a:cxn>
                  <a:cxn ang="0">
                    <a:pos x="17" y="11"/>
                  </a:cxn>
                  <a:cxn ang="0">
                    <a:pos x="13" y="15"/>
                  </a:cxn>
                  <a:cxn ang="0">
                    <a:pos x="9" y="17"/>
                  </a:cxn>
                  <a:cxn ang="0">
                    <a:pos x="4" y="15"/>
                  </a:cxn>
                  <a:cxn ang="0">
                    <a:pos x="2" y="13"/>
                  </a:cxn>
                  <a:cxn ang="0">
                    <a:pos x="0" y="8"/>
                  </a:cxn>
                  <a:cxn ang="0">
                    <a:pos x="2" y="3"/>
                  </a:cxn>
                  <a:cxn ang="0">
                    <a:pos x="4" y="2"/>
                  </a:cxn>
                  <a:cxn ang="0">
                    <a:pos x="9" y="0"/>
                  </a:cxn>
                </a:cxnLst>
                <a:rect l="0" t="0" r="r" b="b"/>
                <a:pathLst>
                  <a:path w="17" h="17">
                    <a:moveTo>
                      <a:pt x="9" y="0"/>
                    </a:moveTo>
                    <a:lnTo>
                      <a:pt x="13" y="2"/>
                    </a:lnTo>
                    <a:lnTo>
                      <a:pt x="15" y="3"/>
                    </a:lnTo>
                    <a:lnTo>
                      <a:pt x="17" y="6"/>
                    </a:lnTo>
                    <a:lnTo>
                      <a:pt x="17" y="11"/>
                    </a:lnTo>
                    <a:lnTo>
                      <a:pt x="13" y="15"/>
                    </a:lnTo>
                    <a:lnTo>
                      <a:pt x="9" y="17"/>
                    </a:lnTo>
                    <a:lnTo>
                      <a:pt x="4" y="15"/>
                    </a:lnTo>
                    <a:lnTo>
                      <a:pt x="2" y="13"/>
                    </a:lnTo>
                    <a:lnTo>
                      <a:pt x="0" y="8"/>
                    </a:lnTo>
                    <a:lnTo>
                      <a:pt x="2" y="3"/>
                    </a:lnTo>
                    <a:lnTo>
                      <a:pt x="4" y="2"/>
                    </a:lnTo>
                    <a:lnTo>
                      <a:pt x="9"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5" name="Freeform 64"/>
              <p:cNvSpPr>
                <a:spLocks/>
              </p:cNvSpPr>
              <p:nvPr/>
            </p:nvSpPr>
            <p:spPr bwMode="auto">
              <a:xfrm>
                <a:off x="4718051" y="3941763"/>
                <a:ext cx="25400" cy="26988"/>
              </a:xfrm>
              <a:custGeom>
                <a:avLst/>
                <a:gdLst/>
                <a:ahLst/>
                <a:cxnLst>
                  <a:cxn ang="0">
                    <a:pos x="7" y="0"/>
                  </a:cxn>
                  <a:cxn ang="0">
                    <a:pos x="12" y="2"/>
                  </a:cxn>
                  <a:cxn ang="0">
                    <a:pos x="15" y="4"/>
                  </a:cxn>
                  <a:cxn ang="0">
                    <a:pos x="16" y="8"/>
                  </a:cxn>
                  <a:cxn ang="0">
                    <a:pos x="15" y="13"/>
                  </a:cxn>
                  <a:cxn ang="0">
                    <a:pos x="12" y="15"/>
                  </a:cxn>
                  <a:cxn ang="0">
                    <a:pos x="7" y="17"/>
                  </a:cxn>
                  <a:cxn ang="0">
                    <a:pos x="3" y="15"/>
                  </a:cxn>
                  <a:cxn ang="0">
                    <a:pos x="1" y="13"/>
                  </a:cxn>
                  <a:cxn ang="0">
                    <a:pos x="0" y="8"/>
                  </a:cxn>
                  <a:cxn ang="0">
                    <a:pos x="0" y="5"/>
                  </a:cxn>
                  <a:cxn ang="0">
                    <a:pos x="2" y="3"/>
                  </a:cxn>
                  <a:cxn ang="0">
                    <a:pos x="4" y="1"/>
                  </a:cxn>
                  <a:cxn ang="0">
                    <a:pos x="7" y="0"/>
                  </a:cxn>
                </a:cxnLst>
                <a:rect l="0" t="0" r="r" b="b"/>
                <a:pathLst>
                  <a:path w="16" h="17">
                    <a:moveTo>
                      <a:pt x="7" y="0"/>
                    </a:moveTo>
                    <a:lnTo>
                      <a:pt x="12" y="2"/>
                    </a:lnTo>
                    <a:lnTo>
                      <a:pt x="15" y="4"/>
                    </a:lnTo>
                    <a:lnTo>
                      <a:pt x="16" y="8"/>
                    </a:lnTo>
                    <a:lnTo>
                      <a:pt x="15" y="13"/>
                    </a:lnTo>
                    <a:lnTo>
                      <a:pt x="12" y="15"/>
                    </a:lnTo>
                    <a:lnTo>
                      <a:pt x="7" y="17"/>
                    </a:lnTo>
                    <a:lnTo>
                      <a:pt x="3" y="15"/>
                    </a:lnTo>
                    <a:lnTo>
                      <a:pt x="1" y="13"/>
                    </a:lnTo>
                    <a:lnTo>
                      <a:pt x="0" y="8"/>
                    </a:lnTo>
                    <a:lnTo>
                      <a:pt x="0" y="5"/>
                    </a:lnTo>
                    <a:lnTo>
                      <a:pt x="2" y="3"/>
                    </a:lnTo>
                    <a:lnTo>
                      <a:pt x="4" y="1"/>
                    </a:lnTo>
                    <a:lnTo>
                      <a:pt x="7"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6" name="Freeform 65"/>
              <p:cNvSpPr>
                <a:spLocks noEditPoints="1"/>
              </p:cNvSpPr>
              <p:nvPr/>
            </p:nvSpPr>
            <p:spPr bwMode="auto">
              <a:xfrm>
                <a:off x="4864101" y="1873250"/>
                <a:ext cx="87313" cy="465138"/>
              </a:xfrm>
              <a:custGeom>
                <a:avLst/>
                <a:gdLst/>
                <a:ahLst/>
                <a:cxnLst>
                  <a:cxn ang="0">
                    <a:pos x="35" y="291"/>
                  </a:cxn>
                  <a:cxn ang="0">
                    <a:pos x="34" y="293"/>
                  </a:cxn>
                  <a:cxn ang="0">
                    <a:pos x="35" y="291"/>
                  </a:cxn>
                  <a:cxn ang="0">
                    <a:pos x="0" y="0"/>
                  </a:cxn>
                  <a:cxn ang="0">
                    <a:pos x="1" y="1"/>
                  </a:cxn>
                  <a:cxn ang="0">
                    <a:pos x="4" y="6"/>
                  </a:cxn>
                  <a:cxn ang="0">
                    <a:pos x="9" y="14"/>
                  </a:cxn>
                  <a:cxn ang="0">
                    <a:pos x="16" y="25"/>
                  </a:cxn>
                  <a:cxn ang="0">
                    <a:pos x="23" y="38"/>
                  </a:cxn>
                  <a:cxn ang="0">
                    <a:pos x="30" y="54"/>
                  </a:cxn>
                  <a:cxn ang="0">
                    <a:pos x="37" y="73"/>
                  </a:cxn>
                  <a:cxn ang="0">
                    <a:pos x="44" y="94"/>
                  </a:cxn>
                  <a:cxn ang="0">
                    <a:pos x="49" y="117"/>
                  </a:cxn>
                  <a:cxn ang="0">
                    <a:pos x="53" y="142"/>
                  </a:cxn>
                  <a:cxn ang="0">
                    <a:pos x="55" y="169"/>
                  </a:cxn>
                  <a:cxn ang="0">
                    <a:pos x="55" y="198"/>
                  </a:cxn>
                  <a:cxn ang="0">
                    <a:pos x="52" y="228"/>
                  </a:cxn>
                  <a:cxn ang="0">
                    <a:pos x="45" y="260"/>
                  </a:cxn>
                  <a:cxn ang="0">
                    <a:pos x="35" y="291"/>
                  </a:cxn>
                  <a:cxn ang="0">
                    <a:pos x="36" y="285"/>
                  </a:cxn>
                  <a:cxn ang="0">
                    <a:pos x="38" y="274"/>
                  </a:cxn>
                  <a:cxn ang="0">
                    <a:pos x="41" y="260"/>
                  </a:cxn>
                  <a:cxn ang="0">
                    <a:pos x="42" y="244"/>
                  </a:cxn>
                  <a:cxn ang="0">
                    <a:pos x="44" y="223"/>
                  </a:cxn>
                  <a:cxn ang="0">
                    <a:pos x="45" y="201"/>
                  </a:cxn>
                  <a:cxn ang="0">
                    <a:pos x="44" y="176"/>
                  </a:cxn>
                  <a:cxn ang="0">
                    <a:pos x="42" y="150"/>
                  </a:cxn>
                  <a:cxn ang="0">
                    <a:pos x="38" y="122"/>
                  </a:cxn>
                  <a:cxn ang="0">
                    <a:pos x="33" y="92"/>
                  </a:cxn>
                  <a:cxn ang="0">
                    <a:pos x="25" y="62"/>
                  </a:cxn>
                  <a:cxn ang="0">
                    <a:pos x="14" y="31"/>
                  </a:cxn>
                  <a:cxn ang="0">
                    <a:pos x="0" y="0"/>
                  </a:cxn>
                </a:cxnLst>
                <a:rect l="0" t="0" r="r" b="b"/>
                <a:pathLst>
                  <a:path w="55" h="293">
                    <a:moveTo>
                      <a:pt x="35" y="291"/>
                    </a:moveTo>
                    <a:lnTo>
                      <a:pt x="34" y="293"/>
                    </a:lnTo>
                    <a:lnTo>
                      <a:pt x="35" y="291"/>
                    </a:lnTo>
                    <a:close/>
                    <a:moveTo>
                      <a:pt x="0" y="0"/>
                    </a:moveTo>
                    <a:lnTo>
                      <a:pt x="1" y="1"/>
                    </a:lnTo>
                    <a:lnTo>
                      <a:pt x="4" y="6"/>
                    </a:lnTo>
                    <a:lnTo>
                      <a:pt x="9" y="14"/>
                    </a:lnTo>
                    <a:lnTo>
                      <a:pt x="16" y="25"/>
                    </a:lnTo>
                    <a:lnTo>
                      <a:pt x="23" y="38"/>
                    </a:lnTo>
                    <a:lnTo>
                      <a:pt x="30" y="54"/>
                    </a:lnTo>
                    <a:lnTo>
                      <a:pt x="37" y="73"/>
                    </a:lnTo>
                    <a:lnTo>
                      <a:pt x="44" y="94"/>
                    </a:lnTo>
                    <a:lnTo>
                      <a:pt x="49" y="117"/>
                    </a:lnTo>
                    <a:lnTo>
                      <a:pt x="53" y="142"/>
                    </a:lnTo>
                    <a:lnTo>
                      <a:pt x="55" y="169"/>
                    </a:lnTo>
                    <a:lnTo>
                      <a:pt x="55" y="198"/>
                    </a:lnTo>
                    <a:lnTo>
                      <a:pt x="52" y="228"/>
                    </a:lnTo>
                    <a:lnTo>
                      <a:pt x="45" y="260"/>
                    </a:lnTo>
                    <a:lnTo>
                      <a:pt x="35" y="291"/>
                    </a:lnTo>
                    <a:lnTo>
                      <a:pt x="36" y="285"/>
                    </a:lnTo>
                    <a:lnTo>
                      <a:pt x="38" y="274"/>
                    </a:lnTo>
                    <a:lnTo>
                      <a:pt x="41" y="260"/>
                    </a:lnTo>
                    <a:lnTo>
                      <a:pt x="42" y="244"/>
                    </a:lnTo>
                    <a:lnTo>
                      <a:pt x="44" y="223"/>
                    </a:lnTo>
                    <a:lnTo>
                      <a:pt x="45" y="201"/>
                    </a:lnTo>
                    <a:lnTo>
                      <a:pt x="44" y="176"/>
                    </a:lnTo>
                    <a:lnTo>
                      <a:pt x="42" y="150"/>
                    </a:lnTo>
                    <a:lnTo>
                      <a:pt x="38" y="122"/>
                    </a:lnTo>
                    <a:lnTo>
                      <a:pt x="33" y="92"/>
                    </a:lnTo>
                    <a:lnTo>
                      <a:pt x="25" y="62"/>
                    </a:lnTo>
                    <a:lnTo>
                      <a:pt x="14" y="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67" name="Freeform 66"/>
              <p:cNvSpPr>
                <a:spLocks/>
              </p:cNvSpPr>
              <p:nvPr/>
            </p:nvSpPr>
            <p:spPr bwMode="auto">
              <a:xfrm>
                <a:off x="4332288" y="1682750"/>
                <a:ext cx="409575" cy="303213"/>
              </a:xfrm>
              <a:custGeom>
                <a:avLst/>
                <a:gdLst/>
                <a:ahLst/>
                <a:cxnLst>
                  <a:cxn ang="0">
                    <a:pos x="208" y="0"/>
                  </a:cxn>
                  <a:cxn ang="0">
                    <a:pos x="210" y="1"/>
                  </a:cxn>
                  <a:cxn ang="0">
                    <a:pos x="219" y="10"/>
                  </a:cxn>
                  <a:cxn ang="0">
                    <a:pos x="225" y="17"/>
                  </a:cxn>
                  <a:cxn ang="0">
                    <a:pos x="232" y="26"/>
                  </a:cxn>
                  <a:cxn ang="0">
                    <a:pos x="240" y="36"/>
                  </a:cxn>
                  <a:cxn ang="0">
                    <a:pos x="247" y="48"/>
                  </a:cxn>
                  <a:cxn ang="0">
                    <a:pos x="253" y="61"/>
                  </a:cxn>
                  <a:cxn ang="0">
                    <a:pos x="257" y="74"/>
                  </a:cxn>
                  <a:cxn ang="0">
                    <a:pos x="258" y="88"/>
                  </a:cxn>
                  <a:cxn ang="0">
                    <a:pos x="257" y="102"/>
                  </a:cxn>
                  <a:cxn ang="0">
                    <a:pos x="252" y="118"/>
                  </a:cxn>
                  <a:cxn ang="0">
                    <a:pos x="243" y="133"/>
                  </a:cxn>
                  <a:cxn ang="0">
                    <a:pos x="229" y="148"/>
                  </a:cxn>
                  <a:cxn ang="0">
                    <a:pos x="212" y="162"/>
                  </a:cxn>
                  <a:cxn ang="0">
                    <a:pos x="192" y="173"/>
                  </a:cxn>
                  <a:cxn ang="0">
                    <a:pos x="171" y="181"/>
                  </a:cxn>
                  <a:cxn ang="0">
                    <a:pos x="149" y="187"/>
                  </a:cxn>
                  <a:cxn ang="0">
                    <a:pos x="127" y="191"/>
                  </a:cxn>
                  <a:cxn ang="0">
                    <a:pos x="104" y="191"/>
                  </a:cxn>
                  <a:cxn ang="0">
                    <a:pos x="83" y="191"/>
                  </a:cxn>
                  <a:cxn ang="0">
                    <a:pos x="62" y="188"/>
                  </a:cxn>
                  <a:cxn ang="0">
                    <a:pos x="43" y="183"/>
                  </a:cxn>
                  <a:cxn ang="0">
                    <a:pos x="26" y="178"/>
                  </a:cxn>
                  <a:cxn ang="0">
                    <a:pos x="11" y="171"/>
                  </a:cxn>
                  <a:cxn ang="0">
                    <a:pos x="0" y="163"/>
                  </a:cxn>
                  <a:cxn ang="0">
                    <a:pos x="2" y="163"/>
                  </a:cxn>
                  <a:cxn ang="0">
                    <a:pos x="9" y="164"/>
                  </a:cxn>
                  <a:cxn ang="0">
                    <a:pos x="18" y="165"/>
                  </a:cxn>
                  <a:cxn ang="0">
                    <a:pos x="30" y="165"/>
                  </a:cxn>
                  <a:cxn ang="0">
                    <a:pos x="45" y="165"/>
                  </a:cxn>
                  <a:cxn ang="0">
                    <a:pos x="61" y="165"/>
                  </a:cxn>
                  <a:cxn ang="0">
                    <a:pos x="79" y="162"/>
                  </a:cxn>
                  <a:cxn ang="0">
                    <a:pos x="98" y="158"/>
                  </a:cxn>
                  <a:cxn ang="0">
                    <a:pos x="116" y="152"/>
                  </a:cxn>
                  <a:cxn ang="0">
                    <a:pos x="133" y="143"/>
                  </a:cxn>
                  <a:cxn ang="0">
                    <a:pos x="150" y="132"/>
                  </a:cxn>
                  <a:cxn ang="0">
                    <a:pos x="165" y="118"/>
                  </a:cxn>
                  <a:cxn ang="0">
                    <a:pos x="163" y="119"/>
                  </a:cxn>
                  <a:cxn ang="0">
                    <a:pos x="158" y="120"/>
                  </a:cxn>
                  <a:cxn ang="0">
                    <a:pos x="149" y="121"/>
                  </a:cxn>
                  <a:cxn ang="0">
                    <a:pos x="138" y="122"/>
                  </a:cxn>
                  <a:cxn ang="0">
                    <a:pos x="124" y="122"/>
                  </a:cxn>
                  <a:cxn ang="0">
                    <a:pos x="110" y="120"/>
                  </a:cxn>
                  <a:cxn ang="0">
                    <a:pos x="96" y="116"/>
                  </a:cxn>
                  <a:cxn ang="0">
                    <a:pos x="82" y="109"/>
                  </a:cxn>
                  <a:cxn ang="0">
                    <a:pos x="69" y="99"/>
                  </a:cxn>
                  <a:cxn ang="0">
                    <a:pos x="75" y="99"/>
                  </a:cxn>
                  <a:cxn ang="0">
                    <a:pos x="82" y="98"/>
                  </a:cxn>
                  <a:cxn ang="0">
                    <a:pos x="91" y="98"/>
                  </a:cxn>
                  <a:cxn ang="0">
                    <a:pos x="102" y="97"/>
                  </a:cxn>
                  <a:cxn ang="0">
                    <a:pos x="114" y="94"/>
                  </a:cxn>
                  <a:cxn ang="0">
                    <a:pos x="127" y="91"/>
                  </a:cxn>
                  <a:cxn ang="0">
                    <a:pos x="140" y="87"/>
                  </a:cxn>
                  <a:cxn ang="0">
                    <a:pos x="153" y="82"/>
                  </a:cxn>
                  <a:cxn ang="0">
                    <a:pos x="166" y="76"/>
                  </a:cxn>
                  <a:cxn ang="0">
                    <a:pos x="178" y="68"/>
                  </a:cxn>
                  <a:cxn ang="0">
                    <a:pos x="188" y="58"/>
                  </a:cxn>
                  <a:cxn ang="0">
                    <a:pos x="197" y="46"/>
                  </a:cxn>
                  <a:cxn ang="0">
                    <a:pos x="203" y="33"/>
                  </a:cxn>
                  <a:cxn ang="0">
                    <a:pos x="207" y="18"/>
                  </a:cxn>
                  <a:cxn ang="0">
                    <a:pos x="208" y="0"/>
                  </a:cxn>
                </a:cxnLst>
                <a:rect l="0" t="0" r="r" b="b"/>
                <a:pathLst>
                  <a:path w="258" h="191">
                    <a:moveTo>
                      <a:pt x="208" y="0"/>
                    </a:moveTo>
                    <a:lnTo>
                      <a:pt x="210" y="1"/>
                    </a:lnTo>
                    <a:lnTo>
                      <a:pt x="219" y="10"/>
                    </a:lnTo>
                    <a:lnTo>
                      <a:pt x="225" y="17"/>
                    </a:lnTo>
                    <a:lnTo>
                      <a:pt x="232" y="26"/>
                    </a:lnTo>
                    <a:lnTo>
                      <a:pt x="240" y="36"/>
                    </a:lnTo>
                    <a:lnTo>
                      <a:pt x="247" y="48"/>
                    </a:lnTo>
                    <a:lnTo>
                      <a:pt x="253" y="61"/>
                    </a:lnTo>
                    <a:lnTo>
                      <a:pt x="257" y="74"/>
                    </a:lnTo>
                    <a:lnTo>
                      <a:pt x="258" y="88"/>
                    </a:lnTo>
                    <a:lnTo>
                      <a:pt x="257" y="102"/>
                    </a:lnTo>
                    <a:lnTo>
                      <a:pt x="252" y="118"/>
                    </a:lnTo>
                    <a:lnTo>
                      <a:pt x="243" y="133"/>
                    </a:lnTo>
                    <a:lnTo>
                      <a:pt x="229" y="148"/>
                    </a:lnTo>
                    <a:lnTo>
                      <a:pt x="212" y="162"/>
                    </a:lnTo>
                    <a:lnTo>
                      <a:pt x="192" y="173"/>
                    </a:lnTo>
                    <a:lnTo>
                      <a:pt x="171" y="181"/>
                    </a:lnTo>
                    <a:lnTo>
                      <a:pt x="149" y="187"/>
                    </a:lnTo>
                    <a:lnTo>
                      <a:pt x="127" y="191"/>
                    </a:lnTo>
                    <a:lnTo>
                      <a:pt x="104" y="191"/>
                    </a:lnTo>
                    <a:lnTo>
                      <a:pt x="83" y="191"/>
                    </a:lnTo>
                    <a:lnTo>
                      <a:pt x="62" y="188"/>
                    </a:lnTo>
                    <a:lnTo>
                      <a:pt x="43" y="183"/>
                    </a:lnTo>
                    <a:lnTo>
                      <a:pt x="26" y="178"/>
                    </a:lnTo>
                    <a:lnTo>
                      <a:pt x="11" y="171"/>
                    </a:lnTo>
                    <a:lnTo>
                      <a:pt x="0" y="163"/>
                    </a:lnTo>
                    <a:lnTo>
                      <a:pt x="2" y="163"/>
                    </a:lnTo>
                    <a:lnTo>
                      <a:pt x="9" y="164"/>
                    </a:lnTo>
                    <a:lnTo>
                      <a:pt x="18" y="165"/>
                    </a:lnTo>
                    <a:lnTo>
                      <a:pt x="30" y="165"/>
                    </a:lnTo>
                    <a:lnTo>
                      <a:pt x="45" y="165"/>
                    </a:lnTo>
                    <a:lnTo>
                      <a:pt x="61" y="165"/>
                    </a:lnTo>
                    <a:lnTo>
                      <a:pt x="79" y="162"/>
                    </a:lnTo>
                    <a:lnTo>
                      <a:pt x="98" y="158"/>
                    </a:lnTo>
                    <a:lnTo>
                      <a:pt x="116" y="152"/>
                    </a:lnTo>
                    <a:lnTo>
                      <a:pt x="133" y="143"/>
                    </a:lnTo>
                    <a:lnTo>
                      <a:pt x="150" y="132"/>
                    </a:lnTo>
                    <a:lnTo>
                      <a:pt x="165" y="118"/>
                    </a:lnTo>
                    <a:lnTo>
                      <a:pt x="163" y="119"/>
                    </a:lnTo>
                    <a:lnTo>
                      <a:pt x="158" y="120"/>
                    </a:lnTo>
                    <a:lnTo>
                      <a:pt x="149" y="121"/>
                    </a:lnTo>
                    <a:lnTo>
                      <a:pt x="138" y="122"/>
                    </a:lnTo>
                    <a:lnTo>
                      <a:pt x="124" y="122"/>
                    </a:lnTo>
                    <a:lnTo>
                      <a:pt x="110" y="120"/>
                    </a:lnTo>
                    <a:lnTo>
                      <a:pt x="96" y="116"/>
                    </a:lnTo>
                    <a:lnTo>
                      <a:pt x="82" y="109"/>
                    </a:lnTo>
                    <a:lnTo>
                      <a:pt x="69" y="99"/>
                    </a:lnTo>
                    <a:lnTo>
                      <a:pt x="75" y="99"/>
                    </a:lnTo>
                    <a:lnTo>
                      <a:pt x="82" y="98"/>
                    </a:lnTo>
                    <a:lnTo>
                      <a:pt x="91" y="98"/>
                    </a:lnTo>
                    <a:lnTo>
                      <a:pt x="102" y="97"/>
                    </a:lnTo>
                    <a:lnTo>
                      <a:pt x="114" y="94"/>
                    </a:lnTo>
                    <a:lnTo>
                      <a:pt x="127" y="91"/>
                    </a:lnTo>
                    <a:lnTo>
                      <a:pt x="140" y="87"/>
                    </a:lnTo>
                    <a:lnTo>
                      <a:pt x="153" y="82"/>
                    </a:lnTo>
                    <a:lnTo>
                      <a:pt x="166" y="76"/>
                    </a:lnTo>
                    <a:lnTo>
                      <a:pt x="178" y="68"/>
                    </a:lnTo>
                    <a:lnTo>
                      <a:pt x="188" y="58"/>
                    </a:lnTo>
                    <a:lnTo>
                      <a:pt x="197" y="46"/>
                    </a:lnTo>
                    <a:lnTo>
                      <a:pt x="203" y="33"/>
                    </a:lnTo>
                    <a:lnTo>
                      <a:pt x="207" y="18"/>
                    </a:lnTo>
                    <a:lnTo>
                      <a:pt x="208" y="0"/>
                    </a:lnTo>
                    <a:close/>
                  </a:path>
                </a:pathLst>
              </a:custGeom>
              <a:solidFill>
                <a:srgbClr val="36363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grpSp>
        <p:sp>
          <p:nvSpPr>
            <p:cNvPr id="40" name="Oval 39"/>
            <p:cNvSpPr/>
            <p:nvPr/>
          </p:nvSpPr>
          <p:spPr>
            <a:xfrm>
              <a:off x="4446428" y="5487640"/>
              <a:ext cx="2011680" cy="270141"/>
            </a:xfrm>
            <a:prstGeom prst="ellipse">
              <a:avLst/>
            </a:prstGeom>
            <a:gradFill flip="none" rotWithShape="1">
              <a:gsLst>
                <a:gs pos="0">
                  <a:schemeClr val="tx1">
                    <a:lumMod val="65000"/>
                    <a:lumOff val="35000"/>
                  </a:schemeClr>
                </a:gs>
                <a:gs pos="67000">
                  <a:schemeClr val="tx1">
                    <a:lumMod val="65000"/>
                    <a:lumOff val="35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sp>
        <p:nvSpPr>
          <p:cNvPr id="68" name="Rectangle 67"/>
          <p:cNvSpPr/>
          <p:nvPr/>
        </p:nvSpPr>
        <p:spPr>
          <a:xfrm>
            <a:off x="1206180" y="2342045"/>
            <a:ext cx="3961259" cy="369332"/>
          </a:xfrm>
          <a:prstGeom prst="rect">
            <a:avLst/>
          </a:prstGeom>
        </p:spPr>
        <p:txBody>
          <a:bodyPr wrap="square">
            <a:spAutoFit/>
          </a:bodyPr>
          <a:lstStyle/>
          <a:p>
            <a:pPr marL="231775" indent="-231775"/>
            <a:r>
              <a:rPr lang="en-US" b="1" dirty="0" err="1" smtClean="0">
                <a:solidFill>
                  <a:srgbClr val="00B050"/>
                </a:solidFill>
              </a:rPr>
              <a:t>Panitia</a:t>
            </a:r>
            <a:r>
              <a:rPr lang="en-US" b="1" dirty="0">
                <a:solidFill>
                  <a:srgbClr val="00B050"/>
                </a:solidFill>
              </a:rPr>
              <a:t> </a:t>
            </a:r>
            <a:r>
              <a:rPr lang="en-US" b="1" dirty="0" smtClean="0">
                <a:solidFill>
                  <a:srgbClr val="00B050"/>
                </a:solidFill>
              </a:rPr>
              <a:t>Pembangunan di </a:t>
            </a:r>
            <a:r>
              <a:rPr lang="en-US" b="1" dirty="0" err="1" smtClean="0">
                <a:solidFill>
                  <a:srgbClr val="00B050"/>
                </a:solidFill>
              </a:rPr>
              <a:t>Sekolah</a:t>
            </a:r>
            <a:r>
              <a:rPr lang="en-US" b="1" dirty="0" smtClean="0">
                <a:solidFill>
                  <a:srgbClr val="00B050"/>
                </a:solidFill>
              </a:rPr>
              <a:t> </a:t>
            </a:r>
            <a:r>
              <a:rPr lang="en-US" b="1" dirty="0">
                <a:solidFill>
                  <a:srgbClr val="00B050"/>
                </a:solidFill>
              </a:rPr>
              <a:t>(P2S)</a:t>
            </a:r>
          </a:p>
        </p:txBody>
      </p:sp>
      <p:grpSp>
        <p:nvGrpSpPr>
          <p:cNvPr id="69" name="Group 68"/>
          <p:cNvGrpSpPr/>
          <p:nvPr/>
        </p:nvGrpSpPr>
        <p:grpSpPr>
          <a:xfrm>
            <a:off x="1245016" y="2694830"/>
            <a:ext cx="8329276" cy="3693319"/>
            <a:chOff x="511302" y="2900771"/>
            <a:chExt cx="8329276" cy="3693319"/>
          </a:xfrm>
        </p:grpSpPr>
        <p:sp>
          <p:nvSpPr>
            <p:cNvPr id="70" name="Rectangle 69"/>
            <p:cNvSpPr/>
            <p:nvPr/>
          </p:nvSpPr>
          <p:spPr>
            <a:xfrm>
              <a:off x="588232" y="2900771"/>
              <a:ext cx="8252346" cy="3693319"/>
            </a:xfrm>
            <a:prstGeom prst="rect">
              <a:avLst/>
            </a:prstGeom>
          </p:spPr>
          <p:txBody>
            <a:bodyPr wrap="square">
              <a:spAutoFit/>
            </a:bodyPr>
            <a:lstStyle/>
            <a:p>
              <a:r>
                <a:rPr lang="en-US" dirty="0" err="1" smtClean="0"/>
                <a:t>Bersama</a:t>
              </a:r>
              <a:r>
                <a:rPr lang="en-US" dirty="0" smtClean="0"/>
                <a:t> </a:t>
              </a:r>
              <a:r>
                <a:rPr lang="en-US" dirty="0" err="1"/>
                <a:t>tim</a:t>
              </a:r>
              <a:r>
                <a:rPr lang="en-US" dirty="0"/>
                <a:t> </a:t>
              </a:r>
              <a:r>
                <a:rPr lang="en-US" dirty="0" err="1" smtClean="0"/>
                <a:t>teknis</a:t>
              </a:r>
              <a:r>
                <a:rPr lang="en-US" dirty="0" smtClean="0"/>
                <a:t>/</a:t>
              </a:r>
              <a:r>
                <a:rPr lang="en-US" dirty="0" err="1" smtClean="0"/>
                <a:t>fasilitator</a:t>
              </a:r>
              <a:r>
                <a:rPr lang="en-US" dirty="0" smtClean="0"/>
                <a:t> </a:t>
              </a:r>
              <a:r>
                <a:rPr lang="en-US" b="1" dirty="0" err="1"/>
                <a:t>menyiapkan</a:t>
              </a:r>
              <a:r>
                <a:rPr lang="en-US" b="1" dirty="0"/>
                <a:t> </a:t>
              </a:r>
              <a:r>
                <a:rPr lang="en-US" b="1" dirty="0" err="1"/>
                <a:t>dokumen</a:t>
              </a:r>
              <a:r>
                <a:rPr lang="en-US" dirty="0"/>
                <a:t> </a:t>
              </a:r>
              <a:r>
                <a:rPr lang="en-US" dirty="0" err="1"/>
                <a:t>teknis</a:t>
              </a:r>
              <a:r>
                <a:rPr lang="en-US" dirty="0"/>
                <a:t> yang </a:t>
              </a:r>
              <a:r>
                <a:rPr lang="en-US" dirty="0" err="1"/>
                <a:t>terdiri</a:t>
              </a:r>
              <a:r>
                <a:rPr lang="en-US" dirty="0"/>
                <a:t> </a:t>
              </a:r>
              <a:r>
                <a:rPr lang="en-US" dirty="0" err="1"/>
                <a:t>dari</a:t>
              </a:r>
              <a:r>
                <a:rPr lang="en-US" dirty="0"/>
                <a:t>: </a:t>
              </a:r>
              <a:endParaRPr lang="en-US" dirty="0" smtClean="0"/>
            </a:p>
            <a:p>
              <a:pPr marL="627063" indent="-285750">
                <a:buFont typeface="Wingdings" pitchFamily="2" charset="2"/>
                <a:buChar char="q"/>
              </a:pPr>
              <a:r>
                <a:rPr lang="en-US" dirty="0" err="1" smtClean="0"/>
                <a:t>gambar</a:t>
              </a:r>
              <a:r>
                <a:rPr lang="en-US" dirty="0" smtClean="0"/>
                <a:t> </a:t>
              </a:r>
              <a:r>
                <a:rPr lang="en-US" dirty="0" err="1"/>
                <a:t>teknis</a:t>
              </a:r>
              <a:r>
                <a:rPr lang="en-US" dirty="0"/>
                <a:t> </a:t>
              </a:r>
              <a:r>
                <a:rPr lang="en-US" dirty="0" err="1"/>
                <a:t>atau</a:t>
              </a:r>
              <a:r>
                <a:rPr lang="en-US" dirty="0"/>
                <a:t> </a:t>
              </a:r>
              <a:r>
                <a:rPr lang="en-US" dirty="0" err="1"/>
                <a:t>gambar</a:t>
              </a:r>
              <a:r>
                <a:rPr lang="en-US" dirty="0"/>
                <a:t> </a:t>
              </a:r>
              <a:r>
                <a:rPr lang="en-US" dirty="0" err="1"/>
                <a:t>kerja</a:t>
              </a:r>
              <a:r>
                <a:rPr lang="en-US" dirty="0"/>
                <a:t>; </a:t>
              </a:r>
              <a:endParaRPr lang="en-US" dirty="0" smtClean="0"/>
            </a:p>
            <a:p>
              <a:pPr marL="627063" indent="-285750">
                <a:buFont typeface="Wingdings" pitchFamily="2" charset="2"/>
                <a:buChar char="q"/>
              </a:pPr>
              <a:r>
                <a:rPr lang="en-US" dirty="0" err="1" smtClean="0"/>
                <a:t>rencana</a:t>
              </a:r>
              <a:r>
                <a:rPr lang="en-US" dirty="0" smtClean="0"/>
                <a:t> </a:t>
              </a:r>
              <a:r>
                <a:rPr lang="en-US" dirty="0" err="1"/>
                <a:t>anggaran</a:t>
              </a:r>
              <a:r>
                <a:rPr lang="en-US" dirty="0"/>
                <a:t> </a:t>
              </a:r>
              <a:r>
                <a:rPr lang="en-US" dirty="0" err="1"/>
                <a:t>biaya</a:t>
              </a:r>
              <a:r>
                <a:rPr lang="en-US" dirty="0"/>
                <a:t> (RAB); </a:t>
              </a:r>
              <a:endParaRPr lang="en-US" dirty="0" smtClean="0"/>
            </a:p>
            <a:p>
              <a:pPr marL="627063" indent="-285750">
                <a:buFont typeface="Wingdings" pitchFamily="2" charset="2"/>
                <a:buChar char="q"/>
              </a:pPr>
              <a:r>
                <a:rPr lang="en-US" dirty="0" err="1" smtClean="0"/>
                <a:t>rencana</a:t>
              </a:r>
              <a:r>
                <a:rPr lang="en-US" dirty="0" smtClean="0"/>
                <a:t> </a:t>
              </a:r>
              <a:r>
                <a:rPr lang="en-US" dirty="0" err="1"/>
                <a:t>kerja</a:t>
              </a:r>
              <a:r>
                <a:rPr lang="en-US" dirty="0"/>
                <a:t> </a:t>
              </a:r>
              <a:r>
                <a:rPr lang="en-US" dirty="0" err="1"/>
                <a:t>dan</a:t>
              </a:r>
              <a:r>
                <a:rPr lang="en-US" dirty="0"/>
                <a:t> </a:t>
              </a:r>
              <a:r>
                <a:rPr lang="en-US" dirty="0" err="1"/>
                <a:t>syarat-syarat</a:t>
              </a:r>
              <a:r>
                <a:rPr lang="en-US" dirty="0"/>
                <a:t>; </a:t>
              </a:r>
              <a:r>
                <a:rPr lang="en-US" dirty="0" err="1"/>
                <a:t>dan</a:t>
              </a:r>
              <a:r>
                <a:rPr lang="en-US" dirty="0"/>
                <a:t> </a:t>
              </a:r>
              <a:endParaRPr lang="en-US" dirty="0" smtClean="0"/>
            </a:p>
            <a:p>
              <a:pPr marL="627063" indent="-285750">
                <a:buFont typeface="Wingdings" pitchFamily="2" charset="2"/>
                <a:buChar char="q"/>
              </a:pPr>
              <a:r>
                <a:rPr lang="en-US" dirty="0" err="1" smtClean="0"/>
                <a:t>jadwal</a:t>
              </a:r>
              <a:r>
                <a:rPr lang="en-US" dirty="0" smtClean="0"/>
                <a:t> </a:t>
              </a:r>
              <a:r>
                <a:rPr lang="en-US" dirty="0" err="1"/>
                <a:t>pelaksanaan</a:t>
              </a:r>
              <a:r>
                <a:rPr lang="en-US" dirty="0"/>
                <a:t> </a:t>
              </a:r>
              <a:r>
                <a:rPr lang="en-US" dirty="0" err="1"/>
                <a:t>kegiatan</a:t>
              </a:r>
              <a:r>
                <a:rPr lang="en-US" dirty="0"/>
                <a:t> </a:t>
              </a:r>
              <a:r>
                <a:rPr lang="en-US" dirty="0" err="1"/>
                <a:t>dengan</a:t>
              </a:r>
              <a:r>
                <a:rPr lang="en-US" dirty="0"/>
                <a:t> </a:t>
              </a:r>
              <a:r>
                <a:rPr lang="en-US" dirty="0" err="1"/>
                <a:t>mengacu</a:t>
              </a:r>
              <a:r>
                <a:rPr lang="en-US" dirty="0"/>
                <a:t> </a:t>
              </a:r>
              <a:r>
                <a:rPr lang="en-US" dirty="0" err="1"/>
                <a:t>Peraturan</a:t>
              </a:r>
              <a:r>
                <a:rPr lang="en-US" dirty="0"/>
                <a:t> </a:t>
              </a:r>
              <a:r>
                <a:rPr lang="en-US" dirty="0" err="1"/>
                <a:t>Menteri</a:t>
              </a:r>
              <a:r>
                <a:rPr lang="en-US" dirty="0"/>
                <a:t> </a:t>
              </a:r>
              <a:r>
                <a:rPr lang="en-US" dirty="0" err="1"/>
                <a:t>Pendidikan</a:t>
              </a:r>
              <a:r>
                <a:rPr lang="en-US" dirty="0"/>
                <a:t> </a:t>
              </a:r>
              <a:r>
                <a:rPr lang="en-US" dirty="0" err="1"/>
                <a:t>Nasional</a:t>
              </a:r>
              <a:r>
                <a:rPr lang="en-US" dirty="0"/>
                <a:t> </a:t>
              </a:r>
              <a:r>
                <a:rPr lang="en-US" dirty="0" err="1"/>
                <a:t>Nomor</a:t>
              </a:r>
              <a:r>
                <a:rPr lang="en-US" dirty="0"/>
                <a:t> 24 </a:t>
              </a:r>
              <a:r>
                <a:rPr lang="en-US" dirty="0" err="1"/>
                <a:t>Tahun</a:t>
              </a:r>
              <a:r>
                <a:rPr lang="en-US" dirty="0"/>
                <a:t> 2007 </a:t>
              </a:r>
              <a:r>
                <a:rPr lang="en-US" dirty="0" err="1"/>
                <a:t>tentang</a:t>
              </a:r>
              <a:r>
                <a:rPr lang="en-US" dirty="0"/>
                <a:t> </a:t>
              </a:r>
              <a:r>
                <a:rPr lang="en-US" dirty="0" err="1"/>
                <a:t>Standar</a:t>
              </a:r>
              <a:r>
                <a:rPr lang="en-US" dirty="0"/>
                <a:t> </a:t>
              </a:r>
              <a:r>
                <a:rPr lang="en-US" dirty="0" err="1"/>
                <a:t>Sarana</a:t>
              </a:r>
              <a:r>
                <a:rPr lang="en-US" dirty="0"/>
                <a:t> </a:t>
              </a:r>
              <a:r>
                <a:rPr lang="en-US" dirty="0" err="1"/>
                <a:t>dan</a:t>
              </a:r>
              <a:r>
                <a:rPr lang="en-US" dirty="0"/>
                <a:t> </a:t>
              </a:r>
              <a:r>
                <a:rPr lang="en-US" dirty="0" err="1"/>
                <a:t>Prasarana</a:t>
              </a:r>
              <a:r>
                <a:rPr lang="en-US" dirty="0"/>
                <a:t> </a:t>
              </a:r>
              <a:r>
                <a:rPr lang="en-US" dirty="0" err="1"/>
                <a:t>Sarana</a:t>
              </a:r>
              <a:r>
                <a:rPr lang="en-US" dirty="0"/>
                <a:t> </a:t>
              </a:r>
              <a:r>
                <a:rPr lang="en-US" dirty="0" err="1"/>
                <a:t>dan</a:t>
              </a:r>
              <a:r>
                <a:rPr lang="en-US" dirty="0"/>
                <a:t> </a:t>
              </a:r>
              <a:r>
                <a:rPr lang="en-US" dirty="0" err="1"/>
                <a:t>Prasarana</a:t>
              </a:r>
              <a:r>
                <a:rPr lang="en-US" dirty="0"/>
                <a:t> </a:t>
              </a:r>
              <a:r>
                <a:rPr lang="en-US" dirty="0" err="1" smtClean="0"/>
                <a:t>dan</a:t>
              </a:r>
              <a:r>
                <a:rPr lang="en-US" dirty="0" smtClean="0"/>
                <a:t> </a:t>
              </a:r>
              <a:r>
                <a:rPr lang="en-US" dirty="0" err="1"/>
                <a:t>Peraturan</a:t>
              </a:r>
              <a:r>
                <a:rPr lang="en-US" dirty="0"/>
                <a:t> </a:t>
              </a:r>
              <a:r>
                <a:rPr lang="en-US" dirty="0" err="1"/>
                <a:t>Menteri</a:t>
              </a:r>
              <a:r>
                <a:rPr lang="en-US" dirty="0"/>
                <a:t> </a:t>
              </a:r>
              <a:r>
                <a:rPr lang="en-US" dirty="0" err="1"/>
                <a:t>Pekerjaan</a:t>
              </a:r>
              <a:r>
                <a:rPr lang="en-US" dirty="0"/>
                <a:t> </a:t>
              </a:r>
              <a:r>
                <a:rPr lang="en-US" dirty="0" err="1"/>
                <a:t>Umum</a:t>
              </a:r>
              <a:r>
                <a:rPr lang="en-US" dirty="0"/>
                <a:t> </a:t>
              </a:r>
              <a:r>
                <a:rPr lang="en-US" dirty="0" err="1"/>
                <a:t>Nomor</a:t>
              </a:r>
              <a:r>
                <a:rPr lang="en-US" dirty="0"/>
                <a:t> 45/PRT/M/2007 </a:t>
              </a:r>
              <a:r>
                <a:rPr lang="en-US" dirty="0" err="1"/>
                <a:t>tentang</a:t>
              </a:r>
              <a:r>
                <a:rPr lang="en-US" dirty="0"/>
                <a:t> </a:t>
              </a:r>
              <a:r>
                <a:rPr lang="en-US" dirty="0" err="1"/>
                <a:t>Pedoman</a:t>
              </a:r>
              <a:r>
                <a:rPr lang="en-US" dirty="0"/>
                <a:t> </a:t>
              </a:r>
              <a:r>
                <a:rPr lang="en-US" dirty="0" err="1"/>
                <a:t>Teknis</a:t>
              </a:r>
              <a:r>
                <a:rPr lang="en-US" dirty="0"/>
                <a:t> Pembangunan </a:t>
              </a:r>
              <a:r>
                <a:rPr lang="en-US" dirty="0" err="1"/>
                <a:t>Bangunan</a:t>
              </a:r>
              <a:r>
                <a:rPr lang="en-US" dirty="0"/>
                <a:t> </a:t>
              </a:r>
              <a:r>
                <a:rPr lang="en-US" dirty="0" err="1"/>
                <a:t>Gedung</a:t>
              </a:r>
              <a:r>
                <a:rPr lang="en-US" dirty="0"/>
                <a:t> Negara;</a:t>
              </a:r>
            </a:p>
            <a:p>
              <a:pPr marL="231775" indent="-231775"/>
              <a:r>
                <a:rPr lang="en-US" b="1" dirty="0" err="1" smtClean="0"/>
                <a:t>Memilih</a:t>
              </a:r>
              <a:r>
                <a:rPr lang="en-US" b="1" dirty="0" smtClean="0"/>
                <a:t> </a:t>
              </a:r>
              <a:r>
                <a:rPr lang="en-US" b="1" dirty="0" err="1"/>
                <a:t>dan</a:t>
              </a:r>
              <a:r>
                <a:rPr lang="en-US" b="1" dirty="0"/>
                <a:t> </a:t>
              </a:r>
              <a:r>
                <a:rPr lang="en-US" b="1" dirty="0" err="1"/>
                <a:t>menetapkan</a:t>
              </a:r>
              <a:r>
                <a:rPr lang="en-US" b="1" dirty="0"/>
                <a:t> </a:t>
              </a:r>
              <a:r>
                <a:rPr lang="en-US" b="1" dirty="0" err="1"/>
                <a:t>pekerja</a:t>
              </a:r>
              <a:r>
                <a:rPr lang="en-US" b="1" dirty="0"/>
                <a:t> </a:t>
              </a:r>
              <a:r>
                <a:rPr lang="en-US" dirty="0" err="1"/>
                <a:t>sesuai</a:t>
              </a:r>
              <a:r>
                <a:rPr lang="en-US" dirty="0"/>
                <a:t> </a:t>
              </a:r>
              <a:r>
                <a:rPr lang="en-US" dirty="0" err="1"/>
                <a:t>dengan</a:t>
              </a:r>
              <a:r>
                <a:rPr lang="en-US" dirty="0"/>
                <a:t> </a:t>
              </a:r>
              <a:r>
                <a:rPr lang="en-US" dirty="0" err="1"/>
                <a:t>keahliannya</a:t>
              </a:r>
              <a:r>
                <a:rPr lang="en-US" dirty="0"/>
                <a:t>;</a:t>
              </a:r>
            </a:p>
            <a:p>
              <a:r>
                <a:rPr lang="en-US" b="1" dirty="0" err="1" smtClean="0"/>
                <a:t>Membuat</a:t>
              </a:r>
              <a:r>
                <a:rPr lang="en-US" b="1" dirty="0" smtClean="0"/>
                <a:t> </a:t>
              </a:r>
              <a:r>
                <a:rPr lang="en-US" b="1" dirty="0" err="1"/>
                <a:t>rencana</a:t>
              </a:r>
              <a:r>
                <a:rPr lang="en-US" b="1" dirty="0"/>
                <a:t> </a:t>
              </a:r>
              <a:r>
                <a:rPr lang="en-US" b="1" dirty="0" err="1"/>
                <a:t>keselamatan</a:t>
              </a:r>
              <a:r>
                <a:rPr lang="en-US" b="1" dirty="0"/>
                <a:t> </a:t>
              </a:r>
              <a:r>
                <a:rPr lang="en-US" b="1" dirty="0" err="1"/>
                <a:t>lingkungan</a:t>
              </a:r>
              <a:r>
                <a:rPr lang="en-US" b="1" dirty="0"/>
                <a:t> </a:t>
              </a:r>
              <a:r>
                <a:rPr lang="en-US" dirty="0" err="1"/>
                <a:t>saat</a:t>
              </a:r>
              <a:r>
                <a:rPr lang="en-US" dirty="0"/>
                <a:t> </a:t>
              </a:r>
              <a:r>
                <a:rPr lang="en-US" dirty="0" err="1"/>
                <a:t>pekerjaan</a:t>
              </a:r>
              <a:r>
                <a:rPr lang="en-US" dirty="0"/>
                <a:t> </a:t>
              </a:r>
              <a:r>
                <a:rPr lang="en-US" dirty="0" err="1"/>
                <a:t>pembangunan</a:t>
              </a:r>
              <a:r>
                <a:rPr lang="en-US" dirty="0"/>
                <a:t>/</a:t>
              </a:r>
              <a:r>
                <a:rPr lang="en-US" dirty="0" err="1"/>
                <a:t>rehabilitasi</a:t>
              </a:r>
              <a:r>
                <a:rPr lang="en-US" dirty="0"/>
                <a:t> </a:t>
              </a:r>
              <a:r>
                <a:rPr lang="en-US" dirty="0" err="1"/>
                <a:t>dilaksanakan</a:t>
              </a:r>
              <a:r>
                <a:rPr lang="en-US" dirty="0" smtClean="0"/>
                <a:t>;</a:t>
              </a:r>
              <a:endParaRPr lang="en-US" dirty="0"/>
            </a:p>
            <a:p>
              <a:r>
                <a:rPr lang="sv-SE" b="1" dirty="0" smtClean="0"/>
                <a:t>Memanfaatkan </a:t>
              </a:r>
              <a:r>
                <a:rPr lang="sv-SE" b="1" dirty="0"/>
                <a:t>dana DAK sesuai dengan RAB </a:t>
              </a:r>
              <a:r>
                <a:rPr lang="sv-SE" dirty="0"/>
                <a:t>dan melaksanakan pekerjaan prasarana sekolah secara swakelola.</a:t>
              </a:r>
              <a:endParaRPr lang="en-US" dirty="0"/>
            </a:p>
          </p:txBody>
        </p:sp>
        <p:sp>
          <p:nvSpPr>
            <p:cNvPr id="71" name="Oval 70"/>
            <p:cNvSpPr/>
            <p:nvPr/>
          </p:nvSpPr>
          <p:spPr>
            <a:xfrm>
              <a:off x="511302" y="3044123"/>
              <a:ext cx="104704" cy="134541"/>
            </a:xfrm>
            <a:prstGeom prst="ellipse">
              <a:avLst/>
            </a:prstGeom>
            <a:solidFill>
              <a:schemeClr val="accent2">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11302" y="5215823"/>
              <a:ext cx="104704" cy="134541"/>
            </a:xfrm>
            <a:prstGeom prst="ellipse">
              <a:avLst/>
            </a:prstGeom>
            <a:solidFill>
              <a:schemeClr val="accent2">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11302" y="5469823"/>
              <a:ext cx="104704" cy="134541"/>
            </a:xfrm>
            <a:prstGeom prst="ellipse">
              <a:avLst/>
            </a:prstGeom>
            <a:solidFill>
              <a:schemeClr val="accent2">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511302" y="6028623"/>
              <a:ext cx="104704" cy="134541"/>
            </a:xfrm>
            <a:prstGeom prst="ellipse">
              <a:avLst/>
            </a:prstGeom>
            <a:solidFill>
              <a:schemeClr val="accent2">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299680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9973674" cy="519035"/>
          </a:xfrm>
        </p:spPr>
        <p:txBody>
          <a:bodyPr>
            <a:normAutofit fontScale="90000"/>
          </a:bodyPr>
          <a:lstStyle/>
          <a:p>
            <a:r>
              <a:rPr lang="en-US" sz="2800" b="1" dirty="0" err="1">
                <a:solidFill>
                  <a:schemeClr val="bg1"/>
                </a:solidFill>
              </a:rPr>
              <a:t>Tahapan</a:t>
            </a:r>
            <a:r>
              <a:rPr lang="en-US" sz="2800" b="1" dirty="0">
                <a:solidFill>
                  <a:schemeClr val="bg1"/>
                </a:solidFill>
              </a:rPr>
              <a:t> </a:t>
            </a:r>
            <a:r>
              <a:rPr lang="en-US" sz="2800" b="1" dirty="0" err="1" smtClean="0">
                <a:solidFill>
                  <a:srgbClr val="FFFF00"/>
                </a:solidFill>
              </a:rPr>
              <a:t>Pelaksanaan</a:t>
            </a:r>
            <a:r>
              <a:rPr lang="en-US" sz="2800" b="1" dirty="0" smtClean="0">
                <a:solidFill>
                  <a:schemeClr val="bg1"/>
                </a:solidFill>
              </a:rPr>
              <a:t> </a:t>
            </a:r>
            <a:r>
              <a:rPr lang="sv-SE" sz="2800" dirty="0" smtClean="0">
                <a:solidFill>
                  <a:schemeClr val="bg1"/>
                </a:solidFill>
                <a:latin typeface="+mn-lt"/>
              </a:rPr>
              <a:t>(lampiran </a:t>
            </a:r>
            <a:r>
              <a:rPr lang="sv-SE" sz="2800" dirty="0">
                <a:solidFill>
                  <a:schemeClr val="bg1"/>
                </a:solidFill>
                <a:latin typeface="+mn-lt"/>
              </a:rPr>
              <a:t>IV, Permendikbud 8 Tahun 2018)</a:t>
            </a:r>
            <a:r>
              <a:rPr lang="en-US" sz="2800" b="1" dirty="0">
                <a:solidFill>
                  <a:schemeClr val="bg1"/>
                </a:solidFill>
                <a:latin typeface="+mn-lt"/>
              </a:rPr>
              <a:t> </a:t>
            </a:r>
            <a:endParaRPr lang="en-US" sz="2400" b="1" dirty="0">
              <a:solidFill>
                <a:srgbClr val="FFC000"/>
              </a:solidFill>
              <a:latin typeface="+mn-lt"/>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6" name="Group 5"/>
          <p:cNvGrpSpPr/>
          <p:nvPr/>
        </p:nvGrpSpPr>
        <p:grpSpPr>
          <a:xfrm>
            <a:off x="0" y="2057486"/>
            <a:ext cx="2011680" cy="4233781"/>
            <a:chOff x="4446428" y="1524000"/>
            <a:chExt cx="2011680" cy="4233781"/>
          </a:xfrm>
        </p:grpSpPr>
        <p:grpSp>
          <p:nvGrpSpPr>
            <p:cNvPr id="7" name="Group 6"/>
            <p:cNvGrpSpPr/>
            <p:nvPr/>
          </p:nvGrpSpPr>
          <p:grpSpPr>
            <a:xfrm>
              <a:off x="4571999" y="1524000"/>
              <a:ext cx="1597026" cy="4124325"/>
              <a:chOff x="3732213" y="1524000"/>
              <a:chExt cx="1597026" cy="4124325"/>
            </a:xfrm>
          </p:grpSpPr>
          <p:sp>
            <p:nvSpPr>
              <p:cNvPr id="9" name="Freeform 8"/>
              <p:cNvSpPr>
                <a:spLocks/>
              </p:cNvSpPr>
              <p:nvPr/>
            </p:nvSpPr>
            <p:spPr bwMode="auto">
              <a:xfrm>
                <a:off x="4359276" y="2782888"/>
                <a:ext cx="506413" cy="796925"/>
              </a:xfrm>
              <a:custGeom>
                <a:avLst/>
                <a:gdLst/>
                <a:ahLst/>
                <a:cxnLst>
                  <a:cxn ang="0">
                    <a:pos x="268" y="0"/>
                  </a:cxn>
                  <a:cxn ang="0">
                    <a:pos x="319" y="442"/>
                  </a:cxn>
                  <a:cxn ang="0">
                    <a:pos x="86" y="502"/>
                  </a:cxn>
                  <a:cxn ang="0">
                    <a:pos x="0" y="26"/>
                  </a:cxn>
                  <a:cxn ang="0">
                    <a:pos x="2" y="26"/>
                  </a:cxn>
                  <a:cxn ang="0">
                    <a:pos x="10" y="25"/>
                  </a:cxn>
                  <a:cxn ang="0">
                    <a:pos x="22" y="25"/>
                  </a:cxn>
                  <a:cxn ang="0">
                    <a:pos x="39" y="24"/>
                  </a:cxn>
                  <a:cxn ang="0">
                    <a:pos x="59" y="23"/>
                  </a:cxn>
                  <a:cxn ang="0">
                    <a:pos x="83" y="21"/>
                  </a:cxn>
                  <a:cxn ang="0">
                    <a:pos x="110" y="19"/>
                  </a:cxn>
                  <a:cxn ang="0">
                    <a:pos x="139" y="16"/>
                  </a:cxn>
                  <a:cxn ang="0">
                    <a:pos x="170" y="13"/>
                  </a:cxn>
                  <a:cxn ang="0">
                    <a:pos x="201" y="9"/>
                  </a:cxn>
                  <a:cxn ang="0">
                    <a:pos x="234" y="5"/>
                  </a:cxn>
                  <a:cxn ang="0">
                    <a:pos x="268" y="0"/>
                  </a:cxn>
                </a:cxnLst>
                <a:rect l="0" t="0" r="r" b="b"/>
                <a:pathLst>
                  <a:path w="319" h="502">
                    <a:moveTo>
                      <a:pt x="268" y="0"/>
                    </a:moveTo>
                    <a:lnTo>
                      <a:pt x="319" y="442"/>
                    </a:lnTo>
                    <a:lnTo>
                      <a:pt x="86" y="502"/>
                    </a:lnTo>
                    <a:lnTo>
                      <a:pt x="0" y="26"/>
                    </a:lnTo>
                    <a:lnTo>
                      <a:pt x="2" y="26"/>
                    </a:lnTo>
                    <a:lnTo>
                      <a:pt x="10" y="25"/>
                    </a:lnTo>
                    <a:lnTo>
                      <a:pt x="22" y="25"/>
                    </a:lnTo>
                    <a:lnTo>
                      <a:pt x="39" y="24"/>
                    </a:lnTo>
                    <a:lnTo>
                      <a:pt x="59" y="23"/>
                    </a:lnTo>
                    <a:lnTo>
                      <a:pt x="83" y="21"/>
                    </a:lnTo>
                    <a:lnTo>
                      <a:pt x="110" y="19"/>
                    </a:lnTo>
                    <a:lnTo>
                      <a:pt x="139" y="16"/>
                    </a:lnTo>
                    <a:lnTo>
                      <a:pt x="170" y="13"/>
                    </a:lnTo>
                    <a:lnTo>
                      <a:pt x="201" y="9"/>
                    </a:lnTo>
                    <a:lnTo>
                      <a:pt x="234" y="5"/>
                    </a:lnTo>
                    <a:lnTo>
                      <a:pt x="268" y="0"/>
                    </a:lnTo>
                    <a:close/>
                  </a:path>
                </a:pathLst>
              </a:custGeom>
              <a:solidFill>
                <a:srgbClr val="F4F8FA"/>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0" name="Freeform 9"/>
              <p:cNvSpPr>
                <a:spLocks/>
              </p:cNvSpPr>
              <p:nvPr/>
            </p:nvSpPr>
            <p:spPr bwMode="auto">
              <a:xfrm>
                <a:off x="4249738" y="4044950"/>
                <a:ext cx="666750" cy="1539875"/>
              </a:xfrm>
              <a:custGeom>
                <a:avLst/>
                <a:gdLst/>
                <a:ahLst/>
                <a:cxnLst>
                  <a:cxn ang="0">
                    <a:pos x="292" y="6"/>
                  </a:cxn>
                  <a:cxn ang="0">
                    <a:pos x="420" y="55"/>
                  </a:cxn>
                  <a:cxn ang="0">
                    <a:pos x="418" y="75"/>
                  </a:cxn>
                  <a:cxn ang="0">
                    <a:pos x="415" y="109"/>
                  </a:cxn>
                  <a:cxn ang="0">
                    <a:pos x="411" y="157"/>
                  </a:cxn>
                  <a:cxn ang="0">
                    <a:pos x="407" y="213"/>
                  </a:cxn>
                  <a:cxn ang="0">
                    <a:pos x="398" y="337"/>
                  </a:cxn>
                  <a:cxn ang="0">
                    <a:pos x="394" y="398"/>
                  </a:cxn>
                  <a:cxn ang="0">
                    <a:pos x="390" y="453"/>
                  </a:cxn>
                  <a:cxn ang="0">
                    <a:pos x="388" y="500"/>
                  </a:cxn>
                  <a:cxn ang="0">
                    <a:pos x="387" y="541"/>
                  </a:cxn>
                  <a:cxn ang="0">
                    <a:pos x="386" y="620"/>
                  </a:cxn>
                  <a:cxn ang="0">
                    <a:pos x="387" y="768"/>
                  </a:cxn>
                  <a:cxn ang="0">
                    <a:pos x="388" y="879"/>
                  </a:cxn>
                  <a:cxn ang="0">
                    <a:pos x="258" y="970"/>
                  </a:cxn>
                  <a:cxn ang="0">
                    <a:pos x="253" y="920"/>
                  </a:cxn>
                  <a:cxn ang="0">
                    <a:pos x="251" y="853"/>
                  </a:cxn>
                  <a:cxn ang="0">
                    <a:pos x="249" y="775"/>
                  </a:cxn>
                  <a:cxn ang="0">
                    <a:pos x="250" y="649"/>
                  </a:cxn>
                  <a:cxn ang="0">
                    <a:pos x="251" y="566"/>
                  </a:cxn>
                  <a:cxn ang="0">
                    <a:pos x="254" y="491"/>
                  </a:cxn>
                  <a:cxn ang="0">
                    <a:pos x="256" y="430"/>
                  </a:cxn>
                  <a:cxn ang="0">
                    <a:pos x="262" y="344"/>
                  </a:cxn>
                  <a:cxn ang="0">
                    <a:pos x="266" y="287"/>
                  </a:cxn>
                  <a:cxn ang="0">
                    <a:pos x="269" y="240"/>
                  </a:cxn>
                  <a:cxn ang="0">
                    <a:pos x="272" y="205"/>
                  </a:cxn>
                  <a:cxn ang="0">
                    <a:pos x="273" y="185"/>
                  </a:cxn>
                  <a:cxn ang="0">
                    <a:pos x="154" y="186"/>
                  </a:cxn>
                  <a:cxn ang="0">
                    <a:pos x="159" y="234"/>
                  </a:cxn>
                  <a:cxn ang="0">
                    <a:pos x="163" y="300"/>
                  </a:cxn>
                  <a:cxn ang="0">
                    <a:pos x="165" y="377"/>
                  </a:cxn>
                  <a:cxn ang="0">
                    <a:pos x="166" y="461"/>
                  </a:cxn>
                  <a:cxn ang="0">
                    <a:pos x="165" y="687"/>
                  </a:cxn>
                  <a:cxn ang="0">
                    <a:pos x="165" y="745"/>
                  </a:cxn>
                  <a:cxn ang="0">
                    <a:pos x="163" y="803"/>
                  </a:cxn>
                  <a:cxn ang="0">
                    <a:pos x="160" y="857"/>
                  </a:cxn>
                  <a:cxn ang="0">
                    <a:pos x="157" y="902"/>
                  </a:cxn>
                  <a:cxn ang="0">
                    <a:pos x="154" y="935"/>
                  </a:cxn>
                  <a:cxn ang="0">
                    <a:pos x="152" y="953"/>
                  </a:cxn>
                  <a:cxn ang="0">
                    <a:pos x="20" y="917"/>
                  </a:cxn>
                  <a:cxn ang="0">
                    <a:pos x="21" y="907"/>
                  </a:cxn>
                  <a:cxn ang="0">
                    <a:pos x="22" y="876"/>
                  </a:cxn>
                  <a:cxn ang="0">
                    <a:pos x="24" y="828"/>
                  </a:cxn>
                  <a:cxn ang="0">
                    <a:pos x="25" y="764"/>
                  </a:cxn>
                  <a:cxn ang="0">
                    <a:pos x="26" y="642"/>
                  </a:cxn>
                  <a:cxn ang="0">
                    <a:pos x="24" y="546"/>
                  </a:cxn>
                  <a:cxn ang="0">
                    <a:pos x="21" y="468"/>
                  </a:cxn>
                  <a:cxn ang="0">
                    <a:pos x="17" y="387"/>
                  </a:cxn>
                  <a:cxn ang="0">
                    <a:pos x="14" y="308"/>
                  </a:cxn>
                  <a:cxn ang="0">
                    <a:pos x="10" y="234"/>
                  </a:cxn>
                  <a:cxn ang="0">
                    <a:pos x="7" y="168"/>
                  </a:cxn>
                  <a:cxn ang="0">
                    <a:pos x="4" y="114"/>
                  </a:cxn>
                  <a:cxn ang="0">
                    <a:pos x="2" y="75"/>
                  </a:cxn>
                  <a:cxn ang="0">
                    <a:pos x="0" y="54"/>
                  </a:cxn>
                  <a:cxn ang="0">
                    <a:pos x="241" y="0"/>
                  </a:cxn>
                </a:cxnLst>
                <a:rect l="0" t="0" r="r" b="b"/>
                <a:pathLst>
                  <a:path w="420" h="970">
                    <a:moveTo>
                      <a:pt x="241" y="0"/>
                    </a:moveTo>
                    <a:lnTo>
                      <a:pt x="292" y="6"/>
                    </a:lnTo>
                    <a:lnTo>
                      <a:pt x="420" y="53"/>
                    </a:lnTo>
                    <a:lnTo>
                      <a:pt x="420" y="55"/>
                    </a:lnTo>
                    <a:lnTo>
                      <a:pt x="419" y="63"/>
                    </a:lnTo>
                    <a:lnTo>
                      <a:pt x="418" y="75"/>
                    </a:lnTo>
                    <a:lnTo>
                      <a:pt x="417" y="91"/>
                    </a:lnTo>
                    <a:lnTo>
                      <a:pt x="415" y="109"/>
                    </a:lnTo>
                    <a:lnTo>
                      <a:pt x="414" y="131"/>
                    </a:lnTo>
                    <a:lnTo>
                      <a:pt x="411" y="157"/>
                    </a:lnTo>
                    <a:lnTo>
                      <a:pt x="409" y="184"/>
                    </a:lnTo>
                    <a:lnTo>
                      <a:pt x="407" y="213"/>
                    </a:lnTo>
                    <a:lnTo>
                      <a:pt x="403" y="274"/>
                    </a:lnTo>
                    <a:lnTo>
                      <a:pt x="398" y="337"/>
                    </a:lnTo>
                    <a:lnTo>
                      <a:pt x="395" y="368"/>
                    </a:lnTo>
                    <a:lnTo>
                      <a:pt x="394" y="398"/>
                    </a:lnTo>
                    <a:lnTo>
                      <a:pt x="391" y="427"/>
                    </a:lnTo>
                    <a:lnTo>
                      <a:pt x="390" y="453"/>
                    </a:lnTo>
                    <a:lnTo>
                      <a:pt x="389" y="478"/>
                    </a:lnTo>
                    <a:lnTo>
                      <a:pt x="388" y="500"/>
                    </a:lnTo>
                    <a:lnTo>
                      <a:pt x="388" y="519"/>
                    </a:lnTo>
                    <a:lnTo>
                      <a:pt x="387" y="541"/>
                    </a:lnTo>
                    <a:lnTo>
                      <a:pt x="387" y="591"/>
                    </a:lnTo>
                    <a:lnTo>
                      <a:pt x="386" y="620"/>
                    </a:lnTo>
                    <a:lnTo>
                      <a:pt x="386" y="738"/>
                    </a:lnTo>
                    <a:lnTo>
                      <a:pt x="387" y="768"/>
                    </a:lnTo>
                    <a:lnTo>
                      <a:pt x="387" y="863"/>
                    </a:lnTo>
                    <a:lnTo>
                      <a:pt x="388" y="879"/>
                    </a:lnTo>
                    <a:lnTo>
                      <a:pt x="388" y="902"/>
                    </a:lnTo>
                    <a:lnTo>
                      <a:pt x="258" y="970"/>
                    </a:lnTo>
                    <a:lnTo>
                      <a:pt x="255" y="947"/>
                    </a:lnTo>
                    <a:lnTo>
                      <a:pt x="253" y="920"/>
                    </a:lnTo>
                    <a:lnTo>
                      <a:pt x="251" y="888"/>
                    </a:lnTo>
                    <a:lnTo>
                      <a:pt x="251" y="853"/>
                    </a:lnTo>
                    <a:lnTo>
                      <a:pt x="250" y="815"/>
                    </a:lnTo>
                    <a:lnTo>
                      <a:pt x="249" y="775"/>
                    </a:lnTo>
                    <a:lnTo>
                      <a:pt x="249" y="691"/>
                    </a:lnTo>
                    <a:lnTo>
                      <a:pt x="250" y="649"/>
                    </a:lnTo>
                    <a:lnTo>
                      <a:pt x="251" y="607"/>
                    </a:lnTo>
                    <a:lnTo>
                      <a:pt x="251" y="566"/>
                    </a:lnTo>
                    <a:lnTo>
                      <a:pt x="252" y="527"/>
                    </a:lnTo>
                    <a:lnTo>
                      <a:pt x="254" y="491"/>
                    </a:lnTo>
                    <a:lnTo>
                      <a:pt x="254" y="458"/>
                    </a:lnTo>
                    <a:lnTo>
                      <a:pt x="256" y="430"/>
                    </a:lnTo>
                    <a:lnTo>
                      <a:pt x="258" y="405"/>
                    </a:lnTo>
                    <a:lnTo>
                      <a:pt x="262" y="344"/>
                    </a:lnTo>
                    <a:lnTo>
                      <a:pt x="264" y="315"/>
                    </a:lnTo>
                    <a:lnTo>
                      <a:pt x="266" y="287"/>
                    </a:lnTo>
                    <a:lnTo>
                      <a:pt x="268" y="263"/>
                    </a:lnTo>
                    <a:lnTo>
                      <a:pt x="269" y="240"/>
                    </a:lnTo>
                    <a:lnTo>
                      <a:pt x="271" y="220"/>
                    </a:lnTo>
                    <a:lnTo>
                      <a:pt x="272" y="205"/>
                    </a:lnTo>
                    <a:lnTo>
                      <a:pt x="273" y="193"/>
                    </a:lnTo>
                    <a:lnTo>
                      <a:pt x="273" y="185"/>
                    </a:lnTo>
                    <a:lnTo>
                      <a:pt x="273" y="183"/>
                    </a:lnTo>
                    <a:lnTo>
                      <a:pt x="154" y="186"/>
                    </a:lnTo>
                    <a:lnTo>
                      <a:pt x="157" y="208"/>
                    </a:lnTo>
                    <a:lnTo>
                      <a:pt x="159" y="234"/>
                    </a:lnTo>
                    <a:lnTo>
                      <a:pt x="162" y="265"/>
                    </a:lnTo>
                    <a:lnTo>
                      <a:pt x="163" y="300"/>
                    </a:lnTo>
                    <a:lnTo>
                      <a:pt x="164" y="338"/>
                    </a:lnTo>
                    <a:lnTo>
                      <a:pt x="165" y="377"/>
                    </a:lnTo>
                    <a:lnTo>
                      <a:pt x="165" y="418"/>
                    </a:lnTo>
                    <a:lnTo>
                      <a:pt x="166" y="461"/>
                    </a:lnTo>
                    <a:lnTo>
                      <a:pt x="166" y="656"/>
                    </a:lnTo>
                    <a:lnTo>
                      <a:pt x="165" y="687"/>
                    </a:lnTo>
                    <a:lnTo>
                      <a:pt x="165" y="714"/>
                    </a:lnTo>
                    <a:lnTo>
                      <a:pt x="165" y="745"/>
                    </a:lnTo>
                    <a:lnTo>
                      <a:pt x="164" y="775"/>
                    </a:lnTo>
                    <a:lnTo>
                      <a:pt x="163" y="803"/>
                    </a:lnTo>
                    <a:lnTo>
                      <a:pt x="162" y="831"/>
                    </a:lnTo>
                    <a:lnTo>
                      <a:pt x="160" y="857"/>
                    </a:lnTo>
                    <a:lnTo>
                      <a:pt x="158" y="881"/>
                    </a:lnTo>
                    <a:lnTo>
                      <a:pt x="157" y="902"/>
                    </a:lnTo>
                    <a:lnTo>
                      <a:pt x="155" y="920"/>
                    </a:lnTo>
                    <a:lnTo>
                      <a:pt x="154" y="935"/>
                    </a:lnTo>
                    <a:lnTo>
                      <a:pt x="153" y="946"/>
                    </a:lnTo>
                    <a:lnTo>
                      <a:pt x="152" y="953"/>
                    </a:lnTo>
                    <a:lnTo>
                      <a:pt x="152" y="956"/>
                    </a:lnTo>
                    <a:lnTo>
                      <a:pt x="20" y="917"/>
                    </a:lnTo>
                    <a:lnTo>
                      <a:pt x="20" y="915"/>
                    </a:lnTo>
                    <a:lnTo>
                      <a:pt x="21" y="907"/>
                    </a:lnTo>
                    <a:lnTo>
                      <a:pt x="21" y="894"/>
                    </a:lnTo>
                    <a:lnTo>
                      <a:pt x="22" y="876"/>
                    </a:lnTo>
                    <a:lnTo>
                      <a:pt x="23" y="854"/>
                    </a:lnTo>
                    <a:lnTo>
                      <a:pt x="24" y="828"/>
                    </a:lnTo>
                    <a:lnTo>
                      <a:pt x="24" y="798"/>
                    </a:lnTo>
                    <a:lnTo>
                      <a:pt x="25" y="764"/>
                    </a:lnTo>
                    <a:lnTo>
                      <a:pt x="26" y="727"/>
                    </a:lnTo>
                    <a:lnTo>
                      <a:pt x="26" y="642"/>
                    </a:lnTo>
                    <a:lnTo>
                      <a:pt x="25" y="595"/>
                    </a:lnTo>
                    <a:lnTo>
                      <a:pt x="24" y="546"/>
                    </a:lnTo>
                    <a:lnTo>
                      <a:pt x="22" y="507"/>
                    </a:lnTo>
                    <a:lnTo>
                      <a:pt x="21" y="468"/>
                    </a:lnTo>
                    <a:lnTo>
                      <a:pt x="20" y="427"/>
                    </a:lnTo>
                    <a:lnTo>
                      <a:pt x="17" y="387"/>
                    </a:lnTo>
                    <a:lnTo>
                      <a:pt x="16" y="346"/>
                    </a:lnTo>
                    <a:lnTo>
                      <a:pt x="14" y="308"/>
                    </a:lnTo>
                    <a:lnTo>
                      <a:pt x="13" y="270"/>
                    </a:lnTo>
                    <a:lnTo>
                      <a:pt x="10" y="234"/>
                    </a:lnTo>
                    <a:lnTo>
                      <a:pt x="9" y="199"/>
                    </a:lnTo>
                    <a:lnTo>
                      <a:pt x="7" y="168"/>
                    </a:lnTo>
                    <a:lnTo>
                      <a:pt x="6" y="139"/>
                    </a:lnTo>
                    <a:lnTo>
                      <a:pt x="4" y="114"/>
                    </a:lnTo>
                    <a:lnTo>
                      <a:pt x="2" y="92"/>
                    </a:lnTo>
                    <a:lnTo>
                      <a:pt x="2" y="75"/>
                    </a:lnTo>
                    <a:lnTo>
                      <a:pt x="1" y="61"/>
                    </a:lnTo>
                    <a:lnTo>
                      <a:pt x="0" y="54"/>
                    </a:lnTo>
                    <a:lnTo>
                      <a:pt x="0" y="50"/>
                    </a:lnTo>
                    <a:lnTo>
                      <a:pt x="241"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1" name="Freeform 10"/>
              <p:cNvSpPr>
                <a:spLocks/>
              </p:cNvSpPr>
              <p:nvPr/>
            </p:nvSpPr>
            <p:spPr bwMode="auto">
              <a:xfrm>
                <a:off x="4203701" y="5438775"/>
                <a:ext cx="300038" cy="193675"/>
              </a:xfrm>
              <a:custGeom>
                <a:avLst/>
                <a:gdLst/>
                <a:ahLst/>
                <a:cxnLst>
                  <a:cxn ang="0">
                    <a:pos x="92" y="0"/>
                  </a:cxn>
                  <a:cxn ang="0">
                    <a:pos x="110" y="1"/>
                  </a:cxn>
                  <a:cxn ang="0">
                    <a:pos x="126" y="5"/>
                  </a:cxn>
                  <a:cxn ang="0">
                    <a:pos x="139" y="10"/>
                  </a:cxn>
                  <a:cxn ang="0">
                    <a:pos x="151" y="17"/>
                  </a:cxn>
                  <a:cxn ang="0">
                    <a:pos x="161" y="27"/>
                  </a:cxn>
                  <a:cxn ang="0">
                    <a:pos x="168" y="37"/>
                  </a:cxn>
                  <a:cxn ang="0">
                    <a:pos x="175" y="48"/>
                  </a:cxn>
                  <a:cxn ang="0">
                    <a:pos x="179" y="58"/>
                  </a:cxn>
                  <a:cxn ang="0">
                    <a:pos x="183" y="69"/>
                  </a:cxn>
                  <a:cxn ang="0">
                    <a:pos x="186" y="79"/>
                  </a:cxn>
                  <a:cxn ang="0">
                    <a:pos x="187" y="89"/>
                  </a:cxn>
                  <a:cxn ang="0">
                    <a:pos x="188" y="97"/>
                  </a:cxn>
                  <a:cxn ang="0">
                    <a:pos x="189" y="103"/>
                  </a:cxn>
                  <a:cxn ang="0">
                    <a:pos x="189" y="108"/>
                  </a:cxn>
                  <a:cxn ang="0">
                    <a:pos x="187" y="109"/>
                  </a:cxn>
                  <a:cxn ang="0">
                    <a:pos x="180" y="110"/>
                  </a:cxn>
                  <a:cxn ang="0">
                    <a:pos x="171" y="112"/>
                  </a:cxn>
                  <a:cxn ang="0">
                    <a:pos x="158" y="115"/>
                  </a:cxn>
                  <a:cxn ang="0">
                    <a:pos x="142" y="117"/>
                  </a:cxn>
                  <a:cxn ang="0">
                    <a:pos x="124" y="119"/>
                  </a:cxn>
                  <a:cxn ang="0">
                    <a:pos x="105" y="121"/>
                  </a:cxn>
                  <a:cxn ang="0">
                    <a:pos x="83" y="122"/>
                  </a:cxn>
                  <a:cxn ang="0">
                    <a:pos x="61" y="122"/>
                  </a:cxn>
                  <a:cxn ang="0">
                    <a:pos x="44" y="121"/>
                  </a:cxn>
                  <a:cxn ang="0">
                    <a:pos x="30" y="120"/>
                  </a:cxn>
                  <a:cxn ang="0">
                    <a:pos x="19" y="117"/>
                  </a:cxn>
                  <a:cxn ang="0">
                    <a:pos x="11" y="115"/>
                  </a:cxn>
                  <a:cxn ang="0">
                    <a:pos x="5" y="112"/>
                  </a:cxn>
                  <a:cxn ang="0">
                    <a:pos x="2" y="110"/>
                  </a:cxn>
                  <a:cxn ang="0">
                    <a:pos x="1" y="109"/>
                  </a:cxn>
                  <a:cxn ang="0">
                    <a:pos x="0" y="108"/>
                  </a:cxn>
                  <a:cxn ang="0">
                    <a:pos x="0" y="96"/>
                  </a:cxn>
                  <a:cxn ang="0">
                    <a:pos x="2" y="88"/>
                  </a:cxn>
                  <a:cxn ang="0">
                    <a:pos x="3" y="78"/>
                  </a:cxn>
                  <a:cxn ang="0">
                    <a:pos x="5" y="67"/>
                  </a:cxn>
                  <a:cxn ang="0">
                    <a:pos x="9" y="56"/>
                  </a:cxn>
                  <a:cxn ang="0">
                    <a:pos x="15" y="44"/>
                  </a:cxn>
                  <a:cxn ang="0">
                    <a:pos x="22" y="33"/>
                  </a:cxn>
                  <a:cxn ang="0">
                    <a:pos x="31" y="23"/>
                  </a:cxn>
                  <a:cxn ang="0">
                    <a:pos x="42" y="14"/>
                  </a:cxn>
                  <a:cxn ang="0">
                    <a:pos x="56" y="7"/>
                  </a:cxn>
                  <a:cxn ang="0">
                    <a:pos x="72" y="2"/>
                  </a:cxn>
                  <a:cxn ang="0">
                    <a:pos x="92" y="0"/>
                  </a:cxn>
                </a:cxnLst>
                <a:rect l="0" t="0" r="r" b="b"/>
                <a:pathLst>
                  <a:path w="189" h="122">
                    <a:moveTo>
                      <a:pt x="92" y="0"/>
                    </a:moveTo>
                    <a:lnTo>
                      <a:pt x="110" y="1"/>
                    </a:lnTo>
                    <a:lnTo>
                      <a:pt x="126" y="5"/>
                    </a:lnTo>
                    <a:lnTo>
                      <a:pt x="139" y="10"/>
                    </a:lnTo>
                    <a:lnTo>
                      <a:pt x="151" y="17"/>
                    </a:lnTo>
                    <a:lnTo>
                      <a:pt x="161" y="27"/>
                    </a:lnTo>
                    <a:lnTo>
                      <a:pt x="168" y="37"/>
                    </a:lnTo>
                    <a:lnTo>
                      <a:pt x="175" y="48"/>
                    </a:lnTo>
                    <a:lnTo>
                      <a:pt x="179" y="58"/>
                    </a:lnTo>
                    <a:lnTo>
                      <a:pt x="183" y="69"/>
                    </a:lnTo>
                    <a:lnTo>
                      <a:pt x="186" y="79"/>
                    </a:lnTo>
                    <a:lnTo>
                      <a:pt x="187" y="89"/>
                    </a:lnTo>
                    <a:lnTo>
                      <a:pt x="188" y="97"/>
                    </a:lnTo>
                    <a:lnTo>
                      <a:pt x="189" y="103"/>
                    </a:lnTo>
                    <a:lnTo>
                      <a:pt x="189" y="108"/>
                    </a:lnTo>
                    <a:lnTo>
                      <a:pt x="187" y="109"/>
                    </a:lnTo>
                    <a:lnTo>
                      <a:pt x="180" y="110"/>
                    </a:lnTo>
                    <a:lnTo>
                      <a:pt x="171" y="112"/>
                    </a:lnTo>
                    <a:lnTo>
                      <a:pt x="158" y="115"/>
                    </a:lnTo>
                    <a:lnTo>
                      <a:pt x="142" y="117"/>
                    </a:lnTo>
                    <a:lnTo>
                      <a:pt x="124" y="119"/>
                    </a:lnTo>
                    <a:lnTo>
                      <a:pt x="105" y="121"/>
                    </a:lnTo>
                    <a:lnTo>
                      <a:pt x="83" y="122"/>
                    </a:lnTo>
                    <a:lnTo>
                      <a:pt x="61" y="122"/>
                    </a:lnTo>
                    <a:lnTo>
                      <a:pt x="44" y="121"/>
                    </a:lnTo>
                    <a:lnTo>
                      <a:pt x="30" y="120"/>
                    </a:lnTo>
                    <a:lnTo>
                      <a:pt x="19" y="117"/>
                    </a:lnTo>
                    <a:lnTo>
                      <a:pt x="11" y="115"/>
                    </a:lnTo>
                    <a:lnTo>
                      <a:pt x="5" y="112"/>
                    </a:lnTo>
                    <a:lnTo>
                      <a:pt x="2" y="110"/>
                    </a:lnTo>
                    <a:lnTo>
                      <a:pt x="1" y="109"/>
                    </a:lnTo>
                    <a:lnTo>
                      <a:pt x="0" y="108"/>
                    </a:lnTo>
                    <a:lnTo>
                      <a:pt x="0" y="96"/>
                    </a:lnTo>
                    <a:lnTo>
                      <a:pt x="2" y="88"/>
                    </a:lnTo>
                    <a:lnTo>
                      <a:pt x="3" y="78"/>
                    </a:lnTo>
                    <a:lnTo>
                      <a:pt x="5" y="67"/>
                    </a:lnTo>
                    <a:lnTo>
                      <a:pt x="9" y="56"/>
                    </a:lnTo>
                    <a:lnTo>
                      <a:pt x="15" y="44"/>
                    </a:lnTo>
                    <a:lnTo>
                      <a:pt x="22" y="33"/>
                    </a:lnTo>
                    <a:lnTo>
                      <a:pt x="31" y="23"/>
                    </a:lnTo>
                    <a:lnTo>
                      <a:pt x="42" y="14"/>
                    </a:lnTo>
                    <a:lnTo>
                      <a:pt x="56" y="7"/>
                    </a:lnTo>
                    <a:lnTo>
                      <a:pt x="72" y="2"/>
                    </a:lnTo>
                    <a:lnTo>
                      <a:pt x="92"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2" name="Freeform 11"/>
              <p:cNvSpPr>
                <a:spLocks/>
              </p:cNvSpPr>
              <p:nvPr/>
            </p:nvSpPr>
            <p:spPr bwMode="auto">
              <a:xfrm>
                <a:off x="4656138" y="5441950"/>
                <a:ext cx="322263" cy="206375"/>
              </a:xfrm>
              <a:custGeom>
                <a:avLst/>
                <a:gdLst/>
                <a:ahLst/>
                <a:cxnLst>
                  <a:cxn ang="0">
                    <a:pos x="111" y="0"/>
                  </a:cxn>
                  <a:cxn ang="0">
                    <a:pos x="129" y="1"/>
                  </a:cxn>
                  <a:cxn ang="0">
                    <a:pos x="146" y="4"/>
                  </a:cxn>
                  <a:cxn ang="0">
                    <a:pos x="159" y="10"/>
                  </a:cxn>
                  <a:cxn ang="0">
                    <a:pos x="170" y="18"/>
                  </a:cxn>
                  <a:cxn ang="0">
                    <a:pos x="179" y="27"/>
                  </a:cxn>
                  <a:cxn ang="0">
                    <a:pos x="187" y="36"/>
                  </a:cxn>
                  <a:cxn ang="0">
                    <a:pos x="192" y="47"/>
                  </a:cxn>
                  <a:cxn ang="0">
                    <a:pos x="196" y="58"/>
                  </a:cxn>
                  <a:cxn ang="0">
                    <a:pos x="199" y="69"/>
                  </a:cxn>
                  <a:cxn ang="0">
                    <a:pos x="202" y="80"/>
                  </a:cxn>
                  <a:cxn ang="0">
                    <a:pos x="202" y="89"/>
                  </a:cxn>
                  <a:cxn ang="0">
                    <a:pos x="203" y="97"/>
                  </a:cxn>
                  <a:cxn ang="0">
                    <a:pos x="203" y="110"/>
                  </a:cxn>
                  <a:cxn ang="0">
                    <a:pos x="202" y="110"/>
                  </a:cxn>
                  <a:cxn ang="0">
                    <a:pos x="201" y="113"/>
                  </a:cxn>
                  <a:cxn ang="0">
                    <a:pos x="197" y="115"/>
                  </a:cxn>
                  <a:cxn ang="0">
                    <a:pos x="191" y="118"/>
                  </a:cxn>
                  <a:cxn ang="0">
                    <a:pos x="182" y="121"/>
                  </a:cxn>
                  <a:cxn ang="0">
                    <a:pos x="169" y="124"/>
                  </a:cxn>
                  <a:cxn ang="0">
                    <a:pos x="152" y="127"/>
                  </a:cxn>
                  <a:cxn ang="0">
                    <a:pos x="131" y="129"/>
                  </a:cxn>
                  <a:cxn ang="0">
                    <a:pos x="111" y="130"/>
                  </a:cxn>
                  <a:cxn ang="0">
                    <a:pos x="92" y="129"/>
                  </a:cxn>
                  <a:cxn ang="0">
                    <a:pos x="74" y="127"/>
                  </a:cxn>
                  <a:cxn ang="0">
                    <a:pos x="57" y="125"/>
                  </a:cxn>
                  <a:cxn ang="0">
                    <a:pos x="41" y="121"/>
                  </a:cxn>
                  <a:cxn ang="0">
                    <a:pos x="28" y="118"/>
                  </a:cxn>
                  <a:cxn ang="0">
                    <a:pos x="16" y="114"/>
                  </a:cxn>
                  <a:cxn ang="0">
                    <a:pos x="7" y="111"/>
                  </a:cxn>
                  <a:cxn ang="0">
                    <a:pos x="2" y="110"/>
                  </a:cxn>
                  <a:cxn ang="0">
                    <a:pos x="0" y="109"/>
                  </a:cxn>
                  <a:cxn ang="0">
                    <a:pos x="0" y="104"/>
                  </a:cxn>
                  <a:cxn ang="0">
                    <a:pos x="1" y="98"/>
                  </a:cxn>
                  <a:cxn ang="0">
                    <a:pos x="2" y="91"/>
                  </a:cxn>
                  <a:cxn ang="0">
                    <a:pos x="4" y="82"/>
                  </a:cxn>
                  <a:cxn ang="0">
                    <a:pos x="7" y="72"/>
                  </a:cxn>
                  <a:cxn ang="0">
                    <a:pos x="11" y="62"/>
                  </a:cxn>
                  <a:cxn ang="0">
                    <a:pos x="17" y="51"/>
                  </a:cxn>
                  <a:cxn ang="0">
                    <a:pos x="24" y="40"/>
                  </a:cxn>
                  <a:cxn ang="0">
                    <a:pos x="32" y="30"/>
                  </a:cxn>
                  <a:cxn ang="0">
                    <a:pos x="43" y="21"/>
                  </a:cxn>
                  <a:cxn ang="0">
                    <a:pos x="57" y="14"/>
                  </a:cxn>
                  <a:cxn ang="0">
                    <a:pos x="72" y="7"/>
                  </a:cxn>
                  <a:cxn ang="0">
                    <a:pos x="90" y="3"/>
                  </a:cxn>
                  <a:cxn ang="0">
                    <a:pos x="111" y="0"/>
                  </a:cxn>
                </a:cxnLst>
                <a:rect l="0" t="0" r="r" b="b"/>
                <a:pathLst>
                  <a:path w="203" h="130">
                    <a:moveTo>
                      <a:pt x="111" y="0"/>
                    </a:moveTo>
                    <a:lnTo>
                      <a:pt x="129" y="1"/>
                    </a:lnTo>
                    <a:lnTo>
                      <a:pt x="146" y="4"/>
                    </a:lnTo>
                    <a:lnTo>
                      <a:pt x="159" y="10"/>
                    </a:lnTo>
                    <a:lnTo>
                      <a:pt x="170" y="18"/>
                    </a:lnTo>
                    <a:lnTo>
                      <a:pt x="179" y="27"/>
                    </a:lnTo>
                    <a:lnTo>
                      <a:pt x="187" y="36"/>
                    </a:lnTo>
                    <a:lnTo>
                      <a:pt x="192" y="47"/>
                    </a:lnTo>
                    <a:lnTo>
                      <a:pt x="196" y="58"/>
                    </a:lnTo>
                    <a:lnTo>
                      <a:pt x="199" y="69"/>
                    </a:lnTo>
                    <a:lnTo>
                      <a:pt x="202" y="80"/>
                    </a:lnTo>
                    <a:lnTo>
                      <a:pt x="202" y="89"/>
                    </a:lnTo>
                    <a:lnTo>
                      <a:pt x="203" y="97"/>
                    </a:lnTo>
                    <a:lnTo>
                      <a:pt x="203" y="110"/>
                    </a:lnTo>
                    <a:lnTo>
                      <a:pt x="202" y="110"/>
                    </a:lnTo>
                    <a:lnTo>
                      <a:pt x="201" y="113"/>
                    </a:lnTo>
                    <a:lnTo>
                      <a:pt x="197" y="115"/>
                    </a:lnTo>
                    <a:lnTo>
                      <a:pt x="191" y="118"/>
                    </a:lnTo>
                    <a:lnTo>
                      <a:pt x="182" y="121"/>
                    </a:lnTo>
                    <a:lnTo>
                      <a:pt x="169" y="124"/>
                    </a:lnTo>
                    <a:lnTo>
                      <a:pt x="152" y="127"/>
                    </a:lnTo>
                    <a:lnTo>
                      <a:pt x="131" y="129"/>
                    </a:lnTo>
                    <a:lnTo>
                      <a:pt x="111" y="130"/>
                    </a:lnTo>
                    <a:lnTo>
                      <a:pt x="92" y="129"/>
                    </a:lnTo>
                    <a:lnTo>
                      <a:pt x="74" y="127"/>
                    </a:lnTo>
                    <a:lnTo>
                      <a:pt x="57" y="125"/>
                    </a:lnTo>
                    <a:lnTo>
                      <a:pt x="41" y="121"/>
                    </a:lnTo>
                    <a:lnTo>
                      <a:pt x="28" y="118"/>
                    </a:lnTo>
                    <a:lnTo>
                      <a:pt x="16" y="114"/>
                    </a:lnTo>
                    <a:lnTo>
                      <a:pt x="7" y="111"/>
                    </a:lnTo>
                    <a:lnTo>
                      <a:pt x="2" y="110"/>
                    </a:lnTo>
                    <a:lnTo>
                      <a:pt x="0" y="109"/>
                    </a:lnTo>
                    <a:lnTo>
                      <a:pt x="0" y="104"/>
                    </a:lnTo>
                    <a:lnTo>
                      <a:pt x="1" y="98"/>
                    </a:lnTo>
                    <a:lnTo>
                      <a:pt x="2" y="91"/>
                    </a:lnTo>
                    <a:lnTo>
                      <a:pt x="4" y="82"/>
                    </a:lnTo>
                    <a:lnTo>
                      <a:pt x="7" y="72"/>
                    </a:lnTo>
                    <a:lnTo>
                      <a:pt x="11" y="62"/>
                    </a:lnTo>
                    <a:lnTo>
                      <a:pt x="17" y="51"/>
                    </a:lnTo>
                    <a:lnTo>
                      <a:pt x="24" y="40"/>
                    </a:lnTo>
                    <a:lnTo>
                      <a:pt x="32" y="30"/>
                    </a:lnTo>
                    <a:lnTo>
                      <a:pt x="43" y="21"/>
                    </a:lnTo>
                    <a:lnTo>
                      <a:pt x="57" y="14"/>
                    </a:lnTo>
                    <a:lnTo>
                      <a:pt x="72" y="7"/>
                    </a:lnTo>
                    <a:lnTo>
                      <a:pt x="90" y="3"/>
                    </a:lnTo>
                    <a:lnTo>
                      <a:pt x="111"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3" name="Freeform 12"/>
              <p:cNvSpPr>
                <a:spLocks/>
              </p:cNvSpPr>
              <p:nvPr/>
            </p:nvSpPr>
            <p:spPr bwMode="auto">
              <a:xfrm>
                <a:off x="3732213" y="3940175"/>
                <a:ext cx="214313" cy="223838"/>
              </a:xfrm>
              <a:custGeom>
                <a:avLst/>
                <a:gdLst/>
                <a:ahLst/>
                <a:cxnLst>
                  <a:cxn ang="0">
                    <a:pos x="43" y="0"/>
                  </a:cxn>
                  <a:cxn ang="0">
                    <a:pos x="135" y="50"/>
                  </a:cxn>
                  <a:cxn ang="0">
                    <a:pos x="134" y="53"/>
                  </a:cxn>
                  <a:cxn ang="0">
                    <a:pos x="132" y="58"/>
                  </a:cxn>
                  <a:cxn ang="0">
                    <a:pos x="128" y="67"/>
                  </a:cxn>
                  <a:cxn ang="0">
                    <a:pos x="116" y="90"/>
                  </a:cxn>
                  <a:cxn ang="0">
                    <a:pos x="108" y="103"/>
                  </a:cxn>
                  <a:cxn ang="0">
                    <a:pos x="99" y="116"/>
                  </a:cxn>
                  <a:cxn ang="0">
                    <a:pos x="89" y="127"/>
                  </a:cxn>
                  <a:cxn ang="0">
                    <a:pos x="80" y="135"/>
                  </a:cxn>
                  <a:cxn ang="0">
                    <a:pos x="69" y="139"/>
                  </a:cxn>
                  <a:cxn ang="0">
                    <a:pos x="57" y="141"/>
                  </a:cxn>
                  <a:cxn ang="0">
                    <a:pos x="45" y="141"/>
                  </a:cxn>
                  <a:cxn ang="0">
                    <a:pos x="34" y="138"/>
                  </a:cxn>
                  <a:cxn ang="0">
                    <a:pos x="24" y="136"/>
                  </a:cxn>
                  <a:cxn ang="0">
                    <a:pos x="17" y="133"/>
                  </a:cxn>
                  <a:cxn ang="0">
                    <a:pos x="11" y="130"/>
                  </a:cxn>
                  <a:cxn ang="0">
                    <a:pos x="7" y="126"/>
                  </a:cxn>
                  <a:cxn ang="0">
                    <a:pos x="3" y="121"/>
                  </a:cxn>
                  <a:cxn ang="0">
                    <a:pos x="1" y="116"/>
                  </a:cxn>
                  <a:cxn ang="0">
                    <a:pos x="0" y="109"/>
                  </a:cxn>
                  <a:cxn ang="0">
                    <a:pos x="1" y="100"/>
                  </a:cxn>
                  <a:cxn ang="0">
                    <a:pos x="3" y="90"/>
                  </a:cxn>
                  <a:cxn ang="0">
                    <a:pos x="9" y="77"/>
                  </a:cxn>
                  <a:cxn ang="0">
                    <a:pos x="15" y="63"/>
                  </a:cxn>
                  <a:cxn ang="0">
                    <a:pos x="22" y="49"/>
                  </a:cxn>
                  <a:cxn ang="0">
                    <a:pos x="28" y="36"/>
                  </a:cxn>
                  <a:cxn ang="0">
                    <a:pos x="33" y="24"/>
                  </a:cxn>
                  <a:cxn ang="0">
                    <a:pos x="37" y="15"/>
                  </a:cxn>
                  <a:cxn ang="0">
                    <a:pos x="40" y="7"/>
                  </a:cxn>
                  <a:cxn ang="0">
                    <a:pos x="43" y="1"/>
                  </a:cxn>
                  <a:cxn ang="0">
                    <a:pos x="43" y="0"/>
                  </a:cxn>
                </a:cxnLst>
                <a:rect l="0" t="0" r="r" b="b"/>
                <a:pathLst>
                  <a:path w="135" h="141">
                    <a:moveTo>
                      <a:pt x="43" y="0"/>
                    </a:moveTo>
                    <a:lnTo>
                      <a:pt x="135" y="50"/>
                    </a:lnTo>
                    <a:lnTo>
                      <a:pt x="134" y="53"/>
                    </a:lnTo>
                    <a:lnTo>
                      <a:pt x="132" y="58"/>
                    </a:lnTo>
                    <a:lnTo>
                      <a:pt x="128" y="67"/>
                    </a:lnTo>
                    <a:lnTo>
                      <a:pt x="116" y="90"/>
                    </a:lnTo>
                    <a:lnTo>
                      <a:pt x="108" y="103"/>
                    </a:lnTo>
                    <a:lnTo>
                      <a:pt x="99" y="116"/>
                    </a:lnTo>
                    <a:lnTo>
                      <a:pt x="89" y="127"/>
                    </a:lnTo>
                    <a:lnTo>
                      <a:pt x="80" y="135"/>
                    </a:lnTo>
                    <a:lnTo>
                      <a:pt x="69" y="139"/>
                    </a:lnTo>
                    <a:lnTo>
                      <a:pt x="57" y="141"/>
                    </a:lnTo>
                    <a:lnTo>
                      <a:pt x="45" y="141"/>
                    </a:lnTo>
                    <a:lnTo>
                      <a:pt x="34" y="138"/>
                    </a:lnTo>
                    <a:lnTo>
                      <a:pt x="24" y="136"/>
                    </a:lnTo>
                    <a:lnTo>
                      <a:pt x="17" y="133"/>
                    </a:lnTo>
                    <a:lnTo>
                      <a:pt x="11" y="130"/>
                    </a:lnTo>
                    <a:lnTo>
                      <a:pt x="7" y="126"/>
                    </a:lnTo>
                    <a:lnTo>
                      <a:pt x="3" y="121"/>
                    </a:lnTo>
                    <a:lnTo>
                      <a:pt x="1" y="116"/>
                    </a:lnTo>
                    <a:lnTo>
                      <a:pt x="0" y="109"/>
                    </a:lnTo>
                    <a:lnTo>
                      <a:pt x="1" y="100"/>
                    </a:lnTo>
                    <a:lnTo>
                      <a:pt x="3" y="90"/>
                    </a:lnTo>
                    <a:lnTo>
                      <a:pt x="9" y="77"/>
                    </a:lnTo>
                    <a:lnTo>
                      <a:pt x="15" y="63"/>
                    </a:lnTo>
                    <a:lnTo>
                      <a:pt x="22" y="49"/>
                    </a:lnTo>
                    <a:lnTo>
                      <a:pt x="28" y="36"/>
                    </a:lnTo>
                    <a:lnTo>
                      <a:pt x="33" y="24"/>
                    </a:lnTo>
                    <a:lnTo>
                      <a:pt x="37" y="15"/>
                    </a:lnTo>
                    <a:lnTo>
                      <a:pt x="40" y="7"/>
                    </a:lnTo>
                    <a:lnTo>
                      <a:pt x="43" y="1"/>
                    </a:lnTo>
                    <a:lnTo>
                      <a:pt x="43"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4" name="Freeform 13"/>
              <p:cNvSpPr>
                <a:spLocks/>
              </p:cNvSpPr>
              <p:nvPr/>
            </p:nvSpPr>
            <p:spPr bwMode="auto">
              <a:xfrm>
                <a:off x="5108576" y="3871913"/>
                <a:ext cx="220663" cy="179388"/>
              </a:xfrm>
              <a:custGeom>
                <a:avLst/>
                <a:gdLst/>
                <a:ahLst/>
                <a:cxnLst>
                  <a:cxn ang="0">
                    <a:pos x="91" y="0"/>
                  </a:cxn>
                  <a:cxn ang="0">
                    <a:pos x="95" y="4"/>
                  </a:cxn>
                  <a:cxn ang="0">
                    <a:pos x="100" y="10"/>
                  </a:cxn>
                  <a:cxn ang="0">
                    <a:pos x="113" y="24"/>
                  </a:cxn>
                  <a:cxn ang="0">
                    <a:pos x="119" y="32"/>
                  </a:cxn>
                  <a:cxn ang="0">
                    <a:pos x="125" y="39"/>
                  </a:cxn>
                  <a:cxn ang="0">
                    <a:pos x="130" y="45"/>
                  </a:cxn>
                  <a:cxn ang="0">
                    <a:pos x="133" y="50"/>
                  </a:cxn>
                  <a:cxn ang="0">
                    <a:pos x="138" y="58"/>
                  </a:cxn>
                  <a:cxn ang="0">
                    <a:pos x="139" y="62"/>
                  </a:cxn>
                  <a:cxn ang="0">
                    <a:pos x="139" y="68"/>
                  </a:cxn>
                  <a:cxn ang="0">
                    <a:pos x="138" y="71"/>
                  </a:cxn>
                  <a:cxn ang="0">
                    <a:pos x="134" y="79"/>
                  </a:cxn>
                  <a:cxn ang="0">
                    <a:pos x="129" y="85"/>
                  </a:cxn>
                  <a:cxn ang="0">
                    <a:pos x="122" y="92"/>
                  </a:cxn>
                  <a:cxn ang="0">
                    <a:pos x="114" y="98"/>
                  </a:cxn>
                  <a:cxn ang="0">
                    <a:pos x="105" y="103"/>
                  </a:cxn>
                  <a:cxn ang="0">
                    <a:pos x="97" y="108"/>
                  </a:cxn>
                  <a:cxn ang="0">
                    <a:pos x="90" y="112"/>
                  </a:cxn>
                  <a:cxn ang="0">
                    <a:pos x="85" y="113"/>
                  </a:cxn>
                  <a:cxn ang="0">
                    <a:pos x="72" y="111"/>
                  </a:cxn>
                  <a:cxn ang="0">
                    <a:pos x="58" y="105"/>
                  </a:cxn>
                  <a:cxn ang="0">
                    <a:pos x="46" y="97"/>
                  </a:cxn>
                  <a:cxn ang="0">
                    <a:pos x="36" y="87"/>
                  </a:cxn>
                  <a:cxn ang="0">
                    <a:pos x="24" y="73"/>
                  </a:cxn>
                  <a:cxn ang="0">
                    <a:pos x="15" y="60"/>
                  </a:cxn>
                  <a:cxn ang="0">
                    <a:pos x="9" y="50"/>
                  </a:cxn>
                  <a:cxn ang="0">
                    <a:pos x="5" y="40"/>
                  </a:cxn>
                  <a:cxn ang="0">
                    <a:pos x="2" y="30"/>
                  </a:cxn>
                  <a:cxn ang="0">
                    <a:pos x="0" y="22"/>
                  </a:cxn>
                  <a:cxn ang="0">
                    <a:pos x="91" y="0"/>
                  </a:cxn>
                </a:cxnLst>
                <a:rect l="0" t="0" r="r" b="b"/>
                <a:pathLst>
                  <a:path w="139" h="113">
                    <a:moveTo>
                      <a:pt x="91" y="0"/>
                    </a:moveTo>
                    <a:lnTo>
                      <a:pt x="95" y="4"/>
                    </a:lnTo>
                    <a:lnTo>
                      <a:pt x="100" y="10"/>
                    </a:lnTo>
                    <a:lnTo>
                      <a:pt x="113" y="24"/>
                    </a:lnTo>
                    <a:lnTo>
                      <a:pt x="119" y="32"/>
                    </a:lnTo>
                    <a:lnTo>
                      <a:pt x="125" y="39"/>
                    </a:lnTo>
                    <a:lnTo>
                      <a:pt x="130" y="45"/>
                    </a:lnTo>
                    <a:lnTo>
                      <a:pt x="133" y="50"/>
                    </a:lnTo>
                    <a:lnTo>
                      <a:pt x="138" y="58"/>
                    </a:lnTo>
                    <a:lnTo>
                      <a:pt x="139" y="62"/>
                    </a:lnTo>
                    <a:lnTo>
                      <a:pt x="139" y="68"/>
                    </a:lnTo>
                    <a:lnTo>
                      <a:pt x="138" y="71"/>
                    </a:lnTo>
                    <a:lnTo>
                      <a:pt x="134" y="79"/>
                    </a:lnTo>
                    <a:lnTo>
                      <a:pt x="129" y="85"/>
                    </a:lnTo>
                    <a:lnTo>
                      <a:pt x="122" y="92"/>
                    </a:lnTo>
                    <a:lnTo>
                      <a:pt x="114" y="98"/>
                    </a:lnTo>
                    <a:lnTo>
                      <a:pt x="105" y="103"/>
                    </a:lnTo>
                    <a:lnTo>
                      <a:pt x="97" y="108"/>
                    </a:lnTo>
                    <a:lnTo>
                      <a:pt x="90" y="112"/>
                    </a:lnTo>
                    <a:lnTo>
                      <a:pt x="85" y="113"/>
                    </a:lnTo>
                    <a:lnTo>
                      <a:pt x="72" y="111"/>
                    </a:lnTo>
                    <a:lnTo>
                      <a:pt x="58" y="105"/>
                    </a:lnTo>
                    <a:lnTo>
                      <a:pt x="46" y="97"/>
                    </a:lnTo>
                    <a:lnTo>
                      <a:pt x="36" y="87"/>
                    </a:lnTo>
                    <a:lnTo>
                      <a:pt x="24" y="73"/>
                    </a:lnTo>
                    <a:lnTo>
                      <a:pt x="15" y="60"/>
                    </a:lnTo>
                    <a:lnTo>
                      <a:pt x="9" y="50"/>
                    </a:lnTo>
                    <a:lnTo>
                      <a:pt x="5" y="40"/>
                    </a:lnTo>
                    <a:lnTo>
                      <a:pt x="2" y="30"/>
                    </a:lnTo>
                    <a:lnTo>
                      <a:pt x="0" y="22"/>
                    </a:lnTo>
                    <a:lnTo>
                      <a:pt x="91"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5" name="Freeform 14"/>
              <p:cNvSpPr>
                <a:spLocks/>
              </p:cNvSpPr>
              <p:nvPr/>
            </p:nvSpPr>
            <p:spPr bwMode="auto">
              <a:xfrm>
                <a:off x="3765551" y="3940175"/>
                <a:ext cx="180975" cy="157163"/>
              </a:xfrm>
              <a:custGeom>
                <a:avLst/>
                <a:gdLst/>
                <a:ahLst/>
                <a:cxnLst>
                  <a:cxn ang="0">
                    <a:pos x="22" y="0"/>
                  </a:cxn>
                  <a:cxn ang="0">
                    <a:pos x="114" y="50"/>
                  </a:cxn>
                  <a:cxn ang="0">
                    <a:pos x="113" y="52"/>
                  </a:cxn>
                  <a:cxn ang="0">
                    <a:pos x="110" y="57"/>
                  </a:cxn>
                  <a:cxn ang="0">
                    <a:pos x="106" y="65"/>
                  </a:cxn>
                  <a:cxn ang="0">
                    <a:pos x="101" y="75"/>
                  </a:cxn>
                  <a:cxn ang="0">
                    <a:pos x="89" y="99"/>
                  </a:cxn>
                  <a:cxn ang="0">
                    <a:pos x="0" y="55"/>
                  </a:cxn>
                  <a:cxn ang="0">
                    <a:pos x="4" y="43"/>
                  </a:cxn>
                  <a:cxn ang="0">
                    <a:pos x="8" y="32"/>
                  </a:cxn>
                  <a:cxn ang="0">
                    <a:pos x="13" y="22"/>
                  </a:cxn>
                  <a:cxn ang="0">
                    <a:pos x="17" y="13"/>
                  </a:cxn>
                  <a:cxn ang="0">
                    <a:pos x="20" y="6"/>
                  </a:cxn>
                  <a:cxn ang="0">
                    <a:pos x="22" y="1"/>
                  </a:cxn>
                  <a:cxn ang="0">
                    <a:pos x="22" y="0"/>
                  </a:cxn>
                </a:cxnLst>
                <a:rect l="0" t="0" r="r" b="b"/>
                <a:pathLst>
                  <a:path w="114" h="99">
                    <a:moveTo>
                      <a:pt x="22" y="0"/>
                    </a:moveTo>
                    <a:lnTo>
                      <a:pt x="114" y="50"/>
                    </a:lnTo>
                    <a:lnTo>
                      <a:pt x="113" y="52"/>
                    </a:lnTo>
                    <a:lnTo>
                      <a:pt x="110" y="57"/>
                    </a:lnTo>
                    <a:lnTo>
                      <a:pt x="106" y="65"/>
                    </a:lnTo>
                    <a:lnTo>
                      <a:pt x="101" y="75"/>
                    </a:lnTo>
                    <a:lnTo>
                      <a:pt x="89" y="99"/>
                    </a:lnTo>
                    <a:lnTo>
                      <a:pt x="0" y="55"/>
                    </a:lnTo>
                    <a:lnTo>
                      <a:pt x="4" y="43"/>
                    </a:lnTo>
                    <a:lnTo>
                      <a:pt x="8" y="32"/>
                    </a:lnTo>
                    <a:lnTo>
                      <a:pt x="13" y="22"/>
                    </a:lnTo>
                    <a:lnTo>
                      <a:pt x="17" y="13"/>
                    </a:lnTo>
                    <a:lnTo>
                      <a:pt x="20" y="6"/>
                    </a:lnTo>
                    <a:lnTo>
                      <a:pt x="22" y="1"/>
                    </a:lnTo>
                    <a:lnTo>
                      <a:pt x="22"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6" name="Freeform 15"/>
              <p:cNvSpPr>
                <a:spLocks/>
              </p:cNvSpPr>
              <p:nvPr/>
            </p:nvSpPr>
            <p:spPr bwMode="auto">
              <a:xfrm>
                <a:off x="4502151" y="2795588"/>
                <a:ext cx="195263" cy="161925"/>
              </a:xfrm>
              <a:custGeom>
                <a:avLst/>
                <a:gdLst/>
                <a:ahLst/>
                <a:cxnLst>
                  <a:cxn ang="0">
                    <a:pos x="121" y="0"/>
                  </a:cxn>
                  <a:cxn ang="0">
                    <a:pos x="123" y="0"/>
                  </a:cxn>
                  <a:cxn ang="0">
                    <a:pos x="95" y="99"/>
                  </a:cxn>
                  <a:cxn ang="0">
                    <a:pos x="68" y="102"/>
                  </a:cxn>
                  <a:cxn ang="0">
                    <a:pos x="0" y="13"/>
                  </a:cxn>
                  <a:cxn ang="0">
                    <a:pos x="3" y="13"/>
                  </a:cxn>
                  <a:cxn ang="0">
                    <a:pos x="10" y="12"/>
                  </a:cxn>
                  <a:cxn ang="0">
                    <a:pos x="18" y="12"/>
                  </a:cxn>
                  <a:cxn ang="0">
                    <a:pos x="30" y="11"/>
                  </a:cxn>
                  <a:cxn ang="0">
                    <a:pos x="43" y="10"/>
                  </a:cxn>
                  <a:cxn ang="0">
                    <a:pos x="54" y="8"/>
                  </a:cxn>
                  <a:cxn ang="0">
                    <a:pos x="64" y="8"/>
                  </a:cxn>
                  <a:cxn ang="0">
                    <a:pos x="77" y="6"/>
                  </a:cxn>
                  <a:cxn ang="0">
                    <a:pos x="92" y="4"/>
                  </a:cxn>
                  <a:cxn ang="0">
                    <a:pos x="103" y="3"/>
                  </a:cxn>
                  <a:cxn ang="0">
                    <a:pos x="114" y="1"/>
                  </a:cxn>
                  <a:cxn ang="0">
                    <a:pos x="121" y="0"/>
                  </a:cxn>
                </a:cxnLst>
                <a:rect l="0" t="0" r="r" b="b"/>
                <a:pathLst>
                  <a:path w="123" h="102">
                    <a:moveTo>
                      <a:pt x="121" y="0"/>
                    </a:moveTo>
                    <a:lnTo>
                      <a:pt x="123" y="0"/>
                    </a:lnTo>
                    <a:lnTo>
                      <a:pt x="95" y="99"/>
                    </a:lnTo>
                    <a:lnTo>
                      <a:pt x="68" y="102"/>
                    </a:lnTo>
                    <a:lnTo>
                      <a:pt x="0" y="13"/>
                    </a:lnTo>
                    <a:lnTo>
                      <a:pt x="3" y="13"/>
                    </a:lnTo>
                    <a:lnTo>
                      <a:pt x="10" y="12"/>
                    </a:lnTo>
                    <a:lnTo>
                      <a:pt x="18" y="12"/>
                    </a:lnTo>
                    <a:lnTo>
                      <a:pt x="30" y="11"/>
                    </a:lnTo>
                    <a:lnTo>
                      <a:pt x="43" y="10"/>
                    </a:lnTo>
                    <a:lnTo>
                      <a:pt x="54" y="8"/>
                    </a:lnTo>
                    <a:lnTo>
                      <a:pt x="64" y="8"/>
                    </a:lnTo>
                    <a:lnTo>
                      <a:pt x="77" y="6"/>
                    </a:lnTo>
                    <a:lnTo>
                      <a:pt x="92" y="4"/>
                    </a:lnTo>
                    <a:lnTo>
                      <a:pt x="103" y="3"/>
                    </a:lnTo>
                    <a:lnTo>
                      <a:pt x="114" y="1"/>
                    </a:lnTo>
                    <a:lnTo>
                      <a:pt x="121"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7" name="Freeform 16"/>
              <p:cNvSpPr>
                <a:spLocks/>
              </p:cNvSpPr>
              <p:nvPr/>
            </p:nvSpPr>
            <p:spPr bwMode="auto">
              <a:xfrm>
                <a:off x="4575176" y="2925763"/>
                <a:ext cx="180975" cy="703263"/>
              </a:xfrm>
              <a:custGeom>
                <a:avLst/>
                <a:gdLst/>
                <a:ahLst/>
                <a:cxnLst>
                  <a:cxn ang="0">
                    <a:pos x="47" y="0"/>
                  </a:cxn>
                  <a:cxn ang="0">
                    <a:pos x="48" y="2"/>
                  </a:cxn>
                  <a:cxn ang="0">
                    <a:pos x="49" y="8"/>
                  </a:cxn>
                  <a:cxn ang="0">
                    <a:pos x="53" y="18"/>
                  </a:cxn>
                  <a:cxn ang="0">
                    <a:pos x="56" y="31"/>
                  </a:cxn>
                  <a:cxn ang="0">
                    <a:pos x="60" y="47"/>
                  </a:cxn>
                  <a:cxn ang="0">
                    <a:pos x="65" y="65"/>
                  </a:cxn>
                  <a:cxn ang="0">
                    <a:pos x="71" y="85"/>
                  </a:cxn>
                  <a:cxn ang="0">
                    <a:pos x="76" y="107"/>
                  </a:cxn>
                  <a:cxn ang="0">
                    <a:pos x="83" y="130"/>
                  </a:cxn>
                  <a:cxn ang="0">
                    <a:pos x="88" y="154"/>
                  </a:cxn>
                  <a:cxn ang="0">
                    <a:pos x="99" y="203"/>
                  </a:cxn>
                  <a:cxn ang="0">
                    <a:pos x="104" y="227"/>
                  </a:cxn>
                  <a:cxn ang="0">
                    <a:pos x="108" y="250"/>
                  </a:cxn>
                  <a:cxn ang="0">
                    <a:pos x="112" y="272"/>
                  </a:cxn>
                  <a:cxn ang="0">
                    <a:pos x="114" y="292"/>
                  </a:cxn>
                  <a:cxn ang="0">
                    <a:pos x="68" y="443"/>
                  </a:cxn>
                  <a:cxn ang="0">
                    <a:pos x="0" y="326"/>
                  </a:cxn>
                  <a:cxn ang="0">
                    <a:pos x="0" y="324"/>
                  </a:cxn>
                  <a:cxn ang="0">
                    <a:pos x="1" y="316"/>
                  </a:cxn>
                  <a:cxn ang="0">
                    <a:pos x="2" y="303"/>
                  </a:cxn>
                  <a:cxn ang="0">
                    <a:pos x="4" y="288"/>
                  </a:cxn>
                  <a:cxn ang="0">
                    <a:pos x="5" y="268"/>
                  </a:cxn>
                  <a:cxn ang="0">
                    <a:pos x="8" y="246"/>
                  </a:cxn>
                  <a:cxn ang="0">
                    <a:pos x="9" y="222"/>
                  </a:cxn>
                  <a:cxn ang="0">
                    <a:pos x="12" y="196"/>
                  </a:cxn>
                  <a:cxn ang="0">
                    <a:pos x="14" y="169"/>
                  </a:cxn>
                  <a:cxn ang="0">
                    <a:pos x="17" y="114"/>
                  </a:cxn>
                  <a:cxn ang="0">
                    <a:pos x="19" y="88"/>
                  </a:cxn>
                  <a:cxn ang="0">
                    <a:pos x="20" y="63"/>
                  </a:cxn>
                  <a:cxn ang="0">
                    <a:pos x="20" y="18"/>
                  </a:cxn>
                  <a:cxn ang="0">
                    <a:pos x="19" y="0"/>
                  </a:cxn>
                  <a:cxn ang="0">
                    <a:pos x="47" y="0"/>
                  </a:cxn>
                </a:cxnLst>
                <a:rect l="0" t="0" r="r" b="b"/>
                <a:pathLst>
                  <a:path w="114" h="443">
                    <a:moveTo>
                      <a:pt x="47" y="0"/>
                    </a:moveTo>
                    <a:lnTo>
                      <a:pt x="48" y="2"/>
                    </a:lnTo>
                    <a:lnTo>
                      <a:pt x="49" y="8"/>
                    </a:lnTo>
                    <a:lnTo>
                      <a:pt x="53" y="18"/>
                    </a:lnTo>
                    <a:lnTo>
                      <a:pt x="56" y="31"/>
                    </a:lnTo>
                    <a:lnTo>
                      <a:pt x="60" y="47"/>
                    </a:lnTo>
                    <a:lnTo>
                      <a:pt x="65" y="65"/>
                    </a:lnTo>
                    <a:lnTo>
                      <a:pt x="71" y="85"/>
                    </a:lnTo>
                    <a:lnTo>
                      <a:pt x="76" y="107"/>
                    </a:lnTo>
                    <a:lnTo>
                      <a:pt x="83" y="130"/>
                    </a:lnTo>
                    <a:lnTo>
                      <a:pt x="88" y="154"/>
                    </a:lnTo>
                    <a:lnTo>
                      <a:pt x="99" y="203"/>
                    </a:lnTo>
                    <a:lnTo>
                      <a:pt x="104" y="227"/>
                    </a:lnTo>
                    <a:lnTo>
                      <a:pt x="108" y="250"/>
                    </a:lnTo>
                    <a:lnTo>
                      <a:pt x="112" y="272"/>
                    </a:lnTo>
                    <a:lnTo>
                      <a:pt x="114" y="292"/>
                    </a:lnTo>
                    <a:lnTo>
                      <a:pt x="68" y="443"/>
                    </a:lnTo>
                    <a:lnTo>
                      <a:pt x="0" y="326"/>
                    </a:lnTo>
                    <a:lnTo>
                      <a:pt x="0" y="324"/>
                    </a:lnTo>
                    <a:lnTo>
                      <a:pt x="1" y="316"/>
                    </a:lnTo>
                    <a:lnTo>
                      <a:pt x="2" y="303"/>
                    </a:lnTo>
                    <a:lnTo>
                      <a:pt x="4" y="288"/>
                    </a:lnTo>
                    <a:lnTo>
                      <a:pt x="5" y="268"/>
                    </a:lnTo>
                    <a:lnTo>
                      <a:pt x="8" y="246"/>
                    </a:lnTo>
                    <a:lnTo>
                      <a:pt x="9" y="222"/>
                    </a:lnTo>
                    <a:lnTo>
                      <a:pt x="12" y="196"/>
                    </a:lnTo>
                    <a:lnTo>
                      <a:pt x="14" y="169"/>
                    </a:lnTo>
                    <a:lnTo>
                      <a:pt x="17" y="114"/>
                    </a:lnTo>
                    <a:lnTo>
                      <a:pt x="19" y="88"/>
                    </a:lnTo>
                    <a:lnTo>
                      <a:pt x="20" y="63"/>
                    </a:lnTo>
                    <a:lnTo>
                      <a:pt x="20" y="18"/>
                    </a:lnTo>
                    <a:lnTo>
                      <a:pt x="19" y="0"/>
                    </a:lnTo>
                    <a:lnTo>
                      <a:pt x="47" y="0"/>
                    </a:lnTo>
                    <a:close/>
                  </a:path>
                </a:pathLst>
              </a:custGeom>
              <a:solidFill>
                <a:srgbClr val="FF91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8" name="Freeform 17"/>
              <p:cNvSpPr>
                <a:spLocks/>
              </p:cNvSpPr>
              <p:nvPr/>
            </p:nvSpPr>
            <p:spPr bwMode="auto">
              <a:xfrm>
                <a:off x="3967163" y="1524000"/>
                <a:ext cx="1011238" cy="1128713"/>
              </a:xfrm>
              <a:custGeom>
                <a:avLst/>
                <a:gdLst/>
                <a:ahLst/>
                <a:cxnLst>
                  <a:cxn ang="0">
                    <a:pos x="262" y="0"/>
                  </a:cxn>
                  <a:cxn ang="0">
                    <a:pos x="296" y="2"/>
                  </a:cxn>
                  <a:cxn ang="0">
                    <a:pos x="330" y="8"/>
                  </a:cxn>
                  <a:cxn ang="0">
                    <a:pos x="363" y="17"/>
                  </a:cxn>
                  <a:cxn ang="0">
                    <a:pos x="396" y="31"/>
                  </a:cxn>
                  <a:cxn ang="0">
                    <a:pos x="429" y="48"/>
                  </a:cxn>
                  <a:cxn ang="0">
                    <a:pos x="460" y="69"/>
                  </a:cxn>
                  <a:cxn ang="0">
                    <a:pos x="489" y="93"/>
                  </a:cxn>
                  <a:cxn ang="0">
                    <a:pos x="518" y="120"/>
                  </a:cxn>
                  <a:cxn ang="0">
                    <a:pos x="543" y="150"/>
                  </a:cxn>
                  <a:cxn ang="0">
                    <a:pos x="567" y="185"/>
                  </a:cxn>
                  <a:cxn ang="0">
                    <a:pos x="588" y="222"/>
                  </a:cxn>
                  <a:cxn ang="0">
                    <a:pos x="607" y="262"/>
                  </a:cxn>
                  <a:cxn ang="0">
                    <a:pos x="619" y="295"/>
                  </a:cxn>
                  <a:cxn ang="0">
                    <a:pos x="629" y="328"/>
                  </a:cxn>
                  <a:cxn ang="0">
                    <a:pos x="634" y="362"/>
                  </a:cxn>
                  <a:cxn ang="0">
                    <a:pos x="637" y="395"/>
                  </a:cxn>
                  <a:cxn ang="0">
                    <a:pos x="637" y="428"/>
                  </a:cxn>
                  <a:cxn ang="0">
                    <a:pos x="635" y="461"/>
                  </a:cxn>
                  <a:cxn ang="0">
                    <a:pos x="629" y="493"/>
                  </a:cxn>
                  <a:cxn ang="0">
                    <a:pos x="621" y="523"/>
                  </a:cxn>
                  <a:cxn ang="0">
                    <a:pos x="610" y="552"/>
                  </a:cxn>
                  <a:cxn ang="0">
                    <a:pos x="597" y="579"/>
                  </a:cxn>
                  <a:cxn ang="0">
                    <a:pos x="581" y="605"/>
                  </a:cxn>
                  <a:cxn ang="0">
                    <a:pos x="562" y="628"/>
                  </a:cxn>
                  <a:cxn ang="0">
                    <a:pos x="540" y="650"/>
                  </a:cxn>
                  <a:cxn ang="0">
                    <a:pos x="516" y="668"/>
                  </a:cxn>
                  <a:cxn ang="0">
                    <a:pos x="489" y="683"/>
                  </a:cxn>
                  <a:cxn ang="0">
                    <a:pos x="460" y="695"/>
                  </a:cxn>
                  <a:cxn ang="0">
                    <a:pos x="424" y="705"/>
                  </a:cxn>
                  <a:cxn ang="0">
                    <a:pos x="388" y="710"/>
                  </a:cxn>
                  <a:cxn ang="0">
                    <a:pos x="352" y="711"/>
                  </a:cxn>
                  <a:cxn ang="0">
                    <a:pos x="317" y="708"/>
                  </a:cxn>
                  <a:cxn ang="0">
                    <a:pos x="282" y="700"/>
                  </a:cxn>
                  <a:cxn ang="0">
                    <a:pos x="248" y="687"/>
                  </a:cxn>
                  <a:cxn ang="0">
                    <a:pos x="215" y="672"/>
                  </a:cxn>
                  <a:cxn ang="0">
                    <a:pos x="184" y="652"/>
                  </a:cxn>
                  <a:cxn ang="0">
                    <a:pos x="154" y="628"/>
                  </a:cxn>
                  <a:cxn ang="0">
                    <a:pos x="125" y="602"/>
                  </a:cxn>
                  <a:cxn ang="0">
                    <a:pos x="99" y="572"/>
                  </a:cxn>
                  <a:cxn ang="0">
                    <a:pos x="73" y="538"/>
                  </a:cxn>
                  <a:cxn ang="0">
                    <a:pos x="51" y="502"/>
                  </a:cxn>
                  <a:cxn ang="0">
                    <a:pos x="37" y="472"/>
                  </a:cxn>
                  <a:cxn ang="0">
                    <a:pos x="25" y="442"/>
                  </a:cxn>
                  <a:cxn ang="0">
                    <a:pos x="15" y="412"/>
                  </a:cxn>
                  <a:cxn ang="0">
                    <a:pos x="8" y="380"/>
                  </a:cxn>
                  <a:cxn ang="0">
                    <a:pos x="3" y="348"/>
                  </a:cxn>
                  <a:cxn ang="0">
                    <a:pos x="0" y="316"/>
                  </a:cxn>
                  <a:cxn ang="0">
                    <a:pos x="0" y="283"/>
                  </a:cxn>
                  <a:cxn ang="0">
                    <a:pos x="2" y="252"/>
                  </a:cxn>
                  <a:cxn ang="0">
                    <a:pos x="6" y="221"/>
                  </a:cxn>
                  <a:cxn ang="0">
                    <a:pos x="13" y="191"/>
                  </a:cxn>
                  <a:cxn ang="0">
                    <a:pos x="23" y="162"/>
                  </a:cxn>
                  <a:cxn ang="0">
                    <a:pos x="35" y="135"/>
                  </a:cxn>
                  <a:cxn ang="0">
                    <a:pos x="49" y="110"/>
                  </a:cxn>
                  <a:cxn ang="0">
                    <a:pos x="65" y="87"/>
                  </a:cxn>
                  <a:cxn ang="0">
                    <a:pos x="85" y="66"/>
                  </a:cxn>
                  <a:cxn ang="0">
                    <a:pos x="106" y="48"/>
                  </a:cxn>
                  <a:cxn ang="0">
                    <a:pos x="131" y="33"/>
                  </a:cxn>
                  <a:cxn ang="0">
                    <a:pos x="162" y="19"/>
                  </a:cxn>
                  <a:cxn ang="0">
                    <a:pos x="195" y="9"/>
                  </a:cxn>
                  <a:cxn ang="0">
                    <a:pos x="228" y="2"/>
                  </a:cxn>
                  <a:cxn ang="0">
                    <a:pos x="262" y="0"/>
                  </a:cxn>
                </a:cxnLst>
                <a:rect l="0" t="0" r="r" b="b"/>
                <a:pathLst>
                  <a:path w="637" h="711">
                    <a:moveTo>
                      <a:pt x="262" y="0"/>
                    </a:moveTo>
                    <a:lnTo>
                      <a:pt x="296" y="2"/>
                    </a:lnTo>
                    <a:lnTo>
                      <a:pt x="330" y="8"/>
                    </a:lnTo>
                    <a:lnTo>
                      <a:pt x="363" y="17"/>
                    </a:lnTo>
                    <a:lnTo>
                      <a:pt x="396" y="31"/>
                    </a:lnTo>
                    <a:lnTo>
                      <a:pt x="429" y="48"/>
                    </a:lnTo>
                    <a:lnTo>
                      <a:pt x="460" y="69"/>
                    </a:lnTo>
                    <a:lnTo>
                      <a:pt x="489" y="93"/>
                    </a:lnTo>
                    <a:lnTo>
                      <a:pt x="518" y="120"/>
                    </a:lnTo>
                    <a:lnTo>
                      <a:pt x="543" y="150"/>
                    </a:lnTo>
                    <a:lnTo>
                      <a:pt x="567" y="185"/>
                    </a:lnTo>
                    <a:lnTo>
                      <a:pt x="588" y="222"/>
                    </a:lnTo>
                    <a:lnTo>
                      <a:pt x="607" y="262"/>
                    </a:lnTo>
                    <a:lnTo>
                      <a:pt x="619" y="295"/>
                    </a:lnTo>
                    <a:lnTo>
                      <a:pt x="629" y="328"/>
                    </a:lnTo>
                    <a:lnTo>
                      <a:pt x="634" y="362"/>
                    </a:lnTo>
                    <a:lnTo>
                      <a:pt x="637" y="395"/>
                    </a:lnTo>
                    <a:lnTo>
                      <a:pt x="637" y="428"/>
                    </a:lnTo>
                    <a:lnTo>
                      <a:pt x="635" y="461"/>
                    </a:lnTo>
                    <a:lnTo>
                      <a:pt x="629" y="493"/>
                    </a:lnTo>
                    <a:lnTo>
                      <a:pt x="621" y="523"/>
                    </a:lnTo>
                    <a:lnTo>
                      <a:pt x="610" y="552"/>
                    </a:lnTo>
                    <a:lnTo>
                      <a:pt x="597" y="579"/>
                    </a:lnTo>
                    <a:lnTo>
                      <a:pt x="581" y="605"/>
                    </a:lnTo>
                    <a:lnTo>
                      <a:pt x="562" y="628"/>
                    </a:lnTo>
                    <a:lnTo>
                      <a:pt x="540" y="650"/>
                    </a:lnTo>
                    <a:lnTo>
                      <a:pt x="516" y="668"/>
                    </a:lnTo>
                    <a:lnTo>
                      <a:pt x="489" y="683"/>
                    </a:lnTo>
                    <a:lnTo>
                      <a:pt x="460" y="695"/>
                    </a:lnTo>
                    <a:lnTo>
                      <a:pt x="424" y="705"/>
                    </a:lnTo>
                    <a:lnTo>
                      <a:pt x="388" y="710"/>
                    </a:lnTo>
                    <a:lnTo>
                      <a:pt x="352" y="711"/>
                    </a:lnTo>
                    <a:lnTo>
                      <a:pt x="317" y="708"/>
                    </a:lnTo>
                    <a:lnTo>
                      <a:pt x="282" y="700"/>
                    </a:lnTo>
                    <a:lnTo>
                      <a:pt x="248" y="687"/>
                    </a:lnTo>
                    <a:lnTo>
                      <a:pt x="215" y="672"/>
                    </a:lnTo>
                    <a:lnTo>
                      <a:pt x="184" y="652"/>
                    </a:lnTo>
                    <a:lnTo>
                      <a:pt x="154" y="628"/>
                    </a:lnTo>
                    <a:lnTo>
                      <a:pt x="125" y="602"/>
                    </a:lnTo>
                    <a:lnTo>
                      <a:pt x="99" y="572"/>
                    </a:lnTo>
                    <a:lnTo>
                      <a:pt x="73" y="538"/>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2" y="19"/>
                    </a:lnTo>
                    <a:lnTo>
                      <a:pt x="195" y="9"/>
                    </a:lnTo>
                    <a:lnTo>
                      <a:pt x="228" y="2"/>
                    </a:lnTo>
                    <a:lnTo>
                      <a:pt x="262" y="0"/>
                    </a:lnTo>
                    <a:close/>
                  </a:path>
                </a:pathLst>
              </a:custGeom>
              <a:solidFill>
                <a:srgbClr val="FFC97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19" name="Freeform 18"/>
              <p:cNvSpPr>
                <a:spLocks/>
              </p:cNvSpPr>
              <p:nvPr/>
            </p:nvSpPr>
            <p:spPr bwMode="auto">
              <a:xfrm>
                <a:off x="4033838" y="1577975"/>
                <a:ext cx="912813" cy="1016000"/>
              </a:xfrm>
              <a:custGeom>
                <a:avLst/>
                <a:gdLst/>
                <a:ahLst/>
                <a:cxnLst>
                  <a:cxn ang="0">
                    <a:pos x="244" y="0"/>
                  </a:cxn>
                  <a:cxn ang="0">
                    <a:pos x="277" y="2"/>
                  </a:cxn>
                  <a:cxn ang="0">
                    <a:pos x="309" y="9"/>
                  </a:cxn>
                  <a:cxn ang="0">
                    <a:pos x="342" y="20"/>
                  </a:cxn>
                  <a:cxn ang="0">
                    <a:pos x="373" y="35"/>
                  </a:cxn>
                  <a:cxn ang="0">
                    <a:pos x="404" y="53"/>
                  </a:cxn>
                  <a:cxn ang="0">
                    <a:pos x="433" y="75"/>
                  </a:cxn>
                  <a:cxn ang="0">
                    <a:pos x="460" y="101"/>
                  </a:cxn>
                  <a:cxn ang="0">
                    <a:pos x="486" y="130"/>
                  </a:cxn>
                  <a:cxn ang="0">
                    <a:pos x="509" y="162"/>
                  </a:cxn>
                  <a:cxn ang="0">
                    <a:pos x="530" y="197"/>
                  </a:cxn>
                  <a:cxn ang="0">
                    <a:pos x="548" y="236"/>
                  </a:cxn>
                  <a:cxn ang="0">
                    <a:pos x="559" y="268"/>
                  </a:cxn>
                  <a:cxn ang="0">
                    <a:pos x="568" y="300"/>
                  </a:cxn>
                  <a:cxn ang="0">
                    <a:pos x="572" y="332"/>
                  </a:cxn>
                  <a:cxn ang="0">
                    <a:pos x="575" y="364"/>
                  </a:cxn>
                  <a:cxn ang="0">
                    <a:pos x="574" y="396"/>
                  </a:cxn>
                  <a:cxn ang="0">
                    <a:pos x="571" y="427"/>
                  </a:cxn>
                  <a:cxn ang="0">
                    <a:pos x="565" y="457"/>
                  </a:cxn>
                  <a:cxn ang="0">
                    <a:pos x="555" y="485"/>
                  </a:cxn>
                  <a:cxn ang="0">
                    <a:pos x="543" y="512"/>
                  </a:cxn>
                  <a:cxn ang="0">
                    <a:pos x="528" y="537"/>
                  </a:cxn>
                  <a:cxn ang="0">
                    <a:pos x="511" y="560"/>
                  </a:cxn>
                  <a:cxn ang="0">
                    <a:pos x="490" y="581"/>
                  </a:cxn>
                  <a:cxn ang="0">
                    <a:pos x="468" y="599"/>
                  </a:cxn>
                  <a:cxn ang="0">
                    <a:pos x="442" y="614"/>
                  </a:cxn>
                  <a:cxn ang="0">
                    <a:pos x="415" y="626"/>
                  </a:cxn>
                  <a:cxn ang="0">
                    <a:pos x="379" y="635"/>
                  </a:cxn>
                  <a:cxn ang="0">
                    <a:pos x="345" y="640"/>
                  </a:cxn>
                  <a:cxn ang="0">
                    <a:pos x="309" y="640"/>
                  </a:cxn>
                  <a:cxn ang="0">
                    <a:pos x="275" y="635"/>
                  </a:cxn>
                  <a:cxn ang="0">
                    <a:pos x="242" y="626"/>
                  </a:cxn>
                  <a:cxn ang="0">
                    <a:pos x="209" y="612"/>
                  </a:cxn>
                  <a:cxn ang="0">
                    <a:pos x="177" y="595"/>
                  </a:cxn>
                  <a:cxn ang="0">
                    <a:pos x="147" y="573"/>
                  </a:cxn>
                  <a:cxn ang="0">
                    <a:pos x="119" y="548"/>
                  </a:cxn>
                  <a:cxn ang="0">
                    <a:pos x="92" y="519"/>
                  </a:cxn>
                  <a:cxn ang="0">
                    <a:pos x="68" y="486"/>
                  </a:cxn>
                  <a:cxn ang="0">
                    <a:pos x="46" y="451"/>
                  </a:cxn>
                  <a:cxn ang="0">
                    <a:pos x="33" y="423"/>
                  </a:cxn>
                  <a:cxn ang="0">
                    <a:pos x="21" y="394"/>
                  </a:cxn>
                  <a:cxn ang="0">
                    <a:pos x="12" y="364"/>
                  </a:cxn>
                  <a:cxn ang="0">
                    <a:pos x="6" y="334"/>
                  </a:cxn>
                  <a:cxn ang="0">
                    <a:pos x="1" y="304"/>
                  </a:cxn>
                  <a:cxn ang="0">
                    <a:pos x="0" y="273"/>
                  </a:cxn>
                  <a:cxn ang="0">
                    <a:pos x="1" y="242"/>
                  </a:cxn>
                  <a:cxn ang="0">
                    <a:pos x="4" y="212"/>
                  </a:cxn>
                  <a:cxn ang="0">
                    <a:pos x="9" y="183"/>
                  </a:cxn>
                  <a:cxn ang="0">
                    <a:pos x="17" y="155"/>
                  </a:cxn>
                  <a:cxn ang="0">
                    <a:pos x="27" y="129"/>
                  </a:cxn>
                  <a:cxn ang="0">
                    <a:pos x="41" y="104"/>
                  </a:cxn>
                  <a:cxn ang="0">
                    <a:pos x="56" y="82"/>
                  </a:cxn>
                  <a:cxn ang="0">
                    <a:pos x="74" y="61"/>
                  </a:cxn>
                  <a:cxn ang="0">
                    <a:pos x="95" y="44"/>
                  </a:cxn>
                  <a:cxn ang="0">
                    <a:pos x="118" y="29"/>
                  </a:cxn>
                  <a:cxn ang="0">
                    <a:pos x="148" y="16"/>
                  </a:cxn>
                  <a:cxn ang="0">
                    <a:pos x="179" y="6"/>
                  </a:cxn>
                  <a:cxn ang="0">
                    <a:pos x="212" y="1"/>
                  </a:cxn>
                  <a:cxn ang="0">
                    <a:pos x="244" y="0"/>
                  </a:cxn>
                </a:cxnLst>
                <a:rect l="0" t="0" r="r" b="b"/>
                <a:pathLst>
                  <a:path w="575" h="640">
                    <a:moveTo>
                      <a:pt x="244" y="0"/>
                    </a:moveTo>
                    <a:lnTo>
                      <a:pt x="277" y="2"/>
                    </a:lnTo>
                    <a:lnTo>
                      <a:pt x="309" y="9"/>
                    </a:lnTo>
                    <a:lnTo>
                      <a:pt x="342" y="20"/>
                    </a:lnTo>
                    <a:lnTo>
                      <a:pt x="373" y="35"/>
                    </a:lnTo>
                    <a:lnTo>
                      <a:pt x="404" y="53"/>
                    </a:lnTo>
                    <a:lnTo>
                      <a:pt x="433" y="75"/>
                    </a:lnTo>
                    <a:lnTo>
                      <a:pt x="460" y="101"/>
                    </a:lnTo>
                    <a:lnTo>
                      <a:pt x="486" y="130"/>
                    </a:lnTo>
                    <a:lnTo>
                      <a:pt x="509" y="162"/>
                    </a:lnTo>
                    <a:lnTo>
                      <a:pt x="530" y="197"/>
                    </a:lnTo>
                    <a:lnTo>
                      <a:pt x="548" y="236"/>
                    </a:lnTo>
                    <a:lnTo>
                      <a:pt x="559" y="268"/>
                    </a:lnTo>
                    <a:lnTo>
                      <a:pt x="568" y="300"/>
                    </a:lnTo>
                    <a:lnTo>
                      <a:pt x="572" y="332"/>
                    </a:lnTo>
                    <a:lnTo>
                      <a:pt x="575" y="364"/>
                    </a:lnTo>
                    <a:lnTo>
                      <a:pt x="574" y="396"/>
                    </a:lnTo>
                    <a:lnTo>
                      <a:pt x="571" y="427"/>
                    </a:lnTo>
                    <a:lnTo>
                      <a:pt x="565" y="457"/>
                    </a:lnTo>
                    <a:lnTo>
                      <a:pt x="555" y="485"/>
                    </a:lnTo>
                    <a:lnTo>
                      <a:pt x="543" y="512"/>
                    </a:lnTo>
                    <a:lnTo>
                      <a:pt x="528" y="537"/>
                    </a:lnTo>
                    <a:lnTo>
                      <a:pt x="511" y="560"/>
                    </a:lnTo>
                    <a:lnTo>
                      <a:pt x="490" y="581"/>
                    </a:lnTo>
                    <a:lnTo>
                      <a:pt x="468" y="599"/>
                    </a:lnTo>
                    <a:lnTo>
                      <a:pt x="442" y="614"/>
                    </a:lnTo>
                    <a:lnTo>
                      <a:pt x="415" y="626"/>
                    </a:lnTo>
                    <a:lnTo>
                      <a:pt x="379" y="635"/>
                    </a:lnTo>
                    <a:lnTo>
                      <a:pt x="345" y="640"/>
                    </a:lnTo>
                    <a:lnTo>
                      <a:pt x="309" y="640"/>
                    </a:lnTo>
                    <a:lnTo>
                      <a:pt x="275" y="635"/>
                    </a:lnTo>
                    <a:lnTo>
                      <a:pt x="242" y="626"/>
                    </a:lnTo>
                    <a:lnTo>
                      <a:pt x="209" y="612"/>
                    </a:lnTo>
                    <a:lnTo>
                      <a:pt x="177" y="595"/>
                    </a:lnTo>
                    <a:lnTo>
                      <a:pt x="147" y="573"/>
                    </a:lnTo>
                    <a:lnTo>
                      <a:pt x="119" y="548"/>
                    </a:lnTo>
                    <a:lnTo>
                      <a:pt x="92" y="519"/>
                    </a:lnTo>
                    <a:lnTo>
                      <a:pt x="68" y="486"/>
                    </a:lnTo>
                    <a:lnTo>
                      <a:pt x="46" y="451"/>
                    </a:lnTo>
                    <a:lnTo>
                      <a:pt x="33" y="423"/>
                    </a:lnTo>
                    <a:lnTo>
                      <a:pt x="21" y="394"/>
                    </a:lnTo>
                    <a:lnTo>
                      <a:pt x="12" y="364"/>
                    </a:lnTo>
                    <a:lnTo>
                      <a:pt x="6" y="334"/>
                    </a:lnTo>
                    <a:lnTo>
                      <a:pt x="1" y="304"/>
                    </a:lnTo>
                    <a:lnTo>
                      <a:pt x="0" y="273"/>
                    </a:lnTo>
                    <a:lnTo>
                      <a:pt x="1" y="242"/>
                    </a:lnTo>
                    <a:lnTo>
                      <a:pt x="4" y="212"/>
                    </a:lnTo>
                    <a:lnTo>
                      <a:pt x="9" y="183"/>
                    </a:lnTo>
                    <a:lnTo>
                      <a:pt x="17" y="155"/>
                    </a:lnTo>
                    <a:lnTo>
                      <a:pt x="27" y="129"/>
                    </a:lnTo>
                    <a:lnTo>
                      <a:pt x="41" y="104"/>
                    </a:lnTo>
                    <a:lnTo>
                      <a:pt x="56" y="82"/>
                    </a:lnTo>
                    <a:lnTo>
                      <a:pt x="74" y="61"/>
                    </a:lnTo>
                    <a:lnTo>
                      <a:pt x="95" y="44"/>
                    </a:lnTo>
                    <a:lnTo>
                      <a:pt x="118" y="29"/>
                    </a:lnTo>
                    <a:lnTo>
                      <a:pt x="148" y="16"/>
                    </a:lnTo>
                    <a:lnTo>
                      <a:pt x="179" y="6"/>
                    </a:lnTo>
                    <a:lnTo>
                      <a:pt x="212" y="1"/>
                    </a:lnTo>
                    <a:lnTo>
                      <a:pt x="244" y="0"/>
                    </a:lnTo>
                    <a:close/>
                  </a:path>
                </a:pathLst>
              </a:custGeom>
              <a:solidFill>
                <a:srgbClr val="FED783"/>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0" name="Freeform 19"/>
              <p:cNvSpPr>
                <a:spLocks/>
              </p:cNvSpPr>
              <p:nvPr/>
            </p:nvSpPr>
            <p:spPr bwMode="auto">
              <a:xfrm>
                <a:off x="4251326" y="4044950"/>
                <a:ext cx="665163" cy="158750"/>
              </a:xfrm>
              <a:custGeom>
                <a:avLst/>
                <a:gdLst/>
                <a:ahLst/>
                <a:cxnLst>
                  <a:cxn ang="0">
                    <a:pos x="240" y="0"/>
                  </a:cxn>
                  <a:cxn ang="0">
                    <a:pos x="291" y="6"/>
                  </a:cxn>
                  <a:cxn ang="0">
                    <a:pos x="419" y="57"/>
                  </a:cxn>
                  <a:cxn ang="0">
                    <a:pos x="419" y="59"/>
                  </a:cxn>
                  <a:cxn ang="0">
                    <a:pos x="418" y="63"/>
                  </a:cxn>
                  <a:cxn ang="0">
                    <a:pos x="417" y="71"/>
                  </a:cxn>
                  <a:cxn ang="0">
                    <a:pos x="416" y="83"/>
                  </a:cxn>
                  <a:cxn ang="0">
                    <a:pos x="398" y="83"/>
                  </a:cxn>
                  <a:cxn ang="0">
                    <a:pos x="349" y="83"/>
                  </a:cxn>
                  <a:cxn ang="0">
                    <a:pos x="320" y="83"/>
                  </a:cxn>
                  <a:cxn ang="0">
                    <a:pos x="288" y="84"/>
                  </a:cxn>
                  <a:cxn ang="0">
                    <a:pos x="281" y="68"/>
                  </a:cxn>
                  <a:cxn ang="0">
                    <a:pos x="272" y="85"/>
                  </a:cxn>
                  <a:cxn ang="0">
                    <a:pos x="238" y="87"/>
                  </a:cxn>
                  <a:cxn ang="0">
                    <a:pos x="201" y="89"/>
                  </a:cxn>
                  <a:cxn ang="0">
                    <a:pos x="166" y="91"/>
                  </a:cxn>
                  <a:cxn ang="0">
                    <a:pos x="131" y="92"/>
                  </a:cxn>
                  <a:cxn ang="0">
                    <a:pos x="99" y="94"/>
                  </a:cxn>
                  <a:cxn ang="0">
                    <a:pos x="68" y="96"/>
                  </a:cxn>
                  <a:cxn ang="0">
                    <a:pos x="42" y="98"/>
                  </a:cxn>
                  <a:cxn ang="0">
                    <a:pos x="20" y="99"/>
                  </a:cxn>
                  <a:cxn ang="0">
                    <a:pos x="2" y="100"/>
                  </a:cxn>
                  <a:cxn ang="0">
                    <a:pos x="1" y="93"/>
                  </a:cxn>
                  <a:cxn ang="0">
                    <a:pos x="1" y="83"/>
                  </a:cxn>
                  <a:cxn ang="0">
                    <a:pos x="1" y="75"/>
                  </a:cxn>
                  <a:cxn ang="0">
                    <a:pos x="0" y="68"/>
                  </a:cxn>
                  <a:cxn ang="0">
                    <a:pos x="0" y="66"/>
                  </a:cxn>
                  <a:cxn ang="0">
                    <a:pos x="240" y="0"/>
                  </a:cxn>
                </a:cxnLst>
                <a:rect l="0" t="0" r="r" b="b"/>
                <a:pathLst>
                  <a:path w="419" h="100">
                    <a:moveTo>
                      <a:pt x="240" y="0"/>
                    </a:moveTo>
                    <a:lnTo>
                      <a:pt x="291" y="6"/>
                    </a:lnTo>
                    <a:lnTo>
                      <a:pt x="419" y="57"/>
                    </a:lnTo>
                    <a:lnTo>
                      <a:pt x="419" y="59"/>
                    </a:lnTo>
                    <a:lnTo>
                      <a:pt x="418" y="63"/>
                    </a:lnTo>
                    <a:lnTo>
                      <a:pt x="417" y="71"/>
                    </a:lnTo>
                    <a:lnTo>
                      <a:pt x="416" y="83"/>
                    </a:lnTo>
                    <a:lnTo>
                      <a:pt x="398" y="83"/>
                    </a:lnTo>
                    <a:lnTo>
                      <a:pt x="349" y="83"/>
                    </a:lnTo>
                    <a:lnTo>
                      <a:pt x="320" y="83"/>
                    </a:lnTo>
                    <a:lnTo>
                      <a:pt x="288" y="84"/>
                    </a:lnTo>
                    <a:lnTo>
                      <a:pt x="281" y="68"/>
                    </a:lnTo>
                    <a:lnTo>
                      <a:pt x="272" y="85"/>
                    </a:lnTo>
                    <a:lnTo>
                      <a:pt x="238" y="87"/>
                    </a:lnTo>
                    <a:lnTo>
                      <a:pt x="201" y="89"/>
                    </a:lnTo>
                    <a:lnTo>
                      <a:pt x="166" y="91"/>
                    </a:lnTo>
                    <a:lnTo>
                      <a:pt x="131" y="92"/>
                    </a:lnTo>
                    <a:lnTo>
                      <a:pt x="99" y="94"/>
                    </a:lnTo>
                    <a:lnTo>
                      <a:pt x="68" y="96"/>
                    </a:lnTo>
                    <a:lnTo>
                      <a:pt x="42" y="98"/>
                    </a:lnTo>
                    <a:lnTo>
                      <a:pt x="20" y="99"/>
                    </a:lnTo>
                    <a:lnTo>
                      <a:pt x="2" y="100"/>
                    </a:lnTo>
                    <a:lnTo>
                      <a:pt x="1" y="93"/>
                    </a:lnTo>
                    <a:lnTo>
                      <a:pt x="1" y="83"/>
                    </a:lnTo>
                    <a:lnTo>
                      <a:pt x="1" y="75"/>
                    </a:lnTo>
                    <a:lnTo>
                      <a:pt x="0" y="68"/>
                    </a:lnTo>
                    <a:lnTo>
                      <a:pt x="0" y="66"/>
                    </a:lnTo>
                    <a:lnTo>
                      <a:pt x="24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1" name="Freeform 20"/>
              <p:cNvSpPr>
                <a:spLocks/>
              </p:cNvSpPr>
              <p:nvPr/>
            </p:nvSpPr>
            <p:spPr bwMode="auto">
              <a:xfrm>
                <a:off x="3967163" y="1550988"/>
                <a:ext cx="857250" cy="823913"/>
              </a:xfrm>
              <a:custGeom>
                <a:avLst/>
                <a:gdLst/>
                <a:ahLst/>
                <a:cxnLst>
                  <a:cxn ang="0">
                    <a:pos x="293" y="3"/>
                  </a:cxn>
                  <a:cxn ang="0">
                    <a:pos x="361" y="19"/>
                  </a:cxn>
                  <a:cxn ang="0">
                    <a:pos x="426" y="52"/>
                  </a:cxn>
                  <a:cxn ang="0">
                    <a:pos x="487" y="100"/>
                  </a:cxn>
                  <a:cxn ang="0">
                    <a:pos x="540" y="161"/>
                  </a:cxn>
                  <a:cxn ang="0">
                    <a:pos x="525" y="200"/>
                  </a:cxn>
                  <a:cxn ang="0">
                    <a:pos x="501" y="238"/>
                  </a:cxn>
                  <a:cxn ang="0">
                    <a:pos x="468" y="272"/>
                  </a:cxn>
                  <a:cxn ang="0">
                    <a:pos x="426" y="298"/>
                  </a:cxn>
                  <a:cxn ang="0">
                    <a:pos x="374" y="314"/>
                  </a:cxn>
                  <a:cxn ang="0">
                    <a:pos x="303" y="319"/>
                  </a:cxn>
                  <a:cxn ang="0">
                    <a:pos x="243" y="314"/>
                  </a:cxn>
                  <a:cxn ang="0">
                    <a:pos x="194" y="303"/>
                  </a:cxn>
                  <a:cxn ang="0">
                    <a:pos x="154" y="288"/>
                  </a:cxn>
                  <a:cxn ang="0">
                    <a:pos x="127" y="273"/>
                  </a:cxn>
                  <a:cxn ang="0">
                    <a:pos x="106" y="259"/>
                  </a:cxn>
                  <a:cxn ang="0">
                    <a:pos x="115" y="292"/>
                  </a:cxn>
                  <a:cxn ang="0">
                    <a:pos x="125" y="357"/>
                  </a:cxn>
                  <a:cxn ang="0">
                    <a:pos x="123" y="412"/>
                  </a:cxn>
                  <a:cxn ang="0">
                    <a:pos x="113" y="458"/>
                  </a:cxn>
                  <a:cxn ang="0">
                    <a:pos x="95" y="494"/>
                  </a:cxn>
                  <a:cxn ang="0">
                    <a:pos x="73" y="519"/>
                  </a:cxn>
                  <a:cxn ang="0">
                    <a:pos x="34" y="450"/>
                  </a:cxn>
                  <a:cxn ang="0">
                    <a:pos x="10" y="375"/>
                  </a:cxn>
                  <a:cxn ang="0">
                    <a:pos x="0" y="297"/>
                  </a:cxn>
                  <a:cxn ang="0">
                    <a:pos x="4" y="221"/>
                  </a:cxn>
                  <a:cxn ang="0">
                    <a:pos x="21" y="157"/>
                  </a:cxn>
                  <a:cxn ang="0">
                    <a:pos x="47" y="107"/>
                  </a:cxn>
                  <a:cxn ang="0">
                    <a:pos x="81" y="66"/>
                  </a:cxn>
                  <a:cxn ang="0">
                    <a:pos x="125" y="33"/>
                  </a:cxn>
                  <a:cxn ang="0">
                    <a:pos x="191" y="8"/>
                  </a:cxn>
                  <a:cxn ang="0">
                    <a:pos x="258" y="0"/>
                  </a:cxn>
                </a:cxnLst>
                <a:rect l="0" t="0" r="r" b="b"/>
                <a:pathLst>
                  <a:path w="540" h="519">
                    <a:moveTo>
                      <a:pt x="258" y="0"/>
                    </a:moveTo>
                    <a:lnTo>
                      <a:pt x="293" y="3"/>
                    </a:lnTo>
                    <a:lnTo>
                      <a:pt x="327" y="9"/>
                    </a:lnTo>
                    <a:lnTo>
                      <a:pt x="361" y="19"/>
                    </a:lnTo>
                    <a:lnTo>
                      <a:pt x="394" y="34"/>
                    </a:lnTo>
                    <a:lnTo>
                      <a:pt x="426" y="52"/>
                    </a:lnTo>
                    <a:lnTo>
                      <a:pt x="457" y="74"/>
                    </a:lnTo>
                    <a:lnTo>
                      <a:pt x="487" y="100"/>
                    </a:lnTo>
                    <a:lnTo>
                      <a:pt x="514" y="129"/>
                    </a:lnTo>
                    <a:lnTo>
                      <a:pt x="540" y="161"/>
                    </a:lnTo>
                    <a:lnTo>
                      <a:pt x="533" y="181"/>
                    </a:lnTo>
                    <a:lnTo>
                      <a:pt x="525" y="200"/>
                    </a:lnTo>
                    <a:lnTo>
                      <a:pt x="514" y="219"/>
                    </a:lnTo>
                    <a:lnTo>
                      <a:pt x="501" y="238"/>
                    </a:lnTo>
                    <a:lnTo>
                      <a:pt x="486" y="255"/>
                    </a:lnTo>
                    <a:lnTo>
                      <a:pt x="468" y="272"/>
                    </a:lnTo>
                    <a:lnTo>
                      <a:pt x="448" y="286"/>
                    </a:lnTo>
                    <a:lnTo>
                      <a:pt x="426" y="298"/>
                    </a:lnTo>
                    <a:lnTo>
                      <a:pt x="402" y="307"/>
                    </a:lnTo>
                    <a:lnTo>
                      <a:pt x="374" y="314"/>
                    </a:lnTo>
                    <a:lnTo>
                      <a:pt x="337" y="318"/>
                    </a:lnTo>
                    <a:lnTo>
                      <a:pt x="303" y="319"/>
                    </a:lnTo>
                    <a:lnTo>
                      <a:pt x="272" y="318"/>
                    </a:lnTo>
                    <a:lnTo>
                      <a:pt x="243" y="314"/>
                    </a:lnTo>
                    <a:lnTo>
                      <a:pt x="217" y="309"/>
                    </a:lnTo>
                    <a:lnTo>
                      <a:pt x="194" y="303"/>
                    </a:lnTo>
                    <a:lnTo>
                      <a:pt x="173" y="296"/>
                    </a:lnTo>
                    <a:lnTo>
                      <a:pt x="154" y="288"/>
                    </a:lnTo>
                    <a:lnTo>
                      <a:pt x="139" y="280"/>
                    </a:lnTo>
                    <a:lnTo>
                      <a:pt x="127" y="273"/>
                    </a:lnTo>
                    <a:lnTo>
                      <a:pt x="110" y="262"/>
                    </a:lnTo>
                    <a:lnTo>
                      <a:pt x="106" y="259"/>
                    </a:lnTo>
                    <a:lnTo>
                      <a:pt x="105" y="257"/>
                    </a:lnTo>
                    <a:lnTo>
                      <a:pt x="115" y="292"/>
                    </a:lnTo>
                    <a:lnTo>
                      <a:pt x="121" y="325"/>
                    </a:lnTo>
                    <a:lnTo>
                      <a:pt x="125" y="357"/>
                    </a:lnTo>
                    <a:lnTo>
                      <a:pt x="125" y="385"/>
                    </a:lnTo>
                    <a:lnTo>
                      <a:pt x="123" y="412"/>
                    </a:lnTo>
                    <a:lnTo>
                      <a:pt x="119" y="437"/>
                    </a:lnTo>
                    <a:lnTo>
                      <a:pt x="113" y="458"/>
                    </a:lnTo>
                    <a:lnTo>
                      <a:pt x="104" y="477"/>
                    </a:lnTo>
                    <a:lnTo>
                      <a:pt x="95" y="494"/>
                    </a:lnTo>
                    <a:lnTo>
                      <a:pt x="84" y="507"/>
                    </a:lnTo>
                    <a:lnTo>
                      <a:pt x="73" y="519"/>
                    </a:lnTo>
                    <a:lnTo>
                      <a:pt x="51" y="485"/>
                    </a:lnTo>
                    <a:lnTo>
                      <a:pt x="34" y="450"/>
                    </a:lnTo>
                    <a:lnTo>
                      <a:pt x="21" y="413"/>
                    </a:lnTo>
                    <a:lnTo>
                      <a:pt x="10" y="375"/>
                    </a:lnTo>
                    <a:lnTo>
                      <a:pt x="4" y="337"/>
                    </a:lnTo>
                    <a:lnTo>
                      <a:pt x="0" y="297"/>
                    </a:lnTo>
                    <a:lnTo>
                      <a:pt x="0" y="259"/>
                    </a:lnTo>
                    <a:lnTo>
                      <a:pt x="4" y="221"/>
                    </a:lnTo>
                    <a:lnTo>
                      <a:pt x="11" y="184"/>
                    </a:lnTo>
                    <a:lnTo>
                      <a:pt x="21" y="157"/>
                    </a:lnTo>
                    <a:lnTo>
                      <a:pt x="32" y="131"/>
                    </a:lnTo>
                    <a:lnTo>
                      <a:pt x="47" y="107"/>
                    </a:lnTo>
                    <a:lnTo>
                      <a:pt x="63" y="85"/>
                    </a:lnTo>
                    <a:lnTo>
                      <a:pt x="81" y="66"/>
                    </a:lnTo>
                    <a:lnTo>
                      <a:pt x="102" y="48"/>
                    </a:lnTo>
                    <a:lnTo>
                      <a:pt x="125" y="33"/>
                    </a:lnTo>
                    <a:lnTo>
                      <a:pt x="158" y="18"/>
                    </a:lnTo>
                    <a:lnTo>
                      <a:pt x="191" y="8"/>
                    </a:lnTo>
                    <a:lnTo>
                      <a:pt x="225" y="3"/>
                    </a:lnTo>
                    <a:lnTo>
                      <a:pt x="258"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2" name="Freeform 21"/>
              <p:cNvSpPr>
                <a:spLocks/>
              </p:cNvSpPr>
              <p:nvPr/>
            </p:nvSpPr>
            <p:spPr bwMode="auto">
              <a:xfrm>
                <a:off x="5108576" y="3871913"/>
                <a:ext cx="174625" cy="104775"/>
              </a:xfrm>
              <a:custGeom>
                <a:avLst/>
                <a:gdLst/>
                <a:ahLst/>
                <a:cxnLst>
                  <a:cxn ang="0">
                    <a:pos x="91" y="0"/>
                  </a:cxn>
                  <a:cxn ang="0">
                    <a:pos x="95" y="4"/>
                  </a:cxn>
                  <a:cxn ang="0">
                    <a:pos x="99" y="8"/>
                  </a:cxn>
                  <a:cxn ang="0">
                    <a:pos x="104" y="14"/>
                  </a:cxn>
                  <a:cxn ang="0">
                    <a:pos x="110" y="20"/>
                  </a:cxn>
                  <a:cxn ang="0">
                    <a:pos x="18" y="66"/>
                  </a:cxn>
                  <a:cxn ang="0">
                    <a:pos x="10" y="53"/>
                  </a:cxn>
                  <a:cxn ang="0">
                    <a:pos x="6" y="41"/>
                  </a:cxn>
                  <a:cxn ang="0">
                    <a:pos x="2" y="31"/>
                  </a:cxn>
                  <a:cxn ang="0">
                    <a:pos x="0" y="22"/>
                  </a:cxn>
                  <a:cxn ang="0">
                    <a:pos x="91" y="0"/>
                  </a:cxn>
                </a:cxnLst>
                <a:rect l="0" t="0" r="r" b="b"/>
                <a:pathLst>
                  <a:path w="110" h="66">
                    <a:moveTo>
                      <a:pt x="91" y="0"/>
                    </a:moveTo>
                    <a:lnTo>
                      <a:pt x="95" y="4"/>
                    </a:lnTo>
                    <a:lnTo>
                      <a:pt x="99" y="8"/>
                    </a:lnTo>
                    <a:lnTo>
                      <a:pt x="104" y="14"/>
                    </a:lnTo>
                    <a:lnTo>
                      <a:pt x="110" y="20"/>
                    </a:lnTo>
                    <a:lnTo>
                      <a:pt x="18" y="66"/>
                    </a:lnTo>
                    <a:lnTo>
                      <a:pt x="10" y="53"/>
                    </a:lnTo>
                    <a:lnTo>
                      <a:pt x="6" y="41"/>
                    </a:lnTo>
                    <a:lnTo>
                      <a:pt x="2" y="31"/>
                    </a:lnTo>
                    <a:lnTo>
                      <a:pt x="0" y="22"/>
                    </a:lnTo>
                    <a:lnTo>
                      <a:pt x="91" y="0"/>
                    </a:lnTo>
                    <a:close/>
                  </a:path>
                </a:pathLst>
              </a:custGeom>
              <a:solidFill>
                <a:srgbClr val="F97D39"/>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3" name="Freeform 22"/>
              <p:cNvSpPr>
                <a:spLocks/>
              </p:cNvSpPr>
              <p:nvPr/>
            </p:nvSpPr>
            <p:spPr bwMode="auto">
              <a:xfrm>
                <a:off x="3752851" y="2814638"/>
                <a:ext cx="963613" cy="1344613"/>
              </a:xfrm>
              <a:custGeom>
                <a:avLst/>
                <a:gdLst/>
                <a:ahLst/>
                <a:cxnLst>
                  <a:cxn ang="0">
                    <a:pos x="219" y="3"/>
                  </a:cxn>
                  <a:cxn ang="0">
                    <a:pos x="257" y="7"/>
                  </a:cxn>
                  <a:cxn ang="0">
                    <a:pos x="356" y="7"/>
                  </a:cxn>
                  <a:cxn ang="0">
                    <a:pos x="383" y="7"/>
                  </a:cxn>
                  <a:cxn ang="0">
                    <a:pos x="393" y="6"/>
                  </a:cxn>
                  <a:cxn ang="0">
                    <a:pos x="411" y="79"/>
                  </a:cxn>
                  <a:cxn ang="0">
                    <a:pos x="433" y="152"/>
                  </a:cxn>
                  <a:cxn ang="0">
                    <a:pos x="471" y="258"/>
                  </a:cxn>
                  <a:cxn ang="0">
                    <a:pos x="498" y="324"/>
                  </a:cxn>
                  <a:cxn ang="0">
                    <a:pos x="524" y="385"/>
                  </a:cxn>
                  <a:cxn ang="0">
                    <a:pos x="549" y="438"/>
                  </a:cxn>
                  <a:cxn ang="0">
                    <a:pos x="571" y="482"/>
                  </a:cxn>
                  <a:cxn ang="0">
                    <a:pos x="588" y="515"/>
                  </a:cxn>
                  <a:cxn ang="0">
                    <a:pos x="599" y="536"/>
                  </a:cxn>
                  <a:cxn ang="0">
                    <a:pos x="607" y="783"/>
                  </a:cxn>
                  <a:cxn ang="0">
                    <a:pos x="275" y="847"/>
                  </a:cxn>
                  <a:cxn ang="0">
                    <a:pos x="281" y="762"/>
                  </a:cxn>
                  <a:cxn ang="0">
                    <a:pos x="282" y="638"/>
                  </a:cxn>
                  <a:cxn ang="0">
                    <a:pos x="280" y="562"/>
                  </a:cxn>
                  <a:cxn ang="0">
                    <a:pos x="277" y="493"/>
                  </a:cxn>
                  <a:cxn ang="0">
                    <a:pos x="272" y="436"/>
                  </a:cxn>
                  <a:cxn ang="0">
                    <a:pos x="268" y="391"/>
                  </a:cxn>
                  <a:cxn ang="0">
                    <a:pos x="265" y="362"/>
                  </a:cxn>
                  <a:cxn ang="0">
                    <a:pos x="263" y="352"/>
                  </a:cxn>
                  <a:cxn ang="0">
                    <a:pos x="252" y="421"/>
                  </a:cxn>
                  <a:cxn ang="0">
                    <a:pos x="241" y="476"/>
                  </a:cxn>
                  <a:cxn ang="0">
                    <a:pos x="229" y="526"/>
                  </a:cxn>
                  <a:cxn ang="0">
                    <a:pos x="211" y="597"/>
                  </a:cxn>
                  <a:cxn ang="0">
                    <a:pos x="203" y="622"/>
                  </a:cxn>
                  <a:cxn ang="0">
                    <a:pos x="195" y="644"/>
                  </a:cxn>
                  <a:cxn ang="0">
                    <a:pos x="185" y="663"/>
                  </a:cxn>
                  <a:cxn ang="0">
                    <a:pos x="174" y="686"/>
                  </a:cxn>
                  <a:cxn ang="0">
                    <a:pos x="151" y="732"/>
                  </a:cxn>
                  <a:cxn ang="0">
                    <a:pos x="130" y="777"/>
                  </a:cxn>
                  <a:cxn ang="0">
                    <a:pos x="0" y="744"/>
                  </a:cxn>
                  <a:cxn ang="0">
                    <a:pos x="19" y="702"/>
                  </a:cxn>
                  <a:cxn ang="0">
                    <a:pos x="56" y="607"/>
                  </a:cxn>
                  <a:cxn ang="0">
                    <a:pos x="73" y="562"/>
                  </a:cxn>
                  <a:cxn ang="0">
                    <a:pos x="87" y="524"/>
                  </a:cxn>
                  <a:cxn ang="0">
                    <a:pos x="97" y="496"/>
                  </a:cxn>
                  <a:cxn ang="0">
                    <a:pos x="100" y="481"/>
                  </a:cxn>
                  <a:cxn ang="0">
                    <a:pos x="124" y="374"/>
                  </a:cxn>
                  <a:cxn ang="0">
                    <a:pos x="148" y="273"/>
                  </a:cxn>
                  <a:cxn ang="0">
                    <a:pos x="163" y="183"/>
                  </a:cxn>
                  <a:cxn ang="0">
                    <a:pos x="176" y="115"/>
                  </a:cxn>
                  <a:cxn ang="0">
                    <a:pos x="187" y="66"/>
                  </a:cxn>
                  <a:cxn ang="0">
                    <a:pos x="195" y="31"/>
                  </a:cxn>
                  <a:cxn ang="0">
                    <a:pos x="201" y="11"/>
                  </a:cxn>
                  <a:cxn ang="0">
                    <a:pos x="204" y="1"/>
                  </a:cxn>
                </a:cxnLst>
                <a:rect l="0" t="0" r="r" b="b"/>
                <a:pathLst>
                  <a:path w="607" h="847">
                    <a:moveTo>
                      <a:pt x="204" y="0"/>
                    </a:moveTo>
                    <a:lnTo>
                      <a:pt x="219" y="3"/>
                    </a:lnTo>
                    <a:lnTo>
                      <a:pt x="237" y="5"/>
                    </a:lnTo>
                    <a:lnTo>
                      <a:pt x="257" y="7"/>
                    </a:lnTo>
                    <a:lnTo>
                      <a:pt x="278" y="7"/>
                    </a:lnTo>
                    <a:lnTo>
                      <a:pt x="356" y="7"/>
                    </a:lnTo>
                    <a:lnTo>
                      <a:pt x="371" y="7"/>
                    </a:lnTo>
                    <a:lnTo>
                      <a:pt x="383" y="7"/>
                    </a:lnTo>
                    <a:lnTo>
                      <a:pt x="391" y="6"/>
                    </a:lnTo>
                    <a:lnTo>
                      <a:pt x="393" y="6"/>
                    </a:lnTo>
                    <a:lnTo>
                      <a:pt x="401" y="42"/>
                    </a:lnTo>
                    <a:lnTo>
                      <a:pt x="411" y="79"/>
                    </a:lnTo>
                    <a:lnTo>
                      <a:pt x="422" y="115"/>
                    </a:lnTo>
                    <a:lnTo>
                      <a:pt x="433" y="152"/>
                    </a:lnTo>
                    <a:lnTo>
                      <a:pt x="458" y="223"/>
                    </a:lnTo>
                    <a:lnTo>
                      <a:pt x="471" y="258"/>
                    </a:lnTo>
                    <a:lnTo>
                      <a:pt x="485" y="292"/>
                    </a:lnTo>
                    <a:lnTo>
                      <a:pt x="498" y="324"/>
                    </a:lnTo>
                    <a:lnTo>
                      <a:pt x="512" y="355"/>
                    </a:lnTo>
                    <a:lnTo>
                      <a:pt x="524" y="385"/>
                    </a:lnTo>
                    <a:lnTo>
                      <a:pt x="537" y="412"/>
                    </a:lnTo>
                    <a:lnTo>
                      <a:pt x="549" y="438"/>
                    </a:lnTo>
                    <a:lnTo>
                      <a:pt x="560" y="461"/>
                    </a:lnTo>
                    <a:lnTo>
                      <a:pt x="571" y="482"/>
                    </a:lnTo>
                    <a:lnTo>
                      <a:pt x="580" y="500"/>
                    </a:lnTo>
                    <a:lnTo>
                      <a:pt x="588" y="515"/>
                    </a:lnTo>
                    <a:lnTo>
                      <a:pt x="594" y="528"/>
                    </a:lnTo>
                    <a:lnTo>
                      <a:pt x="599" y="536"/>
                    </a:lnTo>
                    <a:lnTo>
                      <a:pt x="603" y="544"/>
                    </a:lnTo>
                    <a:lnTo>
                      <a:pt x="607" y="783"/>
                    </a:lnTo>
                    <a:lnTo>
                      <a:pt x="576" y="843"/>
                    </a:lnTo>
                    <a:lnTo>
                      <a:pt x="275" y="847"/>
                    </a:lnTo>
                    <a:lnTo>
                      <a:pt x="278" y="805"/>
                    </a:lnTo>
                    <a:lnTo>
                      <a:pt x="281" y="762"/>
                    </a:lnTo>
                    <a:lnTo>
                      <a:pt x="282" y="720"/>
                    </a:lnTo>
                    <a:lnTo>
                      <a:pt x="282" y="638"/>
                    </a:lnTo>
                    <a:lnTo>
                      <a:pt x="282" y="599"/>
                    </a:lnTo>
                    <a:lnTo>
                      <a:pt x="280" y="562"/>
                    </a:lnTo>
                    <a:lnTo>
                      <a:pt x="278" y="526"/>
                    </a:lnTo>
                    <a:lnTo>
                      <a:pt x="277" y="493"/>
                    </a:lnTo>
                    <a:lnTo>
                      <a:pt x="274" y="462"/>
                    </a:lnTo>
                    <a:lnTo>
                      <a:pt x="272" y="436"/>
                    </a:lnTo>
                    <a:lnTo>
                      <a:pt x="270" y="411"/>
                    </a:lnTo>
                    <a:lnTo>
                      <a:pt x="268" y="391"/>
                    </a:lnTo>
                    <a:lnTo>
                      <a:pt x="266" y="374"/>
                    </a:lnTo>
                    <a:lnTo>
                      <a:pt x="265" y="362"/>
                    </a:lnTo>
                    <a:lnTo>
                      <a:pt x="263" y="355"/>
                    </a:lnTo>
                    <a:lnTo>
                      <a:pt x="263" y="352"/>
                    </a:lnTo>
                    <a:lnTo>
                      <a:pt x="258" y="388"/>
                    </a:lnTo>
                    <a:lnTo>
                      <a:pt x="252" y="421"/>
                    </a:lnTo>
                    <a:lnTo>
                      <a:pt x="246" y="449"/>
                    </a:lnTo>
                    <a:lnTo>
                      <a:pt x="241" y="476"/>
                    </a:lnTo>
                    <a:lnTo>
                      <a:pt x="235" y="501"/>
                    </a:lnTo>
                    <a:lnTo>
                      <a:pt x="229" y="526"/>
                    </a:lnTo>
                    <a:lnTo>
                      <a:pt x="222" y="553"/>
                    </a:lnTo>
                    <a:lnTo>
                      <a:pt x="211" y="597"/>
                    </a:lnTo>
                    <a:lnTo>
                      <a:pt x="207" y="610"/>
                    </a:lnTo>
                    <a:lnTo>
                      <a:pt x="203" y="622"/>
                    </a:lnTo>
                    <a:lnTo>
                      <a:pt x="199" y="633"/>
                    </a:lnTo>
                    <a:lnTo>
                      <a:pt x="195" y="644"/>
                    </a:lnTo>
                    <a:lnTo>
                      <a:pt x="190" y="653"/>
                    </a:lnTo>
                    <a:lnTo>
                      <a:pt x="185" y="663"/>
                    </a:lnTo>
                    <a:lnTo>
                      <a:pt x="180" y="674"/>
                    </a:lnTo>
                    <a:lnTo>
                      <a:pt x="174" y="686"/>
                    </a:lnTo>
                    <a:lnTo>
                      <a:pt x="167" y="699"/>
                    </a:lnTo>
                    <a:lnTo>
                      <a:pt x="151" y="732"/>
                    </a:lnTo>
                    <a:lnTo>
                      <a:pt x="141" y="753"/>
                    </a:lnTo>
                    <a:lnTo>
                      <a:pt x="130" y="777"/>
                    </a:lnTo>
                    <a:lnTo>
                      <a:pt x="118" y="804"/>
                    </a:lnTo>
                    <a:lnTo>
                      <a:pt x="0" y="744"/>
                    </a:lnTo>
                    <a:lnTo>
                      <a:pt x="10" y="724"/>
                    </a:lnTo>
                    <a:lnTo>
                      <a:pt x="19" y="702"/>
                    </a:lnTo>
                    <a:lnTo>
                      <a:pt x="48" y="631"/>
                    </a:lnTo>
                    <a:lnTo>
                      <a:pt x="56" y="607"/>
                    </a:lnTo>
                    <a:lnTo>
                      <a:pt x="65" y="584"/>
                    </a:lnTo>
                    <a:lnTo>
                      <a:pt x="73" y="562"/>
                    </a:lnTo>
                    <a:lnTo>
                      <a:pt x="80" y="542"/>
                    </a:lnTo>
                    <a:lnTo>
                      <a:pt x="87" y="524"/>
                    </a:lnTo>
                    <a:lnTo>
                      <a:pt x="92" y="508"/>
                    </a:lnTo>
                    <a:lnTo>
                      <a:pt x="97" y="496"/>
                    </a:lnTo>
                    <a:lnTo>
                      <a:pt x="99" y="486"/>
                    </a:lnTo>
                    <a:lnTo>
                      <a:pt x="100" y="481"/>
                    </a:lnTo>
                    <a:lnTo>
                      <a:pt x="111" y="427"/>
                    </a:lnTo>
                    <a:lnTo>
                      <a:pt x="124" y="374"/>
                    </a:lnTo>
                    <a:lnTo>
                      <a:pt x="136" y="323"/>
                    </a:lnTo>
                    <a:lnTo>
                      <a:pt x="148" y="273"/>
                    </a:lnTo>
                    <a:lnTo>
                      <a:pt x="156" y="225"/>
                    </a:lnTo>
                    <a:lnTo>
                      <a:pt x="163" y="183"/>
                    </a:lnTo>
                    <a:lnTo>
                      <a:pt x="170" y="147"/>
                    </a:lnTo>
                    <a:lnTo>
                      <a:pt x="176" y="115"/>
                    </a:lnTo>
                    <a:lnTo>
                      <a:pt x="182" y="88"/>
                    </a:lnTo>
                    <a:lnTo>
                      <a:pt x="187" y="66"/>
                    </a:lnTo>
                    <a:lnTo>
                      <a:pt x="191" y="46"/>
                    </a:lnTo>
                    <a:lnTo>
                      <a:pt x="195" y="31"/>
                    </a:lnTo>
                    <a:lnTo>
                      <a:pt x="198" y="19"/>
                    </a:lnTo>
                    <a:lnTo>
                      <a:pt x="201" y="11"/>
                    </a:lnTo>
                    <a:lnTo>
                      <a:pt x="203" y="5"/>
                    </a:lnTo>
                    <a:lnTo>
                      <a:pt x="204" y="1"/>
                    </a:lnTo>
                    <a:lnTo>
                      <a:pt x="204"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4" name="Freeform 23"/>
              <p:cNvSpPr>
                <a:spLocks/>
              </p:cNvSpPr>
              <p:nvPr/>
            </p:nvSpPr>
            <p:spPr bwMode="auto">
              <a:xfrm>
                <a:off x="4365626" y="3230563"/>
                <a:ext cx="344488" cy="900113"/>
              </a:xfrm>
              <a:custGeom>
                <a:avLst/>
                <a:gdLst/>
                <a:ahLst/>
                <a:cxnLst>
                  <a:cxn ang="0">
                    <a:pos x="0" y="0"/>
                  </a:cxn>
                  <a:cxn ang="0">
                    <a:pos x="210" y="295"/>
                  </a:cxn>
                  <a:cxn ang="0">
                    <a:pos x="207" y="487"/>
                  </a:cxn>
                  <a:cxn ang="0">
                    <a:pos x="217" y="525"/>
                  </a:cxn>
                  <a:cxn ang="0">
                    <a:pos x="197" y="567"/>
                  </a:cxn>
                  <a:cxn ang="0">
                    <a:pos x="192" y="522"/>
                  </a:cxn>
                  <a:cxn ang="0">
                    <a:pos x="196" y="322"/>
                  </a:cxn>
                  <a:cxn ang="0">
                    <a:pos x="195" y="321"/>
                  </a:cxn>
                  <a:cxn ang="0">
                    <a:pos x="192" y="316"/>
                  </a:cxn>
                  <a:cxn ang="0">
                    <a:pos x="186" y="308"/>
                  </a:cxn>
                  <a:cxn ang="0">
                    <a:pos x="179" y="298"/>
                  </a:cxn>
                  <a:cxn ang="0">
                    <a:pos x="171" y="285"/>
                  </a:cxn>
                  <a:cxn ang="0">
                    <a:pos x="161" y="270"/>
                  </a:cxn>
                  <a:cxn ang="0">
                    <a:pos x="150" y="252"/>
                  </a:cxn>
                  <a:cxn ang="0">
                    <a:pos x="138" y="234"/>
                  </a:cxn>
                  <a:cxn ang="0">
                    <a:pos x="126" y="213"/>
                  </a:cxn>
                  <a:cxn ang="0">
                    <a:pos x="111" y="192"/>
                  </a:cxn>
                  <a:cxn ang="0">
                    <a:pos x="97" y="169"/>
                  </a:cxn>
                  <a:cxn ang="0">
                    <a:pos x="83" y="145"/>
                  </a:cxn>
                  <a:cxn ang="0">
                    <a:pos x="69" y="121"/>
                  </a:cxn>
                  <a:cxn ang="0">
                    <a:pos x="54" y="97"/>
                  </a:cxn>
                  <a:cxn ang="0">
                    <a:pos x="40" y="72"/>
                  </a:cxn>
                  <a:cxn ang="0">
                    <a:pos x="13" y="23"/>
                  </a:cxn>
                  <a:cxn ang="0">
                    <a:pos x="0" y="0"/>
                  </a:cxn>
                </a:cxnLst>
                <a:rect l="0" t="0" r="r" b="b"/>
                <a:pathLst>
                  <a:path w="217" h="567">
                    <a:moveTo>
                      <a:pt x="0" y="0"/>
                    </a:moveTo>
                    <a:lnTo>
                      <a:pt x="210" y="295"/>
                    </a:lnTo>
                    <a:lnTo>
                      <a:pt x="207" y="487"/>
                    </a:lnTo>
                    <a:lnTo>
                      <a:pt x="217" y="525"/>
                    </a:lnTo>
                    <a:lnTo>
                      <a:pt x="197" y="567"/>
                    </a:lnTo>
                    <a:lnTo>
                      <a:pt x="192" y="522"/>
                    </a:lnTo>
                    <a:lnTo>
                      <a:pt x="196" y="322"/>
                    </a:lnTo>
                    <a:lnTo>
                      <a:pt x="195" y="321"/>
                    </a:lnTo>
                    <a:lnTo>
                      <a:pt x="192" y="316"/>
                    </a:lnTo>
                    <a:lnTo>
                      <a:pt x="186" y="308"/>
                    </a:lnTo>
                    <a:lnTo>
                      <a:pt x="179" y="298"/>
                    </a:lnTo>
                    <a:lnTo>
                      <a:pt x="171" y="285"/>
                    </a:lnTo>
                    <a:lnTo>
                      <a:pt x="161" y="270"/>
                    </a:lnTo>
                    <a:lnTo>
                      <a:pt x="150" y="252"/>
                    </a:lnTo>
                    <a:lnTo>
                      <a:pt x="138" y="234"/>
                    </a:lnTo>
                    <a:lnTo>
                      <a:pt x="126" y="213"/>
                    </a:lnTo>
                    <a:lnTo>
                      <a:pt x="111" y="192"/>
                    </a:lnTo>
                    <a:lnTo>
                      <a:pt x="97" y="169"/>
                    </a:lnTo>
                    <a:lnTo>
                      <a:pt x="83" y="145"/>
                    </a:lnTo>
                    <a:lnTo>
                      <a:pt x="69" y="121"/>
                    </a:lnTo>
                    <a:lnTo>
                      <a:pt x="54" y="97"/>
                    </a:lnTo>
                    <a:lnTo>
                      <a:pt x="40" y="72"/>
                    </a:lnTo>
                    <a:lnTo>
                      <a:pt x="13" y="23"/>
                    </a:lnTo>
                    <a:lnTo>
                      <a:pt x="0"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5" name="Freeform 24"/>
              <p:cNvSpPr>
                <a:spLocks/>
              </p:cNvSpPr>
              <p:nvPr/>
            </p:nvSpPr>
            <p:spPr bwMode="auto">
              <a:xfrm>
                <a:off x="4683126" y="2754313"/>
                <a:ext cx="612775" cy="1397000"/>
              </a:xfrm>
              <a:custGeom>
                <a:avLst/>
                <a:gdLst/>
                <a:ahLst/>
                <a:cxnLst>
                  <a:cxn ang="0">
                    <a:pos x="159" y="2"/>
                  </a:cxn>
                  <a:cxn ang="0">
                    <a:pos x="163" y="20"/>
                  </a:cxn>
                  <a:cxn ang="0">
                    <a:pos x="170" y="53"/>
                  </a:cxn>
                  <a:cxn ang="0">
                    <a:pos x="178" y="97"/>
                  </a:cxn>
                  <a:cxn ang="0">
                    <a:pos x="189" y="149"/>
                  </a:cxn>
                  <a:cxn ang="0">
                    <a:pos x="211" y="252"/>
                  </a:cxn>
                  <a:cxn ang="0">
                    <a:pos x="230" y="337"/>
                  </a:cxn>
                  <a:cxn ang="0">
                    <a:pos x="249" y="408"/>
                  </a:cxn>
                  <a:cxn ang="0">
                    <a:pos x="265" y="452"/>
                  </a:cxn>
                  <a:cxn ang="0">
                    <a:pos x="278" y="482"/>
                  </a:cxn>
                  <a:cxn ang="0">
                    <a:pos x="294" y="518"/>
                  </a:cxn>
                  <a:cxn ang="0">
                    <a:pos x="322" y="578"/>
                  </a:cxn>
                  <a:cxn ang="0">
                    <a:pos x="351" y="636"/>
                  </a:cxn>
                  <a:cxn ang="0">
                    <a:pos x="367" y="669"/>
                  </a:cxn>
                  <a:cxn ang="0">
                    <a:pos x="378" y="693"/>
                  </a:cxn>
                  <a:cxn ang="0">
                    <a:pos x="385" y="708"/>
                  </a:cxn>
                  <a:cxn ang="0">
                    <a:pos x="273" y="767"/>
                  </a:cxn>
                  <a:cxn ang="0">
                    <a:pos x="269" y="759"/>
                  </a:cxn>
                  <a:cxn ang="0">
                    <a:pos x="259" y="740"/>
                  </a:cxn>
                  <a:cxn ang="0">
                    <a:pos x="244" y="711"/>
                  </a:cxn>
                  <a:cxn ang="0">
                    <a:pos x="226" y="674"/>
                  </a:cxn>
                  <a:cxn ang="0">
                    <a:pos x="196" y="611"/>
                  </a:cxn>
                  <a:cxn ang="0">
                    <a:pos x="176" y="567"/>
                  </a:cxn>
                  <a:cxn ang="0">
                    <a:pos x="159" y="525"/>
                  </a:cxn>
                  <a:cxn ang="0">
                    <a:pos x="145" y="487"/>
                  </a:cxn>
                  <a:cxn ang="0">
                    <a:pos x="137" y="456"/>
                  </a:cxn>
                  <a:cxn ang="0">
                    <a:pos x="138" y="466"/>
                  </a:cxn>
                  <a:cxn ang="0">
                    <a:pos x="141" y="491"/>
                  </a:cxn>
                  <a:cxn ang="0">
                    <a:pos x="145" y="528"/>
                  </a:cxn>
                  <a:cxn ang="0">
                    <a:pos x="149" y="575"/>
                  </a:cxn>
                  <a:cxn ang="0">
                    <a:pos x="156" y="654"/>
                  </a:cxn>
                  <a:cxn ang="0">
                    <a:pos x="159" y="708"/>
                  </a:cxn>
                  <a:cxn ang="0">
                    <a:pos x="160" y="803"/>
                  </a:cxn>
                  <a:cxn ang="0">
                    <a:pos x="159" y="839"/>
                  </a:cxn>
                  <a:cxn ang="0">
                    <a:pos x="158" y="865"/>
                  </a:cxn>
                  <a:cxn ang="0">
                    <a:pos x="16" y="880"/>
                  </a:cxn>
                  <a:cxn ang="0">
                    <a:pos x="6" y="606"/>
                  </a:cxn>
                  <a:cxn ang="0">
                    <a:pos x="9" y="602"/>
                  </a:cxn>
                  <a:cxn ang="0">
                    <a:pos x="16" y="589"/>
                  </a:cxn>
                  <a:cxn ang="0">
                    <a:pos x="27" y="567"/>
                  </a:cxn>
                  <a:cxn ang="0">
                    <a:pos x="40" y="534"/>
                  </a:cxn>
                  <a:cxn ang="0">
                    <a:pos x="53" y="491"/>
                  </a:cxn>
                  <a:cxn ang="0">
                    <a:pos x="66" y="435"/>
                  </a:cxn>
                  <a:cxn ang="0">
                    <a:pos x="76" y="367"/>
                  </a:cxn>
                  <a:cxn ang="0">
                    <a:pos x="81" y="285"/>
                  </a:cxn>
                  <a:cxn ang="0">
                    <a:pos x="83" y="189"/>
                  </a:cxn>
                  <a:cxn ang="0">
                    <a:pos x="77" y="78"/>
                  </a:cxn>
                  <a:cxn ang="0">
                    <a:pos x="158" y="0"/>
                  </a:cxn>
                </a:cxnLst>
                <a:rect l="0" t="0" r="r" b="b"/>
                <a:pathLst>
                  <a:path w="386" h="880">
                    <a:moveTo>
                      <a:pt x="158" y="0"/>
                    </a:moveTo>
                    <a:lnTo>
                      <a:pt x="159" y="2"/>
                    </a:lnTo>
                    <a:lnTo>
                      <a:pt x="160" y="9"/>
                    </a:lnTo>
                    <a:lnTo>
                      <a:pt x="163" y="20"/>
                    </a:lnTo>
                    <a:lnTo>
                      <a:pt x="166" y="35"/>
                    </a:lnTo>
                    <a:lnTo>
                      <a:pt x="170" y="53"/>
                    </a:lnTo>
                    <a:lnTo>
                      <a:pt x="174" y="75"/>
                    </a:lnTo>
                    <a:lnTo>
                      <a:pt x="178" y="97"/>
                    </a:lnTo>
                    <a:lnTo>
                      <a:pt x="184" y="123"/>
                    </a:lnTo>
                    <a:lnTo>
                      <a:pt x="189" y="149"/>
                    </a:lnTo>
                    <a:lnTo>
                      <a:pt x="200" y="204"/>
                    </a:lnTo>
                    <a:lnTo>
                      <a:pt x="211" y="252"/>
                    </a:lnTo>
                    <a:lnTo>
                      <a:pt x="220" y="297"/>
                    </a:lnTo>
                    <a:lnTo>
                      <a:pt x="230" y="337"/>
                    </a:lnTo>
                    <a:lnTo>
                      <a:pt x="239" y="374"/>
                    </a:lnTo>
                    <a:lnTo>
                      <a:pt x="249" y="408"/>
                    </a:lnTo>
                    <a:lnTo>
                      <a:pt x="260" y="440"/>
                    </a:lnTo>
                    <a:lnTo>
                      <a:pt x="265" y="452"/>
                    </a:lnTo>
                    <a:lnTo>
                      <a:pt x="270" y="466"/>
                    </a:lnTo>
                    <a:lnTo>
                      <a:pt x="278" y="482"/>
                    </a:lnTo>
                    <a:lnTo>
                      <a:pt x="285" y="499"/>
                    </a:lnTo>
                    <a:lnTo>
                      <a:pt x="294" y="518"/>
                    </a:lnTo>
                    <a:lnTo>
                      <a:pt x="304" y="537"/>
                    </a:lnTo>
                    <a:lnTo>
                      <a:pt x="322" y="578"/>
                    </a:lnTo>
                    <a:lnTo>
                      <a:pt x="341" y="618"/>
                    </a:lnTo>
                    <a:lnTo>
                      <a:pt x="351" y="636"/>
                    </a:lnTo>
                    <a:lnTo>
                      <a:pt x="359" y="653"/>
                    </a:lnTo>
                    <a:lnTo>
                      <a:pt x="367" y="669"/>
                    </a:lnTo>
                    <a:lnTo>
                      <a:pt x="373" y="682"/>
                    </a:lnTo>
                    <a:lnTo>
                      <a:pt x="378" y="693"/>
                    </a:lnTo>
                    <a:lnTo>
                      <a:pt x="383" y="702"/>
                    </a:lnTo>
                    <a:lnTo>
                      <a:pt x="385" y="708"/>
                    </a:lnTo>
                    <a:lnTo>
                      <a:pt x="386" y="709"/>
                    </a:lnTo>
                    <a:lnTo>
                      <a:pt x="273" y="767"/>
                    </a:lnTo>
                    <a:lnTo>
                      <a:pt x="272" y="765"/>
                    </a:lnTo>
                    <a:lnTo>
                      <a:pt x="269" y="759"/>
                    </a:lnTo>
                    <a:lnTo>
                      <a:pt x="265" y="751"/>
                    </a:lnTo>
                    <a:lnTo>
                      <a:pt x="259" y="740"/>
                    </a:lnTo>
                    <a:lnTo>
                      <a:pt x="252" y="726"/>
                    </a:lnTo>
                    <a:lnTo>
                      <a:pt x="244" y="711"/>
                    </a:lnTo>
                    <a:lnTo>
                      <a:pt x="235" y="693"/>
                    </a:lnTo>
                    <a:lnTo>
                      <a:pt x="226" y="674"/>
                    </a:lnTo>
                    <a:lnTo>
                      <a:pt x="216" y="653"/>
                    </a:lnTo>
                    <a:lnTo>
                      <a:pt x="196" y="611"/>
                    </a:lnTo>
                    <a:lnTo>
                      <a:pt x="186" y="589"/>
                    </a:lnTo>
                    <a:lnTo>
                      <a:pt x="176" y="567"/>
                    </a:lnTo>
                    <a:lnTo>
                      <a:pt x="167" y="545"/>
                    </a:lnTo>
                    <a:lnTo>
                      <a:pt x="159" y="525"/>
                    </a:lnTo>
                    <a:lnTo>
                      <a:pt x="152" y="505"/>
                    </a:lnTo>
                    <a:lnTo>
                      <a:pt x="145" y="487"/>
                    </a:lnTo>
                    <a:lnTo>
                      <a:pt x="141" y="471"/>
                    </a:lnTo>
                    <a:lnTo>
                      <a:pt x="137" y="456"/>
                    </a:lnTo>
                    <a:lnTo>
                      <a:pt x="137" y="459"/>
                    </a:lnTo>
                    <a:lnTo>
                      <a:pt x="138" y="466"/>
                    </a:lnTo>
                    <a:lnTo>
                      <a:pt x="140" y="476"/>
                    </a:lnTo>
                    <a:lnTo>
                      <a:pt x="141" y="491"/>
                    </a:lnTo>
                    <a:lnTo>
                      <a:pt x="143" y="508"/>
                    </a:lnTo>
                    <a:lnTo>
                      <a:pt x="145" y="528"/>
                    </a:lnTo>
                    <a:lnTo>
                      <a:pt x="147" y="551"/>
                    </a:lnTo>
                    <a:lnTo>
                      <a:pt x="149" y="575"/>
                    </a:lnTo>
                    <a:lnTo>
                      <a:pt x="152" y="600"/>
                    </a:lnTo>
                    <a:lnTo>
                      <a:pt x="156" y="654"/>
                    </a:lnTo>
                    <a:lnTo>
                      <a:pt x="158" y="682"/>
                    </a:lnTo>
                    <a:lnTo>
                      <a:pt x="159" y="708"/>
                    </a:lnTo>
                    <a:lnTo>
                      <a:pt x="160" y="725"/>
                    </a:lnTo>
                    <a:lnTo>
                      <a:pt x="160" y="803"/>
                    </a:lnTo>
                    <a:lnTo>
                      <a:pt x="159" y="822"/>
                    </a:lnTo>
                    <a:lnTo>
                      <a:pt x="159" y="839"/>
                    </a:lnTo>
                    <a:lnTo>
                      <a:pt x="159" y="854"/>
                    </a:lnTo>
                    <a:lnTo>
                      <a:pt x="158" y="865"/>
                    </a:lnTo>
                    <a:lnTo>
                      <a:pt x="158" y="875"/>
                    </a:lnTo>
                    <a:lnTo>
                      <a:pt x="16" y="880"/>
                    </a:lnTo>
                    <a:lnTo>
                      <a:pt x="0" y="814"/>
                    </a:lnTo>
                    <a:lnTo>
                      <a:pt x="6" y="606"/>
                    </a:lnTo>
                    <a:lnTo>
                      <a:pt x="7" y="605"/>
                    </a:lnTo>
                    <a:lnTo>
                      <a:pt x="9" y="602"/>
                    </a:lnTo>
                    <a:lnTo>
                      <a:pt x="12" y="596"/>
                    </a:lnTo>
                    <a:lnTo>
                      <a:pt x="16" y="589"/>
                    </a:lnTo>
                    <a:lnTo>
                      <a:pt x="22" y="579"/>
                    </a:lnTo>
                    <a:lnTo>
                      <a:pt x="27" y="567"/>
                    </a:lnTo>
                    <a:lnTo>
                      <a:pt x="33" y="552"/>
                    </a:lnTo>
                    <a:lnTo>
                      <a:pt x="40" y="534"/>
                    </a:lnTo>
                    <a:lnTo>
                      <a:pt x="47" y="514"/>
                    </a:lnTo>
                    <a:lnTo>
                      <a:pt x="53" y="491"/>
                    </a:lnTo>
                    <a:lnTo>
                      <a:pt x="59" y="464"/>
                    </a:lnTo>
                    <a:lnTo>
                      <a:pt x="66" y="435"/>
                    </a:lnTo>
                    <a:lnTo>
                      <a:pt x="71" y="403"/>
                    </a:lnTo>
                    <a:lnTo>
                      <a:pt x="76" y="367"/>
                    </a:lnTo>
                    <a:lnTo>
                      <a:pt x="79" y="328"/>
                    </a:lnTo>
                    <a:lnTo>
                      <a:pt x="81" y="285"/>
                    </a:lnTo>
                    <a:lnTo>
                      <a:pt x="83" y="239"/>
                    </a:lnTo>
                    <a:lnTo>
                      <a:pt x="83" y="189"/>
                    </a:lnTo>
                    <a:lnTo>
                      <a:pt x="81" y="135"/>
                    </a:lnTo>
                    <a:lnTo>
                      <a:pt x="77" y="78"/>
                    </a:lnTo>
                    <a:lnTo>
                      <a:pt x="71" y="16"/>
                    </a:lnTo>
                    <a:lnTo>
                      <a:pt x="158" y="0"/>
                    </a:lnTo>
                    <a:close/>
                  </a:path>
                </a:pathLst>
              </a:cu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16200000" scaled="1"/>
                <a:tileRect/>
              </a:gra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6" name="Freeform 25"/>
              <p:cNvSpPr>
                <a:spLocks/>
              </p:cNvSpPr>
              <p:nvPr/>
            </p:nvSpPr>
            <p:spPr bwMode="auto">
              <a:xfrm>
                <a:off x="4675188" y="2763838"/>
                <a:ext cx="246063" cy="952500"/>
              </a:xfrm>
              <a:custGeom>
                <a:avLst/>
                <a:gdLst/>
                <a:ahLst/>
                <a:cxnLst>
                  <a:cxn ang="0">
                    <a:pos x="146" y="0"/>
                  </a:cxn>
                  <a:cxn ang="0">
                    <a:pos x="155" y="168"/>
                  </a:cxn>
                  <a:cxn ang="0">
                    <a:pos x="115" y="188"/>
                  </a:cxn>
                  <a:cxn ang="0">
                    <a:pos x="148" y="196"/>
                  </a:cxn>
                  <a:cxn ang="0">
                    <a:pos x="147" y="198"/>
                  </a:cxn>
                  <a:cxn ang="0">
                    <a:pos x="146" y="206"/>
                  </a:cxn>
                  <a:cxn ang="0">
                    <a:pos x="144" y="217"/>
                  </a:cxn>
                  <a:cxn ang="0">
                    <a:pos x="140" y="232"/>
                  </a:cxn>
                  <a:cxn ang="0">
                    <a:pos x="136" y="251"/>
                  </a:cxn>
                  <a:cxn ang="0">
                    <a:pos x="131" y="272"/>
                  </a:cxn>
                  <a:cxn ang="0">
                    <a:pos x="125" y="296"/>
                  </a:cxn>
                  <a:cxn ang="0">
                    <a:pos x="119" y="323"/>
                  </a:cxn>
                  <a:cxn ang="0">
                    <a:pos x="111" y="350"/>
                  </a:cxn>
                  <a:cxn ang="0">
                    <a:pos x="103" y="379"/>
                  </a:cxn>
                  <a:cxn ang="0">
                    <a:pos x="84" y="439"/>
                  </a:cxn>
                  <a:cxn ang="0">
                    <a:pos x="73" y="468"/>
                  </a:cxn>
                  <a:cxn ang="0">
                    <a:pos x="62" y="498"/>
                  </a:cxn>
                  <a:cxn ang="0">
                    <a:pos x="50" y="526"/>
                  </a:cxn>
                  <a:cxn ang="0">
                    <a:pos x="38" y="553"/>
                  </a:cxn>
                  <a:cxn ang="0">
                    <a:pos x="24" y="577"/>
                  </a:cxn>
                  <a:cxn ang="0">
                    <a:pos x="11" y="600"/>
                  </a:cxn>
                  <a:cxn ang="0">
                    <a:pos x="0" y="555"/>
                  </a:cxn>
                  <a:cxn ang="0">
                    <a:pos x="1" y="553"/>
                  </a:cxn>
                  <a:cxn ang="0">
                    <a:pos x="3" y="546"/>
                  </a:cxn>
                  <a:cxn ang="0">
                    <a:pos x="6" y="537"/>
                  </a:cxn>
                  <a:cxn ang="0">
                    <a:pos x="11" y="524"/>
                  </a:cxn>
                  <a:cxn ang="0">
                    <a:pos x="16" y="506"/>
                  </a:cxn>
                  <a:cxn ang="0">
                    <a:pos x="21" y="487"/>
                  </a:cxn>
                  <a:cxn ang="0">
                    <a:pos x="27" y="465"/>
                  </a:cxn>
                  <a:cxn ang="0">
                    <a:pos x="34" y="439"/>
                  </a:cxn>
                  <a:cxn ang="0">
                    <a:pos x="40" y="412"/>
                  </a:cxn>
                  <a:cxn ang="0">
                    <a:pos x="46" y="383"/>
                  </a:cxn>
                  <a:cxn ang="0">
                    <a:pos x="51" y="352"/>
                  </a:cxn>
                  <a:cxn ang="0">
                    <a:pos x="55" y="320"/>
                  </a:cxn>
                  <a:cxn ang="0">
                    <a:pos x="59" y="287"/>
                  </a:cxn>
                  <a:cxn ang="0">
                    <a:pos x="62" y="242"/>
                  </a:cxn>
                  <a:cxn ang="0">
                    <a:pos x="64" y="201"/>
                  </a:cxn>
                  <a:cxn ang="0">
                    <a:pos x="65" y="163"/>
                  </a:cxn>
                  <a:cxn ang="0">
                    <a:pos x="65" y="129"/>
                  </a:cxn>
                  <a:cxn ang="0">
                    <a:pos x="64" y="99"/>
                  </a:cxn>
                  <a:cxn ang="0">
                    <a:pos x="63" y="74"/>
                  </a:cxn>
                  <a:cxn ang="0">
                    <a:pos x="61" y="53"/>
                  </a:cxn>
                  <a:cxn ang="0">
                    <a:pos x="60" y="35"/>
                  </a:cxn>
                  <a:cxn ang="0">
                    <a:pos x="59" y="24"/>
                  </a:cxn>
                  <a:cxn ang="0">
                    <a:pos x="57" y="16"/>
                  </a:cxn>
                  <a:cxn ang="0">
                    <a:pos x="57" y="13"/>
                  </a:cxn>
                  <a:cxn ang="0">
                    <a:pos x="146" y="0"/>
                  </a:cxn>
                </a:cxnLst>
                <a:rect l="0" t="0" r="r" b="b"/>
                <a:pathLst>
                  <a:path w="155" h="600">
                    <a:moveTo>
                      <a:pt x="146" y="0"/>
                    </a:moveTo>
                    <a:lnTo>
                      <a:pt x="155" y="168"/>
                    </a:lnTo>
                    <a:lnTo>
                      <a:pt x="115" y="188"/>
                    </a:lnTo>
                    <a:lnTo>
                      <a:pt x="148" y="196"/>
                    </a:lnTo>
                    <a:lnTo>
                      <a:pt x="147" y="198"/>
                    </a:lnTo>
                    <a:lnTo>
                      <a:pt x="146" y="206"/>
                    </a:lnTo>
                    <a:lnTo>
                      <a:pt x="144" y="217"/>
                    </a:lnTo>
                    <a:lnTo>
                      <a:pt x="140" y="232"/>
                    </a:lnTo>
                    <a:lnTo>
                      <a:pt x="136" y="251"/>
                    </a:lnTo>
                    <a:lnTo>
                      <a:pt x="131" y="272"/>
                    </a:lnTo>
                    <a:lnTo>
                      <a:pt x="125" y="296"/>
                    </a:lnTo>
                    <a:lnTo>
                      <a:pt x="119" y="323"/>
                    </a:lnTo>
                    <a:lnTo>
                      <a:pt x="111" y="350"/>
                    </a:lnTo>
                    <a:lnTo>
                      <a:pt x="103" y="379"/>
                    </a:lnTo>
                    <a:lnTo>
                      <a:pt x="84" y="439"/>
                    </a:lnTo>
                    <a:lnTo>
                      <a:pt x="73" y="468"/>
                    </a:lnTo>
                    <a:lnTo>
                      <a:pt x="62" y="498"/>
                    </a:lnTo>
                    <a:lnTo>
                      <a:pt x="50" y="526"/>
                    </a:lnTo>
                    <a:lnTo>
                      <a:pt x="38" y="553"/>
                    </a:lnTo>
                    <a:lnTo>
                      <a:pt x="24" y="577"/>
                    </a:lnTo>
                    <a:lnTo>
                      <a:pt x="11" y="600"/>
                    </a:lnTo>
                    <a:lnTo>
                      <a:pt x="0" y="555"/>
                    </a:lnTo>
                    <a:lnTo>
                      <a:pt x="1" y="553"/>
                    </a:lnTo>
                    <a:lnTo>
                      <a:pt x="3" y="546"/>
                    </a:lnTo>
                    <a:lnTo>
                      <a:pt x="6" y="537"/>
                    </a:lnTo>
                    <a:lnTo>
                      <a:pt x="11" y="524"/>
                    </a:lnTo>
                    <a:lnTo>
                      <a:pt x="16" y="506"/>
                    </a:lnTo>
                    <a:lnTo>
                      <a:pt x="21" y="487"/>
                    </a:lnTo>
                    <a:lnTo>
                      <a:pt x="27" y="465"/>
                    </a:lnTo>
                    <a:lnTo>
                      <a:pt x="34" y="439"/>
                    </a:lnTo>
                    <a:lnTo>
                      <a:pt x="40" y="412"/>
                    </a:lnTo>
                    <a:lnTo>
                      <a:pt x="46" y="383"/>
                    </a:lnTo>
                    <a:lnTo>
                      <a:pt x="51" y="352"/>
                    </a:lnTo>
                    <a:lnTo>
                      <a:pt x="55" y="320"/>
                    </a:lnTo>
                    <a:lnTo>
                      <a:pt x="59" y="287"/>
                    </a:lnTo>
                    <a:lnTo>
                      <a:pt x="62" y="242"/>
                    </a:lnTo>
                    <a:lnTo>
                      <a:pt x="64" y="201"/>
                    </a:lnTo>
                    <a:lnTo>
                      <a:pt x="65" y="163"/>
                    </a:lnTo>
                    <a:lnTo>
                      <a:pt x="65" y="129"/>
                    </a:lnTo>
                    <a:lnTo>
                      <a:pt x="64" y="99"/>
                    </a:lnTo>
                    <a:lnTo>
                      <a:pt x="63" y="74"/>
                    </a:lnTo>
                    <a:lnTo>
                      <a:pt x="61" y="53"/>
                    </a:lnTo>
                    <a:lnTo>
                      <a:pt x="60" y="35"/>
                    </a:lnTo>
                    <a:lnTo>
                      <a:pt x="59" y="24"/>
                    </a:lnTo>
                    <a:lnTo>
                      <a:pt x="57" y="16"/>
                    </a:lnTo>
                    <a:lnTo>
                      <a:pt x="57" y="13"/>
                    </a:lnTo>
                    <a:lnTo>
                      <a:pt x="146"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7" name="Freeform 26"/>
              <p:cNvSpPr>
                <a:spLocks/>
              </p:cNvSpPr>
              <p:nvPr/>
            </p:nvSpPr>
            <p:spPr bwMode="auto">
              <a:xfrm>
                <a:off x="4249738" y="2824163"/>
                <a:ext cx="442913" cy="892175"/>
              </a:xfrm>
              <a:custGeom>
                <a:avLst/>
                <a:gdLst/>
                <a:ahLst/>
                <a:cxnLst>
                  <a:cxn ang="0">
                    <a:pos x="93" y="2"/>
                  </a:cxn>
                  <a:cxn ang="0">
                    <a:pos x="98" y="19"/>
                  </a:cxn>
                  <a:cxn ang="0">
                    <a:pos x="107" y="50"/>
                  </a:cxn>
                  <a:cxn ang="0">
                    <a:pos x="119" y="92"/>
                  </a:cxn>
                  <a:cxn ang="0">
                    <a:pos x="134" y="140"/>
                  </a:cxn>
                  <a:cxn ang="0">
                    <a:pos x="158" y="218"/>
                  </a:cxn>
                  <a:cxn ang="0">
                    <a:pos x="175" y="267"/>
                  </a:cxn>
                  <a:cxn ang="0">
                    <a:pos x="192" y="317"/>
                  </a:cxn>
                  <a:cxn ang="0">
                    <a:pos x="212" y="366"/>
                  </a:cxn>
                  <a:cxn ang="0">
                    <a:pos x="231" y="411"/>
                  </a:cxn>
                  <a:cxn ang="0">
                    <a:pos x="249" y="449"/>
                  </a:cxn>
                  <a:cxn ang="0">
                    <a:pos x="263" y="479"/>
                  </a:cxn>
                  <a:cxn ang="0">
                    <a:pos x="273" y="499"/>
                  </a:cxn>
                  <a:cxn ang="0">
                    <a:pos x="277" y="506"/>
                  </a:cxn>
                  <a:cxn ang="0">
                    <a:pos x="277" y="560"/>
                  </a:cxn>
                  <a:cxn ang="0">
                    <a:pos x="269" y="548"/>
                  </a:cxn>
                  <a:cxn ang="0">
                    <a:pos x="254" y="525"/>
                  </a:cxn>
                  <a:cxn ang="0">
                    <a:pos x="234" y="497"/>
                  </a:cxn>
                  <a:cxn ang="0">
                    <a:pos x="200" y="449"/>
                  </a:cxn>
                  <a:cxn ang="0">
                    <a:pos x="179" y="419"/>
                  </a:cxn>
                  <a:cxn ang="0">
                    <a:pos x="160" y="395"/>
                  </a:cxn>
                  <a:cxn ang="0">
                    <a:pos x="140" y="367"/>
                  </a:cxn>
                  <a:cxn ang="0">
                    <a:pos x="97" y="302"/>
                  </a:cxn>
                  <a:cxn ang="0">
                    <a:pos x="77" y="271"/>
                  </a:cxn>
                  <a:cxn ang="0">
                    <a:pos x="61" y="245"/>
                  </a:cxn>
                  <a:cxn ang="0">
                    <a:pos x="49" y="227"/>
                  </a:cxn>
                  <a:cxn ang="0">
                    <a:pos x="45" y="220"/>
                  </a:cxn>
                  <a:cxn ang="0">
                    <a:pos x="36" y="190"/>
                  </a:cxn>
                  <a:cxn ang="0">
                    <a:pos x="33" y="181"/>
                  </a:cxn>
                  <a:cxn ang="0">
                    <a:pos x="28" y="157"/>
                  </a:cxn>
                  <a:cxn ang="0">
                    <a:pos x="21" y="125"/>
                  </a:cxn>
                  <a:cxn ang="0">
                    <a:pos x="10" y="68"/>
                  </a:cxn>
                  <a:cxn ang="0">
                    <a:pos x="4" y="31"/>
                  </a:cxn>
                  <a:cxn ang="0">
                    <a:pos x="0" y="2"/>
                  </a:cxn>
                </a:cxnLst>
                <a:rect l="0" t="0" r="r" b="b"/>
                <a:pathLst>
                  <a:path w="279" h="562">
                    <a:moveTo>
                      <a:pt x="92" y="0"/>
                    </a:moveTo>
                    <a:lnTo>
                      <a:pt x="93" y="2"/>
                    </a:lnTo>
                    <a:lnTo>
                      <a:pt x="95" y="8"/>
                    </a:lnTo>
                    <a:lnTo>
                      <a:pt x="98" y="19"/>
                    </a:lnTo>
                    <a:lnTo>
                      <a:pt x="102" y="34"/>
                    </a:lnTo>
                    <a:lnTo>
                      <a:pt x="107" y="50"/>
                    </a:lnTo>
                    <a:lnTo>
                      <a:pt x="113" y="70"/>
                    </a:lnTo>
                    <a:lnTo>
                      <a:pt x="119" y="92"/>
                    </a:lnTo>
                    <a:lnTo>
                      <a:pt x="126" y="116"/>
                    </a:lnTo>
                    <a:lnTo>
                      <a:pt x="134" y="140"/>
                    </a:lnTo>
                    <a:lnTo>
                      <a:pt x="150" y="192"/>
                    </a:lnTo>
                    <a:lnTo>
                      <a:pt x="158" y="218"/>
                    </a:lnTo>
                    <a:lnTo>
                      <a:pt x="166" y="243"/>
                    </a:lnTo>
                    <a:lnTo>
                      <a:pt x="175" y="267"/>
                    </a:lnTo>
                    <a:lnTo>
                      <a:pt x="183" y="291"/>
                    </a:lnTo>
                    <a:lnTo>
                      <a:pt x="192" y="317"/>
                    </a:lnTo>
                    <a:lnTo>
                      <a:pt x="202" y="341"/>
                    </a:lnTo>
                    <a:lnTo>
                      <a:pt x="212" y="366"/>
                    </a:lnTo>
                    <a:lnTo>
                      <a:pt x="221" y="389"/>
                    </a:lnTo>
                    <a:lnTo>
                      <a:pt x="231" y="411"/>
                    </a:lnTo>
                    <a:lnTo>
                      <a:pt x="240" y="431"/>
                    </a:lnTo>
                    <a:lnTo>
                      <a:pt x="249" y="449"/>
                    </a:lnTo>
                    <a:lnTo>
                      <a:pt x="256" y="466"/>
                    </a:lnTo>
                    <a:lnTo>
                      <a:pt x="263" y="479"/>
                    </a:lnTo>
                    <a:lnTo>
                      <a:pt x="269" y="491"/>
                    </a:lnTo>
                    <a:lnTo>
                      <a:pt x="273" y="499"/>
                    </a:lnTo>
                    <a:lnTo>
                      <a:pt x="276" y="504"/>
                    </a:lnTo>
                    <a:lnTo>
                      <a:pt x="277" y="506"/>
                    </a:lnTo>
                    <a:lnTo>
                      <a:pt x="279" y="562"/>
                    </a:lnTo>
                    <a:lnTo>
                      <a:pt x="277" y="560"/>
                    </a:lnTo>
                    <a:lnTo>
                      <a:pt x="274" y="555"/>
                    </a:lnTo>
                    <a:lnTo>
                      <a:pt x="269" y="548"/>
                    </a:lnTo>
                    <a:lnTo>
                      <a:pt x="262" y="538"/>
                    </a:lnTo>
                    <a:lnTo>
                      <a:pt x="254" y="525"/>
                    </a:lnTo>
                    <a:lnTo>
                      <a:pt x="244" y="512"/>
                    </a:lnTo>
                    <a:lnTo>
                      <a:pt x="234" y="497"/>
                    </a:lnTo>
                    <a:lnTo>
                      <a:pt x="212" y="465"/>
                    </a:lnTo>
                    <a:lnTo>
                      <a:pt x="200" y="449"/>
                    </a:lnTo>
                    <a:lnTo>
                      <a:pt x="189" y="434"/>
                    </a:lnTo>
                    <a:lnTo>
                      <a:pt x="179" y="419"/>
                    </a:lnTo>
                    <a:lnTo>
                      <a:pt x="169" y="407"/>
                    </a:lnTo>
                    <a:lnTo>
                      <a:pt x="160" y="395"/>
                    </a:lnTo>
                    <a:lnTo>
                      <a:pt x="150" y="382"/>
                    </a:lnTo>
                    <a:lnTo>
                      <a:pt x="140" y="367"/>
                    </a:lnTo>
                    <a:lnTo>
                      <a:pt x="130" y="352"/>
                    </a:lnTo>
                    <a:lnTo>
                      <a:pt x="97" y="302"/>
                    </a:lnTo>
                    <a:lnTo>
                      <a:pt x="87" y="286"/>
                    </a:lnTo>
                    <a:lnTo>
                      <a:pt x="77" y="271"/>
                    </a:lnTo>
                    <a:lnTo>
                      <a:pt x="68" y="257"/>
                    </a:lnTo>
                    <a:lnTo>
                      <a:pt x="61" y="245"/>
                    </a:lnTo>
                    <a:lnTo>
                      <a:pt x="54" y="234"/>
                    </a:lnTo>
                    <a:lnTo>
                      <a:pt x="49" y="227"/>
                    </a:lnTo>
                    <a:lnTo>
                      <a:pt x="46" y="222"/>
                    </a:lnTo>
                    <a:lnTo>
                      <a:pt x="45" y="220"/>
                    </a:lnTo>
                    <a:lnTo>
                      <a:pt x="87" y="190"/>
                    </a:lnTo>
                    <a:lnTo>
                      <a:pt x="36" y="190"/>
                    </a:lnTo>
                    <a:lnTo>
                      <a:pt x="35" y="187"/>
                    </a:lnTo>
                    <a:lnTo>
                      <a:pt x="33" y="181"/>
                    </a:lnTo>
                    <a:lnTo>
                      <a:pt x="32" y="171"/>
                    </a:lnTo>
                    <a:lnTo>
                      <a:pt x="28" y="157"/>
                    </a:lnTo>
                    <a:lnTo>
                      <a:pt x="25" y="142"/>
                    </a:lnTo>
                    <a:lnTo>
                      <a:pt x="21" y="125"/>
                    </a:lnTo>
                    <a:lnTo>
                      <a:pt x="13" y="87"/>
                    </a:lnTo>
                    <a:lnTo>
                      <a:pt x="10" y="68"/>
                    </a:lnTo>
                    <a:lnTo>
                      <a:pt x="6" y="49"/>
                    </a:lnTo>
                    <a:lnTo>
                      <a:pt x="4" y="31"/>
                    </a:lnTo>
                    <a:lnTo>
                      <a:pt x="2" y="16"/>
                    </a:lnTo>
                    <a:lnTo>
                      <a:pt x="0" y="2"/>
                    </a:lnTo>
                    <a:lnTo>
                      <a:pt x="92" y="0"/>
                    </a:lnTo>
                    <a:close/>
                  </a:path>
                </a:pathLst>
              </a:custGeom>
              <a:solidFill>
                <a:srgbClr val="3C535B"/>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8" name="Freeform 27"/>
              <p:cNvSpPr>
                <a:spLocks/>
              </p:cNvSpPr>
              <p:nvPr/>
            </p:nvSpPr>
            <p:spPr bwMode="auto">
              <a:xfrm>
                <a:off x="3967163" y="1524000"/>
                <a:ext cx="874713" cy="842963"/>
              </a:xfrm>
              <a:custGeom>
                <a:avLst/>
                <a:gdLst/>
                <a:ahLst/>
                <a:cxnLst>
                  <a:cxn ang="0">
                    <a:pos x="300" y="2"/>
                  </a:cxn>
                  <a:cxn ang="0">
                    <a:pos x="369" y="20"/>
                  </a:cxn>
                  <a:cxn ang="0">
                    <a:pos x="436" y="52"/>
                  </a:cxn>
                  <a:cxn ang="0">
                    <a:pos x="497" y="100"/>
                  </a:cxn>
                  <a:cxn ang="0">
                    <a:pos x="551" y="161"/>
                  </a:cxn>
                  <a:cxn ang="0">
                    <a:pos x="543" y="200"/>
                  </a:cxn>
                  <a:cxn ang="0">
                    <a:pos x="522" y="238"/>
                  </a:cxn>
                  <a:cxn ang="0">
                    <a:pos x="489" y="271"/>
                  </a:cxn>
                  <a:cxn ang="0">
                    <a:pos x="446" y="296"/>
                  </a:cxn>
                  <a:cxn ang="0">
                    <a:pos x="393" y="311"/>
                  </a:cxn>
                  <a:cxn ang="0">
                    <a:pos x="321" y="316"/>
                  </a:cxn>
                  <a:cxn ang="0">
                    <a:pos x="258" y="309"/>
                  </a:cxn>
                  <a:cxn ang="0">
                    <a:pos x="206" y="295"/>
                  </a:cxn>
                  <a:cxn ang="0">
                    <a:pos x="164" y="279"/>
                  </a:cxn>
                  <a:cxn ang="0">
                    <a:pos x="132" y="261"/>
                  </a:cxn>
                  <a:cxn ang="0">
                    <a:pos x="113" y="249"/>
                  </a:cxn>
                  <a:cxn ang="0">
                    <a:pos x="107" y="243"/>
                  </a:cxn>
                  <a:cxn ang="0">
                    <a:pos x="123" y="312"/>
                  </a:cxn>
                  <a:cxn ang="0">
                    <a:pos x="126" y="372"/>
                  </a:cxn>
                  <a:cxn ang="0">
                    <a:pos x="119" y="424"/>
                  </a:cxn>
                  <a:cxn ang="0">
                    <a:pos x="106" y="468"/>
                  </a:cxn>
                  <a:cxn ang="0">
                    <a:pos x="88" y="503"/>
                  </a:cxn>
                  <a:cxn ang="0">
                    <a:pos x="69" y="531"/>
                  </a:cxn>
                  <a:cxn ang="0">
                    <a:pos x="51" y="502"/>
                  </a:cxn>
                  <a:cxn ang="0">
                    <a:pos x="25" y="442"/>
                  </a:cxn>
                  <a:cxn ang="0">
                    <a:pos x="8" y="380"/>
                  </a:cxn>
                  <a:cxn ang="0">
                    <a:pos x="0" y="316"/>
                  </a:cxn>
                  <a:cxn ang="0">
                    <a:pos x="2" y="252"/>
                  </a:cxn>
                  <a:cxn ang="0">
                    <a:pos x="13" y="191"/>
                  </a:cxn>
                  <a:cxn ang="0">
                    <a:pos x="35" y="135"/>
                  </a:cxn>
                  <a:cxn ang="0">
                    <a:pos x="65" y="87"/>
                  </a:cxn>
                  <a:cxn ang="0">
                    <a:pos x="106" y="48"/>
                  </a:cxn>
                  <a:cxn ang="0">
                    <a:pos x="163" y="18"/>
                  </a:cxn>
                  <a:cxn ang="0">
                    <a:pos x="231" y="2"/>
                  </a:cxn>
                </a:cxnLst>
                <a:rect l="0" t="0" r="r" b="b"/>
                <a:pathLst>
                  <a:path w="551" h="531">
                    <a:moveTo>
                      <a:pt x="265" y="0"/>
                    </a:moveTo>
                    <a:lnTo>
                      <a:pt x="300" y="2"/>
                    </a:lnTo>
                    <a:lnTo>
                      <a:pt x="335" y="9"/>
                    </a:lnTo>
                    <a:lnTo>
                      <a:pt x="369" y="20"/>
                    </a:lnTo>
                    <a:lnTo>
                      <a:pt x="403" y="34"/>
                    </a:lnTo>
                    <a:lnTo>
                      <a:pt x="436" y="52"/>
                    </a:lnTo>
                    <a:lnTo>
                      <a:pt x="467" y="74"/>
                    </a:lnTo>
                    <a:lnTo>
                      <a:pt x="497" y="100"/>
                    </a:lnTo>
                    <a:lnTo>
                      <a:pt x="525" y="129"/>
                    </a:lnTo>
                    <a:lnTo>
                      <a:pt x="551" y="161"/>
                    </a:lnTo>
                    <a:lnTo>
                      <a:pt x="549" y="181"/>
                    </a:lnTo>
                    <a:lnTo>
                      <a:pt x="543" y="200"/>
                    </a:lnTo>
                    <a:lnTo>
                      <a:pt x="535" y="219"/>
                    </a:lnTo>
                    <a:lnTo>
                      <a:pt x="522" y="238"/>
                    </a:lnTo>
                    <a:lnTo>
                      <a:pt x="507" y="255"/>
                    </a:lnTo>
                    <a:lnTo>
                      <a:pt x="489" y="271"/>
                    </a:lnTo>
                    <a:lnTo>
                      <a:pt x="469" y="284"/>
                    </a:lnTo>
                    <a:lnTo>
                      <a:pt x="446" y="296"/>
                    </a:lnTo>
                    <a:lnTo>
                      <a:pt x="421" y="305"/>
                    </a:lnTo>
                    <a:lnTo>
                      <a:pt x="393" y="311"/>
                    </a:lnTo>
                    <a:lnTo>
                      <a:pt x="355" y="315"/>
                    </a:lnTo>
                    <a:lnTo>
                      <a:pt x="321" y="316"/>
                    </a:lnTo>
                    <a:lnTo>
                      <a:pt x="288" y="313"/>
                    </a:lnTo>
                    <a:lnTo>
                      <a:pt x="258" y="309"/>
                    </a:lnTo>
                    <a:lnTo>
                      <a:pt x="231" y="303"/>
                    </a:lnTo>
                    <a:lnTo>
                      <a:pt x="206" y="295"/>
                    </a:lnTo>
                    <a:lnTo>
                      <a:pt x="184" y="287"/>
                    </a:lnTo>
                    <a:lnTo>
                      <a:pt x="164" y="279"/>
                    </a:lnTo>
                    <a:lnTo>
                      <a:pt x="147" y="269"/>
                    </a:lnTo>
                    <a:lnTo>
                      <a:pt x="132" y="261"/>
                    </a:lnTo>
                    <a:lnTo>
                      <a:pt x="121" y="254"/>
                    </a:lnTo>
                    <a:lnTo>
                      <a:pt x="113" y="249"/>
                    </a:lnTo>
                    <a:lnTo>
                      <a:pt x="109" y="245"/>
                    </a:lnTo>
                    <a:lnTo>
                      <a:pt x="107" y="243"/>
                    </a:lnTo>
                    <a:lnTo>
                      <a:pt x="117" y="279"/>
                    </a:lnTo>
                    <a:lnTo>
                      <a:pt x="123" y="312"/>
                    </a:lnTo>
                    <a:lnTo>
                      <a:pt x="126" y="342"/>
                    </a:lnTo>
                    <a:lnTo>
                      <a:pt x="126" y="372"/>
                    </a:lnTo>
                    <a:lnTo>
                      <a:pt x="124" y="399"/>
                    </a:lnTo>
                    <a:lnTo>
                      <a:pt x="119" y="424"/>
                    </a:lnTo>
                    <a:lnTo>
                      <a:pt x="113" y="447"/>
                    </a:lnTo>
                    <a:lnTo>
                      <a:pt x="106" y="468"/>
                    </a:lnTo>
                    <a:lnTo>
                      <a:pt x="97" y="487"/>
                    </a:lnTo>
                    <a:lnTo>
                      <a:pt x="88" y="503"/>
                    </a:lnTo>
                    <a:lnTo>
                      <a:pt x="79" y="518"/>
                    </a:lnTo>
                    <a:lnTo>
                      <a:pt x="69" y="531"/>
                    </a:lnTo>
                    <a:lnTo>
                      <a:pt x="60" y="516"/>
                    </a:lnTo>
                    <a:lnTo>
                      <a:pt x="51" y="502"/>
                    </a:lnTo>
                    <a:lnTo>
                      <a:pt x="37" y="472"/>
                    </a:lnTo>
                    <a:lnTo>
                      <a:pt x="25" y="442"/>
                    </a:lnTo>
                    <a:lnTo>
                      <a:pt x="15" y="412"/>
                    </a:lnTo>
                    <a:lnTo>
                      <a:pt x="8" y="380"/>
                    </a:lnTo>
                    <a:lnTo>
                      <a:pt x="3" y="348"/>
                    </a:lnTo>
                    <a:lnTo>
                      <a:pt x="0" y="316"/>
                    </a:lnTo>
                    <a:lnTo>
                      <a:pt x="0" y="283"/>
                    </a:lnTo>
                    <a:lnTo>
                      <a:pt x="2" y="252"/>
                    </a:lnTo>
                    <a:lnTo>
                      <a:pt x="6" y="221"/>
                    </a:lnTo>
                    <a:lnTo>
                      <a:pt x="13" y="191"/>
                    </a:lnTo>
                    <a:lnTo>
                      <a:pt x="23" y="162"/>
                    </a:lnTo>
                    <a:lnTo>
                      <a:pt x="35" y="135"/>
                    </a:lnTo>
                    <a:lnTo>
                      <a:pt x="49" y="110"/>
                    </a:lnTo>
                    <a:lnTo>
                      <a:pt x="65" y="87"/>
                    </a:lnTo>
                    <a:lnTo>
                      <a:pt x="85" y="66"/>
                    </a:lnTo>
                    <a:lnTo>
                      <a:pt x="106" y="48"/>
                    </a:lnTo>
                    <a:lnTo>
                      <a:pt x="131" y="33"/>
                    </a:lnTo>
                    <a:lnTo>
                      <a:pt x="163" y="18"/>
                    </a:lnTo>
                    <a:lnTo>
                      <a:pt x="196" y="8"/>
                    </a:lnTo>
                    <a:lnTo>
                      <a:pt x="231" y="2"/>
                    </a:lnTo>
                    <a:lnTo>
                      <a:pt x="265" y="0"/>
                    </a:lnTo>
                    <a:close/>
                  </a:path>
                </a:pathLst>
              </a:custGeom>
              <a:solidFill>
                <a:srgbClr val="000000"/>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29" name="Freeform 28"/>
              <p:cNvSpPr>
                <a:spLocks/>
              </p:cNvSpPr>
              <p:nvPr/>
            </p:nvSpPr>
            <p:spPr bwMode="auto">
              <a:xfrm>
                <a:off x="4721226" y="3819525"/>
                <a:ext cx="26988" cy="26988"/>
              </a:xfrm>
              <a:custGeom>
                <a:avLst/>
                <a:gdLst/>
                <a:ahLst/>
                <a:cxnLst>
                  <a:cxn ang="0">
                    <a:pos x="9" y="0"/>
                  </a:cxn>
                  <a:cxn ang="0">
                    <a:pos x="13" y="2"/>
                  </a:cxn>
                  <a:cxn ang="0">
                    <a:pos x="15" y="3"/>
                  </a:cxn>
                  <a:cxn ang="0">
                    <a:pos x="17" y="6"/>
                  </a:cxn>
                  <a:cxn ang="0">
                    <a:pos x="17" y="11"/>
                  </a:cxn>
                  <a:cxn ang="0">
                    <a:pos x="13" y="15"/>
                  </a:cxn>
                  <a:cxn ang="0">
                    <a:pos x="9" y="17"/>
                  </a:cxn>
                  <a:cxn ang="0">
                    <a:pos x="4" y="15"/>
                  </a:cxn>
                  <a:cxn ang="0">
                    <a:pos x="2" y="13"/>
                  </a:cxn>
                  <a:cxn ang="0">
                    <a:pos x="0" y="8"/>
                  </a:cxn>
                  <a:cxn ang="0">
                    <a:pos x="2" y="3"/>
                  </a:cxn>
                  <a:cxn ang="0">
                    <a:pos x="4" y="2"/>
                  </a:cxn>
                  <a:cxn ang="0">
                    <a:pos x="9" y="0"/>
                  </a:cxn>
                </a:cxnLst>
                <a:rect l="0" t="0" r="r" b="b"/>
                <a:pathLst>
                  <a:path w="17" h="17">
                    <a:moveTo>
                      <a:pt x="9" y="0"/>
                    </a:moveTo>
                    <a:lnTo>
                      <a:pt x="13" y="2"/>
                    </a:lnTo>
                    <a:lnTo>
                      <a:pt x="15" y="3"/>
                    </a:lnTo>
                    <a:lnTo>
                      <a:pt x="17" y="6"/>
                    </a:lnTo>
                    <a:lnTo>
                      <a:pt x="17" y="11"/>
                    </a:lnTo>
                    <a:lnTo>
                      <a:pt x="13" y="15"/>
                    </a:lnTo>
                    <a:lnTo>
                      <a:pt x="9" y="17"/>
                    </a:lnTo>
                    <a:lnTo>
                      <a:pt x="4" y="15"/>
                    </a:lnTo>
                    <a:lnTo>
                      <a:pt x="2" y="13"/>
                    </a:lnTo>
                    <a:lnTo>
                      <a:pt x="0" y="8"/>
                    </a:lnTo>
                    <a:lnTo>
                      <a:pt x="2" y="3"/>
                    </a:lnTo>
                    <a:lnTo>
                      <a:pt x="4" y="2"/>
                    </a:lnTo>
                    <a:lnTo>
                      <a:pt x="9"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0" name="Freeform 29"/>
              <p:cNvSpPr>
                <a:spLocks/>
              </p:cNvSpPr>
              <p:nvPr/>
            </p:nvSpPr>
            <p:spPr bwMode="auto">
              <a:xfrm>
                <a:off x="4718051" y="3941763"/>
                <a:ext cx="25400" cy="26988"/>
              </a:xfrm>
              <a:custGeom>
                <a:avLst/>
                <a:gdLst/>
                <a:ahLst/>
                <a:cxnLst>
                  <a:cxn ang="0">
                    <a:pos x="7" y="0"/>
                  </a:cxn>
                  <a:cxn ang="0">
                    <a:pos x="12" y="2"/>
                  </a:cxn>
                  <a:cxn ang="0">
                    <a:pos x="15" y="4"/>
                  </a:cxn>
                  <a:cxn ang="0">
                    <a:pos x="16" y="8"/>
                  </a:cxn>
                  <a:cxn ang="0">
                    <a:pos x="15" y="13"/>
                  </a:cxn>
                  <a:cxn ang="0">
                    <a:pos x="12" y="15"/>
                  </a:cxn>
                  <a:cxn ang="0">
                    <a:pos x="7" y="17"/>
                  </a:cxn>
                  <a:cxn ang="0">
                    <a:pos x="3" y="15"/>
                  </a:cxn>
                  <a:cxn ang="0">
                    <a:pos x="1" y="13"/>
                  </a:cxn>
                  <a:cxn ang="0">
                    <a:pos x="0" y="8"/>
                  </a:cxn>
                  <a:cxn ang="0">
                    <a:pos x="0" y="5"/>
                  </a:cxn>
                  <a:cxn ang="0">
                    <a:pos x="2" y="3"/>
                  </a:cxn>
                  <a:cxn ang="0">
                    <a:pos x="4" y="1"/>
                  </a:cxn>
                  <a:cxn ang="0">
                    <a:pos x="7" y="0"/>
                  </a:cxn>
                </a:cxnLst>
                <a:rect l="0" t="0" r="r" b="b"/>
                <a:pathLst>
                  <a:path w="16" h="17">
                    <a:moveTo>
                      <a:pt x="7" y="0"/>
                    </a:moveTo>
                    <a:lnTo>
                      <a:pt x="12" y="2"/>
                    </a:lnTo>
                    <a:lnTo>
                      <a:pt x="15" y="4"/>
                    </a:lnTo>
                    <a:lnTo>
                      <a:pt x="16" y="8"/>
                    </a:lnTo>
                    <a:lnTo>
                      <a:pt x="15" y="13"/>
                    </a:lnTo>
                    <a:lnTo>
                      <a:pt x="12" y="15"/>
                    </a:lnTo>
                    <a:lnTo>
                      <a:pt x="7" y="17"/>
                    </a:lnTo>
                    <a:lnTo>
                      <a:pt x="3" y="15"/>
                    </a:lnTo>
                    <a:lnTo>
                      <a:pt x="1" y="13"/>
                    </a:lnTo>
                    <a:lnTo>
                      <a:pt x="0" y="8"/>
                    </a:lnTo>
                    <a:lnTo>
                      <a:pt x="0" y="5"/>
                    </a:lnTo>
                    <a:lnTo>
                      <a:pt x="2" y="3"/>
                    </a:lnTo>
                    <a:lnTo>
                      <a:pt x="4" y="1"/>
                    </a:lnTo>
                    <a:lnTo>
                      <a:pt x="7" y="0"/>
                    </a:lnTo>
                    <a:close/>
                  </a:path>
                </a:pathLst>
              </a:custGeom>
              <a:solidFill>
                <a:schemeClr val="tx1">
                  <a:lumMod val="95000"/>
                  <a:lumOff val="5000"/>
                </a:schemeClr>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1" name="Freeform 30"/>
              <p:cNvSpPr>
                <a:spLocks noEditPoints="1"/>
              </p:cNvSpPr>
              <p:nvPr/>
            </p:nvSpPr>
            <p:spPr bwMode="auto">
              <a:xfrm>
                <a:off x="4864101" y="1873250"/>
                <a:ext cx="87313" cy="465138"/>
              </a:xfrm>
              <a:custGeom>
                <a:avLst/>
                <a:gdLst/>
                <a:ahLst/>
                <a:cxnLst>
                  <a:cxn ang="0">
                    <a:pos x="35" y="291"/>
                  </a:cxn>
                  <a:cxn ang="0">
                    <a:pos x="34" y="293"/>
                  </a:cxn>
                  <a:cxn ang="0">
                    <a:pos x="35" y="291"/>
                  </a:cxn>
                  <a:cxn ang="0">
                    <a:pos x="0" y="0"/>
                  </a:cxn>
                  <a:cxn ang="0">
                    <a:pos x="1" y="1"/>
                  </a:cxn>
                  <a:cxn ang="0">
                    <a:pos x="4" y="6"/>
                  </a:cxn>
                  <a:cxn ang="0">
                    <a:pos x="9" y="14"/>
                  </a:cxn>
                  <a:cxn ang="0">
                    <a:pos x="16" y="25"/>
                  </a:cxn>
                  <a:cxn ang="0">
                    <a:pos x="23" y="38"/>
                  </a:cxn>
                  <a:cxn ang="0">
                    <a:pos x="30" y="54"/>
                  </a:cxn>
                  <a:cxn ang="0">
                    <a:pos x="37" y="73"/>
                  </a:cxn>
                  <a:cxn ang="0">
                    <a:pos x="44" y="94"/>
                  </a:cxn>
                  <a:cxn ang="0">
                    <a:pos x="49" y="117"/>
                  </a:cxn>
                  <a:cxn ang="0">
                    <a:pos x="53" y="142"/>
                  </a:cxn>
                  <a:cxn ang="0">
                    <a:pos x="55" y="169"/>
                  </a:cxn>
                  <a:cxn ang="0">
                    <a:pos x="55" y="198"/>
                  </a:cxn>
                  <a:cxn ang="0">
                    <a:pos x="52" y="228"/>
                  </a:cxn>
                  <a:cxn ang="0">
                    <a:pos x="45" y="260"/>
                  </a:cxn>
                  <a:cxn ang="0">
                    <a:pos x="35" y="291"/>
                  </a:cxn>
                  <a:cxn ang="0">
                    <a:pos x="36" y="285"/>
                  </a:cxn>
                  <a:cxn ang="0">
                    <a:pos x="38" y="274"/>
                  </a:cxn>
                  <a:cxn ang="0">
                    <a:pos x="41" y="260"/>
                  </a:cxn>
                  <a:cxn ang="0">
                    <a:pos x="42" y="244"/>
                  </a:cxn>
                  <a:cxn ang="0">
                    <a:pos x="44" y="223"/>
                  </a:cxn>
                  <a:cxn ang="0">
                    <a:pos x="45" y="201"/>
                  </a:cxn>
                  <a:cxn ang="0">
                    <a:pos x="44" y="176"/>
                  </a:cxn>
                  <a:cxn ang="0">
                    <a:pos x="42" y="150"/>
                  </a:cxn>
                  <a:cxn ang="0">
                    <a:pos x="38" y="122"/>
                  </a:cxn>
                  <a:cxn ang="0">
                    <a:pos x="33" y="92"/>
                  </a:cxn>
                  <a:cxn ang="0">
                    <a:pos x="25" y="62"/>
                  </a:cxn>
                  <a:cxn ang="0">
                    <a:pos x="14" y="31"/>
                  </a:cxn>
                  <a:cxn ang="0">
                    <a:pos x="0" y="0"/>
                  </a:cxn>
                </a:cxnLst>
                <a:rect l="0" t="0" r="r" b="b"/>
                <a:pathLst>
                  <a:path w="55" h="293">
                    <a:moveTo>
                      <a:pt x="35" y="291"/>
                    </a:moveTo>
                    <a:lnTo>
                      <a:pt x="34" y="293"/>
                    </a:lnTo>
                    <a:lnTo>
                      <a:pt x="35" y="291"/>
                    </a:lnTo>
                    <a:close/>
                    <a:moveTo>
                      <a:pt x="0" y="0"/>
                    </a:moveTo>
                    <a:lnTo>
                      <a:pt x="1" y="1"/>
                    </a:lnTo>
                    <a:lnTo>
                      <a:pt x="4" y="6"/>
                    </a:lnTo>
                    <a:lnTo>
                      <a:pt x="9" y="14"/>
                    </a:lnTo>
                    <a:lnTo>
                      <a:pt x="16" y="25"/>
                    </a:lnTo>
                    <a:lnTo>
                      <a:pt x="23" y="38"/>
                    </a:lnTo>
                    <a:lnTo>
                      <a:pt x="30" y="54"/>
                    </a:lnTo>
                    <a:lnTo>
                      <a:pt x="37" y="73"/>
                    </a:lnTo>
                    <a:lnTo>
                      <a:pt x="44" y="94"/>
                    </a:lnTo>
                    <a:lnTo>
                      <a:pt x="49" y="117"/>
                    </a:lnTo>
                    <a:lnTo>
                      <a:pt x="53" y="142"/>
                    </a:lnTo>
                    <a:lnTo>
                      <a:pt x="55" y="169"/>
                    </a:lnTo>
                    <a:lnTo>
                      <a:pt x="55" y="198"/>
                    </a:lnTo>
                    <a:lnTo>
                      <a:pt x="52" y="228"/>
                    </a:lnTo>
                    <a:lnTo>
                      <a:pt x="45" y="260"/>
                    </a:lnTo>
                    <a:lnTo>
                      <a:pt x="35" y="291"/>
                    </a:lnTo>
                    <a:lnTo>
                      <a:pt x="36" y="285"/>
                    </a:lnTo>
                    <a:lnTo>
                      <a:pt x="38" y="274"/>
                    </a:lnTo>
                    <a:lnTo>
                      <a:pt x="41" y="260"/>
                    </a:lnTo>
                    <a:lnTo>
                      <a:pt x="42" y="244"/>
                    </a:lnTo>
                    <a:lnTo>
                      <a:pt x="44" y="223"/>
                    </a:lnTo>
                    <a:lnTo>
                      <a:pt x="45" y="201"/>
                    </a:lnTo>
                    <a:lnTo>
                      <a:pt x="44" y="176"/>
                    </a:lnTo>
                    <a:lnTo>
                      <a:pt x="42" y="150"/>
                    </a:lnTo>
                    <a:lnTo>
                      <a:pt x="38" y="122"/>
                    </a:lnTo>
                    <a:lnTo>
                      <a:pt x="33" y="92"/>
                    </a:lnTo>
                    <a:lnTo>
                      <a:pt x="25" y="62"/>
                    </a:lnTo>
                    <a:lnTo>
                      <a:pt x="14" y="31"/>
                    </a:lnTo>
                    <a:lnTo>
                      <a:pt x="0" y="0"/>
                    </a:lnTo>
                    <a:close/>
                  </a:path>
                </a:pathLst>
              </a:custGeom>
              <a:solidFill>
                <a:srgbClr val="FFFFFF"/>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sp>
            <p:nvSpPr>
              <p:cNvPr id="32" name="Freeform 31"/>
              <p:cNvSpPr>
                <a:spLocks/>
              </p:cNvSpPr>
              <p:nvPr/>
            </p:nvSpPr>
            <p:spPr bwMode="auto">
              <a:xfrm>
                <a:off x="4332288" y="1682750"/>
                <a:ext cx="409575" cy="303213"/>
              </a:xfrm>
              <a:custGeom>
                <a:avLst/>
                <a:gdLst/>
                <a:ahLst/>
                <a:cxnLst>
                  <a:cxn ang="0">
                    <a:pos x="208" y="0"/>
                  </a:cxn>
                  <a:cxn ang="0">
                    <a:pos x="210" y="1"/>
                  </a:cxn>
                  <a:cxn ang="0">
                    <a:pos x="219" y="10"/>
                  </a:cxn>
                  <a:cxn ang="0">
                    <a:pos x="225" y="17"/>
                  </a:cxn>
                  <a:cxn ang="0">
                    <a:pos x="232" y="26"/>
                  </a:cxn>
                  <a:cxn ang="0">
                    <a:pos x="240" y="36"/>
                  </a:cxn>
                  <a:cxn ang="0">
                    <a:pos x="247" y="48"/>
                  </a:cxn>
                  <a:cxn ang="0">
                    <a:pos x="253" y="61"/>
                  </a:cxn>
                  <a:cxn ang="0">
                    <a:pos x="257" y="74"/>
                  </a:cxn>
                  <a:cxn ang="0">
                    <a:pos x="258" y="88"/>
                  </a:cxn>
                  <a:cxn ang="0">
                    <a:pos x="257" y="102"/>
                  </a:cxn>
                  <a:cxn ang="0">
                    <a:pos x="252" y="118"/>
                  </a:cxn>
                  <a:cxn ang="0">
                    <a:pos x="243" y="133"/>
                  </a:cxn>
                  <a:cxn ang="0">
                    <a:pos x="229" y="148"/>
                  </a:cxn>
                  <a:cxn ang="0">
                    <a:pos x="212" y="162"/>
                  </a:cxn>
                  <a:cxn ang="0">
                    <a:pos x="192" y="173"/>
                  </a:cxn>
                  <a:cxn ang="0">
                    <a:pos x="171" y="181"/>
                  </a:cxn>
                  <a:cxn ang="0">
                    <a:pos x="149" y="187"/>
                  </a:cxn>
                  <a:cxn ang="0">
                    <a:pos x="127" y="191"/>
                  </a:cxn>
                  <a:cxn ang="0">
                    <a:pos x="104" y="191"/>
                  </a:cxn>
                  <a:cxn ang="0">
                    <a:pos x="83" y="191"/>
                  </a:cxn>
                  <a:cxn ang="0">
                    <a:pos x="62" y="188"/>
                  </a:cxn>
                  <a:cxn ang="0">
                    <a:pos x="43" y="183"/>
                  </a:cxn>
                  <a:cxn ang="0">
                    <a:pos x="26" y="178"/>
                  </a:cxn>
                  <a:cxn ang="0">
                    <a:pos x="11" y="171"/>
                  </a:cxn>
                  <a:cxn ang="0">
                    <a:pos x="0" y="163"/>
                  </a:cxn>
                  <a:cxn ang="0">
                    <a:pos x="2" y="163"/>
                  </a:cxn>
                  <a:cxn ang="0">
                    <a:pos x="9" y="164"/>
                  </a:cxn>
                  <a:cxn ang="0">
                    <a:pos x="18" y="165"/>
                  </a:cxn>
                  <a:cxn ang="0">
                    <a:pos x="30" y="165"/>
                  </a:cxn>
                  <a:cxn ang="0">
                    <a:pos x="45" y="165"/>
                  </a:cxn>
                  <a:cxn ang="0">
                    <a:pos x="61" y="165"/>
                  </a:cxn>
                  <a:cxn ang="0">
                    <a:pos x="79" y="162"/>
                  </a:cxn>
                  <a:cxn ang="0">
                    <a:pos x="98" y="158"/>
                  </a:cxn>
                  <a:cxn ang="0">
                    <a:pos x="116" y="152"/>
                  </a:cxn>
                  <a:cxn ang="0">
                    <a:pos x="133" y="143"/>
                  </a:cxn>
                  <a:cxn ang="0">
                    <a:pos x="150" y="132"/>
                  </a:cxn>
                  <a:cxn ang="0">
                    <a:pos x="165" y="118"/>
                  </a:cxn>
                  <a:cxn ang="0">
                    <a:pos x="163" y="119"/>
                  </a:cxn>
                  <a:cxn ang="0">
                    <a:pos x="158" y="120"/>
                  </a:cxn>
                  <a:cxn ang="0">
                    <a:pos x="149" y="121"/>
                  </a:cxn>
                  <a:cxn ang="0">
                    <a:pos x="138" y="122"/>
                  </a:cxn>
                  <a:cxn ang="0">
                    <a:pos x="124" y="122"/>
                  </a:cxn>
                  <a:cxn ang="0">
                    <a:pos x="110" y="120"/>
                  </a:cxn>
                  <a:cxn ang="0">
                    <a:pos x="96" y="116"/>
                  </a:cxn>
                  <a:cxn ang="0">
                    <a:pos x="82" y="109"/>
                  </a:cxn>
                  <a:cxn ang="0">
                    <a:pos x="69" y="99"/>
                  </a:cxn>
                  <a:cxn ang="0">
                    <a:pos x="75" y="99"/>
                  </a:cxn>
                  <a:cxn ang="0">
                    <a:pos x="82" y="98"/>
                  </a:cxn>
                  <a:cxn ang="0">
                    <a:pos x="91" y="98"/>
                  </a:cxn>
                  <a:cxn ang="0">
                    <a:pos x="102" y="97"/>
                  </a:cxn>
                  <a:cxn ang="0">
                    <a:pos x="114" y="94"/>
                  </a:cxn>
                  <a:cxn ang="0">
                    <a:pos x="127" y="91"/>
                  </a:cxn>
                  <a:cxn ang="0">
                    <a:pos x="140" y="87"/>
                  </a:cxn>
                  <a:cxn ang="0">
                    <a:pos x="153" y="82"/>
                  </a:cxn>
                  <a:cxn ang="0">
                    <a:pos x="166" y="76"/>
                  </a:cxn>
                  <a:cxn ang="0">
                    <a:pos x="178" y="68"/>
                  </a:cxn>
                  <a:cxn ang="0">
                    <a:pos x="188" y="58"/>
                  </a:cxn>
                  <a:cxn ang="0">
                    <a:pos x="197" y="46"/>
                  </a:cxn>
                  <a:cxn ang="0">
                    <a:pos x="203" y="33"/>
                  </a:cxn>
                  <a:cxn ang="0">
                    <a:pos x="207" y="18"/>
                  </a:cxn>
                  <a:cxn ang="0">
                    <a:pos x="208" y="0"/>
                  </a:cxn>
                </a:cxnLst>
                <a:rect l="0" t="0" r="r" b="b"/>
                <a:pathLst>
                  <a:path w="258" h="191">
                    <a:moveTo>
                      <a:pt x="208" y="0"/>
                    </a:moveTo>
                    <a:lnTo>
                      <a:pt x="210" y="1"/>
                    </a:lnTo>
                    <a:lnTo>
                      <a:pt x="219" y="10"/>
                    </a:lnTo>
                    <a:lnTo>
                      <a:pt x="225" y="17"/>
                    </a:lnTo>
                    <a:lnTo>
                      <a:pt x="232" y="26"/>
                    </a:lnTo>
                    <a:lnTo>
                      <a:pt x="240" y="36"/>
                    </a:lnTo>
                    <a:lnTo>
                      <a:pt x="247" y="48"/>
                    </a:lnTo>
                    <a:lnTo>
                      <a:pt x="253" y="61"/>
                    </a:lnTo>
                    <a:lnTo>
                      <a:pt x="257" y="74"/>
                    </a:lnTo>
                    <a:lnTo>
                      <a:pt x="258" y="88"/>
                    </a:lnTo>
                    <a:lnTo>
                      <a:pt x="257" y="102"/>
                    </a:lnTo>
                    <a:lnTo>
                      <a:pt x="252" y="118"/>
                    </a:lnTo>
                    <a:lnTo>
                      <a:pt x="243" y="133"/>
                    </a:lnTo>
                    <a:lnTo>
                      <a:pt x="229" y="148"/>
                    </a:lnTo>
                    <a:lnTo>
                      <a:pt x="212" y="162"/>
                    </a:lnTo>
                    <a:lnTo>
                      <a:pt x="192" y="173"/>
                    </a:lnTo>
                    <a:lnTo>
                      <a:pt x="171" y="181"/>
                    </a:lnTo>
                    <a:lnTo>
                      <a:pt x="149" y="187"/>
                    </a:lnTo>
                    <a:lnTo>
                      <a:pt x="127" y="191"/>
                    </a:lnTo>
                    <a:lnTo>
                      <a:pt x="104" y="191"/>
                    </a:lnTo>
                    <a:lnTo>
                      <a:pt x="83" y="191"/>
                    </a:lnTo>
                    <a:lnTo>
                      <a:pt x="62" y="188"/>
                    </a:lnTo>
                    <a:lnTo>
                      <a:pt x="43" y="183"/>
                    </a:lnTo>
                    <a:lnTo>
                      <a:pt x="26" y="178"/>
                    </a:lnTo>
                    <a:lnTo>
                      <a:pt x="11" y="171"/>
                    </a:lnTo>
                    <a:lnTo>
                      <a:pt x="0" y="163"/>
                    </a:lnTo>
                    <a:lnTo>
                      <a:pt x="2" y="163"/>
                    </a:lnTo>
                    <a:lnTo>
                      <a:pt x="9" y="164"/>
                    </a:lnTo>
                    <a:lnTo>
                      <a:pt x="18" y="165"/>
                    </a:lnTo>
                    <a:lnTo>
                      <a:pt x="30" y="165"/>
                    </a:lnTo>
                    <a:lnTo>
                      <a:pt x="45" y="165"/>
                    </a:lnTo>
                    <a:lnTo>
                      <a:pt x="61" y="165"/>
                    </a:lnTo>
                    <a:lnTo>
                      <a:pt x="79" y="162"/>
                    </a:lnTo>
                    <a:lnTo>
                      <a:pt x="98" y="158"/>
                    </a:lnTo>
                    <a:lnTo>
                      <a:pt x="116" y="152"/>
                    </a:lnTo>
                    <a:lnTo>
                      <a:pt x="133" y="143"/>
                    </a:lnTo>
                    <a:lnTo>
                      <a:pt x="150" y="132"/>
                    </a:lnTo>
                    <a:lnTo>
                      <a:pt x="165" y="118"/>
                    </a:lnTo>
                    <a:lnTo>
                      <a:pt x="163" y="119"/>
                    </a:lnTo>
                    <a:lnTo>
                      <a:pt x="158" y="120"/>
                    </a:lnTo>
                    <a:lnTo>
                      <a:pt x="149" y="121"/>
                    </a:lnTo>
                    <a:lnTo>
                      <a:pt x="138" y="122"/>
                    </a:lnTo>
                    <a:lnTo>
                      <a:pt x="124" y="122"/>
                    </a:lnTo>
                    <a:lnTo>
                      <a:pt x="110" y="120"/>
                    </a:lnTo>
                    <a:lnTo>
                      <a:pt x="96" y="116"/>
                    </a:lnTo>
                    <a:lnTo>
                      <a:pt x="82" y="109"/>
                    </a:lnTo>
                    <a:lnTo>
                      <a:pt x="69" y="99"/>
                    </a:lnTo>
                    <a:lnTo>
                      <a:pt x="75" y="99"/>
                    </a:lnTo>
                    <a:lnTo>
                      <a:pt x="82" y="98"/>
                    </a:lnTo>
                    <a:lnTo>
                      <a:pt x="91" y="98"/>
                    </a:lnTo>
                    <a:lnTo>
                      <a:pt x="102" y="97"/>
                    </a:lnTo>
                    <a:lnTo>
                      <a:pt x="114" y="94"/>
                    </a:lnTo>
                    <a:lnTo>
                      <a:pt x="127" y="91"/>
                    </a:lnTo>
                    <a:lnTo>
                      <a:pt x="140" y="87"/>
                    </a:lnTo>
                    <a:lnTo>
                      <a:pt x="153" y="82"/>
                    </a:lnTo>
                    <a:lnTo>
                      <a:pt x="166" y="76"/>
                    </a:lnTo>
                    <a:lnTo>
                      <a:pt x="178" y="68"/>
                    </a:lnTo>
                    <a:lnTo>
                      <a:pt x="188" y="58"/>
                    </a:lnTo>
                    <a:lnTo>
                      <a:pt x="197" y="46"/>
                    </a:lnTo>
                    <a:lnTo>
                      <a:pt x="203" y="33"/>
                    </a:lnTo>
                    <a:lnTo>
                      <a:pt x="207" y="18"/>
                    </a:lnTo>
                    <a:lnTo>
                      <a:pt x="208" y="0"/>
                    </a:lnTo>
                    <a:close/>
                  </a:path>
                </a:pathLst>
              </a:custGeom>
              <a:solidFill>
                <a:srgbClr val="363636"/>
              </a:solidFill>
              <a:ln w="0">
                <a:noFill/>
                <a:prstDash val="solid"/>
                <a:round/>
                <a:headEnd/>
                <a:tailEnd/>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a:p>
            </p:txBody>
          </p:sp>
        </p:grpSp>
        <p:sp>
          <p:nvSpPr>
            <p:cNvPr id="8" name="Oval 7"/>
            <p:cNvSpPr/>
            <p:nvPr/>
          </p:nvSpPr>
          <p:spPr>
            <a:xfrm>
              <a:off x="4446428" y="5487640"/>
              <a:ext cx="2011680" cy="270141"/>
            </a:xfrm>
            <a:prstGeom prst="ellipse">
              <a:avLst/>
            </a:prstGeom>
            <a:gradFill flip="none" rotWithShape="1">
              <a:gsLst>
                <a:gs pos="0">
                  <a:schemeClr val="tx1">
                    <a:lumMod val="65000"/>
                    <a:lumOff val="35000"/>
                  </a:schemeClr>
                </a:gs>
                <a:gs pos="67000">
                  <a:schemeClr val="tx1">
                    <a:lumMod val="65000"/>
                    <a:lumOff val="35000"/>
                    <a:alpha val="0"/>
                  </a:schemeClr>
                </a:gs>
              </a:gsLst>
              <a:path path="shape">
                <a:fillToRect l="50000" t="50000" r="50000" b="50000"/>
              </a:path>
              <a:tileRect/>
            </a:gradFill>
            <a:ln w="25400" cap="flat" cmpd="sng" algn="ctr">
              <a:noFill/>
              <a:prstDash val="solid"/>
            </a:ln>
            <a:effectLst/>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14" t="65487" r="85628" b="12378"/>
          <a:stretch/>
        </p:blipFill>
        <p:spPr bwMode="auto">
          <a:xfrm>
            <a:off x="2061922" y="878193"/>
            <a:ext cx="564871" cy="56426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Rectangle 33"/>
          <p:cNvSpPr/>
          <p:nvPr/>
        </p:nvSpPr>
        <p:spPr>
          <a:xfrm>
            <a:off x="2665624" y="878193"/>
            <a:ext cx="9370353" cy="584775"/>
          </a:xfrm>
          <a:prstGeom prst="rect">
            <a:avLst/>
          </a:prstGeom>
        </p:spPr>
        <p:txBody>
          <a:bodyPr wrap="square">
            <a:spAutoFit/>
          </a:bodyPr>
          <a:lstStyle/>
          <a:p>
            <a:r>
              <a:rPr lang="en-US" sz="1600" b="1" dirty="0" err="1">
                <a:solidFill>
                  <a:srgbClr val="00B050"/>
                </a:solidFill>
              </a:rPr>
              <a:t>pelaksanaan</a:t>
            </a:r>
            <a:r>
              <a:rPr lang="en-US" sz="1600" b="1" dirty="0">
                <a:solidFill>
                  <a:srgbClr val="00B050"/>
                </a:solidFill>
              </a:rPr>
              <a:t> </a:t>
            </a:r>
            <a:r>
              <a:rPr lang="en-US" sz="1600" b="1" dirty="0" err="1">
                <a:solidFill>
                  <a:srgbClr val="00B050"/>
                </a:solidFill>
              </a:rPr>
              <a:t>pekerjaan</a:t>
            </a:r>
            <a:r>
              <a:rPr lang="en-US" sz="1600" b="1" dirty="0">
                <a:solidFill>
                  <a:srgbClr val="00B050"/>
                </a:solidFill>
              </a:rPr>
              <a:t> </a:t>
            </a:r>
            <a:r>
              <a:rPr lang="en-US" sz="1600" dirty="0" err="1"/>
              <a:t>harus</a:t>
            </a:r>
            <a:r>
              <a:rPr lang="en-US" sz="1600" dirty="0"/>
              <a:t> </a:t>
            </a:r>
            <a:r>
              <a:rPr lang="en-US" sz="1600" dirty="0" err="1"/>
              <a:t>segera</a:t>
            </a:r>
            <a:r>
              <a:rPr lang="en-US" sz="1600" dirty="0"/>
              <a:t> </a:t>
            </a:r>
            <a:r>
              <a:rPr lang="en-US" sz="1600" dirty="0" err="1"/>
              <a:t>dimulai</a:t>
            </a:r>
            <a:r>
              <a:rPr lang="en-US" sz="1600" dirty="0"/>
              <a:t> </a:t>
            </a:r>
            <a:r>
              <a:rPr lang="en-US" sz="1600" b="1" dirty="0">
                <a:solidFill>
                  <a:srgbClr val="00B050"/>
                </a:solidFill>
              </a:rPr>
              <a:t>paling </a:t>
            </a:r>
            <a:r>
              <a:rPr lang="en-US" sz="1600" b="1" dirty="0" err="1">
                <a:solidFill>
                  <a:srgbClr val="00B050"/>
                </a:solidFill>
              </a:rPr>
              <a:t>lambat</a:t>
            </a:r>
            <a:r>
              <a:rPr lang="en-US" sz="1600" b="1" dirty="0">
                <a:solidFill>
                  <a:srgbClr val="00B050"/>
                </a:solidFill>
              </a:rPr>
              <a:t> 8 (</a:t>
            </a:r>
            <a:r>
              <a:rPr lang="en-US" sz="1600" b="1" dirty="0" err="1">
                <a:solidFill>
                  <a:srgbClr val="00B050"/>
                </a:solidFill>
              </a:rPr>
              <a:t>delapan</a:t>
            </a:r>
            <a:r>
              <a:rPr lang="en-US" sz="1600" b="1" dirty="0">
                <a:solidFill>
                  <a:srgbClr val="00B050"/>
                </a:solidFill>
              </a:rPr>
              <a:t>) </a:t>
            </a:r>
            <a:r>
              <a:rPr lang="en-US" sz="1600" b="1" dirty="0" err="1">
                <a:solidFill>
                  <a:srgbClr val="00B050"/>
                </a:solidFill>
              </a:rPr>
              <a:t>hari</a:t>
            </a:r>
            <a:r>
              <a:rPr lang="en-US" sz="1600" b="1" dirty="0">
                <a:solidFill>
                  <a:srgbClr val="00B050"/>
                </a:solidFill>
              </a:rPr>
              <a:t> </a:t>
            </a:r>
            <a:r>
              <a:rPr lang="en-US" sz="1600" dirty="0" err="1"/>
              <a:t>terhitung</a:t>
            </a:r>
            <a:r>
              <a:rPr lang="en-US" sz="1600" dirty="0"/>
              <a:t> </a:t>
            </a:r>
            <a:r>
              <a:rPr lang="en-US" sz="1600" dirty="0" err="1"/>
              <a:t>mulai</a:t>
            </a:r>
            <a:r>
              <a:rPr lang="en-US" sz="1600" dirty="0"/>
              <a:t> </a:t>
            </a:r>
            <a:r>
              <a:rPr lang="en-US" sz="1600" dirty="0" err="1"/>
              <a:t>saat</a:t>
            </a:r>
            <a:r>
              <a:rPr lang="en-US" sz="1600" dirty="0"/>
              <a:t> </a:t>
            </a:r>
            <a:r>
              <a:rPr lang="en-US" sz="1600" dirty="0" err="1"/>
              <a:t>diterimanya</a:t>
            </a:r>
            <a:r>
              <a:rPr lang="en-US" sz="1600" dirty="0"/>
              <a:t> </a:t>
            </a:r>
            <a:r>
              <a:rPr lang="en-US" sz="1600" dirty="0" err="1"/>
              <a:t>dana</a:t>
            </a:r>
            <a:r>
              <a:rPr lang="en-US" sz="1600" dirty="0"/>
              <a:t> DAK di </a:t>
            </a:r>
            <a:r>
              <a:rPr lang="en-US" sz="1600" dirty="0" err="1"/>
              <a:t>rekening</a:t>
            </a:r>
            <a:r>
              <a:rPr lang="en-US" sz="1600" dirty="0"/>
              <a:t> </a:t>
            </a:r>
            <a:r>
              <a:rPr lang="en-US" sz="1600" dirty="0" err="1"/>
              <a:t>sekolah</a:t>
            </a:r>
            <a:endParaRPr lang="en-US" sz="1600" dirty="0"/>
          </a:p>
        </p:txBody>
      </p:sp>
      <p:pic>
        <p:nvPicPr>
          <p:cNvPr id="3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10" t="40379" r="86217" b="37821"/>
          <a:stretch/>
        </p:blipFill>
        <p:spPr bwMode="auto">
          <a:xfrm>
            <a:off x="2104112" y="1607779"/>
            <a:ext cx="480491" cy="48779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p:nvSpPr>
        <p:spPr>
          <a:xfrm>
            <a:off x="2665624" y="1662051"/>
            <a:ext cx="9204098" cy="339252"/>
          </a:xfrm>
          <a:prstGeom prst="rect">
            <a:avLst/>
          </a:prstGeom>
        </p:spPr>
        <p:txBody>
          <a:bodyPr wrap="square">
            <a:spAutoFit/>
          </a:bodyPr>
          <a:lstStyle/>
          <a:p>
            <a:r>
              <a:rPr lang="en-US" sz="1600" b="1" dirty="0" err="1">
                <a:solidFill>
                  <a:srgbClr val="00B050"/>
                </a:solidFill>
              </a:rPr>
              <a:t>pencairan</a:t>
            </a:r>
            <a:r>
              <a:rPr lang="en-US" sz="1600" b="1" dirty="0">
                <a:solidFill>
                  <a:srgbClr val="00B050"/>
                </a:solidFill>
              </a:rPr>
              <a:t> </a:t>
            </a:r>
            <a:r>
              <a:rPr lang="en-US" sz="1600" b="1" dirty="0" err="1">
                <a:solidFill>
                  <a:srgbClr val="00B050"/>
                </a:solidFill>
              </a:rPr>
              <a:t>dana</a:t>
            </a:r>
            <a:r>
              <a:rPr lang="en-US" sz="1600" b="1" dirty="0">
                <a:solidFill>
                  <a:srgbClr val="00B050"/>
                </a:solidFill>
              </a:rPr>
              <a:t> </a:t>
            </a:r>
            <a:r>
              <a:rPr lang="en-US" sz="1600" b="1" dirty="0" err="1">
                <a:solidFill>
                  <a:srgbClr val="00B050"/>
                </a:solidFill>
              </a:rPr>
              <a:t>sesuai</a:t>
            </a:r>
            <a:r>
              <a:rPr lang="en-US" sz="1600" b="1" dirty="0">
                <a:solidFill>
                  <a:srgbClr val="00B050"/>
                </a:solidFill>
              </a:rPr>
              <a:t> </a:t>
            </a:r>
            <a:r>
              <a:rPr lang="en-US" sz="1600" dirty="0" err="1"/>
              <a:t>dengan</a:t>
            </a:r>
            <a:r>
              <a:rPr lang="en-US" sz="1600" dirty="0"/>
              <a:t> </a:t>
            </a:r>
            <a:r>
              <a:rPr lang="en-US" sz="1600" dirty="0" err="1"/>
              <a:t>kebutuhan</a:t>
            </a:r>
            <a:r>
              <a:rPr lang="en-US" sz="1600" dirty="0"/>
              <a:t> </a:t>
            </a:r>
            <a:r>
              <a:rPr lang="en-US" sz="1600" b="1" dirty="0" err="1">
                <a:solidFill>
                  <a:srgbClr val="00B050"/>
                </a:solidFill>
              </a:rPr>
              <a:t>pembiayaan</a:t>
            </a:r>
            <a:r>
              <a:rPr lang="en-US" sz="1600" b="1" dirty="0">
                <a:solidFill>
                  <a:srgbClr val="00B050"/>
                </a:solidFill>
              </a:rPr>
              <a:t> </a:t>
            </a:r>
            <a:r>
              <a:rPr lang="en-US" sz="1600" b="1" dirty="0" err="1">
                <a:solidFill>
                  <a:srgbClr val="00B050"/>
                </a:solidFill>
              </a:rPr>
              <a:t>dan</a:t>
            </a:r>
            <a:r>
              <a:rPr lang="en-US" sz="1600" b="1" dirty="0">
                <a:solidFill>
                  <a:srgbClr val="00B050"/>
                </a:solidFill>
              </a:rPr>
              <a:t> </a:t>
            </a:r>
            <a:r>
              <a:rPr lang="en-US" sz="1600" b="1" dirty="0" err="1">
                <a:solidFill>
                  <a:srgbClr val="00B050"/>
                </a:solidFill>
              </a:rPr>
              <a:t>jadwal</a:t>
            </a:r>
            <a:r>
              <a:rPr lang="en-US" sz="1600" b="1" dirty="0">
                <a:solidFill>
                  <a:srgbClr val="00B050"/>
                </a:solidFill>
              </a:rPr>
              <a:t> </a:t>
            </a:r>
            <a:r>
              <a:rPr lang="en-US" sz="1600" b="1" dirty="0" err="1">
                <a:solidFill>
                  <a:srgbClr val="00B050"/>
                </a:solidFill>
              </a:rPr>
              <a:t>kerja</a:t>
            </a:r>
            <a:r>
              <a:rPr lang="en-US" sz="1600" b="1" dirty="0">
                <a:solidFill>
                  <a:srgbClr val="00B050"/>
                </a:solidFill>
              </a:rPr>
              <a:t> </a:t>
            </a:r>
            <a:r>
              <a:rPr lang="en-US" sz="1600" dirty="0"/>
              <a:t>yang </a:t>
            </a:r>
            <a:r>
              <a:rPr lang="en-US" sz="1600" dirty="0" err="1"/>
              <a:t>telah</a:t>
            </a:r>
            <a:r>
              <a:rPr lang="en-US" sz="1600" dirty="0"/>
              <a:t> </a:t>
            </a:r>
            <a:r>
              <a:rPr lang="en-US" sz="1600" dirty="0" err="1"/>
              <a:t>dibuat</a:t>
            </a:r>
            <a:endParaRPr lang="en-US" sz="1600" dirty="0"/>
          </a:p>
        </p:txBody>
      </p:sp>
      <p:pic>
        <p:nvPicPr>
          <p:cNvPr id="37" name="Picture 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4766" t="42452" r="3148" b="35424"/>
          <a:stretch/>
        </p:blipFill>
        <p:spPr bwMode="auto">
          <a:xfrm>
            <a:off x="2019067" y="2260896"/>
            <a:ext cx="650581" cy="66959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0770" t="20166" r="60799" b="64516"/>
          <a:stretch/>
        </p:blipFill>
        <p:spPr bwMode="auto">
          <a:xfrm>
            <a:off x="2003531" y="5384854"/>
            <a:ext cx="681653" cy="696281"/>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31031" t="69503" r="61440" b="15618"/>
          <a:stretch/>
        </p:blipFill>
        <p:spPr bwMode="auto">
          <a:xfrm>
            <a:off x="2045642" y="3095813"/>
            <a:ext cx="597430" cy="66384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Rectangle 39"/>
          <p:cNvSpPr/>
          <p:nvPr/>
        </p:nvSpPr>
        <p:spPr>
          <a:xfrm>
            <a:off x="2665624" y="2420368"/>
            <a:ext cx="7841515" cy="338554"/>
          </a:xfrm>
          <a:prstGeom prst="rect">
            <a:avLst/>
          </a:prstGeom>
        </p:spPr>
        <p:txBody>
          <a:bodyPr wrap="square">
            <a:spAutoFit/>
          </a:bodyPr>
          <a:lstStyle/>
          <a:p>
            <a:r>
              <a:rPr lang="en-US" sz="1600" b="1" dirty="0" err="1">
                <a:solidFill>
                  <a:srgbClr val="00B050"/>
                </a:solidFill>
              </a:rPr>
              <a:t>pelaksanaan</a:t>
            </a:r>
            <a:r>
              <a:rPr lang="en-US" sz="1600" dirty="0"/>
              <a:t> </a:t>
            </a:r>
            <a:r>
              <a:rPr lang="en-US" sz="1600" dirty="0" err="1"/>
              <a:t>rehabilitasi</a:t>
            </a:r>
            <a:r>
              <a:rPr lang="en-US" sz="1600" dirty="0"/>
              <a:t>/</a:t>
            </a:r>
            <a:r>
              <a:rPr lang="en-US" sz="1600" dirty="0" err="1"/>
              <a:t>pembangunan</a:t>
            </a:r>
            <a:r>
              <a:rPr lang="en-US" sz="1600" dirty="0"/>
              <a:t> </a:t>
            </a:r>
            <a:r>
              <a:rPr lang="en-US" sz="1600" dirty="0" err="1"/>
              <a:t>sesuai</a:t>
            </a:r>
            <a:r>
              <a:rPr lang="en-US" sz="1600" dirty="0"/>
              <a:t> </a:t>
            </a:r>
            <a:r>
              <a:rPr lang="en-US" sz="1600" dirty="0" err="1"/>
              <a:t>dengan</a:t>
            </a:r>
            <a:r>
              <a:rPr lang="en-US" sz="1600" dirty="0"/>
              <a:t> </a:t>
            </a:r>
            <a:r>
              <a:rPr lang="en-US" sz="1600" b="1" dirty="0" err="1">
                <a:solidFill>
                  <a:srgbClr val="00B050"/>
                </a:solidFill>
              </a:rPr>
              <a:t>dokumen</a:t>
            </a:r>
            <a:r>
              <a:rPr lang="en-US" sz="1600" b="1" dirty="0">
                <a:solidFill>
                  <a:srgbClr val="00B050"/>
                </a:solidFill>
              </a:rPr>
              <a:t> </a:t>
            </a:r>
            <a:r>
              <a:rPr lang="en-US" sz="1600" b="1" dirty="0" err="1">
                <a:solidFill>
                  <a:srgbClr val="00B050"/>
                </a:solidFill>
              </a:rPr>
              <a:t>teknis</a:t>
            </a:r>
            <a:endParaRPr lang="en-US" sz="1600" dirty="0">
              <a:solidFill>
                <a:srgbClr val="00B050"/>
              </a:solidFill>
            </a:endParaRPr>
          </a:p>
        </p:txBody>
      </p:sp>
      <p:sp>
        <p:nvSpPr>
          <p:cNvPr id="41" name="Rectangle 40"/>
          <p:cNvSpPr/>
          <p:nvPr/>
        </p:nvSpPr>
        <p:spPr>
          <a:xfrm>
            <a:off x="2665624" y="3212631"/>
            <a:ext cx="9393225" cy="338554"/>
          </a:xfrm>
          <a:prstGeom prst="rect">
            <a:avLst/>
          </a:prstGeom>
        </p:spPr>
        <p:txBody>
          <a:bodyPr wrap="square">
            <a:spAutoFit/>
          </a:bodyPr>
          <a:lstStyle/>
          <a:p>
            <a:r>
              <a:rPr lang="en-US" sz="1600" b="1" dirty="0" err="1">
                <a:solidFill>
                  <a:srgbClr val="00B050"/>
                </a:solidFill>
              </a:rPr>
              <a:t>menyusun</a:t>
            </a:r>
            <a:r>
              <a:rPr lang="en-US" sz="1600" b="1" dirty="0">
                <a:solidFill>
                  <a:srgbClr val="00B050"/>
                </a:solidFill>
              </a:rPr>
              <a:t> </a:t>
            </a:r>
            <a:r>
              <a:rPr lang="en-US" sz="1600" b="1" dirty="0" err="1">
                <a:solidFill>
                  <a:srgbClr val="00B050"/>
                </a:solidFill>
              </a:rPr>
              <a:t>pertanggungjawaban</a:t>
            </a:r>
            <a:r>
              <a:rPr lang="en-US" sz="1600" b="1" dirty="0">
                <a:solidFill>
                  <a:srgbClr val="FF0000"/>
                </a:solidFill>
              </a:rPr>
              <a:t> </a:t>
            </a:r>
            <a:r>
              <a:rPr lang="en-US" sz="1600" dirty="0" err="1"/>
              <a:t>pelaksanaan</a:t>
            </a:r>
            <a:r>
              <a:rPr lang="en-US" sz="1600" dirty="0"/>
              <a:t> </a:t>
            </a:r>
            <a:r>
              <a:rPr lang="en-US" sz="1600" dirty="0" err="1"/>
              <a:t>kegiatan</a:t>
            </a:r>
            <a:r>
              <a:rPr lang="en-US" sz="1600" dirty="0"/>
              <a:t> </a:t>
            </a:r>
            <a:r>
              <a:rPr lang="en-US" sz="1600" b="1" dirty="0" err="1">
                <a:solidFill>
                  <a:srgbClr val="00B050"/>
                </a:solidFill>
              </a:rPr>
              <a:t>sesuai</a:t>
            </a:r>
            <a:r>
              <a:rPr lang="en-US" sz="1600" b="1" dirty="0">
                <a:solidFill>
                  <a:srgbClr val="00B050"/>
                </a:solidFill>
              </a:rPr>
              <a:t> </a:t>
            </a:r>
            <a:r>
              <a:rPr lang="en-US" sz="1600" b="1" dirty="0" err="1">
                <a:solidFill>
                  <a:srgbClr val="00B050"/>
                </a:solidFill>
              </a:rPr>
              <a:t>dengan</a:t>
            </a:r>
            <a:r>
              <a:rPr lang="en-US" sz="1600" b="1" dirty="0">
                <a:solidFill>
                  <a:srgbClr val="00B050"/>
                </a:solidFill>
              </a:rPr>
              <a:t> </a:t>
            </a:r>
            <a:r>
              <a:rPr lang="en-US" sz="1600" b="1" dirty="0" err="1">
                <a:solidFill>
                  <a:srgbClr val="00B050"/>
                </a:solidFill>
              </a:rPr>
              <a:t>ketentuan</a:t>
            </a:r>
            <a:r>
              <a:rPr lang="en-US" sz="1600" b="1" dirty="0">
                <a:solidFill>
                  <a:srgbClr val="00B050"/>
                </a:solidFill>
              </a:rPr>
              <a:t> </a:t>
            </a:r>
            <a:r>
              <a:rPr lang="en-US" sz="1600" b="1" dirty="0" err="1">
                <a:solidFill>
                  <a:srgbClr val="00B050"/>
                </a:solidFill>
              </a:rPr>
              <a:t>dan</a:t>
            </a:r>
            <a:r>
              <a:rPr lang="en-US" sz="1600" b="1" dirty="0">
                <a:solidFill>
                  <a:srgbClr val="00B050"/>
                </a:solidFill>
              </a:rPr>
              <a:t> </a:t>
            </a:r>
            <a:r>
              <a:rPr lang="en-US" sz="1600" b="1" dirty="0" err="1">
                <a:solidFill>
                  <a:srgbClr val="00B050"/>
                </a:solidFill>
              </a:rPr>
              <a:t>peraturan</a:t>
            </a:r>
            <a:r>
              <a:rPr lang="en-US" sz="1600" b="1" dirty="0">
                <a:solidFill>
                  <a:srgbClr val="00B050"/>
                </a:solidFill>
              </a:rPr>
              <a:t> yang </a:t>
            </a:r>
            <a:r>
              <a:rPr lang="en-US" sz="1600" b="1" dirty="0" err="1">
                <a:solidFill>
                  <a:srgbClr val="00B050"/>
                </a:solidFill>
              </a:rPr>
              <a:t>berlaku</a:t>
            </a:r>
            <a:endParaRPr lang="en-US" sz="1600" dirty="0">
              <a:solidFill>
                <a:srgbClr val="00B050"/>
              </a:solidFill>
            </a:endParaRPr>
          </a:p>
        </p:txBody>
      </p:sp>
      <p:pic>
        <p:nvPicPr>
          <p:cNvPr id="42"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45346" t="20521" r="45199" b="65635"/>
          <a:stretch/>
        </p:blipFill>
        <p:spPr bwMode="auto">
          <a:xfrm>
            <a:off x="2012677" y="3924977"/>
            <a:ext cx="663360" cy="546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60225" t="19463" r="31214" b="64590"/>
          <a:stretch/>
        </p:blipFill>
        <p:spPr bwMode="auto">
          <a:xfrm>
            <a:off x="2065881" y="4636296"/>
            <a:ext cx="556953" cy="58324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Rectangle 43"/>
          <p:cNvSpPr/>
          <p:nvPr/>
        </p:nvSpPr>
        <p:spPr>
          <a:xfrm>
            <a:off x="2665624" y="3925399"/>
            <a:ext cx="9271304" cy="584775"/>
          </a:xfrm>
          <a:prstGeom prst="rect">
            <a:avLst/>
          </a:prstGeom>
        </p:spPr>
        <p:txBody>
          <a:bodyPr wrap="square">
            <a:spAutoFit/>
          </a:bodyPr>
          <a:lstStyle/>
          <a:p>
            <a:r>
              <a:rPr lang="en-US" sz="1600" b="1" dirty="0" err="1">
                <a:solidFill>
                  <a:srgbClr val="00B050"/>
                </a:solidFill>
              </a:rPr>
              <a:t>membuat</a:t>
            </a:r>
            <a:r>
              <a:rPr lang="en-US" sz="1600" b="1" dirty="0">
                <a:solidFill>
                  <a:srgbClr val="00B050"/>
                </a:solidFill>
              </a:rPr>
              <a:t> </a:t>
            </a:r>
            <a:r>
              <a:rPr lang="en-US" sz="1600" b="1" dirty="0" err="1">
                <a:solidFill>
                  <a:srgbClr val="00B050"/>
                </a:solidFill>
              </a:rPr>
              <a:t>laporan</a:t>
            </a:r>
            <a:r>
              <a:rPr lang="en-US" sz="1600" b="1" dirty="0">
                <a:solidFill>
                  <a:srgbClr val="00B050"/>
                </a:solidFill>
              </a:rPr>
              <a:t> </a:t>
            </a:r>
            <a:r>
              <a:rPr lang="en-US" sz="1600" b="1" dirty="0" err="1">
                <a:solidFill>
                  <a:srgbClr val="00B050"/>
                </a:solidFill>
              </a:rPr>
              <a:t>mingguan</a:t>
            </a:r>
            <a:r>
              <a:rPr lang="en-US" sz="1600" b="1" dirty="0">
                <a:solidFill>
                  <a:srgbClr val="00B050"/>
                </a:solidFill>
              </a:rPr>
              <a:t>, </a:t>
            </a:r>
            <a:r>
              <a:rPr lang="en-US" sz="1600" b="1" dirty="0" err="1">
                <a:solidFill>
                  <a:srgbClr val="00B050"/>
                </a:solidFill>
              </a:rPr>
              <a:t>bulanan</a:t>
            </a:r>
            <a:r>
              <a:rPr lang="en-US" sz="1600" b="1" dirty="0">
                <a:solidFill>
                  <a:srgbClr val="00B050"/>
                </a:solidFill>
              </a:rPr>
              <a:t>, </a:t>
            </a:r>
            <a:r>
              <a:rPr lang="en-US" sz="1600" b="1" dirty="0" err="1">
                <a:solidFill>
                  <a:srgbClr val="00B050"/>
                </a:solidFill>
              </a:rPr>
              <a:t>dan</a:t>
            </a:r>
            <a:r>
              <a:rPr lang="en-US" sz="1600" b="1" dirty="0">
                <a:solidFill>
                  <a:srgbClr val="00B050"/>
                </a:solidFill>
              </a:rPr>
              <a:t> </a:t>
            </a:r>
            <a:r>
              <a:rPr lang="en-US" sz="1600" b="1" dirty="0" err="1">
                <a:solidFill>
                  <a:srgbClr val="00B050"/>
                </a:solidFill>
              </a:rPr>
              <a:t>laporan</a:t>
            </a:r>
            <a:r>
              <a:rPr lang="en-US" sz="1600" b="1" dirty="0">
                <a:solidFill>
                  <a:srgbClr val="00B050"/>
                </a:solidFill>
              </a:rPr>
              <a:t> </a:t>
            </a:r>
            <a:r>
              <a:rPr lang="en-US" sz="1600" b="1" dirty="0" err="1">
                <a:solidFill>
                  <a:srgbClr val="00B050"/>
                </a:solidFill>
              </a:rPr>
              <a:t>akhir</a:t>
            </a:r>
            <a:r>
              <a:rPr lang="en-US" sz="1600" b="1" dirty="0">
                <a:solidFill>
                  <a:srgbClr val="00B050"/>
                </a:solidFill>
              </a:rPr>
              <a:t> </a:t>
            </a:r>
            <a:r>
              <a:rPr lang="en-US" sz="1600" b="1" dirty="0" err="1">
                <a:solidFill>
                  <a:srgbClr val="00B050"/>
                </a:solidFill>
              </a:rPr>
              <a:t>pelaksanaan</a:t>
            </a:r>
            <a:r>
              <a:rPr lang="en-US" sz="1600" b="1" dirty="0">
                <a:solidFill>
                  <a:srgbClr val="FF0000"/>
                </a:solidFill>
              </a:rPr>
              <a:t> </a:t>
            </a:r>
            <a:r>
              <a:rPr lang="en-US" sz="1600" dirty="0" err="1"/>
              <a:t>pekerjaan</a:t>
            </a:r>
            <a:r>
              <a:rPr lang="en-US" sz="1600" dirty="0"/>
              <a:t> </a:t>
            </a:r>
            <a:r>
              <a:rPr lang="en-US" sz="1600" dirty="0" err="1"/>
              <a:t>secara</a:t>
            </a:r>
            <a:r>
              <a:rPr lang="en-US" sz="1600" dirty="0"/>
              <a:t> </a:t>
            </a:r>
            <a:r>
              <a:rPr lang="en-US" sz="1600" b="1" dirty="0" err="1">
                <a:solidFill>
                  <a:srgbClr val="00B050"/>
                </a:solidFill>
              </a:rPr>
              <a:t>disiplin</a:t>
            </a:r>
            <a:r>
              <a:rPr lang="en-US" sz="1600" b="1" dirty="0">
                <a:solidFill>
                  <a:srgbClr val="00B050"/>
                </a:solidFill>
              </a:rPr>
              <a:t> </a:t>
            </a:r>
            <a:r>
              <a:rPr lang="en-US" sz="1600" b="1" dirty="0" err="1">
                <a:solidFill>
                  <a:srgbClr val="00B050"/>
                </a:solidFill>
              </a:rPr>
              <a:t>dan</a:t>
            </a:r>
            <a:r>
              <a:rPr lang="en-US" sz="1600" b="1" dirty="0">
                <a:solidFill>
                  <a:srgbClr val="00B050"/>
                </a:solidFill>
              </a:rPr>
              <a:t> </a:t>
            </a:r>
            <a:r>
              <a:rPr lang="en-US" sz="1600" b="1" dirty="0" err="1">
                <a:solidFill>
                  <a:srgbClr val="00B050"/>
                </a:solidFill>
              </a:rPr>
              <a:t>tertib</a:t>
            </a:r>
            <a:r>
              <a:rPr lang="en-US" sz="1600" dirty="0">
                <a:solidFill>
                  <a:srgbClr val="00B050"/>
                </a:solidFill>
              </a:rPr>
              <a:t> </a:t>
            </a:r>
            <a:r>
              <a:rPr lang="en-US" sz="1600" dirty="0" err="1"/>
              <a:t>sesuai</a:t>
            </a:r>
            <a:r>
              <a:rPr lang="en-US" sz="1600" dirty="0"/>
              <a:t> </a:t>
            </a:r>
            <a:r>
              <a:rPr lang="en-US" sz="1600" dirty="0" err="1"/>
              <a:t>dengan</a:t>
            </a:r>
            <a:r>
              <a:rPr lang="en-US" sz="1600" dirty="0"/>
              <a:t> </a:t>
            </a:r>
            <a:r>
              <a:rPr lang="en-US" sz="1600" dirty="0" err="1"/>
              <a:t>keadaan</a:t>
            </a:r>
            <a:r>
              <a:rPr lang="en-US" sz="1600" dirty="0"/>
              <a:t> yang </a:t>
            </a:r>
            <a:r>
              <a:rPr lang="en-US" sz="1600" dirty="0" err="1"/>
              <a:t>sesungguhnya</a:t>
            </a:r>
            <a:endParaRPr lang="en-US" sz="1600" dirty="0"/>
          </a:p>
        </p:txBody>
      </p:sp>
      <p:sp>
        <p:nvSpPr>
          <p:cNvPr id="45" name="Rectangle 44"/>
          <p:cNvSpPr/>
          <p:nvPr/>
        </p:nvSpPr>
        <p:spPr>
          <a:xfrm>
            <a:off x="2665624" y="4697276"/>
            <a:ext cx="9393225" cy="461665"/>
          </a:xfrm>
          <a:prstGeom prst="rect">
            <a:avLst/>
          </a:prstGeom>
        </p:spPr>
        <p:txBody>
          <a:bodyPr wrap="square">
            <a:spAutoFit/>
          </a:bodyPr>
          <a:lstStyle/>
          <a:p>
            <a:pPr>
              <a:lnSpc>
                <a:spcPct val="150000"/>
              </a:lnSpc>
            </a:pPr>
            <a:r>
              <a:rPr lang="en-US" sz="1600" b="1" dirty="0" err="1">
                <a:solidFill>
                  <a:srgbClr val="00B050"/>
                </a:solidFill>
              </a:rPr>
              <a:t>mengirimkan</a:t>
            </a:r>
            <a:r>
              <a:rPr lang="en-US" sz="1600" b="1" dirty="0">
                <a:solidFill>
                  <a:srgbClr val="00B050"/>
                </a:solidFill>
              </a:rPr>
              <a:t> </a:t>
            </a:r>
            <a:r>
              <a:rPr lang="en-US" sz="1600" b="1" dirty="0" err="1">
                <a:solidFill>
                  <a:srgbClr val="00B050"/>
                </a:solidFill>
              </a:rPr>
              <a:t>laporan</a:t>
            </a:r>
            <a:r>
              <a:rPr lang="en-US" sz="1600" b="1" dirty="0">
                <a:solidFill>
                  <a:srgbClr val="00B050"/>
                </a:solidFill>
              </a:rPr>
              <a:t> </a:t>
            </a:r>
            <a:r>
              <a:rPr lang="en-US" sz="1600" b="1" dirty="0" err="1">
                <a:solidFill>
                  <a:srgbClr val="00B050"/>
                </a:solidFill>
              </a:rPr>
              <a:t>bulanan</a:t>
            </a:r>
            <a:r>
              <a:rPr lang="en-US" sz="1600" b="1" dirty="0">
                <a:solidFill>
                  <a:srgbClr val="00B050"/>
                </a:solidFill>
              </a:rPr>
              <a:t> </a:t>
            </a:r>
            <a:r>
              <a:rPr lang="en-US" sz="1600" b="1" dirty="0" err="1">
                <a:solidFill>
                  <a:srgbClr val="00B050"/>
                </a:solidFill>
              </a:rPr>
              <a:t>dan</a:t>
            </a:r>
            <a:r>
              <a:rPr lang="en-US" sz="1600" b="1" dirty="0">
                <a:solidFill>
                  <a:srgbClr val="00B050"/>
                </a:solidFill>
              </a:rPr>
              <a:t> </a:t>
            </a:r>
            <a:r>
              <a:rPr lang="en-US" sz="1600" b="1" dirty="0" err="1">
                <a:solidFill>
                  <a:srgbClr val="00B050"/>
                </a:solidFill>
              </a:rPr>
              <a:t>laporan</a:t>
            </a:r>
            <a:r>
              <a:rPr lang="en-US" sz="1600" b="1" dirty="0">
                <a:solidFill>
                  <a:srgbClr val="00B050"/>
                </a:solidFill>
              </a:rPr>
              <a:t> </a:t>
            </a:r>
            <a:r>
              <a:rPr lang="en-US" sz="1600" b="1" dirty="0" err="1">
                <a:solidFill>
                  <a:srgbClr val="00B050"/>
                </a:solidFill>
              </a:rPr>
              <a:t>akhir</a:t>
            </a:r>
            <a:r>
              <a:rPr lang="en-US" sz="1600" b="1" dirty="0">
                <a:solidFill>
                  <a:srgbClr val="00B050"/>
                </a:solidFill>
              </a:rPr>
              <a:t> </a:t>
            </a:r>
            <a:r>
              <a:rPr lang="en-US" sz="1600" b="1" dirty="0" err="1">
                <a:solidFill>
                  <a:srgbClr val="00B050"/>
                </a:solidFill>
              </a:rPr>
              <a:t>ke</a:t>
            </a:r>
            <a:r>
              <a:rPr lang="en-US" sz="1600" b="1" dirty="0">
                <a:solidFill>
                  <a:srgbClr val="00B050"/>
                </a:solidFill>
              </a:rPr>
              <a:t> </a:t>
            </a:r>
            <a:r>
              <a:rPr lang="en-US" sz="1600" b="1" dirty="0" err="1">
                <a:solidFill>
                  <a:srgbClr val="00B050"/>
                </a:solidFill>
              </a:rPr>
              <a:t>Gubernur</a:t>
            </a:r>
            <a:r>
              <a:rPr lang="en-US" sz="1600" dirty="0">
                <a:solidFill>
                  <a:srgbClr val="00B050"/>
                </a:solidFill>
              </a:rPr>
              <a:t> </a:t>
            </a:r>
            <a:r>
              <a:rPr lang="en-US" sz="1600" dirty="0" err="1"/>
              <a:t>melalui</a:t>
            </a:r>
            <a:r>
              <a:rPr lang="en-US" sz="1600" dirty="0"/>
              <a:t> </a:t>
            </a:r>
            <a:r>
              <a:rPr lang="en-US" sz="1600" dirty="0" err="1"/>
              <a:t>Kepala</a:t>
            </a:r>
            <a:r>
              <a:rPr lang="en-US" sz="1600" dirty="0"/>
              <a:t> </a:t>
            </a:r>
            <a:r>
              <a:rPr lang="en-US" sz="1600" dirty="0" err="1"/>
              <a:t>Dinas</a:t>
            </a:r>
            <a:r>
              <a:rPr lang="en-US" sz="1600" dirty="0"/>
              <a:t> </a:t>
            </a:r>
            <a:r>
              <a:rPr lang="en-US" sz="1600" dirty="0" err="1"/>
              <a:t>Pendidikan</a:t>
            </a:r>
            <a:r>
              <a:rPr lang="en-US" sz="1600" dirty="0"/>
              <a:t> </a:t>
            </a:r>
            <a:r>
              <a:rPr lang="en-US" sz="1600" dirty="0" err="1"/>
              <a:t>Provinsi</a:t>
            </a:r>
            <a:r>
              <a:rPr lang="en-US" sz="1600" dirty="0"/>
              <a:t>; </a:t>
            </a:r>
            <a:r>
              <a:rPr lang="en-US" sz="1600" dirty="0" err="1"/>
              <a:t>dan</a:t>
            </a:r>
            <a:endParaRPr lang="en-US" sz="1600" dirty="0"/>
          </a:p>
        </p:txBody>
      </p:sp>
      <p:sp>
        <p:nvSpPr>
          <p:cNvPr id="47" name="Rectangle 46"/>
          <p:cNvSpPr/>
          <p:nvPr/>
        </p:nvSpPr>
        <p:spPr>
          <a:xfrm>
            <a:off x="2665624" y="5454334"/>
            <a:ext cx="9204803" cy="584775"/>
          </a:xfrm>
          <a:prstGeom prst="rect">
            <a:avLst/>
          </a:prstGeom>
        </p:spPr>
        <p:txBody>
          <a:bodyPr wrap="square">
            <a:spAutoFit/>
          </a:bodyPr>
          <a:lstStyle/>
          <a:p>
            <a:r>
              <a:rPr lang="en-US" sz="1600" dirty="0" err="1"/>
              <a:t>memperbaharui</a:t>
            </a:r>
            <a:r>
              <a:rPr lang="en-US" sz="1600" dirty="0"/>
              <a:t> </a:t>
            </a:r>
            <a:r>
              <a:rPr lang="en-US" sz="1600" dirty="0" err="1"/>
              <a:t>kondisi</a:t>
            </a:r>
            <a:r>
              <a:rPr lang="en-US" sz="1600" dirty="0"/>
              <a:t> </a:t>
            </a:r>
            <a:r>
              <a:rPr lang="en-US" sz="1600" dirty="0" err="1"/>
              <a:t>sarana</a:t>
            </a:r>
            <a:r>
              <a:rPr lang="en-US" sz="1600" dirty="0"/>
              <a:t> </a:t>
            </a:r>
            <a:r>
              <a:rPr lang="en-US" sz="1600" dirty="0" err="1"/>
              <a:t>dan</a:t>
            </a:r>
            <a:r>
              <a:rPr lang="en-US" sz="1600" dirty="0"/>
              <a:t> </a:t>
            </a:r>
            <a:r>
              <a:rPr lang="en-US" sz="1600" dirty="0" err="1"/>
              <a:t>prasana</a:t>
            </a:r>
            <a:r>
              <a:rPr lang="en-US" sz="1600" dirty="0"/>
              <a:t> </a:t>
            </a:r>
            <a:r>
              <a:rPr lang="en-US" sz="1600" dirty="0" err="1"/>
              <a:t>sekolah</a:t>
            </a:r>
            <a:r>
              <a:rPr lang="en-US" sz="1600" dirty="0"/>
              <a:t> </a:t>
            </a:r>
            <a:r>
              <a:rPr lang="en-US" sz="1600" dirty="0" err="1"/>
              <a:t>pada</a:t>
            </a:r>
            <a:r>
              <a:rPr lang="en-US" sz="1600" dirty="0"/>
              <a:t> Data </a:t>
            </a:r>
            <a:r>
              <a:rPr lang="en-US" sz="1600" dirty="0" err="1"/>
              <a:t>Pokok</a:t>
            </a:r>
            <a:r>
              <a:rPr lang="en-US" sz="1600" dirty="0"/>
              <a:t> </a:t>
            </a:r>
            <a:r>
              <a:rPr lang="en-US" sz="1600" dirty="0" err="1"/>
              <a:t>Pendidikan</a:t>
            </a:r>
            <a:r>
              <a:rPr lang="en-US" sz="1600" dirty="0"/>
              <a:t> (</a:t>
            </a:r>
            <a:r>
              <a:rPr lang="en-US" sz="1600" dirty="0" err="1"/>
              <a:t>dapodik</a:t>
            </a:r>
            <a:r>
              <a:rPr lang="en-US" sz="1600" dirty="0"/>
              <a:t>) </a:t>
            </a:r>
            <a:r>
              <a:rPr lang="en-US" sz="1600" dirty="0" err="1"/>
              <a:t>pada</a:t>
            </a:r>
            <a:r>
              <a:rPr lang="en-US" sz="1600" dirty="0"/>
              <a:t> </a:t>
            </a:r>
            <a:r>
              <a:rPr lang="en-US" sz="1600" dirty="0" err="1"/>
              <a:t>laman</a:t>
            </a:r>
            <a:r>
              <a:rPr lang="en-US" sz="1600" dirty="0"/>
              <a:t> </a:t>
            </a:r>
            <a:r>
              <a:rPr lang="en-US" sz="1600" b="1" u="sng" dirty="0">
                <a:solidFill>
                  <a:srgbClr val="00B050"/>
                </a:solidFill>
              </a:rPr>
              <a:t>http://dapo.dikdasmen.kemdikbud.go.id</a:t>
            </a:r>
            <a:endParaRPr lang="en-US" sz="1600" dirty="0">
              <a:solidFill>
                <a:srgbClr val="00B050"/>
              </a:solidFill>
            </a:endParaRPr>
          </a:p>
        </p:txBody>
      </p:sp>
    </p:spTree>
    <p:extLst>
      <p:ext uri="{BB962C8B-B14F-4D97-AF65-F5344CB8AC3E}">
        <p14:creationId xmlns:p14="http://schemas.microsoft.com/office/powerpoint/2010/main" val="5811414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366942" y="-29739"/>
            <a:ext cx="8909856" cy="519035"/>
          </a:xfrm>
        </p:spPr>
        <p:txBody>
          <a:bodyPr>
            <a:normAutofit/>
          </a:bodyPr>
          <a:lstStyle/>
          <a:p>
            <a:r>
              <a:rPr lang="en-US" sz="2800" b="1" dirty="0" smtClean="0">
                <a:solidFill>
                  <a:schemeClr val="bg1"/>
                </a:solidFill>
              </a:rPr>
              <a:t>RKA </a:t>
            </a:r>
            <a:r>
              <a:rPr lang="en-US" sz="2800" b="1" dirty="0" err="1" smtClean="0">
                <a:solidFill>
                  <a:schemeClr val="bg1"/>
                </a:solidFill>
              </a:rPr>
              <a:t>Sekolah</a:t>
            </a:r>
            <a:r>
              <a:rPr lang="en-US" sz="2800" b="1" dirty="0" smtClean="0">
                <a:solidFill>
                  <a:schemeClr val="bg1"/>
                </a:solidFill>
              </a:rPr>
              <a:t> </a:t>
            </a:r>
            <a:r>
              <a:rPr lang="en-US" sz="2800" b="1" dirty="0" err="1" smtClean="0">
                <a:solidFill>
                  <a:schemeClr val="bg1"/>
                </a:solidFill>
              </a:rPr>
              <a:t>sebagai</a:t>
            </a:r>
            <a:r>
              <a:rPr lang="en-US" sz="2800" b="1" dirty="0" smtClean="0">
                <a:solidFill>
                  <a:schemeClr val="bg1"/>
                </a:solidFill>
              </a:rPr>
              <a:t> </a:t>
            </a:r>
            <a:r>
              <a:rPr lang="en-US" sz="2800" b="1" dirty="0" err="1" smtClean="0">
                <a:solidFill>
                  <a:srgbClr val="FFFF00"/>
                </a:solidFill>
              </a:rPr>
              <a:t>Syarat</a:t>
            </a:r>
            <a:r>
              <a:rPr lang="en-US" sz="2800" b="1" dirty="0" smtClean="0">
                <a:solidFill>
                  <a:schemeClr val="bg1"/>
                </a:solidFill>
              </a:rPr>
              <a:t> </a:t>
            </a:r>
            <a:r>
              <a:rPr lang="en-US" sz="2800" b="1" dirty="0" err="1" smtClean="0">
                <a:solidFill>
                  <a:schemeClr val="bg1"/>
                </a:solidFill>
              </a:rPr>
              <a:t>Penyaluran</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t>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132764" y="667427"/>
            <a:ext cx="10249469" cy="5510438"/>
            <a:chOff x="1721123" y="389810"/>
            <a:chExt cx="8838323" cy="6373645"/>
          </a:xfrm>
        </p:grpSpPr>
        <p:cxnSp>
          <p:nvCxnSpPr>
            <p:cNvPr id="6" name="Elbow Connector 5"/>
            <p:cNvCxnSpPr/>
            <p:nvPr/>
          </p:nvCxnSpPr>
          <p:spPr>
            <a:xfrm rot="10800000">
              <a:off x="2536962" y="4271049"/>
              <a:ext cx="1469284" cy="769428"/>
            </a:xfrm>
            <a:prstGeom prst="bentConnector3">
              <a:avLst>
                <a:gd name="adj1" fmla="val 120818"/>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 name="Elbow Connector 6"/>
            <p:cNvCxnSpPr/>
            <p:nvPr/>
          </p:nvCxnSpPr>
          <p:spPr>
            <a:xfrm flipV="1">
              <a:off x="6717567" y="5064457"/>
              <a:ext cx="1848310" cy="1868"/>
            </a:xfrm>
            <a:prstGeom prst="bentConnector3">
              <a:avLst>
                <a:gd name="adj1" fmla="val 50000"/>
              </a:avLst>
            </a:prstGeom>
            <a:ln w="28575">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 name="Elbow Connector 7"/>
            <p:cNvCxnSpPr>
              <a:stCxn id="33" idx="0"/>
            </p:cNvCxnSpPr>
            <p:nvPr/>
          </p:nvCxnSpPr>
          <p:spPr>
            <a:xfrm rot="16200000" flipH="1">
              <a:off x="6085874" y="2967821"/>
              <a:ext cx="74841" cy="1454401"/>
            </a:xfrm>
            <a:prstGeom prst="bentConnector4">
              <a:avLst>
                <a:gd name="adj1" fmla="val -726754"/>
                <a:gd name="adj2" fmla="val 61130"/>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9" name="Hexagon 8"/>
            <p:cNvSpPr/>
            <p:nvPr/>
          </p:nvSpPr>
          <p:spPr>
            <a:xfrm>
              <a:off x="1721123" y="456411"/>
              <a:ext cx="1524000" cy="534970"/>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pic>
          <p:nvPicPr>
            <p:cNvPr id="10"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993" t="36527" r="54090" b="19155"/>
            <a:stretch/>
          </p:blipFill>
          <p:spPr bwMode="auto">
            <a:xfrm>
              <a:off x="2191685" y="1072120"/>
              <a:ext cx="545275" cy="54527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Hexagon 10"/>
            <p:cNvSpPr/>
            <p:nvPr/>
          </p:nvSpPr>
          <p:spPr>
            <a:xfrm>
              <a:off x="1778522" y="516035"/>
              <a:ext cx="1371600" cy="373542"/>
            </a:xfrm>
            <a:prstGeom prst="hexagon">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Calibri"/>
                </a:rPr>
                <a:t>Sekolah</a:t>
              </a:r>
              <a:endParaRPr lang="en-US" dirty="0">
                <a:solidFill>
                  <a:schemeClr val="bg1"/>
                </a:solidFill>
                <a:latin typeface="Calibri"/>
              </a:endParaRPr>
            </a:p>
          </p:txBody>
        </p:sp>
        <p:sp>
          <p:nvSpPr>
            <p:cNvPr id="12" name="Rectangle 11"/>
            <p:cNvSpPr/>
            <p:nvPr/>
          </p:nvSpPr>
          <p:spPr>
            <a:xfrm>
              <a:off x="1949724" y="1600201"/>
              <a:ext cx="1174476" cy="584775"/>
            </a:xfrm>
            <a:prstGeom prst="rect">
              <a:avLst/>
            </a:prstGeom>
          </p:spPr>
          <p:txBody>
            <a:bodyPr wrap="square">
              <a:spAutoFit/>
            </a:bodyPr>
            <a:lstStyle/>
            <a:p>
              <a:r>
                <a:rPr lang="en-US" sz="1600" dirty="0" err="1">
                  <a:solidFill>
                    <a:prstClr val="black"/>
                  </a:solidFill>
                  <a:latin typeface="Arial Narrow" panose="020B0606020202030204" pitchFamily="34" charset="0"/>
                </a:rPr>
                <a:t>Pendataan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ke</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Dapodik</a:t>
              </a:r>
              <a:endParaRPr lang="en-US" sz="1600" dirty="0">
                <a:solidFill>
                  <a:prstClr val="black"/>
                </a:solidFill>
                <a:latin typeface="Calibri"/>
              </a:endParaRPr>
            </a:p>
          </p:txBody>
        </p:sp>
        <p:cxnSp>
          <p:nvCxnSpPr>
            <p:cNvPr id="13" name="Straight Connector 12"/>
            <p:cNvCxnSpPr>
              <a:stCxn id="10" idx="6"/>
            </p:cNvCxnSpPr>
            <p:nvPr/>
          </p:nvCxnSpPr>
          <p:spPr>
            <a:xfrm>
              <a:off x="2736960" y="1344757"/>
              <a:ext cx="7092841"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1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698" t="36241" r="54666" b="20849"/>
            <a:stretch/>
          </p:blipFill>
          <p:spPr bwMode="auto">
            <a:xfrm>
              <a:off x="4401788" y="1064639"/>
              <a:ext cx="546265" cy="5602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3772792" y="1600200"/>
              <a:ext cx="1730507" cy="1077218"/>
            </a:xfrm>
            <a:prstGeom prst="rect">
              <a:avLst/>
            </a:prstGeom>
          </p:spPr>
          <p:txBody>
            <a:bodyPr wrap="square">
              <a:spAutoFit/>
            </a:bodyPr>
            <a:lstStyle/>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Melakukan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Verval</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isian</a:t>
              </a:r>
              <a:r>
                <a:rPr lang="en-US" sz="1600" dirty="0">
                  <a:solidFill>
                    <a:prstClr val="black"/>
                  </a:solidFill>
                  <a:latin typeface="Arial Narrow" panose="020B0606020202030204" pitchFamily="34" charset="0"/>
                </a:rPr>
                <a:t> data </a:t>
              </a:r>
              <a:r>
                <a:rPr lang="en-US" sz="1600" dirty="0" err="1">
                  <a:solidFill>
                    <a:prstClr val="black"/>
                  </a:solidFill>
                  <a:latin typeface="Arial Narrow" panose="020B0606020202030204" pitchFamily="34" charset="0"/>
                </a:rPr>
                <a:t>sekolah</a:t>
              </a:r>
              <a:endParaRPr lang="en-US" sz="1600" dirty="0">
                <a:solidFill>
                  <a:prstClr val="black"/>
                </a:solidFill>
                <a:latin typeface="Arial Narrow" panose="020B0606020202030204" pitchFamily="34" charset="0"/>
              </a:endParaRPr>
            </a:p>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Menyediakan</a:t>
              </a:r>
              <a:r>
                <a:rPr lang="en-US" sz="1600" dirty="0">
                  <a:solidFill>
                    <a:prstClr val="black"/>
                  </a:solidFill>
                  <a:latin typeface="Arial Narrow" panose="020B0606020202030204" pitchFamily="34" charset="0"/>
                </a:rPr>
                <a:t> data </a:t>
              </a:r>
              <a:r>
                <a:rPr lang="en-US" sz="1600" i="1" dirty="0">
                  <a:solidFill>
                    <a:prstClr val="black"/>
                  </a:solidFill>
                  <a:latin typeface="Arial Narrow" panose="020B0606020202030204" pitchFamily="34" charset="0"/>
                </a:rPr>
                <a:t>Cut Off </a:t>
              </a:r>
              <a:r>
                <a:rPr lang="en-US" sz="1600" dirty="0" err="1">
                  <a:solidFill>
                    <a:prstClr val="black"/>
                  </a:solidFill>
                  <a:latin typeface="Arial Narrow" panose="020B0606020202030204" pitchFamily="34" charset="0"/>
                </a:rPr>
                <a:t>Triwulanan</a:t>
              </a:r>
              <a:endParaRPr lang="en-US" sz="1600" dirty="0">
                <a:solidFill>
                  <a:prstClr val="black"/>
                </a:solidFill>
                <a:latin typeface="Arial Narrow" panose="020B0606020202030204" pitchFamily="34" charset="0"/>
              </a:endParaRPr>
            </a:p>
          </p:txBody>
        </p:sp>
        <p:pic>
          <p:nvPicPr>
            <p:cNvPr id="16"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30" t="36008" r="53638" b="17537"/>
            <a:stretch/>
          </p:blipFill>
          <p:spPr bwMode="auto">
            <a:xfrm>
              <a:off x="7022661" y="1082760"/>
              <a:ext cx="508878" cy="52399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Hexagon 16"/>
            <p:cNvSpPr/>
            <p:nvPr/>
          </p:nvSpPr>
          <p:spPr>
            <a:xfrm>
              <a:off x="6553200" y="389810"/>
              <a:ext cx="1447800" cy="622687"/>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18" name="Hexagon 17"/>
            <p:cNvSpPr/>
            <p:nvPr/>
          </p:nvSpPr>
          <p:spPr>
            <a:xfrm rot="10800000" flipV="1">
              <a:off x="6611191" y="439217"/>
              <a:ext cx="1331816" cy="501438"/>
            </a:xfrm>
            <a:prstGeom prst="hexagon">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Calibri"/>
                </a:rPr>
                <a:t>Dinas</a:t>
              </a:r>
              <a:r>
                <a:rPr lang="en-US" sz="1400" dirty="0">
                  <a:solidFill>
                    <a:schemeClr val="bg1"/>
                  </a:solidFill>
                  <a:latin typeface="Calibri"/>
                </a:rPr>
                <a:t> Pend. </a:t>
              </a:r>
              <a:r>
                <a:rPr lang="en-US" sz="1400" dirty="0" err="1">
                  <a:solidFill>
                    <a:schemeClr val="bg1"/>
                  </a:solidFill>
                  <a:latin typeface="Calibri"/>
                </a:rPr>
                <a:t>Provinsi</a:t>
              </a:r>
              <a:endParaRPr lang="en-US" sz="1400" dirty="0">
                <a:solidFill>
                  <a:schemeClr val="bg1"/>
                </a:solidFill>
                <a:latin typeface="Calibri"/>
              </a:endParaRPr>
            </a:p>
          </p:txBody>
        </p:sp>
        <p:sp>
          <p:nvSpPr>
            <p:cNvPr id="19" name="Hexagon 18"/>
            <p:cNvSpPr/>
            <p:nvPr/>
          </p:nvSpPr>
          <p:spPr>
            <a:xfrm>
              <a:off x="3912919" y="439217"/>
              <a:ext cx="1524000" cy="552164"/>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20" name="Hexagon 19"/>
            <p:cNvSpPr/>
            <p:nvPr/>
          </p:nvSpPr>
          <p:spPr>
            <a:xfrm>
              <a:off x="3989118" y="565809"/>
              <a:ext cx="1371600" cy="312288"/>
            </a:xfrm>
            <a:prstGeom prst="hexagon">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Calibri"/>
                </a:rPr>
                <a:t>Kemdikbud</a:t>
              </a:r>
              <a:endParaRPr lang="en-US" sz="1400" dirty="0">
                <a:solidFill>
                  <a:schemeClr val="bg1"/>
                </a:solidFill>
                <a:latin typeface="Calibri"/>
              </a:endParaRPr>
            </a:p>
          </p:txBody>
        </p:sp>
        <p:sp>
          <p:nvSpPr>
            <p:cNvPr id="21" name="Rectangle 20"/>
            <p:cNvSpPr/>
            <p:nvPr/>
          </p:nvSpPr>
          <p:spPr>
            <a:xfrm>
              <a:off x="6172200" y="1600201"/>
              <a:ext cx="2209800" cy="1323439"/>
            </a:xfrm>
            <a:prstGeom prst="rect">
              <a:avLst/>
            </a:prstGeom>
          </p:spPr>
          <p:txBody>
            <a:bodyPr wrap="square">
              <a:spAutoFit/>
            </a:bodyPr>
            <a:lstStyle/>
            <a:p>
              <a:pPr marL="117475" indent="-117475">
                <a:buFontTx/>
                <a:buChar char="-"/>
              </a:pPr>
              <a:r>
                <a:rPr lang="en-US" sz="1600" dirty="0" err="1">
                  <a:solidFill>
                    <a:prstClr val="black"/>
                  </a:solidFill>
                  <a:latin typeface="Arial Narrow" panose="020B0606020202030204" pitchFamily="34" charset="0"/>
                </a:rPr>
                <a:t>Mengunduh</a:t>
              </a:r>
              <a:r>
                <a:rPr lang="en-US" sz="1600" dirty="0">
                  <a:solidFill>
                    <a:prstClr val="black"/>
                  </a:solidFill>
                  <a:latin typeface="Arial Narrow" panose="020B0606020202030204" pitchFamily="34" charset="0"/>
                </a:rPr>
                <a:t> data Cut Off</a:t>
              </a:r>
            </a:p>
            <a:p>
              <a:pPr marL="117475" indent="-117475">
                <a:buFontTx/>
                <a:buChar char="-"/>
              </a:pPr>
              <a:r>
                <a:rPr lang="en-US" sz="1600" dirty="0" err="1">
                  <a:solidFill>
                    <a:prstClr val="black"/>
                  </a:solidFill>
                  <a:latin typeface="Arial Narrow" panose="020B0606020202030204" pitchFamily="34" charset="0"/>
                </a:rPr>
                <a:t>Melakukan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perhitungan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alokasi</a:t>
              </a:r>
              <a:r>
                <a:rPr lang="en-US" sz="1600" dirty="0">
                  <a:solidFill>
                    <a:prstClr val="black"/>
                  </a:solidFill>
                  <a:latin typeface="Arial Narrow" panose="020B0606020202030204" pitchFamily="34" charset="0"/>
                </a:rPr>
                <a:t> BOS per </a:t>
              </a:r>
              <a:r>
                <a:rPr lang="en-US" sz="1600" dirty="0" err="1">
                  <a:solidFill>
                    <a:prstClr val="black"/>
                  </a:solidFill>
                  <a:latin typeface="Arial Narrow" panose="020B0606020202030204" pitchFamily="34" charset="0"/>
                </a:rPr>
                <a:t>sekolah</a:t>
              </a:r>
              <a:endParaRPr lang="en-US" sz="1600" dirty="0">
                <a:solidFill>
                  <a:prstClr val="black"/>
                </a:solidFill>
                <a:latin typeface="Arial Narrow" panose="020B0606020202030204" pitchFamily="34" charset="0"/>
              </a:endParaRPr>
            </a:p>
            <a:p>
              <a:pPr marL="117475" indent="-117475">
                <a:buFontTx/>
                <a:buChar char="-"/>
              </a:pPr>
              <a:r>
                <a:rPr lang="en-US" sz="1600" dirty="0" err="1">
                  <a:solidFill>
                    <a:prstClr val="black"/>
                  </a:solidFill>
                  <a:latin typeface="Arial Narrow" panose="020B0606020202030204" pitchFamily="34" charset="0"/>
                </a:rPr>
                <a:t>Menyiapkan</a:t>
              </a:r>
              <a:r>
                <a:rPr lang="en-US" sz="1600" dirty="0">
                  <a:solidFill>
                    <a:prstClr val="black"/>
                  </a:solidFill>
                  <a:latin typeface="Arial Narrow" panose="020B0606020202030204" pitchFamily="34" charset="0"/>
                </a:rPr>
                <a:t> SK </a:t>
              </a:r>
              <a:r>
                <a:rPr lang="en-US" sz="1600" dirty="0" err="1">
                  <a:solidFill>
                    <a:prstClr val="black"/>
                  </a:solidFill>
                  <a:latin typeface="Arial Narrow" panose="020B0606020202030204" pitchFamily="34" charset="0"/>
                </a:rPr>
                <a:t>Gubernur</a:t>
              </a:r>
              <a:r>
                <a:rPr lang="en-US" sz="1600" dirty="0">
                  <a:solidFill>
                    <a:prstClr val="black"/>
                  </a:solidFill>
                  <a:latin typeface="Arial Narrow" panose="020B0606020202030204" pitchFamily="34" charset="0"/>
                </a:rPr>
                <a:t> </a:t>
              </a:r>
            </a:p>
          </p:txBody>
        </p:sp>
        <p:pic>
          <p:nvPicPr>
            <p:cNvPr id="22" name="Picture 4"/>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719" t="34889" r="53008" b="16417"/>
            <a:stretch/>
          </p:blipFill>
          <p:spPr bwMode="auto">
            <a:xfrm>
              <a:off x="9404764" y="1064639"/>
              <a:ext cx="545275" cy="56023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Hexagon 22"/>
            <p:cNvSpPr/>
            <p:nvPr/>
          </p:nvSpPr>
          <p:spPr>
            <a:xfrm>
              <a:off x="8915400" y="463893"/>
              <a:ext cx="1524000" cy="527488"/>
            </a:xfrm>
            <a:prstGeom prst="hexagon">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Calibri"/>
              </a:endParaRPr>
            </a:p>
          </p:txBody>
        </p:sp>
        <p:sp>
          <p:nvSpPr>
            <p:cNvPr id="24" name="Hexagon 23"/>
            <p:cNvSpPr/>
            <p:nvPr/>
          </p:nvSpPr>
          <p:spPr>
            <a:xfrm>
              <a:off x="8991599" y="533749"/>
              <a:ext cx="1371600" cy="374683"/>
            </a:xfrm>
            <a:prstGeom prst="hexagon">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solidFill>
                    <a:schemeClr val="bg1"/>
                  </a:solidFill>
                  <a:latin typeface="Calibri"/>
                </a:rPr>
                <a:t>Gubernur</a:t>
              </a:r>
              <a:endParaRPr lang="en-US" sz="1400" dirty="0">
                <a:solidFill>
                  <a:schemeClr val="bg1"/>
                </a:solidFill>
                <a:latin typeface="Calibri"/>
              </a:endParaRPr>
            </a:p>
          </p:txBody>
        </p:sp>
        <p:sp>
          <p:nvSpPr>
            <p:cNvPr id="25" name="Rectangle 24"/>
            <p:cNvSpPr/>
            <p:nvPr/>
          </p:nvSpPr>
          <p:spPr>
            <a:xfrm>
              <a:off x="9061479" y="1600201"/>
              <a:ext cx="1411569" cy="830997"/>
            </a:xfrm>
            <a:prstGeom prst="rect">
              <a:avLst/>
            </a:prstGeom>
          </p:spPr>
          <p:txBody>
            <a:bodyPr wrap="square">
              <a:spAutoFit/>
            </a:bodyPr>
            <a:lstStyle/>
            <a:p>
              <a:r>
                <a:rPr lang="sv-SE" sz="1600" dirty="0">
                  <a:solidFill>
                    <a:prstClr val="black"/>
                  </a:solidFill>
                  <a:latin typeface="Arial Narrow" panose="020B0606020202030204" pitchFamily="34" charset="0"/>
                </a:rPr>
                <a:t>Menetapkan SK alokasi BOS per sekolah</a:t>
              </a:r>
            </a:p>
          </p:txBody>
        </p:sp>
        <p:sp>
          <p:nvSpPr>
            <p:cNvPr id="27" name="Notched Right Arrow 26"/>
            <p:cNvSpPr/>
            <p:nvPr/>
          </p:nvSpPr>
          <p:spPr>
            <a:xfrm>
              <a:off x="3473724" y="1230456"/>
              <a:ext cx="183877" cy="228600"/>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8" name="Notched Right Arrow 27"/>
            <p:cNvSpPr/>
            <p:nvPr/>
          </p:nvSpPr>
          <p:spPr>
            <a:xfrm>
              <a:off x="5868277" y="1230456"/>
              <a:ext cx="183877" cy="228600"/>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9" name="Notched Right Arrow 28"/>
            <p:cNvSpPr/>
            <p:nvPr/>
          </p:nvSpPr>
          <p:spPr>
            <a:xfrm>
              <a:off x="8382001" y="1230457"/>
              <a:ext cx="183877" cy="228600"/>
            </a:xfrm>
            <a:prstGeom prst="notched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0" name="Block Arc 29"/>
            <p:cNvSpPr/>
            <p:nvPr/>
          </p:nvSpPr>
          <p:spPr>
            <a:xfrm>
              <a:off x="4086449" y="3938478"/>
              <a:ext cx="2631119" cy="2223855"/>
            </a:xfrm>
            <a:prstGeom prst="blockArc">
              <a:avLst>
                <a:gd name="adj1" fmla="val 10800000"/>
                <a:gd name="adj2" fmla="val 14661517"/>
                <a:gd name="adj3" fmla="val 4089"/>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1" name="Block Arc 30"/>
            <p:cNvSpPr/>
            <p:nvPr/>
          </p:nvSpPr>
          <p:spPr>
            <a:xfrm flipV="1">
              <a:off x="4006247" y="3954399"/>
              <a:ext cx="2631119" cy="2223855"/>
            </a:xfrm>
            <a:prstGeom prst="blockArc">
              <a:avLst>
                <a:gd name="adj1" fmla="val 16070463"/>
                <a:gd name="adj2" fmla="val 21503707"/>
                <a:gd name="adj3" fmla="val 4722"/>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2" name="Block Arc 31"/>
            <p:cNvSpPr/>
            <p:nvPr/>
          </p:nvSpPr>
          <p:spPr>
            <a:xfrm>
              <a:off x="4006247" y="3952531"/>
              <a:ext cx="2631119" cy="2223855"/>
            </a:xfrm>
            <a:prstGeom prst="blockArc">
              <a:avLst>
                <a:gd name="adj1" fmla="val 16047913"/>
                <a:gd name="adj2" fmla="val 21474660"/>
                <a:gd name="adj3" fmla="val 3844"/>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pic>
          <p:nvPicPr>
            <p:cNvPr id="33" name="Picture 7"/>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978" t="51306" r="53828" b="26120"/>
            <a:stretch/>
          </p:blipFill>
          <p:spPr bwMode="auto">
            <a:xfrm>
              <a:off x="5072344" y="3657601"/>
              <a:ext cx="647500" cy="59749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Block Arc 33"/>
            <p:cNvSpPr/>
            <p:nvPr/>
          </p:nvSpPr>
          <p:spPr>
            <a:xfrm flipH="1" flipV="1">
              <a:off x="4091609" y="3938476"/>
              <a:ext cx="2631119" cy="2223855"/>
            </a:xfrm>
            <a:prstGeom prst="blockArc">
              <a:avLst>
                <a:gd name="adj1" fmla="val 16070463"/>
                <a:gd name="adj2" fmla="val 21503707"/>
                <a:gd name="adj3" fmla="val 472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pic>
          <p:nvPicPr>
            <p:cNvPr id="35"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383" r="89459" b="66765"/>
            <a:stretch/>
          </p:blipFill>
          <p:spPr bwMode="auto">
            <a:xfrm>
              <a:off x="3810001" y="4806101"/>
              <a:ext cx="591787" cy="46875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9"/>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8112" t="65337" r="60029" b="14844"/>
            <a:stretch/>
          </p:blipFill>
          <p:spPr bwMode="auto">
            <a:xfrm>
              <a:off x="5072344" y="5858144"/>
              <a:ext cx="647500" cy="608373"/>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8"/>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383" r="89459" b="66765"/>
            <a:stretch/>
          </p:blipFill>
          <p:spPr bwMode="auto">
            <a:xfrm>
              <a:off x="6258707" y="4831949"/>
              <a:ext cx="591787" cy="468752"/>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Rectangle 37"/>
            <p:cNvSpPr/>
            <p:nvPr/>
          </p:nvSpPr>
          <p:spPr>
            <a:xfrm>
              <a:off x="5943600" y="3440053"/>
              <a:ext cx="4615846" cy="584775"/>
            </a:xfrm>
            <a:prstGeom prst="rect">
              <a:avLst/>
            </a:prstGeom>
            <a:solidFill>
              <a:schemeClr val="bg1"/>
            </a:solidFill>
          </p:spPr>
          <p:style>
            <a:lnRef idx="2">
              <a:schemeClr val="accent3"/>
            </a:lnRef>
            <a:fillRef idx="1">
              <a:schemeClr val="lt1"/>
            </a:fillRef>
            <a:effectRef idx="0">
              <a:schemeClr val="accent3"/>
            </a:effectRef>
            <a:fontRef idx="minor">
              <a:schemeClr val="dk1"/>
            </a:fontRef>
          </p:style>
          <p:txBody>
            <a:bodyPr wrap="square">
              <a:spAutoFit/>
            </a:bodyPr>
            <a:lstStyle/>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Pengajuan</a:t>
              </a:r>
              <a:r>
                <a:rPr lang="en-US" sz="1600" dirty="0">
                  <a:solidFill>
                    <a:prstClr val="black"/>
                  </a:solidFill>
                  <a:latin typeface="Arial Narrow" panose="020B0606020202030204" pitchFamily="34" charset="0"/>
                </a:rPr>
                <a:t> RKAS per </a:t>
              </a:r>
              <a:r>
                <a:rPr lang="en-US" sz="1600" dirty="0" err="1">
                  <a:solidFill>
                    <a:prstClr val="black"/>
                  </a:solidFill>
                  <a:latin typeface="Arial Narrow" panose="020B0606020202030204" pitchFamily="34" charset="0"/>
                </a:rPr>
                <a:t>tahun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mengacu</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ke</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Permendikbud</a:t>
              </a:r>
              <a:endParaRPr lang="en-US" sz="1600" dirty="0">
                <a:solidFill>
                  <a:prstClr val="black"/>
                </a:solidFill>
                <a:latin typeface="Arial Narrow" panose="020B0606020202030204" pitchFamily="34" charset="0"/>
              </a:endParaRPr>
            </a:p>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Menyampaikan</a:t>
              </a:r>
              <a:r>
                <a:rPr lang="en-US" sz="1600" dirty="0">
                  <a:solidFill>
                    <a:prstClr val="black"/>
                  </a:solidFill>
                  <a:latin typeface="Arial Narrow" panose="020B0606020202030204" pitchFamily="34" charset="0"/>
                </a:rPr>
                <a:t> RKAS BOS </a:t>
              </a:r>
              <a:r>
                <a:rPr lang="en-US" sz="1600" dirty="0" err="1">
                  <a:solidFill>
                    <a:prstClr val="black"/>
                  </a:solidFill>
                  <a:latin typeface="Arial Narrow" panose="020B0606020202030204" pitchFamily="34" charset="0"/>
                </a:rPr>
                <a:t>ke</a:t>
              </a:r>
              <a:r>
                <a:rPr lang="en-US" sz="1600" dirty="0">
                  <a:solidFill>
                    <a:prstClr val="black"/>
                  </a:solidFill>
                  <a:latin typeface="Arial Narrow" panose="020B0606020202030204" pitchFamily="34" charset="0"/>
                </a:rPr>
                <a:t> SKPD</a:t>
              </a:r>
            </a:p>
          </p:txBody>
        </p:sp>
        <p:sp>
          <p:nvSpPr>
            <p:cNvPr id="39" name="Rectangle 38"/>
            <p:cNvSpPr/>
            <p:nvPr/>
          </p:nvSpPr>
          <p:spPr>
            <a:xfrm>
              <a:off x="1774118" y="3193831"/>
              <a:ext cx="2546077" cy="1077218"/>
            </a:xfrm>
            <a:prstGeom prst="rect">
              <a:avLst/>
            </a:prstGeom>
            <a:ln w="28575">
              <a:solidFill>
                <a:srgbClr val="FFC000"/>
              </a:solidFill>
            </a:ln>
          </p:spPr>
          <p:txBody>
            <a:bodyPr wrap="square">
              <a:spAutoFit/>
            </a:bodyPr>
            <a:lstStyle/>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Menyalurkan</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dana</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ke</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rekening</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sekolah</a:t>
              </a:r>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Bendahara</a:t>
              </a:r>
              <a:r>
                <a:rPr lang="en-US" sz="1600" dirty="0">
                  <a:solidFill>
                    <a:prstClr val="black"/>
                  </a:solidFill>
                  <a:latin typeface="Arial Narrow" panose="020B0606020202030204" pitchFamily="34" charset="0"/>
                </a:rPr>
                <a:t> BOS SMA)</a:t>
              </a:r>
            </a:p>
            <a:p>
              <a:pPr marL="117475" indent="-117475"/>
              <a:r>
                <a:rPr lang="en-US" sz="1600" dirty="0">
                  <a:solidFill>
                    <a:prstClr val="black"/>
                  </a:solidFill>
                  <a:latin typeface="Arial Narrow" panose="020B0606020202030204" pitchFamily="34" charset="0"/>
                </a:rPr>
                <a:t>- </a:t>
              </a:r>
              <a:r>
                <a:rPr lang="fi-FI" sz="1600" dirty="0">
                  <a:solidFill>
                    <a:prstClr val="black"/>
                  </a:solidFill>
                  <a:latin typeface="Arial Narrow" panose="020B0606020202030204" pitchFamily="34" charset="0"/>
                </a:rPr>
                <a:t>Waktu maksimal 1 hari kerja</a:t>
              </a:r>
            </a:p>
          </p:txBody>
        </p:sp>
        <p:sp>
          <p:nvSpPr>
            <p:cNvPr id="40" name="Rectangle 39"/>
            <p:cNvSpPr/>
            <p:nvPr/>
          </p:nvSpPr>
          <p:spPr>
            <a:xfrm>
              <a:off x="1827159" y="5593479"/>
              <a:ext cx="2024937" cy="584775"/>
            </a:xfrm>
            <a:prstGeom prst="rect">
              <a:avLst/>
            </a:prstGeom>
            <a:ln w="28575">
              <a:solidFill>
                <a:srgbClr val="C00000"/>
              </a:solidFill>
            </a:ln>
          </p:spPr>
          <p:txBody>
            <a:bodyPr wrap="square">
              <a:spAutoFit/>
            </a:bodyPr>
            <a:lstStyle/>
            <a:p>
              <a:r>
                <a:rPr lang="sv-SE" sz="1600" dirty="0">
                  <a:solidFill>
                    <a:prstClr val="black"/>
                  </a:solidFill>
                  <a:latin typeface="Arial Narrow" panose="020B0606020202030204" pitchFamily="34" charset="0"/>
                </a:rPr>
                <a:t>Menyalurkan dana ke Bendahara SKPD</a:t>
              </a:r>
            </a:p>
          </p:txBody>
        </p:sp>
        <p:sp>
          <p:nvSpPr>
            <p:cNvPr id="41" name="Rectangle 40"/>
            <p:cNvSpPr/>
            <p:nvPr/>
          </p:nvSpPr>
          <p:spPr>
            <a:xfrm>
              <a:off x="7502964" y="4473204"/>
              <a:ext cx="3037432" cy="1077218"/>
            </a:xfrm>
            <a:prstGeom prst="rect">
              <a:avLst/>
            </a:prstGeom>
            <a:solidFill>
              <a:schemeClr val="bg1"/>
            </a:solidFill>
            <a:ln w="28575">
              <a:solidFill>
                <a:schemeClr val="accent2">
                  <a:lumMod val="60000"/>
                  <a:lumOff val="40000"/>
                </a:schemeClr>
              </a:solidFill>
            </a:ln>
          </p:spPr>
          <p:txBody>
            <a:bodyPr wrap="square">
              <a:spAutoFit/>
            </a:bodyPr>
            <a:lstStyle/>
            <a:p>
              <a:pPr marL="117475" indent="-117475"/>
              <a:r>
                <a:rPr lang="en-US" sz="1600" dirty="0">
                  <a:solidFill>
                    <a:prstClr val="black"/>
                  </a:solidFill>
                  <a:latin typeface="Arial Narrow" panose="020B0606020202030204" pitchFamily="34" charset="0"/>
                </a:rPr>
                <a:t>- </a:t>
              </a:r>
              <a:r>
                <a:rPr lang="en-US" sz="1600" dirty="0" err="1">
                  <a:solidFill>
                    <a:prstClr val="black"/>
                  </a:solidFill>
                  <a:latin typeface="Arial Narrow" panose="020B0606020202030204" pitchFamily="34" charset="0"/>
                </a:rPr>
                <a:t>Menyusun</a:t>
              </a:r>
              <a:r>
                <a:rPr lang="en-US" sz="1600" dirty="0">
                  <a:solidFill>
                    <a:prstClr val="black"/>
                  </a:solidFill>
                  <a:latin typeface="Arial Narrow" panose="020B0606020202030204" pitchFamily="34" charset="0"/>
                </a:rPr>
                <a:t> RKA-SKPD, </a:t>
              </a:r>
              <a:r>
                <a:rPr lang="en-US" sz="1600" dirty="0" err="1">
                  <a:solidFill>
                    <a:prstClr val="black"/>
                  </a:solidFill>
                  <a:latin typeface="Arial Narrow" panose="020B0606020202030204" pitchFamily="34" charset="0"/>
                </a:rPr>
                <a:t>berdasarkan</a:t>
              </a:r>
              <a:r>
                <a:rPr lang="en-US" sz="1600" dirty="0">
                  <a:solidFill>
                    <a:prstClr val="black"/>
                  </a:solidFill>
                  <a:latin typeface="Arial Narrow" panose="020B0606020202030204" pitchFamily="34" charset="0"/>
                </a:rPr>
                <a:t> RKAS</a:t>
              </a:r>
            </a:p>
            <a:p>
              <a:pPr marL="111125" indent="-111125">
                <a:buFontTx/>
                <a:buChar char="-"/>
              </a:pPr>
              <a:r>
                <a:rPr lang="fi-FI" sz="1600" dirty="0">
                  <a:solidFill>
                    <a:prstClr val="black"/>
                  </a:solidFill>
                  <a:latin typeface="Arial Narrow" panose="020B0606020202030204" pitchFamily="34" charset="0"/>
                </a:rPr>
                <a:t>Menyusun DPA-SKPD</a:t>
              </a:r>
            </a:p>
            <a:p>
              <a:pPr marL="111125" indent="-111125">
                <a:buFontTx/>
                <a:buChar char="-"/>
              </a:pPr>
              <a:r>
                <a:rPr lang="fi-FI" sz="1600" dirty="0">
                  <a:solidFill>
                    <a:prstClr val="black"/>
                  </a:solidFill>
                  <a:latin typeface="Arial Narrow" panose="020B0606020202030204" pitchFamily="34" charset="0"/>
                </a:rPr>
                <a:t>Mengajukan pencairan dana</a:t>
              </a:r>
            </a:p>
          </p:txBody>
        </p:sp>
        <p:cxnSp>
          <p:nvCxnSpPr>
            <p:cNvPr id="42" name="Elbow Connector 41"/>
            <p:cNvCxnSpPr>
              <a:stCxn id="36" idx="4"/>
              <a:endCxn id="40" idx="2"/>
            </p:cNvCxnSpPr>
            <p:nvPr/>
          </p:nvCxnSpPr>
          <p:spPr>
            <a:xfrm rot="5400000" flipH="1">
              <a:off x="3973730" y="5044153"/>
              <a:ext cx="288263" cy="2556467"/>
            </a:xfrm>
            <a:prstGeom prst="bentConnector3">
              <a:avLst>
                <a:gd name="adj1" fmla="val -79303"/>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4648201" y="4191000"/>
              <a:ext cx="1429975" cy="3122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Calibri"/>
                </a:rPr>
                <a:t>SMA </a:t>
              </a:r>
              <a:r>
                <a:rPr lang="en-US" b="1" dirty="0" err="1">
                  <a:solidFill>
                    <a:srgbClr val="00B050"/>
                  </a:solidFill>
                  <a:latin typeface="Calibri"/>
                </a:rPr>
                <a:t>Negeri</a:t>
              </a:r>
              <a:endParaRPr lang="en-US" b="1" dirty="0">
                <a:solidFill>
                  <a:srgbClr val="00B050"/>
                </a:solidFill>
                <a:latin typeface="Calibri"/>
              </a:endParaRPr>
            </a:p>
          </p:txBody>
        </p:sp>
        <p:sp>
          <p:nvSpPr>
            <p:cNvPr id="44" name="Rectangle 43"/>
            <p:cNvSpPr/>
            <p:nvPr/>
          </p:nvSpPr>
          <p:spPr>
            <a:xfrm>
              <a:off x="4800601" y="5631312"/>
              <a:ext cx="1063975" cy="3122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Calibri"/>
                </a:rPr>
                <a:t>BUD</a:t>
              </a:r>
            </a:p>
          </p:txBody>
        </p:sp>
        <p:sp>
          <p:nvSpPr>
            <p:cNvPr id="45" name="Rectangle 44"/>
            <p:cNvSpPr/>
            <p:nvPr/>
          </p:nvSpPr>
          <p:spPr>
            <a:xfrm>
              <a:off x="4191001" y="4724400"/>
              <a:ext cx="808937" cy="64493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latin typeface="Calibri"/>
                </a:rPr>
                <a:t>Disdik</a:t>
              </a:r>
              <a:r>
                <a:rPr lang="en-US" sz="1600" b="1" dirty="0">
                  <a:solidFill>
                    <a:srgbClr val="002060"/>
                  </a:solidFill>
                  <a:latin typeface="Calibri"/>
                </a:rPr>
                <a:t> </a:t>
              </a:r>
              <a:r>
                <a:rPr lang="en-US" sz="1600" b="1" dirty="0" err="1">
                  <a:solidFill>
                    <a:srgbClr val="002060"/>
                  </a:solidFill>
                  <a:latin typeface="Calibri"/>
                </a:rPr>
                <a:t>Prov</a:t>
              </a:r>
              <a:endParaRPr lang="en-US" sz="1600" b="1" dirty="0">
                <a:solidFill>
                  <a:srgbClr val="002060"/>
                </a:solidFill>
                <a:latin typeface="Calibri"/>
              </a:endParaRPr>
            </a:p>
          </p:txBody>
        </p:sp>
        <p:sp>
          <p:nvSpPr>
            <p:cNvPr id="47" name="Rectangle 46"/>
            <p:cNvSpPr/>
            <p:nvPr/>
          </p:nvSpPr>
          <p:spPr>
            <a:xfrm>
              <a:off x="5668064" y="4765262"/>
              <a:ext cx="808937" cy="64493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a:solidFill>
                    <a:srgbClr val="002060"/>
                  </a:solidFill>
                  <a:latin typeface="Calibri"/>
                </a:rPr>
                <a:t>Disdik</a:t>
              </a:r>
              <a:r>
                <a:rPr lang="en-US" sz="1600" b="1" dirty="0">
                  <a:solidFill>
                    <a:srgbClr val="002060"/>
                  </a:solidFill>
                  <a:latin typeface="Calibri"/>
                </a:rPr>
                <a:t> </a:t>
              </a:r>
              <a:r>
                <a:rPr lang="en-US" sz="1600" b="1" dirty="0" err="1">
                  <a:solidFill>
                    <a:srgbClr val="002060"/>
                  </a:solidFill>
                  <a:latin typeface="Calibri"/>
                </a:rPr>
                <a:t>Prov</a:t>
              </a:r>
              <a:endParaRPr lang="en-US" sz="1600" b="1" dirty="0">
                <a:solidFill>
                  <a:srgbClr val="002060"/>
                </a:solidFill>
                <a:latin typeface="Calibri"/>
              </a:endParaRPr>
            </a:p>
          </p:txBody>
        </p:sp>
        <p:cxnSp>
          <p:nvCxnSpPr>
            <p:cNvPr id="50" name="Straight Connector 49"/>
            <p:cNvCxnSpPr/>
            <p:nvPr/>
          </p:nvCxnSpPr>
          <p:spPr>
            <a:xfrm>
              <a:off x="1965462" y="2895600"/>
              <a:ext cx="8261076" cy="0"/>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flipH="1">
              <a:off x="6553201" y="6336267"/>
              <a:ext cx="3961129" cy="427188"/>
            </a:xfrm>
            <a:prstGeom prst="rect">
              <a:avLst/>
            </a:prstGeom>
            <a:solidFill>
              <a:srgbClr val="FFFF00"/>
            </a:solidFill>
            <a:effectLst>
              <a:glow rad="228600">
                <a:schemeClr val="accent1">
                  <a:satMod val="175000"/>
                  <a:alpha val="40000"/>
                </a:schemeClr>
              </a:glow>
            </a:effectLst>
          </p:spPr>
          <p:txBody>
            <a:bodyPr wrap="square" rtlCol="0">
              <a:spAutoFit/>
            </a:bodyPr>
            <a:lstStyle/>
            <a:p>
              <a:pPr algn="ctr"/>
              <a:r>
                <a:rPr lang="en-US" b="1" dirty="0" err="1">
                  <a:solidFill>
                    <a:prstClr val="black"/>
                  </a:solidFill>
                  <a:latin typeface="Arial Narrow" panose="020B0606020202030204" pitchFamily="34" charset="0"/>
                </a:rPr>
                <a:t>Untuk</a:t>
              </a:r>
              <a:r>
                <a:rPr lang="en-US" b="1" dirty="0">
                  <a:solidFill>
                    <a:prstClr val="black"/>
                  </a:solidFill>
                  <a:latin typeface="Arial Narrow" panose="020B0606020202030204" pitchFamily="34" charset="0"/>
                </a:rPr>
                <a:t> SMA </a:t>
              </a:r>
              <a:r>
                <a:rPr lang="en-US" b="1" dirty="0" err="1">
                  <a:solidFill>
                    <a:srgbClr val="00B050"/>
                  </a:solidFill>
                  <a:latin typeface="Arial Narrow" panose="020B0606020202030204" pitchFamily="34" charset="0"/>
                </a:rPr>
                <a:t>Swasta</a:t>
              </a:r>
              <a:r>
                <a:rPr lang="en-US" b="1" dirty="0">
                  <a:solidFill>
                    <a:prstClr val="black"/>
                  </a:solidFill>
                  <a:latin typeface="Arial Narrow" panose="020B0606020202030204" pitchFamily="34" charset="0"/>
                </a:rPr>
                <a:t> </a:t>
              </a:r>
              <a:r>
                <a:rPr lang="en-US" b="1" dirty="0">
                  <a:solidFill>
                    <a:prstClr val="black"/>
                  </a:solidFill>
                  <a:latin typeface="Arial Narrow" panose="020B0606020202030204" pitchFamily="34" charset="0"/>
                  <a:sym typeface="Wingdings" panose="05000000000000000000" pitchFamily="2" charset="2"/>
                </a:rPr>
                <a:t> </a:t>
              </a:r>
              <a:r>
                <a:rPr lang="en-US" b="1" dirty="0" err="1">
                  <a:solidFill>
                    <a:prstClr val="black"/>
                  </a:solidFill>
                  <a:latin typeface="Arial Narrow" panose="020B0606020202030204" pitchFamily="34" charset="0"/>
                  <a:sym typeface="Wingdings" panose="05000000000000000000" pitchFamily="2" charset="2"/>
                </a:rPr>
                <a:t>mekanisme</a:t>
              </a:r>
              <a:r>
                <a:rPr lang="en-US" b="1" dirty="0">
                  <a:solidFill>
                    <a:prstClr val="black"/>
                  </a:solidFill>
                  <a:latin typeface="Arial Narrow" panose="020B0606020202030204" pitchFamily="34" charset="0"/>
                  <a:sym typeface="Wingdings" panose="05000000000000000000" pitchFamily="2" charset="2"/>
                </a:rPr>
                <a:t> </a:t>
              </a:r>
              <a:r>
                <a:rPr lang="en-US" b="1" dirty="0" err="1">
                  <a:solidFill>
                    <a:prstClr val="black"/>
                  </a:solidFill>
                  <a:latin typeface="Arial Narrow" panose="020B0606020202030204" pitchFamily="34" charset="0"/>
                  <a:sym typeface="Wingdings" panose="05000000000000000000" pitchFamily="2" charset="2"/>
                </a:rPr>
                <a:t>hibah</a:t>
              </a:r>
              <a:endParaRPr lang="en-US" b="1" dirty="0">
                <a:solidFill>
                  <a:prstClr val="black"/>
                </a:solidFill>
                <a:latin typeface="Arial Narrow" panose="020B0606020202030204" pitchFamily="34" charset="0"/>
              </a:endParaRPr>
            </a:p>
          </p:txBody>
        </p:sp>
        <p:sp>
          <p:nvSpPr>
            <p:cNvPr id="52" name="Right Triangle 51"/>
            <p:cNvSpPr/>
            <p:nvPr/>
          </p:nvSpPr>
          <p:spPr>
            <a:xfrm rot="17040830">
              <a:off x="6388163" y="4620979"/>
              <a:ext cx="203935" cy="252607"/>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3" name="Right Triangle 52"/>
            <p:cNvSpPr/>
            <p:nvPr/>
          </p:nvSpPr>
          <p:spPr>
            <a:xfrm rot="2979244">
              <a:off x="5673594" y="5949189"/>
              <a:ext cx="265165" cy="213976"/>
            </a:xfrm>
            <a:prstGeom prst="rtTriangl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4" name="Right Triangle 53"/>
            <p:cNvSpPr/>
            <p:nvPr/>
          </p:nvSpPr>
          <p:spPr>
            <a:xfrm rot="7846682">
              <a:off x="4041273" y="5273159"/>
              <a:ext cx="265165" cy="21397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55" name="Right Triangle 54"/>
            <p:cNvSpPr/>
            <p:nvPr/>
          </p:nvSpPr>
          <p:spPr>
            <a:xfrm rot="12114086">
              <a:off x="4696784" y="3992022"/>
              <a:ext cx="265165" cy="213976"/>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spTree>
    <p:extLst>
      <p:ext uri="{BB962C8B-B14F-4D97-AF65-F5344CB8AC3E}">
        <p14:creationId xmlns:p14="http://schemas.microsoft.com/office/powerpoint/2010/main" val="77256777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419"/>
            <a:ext cx="8909856" cy="519035"/>
          </a:xfrm>
        </p:spPr>
        <p:txBody>
          <a:bodyPr>
            <a:normAutofit fontScale="90000"/>
          </a:bodyPr>
          <a:lstStyle/>
          <a:p>
            <a:pPr lvl="0"/>
            <a:r>
              <a:rPr lang="en-US" sz="2800" b="1" dirty="0" err="1" smtClean="0">
                <a:solidFill>
                  <a:srgbClr val="FFFF00"/>
                </a:solidFill>
              </a:rPr>
              <a:t>Pembukuan</a:t>
            </a:r>
            <a:r>
              <a:rPr lang="en-US" sz="2800" b="1" dirty="0" smtClean="0">
                <a:solidFill>
                  <a:schemeClr val="bg1"/>
                </a:solidFill>
              </a:rPr>
              <a:t> </a:t>
            </a:r>
            <a:r>
              <a:rPr lang="en-US" sz="2800" b="1" dirty="0" err="1" smtClean="0">
                <a:solidFill>
                  <a:schemeClr val="bg1"/>
                </a:solidFill>
              </a:rPr>
              <a:t>Keuangan</a:t>
            </a:r>
            <a:r>
              <a:rPr lang="en-US" sz="2800" b="1" dirty="0" smtClean="0">
                <a:solidFill>
                  <a:schemeClr val="bg1"/>
                </a:solidFill>
              </a:rPr>
              <a:t> </a:t>
            </a:r>
            <a:r>
              <a:rPr lang="sv-SE" sz="2400" dirty="0">
                <a:solidFill>
                  <a:schemeClr val="bg1"/>
                </a:solidFill>
              </a:rPr>
              <a:t>(lampiran I, Perpres 5 Tahun 2018</a:t>
            </a:r>
            <a:r>
              <a:rPr lang="sv-SE" sz="2400" dirty="0" smtClean="0">
                <a:solidFill>
                  <a:schemeClr val="bg1"/>
                </a:solidFill>
              </a:rPr>
              <a:t>)</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p:cNvSpPr/>
          <p:nvPr/>
        </p:nvSpPr>
        <p:spPr>
          <a:xfrm>
            <a:off x="1266368" y="859858"/>
            <a:ext cx="7989927" cy="646331"/>
          </a:xfrm>
          <a:prstGeom prst="rect">
            <a:avLst/>
          </a:prstGeom>
        </p:spPr>
        <p:txBody>
          <a:bodyPr wrap="square">
            <a:spAutoFit/>
          </a:bodyPr>
          <a:lstStyle/>
          <a:p>
            <a:pPr lvl="0"/>
            <a:r>
              <a:rPr lang="fi-FI" i="1" dirty="0">
                <a:solidFill>
                  <a:srgbClr val="288883"/>
                </a:solidFill>
              </a:rPr>
              <a:t>Pencatatan dapat dilakukan manual atau komputerisasi sesuai ketentuan </a:t>
            </a:r>
            <a:r>
              <a:rPr lang="id-ID" i="1" dirty="0">
                <a:solidFill>
                  <a:srgbClr val="288883"/>
                </a:solidFill>
              </a:rPr>
              <a:t>peraturan </a:t>
            </a:r>
            <a:r>
              <a:rPr lang="fi-FI" i="1" dirty="0">
                <a:solidFill>
                  <a:srgbClr val="288883"/>
                </a:solidFill>
              </a:rPr>
              <a:t>perundang-undangan</a:t>
            </a:r>
            <a:r>
              <a:rPr lang="id-ID" i="1" dirty="0">
                <a:solidFill>
                  <a:srgbClr val="288883"/>
                </a:solidFill>
              </a:rPr>
              <a:t>. </a:t>
            </a:r>
            <a:endParaRPr lang="en-US" i="1" dirty="0">
              <a:solidFill>
                <a:srgbClr val="288883"/>
              </a:solidFill>
            </a:endParaRPr>
          </a:p>
        </p:txBody>
      </p:sp>
      <p:sp>
        <p:nvSpPr>
          <p:cNvPr id="6" name="Rectangle 5"/>
          <p:cNvSpPr/>
          <p:nvPr/>
        </p:nvSpPr>
        <p:spPr>
          <a:xfrm>
            <a:off x="306237" y="2436568"/>
            <a:ext cx="3378450" cy="2031325"/>
          </a:xfrm>
          <a:prstGeom prst="rect">
            <a:avLst/>
          </a:prstGeom>
          <a:solidFill>
            <a:srgbClr val="AFE7E4"/>
          </a:solidFill>
        </p:spPr>
        <p:txBody>
          <a:bodyPr wrap="square">
            <a:spAutoFit/>
          </a:bodyPr>
          <a:lstStyle/>
          <a:p>
            <a:pPr marL="285750" indent="-285750">
              <a:buFont typeface="Wingdings" pitchFamily="2" charset="2"/>
              <a:buChar char="q"/>
            </a:pPr>
            <a:r>
              <a:rPr lang="en-US" dirty="0" err="1">
                <a:latin typeface="Century Gothic" panose="020B0502020202020204" pitchFamily="34" charset="0"/>
              </a:rPr>
              <a:t>tertib</a:t>
            </a:r>
            <a:r>
              <a:rPr lang="en-US" dirty="0">
                <a:latin typeface="Century Gothic" panose="020B0502020202020204" pitchFamily="34" charset="0"/>
              </a:rPr>
              <a:t> </a:t>
            </a:r>
            <a:r>
              <a:rPr lang="en-US" dirty="0" err="1">
                <a:latin typeface="Century Gothic" panose="020B0502020202020204" pitchFamily="34" charset="0"/>
              </a:rPr>
              <a:t>administrasi</a:t>
            </a:r>
            <a:r>
              <a:rPr lang="en-US" dirty="0">
                <a:latin typeface="Century Gothic" panose="020B0502020202020204" pitchFamily="34" charset="0"/>
              </a:rPr>
              <a:t>, </a:t>
            </a:r>
          </a:p>
          <a:p>
            <a:pPr marL="285750" indent="-285750">
              <a:buFont typeface="Wingdings" pitchFamily="2" charset="2"/>
              <a:buChar char="q"/>
            </a:pPr>
            <a:r>
              <a:rPr lang="en-US" dirty="0" err="1">
                <a:latin typeface="Century Gothic" panose="020B0502020202020204" pitchFamily="34" charset="0"/>
              </a:rPr>
              <a:t>akuntabilitas</a:t>
            </a:r>
            <a:r>
              <a:rPr lang="en-US" dirty="0">
                <a:latin typeface="Century Gothic" panose="020B0502020202020204" pitchFamily="34" charset="0"/>
              </a:rPr>
              <a:t>, </a:t>
            </a:r>
          </a:p>
          <a:p>
            <a:pPr marL="285750" indent="-285750">
              <a:buFont typeface="Wingdings" pitchFamily="2" charset="2"/>
              <a:buChar char="q"/>
            </a:pPr>
            <a:r>
              <a:rPr lang="en-US" dirty="0" err="1">
                <a:latin typeface="Century Gothic" panose="020B0502020202020204" pitchFamily="34" charset="0"/>
              </a:rPr>
              <a:t>transparansi</a:t>
            </a:r>
            <a:r>
              <a:rPr lang="en-US" dirty="0">
                <a:latin typeface="Century Gothic" panose="020B0502020202020204" pitchFamily="34" charset="0"/>
              </a:rPr>
              <a:t>, </a:t>
            </a:r>
          </a:p>
          <a:p>
            <a:pPr marL="285750" indent="-285750">
              <a:buFont typeface="Wingdings" pitchFamily="2" charset="2"/>
              <a:buChar char="q"/>
            </a:pPr>
            <a:r>
              <a:rPr lang="en-US" dirty="0" err="1">
                <a:latin typeface="Century Gothic" panose="020B0502020202020204" pitchFamily="34" charset="0"/>
              </a:rPr>
              <a:t>efisiensi</a:t>
            </a:r>
            <a:r>
              <a:rPr lang="en-US" dirty="0">
                <a:latin typeface="Century Gothic" panose="020B0502020202020204" pitchFamily="34" charset="0"/>
              </a:rPr>
              <a:t>, </a:t>
            </a:r>
          </a:p>
          <a:p>
            <a:pPr marL="285750" indent="-285750">
              <a:buFont typeface="Wingdings" pitchFamily="2" charset="2"/>
              <a:buChar char="q"/>
            </a:pPr>
            <a:r>
              <a:rPr lang="en-US" dirty="0" err="1">
                <a:latin typeface="Century Gothic" panose="020B0502020202020204" pitchFamily="34" charset="0"/>
              </a:rPr>
              <a:t>efektifitas</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p>
          <a:p>
            <a:pPr marL="285750" indent="-285750">
              <a:buFont typeface="Wingdings" pitchFamily="2" charset="2"/>
              <a:buChar char="q"/>
            </a:pPr>
            <a:r>
              <a:rPr lang="en-US" dirty="0" err="1">
                <a:latin typeface="Century Gothic" panose="020B0502020202020204" pitchFamily="34" charset="0"/>
              </a:rPr>
              <a:t>terhindar</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a:t>
            </a:r>
            <a:r>
              <a:rPr lang="en-US" dirty="0" err="1">
                <a:latin typeface="Century Gothic" panose="020B0502020202020204" pitchFamily="34" charset="0"/>
              </a:rPr>
              <a:t>penyimpangan</a:t>
            </a:r>
            <a:r>
              <a:rPr lang="en-US" dirty="0">
                <a:latin typeface="Century Gothic" panose="020B0502020202020204" pitchFamily="34" charset="0"/>
              </a:rPr>
              <a:t>. </a:t>
            </a:r>
          </a:p>
        </p:txBody>
      </p:sp>
      <p:sp>
        <p:nvSpPr>
          <p:cNvPr id="7" name="Rectangle 6"/>
          <p:cNvSpPr/>
          <p:nvPr/>
        </p:nvSpPr>
        <p:spPr>
          <a:xfrm>
            <a:off x="154466" y="2048354"/>
            <a:ext cx="3530221" cy="369332"/>
          </a:xfrm>
          <a:prstGeom prst="rect">
            <a:avLst/>
          </a:prstGeom>
        </p:spPr>
        <p:txBody>
          <a:bodyPr wrap="square">
            <a:spAutoFit/>
          </a:bodyPr>
          <a:lstStyle/>
          <a:p>
            <a:r>
              <a:rPr lang="en-US" b="1" dirty="0" smtClean="0">
                <a:solidFill>
                  <a:srgbClr val="00B050"/>
                </a:solidFill>
              </a:rPr>
              <a:t>PRINSIP PEMBUKUAN  KEUANGAN</a:t>
            </a:r>
            <a:endParaRPr lang="en-US" b="1" dirty="0">
              <a:solidFill>
                <a:srgbClr val="00B050"/>
              </a:solidFill>
            </a:endParaRP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61" t="40571" r="36257" b="37281"/>
          <a:stretch/>
        </p:blipFill>
        <p:spPr bwMode="auto">
          <a:xfrm>
            <a:off x="291152" y="748552"/>
            <a:ext cx="808060" cy="832797"/>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6331792" y="1376751"/>
            <a:ext cx="2578142" cy="369332"/>
          </a:xfrm>
          <a:prstGeom prst="rect">
            <a:avLst/>
          </a:prstGeom>
        </p:spPr>
        <p:txBody>
          <a:bodyPr wrap="none">
            <a:spAutoFit/>
          </a:bodyPr>
          <a:lstStyle/>
          <a:p>
            <a:pPr algn="ctr"/>
            <a:r>
              <a:rPr lang="en-US" b="1" dirty="0" smtClean="0">
                <a:solidFill>
                  <a:srgbClr val="00B050"/>
                </a:solidFill>
              </a:rPr>
              <a:t>KETENTUAN PELAPORAN</a:t>
            </a:r>
            <a:endParaRPr lang="en-US" b="1" dirty="0">
              <a:solidFill>
                <a:srgbClr val="00B050"/>
              </a:solidFill>
            </a:endParaRPr>
          </a:p>
        </p:txBody>
      </p:sp>
      <p:sp>
        <p:nvSpPr>
          <p:cNvPr id="10" name="Rectangle 9"/>
          <p:cNvSpPr/>
          <p:nvPr/>
        </p:nvSpPr>
        <p:spPr>
          <a:xfrm>
            <a:off x="4450551" y="1798988"/>
            <a:ext cx="7584036" cy="4524315"/>
          </a:xfrm>
          <a:prstGeom prst="rect">
            <a:avLst/>
          </a:prstGeom>
          <a:solidFill>
            <a:srgbClr val="D4F0ED"/>
          </a:solidFill>
        </p:spPr>
        <p:txBody>
          <a:bodyPr wrap="square">
            <a:spAutoFit/>
          </a:bodyPr>
          <a:lstStyle/>
          <a:p>
            <a:pPr marL="285750" indent="-285750">
              <a:buFont typeface="Wingdings" pitchFamily="2" charset="2"/>
              <a:buChar char="q"/>
            </a:pPr>
            <a:r>
              <a:rPr lang="en-US" b="1" dirty="0" err="1">
                <a:latin typeface="Century Gothic" panose="020B0502020202020204" pitchFamily="34" charset="0"/>
              </a:rPr>
              <a:t>Pelaporan</a:t>
            </a:r>
            <a:r>
              <a:rPr lang="en-US" b="1" dirty="0">
                <a:latin typeface="Century Gothic" panose="020B0502020202020204" pitchFamily="34" charset="0"/>
              </a:rPr>
              <a:t> </a:t>
            </a:r>
            <a:r>
              <a:rPr lang="en-US" b="1" dirty="0" err="1">
                <a:latin typeface="Century Gothic" panose="020B0502020202020204" pitchFamily="34" charset="0"/>
              </a:rPr>
              <a:t>dilakukan</a:t>
            </a:r>
            <a:r>
              <a:rPr lang="en-US" b="1" dirty="0">
                <a:latin typeface="Century Gothic" panose="020B0502020202020204" pitchFamily="34" charset="0"/>
              </a:rPr>
              <a:t> </a:t>
            </a:r>
            <a:r>
              <a:rPr lang="en-US" b="1" dirty="0" err="1">
                <a:latin typeface="Century Gothic" panose="020B0502020202020204" pitchFamily="34" charset="0"/>
              </a:rPr>
              <a:t>secara</a:t>
            </a:r>
            <a:r>
              <a:rPr lang="en-US" b="1" dirty="0">
                <a:latin typeface="Century Gothic" panose="020B0502020202020204" pitchFamily="34" charset="0"/>
              </a:rPr>
              <a:t> </a:t>
            </a:r>
            <a:r>
              <a:rPr lang="en-US" b="1" dirty="0" err="1">
                <a:latin typeface="Century Gothic" panose="020B0502020202020204" pitchFamily="34" charset="0"/>
              </a:rPr>
              <a:t>berjenjang</a:t>
            </a:r>
            <a:r>
              <a:rPr lang="en-US" dirty="0">
                <a:latin typeface="Century Gothic" panose="020B0502020202020204" pitchFamily="34" charset="0"/>
              </a:rPr>
              <a:t>, </a:t>
            </a:r>
            <a:r>
              <a:rPr lang="en-US" dirty="0" err="1">
                <a:latin typeface="Century Gothic" panose="020B0502020202020204" pitchFamily="34" charset="0"/>
              </a:rPr>
              <a:t>mulai</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P2S, </a:t>
            </a:r>
            <a:r>
              <a:rPr lang="en-US" dirty="0" err="1">
                <a:latin typeface="Century Gothic" panose="020B0502020202020204" pitchFamily="34" charset="0"/>
              </a:rPr>
              <a:t>kepala</a:t>
            </a:r>
            <a:r>
              <a:rPr lang="en-US" dirty="0">
                <a:latin typeface="Century Gothic" panose="020B0502020202020204" pitchFamily="34" charset="0"/>
              </a:rPr>
              <a:t> </a:t>
            </a:r>
            <a:r>
              <a:rPr lang="en-US" dirty="0" err="1">
                <a:latin typeface="Century Gothic" panose="020B0502020202020204" pitchFamily="34" charset="0"/>
              </a:rPr>
              <a:t>satuan</a:t>
            </a:r>
            <a:r>
              <a:rPr lang="en-US" dirty="0">
                <a:latin typeface="Century Gothic" panose="020B0502020202020204" pitchFamily="34" charset="0"/>
              </a:rPr>
              <a:t> </a:t>
            </a:r>
            <a:r>
              <a:rPr lang="en-US" dirty="0" err="1">
                <a:latin typeface="Century Gothic" panose="020B0502020202020204" pitchFamily="34" charset="0"/>
              </a:rPr>
              <a:t>pendidikan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provinsi</a:t>
            </a:r>
            <a:r>
              <a:rPr lang="en-US" dirty="0">
                <a:latin typeface="Century Gothic" panose="020B0502020202020204" pitchFamily="34" charset="0"/>
              </a:rPr>
              <a:t>/</a:t>
            </a:r>
            <a:r>
              <a:rPr lang="en-US" dirty="0" err="1">
                <a:latin typeface="Century Gothic" panose="020B0502020202020204" pitchFamily="34" charset="0"/>
              </a:rPr>
              <a:t>kabupaten</a:t>
            </a:r>
            <a:r>
              <a:rPr lang="en-US" dirty="0">
                <a:latin typeface="Century Gothic" panose="020B0502020202020204" pitchFamily="34" charset="0"/>
              </a:rPr>
              <a:t>/</a:t>
            </a:r>
            <a:r>
              <a:rPr lang="en-US" dirty="0" err="1">
                <a:latin typeface="Century Gothic" panose="020B0502020202020204" pitchFamily="34" charset="0"/>
              </a:rPr>
              <a:t>kota</a:t>
            </a:r>
            <a:r>
              <a:rPr lang="en-US" dirty="0">
                <a:latin typeface="Century Gothic" panose="020B0502020202020204" pitchFamily="34" charset="0"/>
              </a:rPr>
              <a:t>.</a:t>
            </a:r>
          </a:p>
          <a:p>
            <a:pPr marL="285750" indent="-285750">
              <a:buFont typeface="Wingdings" pitchFamily="2" charset="2"/>
              <a:buChar char="q"/>
            </a:pPr>
            <a:r>
              <a:rPr lang="en-US" dirty="0" err="1">
                <a:latin typeface="Century Gothic" panose="020B0502020202020204" pitchFamily="34" charset="0"/>
              </a:rPr>
              <a:t>laporan</a:t>
            </a:r>
            <a:r>
              <a:rPr lang="en-US" dirty="0">
                <a:latin typeface="Century Gothic" panose="020B0502020202020204" pitchFamily="34" charset="0"/>
              </a:rPr>
              <a:t> </a:t>
            </a:r>
            <a:r>
              <a:rPr lang="en-US" dirty="0" err="1">
                <a:latin typeface="Century Gothic" panose="020B0502020202020204" pitchFamily="34" charset="0"/>
              </a:rPr>
              <a:t>disampaikan</a:t>
            </a:r>
            <a:r>
              <a:rPr lang="en-US" dirty="0">
                <a:latin typeface="Century Gothic" panose="020B0502020202020204" pitchFamily="34" charset="0"/>
              </a:rPr>
              <a:t> </a:t>
            </a:r>
            <a:r>
              <a:rPr lang="en-US" dirty="0" smtClean="0">
                <a:latin typeface="Century Gothic" panose="020B0502020202020204" pitchFamily="34" charset="0"/>
              </a:rPr>
              <a:t>:</a:t>
            </a:r>
          </a:p>
          <a:p>
            <a:pPr marL="573088" indent="-285750">
              <a:buFont typeface="Wingdings" pitchFamily="2" charset="2"/>
              <a:buChar char="ü"/>
            </a:pPr>
            <a:r>
              <a:rPr lang="en-US" dirty="0" err="1" smtClean="0">
                <a:latin typeface="Century Gothic" panose="020B0502020202020204" pitchFamily="34" charset="0"/>
              </a:rPr>
              <a:t>tepat</a:t>
            </a:r>
            <a:r>
              <a:rPr lang="en-US" dirty="0" smtClean="0">
                <a:latin typeface="Century Gothic" panose="020B0502020202020204" pitchFamily="34" charset="0"/>
              </a:rPr>
              <a:t> </a:t>
            </a:r>
            <a:r>
              <a:rPr lang="en-US" dirty="0" err="1">
                <a:latin typeface="Century Gothic" panose="020B0502020202020204" pitchFamily="34" charset="0"/>
              </a:rPr>
              <a:t>waktu</a:t>
            </a:r>
            <a:r>
              <a:rPr lang="en-US" dirty="0">
                <a:latin typeface="Century Gothic" panose="020B0502020202020204" pitchFamily="34" charset="0"/>
              </a:rPr>
              <a:t>, </a:t>
            </a:r>
            <a:endParaRPr lang="en-US" dirty="0" smtClean="0">
              <a:latin typeface="Century Gothic" panose="020B0502020202020204" pitchFamily="34" charset="0"/>
            </a:endParaRPr>
          </a:p>
          <a:p>
            <a:pPr marL="573088" indent="-285750">
              <a:buFont typeface="Wingdings" pitchFamily="2" charset="2"/>
              <a:buChar char="ü"/>
            </a:pPr>
            <a:r>
              <a:rPr lang="en-US" dirty="0" err="1" smtClean="0">
                <a:latin typeface="Century Gothic" panose="020B0502020202020204" pitchFamily="34" charset="0"/>
              </a:rPr>
              <a:t>akurat</a:t>
            </a:r>
            <a:r>
              <a:rPr lang="en-US" dirty="0">
                <a:latin typeface="Century Gothic" panose="020B0502020202020204" pitchFamily="34" charset="0"/>
              </a:rPr>
              <a:t>, </a:t>
            </a:r>
            <a:endParaRPr lang="en-US" dirty="0" smtClean="0">
              <a:latin typeface="Century Gothic" panose="020B0502020202020204" pitchFamily="34" charset="0"/>
            </a:endParaRPr>
          </a:p>
          <a:p>
            <a:pPr marL="573088" indent="-285750">
              <a:buFont typeface="Wingdings" pitchFamily="2" charset="2"/>
              <a:buChar char="ü"/>
            </a:pPr>
            <a:r>
              <a:rPr lang="en-US" dirty="0" err="1" smtClean="0">
                <a:latin typeface="Century Gothic" panose="020B0502020202020204" pitchFamily="34" charset="0"/>
              </a:rPr>
              <a:t>dapat</a:t>
            </a:r>
            <a:r>
              <a:rPr lang="en-US" dirty="0" smtClean="0">
                <a:latin typeface="Century Gothic" panose="020B0502020202020204" pitchFamily="34" charset="0"/>
              </a:rPr>
              <a:t> </a:t>
            </a:r>
            <a:r>
              <a:rPr lang="en-US" dirty="0" err="1">
                <a:latin typeface="Century Gothic" panose="020B0502020202020204" pitchFamily="34" charset="0"/>
              </a:rPr>
              <a:t>dipertanggugjawabkan</a:t>
            </a:r>
            <a:r>
              <a:rPr lang="en-US" dirty="0">
                <a:latin typeface="Century Gothic" panose="020B0502020202020204" pitchFamily="34" charset="0"/>
              </a:rPr>
              <a:t> </a:t>
            </a:r>
            <a:r>
              <a:rPr lang="en-US" dirty="0" err="1" smtClean="0">
                <a:latin typeface="Century Gothic" panose="020B0502020202020204" pitchFamily="34" charset="0"/>
              </a:rPr>
              <a:t>serta</a:t>
            </a:r>
            <a:r>
              <a:rPr lang="en-US" dirty="0" smtClean="0">
                <a:latin typeface="Century Gothic" panose="020B0502020202020204" pitchFamily="34" charset="0"/>
              </a:rPr>
              <a:t>, </a:t>
            </a:r>
          </a:p>
          <a:p>
            <a:pPr marL="573088" indent="-285750">
              <a:buFont typeface="Wingdings" pitchFamily="2" charset="2"/>
              <a:buChar char="ü"/>
            </a:pPr>
            <a:r>
              <a:rPr lang="en-US" dirty="0" err="1" smtClean="0">
                <a:latin typeface="Century Gothic" panose="020B0502020202020204" pitchFamily="34" charset="0"/>
              </a:rPr>
              <a:t>disusun</a:t>
            </a:r>
            <a:r>
              <a:rPr lang="en-US" dirty="0" smtClean="0">
                <a:latin typeface="Century Gothic" panose="020B0502020202020204" pitchFamily="34" charset="0"/>
              </a:rPr>
              <a:t>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mengikuti</a:t>
            </a:r>
            <a:r>
              <a:rPr lang="en-US" dirty="0">
                <a:latin typeface="Century Gothic" panose="020B0502020202020204" pitchFamily="34" charset="0"/>
              </a:rPr>
              <a:t> </a:t>
            </a:r>
            <a:r>
              <a:rPr lang="en-US" dirty="0" err="1">
                <a:latin typeface="Century Gothic" panose="020B0502020202020204" pitchFamily="34" charset="0"/>
              </a:rPr>
              <a:t>kententuan</a:t>
            </a:r>
            <a:r>
              <a:rPr lang="en-US" dirty="0">
                <a:latin typeface="Century Gothic" panose="020B0502020202020204" pitchFamily="34" charset="0"/>
              </a:rPr>
              <a:t>;</a:t>
            </a:r>
          </a:p>
          <a:p>
            <a:endParaRPr lang="en-US" dirty="0" smtClean="0">
              <a:latin typeface="Century Gothic" panose="020B0502020202020204" pitchFamily="34" charset="0"/>
            </a:endParaRPr>
          </a:p>
          <a:p>
            <a:pPr marL="287338"/>
            <a:r>
              <a:rPr lang="en-US" dirty="0" err="1" smtClean="0">
                <a:latin typeface="Century Gothic" panose="020B0502020202020204" pitchFamily="34" charset="0"/>
              </a:rPr>
              <a:t>ketaatan</a:t>
            </a:r>
            <a:r>
              <a:rPr lang="en-US" dirty="0" smtClean="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ketepatan</a:t>
            </a:r>
            <a:r>
              <a:rPr lang="en-US" dirty="0">
                <a:latin typeface="Century Gothic" panose="020B0502020202020204" pitchFamily="34" charset="0"/>
              </a:rPr>
              <a:t> </a:t>
            </a:r>
            <a:r>
              <a:rPr lang="en-US" dirty="0" err="1">
                <a:latin typeface="Century Gothic" panose="020B0502020202020204" pitchFamily="34" charset="0"/>
              </a:rPr>
              <a:t>waktu</a:t>
            </a:r>
            <a:r>
              <a:rPr lang="en-US" dirty="0">
                <a:latin typeface="Century Gothic" panose="020B0502020202020204" pitchFamily="34" charset="0"/>
              </a:rPr>
              <a:t> </a:t>
            </a:r>
            <a:r>
              <a:rPr lang="en-US" dirty="0" err="1">
                <a:latin typeface="Century Gothic" panose="020B0502020202020204" pitchFamily="34" charset="0"/>
              </a:rPr>
              <a:t>pengiriman</a:t>
            </a:r>
            <a:r>
              <a:rPr lang="en-US" dirty="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a:t>
            </a:r>
            <a:r>
              <a:rPr lang="en-US" dirty="0" err="1">
                <a:latin typeface="Century Gothic" panose="020B0502020202020204" pitchFamily="34" charset="0"/>
              </a:rPr>
              <a:t>merupakan</a:t>
            </a:r>
            <a:r>
              <a:rPr lang="en-US" dirty="0">
                <a:latin typeface="Century Gothic" panose="020B0502020202020204" pitchFamily="34" charset="0"/>
              </a:rPr>
              <a:t> </a:t>
            </a:r>
            <a:r>
              <a:rPr lang="en-US" dirty="0" err="1">
                <a:latin typeface="Century Gothic" panose="020B0502020202020204" pitchFamily="34" charset="0"/>
              </a:rPr>
              <a:t>indikator</a:t>
            </a:r>
            <a:r>
              <a:rPr lang="en-US" dirty="0">
                <a:latin typeface="Century Gothic" panose="020B0502020202020204" pitchFamily="34" charset="0"/>
              </a:rPr>
              <a:t> </a:t>
            </a:r>
            <a:r>
              <a:rPr lang="en-US" dirty="0" err="1">
                <a:latin typeface="Century Gothic" panose="020B0502020202020204" pitchFamily="34" charset="0"/>
              </a:rPr>
              <a:t>keseriusan</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melaksanakan</a:t>
            </a:r>
            <a:r>
              <a:rPr lang="en-US" dirty="0">
                <a:latin typeface="Century Gothic" panose="020B0502020202020204" pitchFamily="34" charset="0"/>
              </a:rPr>
              <a:t> DAK </a:t>
            </a:r>
            <a:r>
              <a:rPr lang="en-US" dirty="0" err="1">
                <a:latin typeface="Century Gothic" panose="020B0502020202020204" pitchFamily="34" charset="0"/>
              </a:rPr>
              <a:t>Fisik</a:t>
            </a:r>
            <a:r>
              <a:rPr lang="en-US" dirty="0">
                <a:latin typeface="Century Gothic" panose="020B0502020202020204" pitchFamily="34" charset="0"/>
              </a:rPr>
              <a:t> </a:t>
            </a:r>
            <a:r>
              <a:rPr lang="en-US" dirty="0" err="1">
                <a:latin typeface="Century Gothic" panose="020B0502020202020204" pitchFamily="34" charset="0"/>
              </a:rPr>
              <a:t>Bidang</a:t>
            </a:r>
            <a:r>
              <a:rPr lang="en-US" dirty="0">
                <a:latin typeface="Century Gothic" panose="020B0502020202020204" pitchFamily="34" charset="0"/>
              </a:rPr>
              <a:t> </a:t>
            </a:r>
            <a:r>
              <a:rPr lang="en-US" dirty="0" err="1">
                <a:latin typeface="Century Gothic" panose="020B0502020202020204" pitchFamily="34" charset="0"/>
              </a:rPr>
              <a:t>Pendidikan</a:t>
            </a:r>
            <a:r>
              <a:rPr lang="en-US" dirty="0" smtClean="0">
                <a:latin typeface="Century Gothic" panose="020B0502020202020204" pitchFamily="34" charset="0"/>
              </a:rPr>
              <a:t>.</a:t>
            </a:r>
          </a:p>
          <a:p>
            <a:pPr marL="287338"/>
            <a:endParaRPr lang="en-US" dirty="0">
              <a:latin typeface="Century Gothic" panose="020B0502020202020204" pitchFamily="34" charset="0"/>
            </a:endParaRPr>
          </a:p>
          <a:p>
            <a:pPr marL="285750" indent="-285750">
              <a:buFont typeface="Wingdings" pitchFamily="2" charset="2"/>
              <a:buChar char="q"/>
            </a:pPr>
            <a:r>
              <a:rPr lang="en-US" dirty="0" err="1">
                <a:latin typeface="Century Gothic" panose="020B0502020202020204" pitchFamily="34" charset="0"/>
              </a:rPr>
              <a:t>Kepatuhan</a:t>
            </a:r>
            <a:r>
              <a:rPr lang="en-US" dirty="0">
                <a:latin typeface="Century Gothic" panose="020B0502020202020204" pitchFamily="34" charset="0"/>
              </a:rPr>
              <a:t> </a:t>
            </a:r>
            <a:r>
              <a:rPr lang="en-US" dirty="0" err="1">
                <a:latin typeface="Century Gothic" panose="020B0502020202020204" pitchFamily="34" charset="0"/>
              </a:rPr>
              <a:t>provinsi</a:t>
            </a:r>
            <a:r>
              <a:rPr lang="en-US" dirty="0">
                <a:latin typeface="Century Gothic" panose="020B0502020202020204" pitchFamily="34" charset="0"/>
              </a:rPr>
              <a:t>/</a:t>
            </a:r>
            <a:r>
              <a:rPr lang="en-US" dirty="0" err="1">
                <a:latin typeface="Century Gothic" panose="020B0502020202020204" pitchFamily="34" charset="0"/>
              </a:rPr>
              <a:t>kabupaten</a:t>
            </a:r>
            <a:r>
              <a:rPr lang="en-US" dirty="0">
                <a:latin typeface="Century Gothic" panose="020B0502020202020204" pitchFamily="34" charset="0"/>
              </a:rPr>
              <a:t>/</a:t>
            </a:r>
            <a:r>
              <a:rPr lang="en-US" dirty="0" err="1">
                <a:latin typeface="Century Gothic" panose="020B0502020202020204" pitchFamily="34" charset="0"/>
              </a:rPr>
              <a:t>kota</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b="1" dirty="0" err="1">
                <a:latin typeface="Century Gothic" panose="020B0502020202020204" pitchFamily="34" charset="0"/>
              </a:rPr>
              <a:t>penyampaian</a:t>
            </a:r>
            <a:r>
              <a:rPr lang="en-US" b="1" dirty="0">
                <a:latin typeface="Century Gothic" panose="020B0502020202020204" pitchFamily="34" charset="0"/>
              </a:rPr>
              <a:t> </a:t>
            </a:r>
            <a:r>
              <a:rPr lang="en-US" b="1" dirty="0" err="1">
                <a:latin typeface="Century Gothic" panose="020B0502020202020204" pitchFamily="34" charset="0"/>
              </a:rPr>
              <a:t>laporan</a:t>
            </a:r>
            <a:r>
              <a:rPr lang="en-US" b="1" dirty="0">
                <a:latin typeface="Century Gothic" panose="020B0502020202020204" pitchFamily="34" charset="0"/>
              </a:rPr>
              <a:t> </a:t>
            </a:r>
            <a:r>
              <a:rPr lang="en-US" b="1" dirty="0" err="1">
                <a:latin typeface="Century Gothic" panose="020B0502020202020204" pitchFamily="34" charset="0"/>
              </a:rPr>
              <a:t>melalui</a:t>
            </a:r>
            <a:r>
              <a:rPr lang="en-US" b="1" dirty="0">
                <a:latin typeface="Century Gothic" panose="020B0502020202020204" pitchFamily="34" charset="0"/>
              </a:rPr>
              <a:t> </a:t>
            </a:r>
            <a:r>
              <a:rPr lang="en-US" b="1" dirty="0" err="1">
                <a:latin typeface="Century Gothic" panose="020B0502020202020204" pitchFamily="34" charset="0"/>
              </a:rPr>
              <a:t>aplikasi</a:t>
            </a:r>
            <a:r>
              <a:rPr lang="en-US" b="1" dirty="0">
                <a:latin typeface="Century Gothic" panose="020B0502020202020204" pitchFamily="34" charset="0"/>
              </a:rPr>
              <a:t> SIMDAK </a:t>
            </a:r>
            <a:r>
              <a:rPr lang="en-US" b="1" dirty="0" err="1">
                <a:latin typeface="Century Gothic" panose="020B0502020202020204" pitchFamily="34" charset="0"/>
              </a:rPr>
              <a:t>Kemendikbud</a:t>
            </a:r>
            <a:r>
              <a:rPr lang="en-US" dirty="0">
                <a:latin typeface="Century Gothic" panose="020B0502020202020204" pitchFamily="34" charset="0"/>
              </a:rPr>
              <a:t> </a:t>
            </a:r>
            <a:r>
              <a:rPr lang="en-US" dirty="0" err="1">
                <a:latin typeface="Century Gothic" panose="020B0502020202020204" pitchFamily="34" charset="0"/>
              </a:rPr>
              <a:t>dijadikan</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salah</a:t>
            </a:r>
            <a:r>
              <a:rPr lang="en-US" dirty="0">
                <a:latin typeface="Century Gothic" panose="020B0502020202020204" pitchFamily="34" charset="0"/>
              </a:rPr>
              <a:t> </a:t>
            </a:r>
            <a:r>
              <a:rPr lang="en-US" dirty="0" err="1">
                <a:latin typeface="Century Gothic" panose="020B0502020202020204" pitchFamily="34" charset="0"/>
              </a:rPr>
              <a:t>satu</a:t>
            </a:r>
            <a:r>
              <a:rPr lang="en-US" dirty="0">
                <a:latin typeface="Century Gothic" panose="020B0502020202020204" pitchFamily="34" charset="0"/>
              </a:rPr>
              <a:t> </a:t>
            </a:r>
            <a:r>
              <a:rPr lang="en-US" dirty="0" err="1">
                <a:latin typeface="Century Gothic" panose="020B0502020202020204" pitchFamily="34" charset="0"/>
              </a:rPr>
              <a:t>pertimbangan</a:t>
            </a:r>
            <a:r>
              <a:rPr lang="en-US" dirty="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r>
              <a:rPr lang="en-US" dirty="0" err="1">
                <a:latin typeface="Century Gothic" panose="020B0502020202020204" pitchFamily="34" charset="0"/>
              </a:rPr>
              <a:t>penetapan</a:t>
            </a:r>
            <a:r>
              <a:rPr lang="en-US" dirty="0">
                <a:latin typeface="Century Gothic" panose="020B0502020202020204" pitchFamily="34" charset="0"/>
              </a:rPr>
              <a:t> </a:t>
            </a:r>
            <a:r>
              <a:rPr lang="en-US" dirty="0" err="1">
                <a:latin typeface="Century Gothic" panose="020B0502020202020204" pitchFamily="34" charset="0"/>
              </a:rPr>
              <a:t>alokasi</a:t>
            </a:r>
            <a:r>
              <a:rPr lang="en-US" dirty="0">
                <a:latin typeface="Century Gothic" panose="020B0502020202020204" pitchFamily="34" charset="0"/>
              </a:rPr>
              <a:t> DAK.</a:t>
            </a:r>
          </a:p>
        </p:txBody>
      </p:sp>
    </p:spTree>
    <p:extLst>
      <p:ext uri="{BB962C8B-B14F-4D97-AF65-F5344CB8AC3E}">
        <p14:creationId xmlns:p14="http://schemas.microsoft.com/office/powerpoint/2010/main" val="1423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9" grpId="0"/>
      <p:bldP spid="10"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65740" y="-56536"/>
            <a:ext cx="8909856" cy="519035"/>
          </a:xfrm>
        </p:spPr>
        <p:txBody>
          <a:bodyPr>
            <a:normAutofit/>
          </a:bodyPr>
          <a:lstStyle/>
          <a:p>
            <a:r>
              <a:rPr lang="en-US" sz="2800" b="1" dirty="0" err="1" smtClean="0">
                <a:solidFill>
                  <a:schemeClr val="bg1"/>
                </a:solidFill>
              </a:rPr>
              <a:t>Mekanisme</a:t>
            </a:r>
            <a:r>
              <a:rPr lang="en-US" sz="2800" b="1" dirty="0" smtClean="0">
                <a:solidFill>
                  <a:schemeClr val="bg1"/>
                </a:solidFill>
              </a:rPr>
              <a:t> </a:t>
            </a:r>
            <a:r>
              <a:rPr lang="en-US" sz="2800" b="1" dirty="0" err="1" smtClean="0">
                <a:solidFill>
                  <a:srgbClr val="FFFF00"/>
                </a:solidFill>
              </a:rPr>
              <a:t>Pelaporan</a:t>
            </a:r>
            <a:endParaRPr lang="en-US" sz="2800" b="1" dirty="0">
              <a:solidFill>
                <a:srgbClr val="FFFF00"/>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p:cNvSpPr/>
          <p:nvPr/>
        </p:nvSpPr>
        <p:spPr>
          <a:xfrm>
            <a:off x="113730" y="408742"/>
            <a:ext cx="6880627" cy="400110"/>
          </a:xfrm>
          <a:prstGeom prst="rect">
            <a:avLst/>
          </a:prstGeom>
        </p:spPr>
        <p:txBody>
          <a:bodyPr wrap="square">
            <a:spAutoFit/>
          </a:bodyPr>
          <a:lstStyle/>
          <a:p>
            <a:r>
              <a:rPr lang="en-US" sz="2000" b="1" dirty="0" smtClean="0">
                <a:solidFill>
                  <a:srgbClr val="C00000"/>
                </a:solidFill>
                <a:latin typeface="Century Gothic" panose="020B0502020202020204" pitchFamily="34" charset="0"/>
              </a:rPr>
              <a:t>LAPORAN P2S </a:t>
            </a:r>
            <a:r>
              <a:rPr lang="en-US" sz="2000" b="1" dirty="0" err="1" smtClean="0">
                <a:solidFill>
                  <a:srgbClr val="0000FF"/>
                </a:solidFill>
                <a:latin typeface="Century Gothic" panose="020B0502020202020204" pitchFamily="34" charset="0"/>
              </a:rPr>
              <a:t>Kepada</a:t>
            </a:r>
            <a:r>
              <a:rPr lang="en-US" sz="2000" b="1" dirty="0" smtClean="0">
                <a:solidFill>
                  <a:srgbClr val="0000FF"/>
                </a:solidFill>
                <a:latin typeface="Century Gothic" panose="020B0502020202020204" pitchFamily="34" charset="0"/>
              </a:rPr>
              <a:t> </a:t>
            </a:r>
            <a:r>
              <a:rPr lang="en-US" sz="2000" b="1" dirty="0" err="1" smtClean="0">
                <a:solidFill>
                  <a:srgbClr val="C00000"/>
                </a:solidFill>
                <a:latin typeface="Century Gothic" panose="020B0502020202020204" pitchFamily="34" charset="0"/>
              </a:rPr>
              <a:t>Kepala</a:t>
            </a:r>
            <a:r>
              <a:rPr lang="en-US" sz="2000" b="1" dirty="0" smtClean="0">
                <a:solidFill>
                  <a:srgbClr val="C00000"/>
                </a:solidFill>
                <a:latin typeface="Century Gothic" panose="020B0502020202020204" pitchFamily="34" charset="0"/>
              </a:rPr>
              <a:t> </a:t>
            </a:r>
            <a:r>
              <a:rPr lang="en-US" sz="2000" b="1" dirty="0" err="1">
                <a:solidFill>
                  <a:srgbClr val="C00000"/>
                </a:solidFill>
                <a:latin typeface="Century Gothic" panose="020B0502020202020204" pitchFamily="34" charset="0"/>
              </a:rPr>
              <a:t>Satuan</a:t>
            </a:r>
            <a:r>
              <a:rPr lang="en-US" sz="2000" b="1" dirty="0">
                <a:solidFill>
                  <a:srgbClr val="C00000"/>
                </a:solidFill>
                <a:latin typeface="Century Gothic" panose="020B0502020202020204" pitchFamily="34" charset="0"/>
              </a:rPr>
              <a:t> </a:t>
            </a:r>
            <a:r>
              <a:rPr lang="en-US" sz="2000" b="1" dirty="0" err="1">
                <a:solidFill>
                  <a:srgbClr val="C00000"/>
                </a:solidFill>
                <a:latin typeface="Century Gothic" panose="020B0502020202020204" pitchFamily="34" charset="0"/>
              </a:rPr>
              <a:t>Pendidikan</a:t>
            </a:r>
            <a:endParaRPr lang="en-US" sz="2000" b="1" dirty="0">
              <a:solidFill>
                <a:srgbClr val="C00000"/>
              </a:solidFill>
              <a:latin typeface="Century Gothic" panose="020B0502020202020204" pitchFamily="34" charset="0"/>
            </a:endParaRPr>
          </a:p>
        </p:txBody>
      </p:sp>
      <p:pic>
        <p:nvPicPr>
          <p:cNvPr id="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497" y="946486"/>
            <a:ext cx="451935" cy="427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Rectangle 26"/>
          <p:cNvSpPr/>
          <p:nvPr/>
        </p:nvSpPr>
        <p:spPr>
          <a:xfrm>
            <a:off x="2069432" y="975327"/>
            <a:ext cx="5452134" cy="369332"/>
          </a:xfrm>
          <a:prstGeom prst="rect">
            <a:avLst/>
          </a:prstGeom>
        </p:spPr>
        <p:txBody>
          <a:bodyPr wrap="none">
            <a:spAutoFit/>
          </a:bodyPr>
          <a:lstStyle/>
          <a:p>
            <a:r>
              <a:rPr lang="en-US" dirty="0" err="1" smtClean="0">
                <a:latin typeface="Century Gothic" panose="020B0502020202020204" pitchFamily="34" charset="0"/>
              </a:rPr>
              <a:t>informasi</a:t>
            </a:r>
            <a:r>
              <a:rPr lang="en-US" dirty="0" smtClean="0">
                <a:latin typeface="Century Gothic" panose="020B0502020202020204" pitchFamily="34" charset="0"/>
              </a:rPr>
              <a:t> </a:t>
            </a:r>
            <a:r>
              <a:rPr lang="en-US" dirty="0">
                <a:latin typeface="Century Gothic" panose="020B0502020202020204" pitchFamily="34" charset="0"/>
              </a:rPr>
              <a:t>volume, </a:t>
            </a:r>
            <a:r>
              <a:rPr lang="en-US" dirty="0" err="1">
                <a:latin typeface="Century Gothic" panose="020B0502020202020204" pitchFamily="34" charset="0"/>
              </a:rPr>
              <a:t>satuan</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bobot</a:t>
            </a:r>
            <a:r>
              <a:rPr lang="en-US" dirty="0">
                <a:latin typeface="Century Gothic" panose="020B0502020202020204" pitchFamily="34" charset="0"/>
              </a:rPr>
              <a:t> </a:t>
            </a:r>
            <a:r>
              <a:rPr lang="en-US" dirty="0" err="1">
                <a:latin typeface="Century Gothic" panose="020B0502020202020204" pitchFamily="34" charset="0"/>
              </a:rPr>
              <a:t>pekerjaan</a:t>
            </a:r>
            <a:endParaRPr lang="en-US" dirty="0">
              <a:latin typeface="Century Gothic" panose="020B0502020202020204" pitchFamily="34" charset="0"/>
            </a:endParaRPr>
          </a:p>
        </p:txBody>
      </p:sp>
      <p:pic>
        <p:nvPicPr>
          <p:cNvPr id="2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7497" y="1447461"/>
            <a:ext cx="401686" cy="4004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2069432" y="1435611"/>
            <a:ext cx="4661854" cy="369332"/>
          </a:xfrm>
          <a:prstGeom prst="rect">
            <a:avLst/>
          </a:prstGeom>
        </p:spPr>
        <p:txBody>
          <a:bodyPr wrap="none">
            <a:spAutoFit/>
          </a:bodyPr>
          <a:lstStyle/>
          <a:p>
            <a:r>
              <a:rPr lang="en-US" dirty="0" err="1">
                <a:latin typeface="Century Gothic" panose="020B0502020202020204" pitchFamily="34" charset="0"/>
              </a:rPr>
              <a:t>prestasi</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perkembangan</a:t>
            </a:r>
            <a:r>
              <a:rPr lang="en-US" dirty="0">
                <a:latin typeface="Century Gothic" panose="020B0502020202020204" pitchFamily="34" charset="0"/>
              </a:rPr>
              <a:t> </a:t>
            </a:r>
            <a:r>
              <a:rPr lang="en-US" dirty="0" err="1">
                <a:latin typeface="Century Gothic" panose="020B0502020202020204" pitchFamily="34" charset="0"/>
              </a:rPr>
              <a:t>pekerjaan</a:t>
            </a:r>
            <a:endParaRPr lang="en-US" dirty="0">
              <a:latin typeface="Century Gothic" panose="020B0502020202020204" pitchFamily="34" charset="0"/>
            </a:endParaRPr>
          </a:p>
        </p:txBody>
      </p:sp>
      <p:pic>
        <p:nvPicPr>
          <p:cNvPr id="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7498" y="1901195"/>
            <a:ext cx="422316" cy="421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Rectangle 30"/>
          <p:cNvSpPr/>
          <p:nvPr/>
        </p:nvSpPr>
        <p:spPr>
          <a:xfrm>
            <a:off x="2069432" y="1957076"/>
            <a:ext cx="3530134" cy="369332"/>
          </a:xfrm>
          <a:prstGeom prst="rect">
            <a:avLst/>
          </a:prstGeom>
        </p:spPr>
        <p:txBody>
          <a:bodyPr wrap="none">
            <a:spAutoFit/>
          </a:bodyPr>
          <a:lstStyle/>
          <a:p>
            <a:r>
              <a:rPr lang="en-US" dirty="0" err="1">
                <a:latin typeface="Century Gothic" panose="020B0502020202020204" pitchFamily="34" charset="0"/>
              </a:rPr>
              <a:t>jumlah</a:t>
            </a:r>
            <a:r>
              <a:rPr lang="en-US" dirty="0">
                <a:latin typeface="Century Gothic" panose="020B0502020202020204" pitchFamily="34" charset="0"/>
              </a:rPr>
              <a:t> </a:t>
            </a:r>
            <a:r>
              <a:rPr lang="en-US" dirty="0" err="1">
                <a:latin typeface="Century Gothic" panose="020B0502020202020204" pitchFamily="34" charset="0"/>
              </a:rPr>
              <a:t>dana</a:t>
            </a:r>
            <a:r>
              <a:rPr lang="en-US" dirty="0">
                <a:latin typeface="Century Gothic" panose="020B0502020202020204" pitchFamily="34" charset="0"/>
              </a:rPr>
              <a:t> yang </a:t>
            </a:r>
            <a:r>
              <a:rPr lang="en-US" dirty="0" err="1">
                <a:latin typeface="Century Gothic" panose="020B0502020202020204" pitchFamily="34" charset="0"/>
              </a:rPr>
              <a:t>digunakan</a:t>
            </a:r>
            <a:endParaRPr lang="en-US" dirty="0">
              <a:latin typeface="Century Gothic" panose="020B0502020202020204" pitchFamily="34" charset="0"/>
            </a:endParaRPr>
          </a:p>
        </p:txBody>
      </p:sp>
      <p:pic>
        <p:nvPicPr>
          <p:cNvPr id="32"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7467" y="2392496"/>
            <a:ext cx="465503" cy="464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2069432" y="2475390"/>
            <a:ext cx="4416594" cy="1754326"/>
          </a:xfrm>
          <a:prstGeom prst="rect">
            <a:avLst/>
          </a:prstGeom>
        </p:spPr>
        <p:txBody>
          <a:bodyPr wrap="none">
            <a:spAutoFit/>
          </a:bodyPr>
          <a:lstStyle/>
          <a:p>
            <a:r>
              <a:rPr lang="en-US" dirty="0" err="1">
                <a:latin typeface="Century Gothic" panose="020B0502020202020204" pitchFamily="34" charset="0"/>
              </a:rPr>
              <a:t>foto-foto</a:t>
            </a:r>
            <a:r>
              <a:rPr lang="en-US" dirty="0">
                <a:latin typeface="Century Gothic" panose="020B0502020202020204" pitchFamily="34" charset="0"/>
              </a:rPr>
              <a:t> </a:t>
            </a:r>
            <a:r>
              <a:rPr lang="en-US" dirty="0" err="1">
                <a:latin typeface="Century Gothic" panose="020B0502020202020204" pitchFamily="34" charset="0"/>
              </a:rPr>
              <a:t>kemajuan</a:t>
            </a:r>
            <a:r>
              <a:rPr lang="en-US" dirty="0">
                <a:latin typeface="Century Gothic" panose="020B0502020202020204" pitchFamily="34" charset="0"/>
              </a:rPr>
              <a:t> </a:t>
            </a:r>
            <a:r>
              <a:rPr lang="en-US" dirty="0" err="1" smtClean="0">
                <a:latin typeface="Century Gothic" panose="020B0502020202020204" pitchFamily="34" charset="0"/>
              </a:rPr>
              <a:t>pelaksanaan</a:t>
            </a:r>
            <a:endParaRPr lang="en-US" dirty="0" smtClean="0">
              <a:latin typeface="Century Gothic" panose="020B0502020202020204" pitchFamily="34" charset="0"/>
            </a:endParaRPr>
          </a:p>
          <a:p>
            <a:pPr marL="285750" indent="-285750">
              <a:buFont typeface="Wingdings" pitchFamily="2" charset="2"/>
              <a:buChar char="q"/>
            </a:pPr>
            <a:r>
              <a:rPr lang="en-US" dirty="0" err="1">
                <a:latin typeface="Century Gothic" panose="020B0502020202020204" pitchFamily="34" charset="0"/>
              </a:rPr>
              <a:t>tampak</a:t>
            </a:r>
            <a:r>
              <a:rPr lang="en-US" dirty="0">
                <a:latin typeface="Century Gothic" panose="020B0502020202020204" pitchFamily="34" charset="0"/>
              </a:rPr>
              <a:t> </a:t>
            </a:r>
            <a:r>
              <a:rPr lang="en-US" dirty="0" err="1">
                <a:latin typeface="Century Gothic" panose="020B0502020202020204" pitchFamily="34" charset="0"/>
              </a:rPr>
              <a:t>depan</a:t>
            </a:r>
            <a:r>
              <a:rPr lang="en-US" dirty="0">
                <a:latin typeface="Century Gothic" panose="020B0502020202020204" pitchFamily="34" charset="0"/>
              </a:rPr>
              <a:t>, </a:t>
            </a:r>
            <a:endParaRPr lang="en-US" dirty="0" smtClean="0">
              <a:latin typeface="Century Gothic" panose="020B0502020202020204" pitchFamily="34" charset="0"/>
            </a:endParaRPr>
          </a:p>
          <a:p>
            <a:pPr marL="285750" indent="-285750">
              <a:buFont typeface="Wingdings" pitchFamily="2" charset="2"/>
              <a:buChar char="q"/>
            </a:pPr>
            <a:r>
              <a:rPr lang="en-US" dirty="0" err="1" smtClean="0">
                <a:latin typeface="Century Gothic" panose="020B0502020202020204" pitchFamily="34" charset="0"/>
              </a:rPr>
              <a:t>tampak</a:t>
            </a:r>
            <a:r>
              <a:rPr lang="en-US" dirty="0" smtClean="0">
                <a:latin typeface="Century Gothic" panose="020B0502020202020204" pitchFamily="34" charset="0"/>
              </a:rPr>
              <a:t> </a:t>
            </a:r>
            <a:r>
              <a:rPr lang="en-US" dirty="0" err="1">
                <a:latin typeface="Century Gothic" panose="020B0502020202020204" pitchFamily="34" charset="0"/>
              </a:rPr>
              <a:t>belakang</a:t>
            </a:r>
            <a:r>
              <a:rPr lang="en-US" dirty="0">
                <a:latin typeface="Century Gothic" panose="020B0502020202020204" pitchFamily="34" charset="0"/>
              </a:rPr>
              <a:t>, </a:t>
            </a:r>
            <a:endParaRPr lang="en-US" dirty="0" smtClean="0">
              <a:latin typeface="Century Gothic" panose="020B0502020202020204" pitchFamily="34" charset="0"/>
            </a:endParaRPr>
          </a:p>
          <a:p>
            <a:pPr marL="285750" indent="-285750">
              <a:buFont typeface="Wingdings" pitchFamily="2" charset="2"/>
              <a:buChar char="q"/>
            </a:pPr>
            <a:r>
              <a:rPr lang="en-US" dirty="0" err="1" smtClean="0">
                <a:latin typeface="Century Gothic" panose="020B0502020202020204" pitchFamily="34" charset="0"/>
              </a:rPr>
              <a:t>tampak</a:t>
            </a:r>
            <a:r>
              <a:rPr lang="en-US" dirty="0" smtClean="0">
                <a:latin typeface="Century Gothic" panose="020B0502020202020204" pitchFamily="34" charset="0"/>
              </a:rPr>
              <a:t> </a:t>
            </a:r>
            <a:r>
              <a:rPr lang="en-US" dirty="0" err="1">
                <a:latin typeface="Century Gothic" panose="020B0502020202020204" pitchFamily="34" charset="0"/>
              </a:rPr>
              <a:t>samping</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endParaRPr lang="en-US" dirty="0" smtClean="0">
              <a:latin typeface="Century Gothic" panose="020B0502020202020204" pitchFamily="34" charset="0"/>
            </a:endParaRPr>
          </a:p>
          <a:p>
            <a:pPr marL="285750" indent="-285750">
              <a:buFont typeface="Wingdings" pitchFamily="2" charset="2"/>
              <a:buChar char="q"/>
            </a:pPr>
            <a:r>
              <a:rPr lang="en-US" dirty="0" err="1" smtClean="0">
                <a:latin typeface="Century Gothic" panose="020B0502020202020204" pitchFamily="34" charset="0"/>
              </a:rPr>
              <a:t>tampak</a:t>
            </a:r>
            <a:r>
              <a:rPr lang="en-US" dirty="0" smtClean="0">
                <a:latin typeface="Century Gothic" panose="020B0502020202020204" pitchFamily="34" charset="0"/>
              </a:rPr>
              <a:t> </a:t>
            </a:r>
            <a:r>
              <a:rPr lang="en-US" dirty="0" err="1">
                <a:latin typeface="Century Gothic" panose="020B0502020202020204" pitchFamily="34" charset="0"/>
              </a:rPr>
              <a:t>dalam</a:t>
            </a:r>
            <a:r>
              <a:rPr lang="en-US" dirty="0">
                <a:latin typeface="Century Gothic" panose="020B0502020202020204" pitchFamily="34" charset="0"/>
              </a:rPr>
              <a:t> </a:t>
            </a:r>
          </a:p>
          <a:p>
            <a:r>
              <a:rPr lang="en-US" i="1" dirty="0" err="1" smtClean="0">
                <a:latin typeface="Century Gothic" panose="020B0502020202020204" pitchFamily="34" charset="0"/>
              </a:rPr>
              <a:t>diambil</a:t>
            </a:r>
            <a:r>
              <a:rPr lang="en-US" i="1" dirty="0" smtClean="0">
                <a:latin typeface="Century Gothic" panose="020B0502020202020204" pitchFamily="34" charset="0"/>
              </a:rPr>
              <a:t> </a:t>
            </a:r>
            <a:r>
              <a:rPr lang="en-US" i="1" dirty="0" err="1">
                <a:latin typeface="Century Gothic" panose="020B0502020202020204" pitchFamily="34" charset="0"/>
              </a:rPr>
              <a:t>dari</a:t>
            </a:r>
            <a:r>
              <a:rPr lang="en-US" i="1" dirty="0">
                <a:latin typeface="Century Gothic" panose="020B0502020202020204" pitchFamily="34" charset="0"/>
              </a:rPr>
              <a:t> </a:t>
            </a:r>
            <a:r>
              <a:rPr lang="en-US" i="1" dirty="0" err="1">
                <a:latin typeface="Century Gothic" panose="020B0502020202020204" pitchFamily="34" charset="0"/>
              </a:rPr>
              <a:t>titik</a:t>
            </a:r>
            <a:r>
              <a:rPr lang="en-US" i="1" dirty="0">
                <a:latin typeface="Century Gothic" panose="020B0502020202020204" pitchFamily="34" charset="0"/>
              </a:rPr>
              <a:t> </a:t>
            </a:r>
            <a:r>
              <a:rPr lang="en-US" i="1" dirty="0" err="1">
                <a:latin typeface="Century Gothic" panose="020B0502020202020204" pitchFamily="34" charset="0"/>
              </a:rPr>
              <a:t>tetap</a:t>
            </a:r>
            <a:r>
              <a:rPr lang="en-US" i="1" dirty="0">
                <a:latin typeface="Century Gothic" panose="020B0502020202020204" pitchFamily="34" charset="0"/>
              </a:rPr>
              <a:t>/</a:t>
            </a:r>
            <a:r>
              <a:rPr lang="en-US" i="1" dirty="0" err="1">
                <a:latin typeface="Century Gothic" panose="020B0502020202020204" pitchFamily="34" charset="0"/>
              </a:rPr>
              <a:t>titik</a:t>
            </a:r>
            <a:r>
              <a:rPr lang="en-US" i="1" dirty="0">
                <a:latin typeface="Century Gothic" panose="020B0502020202020204" pitchFamily="34" charset="0"/>
              </a:rPr>
              <a:t> yang </a:t>
            </a:r>
            <a:r>
              <a:rPr lang="en-US" i="1" dirty="0" err="1">
                <a:latin typeface="Century Gothic" panose="020B0502020202020204" pitchFamily="34" charset="0"/>
              </a:rPr>
              <a:t>sam</a:t>
            </a:r>
            <a:r>
              <a:rPr lang="en-US" dirty="0" err="1">
                <a:latin typeface="Century Gothic" panose="020B0502020202020204" pitchFamily="34" charset="0"/>
              </a:rPr>
              <a:t>a</a:t>
            </a:r>
            <a:endParaRPr lang="en-US" dirty="0">
              <a:latin typeface="Century Gothic" panose="020B0502020202020204" pitchFamily="34" charset="0"/>
            </a:endParaRPr>
          </a:p>
        </p:txBody>
      </p:sp>
      <p:pic>
        <p:nvPicPr>
          <p:cNvPr id="3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4039" t="27234" r="28679" b="22176"/>
          <a:stretch/>
        </p:blipFill>
        <p:spPr bwMode="auto">
          <a:xfrm>
            <a:off x="280736" y="834554"/>
            <a:ext cx="978568" cy="102020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5" name="Straight Connector 34"/>
          <p:cNvCxnSpPr>
            <a:stCxn id="34" idx="6"/>
            <a:endCxn id="26" idx="1"/>
          </p:cNvCxnSpPr>
          <p:nvPr/>
        </p:nvCxnSpPr>
        <p:spPr>
          <a:xfrm flipV="1">
            <a:off x="1259304" y="1160239"/>
            <a:ext cx="358193" cy="18442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a:stCxn id="34" idx="6"/>
            <a:endCxn id="28" idx="1"/>
          </p:cNvCxnSpPr>
          <p:nvPr/>
        </p:nvCxnSpPr>
        <p:spPr>
          <a:xfrm>
            <a:off x="1259304" y="1344659"/>
            <a:ext cx="358193" cy="30302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a:stCxn id="34" idx="6"/>
            <a:endCxn id="30" idx="1"/>
          </p:cNvCxnSpPr>
          <p:nvPr/>
        </p:nvCxnSpPr>
        <p:spPr>
          <a:xfrm>
            <a:off x="1259304" y="1344659"/>
            <a:ext cx="358194" cy="7670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34" idx="6"/>
            <a:endCxn id="32" idx="1"/>
          </p:cNvCxnSpPr>
          <p:nvPr/>
        </p:nvCxnSpPr>
        <p:spPr>
          <a:xfrm>
            <a:off x="1259304" y="1344659"/>
            <a:ext cx="368163" cy="1279875"/>
          </a:xfrm>
          <a:prstGeom prst="line">
            <a:avLst/>
          </a:prstGeom>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113731" y="4447172"/>
            <a:ext cx="8934016" cy="369332"/>
          </a:xfrm>
          <a:prstGeom prst="rect">
            <a:avLst/>
          </a:prstGeom>
        </p:spPr>
        <p:txBody>
          <a:bodyPr wrap="square">
            <a:spAutoFit/>
          </a:bodyPr>
          <a:lstStyle/>
          <a:p>
            <a:r>
              <a:rPr lang="en-US" b="1" dirty="0" smtClean="0">
                <a:solidFill>
                  <a:srgbClr val="C00000"/>
                </a:solidFill>
                <a:latin typeface="Century Gothic" panose="020B0502020202020204" pitchFamily="34" charset="0"/>
              </a:rPr>
              <a:t>LAPORAN GUBERNUR</a:t>
            </a:r>
            <a:r>
              <a:rPr lang="en-US" b="1" dirty="0">
                <a:solidFill>
                  <a:srgbClr val="C00000"/>
                </a:solidFill>
                <a:latin typeface="Century Gothic" panose="020B0502020202020204" pitchFamily="34" charset="0"/>
              </a:rPr>
              <a:t>/ BUPATI/ </a:t>
            </a:r>
            <a:r>
              <a:rPr lang="en-US" b="1" dirty="0" smtClean="0">
                <a:solidFill>
                  <a:srgbClr val="C00000"/>
                </a:solidFill>
                <a:latin typeface="Century Gothic" panose="020B0502020202020204" pitchFamily="34" charset="0"/>
              </a:rPr>
              <a:t>WALIKOTA </a:t>
            </a:r>
            <a:r>
              <a:rPr lang="en-US" b="1" dirty="0" err="1" smtClean="0">
                <a:solidFill>
                  <a:srgbClr val="0000FF"/>
                </a:solidFill>
                <a:latin typeface="Century Gothic" panose="020B0502020202020204" pitchFamily="34" charset="0"/>
              </a:rPr>
              <a:t>Kepada</a:t>
            </a:r>
            <a:r>
              <a:rPr lang="en-US" b="1" dirty="0" smtClean="0">
                <a:solidFill>
                  <a:srgbClr val="0000FF"/>
                </a:solidFill>
                <a:latin typeface="Century Gothic" panose="020B0502020202020204" pitchFamily="34" charset="0"/>
              </a:rPr>
              <a:t> </a:t>
            </a:r>
            <a:r>
              <a:rPr lang="en-US" b="1" dirty="0" smtClean="0">
                <a:solidFill>
                  <a:srgbClr val="C00000"/>
                </a:solidFill>
                <a:latin typeface="Century Gothic" panose="020B0502020202020204" pitchFamily="34" charset="0"/>
              </a:rPr>
              <a:t>MENDIKBUD</a:t>
            </a:r>
            <a:endParaRPr lang="en-US" b="1" dirty="0">
              <a:solidFill>
                <a:srgbClr val="C00000"/>
              </a:solidFill>
              <a:latin typeface="Century Gothic" panose="020B0502020202020204" pitchFamily="34" charset="0"/>
            </a:endParaRPr>
          </a:p>
        </p:txBody>
      </p:sp>
      <p:pic>
        <p:nvPicPr>
          <p:cNvPr id="4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0736" y="4981992"/>
            <a:ext cx="1254125"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tangle 40"/>
          <p:cNvSpPr/>
          <p:nvPr/>
        </p:nvSpPr>
        <p:spPr>
          <a:xfrm>
            <a:off x="1732051" y="5084941"/>
            <a:ext cx="5373587" cy="369332"/>
          </a:xfrm>
          <a:prstGeom prst="rect">
            <a:avLst/>
          </a:prstGeom>
        </p:spPr>
        <p:txBody>
          <a:bodyPr wrap="none">
            <a:spAutoFit/>
          </a:bodyPr>
          <a:lstStyle/>
          <a:p>
            <a:r>
              <a:rPr lang="en-US" dirty="0" err="1" smtClean="0">
                <a:latin typeface="Century Gothic" panose="020B0502020202020204" pitchFamily="34" charset="0"/>
              </a:rPr>
              <a:t>Pelaporan</a:t>
            </a:r>
            <a:r>
              <a:rPr lang="en-US" dirty="0" smtClean="0">
                <a:latin typeface="Century Gothic" panose="020B0502020202020204" pitchFamily="34" charset="0"/>
              </a:rPr>
              <a:t> </a:t>
            </a:r>
            <a:r>
              <a:rPr lang="en-US" dirty="0" err="1" smtClean="0">
                <a:latin typeface="Century Gothic" panose="020B0502020202020204" pitchFamily="34" charset="0"/>
              </a:rPr>
              <a:t>melalui</a:t>
            </a:r>
            <a:r>
              <a:rPr lang="en-US" dirty="0" smtClean="0">
                <a:latin typeface="Century Gothic" panose="020B0502020202020204" pitchFamily="34" charset="0"/>
              </a:rPr>
              <a:t> </a:t>
            </a:r>
            <a:r>
              <a:rPr lang="en-US" dirty="0" err="1">
                <a:latin typeface="Century Gothic" panose="020B0502020202020204" pitchFamily="34" charset="0"/>
              </a:rPr>
              <a:t>aplikasi</a:t>
            </a:r>
            <a:r>
              <a:rPr lang="en-US" dirty="0">
                <a:latin typeface="Century Gothic" panose="020B0502020202020204" pitchFamily="34" charset="0"/>
              </a:rPr>
              <a:t> SIMDAK KEMDIKBUD</a:t>
            </a:r>
          </a:p>
        </p:txBody>
      </p:sp>
      <p:sp>
        <p:nvSpPr>
          <p:cNvPr id="42" name="Rectangle 41"/>
          <p:cNvSpPr/>
          <p:nvPr/>
        </p:nvSpPr>
        <p:spPr>
          <a:xfrm>
            <a:off x="1818340" y="5437394"/>
            <a:ext cx="4710797" cy="646331"/>
          </a:xfrm>
          <a:prstGeom prst="rect">
            <a:avLst/>
          </a:prstGeom>
        </p:spPr>
        <p:txBody>
          <a:bodyPr wrap="square">
            <a:spAutoFit/>
          </a:bodyPr>
          <a:lstStyle/>
          <a:p>
            <a:pPr lvl="0"/>
            <a:r>
              <a:rPr lang="id-ID" b="1" dirty="0">
                <a:solidFill>
                  <a:srgbClr val="FF0000"/>
                </a:solidFill>
                <a:latin typeface="Century Gothic" panose="020B0502020202020204" pitchFamily="34" charset="0"/>
              </a:rPr>
              <a:t>http://</a:t>
            </a:r>
            <a:r>
              <a:rPr lang="id-ID" b="1" dirty="0" smtClean="0">
                <a:solidFill>
                  <a:srgbClr val="FF0000"/>
                </a:solidFill>
                <a:latin typeface="Century Gothic" panose="020B0502020202020204" pitchFamily="34" charset="0"/>
              </a:rPr>
              <a:t>simdak.dikdasmen.kemdikbud.go.id</a:t>
            </a:r>
            <a:endParaRPr lang="en-US" i="1" dirty="0">
              <a:latin typeface="Century Gothic" panose="020B0502020202020204" pitchFamily="34" charset="0"/>
            </a:endParaRPr>
          </a:p>
        </p:txBody>
      </p:sp>
      <p:sp>
        <p:nvSpPr>
          <p:cNvPr id="43" name="Rectangle 42"/>
          <p:cNvSpPr/>
          <p:nvPr/>
        </p:nvSpPr>
        <p:spPr>
          <a:xfrm>
            <a:off x="2275540" y="5641852"/>
            <a:ext cx="6220760" cy="923330"/>
          </a:xfrm>
          <a:prstGeom prst="rect">
            <a:avLst/>
          </a:prstGeom>
        </p:spPr>
        <p:txBody>
          <a:bodyPr wrap="square">
            <a:spAutoFit/>
          </a:bodyPr>
          <a:lstStyle/>
          <a:p>
            <a:r>
              <a:rPr lang="en-US" u="sng" dirty="0" err="1">
                <a:latin typeface="Century Gothic" panose="020B0502020202020204" pitchFamily="34" charset="0"/>
              </a:rPr>
              <a:t>memuat</a:t>
            </a:r>
            <a:r>
              <a:rPr lang="en-US" u="sng" dirty="0">
                <a:latin typeface="Century Gothic" panose="020B0502020202020204" pitchFamily="34" charset="0"/>
              </a:rPr>
              <a:t>:</a:t>
            </a:r>
          </a:p>
          <a:p>
            <a:r>
              <a:rPr lang="en-US" dirty="0">
                <a:latin typeface="Century Gothic" panose="020B0502020202020204" pitchFamily="34" charset="0"/>
              </a:rPr>
              <a:t>1. </a:t>
            </a:r>
            <a:r>
              <a:rPr lang="en-US" dirty="0" err="1">
                <a:latin typeface="Century Gothic" panose="020B0502020202020204" pitchFamily="34" charset="0"/>
              </a:rPr>
              <a:t>realisasi</a:t>
            </a:r>
            <a:r>
              <a:rPr lang="en-US" dirty="0">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 </a:t>
            </a:r>
            <a:r>
              <a:rPr lang="en-US" dirty="0" err="1">
                <a:latin typeface="Century Gothic" panose="020B0502020202020204" pitchFamily="34" charset="0"/>
              </a:rPr>
              <a:t>hasil</a:t>
            </a:r>
            <a:r>
              <a:rPr lang="en-US" dirty="0">
                <a:latin typeface="Century Gothic" panose="020B0502020202020204" pitchFamily="34" charset="0"/>
              </a:rPr>
              <a:t> </a:t>
            </a:r>
            <a:r>
              <a:rPr lang="en-US" dirty="0" err="1">
                <a:latin typeface="Century Gothic" panose="020B0502020202020204" pitchFamily="34" charset="0"/>
              </a:rPr>
              <a:t>kegiatan</a:t>
            </a:r>
            <a:r>
              <a:rPr lang="en-US" dirty="0">
                <a:latin typeface="Century Gothic" panose="020B0502020202020204" pitchFamily="34" charset="0"/>
              </a:rPr>
              <a:t>; </a:t>
            </a:r>
            <a:r>
              <a:rPr lang="en-US" dirty="0" err="1">
                <a:latin typeface="Century Gothic" panose="020B0502020202020204" pitchFamily="34" charset="0"/>
              </a:rPr>
              <a:t>dan</a:t>
            </a:r>
            <a:endParaRPr lang="en-US" dirty="0">
              <a:latin typeface="Century Gothic" panose="020B0502020202020204" pitchFamily="34" charset="0"/>
            </a:endParaRPr>
          </a:p>
          <a:p>
            <a:r>
              <a:rPr lang="en-US" dirty="0">
                <a:latin typeface="Century Gothic" panose="020B0502020202020204" pitchFamily="34" charset="0"/>
              </a:rPr>
              <a:t>2. </a:t>
            </a:r>
            <a:r>
              <a:rPr lang="en-US" dirty="0" err="1">
                <a:latin typeface="Century Gothic" panose="020B0502020202020204" pitchFamily="34" charset="0"/>
              </a:rPr>
              <a:t>hasil</a:t>
            </a:r>
            <a:r>
              <a:rPr lang="en-US" dirty="0">
                <a:latin typeface="Century Gothic" panose="020B0502020202020204" pitchFamily="34" charset="0"/>
              </a:rPr>
              <a:t> </a:t>
            </a:r>
            <a:r>
              <a:rPr lang="en-US" dirty="0" err="1">
                <a:latin typeface="Century Gothic" panose="020B0502020202020204" pitchFamily="34" charset="0"/>
              </a:rPr>
              <a:t>penilaian</a:t>
            </a:r>
            <a:r>
              <a:rPr lang="en-US" dirty="0">
                <a:latin typeface="Century Gothic" panose="020B0502020202020204" pitchFamily="34" charset="0"/>
              </a:rPr>
              <a:t> </a:t>
            </a:r>
            <a:r>
              <a:rPr lang="en-US" dirty="0" err="1">
                <a:latin typeface="Century Gothic" panose="020B0502020202020204" pitchFamily="34" charset="0"/>
              </a:rPr>
              <a:t>kinerja</a:t>
            </a:r>
            <a:r>
              <a:rPr lang="en-US" dirty="0">
                <a:latin typeface="Century Gothic" panose="020B0502020202020204" pitchFamily="34" charset="0"/>
              </a:rPr>
              <a:t>.</a:t>
            </a:r>
          </a:p>
        </p:txBody>
      </p:sp>
      <p:sp>
        <p:nvSpPr>
          <p:cNvPr id="44" name="Rectangle 43"/>
          <p:cNvSpPr/>
          <p:nvPr/>
        </p:nvSpPr>
        <p:spPr>
          <a:xfrm>
            <a:off x="6994357" y="2513679"/>
            <a:ext cx="5240741" cy="1200329"/>
          </a:xfrm>
          <a:prstGeom prst="rect">
            <a:avLst/>
          </a:prstGeom>
        </p:spPr>
        <p:txBody>
          <a:bodyPr wrap="square">
            <a:spAutoFit/>
          </a:bodyPr>
          <a:lstStyle/>
          <a:p>
            <a:r>
              <a:rPr lang="en-US" dirty="0" err="1">
                <a:latin typeface="Century Gothic" panose="020B0502020202020204" pitchFamily="34" charset="0"/>
              </a:rPr>
              <a:t>Berdasarkan</a:t>
            </a:r>
            <a:r>
              <a:rPr lang="en-US" dirty="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P2S, </a:t>
            </a:r>
            <a:r>
              <a:rPr lang="en-US" dirty="0" err="1">
                <a:solidFill>
                  <a:srgbClr val="00B050"/>
                </a:solidFill>
                <a:latin typeface="Century Gothic" panose="020B0502020202020204" pitchFamily="34" charset="0"/>
              </a:rPr>
              <a:t>Kepala</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Satuan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Pendidikan</a:t>
            </a:r>
            <a:r>
              <a:rPr lang="en-US" dirty="0">
                <a:latin typeface="Century Gothic" panose="020B0502020202020204" pitchFamily="34" charset="0"/>
              </a:rPr>
              <a:t> </a:t>
            </a:r>
            <a:r>
              <a:rPr lang="en-US" dirty="0" err="1">
                <a:latin typeface="Century Gothic" panose="020B0502020202020204" pitchFamily="34" charset="0"/>
              </a:rPr>
              <a:t>menyampaikan</a:t>
            </a:r>
            <a:r>
              <a:rPr lang="en-US" dirty="0">
                <a:latin typeface="Century Gothic" panose="020B0502020202020204" pitchFamily="34" charset="0"/>
              </a:rPr>
              <a:t> </a:t>
            </a:r>
            <a:r>
              <a:rPr lang="en-US" dirty="0" err="1">
                <a:latin typeface="Century Gothic" panose="020B0502020202020204" pitchFamily="34" charset="0"/>
              </a:rPr>
              <a:t>laporan</a:t>
            </a:r>
            <a:r>
              <a:rPr lang="en-US" dirty="0">
                <a:latin typeface="Century Gothic" panose="020B0502020202020204" pitchFamily="34" charset="0"/>
              </a:rPr>
              <a:t> </a:t>
            </a:r>
            <a:r>
              <a:rPr lang="en-US" dirty="0" err="1">
                <a:latin typeface="Century Gothic" panose="020B0502020202020204" pitchFamily="34" charset="0"/>
              </a:rPr>
              <a:t>sesuai</a:t>
            </a:r>
            <a:r>
              <a:rPr lang="en-US" dirty="0">
                <a:latin typeface="Century Gothic" panose="020B0502020202020204" pitchFamily="34" charset="0"/>
              </a:rPr>
              <a:t> </a:t>
            </a:r>
            <a:r>
              <a:rPr lang="en-US" dirty="0" err="1">
                <a:latin typeface="Century Gothic" panose="020B0502020202020204" pitchFamily="34" charset="0"/>
              </a:rPr>
              <a:t>tahapan</a:t>
            </a:r>
            <a:r>
              <a:rPr lang="en-US" dirty="0">
                <a:latin typeface="Century Gothic" panose="020B0502020202020204" pitchFamily="34" charset="0"/>
              </a:rPr>
              <a:t> </a:t>
            </a:r>
            <a:r>
              <a:rPr lang="en-US" dirty="0" err="1">
                <a:latin typeface="Century Gothic" panose="020B0502020202020204" pitchFamily="34" charset="0"/>
              </a:rPr>
              <a:t>penyaluran</a:t>
            </a:r>
            <a:r>
              <a:rPr lang="en-US" dirty="0">
                <a:latin typeface="Century Gothic" panose="020B0502020202020204" pitchFamily="34" charset="0"/>
              </a:rPr>
              <a:t> </a:t>
            </a:r>
            <a:r>
              <a:rPr lang="en-US" dirty="0" err="1">
                <a:latin typeface="Century Gothic" panose="020B0502020202020204" pitchFamily="34" charset="0"/>
              </a:rPr>
              <a:t>dana</a:t>
            </a:r>
            <a:r>
              <a:rPr lang="en-US" dirty="0">
                <a:latin typeface="Century Gothic" panose="020B0502020202020204" pitchFamily="34" charset="0"/>
              </a:rPr>
              <a:t>, </a:t>
            </a:r>
            <a:r>
              <a:rPr lang="en-US" dirty="0" err="1">
                <a:latin typeface="Century Gothic" panose="020B0502020202020204" pitchFamily="34" charset="0"/>
              </a:rPr>
              <a:t>kepada</a:t>
            </a:r>
            <a:r>
              <a:rPr lang="en-US" dirty="0">
                <a:latin typeface="Century Gothic" panose="020B0502020202020204" pitchFamily="34" charset="0"/>
              </a:rPr>
              <a:t> </a:t>
            </a:r>
            <a:r>
              <a:rPr lang="en-US" dirty="0" err="1">
                <a:latin typeface="Century Gothic" panose="020B0502020202020204" pitchFamily="34" charset="0"/>
              </a:rPr>
              <a:t>Gubernur</a:t>
            </a:r>
            <a:r>
              <a:rPr lang="en-US" dirty="0">
                <a:latin typeface="Century Gothic" panose="020B0502020202020204" pitchFamily="34" charset="0"/>
              </a:rPr>
              <a:t>/</a:t>
            </a:r>
            <a:r>
              <a:rPr lang="en-US" dirty="0" err="1">
                <a:latin typeface="Century Gothic" panose="020B0502020202020204" pitchFamily="34" charset="0"/>
              </a:rPr>
              <a:t>Bupati</a:t>
            </a:r>
            <a:r>
              <a:rPr lang="en-US" dirty="0">
                <a:latin typeface="Century Gothic" panose="020B0502020202020204" pitchFamily="34" charset="0"/>
              </a:rPr>
              <a:t>/</a:t>
            </a:r>
            <a:r>
              <a:rPr lang="en-US" dirty="0" err="1">
                <a:latin typeface="Century Gothic" panose="020B0502020202020204" pitchFamily="34" charset="0"/>
              </a:rPr>
              <a:t>walikota</a:t>
            </a:r>
            <a:r>
              <a:rPr lang="en-US" dirty="0">
                <a:latin typeface="Century Gothic" panose="020B0502020202020204" pitchFamily="34" charset="0"/>
              </a:rPr>
              <a:t>.</a:t>
            </a:r>
          </a:p>
        </p:txBody>
      </p:sp>
      <p:sp>
        <p:nvSpPr>
          <p:cNvPr id="45" name="Striped Right Arrow 44"/>
          <p:cNvSpPr/>
          <p:nvPr/>
        </p:nvSpPr>
        <p:spPr>
          <a:xfrm>
            <a:off x="6058910" y="2846747"/>
            <a:ext cx="672376" cy="505806"/>
          </a:xfrm>
          <a:prstGeom prst="stripedRightArrow">
            <a:avLst/>
          </a:prstGeom>
          <a:solidFill>
            <a:srgbClr val="C00000"/>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360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02.c.1</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r>
              <a:rPr kumimoji="0" lang="en-US" sz="3810" b="1" i="0" u="none" strike="noStrike" kern="1200" cap="none" spc="0" normalizeH="0" noProof="0" dirty="0" smtClean="0">
                <a:ln>
                  <a:noFill/>
                </a:ln>
                <a:solidFill>
                  <a:srgbClr val="00B050"/>
                </a:solidFill>
                <a:effectLst/>
                <a:uLnTx/>
                <a:uFillTx/>
                <a:latin typeface="Century Gothic" panose="020B0502020202020204" pitchFamily="34" charset="0"/>
                <a:ea typeface="+mj-ea"/>
                <a:cs typeface="+mj-cs"/>
              </a:rPr>
              <a:t>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Rehabilitasi</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32204449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0078" y="-34083"/>
            <a:ext cx="9992622" cy="519035"/>
          </a:xfrm>
        </p:spPr>
        <p:txBody>
          <a:bodyPr>
            <a:normAutofit fontScale="90000"/>
          </a:bodyPr>
          <a:lstStyle/>
          <a:p>
            <a:r>
              <a:rPr lang="en-US" sz="2400" b="1" dirty="0" err="1" smtClean="0">
                <a:solidFill>
                  <a:srgbClr val="FFFF00"/>
                </a:solidFill>
              </a:rPr>
              <a:t>Rehabilitasi</a:t>
            </a:r>
            <a:r>
              <a:rPr lang="en-US" sz="2400" b="1" dirty="0" smtClean="0">
                <a:solidFill>
                  <a:schemeClr val="bg1"/>
                </a:solidFill>
              </a:rPr>
              <a:t> </a:t>
            </a:r>
            <a:r>
              <a:rPr lang="en-US" sz="2400" b="1" dirty="0" err="1" smtClean="0">
                <a:solidFill>
                  <a:schemeClr val="bg1"/>
                </a:solidFill>
              </a:rPr>
              <a:t>Bangunan</a:t>
            </a:r>
            <a:r>
              <a:rPr lang="en-US" sz="2400" b="1" dirty="0" smtClean="0">
                <a:solidFill>
                  <a:schemeClr val="bg1"/>
                </a:solidFill>
              </a:rPr>
              <a:t> DAK </a:t>
            </a:r>
            <a:r>
              <a:rPr lang="en-US" sz="2400" b="1" dirty="0" err="1" smtClean="0">
                <a:solidFill>
                  <a:schemeClr val="bg1"/>
                </a:solidFill>
              </a:rPr>
              <a:t>Fisik</a:t>
            </a:r>
            <a:r>
              <a:rPr lang="en-US" sz="2400" b="1" dirty="0" smtClean="0">
                <a:solidFill>
                  <a:schemeClr val="bg1"/>
                </a:solidFill>
              </a:rPr>
              <a:t> SMA </a:t>
            </a:r>
            <a:r>
              <a:rPr lang="en-US" sz="1800" b="1" dirty="0" smtClean="0">
                <a:solidFill>
                  <a:schemeClr val="bg1"/>
                </a:solidFill>
              </a:rPr>
              <a:t>(</a:t>
            </a:r>
            <a:r>
              <a:rPr lang="en-US" sz="1800" b="1" dirty="0" err="1" smtClean="0">
                <a:solidFill>
                  <a:schemeClr val="bg1"/>
                </a:solidFill>
              </a:rPr>
              <a:t>lampiran</a:t>
            </a:r>
            <a:r>
              <a:rPr lang="en-US" sz="1800" b="1" dirty="0" smtClean="0">
                <a:solidFill>
                  <a:schemeClr val="bg1"/>
                </a:solidFill>
              </a:rPr>
              <a:t> IV, </a:t>
            </a:r>
            <a:r>
              <a:rPr lang="en-US" sz="1800" b="1" dirty="0" err="1" smtClean="0">
                <a:solidFill>
                  <a:schemeClr val="bg1"/>
                </a:solidFill>
              </a:rPr>
              <a:t>Permendikbud</a:t>
            </a:r>
            <a:r>
              <a:rPr lang="en-US" sz="1800" b="1" dirty="0" smtClean="0">
                <a:solidFill>
                  <a:schemeClr val="bg1"/>
                </a:solidFill>
              </a:rPr>
              <a:t> 8 </a:t>
            </a:r>
            <a:r>
              <a:rPr lang="en-US" sz="1800" b="1" dirty="0" err="1">
                <a:solidFill>
                  <a:schemeClr val="bg1"/>
                </a:solidFill>
              </a:rPr>
              <a:t>T</a:t>
            </a:r>
            <a:r>
              <a:rPr lang="en-US" sz="1800" b="1" dirty="0" err="1" smtClean="0">
                <a:solidFill>
                  <a:schemeClr val="bg1"/>
                </a:solidFill>
              </a:rPr>
              <a:t>ahun</a:t>
            </a:r>
            <a:r>
              <a:rPr lang="en-US" sz="1800" b="1" dirty="0" smtClean="0">
                <a:solidFill>
                  <a:schemeClr val="bg1"/>
                </a:solidFill>
              </a:rPr>
              <a:t> 2018)</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634" y="2865416"/>
            <a:ext cx="3557587" cy="3767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7058" y="695236"/>
            <a:ext cx="3965553" cy="2031325"/>
          </a:xfrm>
          <a:prstGeom prst="rect">
            <a:avLst/>
          </a:prstGeom>
        </p:spPr>
        <p:txBody>
          <a:bodyPr wrap="square">
            <a:spAutoFit/>
          </a:bodyPr>
          <a:lstStyle/>
          <a:p>
            <a:r>
              <a:rPr lang="en-US" b="1" dirty="0" smtClean="0">
                <a:solidFill>
                  <a:srgbClr val="0070C0"/>
                </a:solidFill>
                <a:latin typeface="Century Gothic" panose="020B0502020202020204" pitchFamily="34" charset="0"/>
              </a:rPr>
              <a:t>       </a:t>
            </a:r>
            <a:r>
              <a:rPr lang="en-US" b="1" dirty="0" err="1" smtClean="0">
                <a:solidFill>
                  <a:srgbClr val="0070C0"/>
                </a:solidFill>
                <a:latin typeface="Century Gothic" panose="020B0502020202020204" pitchFamily="34" charset="0"/>
              </a:rPr>
              <a:t>Rehabilitasi</a:t>
            </a:r>
            <a:r>
              <a:rPr lang="en-US" b="1" dirty="0" smtClean="0">
                <a:solidFill>
                  <a:srgbClr val="0070C0"/>
                </a:solidFill>
                <a:latin typeface="Century Gothic" panose="020B0502020202020204" pitchFamily="34" charset="0"/>
              </a:rPr>
              <a:t> </a:t>
            </a:r>
            <a:r>
              <a:rPr lang="en-US" dirty="0" err="1">
                <a:solidFill>
                  <a:srgbClr val="00B050"/>
                </a:solidFill>
                <a:latin typeface="Century Gothic" panose="020B0502020202020204" pitchFamily="34" charset="0"/>
              </a:rPr>
              <a:t>ruang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belajar</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ruang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penunjang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lainnya</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ruang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perpustakaan</a:t>
            </a:r>
            <a:r>
              <a:rPr lang="en-US" dirty="0">
                <a:solidFill>
                  <a:srgbClr val="00B050"/>
                </a:solidFill>
                <a:latin typeface="Century Gothic" panose="020B0502020202020204" pitchFamily="34" charset="0"/>
              </a:rPr>
              <a:t> </a:t>
            </a:r>
            <a:r>
              <a:rPr lang="en-US" dirty="0" err="1">
                <a:latin typeface="Century Gothic" panose="020B0502020202020204" pitchFamily="34" charset="0"/>
              </a:rPr>
              <a:t>dan</a:t>
            </a:r>
            <a:r>
              <a:rPr lang="en-US" dirty="0">
                <a:latin typeface="Century Gothic" panose="020B0502020202020204" pitchFamily="34" charset="0"/>
              </a:rPr>
              <a:t>/</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solidFill>
                  <a:srgbClr val="00B050"/>
                </a:solidFill>
                <a:latin typeface="Century Gothic" panose="020B0502020202020204" pitchFamily="34" charset="0"/>
              </a:rPr>
              <a:t>ruang</a:t>
            </a:r>
            <a:r>
              <a:rPr lang="en-US" dirty="0">
                <a:solidFill>
                  <a:srgbClr val="00B050"/>
                </a:solidFill>
                <a:latin typeface="Century Gothic" panose="020B0502020202020204" pitchFamily="34" charset="0"/>
              </a:rPr>
              <a:t> guru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tingkat</a:t>
            </a:r>
            <a:r>
              <a:rPr lang="en-US" dirty="0">
                <a:latin typeface="Century Gothic" panose="020B0502020202020204" pitchFamily="34" charset="0"/>
              </a:rPr>
              <a:t> </a:t>
            </a:r>
            <a:r>
              <a:rPr lang="en-US" dirty="0" err="1">
                <a:latin typeface="Century Gothic" panose="020B0502020202020204" pitchFamily="34" charset="0"/>
              </a:rPr>
              <a:t>kerusakan</a:t>
            </a:r>
            <a:r>
              <a:rPr lang="en-US" dirty="0">
                <a:latin typeface="Century Gothic" panose="020B0502020202020204" pitchFamily="34" charset="0"/>
              </a:rPr>
              <a:t> </a:t>
            </a:r>
            <a:r>
              <a:rPr lang="en-US" dirty="0">
                <a:solidFill>
                  <a:schemeClr val="accent1">
                    <a:lumMod val="50000"/>
                  </a:schemeClr>
                </a:solidFill>
                <a:latin typeface="Century Gothic" panose="020B0502020202020204" pitchFamily="34" charset="0"/>
              </a:rPr>
              <a:t>minimal </a:t>
            </a:r>
            <a:r>
              <a:rPr lang="en-US" dirty="0" err="1">
                <a:solidFill>
                  <a:schemeClr val="accent1">
                    <a:lumMod val="50000"/>
                  </a:schemeClr>
                </a:solidFill>
                <a:latin typeface="Century Gothic" panose="020B0502020202020204" pitchFamily="34" charset="0"/>
              </a:rPr>
              <a:t>sedang</a:t>
            </a:r>
            <a:r>
              <a:rPr lang="en-US" dirty="0">
                <a:solidFill>
                  <a:schemeClr val="accent1">
                    <a:lumMod val="50000"/>
                  </a:schemeClr>
                </a:solidFill>
                <a:latin typeface="Century Gothic" panose="020B0502020202020204" pitchFamily="34" charset="0"/>
              </a:rPr>
              <a:t> </a:t>
            </a:r>
            <a:r>
              <a:rPr lang="en-US" dirty="0">
                <a:latin typeface="Century Gothic" panose="020B0502020202020204" pitchFamily="34" charset="0"/>
              </a:rPr>
              <a:t>(</a:t>
            </a:r>
            <a:r>
              <a:rPr lang="en-US" dirty="0" err="1">
                <a:latin typeface="Century Gothic" panose="020B0502020202020204" pitchFamily="34" charset="0"/>
              </a:rPr>
              <a:t>lebih</a:t>
            </a:r>
            <a:r>
              <a:rPr lang="en-US" dirty="0">
                <a:latin typeface="Century Gothic" panose="020B0502020202020204" pitchFamily="34" charset="0"/>
              </a:rPr>
              <a:t> </a:t>
            </a:r>
            <a:r>
              <a:rPr lang="en-US" dirty="0" err="1">
                <a:latin typeface="Century Gothic" panose="020B0502020202020204" pitchFamily="34" charset="0"/>
              </a:rPr>
              <a:t>besar</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30%), </a:t>
            </a:r>
            <a:r>
              <a:rPr lang="en-US" dirty="0" err="1">
                <a:latin typeface="Century Gothic" panose="020B0502020202020204" pitchFamily="34" charset="0"/>
              </a:rPr>
              <a:t>baik</a:t>
            </a:r>
            <a:r>
              <a:rPr lang="en-US" dirty="0">
                <a:latin typeface="Century Gothic" panose="020B0502020202020204" pitchFamily="34" charset="0"/>
              </a:rPr>
              <a:t> </a:t>
            </a:r>
            <a:r>
              <a:rPr lang="en-US" dirty="0" err="1">
                <a:latin typeface="Century Gothic" panose="020B0502020202020204" pitchFamily="34" charset="0"/>
              </a:rPr>
              <a:t>beserta</a:t>
            </a:r>
            <a:r>
              <a:rPr lang="en-US" dirty="0">
                <a:latin typeface="Century Gothic" panose="020B0502020202020204" pitchFamily="34" charset="0"/>
              </a:rPr>
              <a:t> </a:t>
            </a:r>
            <a:r>
              <a:rPr lang="en-US" dirty="0" err="1">
                <a:latin typeface="Century Gothic" panose="020B0502020202020204" pitchFamily="34" charset="0"/>
              </a:rPr>
              <a:t>perabot</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tanpa</a:t>
            </a:r>
            <a:r>
              <a:rPr lang="en-US" dirty="0">
                <a:latin typeface="Century Gothic" panose="020B0502020202020204" pitchFamily="34" charset="0"/>
              </a:rPr>
              <a:t> </a:t>
            </a:r>
            <a:r>
              <a:rPr lang="en-US" dirty="0" err="1">
                <a:latin typeface="Century Gothic" panose="020B0502020202020204" pitchFamily="34" charset="0"/>
              </a:rPr>
              <a:t>perabotnya</a:t>
            </a:r>
            <a:endParaRPr lang="en-US" dirty="0"/>
          </a:p>
        </p:txBody>
      </p:sp>
      <p:sp>
        <p:nvSpPr>
          <p:cNvPr id="8" name="Rectangle 7"/>
          <p:cNvSpPr/>
          <p:nvPr/>
        </p:nvSpPr>
        <p:spPr>
          <a:xfrm>
            <a:off x="4636169" y="695236"/>
            <a:ext cx="7411452" cy="3170099"/>
          </a:xfrm>
          <a:prstGeom prst="rect">
            <a:avLst/>
          </a:prstGeom>
        </p:spPr>
        <p:txBody>
          <a:bodyPr wrap="square">
            <a:spAutoFit/>
          </a:bodyPr>
          <a:lstStyle/>
          <a:p>
            <a:pPr algn="just">
              <a:spcBef>
                <a:spcPts val="600"/>
              </a:spcBef>
            </a:pPr>
            <a:r>
              <a:rPr lang="en-US" b="1" dirty="0" err="1">
                <a:solidFill>
                  <a:srgbClr val="00B050"/>
                </a:solidFill>
                <a:latin typeface="Century Gothic" panose="020B0502020202020204" pitchFamily="34" charset="0"/>
              </a:rPr>
              <a:t>Jenis</a:t>
            </a:r>
            <a:r>
              <a:rPr lang="en-US" b="1" dirty="0">
                <a:solidFill>
                  <a:srgbClr val="00B050"/>
                </a:solidFill>
                <a:latin typeface="Century Gothic" panose="020B0502020202020204" pitchFamily="34" charset="0"/>
              </a:rPr>
              <a:t> </a:t>
            </a:r>
            <a:r>
              <a:rPr lang="en-US" b="1" dirty="0" err="1">
                <a:solidFill>
                  <a:srgbClr val="00B050"/>
                </a:solidFill>
                <a:latin typeface="Century Gothic" panose="020B0502020202020204" pitchFamily="34" charset="0"/>
              </a:rPr>
              <a:t>ruang</a:t>
            </a:r>
            <a:r>
              <a:rPr lang="en-US" b="1" dirty="0">
                <a:solidFill>
                  <a:srgbClr val="00B050"/>
                </a:solidFill>
                <a:latin typeface="Century Gothic" panose="020B0502020202020204" pitchFamily="34" charset="0"/>
              </a:rPr>
              <a:t> </a:t>
            </a:r>
            <a:r>
              <a:rPr lang="en-US" dirty="0">
                <a:latin typeface="Century Gothic" panose="020B0502020202020204" pitchFamily="34" charset="0"/>
              </a:rPr>
              <a:t>yang </a:t>
            </a:r>
            <a:r>
              <a:rPr lang="en-US" dirty="0" err="1">
                <a:latin typeface="Century Gothic" panose="020B0502020202020204" pitchFamily="34" charset="0"/>
              </a:rPr>
              <a:t>boleh</a:t>
            </a:r>
            <a:r>
              <a:rPr lang="en-US" dirty="0">
                <a:latin typeface="Century Gothic" panose="020B0502020202020204" pitchFamily="34" charset="0"/>
              </a:rPr>
              <a:t> </a:t>
            </a:r>
            <a:r>
              <a:rPr lang="en-US" dirty="0" err="1">
                <a:latin typeface="Century Gothic" panose="020B0502020202020204" pitchFamily="34" charset="0"/>
              </a:rPr>
              <a:t>direhabilitasi</a:t>
            </a:r>
            <a:r>
              <a:rPr lang="en-US" dirty="0">
                <a:latin typeface="Century Gothic" panose="020B0502020202020204" pitchFamily="34" charset="0"/>
              </a:rPr>
              <a:t> </a:t>
            </a:r>
            <a:r>
              <a:rPr lang="en-US" dirty="0" err="1">
                <a:latin typeface="Century Gothic" panose="020B0502020202020204" pitchFamily="34" charset="0"/>
              </a:rPr>
              <a:t>dari</a:t>
            </a:r>
            <a:r>
              <a:rPr lang="en-US" dirty="0">
                <a:latin typeface="Century Gothic" panose="020B0502020202020204" pitchFamily="34" charset="0"/>
              </a:rPr>
              <a:t> </a:t>
            </a:r>
            <a:r>
              <a:rPr lang="en-US" dirty="0" err="1">
                <a:latin typeface="Century Gothic" panose="020B0502020202020204" pitchFamily="34" charset="0"/>
              </a:rPr>
              <a:t>sumber</a:t>
            </a:r>
            <a:r>
              <a:rPr lang="en-US" dirty="0">
                <a:latin typeface="Century Gothic" panose="020B0502020202020204" pitchFamily="34" charset="0"/>
              </a:rPr>
              <a:t> </a:t>
            </a:r>
            <a:r>
              <a:rPr lang="en-US" dirty="0" err="1">
                <a:latin typeface="Century Gothic" panose="020B0502020202020204" pitchFamily="34" charset="0"/>
              </a:rPr>
              <a:t>dana</a:t>
            </a:r>
            <a:r>
              <a:rPr lang="en-US" dirty="0">
                <a:latin typeface="Century Gothic" panose="020B0502020202020204" pitchFamily="34" charset="0"/>
              </a:rPr>
              <a:t> DAK </a:t>
            </a:r>
            <a:r>
              <a:rPr lang="en-US" dirty="0" err="1">
                <a:latin typeface="Century Gothic" panose="020B0502020202020204" pitchFamily="34" charset="0"/>
              </a:rPr>
              <a:t>Fisik</a:t>
            </a:r>
            <a:r>
              <a:rPr lang="en-US" dirty="0">
                <a:latin typeface="Century Gothic" panose="020B0502020202020204" pitchFamily="34" charset="0"/>
              </a:rPr>
              <a:t> SMA </a:t>
            </a:r>
            <a:r>
              <a:rPr lang="en-US" dirty="0" err="1">
                <a:latin typeface="Century Gothic" panose="020B0502020202020204" pitchFamily="34" charset="0"/>
              </a:rPr>
              <a:t>meliputi</a:t>
            </a:r>
            <a:r>
              <a:rPr lang="en-US" dirty="0">
                <a:latin typeface="Century Gothic" panose="020B0502020202020204" pitchFamily="34" charset="0"/>
              </a:rPr>
              <a:t>: </a:t>
            </a:r>
          </a:p>
          <a:p>
            <a:pPr marL="342900" indent="-342900" algn="just">
              <a:spcBef>
                <a:spcPts val="600"/>
              </a:spcBef>
              <a:buFont typeface="+mj-lt"/>
              <a:buAutoNum type="arabicPeriod"/>
            </a:pPr>
            <a:r>
              <a:rPr lang="en-US" dirty="0" err="1">
                <a:latin typeface="Century Gothic" panose="020B0502020202020204" pitchFamily="34" charset="0"/>
              </a:rPr>
              <a:t>ruang</a:t>
            </a:r>
            <a:r>
              <a:rPr lang="en-US" dirty="0">
                <a:latin typeface="Century Gothic" panose="020B0502020202020204" pitchFamily="34" charset="0"/>
              </a:rPr>
              <a:t> </a:t>
            </a:r>
            <a:r>
              <a:rPr lang="en-US" dirty="0" err="1">
                <a:latin typeface="Century Gothic" panose="020B0502020202020204" pitchFamily="34" charset="0"/>
              </a:rPr>
              <a:t>belajar</a:t>
            </a:r>
            <a:r>
              <a:rPr lang="en-US" dirty="0">
                <a:latin typeface="Century Gothic" panose="020B0502020202020204" pitchFamily="34" charset="0"/>
              </a:rPr>
              <a:t> yang </a:t>
            </a:r>
            <a:r>
              <a:rPr lang="en-US" dirty="0" err="1">
                <a:latin typeface="Century Gothic" panose="020B0502020202020204" pitchFamily="34" charset="0"/>
              </a:rPr>
              <a:t>dimaksud</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b="1" dirty="0" err="1">
                <a:latin typeface="Century Gothic" panose="020B0502020202020204" pitchFamily="34" charset="0"/>
              </a:rPr>
              <a:t>ruang</a:t>
            </a:r>
            <a:r>
              <a:rPr lang="en-US" b="1" dirty="0">
                <a:latin typeface="Century Gothic" panose="020B0502020202020204" pitchFamily="34" charset="0"/>
              </a:rPr>
              <a:t> </a:t>
            </a:r>
            <a:r>
              <a:rPr lang="en-US" b="1" dirty="0" err="1">
                <a:latin typeface="Century Gothic" panose="020B0502020202020204" pitchFamily="34" charset="0"/>
              </a:rPr>
              <a:t>kelas</a:t>
            </a:r>
            <a:r>
              <a:rPr lang="en-US" b="1" dirty="0">
                <a:latin typeface="Century Gothic" panose="020B0502020202020204" pitchFamily="34" charset="0"/>
              </a:rPr>
              <a:t>, </a:t>
            </a:r>
            <a:r>
              <a:rPr lang="en-US" b="1" dirty="0" err="1">
                <a:latin typeface="Century Gothic" panose="020B0502020202020204" pitchFamily="34" charset="0"/>
              </a:rPr>
              <a:t>ruang</a:t>
            </a:r>
            <a:r>
              <a:rPr lang="en-US" b="1" dirty="0">
                <a:latin typeface="Century Gothic" panose="020B0502020202020204" pitchFamily="34" charset="0"/>
              </a:rPr>
              <a:t> </a:t>
            </a:r>
            <a:r>
              <a:rPr lang="en-US" b="1" dirty="0" err="1">
                <a:latin typeface="Century Gothic" panose="020B0502020202020204" pitchFamily="34" charset="0"/>
              </a:rPr>
              <a:t>laboratorium</a:t>
            </a:r>
            <a:r>
              <a:rPr lang="en-US" b="1" dirty="0">
                <a:latin typeface="Century Gothic" panose="020B0502020202020204" pitchFamily="34" charset="0"/>
              </a:rPr>
              <a:t> </a:t>
            </a:r>
            <a:r>
              <a:rPr lang="en-US" b="1" dirty="0" err="1">
                <a:latin typeface="Century Gothic" panose="020B0502020202020204" pitchFamily="34" charset="0"/>
              </a:rPr>
              <a:t>biologi</a:t>
            </a:r>
            <a:r>
              <a:rPr lang="en-US" b="1" dirty="0">
                <a:latin typeface="Century Gothic" panose="020B0502020202020204" pitchFamily="34" charset="0"/>
              </a:rPr>
              <a:t>/</a:t>
            </a:r>
            <a:r>
              <a:rPr lang="en-US" b="1" dirty="0" err="1">
                <a:latin typeface="Century Gothic" panose="020B0502020202020204" pitchFamily="34" charset="0"/>
              </a:rPr>
              <a:t>fisika</a:t>
            </a:r>
            <a:r>
              <a:rPr lang="en-US" b="1" dirty="0">
                <a:latin typeface="Century Gothic" panose="020B0502020202020204" pitchFamily="34" charset="0"/>
              </a:rPr>
              <a:t>/</a:t>
            </a:r>
            <a:r>
              <a:rPr lang="en-US" b="1" dirty="0" err="1">
                <a:latin typeface="Century Gothic" panose="020B0502020202020204" pitchFamily="34" charset="0"/>
              </a:rPr>
              <a:t>kimia</a:t>
            </a:r>
            <a:r>
              <a:rPr lang="en-US" b="1" dirty="0">
                <a:latin typeface="Century Gothic" panose="020B0502020202020204" pitchFamily="34" charset="0"/>
              </a:rPr>
              <a:t>/</a:t>
            </a:r>
            <a:r>
              <a:rPr lang="en-US" b="1" dirty="0" err="1">
                <a:latin typeface="Century Gothic" panose="020B0502020202020204" pitchFamily="34" charset="0"/>
              </a:rPr>
              <a:t>komputer</a:t>
            </a:r>
            <a:r>
              <a:rPr lang="en-US" b="1" dirty="0">
                <a:latin typeface="Century Gothic" panose="020B0502020202020204" pitchFamily="34" charset="0"/>
              </a:rPr>
              <a:t>/ </a:t>
            </a:r>
            <a:r>
              <a:rPr lang="en-US" b="1" dirty="0" err="1">
                <a:latin typeface="Century Gothic" panose="020B0502020202020204" pitchFamily="34" charset="0"/>
              </a:rPr>
              <a:t>bahasa</a:t>
            </a:r>
            <a:r>
              <a:rPr lang="en-US" dirty="0">
                <a:latin typeface="Century Gothic" panose="020B0502020202020204" pitchFamily="34" charset="0"/>
              </a:rPr>
              <a:t>; </a:t>
            </a:r>
          </a:p>
          <a:p>
            <a:pPr marL="342900" indent="-342900" algn="just">
              <a:spcBef>
                <a:spcPts val="600"/>
              </a:spcBef>
              <a:buFont typeface="+mj-lt"/>
              <a:buAutoNum type="arabicPeriod"/>
            </a:pPr>
            <a:r>
              <a:rPr lang="sv-SE" b="1" dirty="0">
                <a:latin typeface="Century Gothic" panose="020B0502020202020204" pitchFamily="34" charset="0"/>
              </a:rPr>
              <a:t>ruang penunjang lainnya </a:t>
            </a:r>
            <a:r>
              <a:rPr lang="sv-SE" dirty="0">
                <a:latin typeface="Century Gothic" panose="020B0502020202020204" pitchFamily="34" charset="0"/>
              </a:rPr>
              <a:t>yang dimaksud adalah ruang keterampilan dan/atau ruang serbaguna yang digunakan untuk aktivitas siswa; </a:t>
            </a:r>
          </a:p>
          <a:p>
            <a:pPr marL="342900" indent="-342900" algn="just">
              <a:spcBef>
                <a:spcPts val="600"/>
              </a:spcBef>
              <a:buFont typeface="+mj-lt"/>
              <a:buAutoNum type="arabicPeriod"/>
            </a:pPr>
            <a:r>
              <a:rPr lang="en-US" b="1" dirty="0" err="1">
                <a:latin typeface="Century Gothic" panose="020B0502020202020204" pitchFamily="34" charset="0"/>
              </a:rPr>
              <a:t>ruang</a:t>
            </a:r>
            <a:r>
              <a:rPr lang="en-US" b="1" dirty="0">
                <a:latin typeface="Century Gothic" panose="020B0502020202020204" pitchFamily="34" charset="0"/>
              </a:rPr>
              <a:t> </a:t>
            </a:r>
            <a:r>
              <a:rPr lang="en-US" b="1" dirty="0" err="1">
                <a:latin typeface="Century Gothic" panose="020B0502020202020204" pitchFamily="34" charset="0"/>
              </a:rPr>
              <a:t>perpustakaan</a:t>
            </a:r>
            <a:r>
              <a:rPr lang="en-US" dirty="0">
                <a:latin typeface="Century Gothic" panose="020B0502020202020204" pitchFamily="34" charset="0"/>
              </a:rPr>
              <a:t>; </a:t>
            </a:r>
          </a:p>
          <a:p>
            <a:pPr marL="342900" indent="-342900" algn="just">
              <a:spcBef>
                <a:spcPts val="600"/>
              </a:spcBef>
              <a:buFont typeface="+mj-lt"/>
              <a:buAutoNum type="arabicPeriod"/>
            </a:pPr>
            <a:r>
              <a:rPr lang="en-US" b="1" dirty="0" err="1">
                <a:latin typeface="Century Gothic" panose="020B0502020202020204" pitchFamily="34" charset="0"/>
              </a:rPr>
              <a:t>ruang</a:t>
            </a:r>
            <a:r>
              <a:rPr lang="en-US" b="1" dirty="0">
                <a:latin typeface="Century Gothic" panose="020B0502020202020204" pitchFamily="34" charset="0"/>
              </a:rPr>
              <a:t> guru </a:t>
            </a:r>
            <a:r>
              <a:rPr lang="en-US" dirty="0">
                <a:latin typeface="Century Gothic" panose="020B0502020202020204" pitchFamily="34" charset="0"/>
              </a:rPr>
              <a:t>yang </a:t>
            </a:r>
            <a:r>
              <a:rPr lang="en-US" dirty="0" err="1">
                <a:latin typeface="Century Gothic" panose="020B0502020202020204" pitchFamily="34" charset="0"/>
              </a:rPr>
              <a:t>dimaksud</a:t>
            </a:r>
            <a:r>
              <a:rPr lang="en-US" dirty="0">
                <a:latin typeface="Century Gothic" panose="020B0502020202020204" pitchFamily="34" charset="0"/>
              </a:rPr>
              <a:t> </a:t>
            </a:r>
            <a:r>
              <a:rPr lang="en-US" dirty="0" err="1">
                <a:latin typeface="Century Gothic" panose="020B0502020202020204" pitchFamily="34" charset="0"/>
              </a:rPr>
              <a:t>adalah</a:t>
            </a:r>
            <a:r>
              <a:rPr lang="en-US" dirty="0">
                <a:latin typeface="Century Gothic" panose="020B0502020202020204" pitchFamily="34" charset="0"/>
              </a:rPr>
              <a:t> </a:t>
            </a:r>
            <a:r>
              <a:rPr lang="en-US" dirty="0" err="1">
                <a:latin typeface="Century Gothic" panose="020B0502020202020204" pitchFamily="34" charset="0"/>
              </a:rPr>
              <a:t>ruang</a:t>
            </a:r>
            <a:r>
              <a:rPr lang="en-US" dirty="0">
                <a:latin typeface="Century Gothic" panose="020B0502020202020204" pitchFamily="34" charset="0"/>
              </a:rPr>
              <a:t> guru </a:t>
            </a:r>
            <a:r>
              <a:rPr lang="en-US" dirty="0" err="1">
                <a:latin typeface="Century Gothic" panose="020B0502020202020204" pitchFamily="34" charset="0"/>
              </a:rPr>
              <a:t>dan</a:t>
            </a:r>
            <a:r>
              <a:rPr lang="en-US" dirty="0">
                <a:latin typeface="Century Gothic" panose="020B0502020202020204" pitchFamily="34" charset="0"/>
              </a:rPr>
              <a:t>/</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ruang</a:t>
            </a:r>
            <a:r>
              <a:rPr lang="en-US" dirty="0">
                <a:latin typeface="Century Gothic" panose="020B0502020202020204" pitchFamily="34" charset="0"/>
              </a:rPr>
              <a:t> guru yang </a:t>
            </a:r>
            <a:r>
              <a:rPr lang="en-US" dirty="0" err="1">
                <a:latin typeface="Century Gothic" panose="020B0502020202020204" pitchFamily="34" charset="0"/>
              </a:rPr>
              <a:t>sekaligus</a:t>
            </a:r>
            <a:r>
              <a:rPr lang="en-US" dirty="0">
                <a:latin typeface="Century Gothic" panose="020B0502020202020204" pitchFamily="34" charset="0"/>
              </a:rPr>
              <a:t> </a:t>
            </a:r>
            <a:r>
              <a:rPr lang="en-US" dirty="0" err="1">
                <a:latin typeface="Century Gothic" panose="020B0502020202020204" pitchFamily="34" charset="0"/>
              </a:rPr>
              <a:t>sebagai</a:t>
            </a:r>
            <a:r>
              <a:rPr lang="en-US" dirty="0">
                <a:latin typeface="Century Gothic" panose="020B0502020202020204" pitchFamily="34" charset="0"/>
              </a:rPr>
              <a:t> </a:t>
            </a:r>
            <a:r>
              <a:rPr lang="en-US" dirty="0" err="1">
                <a:latin typeface="Century Gothic" panose="020B0502020202020204" pitchFamily="34" charset="0"/>
              </a:rPr>
              <a:t>kantor</a:t>
            </a:r>
            <a:r>
              <a:rPr lang="en-US" dirty="0">
                <a:latin typeface="Century Gothic" panose="020B0502020202020204" pitchFamily="34" charset="0"/>
              </a:rPr>
              <a:t>. </a:t>
            </a:r>
          </a:p>
        </p:txBody>
      </p:sp>
      <p:sp>
        <p:nvSpPr>
          <p:cNvPr id="9" name="Rectangle 8"/>
          <p:cNvSpPr/>
          <p:nvPr/>
        </p:nvSpPr>
        <p:spPr>
          <a:xfrm>
            <a:off x="4844716" y="4543325"/>
            <a:ext cx="6096000" cy="1200329"/>
          </a:xfrm>
          <a:prstGeom prst="rect">
            <a:avLst/>
          </a:prstGeom>
        </p:spPr>
        <p:txBody>
          <a:bodyPr>
            <a:spAutoFit/>
          </a:bodyPr>
          <a:lstStyle/>
          <a:p>
            <a:r>
              <a:rPr lang="en-US" b="1" dirty="0" err="1">
                <a:solidFill>
                  <a:srgbClr val="0070C0"/>
                </a:solidFill>
                <a:latin typeface="Century Gothic" panose="020B0502020202020204" pitchFamily="34" charset="0"/>
              </a:rPr>
              <a:t>Rehabilitasi</a:t>
            </a:r>
            <a:r>
              <a:rPr lang="en-US" b="1" dirty="0">
                <a:solidFill>
                  <a:srgbClr val="0070C0"/>
                </a:solidFill>
                <a:latin typeface="Century Gothic" panose="020B0502020202020204" pitchFamily="34" charset="0"/>
              </a:rPr>
              <a:t> </a:t>
            </a:r>
            <a:r>
              <a:rPr lang="en-US" b="1" dirty="0" err="1">
                <a:solidFill>
                  <a:srgbClr val="0070C0"/>
                </a:solidFill>
                <a:latin typeface="Century Gothic" panose="020B0502020202020204" pitchFamily="34" charset="0"/>
              </a:rPr>
              <a:t>Jamban</a:t>
            </a:r>
            <a:r>
              <a:rPr lang="en-US" b="1" dirty="0">
                <a:solidFill>
                  <a:srgbClr val="0070C0"/>
                </a:solidFill>
                <a:latin typeface="Century Gothic" panose="020B0502020202020204" pitchFamily="34" charset="0"/>
              </a:rPr>
              <a:t> </a:t>
            </a:r>
            <a:r>
              <a:rPr lang="en-US" b="1" dirty="0" err="1">
                <a:solidFill>
                  <a:srgbClr val="0070C0"/>
                </a:solidFill>
                <a:latin typeface="Century Gothic" panose="020B0502020202020204" pitchFamily="34" charset="0"/>
              </a:rPr>
              <a:t>Siswa</a:t>
            </a:r>
            <a:r>
              <a:rPr lang="en-US" b="1" dirty="0">
                <a:solidFill>
                  <a:srgbClr val="0070C0"/>
                </a:solidFill>
                <a:latin typeface="Century Gothic" panose="020B0502020202020204" pitchFamily="34" charset="0"/>
              </a:rPr>
              <a:t>/Guru </a:t>
            </a:r>
          </a:p>
          <a:p>
            <a:r>
              <a:rPr lang="en-US" dirty="0" err="1">
                <a:latin typeface="Century Gothic" panose="020B0502020202020204" pitchFamily="34" charset="0"/>
              </a:rPr>
              <a:t>Rehabilitasi</a:t>
            </a:r>
            <a:r>
              <a:rPr lang="en-US" dirty="0">
                <a:latin typeface="Century Gothic" panose="020B0502020202020204" pitchFamily="34" charset="0"/>
              </a:rPr>
              <a:t> </a:t>
            </a:r>
            <a:r>
              <a:rPr lang="en-US" dirty="0" err="1">
                <a:solidFill>
                  <a:schemeClr val="accent1">
                    <a:lumMod val="50000"/>
                  </a:schemeClr>
                </a:solidFill>
                <a:latin typeface="Century Gothic" panose="020B0502020202020204" pitchFamily="34" charset="0"/>
              </a:rPr>
              <a:t>jamban</a:t>
            </a:r>
            <a:r>
              <a:rPr lang="en-US" dirty="0">
                <a:latin typeface="Century Gothic" panose="020B0502020202020204" pitchFamily="34" charset="0"/>
              </a:rPr>
              <a:t> </a:t>
            </a:r>
            <a:r>
              <a:rPr lang="en-US" dirty="0" err="1">
                <a:latin typeface="Century Gothic" panose="020B0502020202020204" pitchFamily="34" charset="0"/>
              </a:rPr>
              <a:t>siswa</a:t>
            </a:r>
            <a:r>
              <a:rPr lang="en-US" dirty="0">
                <a:latin typeface="Century Gothic" panose="020B0502020202020204" pitchFamily="34" charset="0"/>
              </a:rPr>
              <a:t>/guru </a:t>
            </a:r>
            <a:r>
              <a:rPr lang="en-US" dirty="0" err="1">
                <a:latin typeface="Century Gothic" panose="020B0502020202020204" pitchFamily="34" charset="0"/>
              </a:rPr>
              <a:t>dengan</a:t>
            </a:r>
            <a:r>
              <a:rPr lang="en-US" dirty="0">
                <a:latin typeface="Century Gothic" panose="020B0502020202020204" pitchFamily="34" charset="0"/>
              </a:rPr>
              <a:t> </a:t>
            </a:r>
            <a:r>
              <a:rPr lang="en-US" dirty="0" err="1">
                <a:latin typeface="Century Gothic" panose="020B0502020202020204" pitchFamily="34" charset="0"/>
              </a:rPr>
              <a:t>tingkat</a:t>
            </a:r>
            <a:r>
              <a:rPr lang="en-US" dirty="0">
                <a:latin typeface="Century Gothic" panose="020B0502020202020204" pitchFamily="34" charset="0"/>
              </a:rPr>
              <a:t> </a:t>
            </a:r>
            <a:r>
              <a:rPr lang="en-US" b="1" dirty="0" err="1">
                <a:latin typeface="Century Gothic" panose="020B0502020202020204" pitchFamily="34" charset="0"/>
              </a:rPr>
              <a:t>kerusakan</a:t>
            </a:r>
            <a:r>
              <a:rPr lang="en-US" b="1" dirty="0">
                <a:latin typeface="Century Gothic" panose="020B0502020202020204" pitchFamily="34" charset="0"/>
              </a:rPr>
              <a:t> </a:t>
            </a:r>
            <a:r>
              <a:rPr lang="en-US" b="1" dirty="0" err="1">
                <a:latin typeface="Century Gothic" panose="020B0502020202020204" pitchFamily="34" charset="0"/>
              </a:rPr>
              <a:t>sedang</a:t>
            </a:r>
            <a:r>
              <a:rPr lang="en-US" b="1" dirty="0">
                <a:latin typeface="Century Gothic" panose="020B0502020202020204" pitchFamily="34" charset="0"/>
              </a:rPr>
              <a:t> </a:t>
            </a:r>
            <a:r>
              <a:rPr lang="en-US" b="1" dirty="0" err="1">
                <a:latin typeface="Century Gothic" panose="020B0502020202020204" pitchFamily="34" charset="0"/>
              </a:rPr>
              <a:t>atau</a:t>
            </a:r>
            <a:r>
              <a:rPr lang="en-US" b="1" dirty="0">
                <a:latin typeface="Century Gothic" panose="020B0502020202020204" pitchFamily="34" charset="0"/>
              </a:rPr>
              <a:t> </a:t>
            </a:r>
            <a:r>
              <a:rPr lang="en-US" b="1" dirty="0" err="1">
                <a:latin typeface="Century Gothic" panose="020B0502020202020204" pitchFamily="34" charset="0"/>
              </a:rPr>
              <a:t>berat</a:t>
            </a:r>
            <a:r>
              <a:rPr lang="en-US" b="1" dirty="0">
                <a:latin typeface="Century Gothic" panose="020B0502020202020204" pitchFamily="34" charset="0"/>
              </a:rPr>
              <a:t> (</a:t>
            </a:r>
            <a:r>
              <a:rPr lang="en-US" b="1" dirty="0" err="1">
                <a:latin typeface="Century Gothic" panose="020B0502020202020204" pitchFamily="34" charset="0"/>
              </a:rPr>
              <a:t>lebih</a:t>
            </a:r>
            <a:r>
              <a:rPr lang="en-US" b="1" dirty="0">
                <a:latin typeface="Century Gothic" panose="020B0502020202020204" pitchFamily="34" charset="0"/>
              </a:rPr>
              <a:t> </a:t>
            </a:r>
            <a:r>
              <a:rPr lang="en-US" b="1" dirty="0" err="1">
                <a:latin typeface="Century Gothic" panose="020B0502020202020204" pitchFamily="34" charset="0"/>
              </a:rPr>
              <a:t>besar</a:t>
            </a:r>
            <a:r>
              <a:rPr lang="en-US" b="1" dirty="0">
                <a:latin typeface="Century Gothic" panose="020B0502020202020204" pitchFamily="34" charset="0"/>
              </a:rPr>
              <a:t> </a:t>
            </a:r>
            <a:r>
              <a:rPr lang="en-US" b="1" dirty="0" err="1">
                <a:latin typeface="Century Gothic" panose="020B0502020202020204" pitchFamily="34" charset="0"/>
              </a:rPr>
              <a:t>dari</a:t>
            </a:r>
            <a:r>
              <a:rPr lang="en-US" b="1" dirty="0">
                <a:latin typeface="Century Gothic" panose="020B0502020202020204" pitchFamily="34" charset="0"/>
              </a:rPr>
              <a:t> 30%</a:t>
            </a:r>
            <a:r>
              <a:rPr lang="en-US" dirty="0">
                <a:latin typeface="Century Gothic" panose="020B0502020202020204" pitchFamily="34" charset="0"/>
              </a:rPr>
              <a:t>) </a:t>
            </a:r>
            <a:r>
              <a:rPr lang="en-US" dirty="0" err="1">
                <a:latin typeface="Century Gothic" panose="020B0502020202020204" pitchFamily="34" charset="0"/>
              </a:rPr>
              <a:t>baik</a:t>
            </a:r>
            <a:r>
              <a:rPr lang="en-US" dirty="0">
                <a:latin typeface="Century Gothic" panose="020B0502020202020204" pitchFamily="34" charset="0"/>
              </a:rPr>
              <a:t> </a:t>
            </a:r>
            <a:r>
              <a:rPr lang="en-US" dirty="0" err="1">
                <a:latin typeface="Century Gothic" panose="020B0502020202020204" pitchFamily="34" charset="0"/>
              </a:rPr>
              <a:t>beserta</a:t>
            </a:r>
            <a:r>
              <a:rPr lang="en-US" dirty="0">
                <a:latin typeface="Century Gothic" panose="020B0502020202020204" pitchFamily="34" charset="0"/>
              </a:rPr>
              <a:t> </a:t>
            </a:r>
            <a:r>
              <a:rPr lang="en-US" dirty="0" err="1">
                <a:latin typeface="Century Gothic" panose="020B0502020202020204" pitchFamily="34" charset="0"/>
              </a:rPr>
              <a:t>sanitasinya</a:t>
            </a:r>
            <a:r>
              <a:rPr lang="en-US" dirty="0">
                <a:latin typeface="Century Gothic" panose="020B0502020202020204" pitchFamily="34" charset="0"/>
              </a:rPr>
              <a:t> </a:t>
            </a:r>
            <a:r>
              <a:rPr lang="en-US" dirty="0" err="1">
                <a:latin typeface="Century Gothic" panose="020B0502020202020204" pitchFamily="34" charset="0"/>
              </a:rPr>
              <a:t>atau</a:t>
            </a:r>
            <a:r>
              <a:rPr lang="en-US" dirty="0">
                <a:latin typeface="Century Gothic" panose="020B0502020202020204" pitchFamily="34" charset="0"/>
              </a:rPr>
              <a:t> </a:t>
            </a:r>
            <a:r>
              <a:rPr lang="en-US" dirty="0" err="1">
                <a:latin typeface="Century Gothic" panose="020B0502020202020204" pitchFamily="34" charset="0"/>
              </a:rPr>
              <a:t>tanpa</a:t>
            </a:r>
            <a:r>
              <a:rPr lang="en-US" dirty="0">
                <a:latin typeface="Century Gothic" panose="020B0502020202020204" pitchFamily="34" charset="0"/>
              </a:rPr>
              <a:t> </a:t>
            </a:r>
            <a:r>
              <a:rPr lang="en-US" dirty="0" err="1">
                <a:latin typeface="Century Gothic" panose="020B0502020202020204" pitchFamily="34" charset="0"/>
              </a:rPr>
              <a:t>sanitasinya</a:t>
            </a:r>
            <a:r>
              <a:rPr lang="en-US" dirty="0">
                <a:latin typeface="Century Gothic" panose="020B0502020202020204" pitchFamily="34" charset="0"/>
              </a:rPr>
              <a:t> </a:t>
            </a:r>
          </a:p>
        </p:txBody>
      </p:sp>
      <p:pic>
        <p:nvPicPr>
          <p:cNvPr id="10"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61" t="25197" r="41788" b="50000"/>
          <a:stretch/>
        </p:blipFill>
        <p:spPr bwMode="auto">
          <a:xfrm>
            <a:off x="4122823" y="4543325"/>
            <a:ext cx="593557" cy="89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243" r="84425" b="53900"/>
          <a:stretch/>
        </p:blipFill>
        <p:spPr bwMode="auto">
          <a:xfrm>
            <a:off x="52441" y="508155"/>
            <a:ext cx="506695" cy="534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72917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17294" y="-17125"/>
            <a:ext cx="10564224" cy="519035"/>
          </a:xfrm>
        </p:spPr>
        <p:txBody>
          <a:bodyPr>
            <a:normAutofit fontScale="90000"/>
          </a:bodyPr>
          <a:lstStyle/>
          <a:p>
            <a:r>
              <a:rPr lang="en-US" sz="2400" b="1" dirty="0" err="1" smtClean="0">
                <a:solidFill>
                  <a:schemeClr val="bg1"/>
                </a:solidFill>
              </a:rPr>
              <a:t>Kategori</a:t>
            </a:r>
            <a:r>
              <a:rPr lang="en-US" sz="2400" b="1" dirty="0" smtClean="0">
                <a:solidFill>
                  <a:schemeClr val="bg1"/>
                </a:solidFill>
              </a:rPr>
              <a:t> </a:t>
            </a:r>
            <a:r>
              <a:rPr lang="en-US" sz="2400" b="1" dirty="0" smtClean="0">
                <a:solidFill>
                  <a:srgbClr val="FFFF00"/>
                </a:solidFill>
              </a:rPr>
              <a:t>Tingkat </a:t>
            </a:r>
            <a:r>
              <a:rPr lang="en-US" sz="2400" b="1" dirty="0" err="1" smtClean="0">
                <a:solidFill>
                  <a:srgbClr val="FFFF00"/>
                </a:solidFill>
              </a:rPr>
              <a:t>Kerusakan</a:t>
            </a:r>
            <a:r>
              <a:rPr lang="en-US" sz="2400" b="1" dirty="0" smtClean="0">
                <a:solidFill>
                  <a:srgbClr val="FFFF00"/>
                </a:solidFill>
              </a:rPr>
              <a:t> </a:t>
            </a:r>
            <a:r>
              <a:rPr lang="en-US" sz="2400" b="1" dirty="0" err="1" smtClean="0">
                <a:solidFill>
                  <a:schemeClr val="bg1"/>
                </a:solidFill>
              </a:rPr>
              <a:t>pada</a:t>
            </a:r>
            <a:r>
              <a:rPr lang="en-US" sz="2400" b="1" dirty="0" smtClean="0">
                <a:solidFill>
                  <a:schemeClr val="bg1"/>
                </a:solidFill>
              </a:rPr>
              <a:t> </a:t>
            </a:r>
            <a:r>
              <a:rPr lang="en-US" sz="2400" b="1" dirty="0">
                <a:solidFill>
                  <a:schemeClr val="bg1"/>
                </a:solidFill>
              </a:rPr>
              <a:t>Rehab </a:t>
            </a:r>
            <a:r>
              <a:rPr lang="en-US" sz="2000" b="1" dirty="0" smtClean="0">
                <a:solidFill>
                  <a:schemeClr val="bg1"/>
                </a:solidFill>
              </a:rPr>
              <a:t>(</a:t>
            </a:r>
            <a:r>
              <a:rPr lang="en-US" sz="2000" b="1" dirty="0" err="1" smtClean="0">
                <a:solidFill>
                  <a:schemeClr val="bg1"/>
                </a:solidFill>
              </a:rPr>
              <a:t>lampiran</a:t>
            </a:r>
            <a:r>
              <a:rPr lang="en-US" sz="2000" b="1" dirty="0" smtClean="0">
                <a:solidFill>
                  <a:schemeClr val="bg1"/>
                </a:solidFill>
              </a:rPr>
              <a:t> IV, </a:t>
            </a:r>
            <a:r>
              <a:rPr lang="en-US" sz="2000" b="1" dirty="0" err="1" smtClean="0">
                <a:solidFill>
                  <a:schemeClr val="bg1"/>
                </a:solidFill>
              </a:rPr>
              <a:t>Permendikbud</a:t>
            </a:r>
            <a:r>
              <a:rPr lang="en-US" sz="2000" b="1" dirty="0" smtClean="0">
                <a:solidFill>
                  <a:schemeClr val="bg1"/>
                </a:solidFill>
              </a:rPr>
              <a:t> 8 </a:t>
            </a:r>
            <a:r>
              <a:rPr lang="en-US" sz="2000" b="1" dirty="0" err="1">
                <a:solidFill>
                  <a:schemeClr val="bg1"/>
                </a:solidFill>
              </a:rPr>
              <a:t>T</a:t>
            </a:r>
            <a:r>
              <a:rPr lang="en-US" sz="2000" b="1" dirty="0" err="1" smtClean="0">
                <a:solidFill>
                  <a:schemeClr val="bg1"/>
                </a:solidFill>
              </a:rPr>
              <a:t>ahun</a:t>
            </a:r>
            <a:r>
              <a:rPr lang="en-US" sz="2000" b="1" dirty="0" smtClean="0">
                <a:solidFill>
                  <a:schemeClr val="bg1"/>
                </a:solidFill>
              </a:rPr>
              <a:t> 2018)</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3" y="5506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3" y="5489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テキスト プレースホルダー 10"/>
          <p:cNvSpPr txBox="1">
            <a:spLocks/>
          </p:cNvSpPr>
          <p:nvPr/>
        </p:nvSpPr>
        <p:spPr>
          <a:xfrm>
            <a:off x="6271592" y="1198811"/>
            <a:ext cx="5920408" cy="10591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i-FI" sz="2400" b="1" dirty="0" smtClean="0">
                <a:solidFill>
                  <a:srgbClr val="0070C0"/>
                </a:solidFill>
                <a:latin typeface="Arial" pitchFamily="34" charset="0"/>
                <a:cs typeface="Arial" pitchFamily="34" charset="0"/>
              </a:rPr>
              <a:t>Kerusakan Sedang </a:t>
            </a:r>
            <a:r>
              <a:rPr lang="fi-FI" sz="2400" dirty="0" smtClean="0">
                <a:latin typeface="Arial" pitchFamily="34" charset="0"/>
                <a:cs typeface="Arial" pitchFamily="34" charset="0"/>
              </a:rPr>
              <a:t>(nilai tingkat kerusakan </a:t>
            </a:r>
            <a:r>
              <a:rPr lang="fi-FI" sz="2400" u="sng" dirty="0" smtClean="0">
                <a:latin typeface="Arial" pitchFamily="34" charset="0"/>
                <a:cs typeface="Arial" pitchFamily="34" charset="0"/>
              </a:rPr>
              <a:t>&gt;30% s.d ≤ 45%</a:t>
            </a:r>
            <a:r>
              <a:rPr lang="fi-FI" sz="2400" dirty="0" smtClean="0">
                <a:latin typeface="Arial" pitchFamily="34" charset="0"/>
                <a:cs typeface="Arial" pitchFamily="34" charset="0"/>
              </a:rPr>
              <a:t>)</a:t>
            </a:r>
            <a:endParaRPr lang="en-US" sz="2400" dirty="0">
              <a:latin typeface="Arial" pitchFamily="34" charset="0"/>
              <a:cs typeface="Arial" pitchFamily="34" charset="0"/>
            </a:endParaRPr>
          </a:p>
        </p:txBody>
      </p:sp>
      <p:sp>
        <p:nvSpPr>
          <p:cNvPr id="7" name="テキスト プレースホルダー 11"/>
          <p:cNvSpPr txBox="1">
            <a:spLocks/>
          </p:cNvSpPr>
          <p:nvPr/>
        </p:nvSpPr>
        <p:spPr>
          <a:xfrm>
            <a:off x="117294" y="919680"/>
            <a:ext cx="5654855" cy="9331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1" dirty="0" err="1" smtClean="0">
                <a:solidFill>
                  <a:srgbClr val="00B050"/>
                </a:solidFill>
                <a:latin typeface="Arial" pitchFamily="34" charset="0"/>
                <a:cs typeface="Arial" pitchFamily="34" charset="0"/>
              </a:rPr>
              <a:t>Kerusakan</a:t>
            </a:r>
            <a:r>
              <a:rPr lang="en-US" sz="2400" b="1" dirty="0" smtClean="0">
                <a:solidFill>
                  <a:srgbClr val="00B050"/>
                </a:solidFill>
                <a:latin typeface="Arial" pitchFamily="34" charset="0"/>
                <a:cs typeface="Arial" pitchFamily="34" charset="0"/>
              </a:rPr>
              <a:t> </a:t>
            </a:r>
            <a:r>
              <a:rPr lang="en-US" sz="2400" b="1" dirty="0" err="1" smtClean="0">
                <a:solidFill>
                  <a:srgbClr val="00B050"/>
                </a:solidFill>
                <a:latin typeface="Arial" pitchFamily="34" charset="0"/>
                <a:cs typeface="Arial" pitchFamily="34" charset="0"/>
              </a:rPr>
              <a:t>Berat</a:t>
            </a:r>
            <a:r>
              <a:rPr lang="en-US" sz="2400" b="1" dirty="0" smtClean="0">
                <a:solidFill>
                  <a:srgbClr val="00B050"/>
                </a:solidFill>
                <a:latin typeface="Arial" pitchFamily="34" charset="0"/>
                <a:cs typeface="Arial" pitchFamily="34" charset="0"/>
              </a:rPr>
              <a:t> </a:t>
            </a:r>
            <a:r>
              <a:rPr lang="en-US" sz="2400" dirty="0" smtClean="0">
                <a:latin typeface="Arial" pitchFamily="34" charset="0"/>
                <a:cs typeface="Arial" pitchFamily="34" charset="0"/>
              </a:rPr>
              <a:t>(</a:t>
            </a:r>
            <a:r>
              <a:rPr lang="en-US" sz="2400" dirty="0" err="1" smtClean="0">
                <a:latin typeface="Arial" pitchFamily="34" charset="0"/>
                <a:cs typeface="Arial" pitchFamily="34" charset="0"/>
              </a:rPr>
              <a:t>nilai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tingkat</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kerusakan</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sampai</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dengan</a:t>
            </a:r>
            <a:r>
              <a:rPr lang="en-US" sz="2400" dirty="0" smtClean="0">
                <a:latin typeface="Arial" pitchFamily="34" charset="0"/>
                <a:cs typeface="Arial" pitchFamily="34" charset="0"/>
              </a:rPr>
              <a:t> </a:t>
            </a:r>
            <a:r>
              <a:rPr lang="en-US" sz="2400" u="sng" dirty="0" smtClean="0">
                <a:latin typeface="Arial" pitchFamily="34" charset="0"/>
                <a:cs typeface="Arial" pitchFamily="34" charset="0"/>
              </a:rPr>
              <a:t>≤ 65%</a:t>
            </a:r>
            <a:r>
              <a:rPr lang="en-US" sz="2400" dirty="0" smtClean="0">
                <a:latin typeface="Arial" pitchFamily="34" charset="0"/>
                <a:cs typeface="Arial" pitchFamily="34" charset="0"/>
              </a:rPr>
              <a:t>)</a:t>
            </a:r>
            <a:endParaRPr lang="en-US" sz="2400" dirty="0">
              <a:latin typeface="Arial" pitchFamily="34" charset="0"/>
              <a:cs typeface="Arial" pitchFamily="34" charset="0"/>
            </a:endParaRPr>
          </a:p>
        </p:txBody>
      </p:sp>
      <p:sp>
        <p:nvSpPr>
          <p:cNvPr id="8" name="テキスト プレースホルダー 9"/>
          <p:cNvSpPr txBox="1">
            <a:spLocks/>
          </p:cNvSpPr>
          <p:nvPr/>
        </p:nvSpPr>
        <p:spPr>
          <a:xfrm>
            <a:off x="6496626" y="3204410"/>
            <a:ext cx="5695374" cy="2899609"/>
          </a:xfrm>
          <a:prstGeom prst="rect">
            <a:avLst/>
          </a:prstGeom>
          <a:solidFill>
            <a:schemeClr val="accent2">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smtClean="0">
                <a:latin typeface="Century Gothic" panose="020B0502020202020204" pitchFamily="34" charset="0"/>
                <a:cs typeface="Arial" pitchFamily="34" charset="0"/>
              </a:rPr>
              <a:t>1) </a:t>
            </a:r>
            <a:r>
              <a:rPr lang="en-US" sz="1600" b="1" dirty="0" err="1" smtClean="0">
                <a:latin typeface="Century Gothic" panose="020B0502020202020204" pitchFamily="34" charset="0"/>
                <a:cs typeface="Arial" pitchFamily="34" charset="0"/>
              </a:rPr>
              <a:t>Konstruksi</a:t>
            </a:r>
            <a:r>
              <a:rPr lang="en-US" sz="1600" b="1" dirty="0" smtClean="0">
                <a:latin typeface="Century Gothic" panose="020B0502020202020204" pitchFamily="34" charset="0"/>
                <a:cs typeface="Arial" pitchFamily="34" charset="0"/>
              </a:rPr>
              <a:t> </a:t>
            </a:r>
            <a:r>
              <a:rPr lang="en-US" sz="1600" b="1" dirty="0" err="1" smtClean="0">
                <a:latin typeface="Century Gothic" panose="020B0502020202020204" pitchFamily="34" charset="0"/>
                <a:cs typeface="Arial" pitchFamily="34" charset="0"/>
              </a:rPr>
              <a:t>atap</a:t>
            </a:r>
            <a:r>
              <a:rPr lang="en-US" sz="1600" dirty="0" smtClean="0">
                <a:latin typeface="Century Gothic" panose="020B0502020202020204" pitchFamily="34" charset="0"/>
                <a:cs typeface="Arial" pitchFamily="34" charset="0"/>
              </a:rPr>
              <a:t> (kaki </a:t>
            </a:r>
            <a:r>
              <a:rPr lang="en-US" sz="1600" dirty="0" err="1" smtClean="0">
                <a:latin typeface="Century Gothic" panose="020B0502020202020204" pitchFamily="34" charset="0"/>
                <a:cs typeface="Arial" pitchFamily="34" charset="0"/>
              </a:rPr>
              <a:t>kuda-kuda</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gording</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kaso</a:t>
            </a:r>
            <a:r>
              <a:rPr lang="en-US" sz="1600" dirty="0" smtClean="0">
                <a:latin typeface="Century Gothic" panose="020B0502020202020204" pitchFamily="34" charset="0"/>
                <a:cs typeface="Arial" pitchFamily="34" charset="0"/>
              </a:rPr>
              <a:t>/</a:t>
            </a:r>
            <a:r>
              <a:rPr lang="en-US" sz="1600" dirty="0" err="1" smtClean="0">
                <a:latin typeface="Century Gothic" panose="020B0502020202020204" pitchFamily="34" charset="0"/>
                <a:cs typeface="Arial" pitchFamily="34" charset="0"/>
              </a:rPr>
              <a:t>usuk</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reng</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penutup</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atap</a:t>
            </a:r>
            <a:r>
              <a:rPr lang="en-US" sz="1600" dirty="0" smtClean="0">
                <a:latin typeface="Century Gothic" panose="020B0502020202020204" pitchFamily="34" charset="0"/>
                <a:cs typeface="Arial" pitchFamily="34" charset="0"/>
              </a:rPr>
              <a:t>);</a:t>
            </a:r>
          </a:p>
          <a:p>
            <a:r>
              <a:rPr lang="en-US" sz="1600" dirty="0" smtClean="0">
                <a:latin typeface="Century Gothic" panose="020B0502020202020204" pitchFamily="34" charset="0"/>
                <a:cs typeface="Arial" pitchFamily="34" charset="0"/>
              </a:rPr>
              <a:t>2) </a:t>
            </a:r>
            <a:r>
              <a:rPr lang="en-US" sz="1600" b="1" dirty="0" err="1" smtClean="0">
                <a:latin typeface="Century Gothic" panose="020B0502020202020204" pitchFamily="34" charset="0"/>
                <a:cs typeface="Arial" pitchFamily="34" charset="0"/>
              </a:rPr>
              <a:t>Lantai</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pasangan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keramik</a:t>
            </a:r>
            <a:r>
              <a:rPr lang="en-US" sz="1600" dirty="0" smtClean="0">
                <a:latin typeface="Century Gothic" panose="020B0502020202020204" pitchFamily="34" charset="0"/>
                <a:cs typeface="Arial" pitchFamily="34" charset="0"/>
              </a:rPr>
              <a:t>);</a:t>
            </a:r>
          </a:p>
          <a:p>
            <a:r>
              <a:rPr lang="en-US" sz="1600" dirty="0" smtClean="0">
                <a:latin typeface="Century Gothic" panose="020B0502020202020204" pitchFamily="34" charset="0"/>
                <a:cs typeface="Arial" pitchFamily="34" charset="0"/>
              </a:rPr>
              <a:t>3) </a:t>
            </a:r>
            <a:r>
              <a:rPr lang="en-US" sz="1600" b="1" dirty="0" err="1" smtClean="0">
                <a:latin typeface="Century Gothic" panose="020B0502020202020204" pitchFamily="34" charset="0"/>
                <a:cs typeface="Arial" pitchFamily="34" charset="0"/>
              </a:rPr>
              <a:t>Dinding</a:t>
            </a:r>
            <a:r>
              <a:rPr lang="en-US" sz="1600" b="1" dirty="0" smtClean="0">
                <a:solidFill>
                  <a:schemeClr val="accent3"/>
                </a:solidFill>
                <a:latin typeface="Century Gothic" panose="020B0502020202020204" pitchFamily="34" charset="0"/>
                <a:cs typeface="Arial" pitchFamily="34" charset="0"/>
              </a:rPr>
              <a:t> </a:t>
            </a:r>
            <a:r>
              <a:rPr lang="en-US" sz="1600" dirty="0" smtClean="0">
                <a:latin typeface="Century Gothic" panose="020B0502020202020204" pitchFamily="34" charset="0"/>
                <a:cs typeface="Arial" pitchFamily="34" charset="0"/>
              </a:rPr>
              <a:t>(</a:t>
            </a:r>
            <a:r>
              <a:rPr lang="en-US" sz="1600" dirty="0" err="1" smtClean="0">
                <a:latin typeface="Century Gothic" panose="020B0502020202020204" pitchFamily="34" charset="0"/>
                <a:cs typeface="Arial" pitchFamily="34" charset="0"/>
              </a:rPr>
              <a:t>plesteran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pengecatan</a:t>
            </a:r>
            <a:r>
              <a:rPr lang="en-US" sz="1600" dirty="0" smtClean="0">
                <a:latin typeface="Century Gothic" panose="020B0502020202020204" pitchFamily="34" charset="0"/>
                <a:cs typeface="Arial" pitchFamily="34" charset="0"/>
              </a:rPr>
              <a:t>);</a:t>
            </a:r>
          </a:p>
          <a:p>
            <a:r>
              <a:rPr lang="en-US" sz="1600" dirty="0" smtClean="0">
                <a:latin typeface="Century Gothic" panose="020B0502020202020204" pitchFamily="34" charset="0"/>
                <a:cs typeface="Arial" pitchFamily="34" charset="0"/>
              </a:rPr>
              <a:t>4) </a:t>
            </a:r>
            <a:r>
              <a:rPr lang="en-US" sz="1600" b="1" dirty="0" err="1" smtClean="0">
                <a:latin typeface="Century Gothic" panose="020B0502020202020204" pitchFamily="34" charset="0"/>
                <a:cs typeface="Arial" pitchFamily="34" charset="0"/>
              </a:rPr>
              <a:t>Kusen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sebagian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kusen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pintu</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jendela</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diganti</a:t>
            </a:r>
            <a:r>
              <a:rPr lang="en-US" sz="1600" dirty="0" smtClean="0">
                <a:latin typeface="Century Gothic" panose="020B0502020202020204" pitchFamily="34" charset="0"/>
                <a:cs typeface="Arial" pitchFamily="34" charset="0"/>
              </a:rPr>
              <a:t>);</a:t>
            </a:r>
          </a:p>
          <a:p>
            <a:r>
              <a:rPr lang="en-US" sz="1600" dirty="0" smtClean="0">
                <a:latin typeface="Century Gothic" panose="020B0502020202020204" pitchFamily="34" charset="0"/>
                <a:cs typeface="Arial" pitchFamily="34" charset="0"/>
              </a:rPr>
              <a:t>5) </a:t>
            </a:r>
            <a:r>
              <a:rPr lang="en-US" sz="1600" b="1" dirty="0" err="1" smtClean="0">
                <a:latin typeface="Century Gothic" panose="020B0502020202020204" pitchFamily="34" charset="0"/>
                <a:cs typeface="Arial" pitchFamily="34" charset="0"/>
              </a:rPr>
              <a:t>Instalasi</a:t>
            </a:r>
            <a:r>
              <a:rPr lang="en-US" sz="1600" b="1" dirty="0" smtClean="0">
                <a:latin typeface="Century Gothic" panose="020B0502020202020204" pitchFamily="34" charset="0"/>
                <a:cs typeface="Arial" pitchFamily="34" charset="0"/>
              </a:rPr>
              <a:t> air </a:t>
            </a:r>
            <a:r>
              <a:rPr lang="en-US" sz="1600" b="1" dirty="0" err="1" smtClean="0">
                <a:latin typeface="Century Gothic" panose="020B0502020202020204" pitchFamily="34" charset="0"/>
                <a:cs typeface="Arial" pitchFamily="34" charset="0"/>
              </a:rPr>
              <a:t>dan</a:t>
            </a:r>
            <a:r>
              <a:rPr lang="en-US" sz="1600" b="1" dirty="0" smtClean="0">
                <a:latin typeface="Century Gothic" panose="020B0502020202020204" pitchFamily="34" charset="0"/>
                <a:cs typeface="Arial" pitchFamily="34" charset="0"/>
              </a:rPr>
              <a:t> </a:t>
            </a:r>
            <a:r>
              <a:rPr lang="en-US" sz="1600" b="1" dirty="0" err="1" smtClean="0">
                <a:latin typeface="Century Gothic" panose="020B0502020202020204" pitchFamily="34" charset="0"/>
                <a:cs typeface="Arial" pitchFamily="34" charset="0"/>
              </a:rPr>
              <a:t>listrik</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instalasi</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aksesoris</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diperbaiki</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dan</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atau</a:t>
            </a:r>
            <a:r>
              <a:rPr lang="en-US" sz="1600" dirty="0" smtClean="0">
                <a:latin typeface="Century Gothic" panose="020B0502020202020204" pitchFamily="34" charset="0"/>
                <a:cs typeface="Arial" pitchFamily="34" charset="0"/>
              </a:rPr>
              <a:t> </a:t>
            </a:r>
            <a:r>
              <a:rPr lang="en-US" sz="1600" dirty="0" err="1" smtClean="0">
                <a:latin typeface="Century Gothic" panose="020B0502020202020204" pitchFamily="34" charset="0"/>
                <a:cs typeface="Arial" pitchFamily="34" charset="0"/>
              </a:rPr>
              <a:t>diganti</a:t>
            </a:r>
            <a:r>
              <a:rPr lang="en-US" sz="1600" dirty="0" smtClean="0">
                <a:latin typeface="Century Gothic" panose="020B0502020202020204" pitchFamily="34" charset="0"/>
                <a:cs typeface="Arial" pitchFamily="34" charset="0"/>
              </a:rPr>
              <a:t>).</a:t>
            </a:r>
            <a:r>
              <a:rPr lang="en-US" altLang="ja-JP" sz="1600" dirty="0" smtClean="0">
                <a:latin typeface="Century Gothic" panose="020B0502020202020204" pitchFamily="34" charset="0"/>
                <a:cs typeface="Arial" pitchFamily="34" charset="0"/>
              </a:rPr>
              <a:t> </a:t>
            </a:r>
            <a:endParaRPr kumimoji="1" lang="ja-JP" altLang="en-US" sz="1600" dirty="0">
              <a:latin typeface="Century Gothic" panose="020B0502020202020204" pitchFamily="34" charset="0"/>
              <a:cs typeface="Arial" pitchFamily="34" charset="0"/>
            </a:endParaRPr>
          </a:p>
        </p:txBody>
      </p:sp>
      <p:sp>
        <p:nvSpPr>
          <p:cNvPr id="9" name="テキスト プレースホルダー 12"/>
          <p:cNvSpPr txBox="1">
            <a:spLocks/>
          </p:cNvSpPr>
          <p:nvPr/>
        </p:nvSpPr>
        <p:spPr>
          <a:xfrm>
            <a:off x="0" y="3011903"/>
            <a:ext cx="6531428" cy="3084097"/>
          </a:xfrm>
          <a:prstGeom prst="rect">
            <a:avLst/>
          </a:prstGeom>
          <a:solidFill>
            <a:schemeClr val="accent3">
              <a:lumMod val="20000"/>
              <a:lumOff val="8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r>
              <a:rPr lang="en-US" sz="1350" smtClean="0">
                <a:latin typeface="Century Gothic" panose="020B0502020202020204" pitchFamily="34" charset="0"/>
                <a:cs typeface="Arial" pitchFamily="34" charset="0"/>
              </a:rPr>
              <a:t>1) </a:t>
            </a:r>
            <a:r>
              <a:rPr lang="en-US" sz="1350" b="1" smtClean="0">
                <a:latin typeface="Century Gothic" panose="020B0502020202020204" pitchFamily="34" charset="0"/>
                <a:cs typeface="Arial" pitchFamily="34" charset="0"/>
              </a:rPr>
              <a:t>Konstruksi atap </a:t>
            </a:r>
            <a:r>
              <a:rPr lang="en-US" sz="1350" smtClean="0">
                <a:latin typeface="Century Gothic" panose="020B0502020202020204" pitchFamily="34" charset="0"/>
                <a:cs typeface="Arial" pitchFamily="34" charset="0"/>
              </a:rPr>
              <a:t>(kaki kuda-kuda, gording, kaso/usuk, reng dan penutup atap);</a:t>
            </a:r>
          </a:p>
          <a:p>
            <a:pPr marL="231775" indent="-231775"/>
            <a:r>
              <a:rPr lang="en-US" sz="1350" smtClean="0">
                <a:latin typeface="Century Gothic" panose="020B0502020202020204" pitchFamily="34" charset="0"/>
                <a:cs typeface="Arial" pitchFamily="34" charset="0"/>
              </a:rPr>
              <a:t>2) </a:t>
            </a:r>
            <a:r>
              <a:rPr lang="en-US" sz="1350" b="1" smtClean="0">
                <a:latin typeface="Century Gothic" panose="020B0502020202020204" pitchFamily="34" charset="0"/>
                <a:cs typeface="Arial" pitchFamily="34" charset="0"/>
              </a:rPr>
              <a:t>Konstruksi lantai </a:t>
            </a:r>
            <a:r>
              <a:rPr lang="en-US" sz="1350" smtClean="0">
                <a:latin typeface="Century Gothic" panose="020B0502020202020204" pitchFamily="34" charset="0"/>
                <a:cs typeface="Arial" pitchFamily="34" charset="0"/>
              </a:rPr>
              <a:t>(perbaikan tanah, lapisan pasir dan pasangan penutup lantai);</a:t>
            </a:r>
          </a:p>
          <a:p>
            <a:pPr marL="231775" indent="-231775"/>
            <a:r>
              <a:rPr lang="en-US" sz="1350" smtClean="0">
                <a:latin typeface="Century Gothic" panose="020B0502020202020204" pitchFamily="34" charset="0"/>
                <a:cs typeface="Arial" pitchFamily="34" charset="0"/>
              </a:rPr>
              <a:t>3) </a:t>
            </a:r>
            <a:r>
              <a:rPr lang="en-US" sz="1350" b="1" smtClean="0">
                <a:latin typeface="Century Gothic" panose="020B0502020202020204" pitchFamily="34" charset="0"/>
                <a:cs typeface="Arial" pitchFamily="34" charset="0"/>
              </a:rPr>
              <a:t>Konstruksi dinding </a:t>
            </a:r>
            <a:r>
              <a:rPr lang="en-US" sz="1350" smtClean="0">
                <a:latin typeface="Century Gothic" panose="020B0502020202020204" pitchFamily="34" charset="0"/>
                <a:cs typeface="Arial" pitchFamily="34" charset="0"/>
              </a:rPr>
              <a:t>(sebagian pasangan dinding; sebagian kusen pintu dan jendela, alat penggantung, sebagian daun pintu dan jendela, dan kaca);</a:t>
            </a:r>
          </a:p>
          <a:p>
            <a:pPr marL="231775" indent="-231775"/>
            <a:r>
              <a:rPr lang="en-US" sz="1350" smtClean="0">
                <a:latin typeface="Century Gothic" panose="020B0502020202020204" pitchFamily="34" charset="0"/>
                <a:cs typeface="Arial" pitchFamily="34" charset="0"/>
              </a:rPr>
              <a:t>4) </a:t>
            </a:r>
            <a:r>
              <a:rPr lang="en-US" sz="1350" b="1" smtClean="0">
                <a:latin typeface="Century Gothic" panose="020B0502020202020204" pitchFamily="34" charset="0"/>
                <a:cs typeface="Arial" pitchFamily="34" charset="0"/>
              </a:rPr>
              <a:t>Finishing</a:t>
            </a:r>
            <a:r>
              <a:rPr lang="en-US" sz="1350" b="1" smtClean="0">
                <a:solidFill>
                  <a:schemeClr val="accent2"/>
                </a:solidFill>
                <a:latin typeface="Century Gothic" panose="020B0502020202020204" pitchFamily="34" charset="0"/>
                <a:cs typeface="Arial" pitchFamily="34" charset="0"/>
              </a:rPr>
              <a:t> </a:t>
            </a:r>
            <a:r>
              <a:rPr lang="en-US" sz="1350" smtClean="0">
                <a:latin typeface="Century Gothic" panose="020B0502020202020204" pitchFamily="34" charset="0"/>
                <a:cs typeface="Arial" pitchFamily="34" charset="0"/>
              </a:rPr>
              <a:t>(pengecatan dinding, cat plafon, cat kusen, cat daun pintu dan jendela, dan cat lisplang);</a:t>
            </a:r>
          </a:p>
          <a:p>
            <a:pPr marL="231775" indent="-231775"/>
            <a:r>
              <a:rPr lang="en-US" sz="1350" smtClean="0">
                <a:latin typeface="Century Gothic" panose="020B0502020202020204" pitchFamily="34" charset="0"/>
                <a:cs typeface="Arial" pitchFamily="34" charset="0"/>
              </a:rPr>
              <a:t>5) </a:t>
            </a:r>
            <a:r>
              <a:rPr lang="en-US" sz="1350" b="1" smtClean="0">
                <a:latin typeface="Century Gothic" panose="020B0502020202020204" pitchFamily="34" charset="0"/>
                <a:cs typeface="Arial" pitchFamily="34" charset="0"/>
              </a:rPr>
              <a:t>Instalasi air dan listrik </a:t>
            </a:r>
            <a:r>
              <a:rPr lang="en-US" sz="1350" smtClean="0">
                <a:latin typeface="Century Gothic" panose="020B0502020202020204" pitchFamily="34" charset="0"/>
                <a:cs typeface="Arial" pitchFamily="34" charset="0"/>
              </a:rPr>
              <a:t>(perbaikan dan atau penggantian instalasi berikut aksesoris).</a:t>
            </a:r>
            <a:endParaRPr lang="en-US" sz="1350" dirty="0">
              <a:latin typeface="Century Gothic" panose="020B0502020202020204" pitchFamily="34" charset="0"/>
              <a:cs typeface="Arial" pitchFamily="34" charset="0"/>
            </a:endParaRPr>
          </a:p>
        </p:txBody>
      </p:sp>
      <p:sp>
        <p:nvSpPr>
          <p:cNvPr id="10" name="テキスト プレースホルダー 8"/>
          <p:cNvSpPr txBox="1">
            <a:spLocks/>
          </p:cNvSpPr>
          <p:nvPr/>
        </p:nvSpPr>
        <p:spPr>
          <a:xfrm>
            <a:off x="6496626" y="1884950"/>
            <a:ext cx="5785564" cy="1030700"/>
          </a:xfrm>
          <a:prstGeom prst="rect">
            <a:avLst/>
          </a:prstGeom>
        </p:spPr>
        <p:txBody>
          <a:bodyPr vert="horz" lIns="108855" tIns="54428" rIns="108855" bIns="54428" rtlCol="0">
            <a:noAutofit/>
          </a:bodyPr>
          <a:lstStyle>
            <a:lvl1pPr marL="0" indent="0" algn="l" defTabSz="1088556" rtl="0" eaLnBrk="1" latinLnBrk="0" hangingPunct="1">
              <a:lnSpc>
                <a:spcPct val="120000"/>
              </a:lnSpc>
              <a:spcBef>
                <a:spcPts val="800"/>
              </a:spcBef>
              <a:buFont typeface="Arial" panose="020B0604020202020204" pitchFamily="34" charset="0"/>
              <a:buNone/>
              <a:defRPr kumimoji="1" lang="ja-JP" altLang="en-US" sz="1600" i="1" kern="1200" baseline="0" dirty="0">
                <a:solidFill>
                  <a:schemeClr val="tx1">
                    <a:lumMod val="50000"/>
                    <a:lumOff val="50000"/>
                  </a:schemeClr>
                </a:solidFill>
                <a:latin typeface="+mn-lt"/>
                <a:ea typeface="+mn-ea"/>
                <a:cs typeface="Open Sans Light" panose="020B0306030504020204" pitchFamily="34" charset="0"/>
              </a:defRPr>
            </a:lvl1pPr>
            <a:lvl2pPr marL="884452" indent="-340174" algn="l" defTabSz="1088556" rtl="0" eaLnBrk="1" latinLnBrk="0" hangingPunct="1">
              <a:spcBef>
                <a:spcPct val="20000"/>
              </a:spcBef>
              <a:buFont typeface="Arial" panose="020B0604020202020204" pitchFamily="34" charset="0"/>
              <a:buChar char="–"/>
              <a:defRPr kumimoji="1" sz="3300" kern="1200">
                <a:solidFill>
                  <a:schemeClr val="tx1"/>
                </a:solidFill>
                <a:latin typeface="+mn-lt"/>
                <a:ea typeface="+mn-ea"/>
                <a:cs typeface="+mn-cs"/>
              </a:defRPr>
            </a:lvl2pPr>
            <a:lvl3pPr marL="1360695" indent="-272139" algn="l" defTabSz="1088556"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3pPr>
            <a:lvl4pPr marL="1904973"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2449251"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2993530"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6pPr>
            <a:lvl7pPr marL="3537808"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7pPr>
            <a:lvl8pPr marL="4082085"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8pPr>
            <a:lvl9pPr marL="4626364"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9pPr>
          </a:lstStyle>
          <a:p>
            <a:r>
              <a:rPr lang="en-US" sz="1800" dirty="0" err="1" smtClean="0">
                <a:solidFill>
                  <a:schemeClr val="tx1"/>
                </a:solidFill>
                <a:latin typeface="Century Gothic" panose="020B0502020202020204" pitchFamily="34" charset="0"/>
                <a:cs typeface="Arial" pitchFamily="34" charset="0"/>
              </a:rPr>
              <a:t>Kerusakan</a:t>
            </a:r>
            <a:r>
              <a:rPr lang="en-US" sz="1800" dirty="0" smtClean="0">
                <a:solidFill>
                  <a:schemeClr val="tx1"/>
                </a:solidFill>
                <a:latin typeface="Century Gothic" panose="020B0502020202020204" pitchFamily="34" charset="0"/>
                <a:cs typeface="Arial" pitchFamily="34" charset="0"/>
              </a:rPr>
              <a:t> </a:t>
            </a:r>
            <a:r>
              <a:rPr lang="en-US" sz="1800" dirty="0">
                <a:solidFill>
                  <a:schemeClr val="tx1"/>
                </a:solidFill>
                <a:latin typeface="Century Gothic" panose="020B0502020202020204" pitchFamily="34" charset="0"/>
                <a:cs typeface="Arial" pitchFamily="34" charset="0"/>
              </a:rPr>
              <a:t>yang </a:t>
            </a:r>
            <a:r>
              <a:rPr lang="en-US" sz="1800" dirty="0" err="1">
                <a:solidFill>
                  <a:schemeClr val="tx1"/>
                </a:solidFill>
                <a:latin typeface="Century Gothic" panose="020B0502020202020204" pitchFamily="34" charset="0"/>
                <a:cs typeface="Arial" pitchFamily="34" charset="0"/>
              </a:rPr>
              <a:t>terjadi</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pada</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sebagian</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komponen</a:t>
            </a:r>
            <a:r>
              <a:rPr lang="en-US" sz="1800" dirty="0">
                <a:solidFill>
                  <a:schemeClr val="tx1"/>
                </a:solidFill>
                <a:latin typeface="Century Gothic" panose="020B0502020202020204" pitchFamily="34" charset="0"/>
                <a:cs typeface="Arial" pitchFamily="34" charset="0"/>
              </a:rPr>
              <a:t> non </a:t>
            </a:r>
            <a:r>
              <a:rPr lang="en-US" sz="1800" dirty="0" err="1">
                <a:solidFill>
                  <a:schemeClr val="tx1"/>
                </a:solidFill>
                <a:latin typeface="Century Gothic" panose="020B0502020202020204" pitchFamily="34" charset="0"/>
                <a:cs typeface="Arial" pitchFamily="34" charset="0"/>
              </a:rPr>
              <a:t>struktural</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dan</a:t>
            </a:r>
            <a:r>
              <a:rPr lang="en-US" sz="1800" dirty="0">
                <a:solidFill>
                  <a:schemeClr val="tx1"/>
                </a:solidFill>
                <a:latin typeface="Century Gothic" panose="020B0502020202020204" pitchFamily="34" charset="0"/>
                <a:cs typeface="Arial" pitchFamily="34" charset="0"/>
              </a:rPr>
              <a:t>/</a:t>
            </a:r>
            <a:r>
              <a:rPr lang="en-US" sz="1800" dirty="0" err="1">
                <a:solidFill>
                  <a:schemeClr val="tx1"/>
                </a:solidFill>
                <a:latin typeface="Century Gothic" panose="020B0502020202020204" pitchFamily="34" charset="0"/>
                <a:cs typeface="Arial" pitchFamily="34" charset="0"/>
              </a:rPr>
              <a:t>atau</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komponen</a:t>
            </a:r>
            <a:r>
              <a:rPr lang="en-US" sz="1800" dirty="0">
                <a:solidFill>
                  <a:schemeClr val="tx1"/>
                </a:solidFill>
                <a:latin typeface="Century Gothic" panose="020B0502020202020204" pitchFamily="34" charset="0"/>
                <a:cs typeface="Arial" pitchFamily="34" charset="0"/>
              </a:rPr>
              <a:t> </a:t>
            </a:r>
            <a:r>
              <a:rPr lang="en-US" sz="1800" dirty="0" err="1">
                <a:solidFill>
                  <a:schemeClr val="tx1"/>
                </a:solidFill>
                <a:latin typeface="Century Gothic" panose="020B0502020202020204" pitchFamily="34" charset="0"/>
                <a:cs typeface="Arial" pitchFamily="34" charset="0"/>
              </a:rPr>
              <a:t>struktural</a:t>
            </a:r>
            <a:endParaRPr lang="fi-FI" sz="1800" dirty="0">
              <a:solidFill>
                <a:schemeClr val="tx1"/>
              </a:solidFill>
              <a:latin typeface="Century Gothic" panose="020B0502020202020204" pitchFamily="34" charset="0"/>
              <a:cs typeface="Arial" pitchFamily="34" charset="0"/>
            </a:endParaRPr>
          </a:p>
        </p:txBody>
      </p:sp>
      <p:sp>
        <p:nvSpPr>
          <p:cNvPr id="11" name="テキスト プレースホルダー 8"/>
          <p:cNvSpPr txBox="1">
            <a:spLocks/>
          </p:cNvSpPr>
          <p:nvPr/>
        </p:nvSpPr>
        <p:spPr>
          <a:xfrm>
            <a:off x="218242" y="1884949"/>
            <a:ext cx="6188194" cy="934451"/>
          </a:xfrm>
          <a:prstGeom prst="rect">
            <a:avLst/>
          </a:prstGeom>
        </p:spPr>
        <p:txBody>
          <a:bodyPr vert="horz" lIns="108855" tIns="54428" rIns="108855" bIns="54428" rtlCol="0">
            <a:noAutofit/>
          </a:bodyPr>
          <a:lstStyle>
            <a:lvl1pPr marL="0" indent="0" algn="l" defTabSz="1088556" rtl="0" eaLnBrk="1" latinLnBrk="0" hangingPunct="1">
              <a:lnSpc>
                <a:spcPct val="120000"/>
              </a:lnSpc>
              <a:spcBef>
                <a:spcPts val="800"/>
              </a:spcBef>
              <a:buFont typeface="Arial" panose="020B0604020202020204" pitchFamily="34" charset="0"/>
              <a:buNone/>
              <a:defRPr kumimoji="1" lang="ja-JP" altLang="en-US" sz="1600" i="1" kern="1200" baseline="0" dirty="0">
                <a:solidFill>
                  <a:schemeClr val="tx1">
                    <a:lumMod val="50000"/>
                    <a:lumOff val="50000"/>
                  </a:schemeClr>
                </a:solidFill>
                <a:latin typeface="+mn-lt"/>
                <a:ea typeface="+mn-ea"/>
                <a:cs typeface="Open Sans Light" panose="020B0306030504020204" pitchFamily="34" charset="0"/>
              </a:defRPr>
            </a:lvl1pPr>
            <a:lvl2pPr marL="884452" indent="-340174" algn="l" defTabSz="1088556" rtl="0" eaLnBrk="1" latinLnBrk="0" hangingPunct="1">
              <a:spcBef>
                <a:spcPct val="20000"/>
              </a:spcBef>
              <a:buFont typeface="Arial" panose="020B0604020202020204" pitchFamily="34" charset="0"/>
              <a:buChar char="–"/>
              <a:defRPr kumimoji="1" sz="3300" kern="1200">
                <a:solidFill>
                  <a:schemeClr val="tx1"/>
                </a:solidFill>
                <a:latin typeface="+mn-lt"/>
                <a:ea typeface="+mn-ea"/>
                <a:cs typeface="+mn-cs"/>
              </a:defRPr>
            </a:lvl2pPr>
            <a:lvl3pPr marL="1360695" indent="-272139" algn="l" defTabSz="1088556" rtl="0" eaLnBrk="1" latinLnBrk="0" hangingPunct="1">
              <a:spcBef>
                <a:spcPct val="20000"/>
              </a:spcBef>
              <a:buFont typeface="Arial" panose="020B0604020202020204" pitchFamily="34" charset="0"/>
              <a:buChar char="•"/>
              <a:defRPr kumimoji="1" sz="2900" kern="1200">
                <a:solidFill>
                  <a:schemeClr val="tx1"/>
                </a:solidFill>
                <a:latin typeface="+mn-lt"/>
                <a:ea typeface="+mn-ea"/>
                <a:cs typeface="+mn-cs"/>
              </a:defRPr>
            </a:lvl3pPr>
            <a:lvl4pPr marL="1904973"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4pPr>
            <a:lvl5pPr marL="2449251"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5pPr>
            <a:lvl6pPr marL="2993530"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6pPr>
            <a:lvl7pPr marL="3537808"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7pPr>
            <a:lvl8pPr marL="4082085"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8pPr>
            <a:lvl9pPr marL="4626364" indent="-272139" algn="l" defTabSz="1088556"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9pPr>
          </a:lstStyle>
          <a:p>
            <a:r>
              <a:rPr lang="en-US" sz="1500" dirty="0" err="1">
                <a:solidFill>
                  <a:schemeClr val="tx1"/>
                </a:solidFill>
                <a:latin typeface="Century Gothic" panose="020B0502020202020204" pitchFamily="34" charset="0"/>
                <a:cs typeface="Arial" pitchFamily="34" charset="0"/>
              </a:rPr>
              <a:t>Kerusakan</a:t>
            </a:r>
            <a:r>
              <a:rPr lang="en-US" sz="1500" dirty="0">
                <a:solidFill>
                  <a:schemeClr val="tx1"/>
                </a:solidFill>
                <a:latin typeface="Century Gothic" panose="020B0502020202020204" pitchFamily="34" charset="0"/>
                <a:cs typeface="Arial" pitchFamily="34" charset="0"/>
              </a:rPr>
              <a:t> yang </a:t>
            </a:r>
            <a:r>
              <a:rPr lang="en-US" sz="1500" dirty="0" err="1">
                <a:solidFill>
                  <a:schemeClr val="tx1"/>
                </a:solidFill>
                <a:latin typeface="Century Gothic" panose="020B0502020202020204" pitchFamily="34" charset="0"/>
                <a:cs typeface="Arial" pitchFamily="34" charset="0"/>
              </a:rPr>
              <a:t>terjadi</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pada</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sebagian</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besar</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komponen</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bangunan</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baik</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struktural</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maupun</a:t>
            </a:r>
            <a:r>
              <a:rPr lang="en-US" sz="1500" dirty="0">
                <a:solidFill>
                  <a:schemeClr val="tx1"/>
                </a:solidFill>
                <a:latin typeface="Century Gothic" panose="020B0502020202020204" pitchFamily="34" charset="0"/>
                <a:cs typeface="Arial" pitchFamily="34" charset="0"/>
              </a:rPr>
              <a:t> non </a:t>
            </a:r>
            <a:r>
              <a:rPr lang="en-US" sz="1500" dirty="0" err="1">
                <a:solidFill>
                  <a:schemeClr val="tx1"/>
                </a:solidFill>
                <a:latin typeface="Century Gothic" panose="020B0502020202020204" pitchFamily="34" charset="0"/>
                <a:cs typeface="Arial" pitchFamily="34" charset="0"/>
              </a:rPr>
              <a:t>struktural</a:t>
            </a:r>
            <a:r>
              <a:rPr lang="en-US" sz="1500" dirty="0">
                <a:solidFill>
                  <a:schemeClr val="tx1"/>
                </a:solidFill>
                <a:latin typeface="Century Gothic" panose="020B0502020202020204" pitchFamily="34" charset="0"/>
                <a:cs typeface="Arial" pitchFamily="34" charset="0"/>
              </a:rPr>
              <a:t> yang </a:t>
            </a:r>
            <a:r>
              <a:rPr lang="en-US" sz="1500" dirty="0" err="1">
                <a:solidFill>
                  <a:schemeClr val="tx1"/>
                </a:solidFill>
                <a:latin typeface="Century Gothic" panose="020B0502020202020204" pitchFamily="34" charset="0"/>
                <a:cs typeface="Arial" pitchFamily="34" charset="0"/>
              </a:rPr>
              <a:t>apabila</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setelah</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diperbaiki</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masih</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dapat</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berfungsi</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dengan</a:t>
            </a:r>
            <a:r>
              <a:rPr lang="en-US" sz="1500" dirty="0">
                <a:solidFill>
                  <a:schemeClr val="tx1"/>
                </a:solidFill>
                <a:latin typeface="Century Gothic" panose="020B0502020202020204" pitchFamily="34" charset="0"/>
                <a:cs typeface="Arial" pitchFamily="34" charset="0"/>
              </a:rPr>
              <a:t> </a:t>
            </a:r>
            <a:r>
              <a:rPr lang="en-US" sz="1500" dirty="0" err="1">
                <a:solidFill>
                  <a:schemeClr val="tx1"/>
                </a:solidFill>
                <a:latin typeface="Century Gothic" panose="020B0502020202020204" pitchFamily="34" charset="0"/>
                <a:cs typeface="Arial" pitchFamily="34" charset="0"/>
              </a:rPr>
              <a:t>baik</a:t>
            </a:r>
            <a:endParaRPr lang="fi-FI" sz="1500" dirty="0">
              <a:solidFill>
                <a:schemeClr val="tx1"/>
              </a:solidFill>
              <a:latin typeface="Century Gothic" panose="020B0502020202020204" pitchFamily="34" charset="0"/>
              <a:cs typeface="Arial" pitchFamily="34" charset="0"/>
            </a:endParaRPr>
          </a:p>
        </p:txBody>
      </p:sp>
    </p:spTree>
    <p:extLst>
      <p:ext uri="{BB962C8B-B14F-4D97-AF65-F5344CB8AC3E}">
        <p14:creationId xmlns:p14="http://schemas.microsoft.com/office/powerpoint/2010/main" val="52855057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400" b="1" dirty="0" err="1" smtClean="0">
                <a:solidFill>
                  <a:schemeClr val="bg1"/>
                </a:solidFill>
              </a:rPr>
              <a:t>Identifikasi</a:t>
            </a:r>
            <a:r>
              <a:rPr lang="en-US" sz="2400" b="1" dirty="0" smtClean="0">
                <a:solidFill>
                  <a:schemeClr val="bg1"/>
                </a:solidFill>
              </a:rPr>
              <a:t> </a:t>
            </a:r>
            <a:r>
              <a:rPr lang="en-US" sz="2400" b="1" dirty="0" err="1" smtClean="0">
                <a:solidFill>
                  <a:schemeClr val="bg1"/>
                </a:solidFill>
              </a:rPr>
              <a:t>dan</a:t>
            </a:r>
            <a:r>
              <a:rPr lang="en-US" sz="2400" b="1" dirty="0" smtClean="0">
                <a:solidFill>
                  <a:schemeClr val="bg1"/>
                </a:solidFill>
              </a:rPr>
              <a:t> </a:t>
            </a:r>
            <a:r>
              <a:rPr lang="en-US" sz="2400" b="1" dirty="0" err="1" smtClean="0">
                <a:solidFill>
                  <a:srgbClr val="FFFF00"/>
                </a:solidFill>
              </a:rPr>
              <a:t>Analisis</a:t>
            </a:r>
            <a:r>
              <a:rPr lang="en-US" sz="2400" b="1" dirty="0" smtClean="0">
                <a:solidFill>
                  <a:srgbClr val="FFFF00"/>
                </a:solidFill>
              </a:rPr>
              <a:t> Tingkat </a:t>
            </a:r>
            <a:r>
              <a:rPr lang="en-US" sz="2400" b="1" dirty="0" err="1" smtClean="0">
                <a:solidFill>
                  <a:srgbClr val="FFFF00"/>
                </a:solidFill>
              </a:rPr>
              <a:t>Kerusakan</a:t>
            </a:r>
            <a:r>
              <a:rPr lang="en-US" sz="2400" b="1" dirty="0" smtClean="0">
                <a:solidFill>
                  <a:srgbClr val="FFFF00"/>
                </a:solidFill>
              </a:rPr>
              <a:t> </a:t>
            </a:r>
            <a:r>
              <a:rPr lang="en-US" sz="2400" b="1" dirty="0" err="1" smtClean="0">
                <a:solidFill>
                  <a:schemeClr val="bg1"/>
                </a:solidFill>
              </a:rPr>
              <a:t>Bangunan</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テキスト プレースホルダー 29"/>
          <p:cNvSpPr txBox="1">
            <a:spLocks/>
          </p:cNvSpPr>
          <p:nvPr/>
        </p:nvSpPr>
        <p:spPr>
          <a:xfrm>
            <a:off x="5807913" y="1363105"/>
            <a:ext cx="1691886" cy="753979"/>
          </a:xfrm>
          <a:prstGeom prst="rect">
            <a:avLst/>
          </a:prstGeom>
        </p:spPr>
        <p:txBody>
          <a:bodyPr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smtClean="0">
                <a:solidFill>
                  <a:srgbClr val="0070C0"/>
                </a:solidFill>
              </a:rPr>
              <a:t>Cek</a:t>
            </a:r>
            <a:endParaRPr lang="en-US" dirty="0">
              <a:solidFill>
                <a:srgbClr val="0070C0"/>
              </a:solidFill>
            </a:endParaRPr>
          </a:p>
        </p:txBody>
      </p:sp>
      <p:sp>
        <p:nvSpPr>
          <p:cNvPr id="6" name="テキスト プレースホルダー 29"/>
          <p:cNvSpPr txBox="1">
            <a:spLocks/>
          </p:cNvSpPr>
          <p:nvPr/>
        </p:nvSpPr>
        <p:spPr>
          <a:xfrm>
            <a:off x="5875092" y="2621855"/>
            <a:ext cx="2333188" cy="754063"/>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err="1" smtClean="0">
                <a:solidFill>
                  <a:srgbClr val="0070C0"/>
                </a:solidFill>
                <a:latin typeface="Clear Sans Light" panose="020B0303030202020304" pitchFamily="34" charset="0"/>
                <a:cs typeface="Clear Sans Light" panose="020B0303030202020304" pitchFamily="34" charset="0"/>
              </a:rPr>
              <a:t>Hubungkan</a:t>
            </a:r>
            <a:endParaRPr lang="en-US" sz="2700" dirty="0">
              <a:solidFill>
                <a:srgbClr val="0070C0"/>
              </a:solidFill>
              <a:latin typeface="Clear Sans Light" panose="020B0303030202020304" pitchFamily="34" charset="0"/>
              <a:cs typeface="Clear Sans Light" panose="020B0303030202020304" pitchFamily="34" charset="0"/>
            </a:endParaRPr>
          </a:p>
        </p:txBody>
      </p:sp>
      <p:sp>
        <p:nvSpPr>
          <p:cNvPr id="7" name="テキスト プレースホルダー 29"/>
          <p:cNvSpPr txBox="1">
            <a:spLocks/>
          </p:cNvSpPr>
          <p:nvPr/>
        </p:nvSpPr>
        <p:spPr>
          <a:xfrm>
            <a:off x="5855797" y="3994817"/>
            <a:ext cx="2300287" cy="7540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err="1" smtClean="0">
                <a:solidFill>
                  <a:srgbClr val="0070C0"/>
                </a:solidFill>
                <a:latin typeface="Clear Sans Light" panose="020B0303030202020304" pitchFamily="34" charset="0"/>
                <a:cs typeface="Clear Sans Light" panose="020B0303030202020304" pitchFamily="34" charset="0"/>
              </a:rPr>
              <a:t>Identifikasi</a:t>
            </a:r>
            <a:endParaRPr lang="en-US" sz="2700" dirty="0">
              <a:solidFill>
                <a:srgbClr val="0070C0"/>
              </a:solidFill>
              <a:latin typeface="Clear Sans Light" panose="020B0303030202020304" pitchFamily="34" charset="0"/>
              <a:cs typeface="Clear Sans Light" panose="020B0303030202020304" pitchFamily="34" charset="0"/>
            </a:endParaRPr>
          </a:p>
        </p:txBody>
      </p:sp>
      <p:sp>
        <p:nvSpPr>
          <p:cNvPr id="8" name="テキスト プレースホルダー 29"/>
          <p:cNvSpPr txBox="1">
            <a:spLocks/>
          </p:cNvSpPr>
          <p:nvPr/>
        </p:nvSpPr>
        <p:spPr>
          <a:xfrm>
            <a:off x="5875092" y="5278974"/>
            <a:ext cx="2150815" cy="754062"/>
          </a:xfrm>
          <a:prstGeom prst="rect">
            <a:avLst/>
          </a:prstGeom>
        </p:spPr>
        <p:txBody>
          <a:bodyPr vert="horz" lIns="91440" tIns="45720" rIns="91440" bIns="4572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700" dirty="0" err="1" smtClean="0">
                <a:solidFill>
                  <a:srgbClr val="0070C0"/>
                </a:solidFill>
                <a:latin typeface="Clear Sans Light" panose="020B0303030202020304" pitchFamily="34" charset="0"/>
                <a:cs typeface="Clear Sans Light" panose="020B0303030202020304" pitchFamily="34" charset="0"/>
              </a:rPr>
              <a:t>Identifikasi</a:t>
            </a:r>
            <a:endParaRPr lang="en-US" sz="2700" dirty="0">
              <a:solidFill>
                <a:srgbClr val="0070C0"/>
              </a:solidFill>
              <a:latin typeface="Clear Sans Light" panose="020B0303030202020304" pitchFamily="34" charset="0"/>
              <a:cs typeface="Clear Sans Light" panose="020B0303030202020304" pitchFamily="34" charset="0"/>
            </a:endParaRP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51" y="1417414"/>
            <a:ext cx="4095750" cy="4615622"/>
          </a:xfrm>
          <a:prstGeom prst="rect">
            <a:avLst/>
          </a:prstGeom>
          <a:ln/>
          <a:extLst/>
        </p:spPr>
        <p:style>
          <a:lnRef idx="1">
            <a:schemeClr val="accent5"/>
          </a:lnRef>
          <a:fillRef idx="3">
            <a:schemeClr val="accent5"/>
          </a:fillRef>
          <a:effectRef idx="2">
            <a:schemeClr val="accent5"/>
          </a:effectRef>
          <a:fontRef idx="minor">
            <a:schemeClr val="lt1"/>
          </a:fontRef>
        </p:style>
      </p:pic>
      <p:sp>
        <p:nvSpPr>
          <p:cNvPr id="10" name="Rectangle 9"/>
          <p:cNvSpPr/>
          <p:nvPr/>
        </p:nvSpPr>
        <p:spPr>
          <a:xfrm>
            <a:off x="533384" y="435989"/>
            <a:ext cx="10943771" cy="923330"/>
          </a:xfrm>
          <a:prstGeom prst="rect">
            <a:avLst/>
          </a:prstGeom>
        </p:spPr>
        <p:txBody>
          <a:bodyPr wrap="square">
            <a:spAutoFit/>
          </a:bodyPr>
          <a:lstStyle/>
          <a:p>
            <a:r>
              <a:rPr lang="en-US" dirty="0" err="1">
                <a:solidFill>
                  <a:srgbClr val="00B050"/>
                </a:solidFill>
                <a:latin typeface="Century Gothic" panose="020B0502020202020204" pitchFamily="34" charset="0"/>
              </a:rPr>
              <a:t>Pelaksanaan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survei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dan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identifikasi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kerusakan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bangunan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dilakukan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oleh</a:t>
            </a:r>
            <a:r>
              <a:rPr lang="en-US" dirty="0">
                <a:solidFill>
                  <a:srgbClr val="0070C0"/>
                </a:solidFill>
                <a:latin typeface="Century Gothic" panose="020B0502020202020204" pitchFamily="34" charset="0"/>
              </a:rPr>
              <a:t> </a:t>
            </a:r>
            <a:r>
              <a:rPr lang="en-US" dirty="0" err="1">
                <a:solidFill>
                  <a:srgbClr val="0070C0"/>
                </a:solidFill>
                <a:latin typeface="Century Gothic" panose="020B0502020202020204" pitchFamily="34" charset="0"/>
              </a:rPr>
              <a:t>tim</a:t>
            </a:r>
            <a:r>
              <a:rPr lang="en-US" dirty="0">
                <a:solidFill>
                  <a:srgbClr val="0070C0"/>
                </a:solidFill>
                <a:latin typeface="Century Gothic" panose="020B0502020202020204" pitchFamily="34" charset="0"/>
              </a:rPr>
              <a:t> </a:t>
            </a:r>
            <a:r>
              <a:rPr lang="en-US" dirty="0" err="1">
                <a:solidFill>
                  <a:srgbClr val="0070C0"/>
                </a:solidFill>
                <a:latin typeface="Century Gothic" panose="020B0502020202020204" pitchFamily="34" charset="0"/>
              </a:rPr>
              <a:t>teknis</a:t>
            </a:r>
            <a:r>
              <a:rPr lang="en-US" dirty="0">
                <a:solidFill>
                  <a:srgbClr val="0070C0"/>
                </a:solidFill>
                <a:latin typeface="Century Gothic" panose="020B0502020202020204" pitchFamily="34" charset="0"/>
              </a:rPr>
              <a:t> </a:t>
            </a:r>
            <a:r>
              <a:rPr lang="en-US" dirty="0" err="1">
                <a:solidFill>
                  <a:srgbClr val="0070C0"/>
                </a:solidFill>
                <a:latin typeface="Century Gothic" panose="020B0502020202020204" pitchFamily="34" charset="0"/>
              </a:rPr>
              <a:t>atau</a:t>
            </a:r>
            <a:r>
              <a:rPr lang="en-US" dirty="0">
                <a:solidFill>
                  <a:srgbClr val="0070C0"/>
                </a:solidFill>
                <a:latin typeface="Century Gothic" panose="020B0502020202020204" pitchFamily="34" charset="0"/>
              </a:rPr>
              <a:t> </a:t>
            </a:r>
            <a:r>
              <a:rPr lang="en-US" dirty="0" err="1">
                <a:solidFill>
                  <a:srgbClr val="0070C0"/>
                </a:solidFill>
                <a:latin typeface="Century Gothic" panose="020B0502020202020204" pitchFamily="34" charset="0"/>
              </a:rPr>
              <a:t>fasilitator</a:t>
            </a:r>
            <a:r>
              <a:rPr lang="en-US" dirty="0">
                <a:solidFill>
                  <a:srgbClr val="0070C0"/>
                </a:solidFill>
                <a:latin typeface="Century Gothic" panose="020B0502020202020204" pitchFamily="34" charset="0"/>
              </a:rPr>
              <a:t> </a:t>
            </a:r>
            <a:r>
              <a:rPr lang="en-US" dirty="0">
                <a:solidFill>
                  <a:srgbClr val="00B050"/>
                </a:solidFill>
                <a:latin typeface="Century Gothic" panose="020B0502020202020204" pitchFamily="34" charset="0"/>
              </a:rPr>
              <a:t>yang </a:t>
            </a:r>
            <a:r>
              <a:rPr lang="en-US" dirty="0" err="1">
                <a:solidFill>
                  <a:srgbClr val="00B050"/>
                </a:solidFill>
                <a:latin typeface="Century Gothic" panose="020B0502020202020204" pitchFamily="34" charset="0"/>
              </a:rPr>
              <a:t>memiliki</a:t>
            </a:r>
            <a:r>
              <a:rPr lang="en-US" dirty="0">
                <a:solidFill>
                  <a:srgbClr val="00B050"/>
                </a:solidFill>
                <a:latin typeface="Century Gothic" panose="020B0502020202020204" pitchFamily="34" charset="0"/>
              </a:rPr>
              <a:t> </a:t>
            </a:r>
            <a:r>
              <a:rPr lang="en-US" dirty="0" err="1">
                <a:solidFill>
                  <a:srgbClr val="0070C0"/>
                </a:solidFill>
                <a:latin typeface="Century Gothic" panose="020B0502020202020204" pitchFamily="34" charset="0"/>
              </a:rPr>
              <a:t>kompetensi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bangunan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dan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paham</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akan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konstruksi</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bangunan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gedung</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dan</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rencana</a:t>
            </a:r>
            <a:r>
              <a:rPr lang="en-US" dirty="0">
                <a:solidFill>
                  <a:srgbClr val="00B050"/>
                </a:solidFill>
                <a:latin typeface="Century Gothic" panose="020B0502020202020204" pitchFamily="34" charset="0"/>
              </a:rPr>
              <a:t> </a:t>
            </a:r>
            <a:r>
              <a:rPr lang="en-US" dirty="0" err="1">
                <a:solidFill>
                  <a:srgbClr val="00B050"/>
                </a:solidFill>
                <a:latin typeface="Century Gothic" panose="020B0502020202020204" pitchFamily="34" charset="0"/>
              </a:rPr>
              <a:t>perbaikannya</a:t>
            </a:r>
            <a:r>
              <a:rPr lang="en-US" dirty="0">
                <a:solidFill>
                  <a:srgbClr val="00B050"/>
                </a:solidFill>
                <a:latin typeface="Century Gothic" panose="020B0502020202020204" pitchFamily="34" charset="0"/>
              </a:rPr>
              <a:t>.</a:t>
            </a:r>
          </a:p>
        </p:txBody>
      </p:sp>
      <p:sp>
        <p:nvSpPr>
          <p:cNvPr id="11" name="Rectangle 10"/>
          <p:cNvSpPr/>
          <p:nvPr/>
        </p:nvSpPr>
        <p:spPr>
          <a:xfrm>
            <a:off x="7041686" y="1400996"/>
            <a:ext cx="5241500" cy="553998"/>
          </a:xfrm>
          <a:prstGeom prst="rect">
            <a:avLst/>
          </a:prstGeom>
        </p:spPr>
        <p:txBody>
          <a:bodyPr wrap="square">
            <a:spAutoFit/>
          </a:bodyPr>
          <a:lstStyle/>
          <a:p>
            <a:r>
              <a:rPr lang="en-US" sz="1500" dirty="0" err="1"/>
              <a:t>seluruh</a:t>
            </a:r>
            <a:r>
              <a:rPr lang="en-US" sz="1500" dirty="0"/>
              <a:t> detail yang </a:t>
            </a:r>
            <a:r>
              <a:rPr lang="en-US" sz="1500" dirty="0" err="1"/>
              <a:t>ada</a:t>
            </a:r>
            <a:r>
              <a:rPr lang="en-US" sz="1500" dirty="0"/>
              <a:t> </a:t>
            </a:r>
            <a:r>
              <a:rPr lang="en-US" sz="1500" dirty="0" err="1"/>
              <a:t>guna</a:t>
            </a:r>
            <a:r>
              <a:rPr lang="en-US" sz="1500" dirty="0"/>
              <a:t> </a:t>
            </a:r>
            <a:r>
              <a:rPr lang="en-US" sz="1500" dirty="0" err="1"/>
              <a:t>mendukung</a:t>
            </a:r>
            <a:r>
              <a:rPr lang="en-US" sz="1500" dirty="0"/>
              <a:t> </a:t>
            </a:r>
            <a:r>
              <a:rPr lang="en-US" sz="1500" dirty="0" err="1"/>
              <a:t>pengambilan</a:t>
            </a:r>
            <a:r>
              <a:rPr lang="en-US" sz="1500" dirty="0"/>
              <a:t> </a:t>
            </a:r>
            <a:r>
              <a:rPr lang="en-US" sz="1500" dirty="0" err="1"/>
              <a:t>keputusan</a:t>
            </a:r>
            <a:r>
              <a:rPr lang="en-US" sz="1500" dirty="0"/>
              <a:t> </a:t>
            </a:r>
            <a:r>
              <a:rPr lang="en-US" sz="1500" dirty="0" err="1"/>
              <a:t>perbaikan</a:t>
            </a:r>
            <a:r>
              <a:rPr lang="en-US" sz="1500" dirty="0"/>
              <a:t>.</a:t>
            </a:r>
          </a:p>
        </p:txBody>
      </p:sp>
      <p:sp>
        <p:nvSpPr>
          <p:cNvPr id="12" name="Rectangle 11"/>
          <p:cNvSpPr/>
          <p:nvPr/>
        </p:nvSpPr>
        <p:spPr>
          <a:xfrm>
            <a:off x="8197167" y="2663532"/>
            <a:ext cx="4035915" cy="553998"/>
          </a:xfrm>
          <a:prstGeom prst="rect">
            <a:avLst/>
          </a:prstGeom>
        </p:spPr>
        <p:txBody>
          <a:bodyPr wrap="square">
            <a:spAutoFit/>
          </a:bodyPr>
          <a:lstStyle/>
          <a:p>
            <a:r>
              <a:rPr lang="sv-SE" sz="1500" dirty="0"/>
              <a:t>antara sketsa kondisi lahan, lingkungan dan bangunan</a:t>
            </a:r>
            <a:endParaRPr lang="en-US" sz="1500" dirty="0"/>
          </a:p>
        </p:txBody>
      </p:sp>
      <p:sp>
        <p:nvSpPr>
          <p:cNvPr id="13" name="Rectangle 12"/>
          <p:cNvSpPr/>
          <p:nvPr/>
        </p:nvSpPr>
        <p:spPr>
          <a:xfrm>
            <a:off x="7894319" y="3974404"/>
            <a:ext cx="4281714" cy="784830"/>
          </a:xfrm>
          <a:prstGeom prst="rect">
            <a:avLst/>
          </a:prstGeom>
        </p:spPr>
        <p:txBody>
          <a:bodyPr wrap="square">
            <a:spAutoFit/>
          </a:bodyPr>
          <a:lstStyle/>
          <a:p>
            <a:r>
              <a:rPr lang="nn-NO" sz="1500" dirty="0"/>
              <a:t>mengidentifikasi secara tegas kondisi lingkungan, struktur bangunan seperti pondasi, kolom, balok dan sloof di setiap ruang yang ad</a:t>
            </a:r>
            <a:endParaRPr lang="en-US" sz="1500" dirty="0"/>
          </a:p>
        </p:txBody>
      </p:sp>
      <p:sp>
        <p:nvSpPr>
          <p:cNvPr id="14" name="Rectangle 13"/>
          <p:cNvSpPr/>
          <p:nvPr/>
        </p:nvSpPr>
        <p:spPr>
          <a:xfrm>
            <a:off x="8156084" y="5345665"/>
            <a:ext cx="3853542" cy="1015663"/>
          </a:xfrm>
          <a:prstGeom prst="rect">
            <a:avLst/>
          </a:prstGeom>
        </p:spPr>
        <p:txBody>
          <a:bodyPr wrap="square">
            <a:spAutoFit/>
          </a:bodyPr>
          <a:lstStyle/>
          <a:p>
            <a:r>
              <a:rPr lang="en-US" sz="1500" dirty="0" err="1"/>
              <a:t>Mengidentifikasi</a:t>
            </a:r>
            <a:r>
              <a:rPr lang="en-US" sz="1500" dirty="0"/>
              <a:t> </a:t>
            </a:r>
            <a:r>
              <a:rPr lang="en-US" sz="1500" dirty="0" err="1"/>
              <a:t>komponen-komponen</a:t>
            </a:r>
            <a:r>
              <a:rPr lang="en-US" sz="1500" dirty="0"/>
              <a:t> </a:t>
            </a:r>
            <a:r>
              <a:rPr lang="en-US" sz="1500" dirty="0" err="1"/>
              <a:t>bangunan</a:t>
            </a:r>
            <a:r>
              <a:rPr lang="en-US" sz="1500" dirty="0"/>
              <a:t> yang </a:t>
            </a:r>
            <a:r>
              <a:rPr lang="en-US" sz="1500" dirty="0" err="1"/>
              <a:t>dinyatakan</a:t>
            </a:r>
            <a:r>
              <a:rPr lang="en-US" sz="1500" dirty="0"/>
              <a:t> </a:t>
            </a:r>
            <a:r>
              <a:rPr lang="en-US" sz="1500" dirty="0" err="1"/>
              <a:t>masíh</a:t>
            </a:r>
            <a:r>
              <a:rPr lang="en-US" sz="1500" dirty="0"/>
              <a:t> </a:t>
            </a:r>
            <a:r>
              <a:rPr lang="en-US" sz="1500" dirty="0" err="1"/>
              <a:t>berkualitas</a:t>
            </a:r>
            <a:r>
              <a:rPr lang="en-US" sz="1500" dirty="0"/>
              <a:t> </a:t>
            </a:r>
            <a:r>
              <a:rPr lang="en-US" sz="1500" dirty="0" err="1"/>
              <a:t>dan</a:t>
            </a:r>
            <a:r>
              <a:rPr lang="en-US" sz="1500" dirty="0"/>
              <a:t> </a:t>
            </a:r>
            <a:r>
              <a:rPr lang="en-US" sz="1500" dirty="0" err="1"/>
              <a:t>layak</a:t>
            </a:r>
            <a:r>
              <a:rPr lang="en-US" sz="1500" dirty="0"/>
              <a:t> </a:t>
            </a:r>
            <a:r>
              <a:rPr lang="en-US" sz="1500" dirty="0" err="1"/>
              <a:t>untuk</a:t>
            </a:r>
            <a:r>
              <a:rPr lang="en-US" sz="1500" dirty="0"/>
              <a:t> </a:t>
            </a:r>
            <a:r>
              <a:rPr lang="en-US" sz="1500" dirty="0" err="1"/>
              <a:t>dipergunakan</a:t>
            </a:r>
            <a:r>
              <a:rPr lang="en-US" sz="1500" dirty="0"/>
              <a:t> </a:t>
            </a:r>
            <a:r>
              <a:rPr lang="en-US" sz="1500" dirty="0" err="1"/>
              <a:t>kembali</a:t>
            </a:r>
            <a:endParaRPr lang="en-US" sz="1500" dirty="0"/>
          </a:p>
        </p:txBody>
      </p:sp>
      <p:cxnSp>
        <p:nvCxnSpPr>
          <p:cNvPr id="15" name="Straight Connector 14"/>
          <p:cNvCxnSpPr/>
          <p:nvPr/>
        </p:nvCxnSpPr>
        <p:spPr>
          <a:xfrm>
            <a:off x="6691086" y="2184623"/>
            <a:ext cx="5500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653856" y="3605964"/>
            <a:ext cx="5500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691085" y="5064649"/>
            <a:ext cx="55009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691086" y="6530592"/>
            <a:ext cx="550091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64210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427626" y="-17631"/>
            <a:ext cx="8909856" cy="519035"/>
          </a:xfrm>
        </p:spPr>
        <p:txBody>
          <a:bodyPr>
            <a:normAutofit/>
          </a:bodyPr>
          <a:lstStyle/>
          <a:p>
            <a:r>
              <a:rPr lang="en-US" sz="2400" b="1" dirty="0" err="1" smtClean="0">
                <a:solidFill>
                  <a:srgbClr val="FFFF00"/>
                </a:solidFill>
              </a:rPr>
              <a:t>Hasil</a:t>
            </a:r>
            <a:r>
              <a:rPr lang="en-US" sz="2400" b="1" dirty="0" smtClean="0">
                <a:solidFill>
                  <a:srgbClr val="FFFF00"/>
                </a:solidFill>
              </a:rPr>
              <a:t> </a:t>
            </a:r>
            <a:r>
              <a:rPr lang="en-US" sz="2400" b="1" dirty="0" err="1" smtClean="0">
                <a:solidFill>
                  <a:schemeClr val="bg1"/>
                </a:solidFill>
              </a:rPr>
              <a:t>Identifikasi</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026" y="790037"/>
            <a:ext cx="5568286" cy="545102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2312" y="914400"/>
            <a:ext cx="5500047" cy="5349922"/>
          </a:xfrm>
          <a:prstGeom prst="rect">
            <a:avLst/>
          </a:prstGeom>
        </p:spPr>
      </p:pic>
    </p:spTree>
    <p:extLst>
      <p:ext uri="{BB962C8B-B14F-4D97-AF65-F5344CB8AC3E}">
        <p14:creationId xmlns:p14="http://schemas.microsoft.com/office/powerpoint/2010/main" val="371965193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0321" y="3429397"/>
            <a:ext cx="2922423" cy="993775"/>
          </a:xfrm>
        </p:spPr>
        <p:txBody>
          <a:bodyPr>
            <a:noAutofit/>
          </a:bodyPr>
          <a:lstStyle/>
          <a:p>
            <a:pPr algn="ctr"/>
            <a:r>
              <a:rPr lang="en-US" sz="7200" b="1" dirty="0" smtClean="0">
                <a:solidFill>
                  <a:srgbClr val="0070C0"/>
                </a:solidFill>
                <a:latin typeface="Century Gothic" panose="020B0502020202020204" pitchFamily="34" charset="0"/>
                <a:ea typeface="Adobe Fan Heiti Std B" panose="020B0700000000000000" pitchFamily="34" charset="-128"/>
              </a:rPr>
              <a:t>02.c.2</a:t>
            </a:r>
            <a:endParaRPr lang="en-US" sz="7200" b="1" dirty="0">
              <a:solidFill>
                <a:srgbClr val="0070C0"/>
              </a:solidFill>
              <a:latin typeface="Century Gothic" panose="020B0502020202020204" pitchFamily="34" charset="0"/>
              <a:ea typeface="Adobe Fan Heiti Std B" panose="020B0700000000000000" pitchFamily="34" charset="-128"/>
            </a:endParaRPr>
          </a:p>
        </p:txBody>
      </p:sp>
      <p:sp>
        <p:nvSpPr>
          <p:cNvPr id="11" name="Title 1"/>
          <p:cNvSpPr txBox="1">
            <a:spLocks/>
          </p:cNvSpPr>
          <p:nvPr/>
        </p:nvSpPr>
        <p:spPr>
          <a:xfrm>
            <a:off x="3321554" y="3429397"/>
            <a:ext cx="6984496" cy="994172"/>
          </a:xfrm>
          <a:prstGeom prst="rect">
            <a:avLst/>
          </a:prstGeom>
        </p:spPr>
        <p:txBody>
          <a:bodyPr vert="horz" lIns="65314" tIns="32657" rIns="65314" bIns="3265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B050"/>
                </a:solidFill>
                <a:effectLst/>
                <a:uLnTx/>
                <a:uFillTx/>
                <a:latin typeface="Century Gothic" panose="020B0502020202020204" pitchFamily="34" charset="0"/>
                <a:ea typeface="+mj-ea"/>
                <a:cs typeface="+mj-cs"/>
              </a:rPr>
              <a:t>DAK FISIK SMA</a:t>
            </a:r>
            <a:r>
              <a:rPr kumimoji="0" lang="en-US" sz="3810" b="1" i="0" u="none" strike="noStrike" kern="1200" cap="none" spc="0" normalizeH="0" noProof="0" dirty="0" smtClean="0">
                <a:ln>
                  <a:noFill/>
                </a:ln>
                <a:solidFill>
                  <a:srgbClr val="00B050"/>
                </a:solidFill>
                <a:effectLst/>
                <a:uLnTx/>
                <a:uFillTx/>
                <a:latin typeface="Century Gothic" panose="020B0502020202020204" pitchFamily="34" charset="0"/>
                <a:ea typeface="+mj-ea"/>
                <a:cs typeface="+mj-cs"/>
              </a:rPr>
              <a:t> REGULER</a:t>
            </a:r>
            <a:endParaRPr lang="en-US" sz="3810" b="1" dirty="0" smtClean="0">
              <a:solidFill>
                <a:srgbClr val="00B050"/>
              </a:solidFill>
              <a:latin typeface="Century Gothic" panose="020B0502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3810" b="1" dirty="0" err="1" smtClean="0">
                <a:solidFill>
                  <a:prstClr val="black">
                    <a:lumMod val="75000"/>
                    <a:lumOff val="25000"/>
                  </a:prstClr>
                </a:solidFill>
                <a:latin typeface="Century Gothic" panose="020B0502020202020204" pitchFamily="34" charset="0"/>
              </a:rPr>
              <a:t>Pelaksanaan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Kegiatan</a:t>
            </a:r>
            <a:r>
              <a:rPr lang="en-US" sz="3810" b="1" dirty="0" smtClean="0">
                <a:solidFill>
                  <a:prstClr val="black">
                    <a:lumMod val="75000"/>
                    <a:lumOff val="25000"/>
                  </a:prstClr>
                </a:solidFill>
                <a:latin typeface="Century Gothic" panose="020B0502020202020204" pitchFamily="34" charset="0"/>
              </a:rPr>
              <a:t> </a:t>
            </a:r>
            <a:r>
              <a:rPr lang="en-US" sz="3810" b="1" dirty="0" err="1" smtClean="0">
                <a:solidFill>
                  <a:prstClr val="black">
                    <a:lumMod val="75000"/>
                    <a:lumOff val="25000"/>
                  </a:prstClr>
                </a:solidFill>
                <a:latin typeface="Century Gothic" panose="020B0502020202020204" pitchFamily="34" charset="0"/>
              </a:rPr>
              <a:t>Prasarana</a:t>
            </a:r>
            <a:r>
              <a:rPr lang="en-US" sz="3810" b="1" dirty="0" smtClean="0">
                <a:solidFill>
                  <a:prstClr val="black">
                    <a:lumMod val="75000"/>
                    <a:lumOff val="25000"/>
                  </a:prstClr>
                </a:solidFill>
                <a:latin typeface="Century Gothic" panose="020B0502020202020204" pitchFamily="34" charset="0"/>
              </a:rPr>
              <a:t> SMA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Pembangunan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Ruang</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Kelas</a:t>
            </a:r>
            <a:r>
              <a:rPr kumimoji="0" lang="en-US" sz="3810" b="1" i="0" u="none" strike="noStrike" kern="1200" cap="none" spc="0" normalizeH="0" baseline="0" noProof="0" dirty="0" smtClean="0">
                <a:ln>
                  <a:noFill/>
                </a:ln>
                <a:solidFill>
                  <a:srgbClr val="0070C0"/>
                </a:solidFill>
                <a:effectLst/>
                <a:uLnTx/>
                <a:uFillTx/>
                <a:latin typeface="Century Gothic" panose="020B0502020202020204" pitchFamily="34" charset="0"/>
                <a:ea typeface="+mj-ea"/>
                <a:cs typeface="+mj-cs"/>
              </a:rPr>
              <a:t> </a:t>
            </a:r>
            <a:r>
              <a:rPr kumimoji="0" lang="en-US" sz="3810" b="1" i="0" u="none" strike="noStrike" kern="1200" cap="none" spc="0" normalizeH="0" baseline="0" noProof="0" dirty="0" err="1" smtClean="0">
                <a:ln>
                  <a:noFill/>
                </a:ln>
                <a:solidFill>
                  <a:srgbClr val="0070C0"/>
                </a:solidFill>
                <a:effectLst/>
                <a:uLnTx/>
                <a:uFillTx/>
                <a:latin typeface="Century Gothic" panose="020B0502020202020204" pitchFamily="34" charset="0"/>
                <a:ea typeface="+mj-ea"/>
                <a:cs typeface="+mj-cs"/>
              </a:rPr>
              <a:t>Baru</a:t>
            </a:r>
            <a:endParaRPr kumimoji="0" lang="fi-FI" sz="4572" b="1" i="0" u="none" strike="noStrike" kern="1200" cap="none" spc="0" normalizeH="0" baseline="0" noProof="0" dirty="0">
              <a:ln>
                <a:noFill/>
              </a:ln>
              <a:solidFill>
                <a:srgbClr val="0070C0"/>
              </a:solidFill>
              <a:effectLst/>
              <a:uLnTx/>
              <a:uFillTx/>
              <a:latin typeface="Century Gothic" panose="020B0502020202020204" pitchFamily="34" charset="0"/>
              <a:ea typeface="+mj-ea"/>
              <a:cs typeface="+mj-cs"/>
            </a:endParaRPr>
          </a:p>
        </p:txBody>
      </p:sp>
      <p:cxnSp>
        <p:nvCxnSpPr>
          <p:cNvPr id="5" name="Straight Connector 4"/>
          <p:cNvCxnSpPr/>
          <p:nvPr/>
        </p:nvCxnSpPr>
        <p:spPr>
          <a:xfrm>
            <a:off x="3075908" y="3175385"/>
            <a:ext cx="0" cy="1501796"/>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36789" y="215996"/>
            <a:ext cx="6219104" cy="678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Pembinaan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Sekolah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Atas</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Direktorat</a:t>
            </a:r>
            <a:r>
              <a:rPr kumimoji="0" lang="en-US" sz="1905" b="0" i="0" u="none" strike="noStrike" kern="1200" cap="none" spc="0" normalizeH="0" baseline="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baseline="0" noProof="0" dirty="0" err="1" smtClean="0">
                <a:ln>
                  <a:noFill/>
                </a:ln>
                <a:solidFill>
                  <a:prstClr val="black">
                    <a:lumMod val="65000"/>
                    <a:lumOff val="35000"/>
                  </a:prstClr>
                </a:solidFill>
                <a:effectLst/>
                <a:uLnTx/>
                <a:uFillTx/>
                <a:latin typeface="Arial" charset="0"/>
                <a:ea typeface="Arial" charset="0"/>
                <a:cs typeface="Arial" charset="0"/>
              </a:rPr>
              <a:t>Jenderal</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Pendidikan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Dasar</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dan</a:t>
            </a:r>
            <a:r>
              <a:rPr kumimoji="0" lang="en-US" sz="1905" b="0" i="0" u="none" strike="noStrike" kern="1200" cap="none" spc="0" normalizeH="0" noProof="0" dirty="0" smtClean="0">
                <a:ln>
                  <a:noFill/>
                </a:ln>
                <a:solidFill>
                  <a:prstClr val="black">
                    <a:lumMod val="65000"/>
                    <a:lumOff val="35000"/>
                  </a:prstClr>
                </a:solidFill>
                <a:effectLst/>
                <a:uLnTx/>
                <a:uFillTx/>
                <a:latin typeface="Arial" charset="0"/>
                <a:ea typeface="Arial" charset="0"/>
                <a:cs typeface="Arial" charset="0"/>
              </a:rPr>
              <a:t> </a:t>
            </a:r>
            <a:r>
              <a:rPr kumimoji="0" lang="en-US" sz="1905" b="0" i="0" u="none" strike="noStrike" kern="1200" cap="none" spc="0" normalizeH="0" noProof="0" dirty="0" err="1" smtClean="0">
                <a:ln>
                  <a:noFill/>
                </a:ln>
                <a:solidFill>
                  <a:prstClr val="black">
                    <a:lumMod val="65000"/>
                    <a:lumOff val="35000"/>
                  </a:prstClr>
                </a:solidFill>
                <a:effectLst/>
                <a:uLnTx/>
                <a:uFillTx/>
                <a:latin typeface="Arial" charset="0"/>
                <a:ea typeface="Arial" charset="0"/>
                <a:cs typeface="Arial" charset="0"/>
              </a:rPr>
              <a:t>Menengah</a:t>
            </a:r>
            <a:endParaRPr kumimoji="0" lang="en-US" sz="1905" b="0" i="0" u="none" strike="noStrike" kern="1200" cap="none" spc="0" normalizeH="0" baseline="0" noProof="0" dirty="0">
              <a:ln>
                <a:noFill/>
              </a:ln>
              <a:solidFill>
                <a:prstClr val="black">
                  <a:lumMod val="65000"/>
                  <a:lumOff val="35000"/>
                </a:prstClr>
              </a:solidFill>
              <a:effectLst/>
              <a:uLnTx/>
              <a:uFillTx/>
              <a:latin typeface="Arial" charset="0"/>
              <a:ea typeface="Arial" charset="0"/>
              <a:cs typeface="Arial"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0321" y="285722"/>
            <a:ext cx="600519" cy="608921"/>
          </a:xfrm>
          <a:prstGeom prst="rect">
            <a:avLst/>
          </a:prstGeom>
        </p:spPr>
      </p:pic>
    </p:spTree>
    <p:extLst>
      <p:ext uri="{BB962C8B-B14F-4D97-AF65-F5344CB8AC3E}">
        <p14:creationId xmlns:p14="http://schemas.microsoft.com/office/powerpoint/2010/main" val="322269301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204641" y="0"/>
            <a:ext cx="9630774" cy="519035"/>
          </a:xfrm>
        </p:spPr>
        <p:txBody>
          <a:bodyPr>
            <a:normAutofit fontScale="90000"/>
          </a:bodyPr>
          <a:lstStyle/>
          <a:p>
            <a:r>
              <a:rPr lang="en-US" sz="2700" b="1" dirty="0" err="1" smtClean="0">
                <a:solidFill>
                  <a:schemeClr val="bg1"/>
                </a:solidFill>
              </a:rPr>
              <a:t>Fungsi</a:t>
            </a:r>
            <a:r>
              <a:rPr lang="en-US" sz="2700" b="1" dirty="0" smtClean="0">
                <a:solidFill>
                  <a:schemeClr val="bg1"/>
                </a:solidFill>
              </a:rPr>
              <a:t> </a:t>
            </a:r>
            <a:r>
              <a:rPr lang="en-US" sz="2700" b="1" dirty="0" err="1" smtClean="0">
                <a:solidFill>
                  <a:schemeClr val="bg1"/>
                </a:solidFill>
              </a:rPr>
              <a:t>dan</a:t>
            </a:r>
            <a:r>
              <a:rPr lang="en-US" sz="2700" b="1" dirty="0" smtClean="0">
                <a:solidFill>
                  <a:schemeClr val="bg1"/>
                </a:solidFill>
              </a:rPr>
              <a:t> </a:t>
            </a:r>
            <a:r>
              <a:rPr lang="en-US" sz="2700" b="1" dirty="0" err="1" smtClean="0">
                <a:solidFill>
                  <a:schemeClr val="bg1"/>
                </a:solidFill>
              </a:rPr>
              <a:t>Karakteristik</a:t>
            </a:r>
            <a:r>
              <a:rPr lang="en-US" sz="2700" b="1" dirty="0" smtClean="0">
                <a:solidFill>
                  <a:schemeClr val="bg1"/>
                </a:solidFill>
              </a:rPr>
              <a:t> </a:t>
            </a:r>
            <a:r>
              <a:rPr lang="en-US" sz="2700" b="1" dirty="0" smtClean="0">
                <a:solidFill>
                  <a:srgbClr val="FFFF00"/>
                </a:solidFill>
              </a:rPr>
              <a:t>RKB</a:t>
            </a:r>
            <a:r>
              <a:rPr lang="en-US" sz="2700" b="1" dirty="0" smtClean="0">
                <a:solidFill>
                  <a:schemeClr val="bg1"/>
                </a:solidFill>
              </a:rPr>
              <a:t> SMA </a:t>
            </a:r>
            <a:r>
              <a:rPr lang="en-US" sz="1800" b="1" dirty="0" smtClean="0">
                <a:solidFill>
                  <a:schemeClr val="bg1"/>
                </a:solidFill>
              </a:rPr>
              <a:t>(</a:t>
            </a:r>
            <a:r>
              <a:rPr lang="en-US" sz="1800" b="1" dirty="0" err="1" smtClean="0">
                <a:solidFill>
                  <a:schemeClr val="bg1"/>
                </a:solidFill>
              </a:rPr>
              <a:t>lampiran</a:t>
            </a:r>
            <a:r>
              <a:rPr lang="en-US" sz="1800" b="1" dirty="0" smtClean="0">
                <a:solidFill>
                  <a:schemeClr val="bg1"/>
                </a:solidFill>
              </a:rPr>
              <a:t> IV, </a:t>
            </a:r>
            <a:r>
              <a:rPr lang="en-US" sz="1800" b="1" dirty="0" err="1" smtClean="0">
                <a:solidFill>
                  <a:schemeClr val="bg1"/>
                </a:solidFill>
              </a:rPr>
              <a:t>Permendikbud</a:t>
            </a:r>
            <a:r>
              <a:rPr lang="en-US" sz="1800" b="1" dirty="0" smtClean="0">
                <a:solidFill>
                  <a:schemeClr val="bg1"/>
                </a:solidFill>
              </a:rPr>
              <a:t> 8 </a:t>
            </a:r>
            <a:r>
              <a:rPr lang="en-US" sz="1800" b="1" dirty="0" err="1" smtClean="0">
                <a:solidFill>
                  <a:schemeClr val="bg1"/>
                </a:solidFill>
              </a:rPr>
              <a:t>Tahun</a:t>
            </a:r>
            <a:r>
              <a:rPr lang="en-US" sz="1800" b="1" dirty="0" smtClean="0">
                <a:solidFill>
                  <a:schemeClr val="bg1"/>
                </a:solidFill>
              </a:rPr>
              <a:t> 2018)</a:t>
            </a:r>
            <a:r>
              <a:rPr lang="en-US" sz="2400" b="1" dirty="0" smtClean="0">
                <a:solidFill>
                  <a:schemeClr val="bg1"/>
                </a:solidFill>
              </a:rPr>
              <a:t> </a:t>
            </a:r>
            <a:endParaRPr lang="en-US" sz="24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p:cNvSpPr/>
          <p:nvPr/>
        </p:nvSpPr>
        <p:spPr>
          <a:xfrm>
            <a:off x="240632" y="631068"/>
            <a:ext cx="3930315" cy="1477328"/>
          </a:xfrm>
          <a:prstGeom prst="rect">
            <a:avLst/>
          </a:prstGeom>
        </p:spPr>
        <p:txBody>
          <a:bodyPr wrap="square">
            <a:spAutoFit/>
          </a:bodyPr>
          <a:lstStyle/>
          <a:p>
            <a:r>
              <a:rPr lang="en-US" b="1" dirty="0" err="1"/>
              <a:t>Ruang</a:t>
            </a:r>
            <a:r>
              <a:rPr lang="en-US" b="1" dirty="0"/>
              <a:t> </a:t>
            </a:r>
            <a:r>
              <a:rPr lang="en-US" b="1" dirty="0" err="1"/>
              <a:t>kelas</a:t>
            </a:r>
            <a:r>
              <a:rPr lang="en-US" b="1" dirty="0"/>
              <a:t> </a:t>
            </a:r>
            <a:r>
              <a:rPr lang="en-US" dirty="0" err="1"/>
              <a:t>berfungsi</a:t>
            </a:r>
            <a:r>
              <a:rPr lang="en-US" dirty="0"/>
              <a:t> </a:t>
            </a:r>
            <a:r>
              <a:rPr lang="en-US" dirty="0" err="1"/>
              <a:t>sebagai</a:t>
            </a:r>
            <a:r>
              <a:rPr lang="en-US" dirty="0"/>
              <a:t> </a:t>
            </a:r>
            <a:r>
              <a:rPr lang="en-US" dirty="0" err="1"/>
              <a:t>tempat</a:t>
            </a:r>
            <a:r>
              <a:rPr lang="en-US" dirty="0"/>
              <a:t> </a:t>
            </a:r>
            <a:r>
              <a:rPr lang="en-US" dirty="0" err="1"/>
              <a:t>berlangsungnya</a:t>
            </a:r>
            <a:r>
              <a:rPr lang="en-US" dirty="0"/>
              <a:t> </a:t>
            </a:r>
            <a:r>
              <a:rPr lang="en-US" dirty="0" err="1"/>
              <a:t>kegiatan</a:t>
            </a:r>
            <a:r>
              <a:rPr lang="en-US" dirty="0"/>
              <a:t> </a:t>
            </a:r>
            <a:r>
              <a:rPr lang="en-US" dirty="0" err="1"/>
              <a:t>pembelajaran</a:t>
            </a:r>
            <a:r>
              <a:rPr lang="en-US" dirty="0"/>
              <a:t> </a:t>
            </a:r>
            <a:r>
              <a:rPr lang="en-US" dirty="0" err="1"/>
              <a:t>teori</a:t>
            </a:r>
            <a:r>
              <a:rPr lang="en-US" dirty="0"/>
              <a:t>, </a:t>
            </a:r>
            <a:r>
              <a:rPr lang="en-US" dirty="0" err="1"/>
              <a:t>praktik</a:t>
            </a:r>
            <a:r>
              <a:rPr lang="en-US" dirty="0"/>
              <a:t> yang </a:t>
            </a:r>
            <a:r>
              <a:rPr lang="en-US" dirty="0" err="1"/>
              <a:t>tidak</a:t>
            </a:r>
            <a:r>
              <a:rPr lang="en-US" dirty="0"/>
              <a:t> </a:t>
            </a:r>
            <a:r>
              <a:rPr lang="en-US" dirty="0" err="1"/>
              <a:t>memerlukan</a:t>
            </a:r>
            <a:r>
              <a:rPr lang="en-US" dirty="0"/>
              <a:t> </a:t>
            </a:r>
            <a:r>
              <a:rPr lang="en-US" dirty="0" err="1"/>
              <a:t>peralatan</a:t>
            </a:r>
            <a:r>
              <a:rPr lang="en-US" dirty="0"/>
              <a:t> </a:t>
            </a:r>
            <a:r>
              <a:rPr lang="en-US" dirty="0" err="1"/>
              <a:t>khusus</a:t>
            </a:r>
            <a:r>
              <a:rPr lang="en-US" dirty="0"/>
              <a:t>, </a:t>
            </a:r>
            <a:r>
              <a:rPr lang="en-US" dirty="0" err="1"/>
              <a:t>atau</a:t>
            </a:r>
            <a:r>
              <a:rPr lang="en-US" dirty="0"/>
              <a:t> </a:t>
            </a:r>
            <a:r>
              <a:rPr lang="en-US" dirty="0" err="1"/>
              <a:t>praktik</a:t>
            </a:r>
            <a:r>
              <a:rPr lang="en-US" dirty="0"/>
              <a:t> </a:t>
            </a:r>
            <a:r>
              <a:rPr lang="en-US" dirty="0" err="1"/>
              <a:t>dengan</a:t>
            </a:r>
            <a:r>
              <a:rPr lang="en-US" dirty="0"/>
              <a:t> </a:t>
            </a:r>
            <a:r>
              <a:rPr lang="en-US" dirty="0" err="1"/>
              <a:t>alat</a:t>
            </a:r>
            <a:r>
              <a:rPr lang="en-US" dirty="0"/>
              <a:t> </a:t>
            </a:r>
            <a:r>
              <a:rPr lang="en-US" dirty="0" err="1"/>
              <a:t>khusus</a:t>
            </a:r>
            <a:r>
              <a:rPr lang="en-US" dirty="0"/>
              <a:t> yang </a:t>
            </a:r>
            <a:r>
              <a:rPr lang="en-US" dirty="0" err="1"/>
              <a:t>mudah</a:t>
            </a:r>
            <a:r>
              <a:rPr lang="en-US" dirty="0"/>
              <a:t> </a:t>
            </a:r>
            <a:r>
              <a:rPr lang="en-US" dirty="0" err="1"/>
              <a:t>dihadirkan</a:t>
            </a:r>
            <a:endParaRPr lang="en-US" dirty="0"/>
          </a:p>
        </p:txBody>
      </p:sp>
      <p:sp>
        <p:nvSpPr>
          <p:cNvPr id="7" name="Rectangle 6"/>
          <p:cNvSpPr/>
          <p:nvPr/>
        </p:nvSpPr>
        <p:spPr>
          <a:xfrm>
            <a:off x="4820661" y="807476"/>
            <a:ext cx="7054250" cy="646331"/>
          </a:xfrm>
          <a:prstGeom prst="rect">
            <a:avLst/>
          </a:prstGeom>
        </p:spPr>
        <p:txBody>
          <a:bodyPr wrap="square">
            <a:spAutoFit/>
          </a:bodyPr>
          <a:lstStyle/>
          <a:p>
            <a:r>
              <a:rPr lang="en-US" b="1" dirty="0" err="1" smtClean="0"/>
              <a:t>Ruang</a:t>
            </a:r>
            <a:r>
              <a:rPr lang="en-US" b="1" dirty="0" smtClean="0"/>
              <a:t> </a:t>
            </a:r>
            <a:r>
              <a:rPr lang="en-US" b="1" dirty="0" err="1" smtClean="0"/>
              <a:t>Kelas</a:t>
            </a:r>
            <a:r>
              <a:rPr lang="en-US" b="1" dirty="0" smtClean="0"/>
              <a:t> </a:t>
            </a:r>
            <a:r>
              <a:rPr lang="en-US" dirty="0" smtClean="0">
                <a:sym typeface="Wingdings" pitchFamily="2" charset="2"/>
              </a:rPr>
              <a:t> </a:t>
            </a:r>
            <a:r>
              <a:rPr lang="en-US" dirty="0" err="1" smtClean="0"/>
              <a:t>Diperuntukan</a:t>
            </a:r>
            <a:r>
              <a:rPr lang="en-US" dirty="0" smtClean="0"/>
              <a:t> </a:t>
            </a:r>
            <a:r>
              <a:rPr lang="en-US" dirty="0" err="1"/>
              <a:t>bagi</a:t>
            </a:r>
            <a:r>
              <a:rPr lang="en-US" dirty="0"/>
              <a:t> </a:t>
            </a:r>
            <a:r>
              <a:rPr lang="en-US" dirty="0" err="1"/>
              <a:t>sekolah</a:t>
            </a:r>
            <a:r>
              <a:rPr lang="en-US" dirty="0"/>
              <a:t> yang </a:t>
            </a:r>
            <a:r>
              <a:rPr lang="en-US" b="1" dirty="0" err="1"/>
              <a:t>jumlah</a:t>
            </a:r>
            <a:r>
              <a:rPr lang="en-US" b="1" dirty="0"/>
              <a:t> </a:t>
            </a:r>
            <a:r>
              <a:rPr lang="en-US" b="1" dirty="0" err="1"/>
              <a:t>ruang</a:t>
            </a:r>
            <a:r>
              <a:rPr lang="en-US" b="1" dirty="0"/>
              <a:t> </a:t>
            </a:r>
            <a:r>
              <a:rPr lang="en-US" b="1" dirty="0" err="1"/>
              <a:t>kelasnya</a:t>
            </a:r>
            <a:r>
              <a:rPr lang="en-US" b="1" dirty="0"/>
              <a:t> </a:t>
            </a:r>
            <a:r>
              <a:rPr lang="en-US" b="1" dirty="0" err="1"/>
              <a:t>belum</a:t>
            </a:r>
            <a:r>
              <a:rPr lang="en-US" b="1" dirty="0"/>
              <a:t> </a:t>
            </a:r>
            <a:r>
              <a:rPr lang="en-US" b="1" dirty="0" err="1"/>
              <a:t>mencukupi</a:t>
            </a:r>
            <a:r>
              <a:rPr lang="en-US" dirty="0"/>
              <a:t> </a:t>
            </a:r>
            <a:r>
              <a:rPr lang="en-US" dirty="0" err="1"/>
              <a:t>dan</a:t>
            </a:r>
            <a:r>
              <a:rPr lang="en-US" dirty="0"/>
              <a:t> </a:t>
            </a:r>
            <a:r>
              <a:rPr lang="en-US" dirty="0" err="1"/>
              <a:t>bagi</a:t>
            </a:r>
            <a:r>
              <a:rPr lang="en-US" dirty="0"/>
              <a:t> </a:t>
            </a:r>
            <a:r>
              <a:rPr lang="en-US" dirty="0" err="1"/>
              <a:t>sekolah</a:t>
            </a:r>
            <a:r>
              <a:rPr lang="en-US" dirty="0"/>
              <a:t> yang </a:t>
            </a:r>
            <a:r>
              <a:rPr lang="en-US" dirty="0" err="1"/>
              <a:t>perlu</a:t>
            </a:r>
            <a:r>
              <a:rPr lang="en-US" dirty="0"/>
              <a:t> </a:t>
            </a:r>
            <a:r>
              <a:rPr lang="en-US" b="1" dirty="0" err="1"/>
              <a:t>menambah</a:t>
            </a:r>
            <a:r>
              <a:rPr lang="en-US" b="1" dirty="0"/>
              <a:t> </a:t>
            </a:r>
            <a:r>
              <a:rPr lang="en-US" b="1" dirty="0" err="1"/>
              <a:t>akses</a:t>
            </a:r>
            <a:r>
              <a:rPr lang="en-US" dirty="0"/>
              <a:t>, </a:t>
            </a:r>
          </a:p>
        </p:txBody>
      </p:sp>
      <p:sp>
        <p:nvSpPr>
          <p:cNvPr id="8" name="Rectangle 7"/>
          <p:cNvSpPr/>
          <p:nvPr/>
        </p:nvSpPr>
        <p:spPr>
          <a:xfrm>
            <a:off x="6449409" y="1546140"/>
            <a:ext cx="4276620" cy="1077218"/>
          </a:xfrm>
          <a:prstGeom prst="rect">
            <a:avLst/>
          </a:prstGeom>
        </p:spPr>
        <p:txBody>
          <a:bodyPr wrap="square">
            <a:spAutoFit/>
          </a:bodyPr>
          <a:lstStyle/>
          <a:p>
            <a:pPr marL="285750" indent="-285750">
              <a:buFont typeface="Wingdings" pitchFamily="2" charset="2"/>
              <a:buChar char="ü"/>
            </a:pPr>
            <a:r>
              <a:rPr lang="en-US" sz="1600" b="1" dirty="0" err="1" smtClean="0"/>
              <a:t>Memiliki</a:t>
            </a:r>
            <a:r>
              <a:rPr lang="en-US" sz="1600" b="1" dirty="0" smtClean="0"/>
              <a:t> </a:t>
            </a:r>
            <a:r>
              <a:rPr lang="en-US" sz="1600" b="1" dirty="0" err="1"/>
              <a:t>lahan</a:t>
            </a:r>
            <a:r>
              <a:rPr lang="en-US" sz="1600" b="1" dirty="0"/>
              <a:t> </a:t>
            </a:r>
            <a:r>
              <a:rPr lang="en-US" sz="1600" dirty="0"/>
              <a:t>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smtClean="0"/>
          </a:p>
          <a:p>
            <a:pPr marL="285750" indent="-285750">
              <a:buFont typeface="Wingdings" pitchFamily="2" charset="2"/>
              <a:buChar char="ü"/>
            </a:pPr>
            <a:endParaRPr lang="en-US" sz="1600" dirty="0"/>
          </a:p>
          <a:p>
            <a:pPr marL="285750" indent="-285750">
              <a:buFont typeface="Wingdings" pitchFamily="2" charset="2"/>
              <a:buChar char="ü"/>
            </a:pPr>
            <a:r>
              <a:rPr lang="en-US" sz="1600" b="1" dirty="0" err="1"/>
              <a:t>Jika</a:t>
            </a:r>
            <a:r>
              <a:rPr lang="en-US" sz="1600" b="1" dirty="0"/>
              <a:t> </a:t>
            </a:r>
            <a:r>
              <a:rPr lang="en-US" sz="1600" b="1" dirty="0" err="1"/>
              <a:t>sekolah</a:t>
            </a:r>
            <a:r>
              <a:rPr lang="en-US" sz="1600" b="1" dirty="0"/>
              <a:t> </a:t>
            </a:r>
            <a:r>
              <a:rPr lang="en-US" sz="1600" b="1" dirty="0" err="1"/>
              <a:t>tidak</a:t>
            </a:r>
            <a:r>
              <a:rPr lang="en-US" sz="1600" b="1" dirty="0"/>
              <a:t> </a:t>
            </a:r>
            <a:r>
              <a:rPr lang="en-US" sz="1600" b="1" dirty="0" err="1"/>
              <a:t>memiliki</a:t>
            </a:r>
            <a:r>
              <a:rPr lang="en-US" sz="1600" b="1" dirty="0"/>
              <a:t> </a:t>
            </a:r>
            <a:r>
              <a:rPr lang="en-US" sz="1600" b="1" dirty="0" err="1"/>
              <a:t>lahan</a:t>
            </a:r>
            <a:r>
              <a:rPr lang="en-US" sz="1600" dirty="0"/>
              <a:t> yang </a:t>
            </a:r>
            <a:r>
              <a:rPr lang="en-US" sz="1600" dirty="0" err="1"/>
              <a:t>cukup</a:t>
            </a:r>
            <a:r>
              <a:rPr lang="en-US" sz="1600" dirty="0"/>
              <a:t> </a:t>
            </a:r>
            <a:r>
              <a:rPr lang="en-US" sz="1600" dirty="0" err="1"/>
              <a:t>dan</a:t>
            </a:r>
            <a:r>
              <a:rPr lang="en-US" sz="1600" dirty="0"/>
              <a:t> </a:t>
            </a:r>
            <a:r>
              <a:rPr lang="en-US" sz="1600" dirty="0" err="1" smtClean="0"/>
              <a:t>memadai</a:t>
            </a:r>
            <a:endParaRPr lang="en-US" sz="1600" dirty="0"/>
          </a:p>
        </p:txBody>
      </p:sp>
      <p:pic>
        <p:nvPicPr>
          <p:cNvPr id="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3838" t="39261" b="37557"/>
          <a:stretch/>
        </p:blipFill>
        <p:spPr bwMode="auto">
          <a:xfrm>
            <a:off x="5917778" y="2970977"/>
            <a:ext cx="700952" cy="56526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6465334" y="3063554"/>
            <a:ext cx="1863972" cy="338554"/>
          </a:xfrm>
          <a:prstGeom prst="rect">
            <a:avLst/>
          </a:prstGeom>
        </p:spPr>
        <p:txBody>
          <a:bodyPr wrap="none">
            <a:spAutoFit/>
          </a:bodyPr>
          <a:lstStyle/>
          <a:p>
            <a:r>
              <a:rPr lang="en-US" sz="1600" dirty="0" err="1"/>
              <a:t>dibangun</a:t>
            </a:r>
            <a:r>
              <a:rPr lang="en-US" sz="1600" dirty="0"/>
              <a:t> </a:t>
            </a:r>
            <a:r>
              <a:rPr lang="en-US" sz="1600" dirty="0" err="1"/>
              <a:t>bertingkat</a:t>
            </a:r>
            <a:endParaRPr lang="en-US" sz="1600" dirty="0"/>
          </a:p>
        </p:txBody>
      </p:sp>
      <p:sp>
        <p:nvSpPr>
          <p:cNvPr id="11" name="Rectangle 10"/>
          <p:cNvSpPr/>
          <p:nvPr/>
        </p:nvSpPr>
        <p:spPr>
          <a:xfrm>
            <a:off x="8629530" y="2407374"/>
            <a:ext cx="2276499" cy="1323439"/>
          </a:xfrm>
          <a:prstGeom prst="rect">
            <a:avLst/>
          </a:prstGeom>
        </p:spPr>
        <p:txBody>
          <a:bodyPr wrap="square">
            <a:spAutoFit/>
          </a:bodyPr>
          <a:lstStyle/>
          <a:p>
            <a:r>
              <a:rPr lang="en-US" sz="1600" b="1" dirty="0" err="1"/>
              <a:t>tidak</a:t>
            </a:r>
            <a:r>
              <a:rPr lang="en-US" sz="1600" b="1" dirty="0"/>
              <a:t> </a:t>
            </a:r>
            <a:r>
              <a:rPr lang="en-US" sz="1600" b="1" dirty="0" err="1"/>
              <a:t>lebih</a:t>
            </a:r>
            <a:r>
              <a:rPr lang="en-US" sz="1600" b="1" dirty="0"/>
              <a:t> </a:t>
            </a:r>
            <a:r>
              <a:rPr lang="en-US" sz="1600" b="1" dirty="0" err="1"/>
              <a:t>dari</a:t>
            </a:r>
            <a:r>
              <a:rPr lang="en-US" sz="1600" b="1" dirty="0"/>
              <a:t> 2 </a:t>
            </a:r>
            <a:r>
              <a:rPr lang="en-US" sz="1600" b="1" dirty="0" err="1"/>
              <a:t>lantai</a:t>
            </a:r>
            <a:r>
              <a:rPr lang="en-US" sz="1600" dirty="0" smtClean="0"/>
              <a:t>, </a:t>
            </a:r>
          </a:p>
          <a:p>
            <a:r>
              <a:rPr lang="en-US" sz="1600" dirty="0" smtClean="0"/>
              <a:t>di </a:t>
            </a:r>
            <a:r>
              <a:rPr lang="en-US" sz="1600" dirty="0" err="1"/>
              <a:t>lantai</a:t>
            </a:r>
            <a:r>
              <a:rPr lang="en-US" sz="1600" dirty="0"/>
              <a:t>  </a:t>
            </a:r>
            <a:r>
              <a:rPr lang="en-US" sz="1600" dirty="0" err="1" smtClean="0"/>
              <a:t>satu</a:t>
            </a:r>
            <a:r>
              <a:rPr lang="en-US" sz="1600" dirty="0" smtClean="0"/>
              <a:t> </a:t>
            </a:r>
            <a:r>
              <a:rPr lang="sv-SE" sz="1600" dirty="0" smtClean="0"/>
              <a:t>dapat </a:t>
            </a:r>
            <a:r>
              <a:rPr lang="sv-SE" sz="1600" dirty="0"/>
              <a:t>menumpu </a:t>
            </a:r>
            <a:endParaRPr lang="sv-SE" sz="1600" dirty="0" smtClean="0"/>
          </a:p>
          <a:p>
            <a:r>
              <a:rPr lang="sv-SE" sz="1600" dirty="0" smtClean="0"/>
              <a:t>bangunan </a:t>
            </a:r>
            <a:r>
              <a:rPr lang="sv-SE" sz="1600" dirty="0"/>
              <a:t>ruang kelas di </a:t>
            </a:r>
            <a:r>
              <a:rPr lang="en-US" sz="1600" dirty="0" err="1"/>
              <a:t>atasnya</a:t>
            </a:r>
            <a:r>
              <a:rPr lang="en-US" sz="1600" dirty="0"/>
              <a:t>.</a:t>
            </a:r>
            <a:r>
              <a:rPr lang="en-US" sz="1600" dirty="0" smtClean="0"/>
              <a:t> </a:t>
            </a:r>
            <a:endParaRPr lang="en-US" sz="1600" dirty="0"/>
          </a:p>
        </p:txBody>
      </p:sp>
      <p:cxnSp>
        <p:nvCxnSpPr>
          <p:cNvPr id="12" name="Straight Arrow Connector 11"/>
          <p:cNvCxnSpPr/>
          <p:nvPr/>
        </p:nvCxnSpPr>
        <p:spPr>
          <a:xfrm>
            <a:off x="7380686" y="2731673"/>
            <a:ext cx="0" cy="239304"/>
          </a:xfrm>
          <a:prstGeom prst="straightConnector1">
            <a:avLst/>
          </a:prstGeom>
          <a:ln>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393014" y="1546140"/>
            <a:ext cx="875240" cy="369332"/>
          </a:xfrm>
          <a:prstGeom prst="rect">
            <a:avLst/>
          </a:prstGeom>
          <a:noFill/>
        </p:spPr>
        <p:txBody>
          <a:bodyPr wrap="none" rtlCol="0">
            <a:spAutoFit/>
          </a:bodyPr>
          <a:lstStyle/>
          <a:p>
            <a:r>
              <a:rPr lang="en-US" dirty="0" err="1" smtClean="0"/>
              <a:t>Syarat</a:t>
            </a:r>
            <a:r>
              <a:rPr lang="en-US" dirty="0" smtClean="0"/>
              <a:t>: </a:t>
            </a:r>
            <a:endParaRPr lang="en-US" dirty="0"/>
          </a:p>
        </p:txBody>
      </p:sp>
      <p:pic>
        <p:nvPicPr>
          <p:cNvPr id="14"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6705" t="48864" r="64820" b="37045"/>
          <a:stretch/>
        </p:blipFill>
        <p:spPr bwMode="auto">
          <a:xfrm>
            <a:off x="459842" y="3036023"/>
            <a:ext cx="3173693" cy="29667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277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2"/>
          <p:cNvSpPr>
            <a:spLocks noGrp="1"/>
          </p:cNvSpPr>
          <p:nvPr>
            <p:ph type="title"/>
          </p:nvPr>
        </p:nvSpPr>
        <p:spPr>
          <a:xfrm>
            <a:off x="180078" y="0"/>
            <a:ext cx="8909856" cy="519035"/>
          </a:xfrm>
        </p:spPr>
        <p:txBody>
          <a:bodyPr>
            <a:normAutofit/>
          </a:bodyPr>
          <a:lstStyle/>
          <a:p>
            <a:r>
              <a:rPr lang="en-US" sz="2800" b="1" dirty="0" err="1" smtClean="0">
                <a:solidFill>
                  <a:srgbClr val="FFFF00"/>
                </a:solidFill>
              </a:rPr>
              <a:t>Prasyarat</a:t>
            </a:r>
            <a:r>
              <a:rPr lang="en-US" sz="2800" b="1" dirty="0" smtClean="0">
                <a:solidFill>
                  <a:schemeClr val="bg1"/>
                </a:solidFill>
              </a:rPr>
              <a:t> </a:t>
            </a:r>
            <a:r>
              <a:rPr lang="en-US" sz="2800" b="1" dirty="0" err="1" smtClean="0">
                <a:solidFill>
                  <a:schemeClr val="bg1"/>
                </a:solidFill>
              </a:rPr>
              <a:t>Utilitas</a:t>
            </a:r>
            <a:r>
              <a:rPr lang="en-US" sz="2800" b="1" dirty="0" smtClean="0">
                <a:solidFill>
                  <a:schemeClr val="bg1"/>
                </a:solidFill>
              </a:rPr>
              <a:t> </a:t>
            </a:r>
            <a:r>
              <a:rPr lang="en-US" sz="2800" b="1" dirty="0" err="1" smtClean="0">
                <a:solidFill>
                  <a:schemeClr val="bg1"/>
                </a:solidFill>
              </a:rPr>
              <a:t>Ruang</a:t>
            </a:r>
            <a:r>
              <a:rPr lang="en-US" sz="2800" b="1" dirty="0" smtClean="0">
                <a:solidFill>
                  <a:schemeClr val="bg1"/>
                </a:solidFill>
              </a:rPr>
              <a:t> RKB SMA</a:t>
            </a:r>
            <a:endParaRPr lang="en-US" sz="2800" b="1" dirty="0">
              <a:solidFill>
                <a:schemeClr val="bg1"/>
              </a:solidFill>
            </a:endParaRPr>
          </a:p>
        </p:txBody>
      </p:sp>
      <p:pic>
        <p:nvPicPr>
          <p:cNvPr id="48" name="Picture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9934" y="6649006"/>
            <a:ext cx="180000" cy="182540"/>
          </a:xfrm>
          <a:prstGeom prst="rect">
            <a:avLst/>
          </a:prstGeom>
          <a:effectLst>
            <a:outerShdw blurRad="63500" sx="102000" sy="102000" algn="ctr" rotWithShape="0">
              <a:prstClr val="black">
                <a:alpha val="40000"/>
              </a:prstClr>
            </a:outerShdw>
          </a:effectLst>
        </p:spPr>
      </p:pic>
      <p:sp>
        <p:nvSpPr>
          <p:cNvPr id="49" name="TextBox 48"/>
          <p:cNvSpPr txBox="1"/>
          <p:nvPr/>
        </p:nvSpPr>
        <p:spPr>
          <a:xfrm>
            <a:off x="9089934" y="6632554"/>
            <a:ext cx="256672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white"/>
                </a:solidFill>
                <a:effectLst/>
                <a:uLnTx/>
                <a:uFillTx/>
                <a:latin typeface="Helvetica Neue" charset="0"/>
                <a:ea typeface="Helvetica Neue" charset="0"/>
                <a:cs typeface="Helvetica Neue" charset="0"/>
              </a:rPr>
              <a:t>Direktorat</a:t>
            </a:r>
            <a:r>
              <a:rPr kumimoji="0" lang="en-US" sz="800" b="0" i="0" u="none" strike="noStrike" kern="1200" cap="none" spc="0" normalizeH="0" baseline="0" noProof="0" dirty="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Pembinaan</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Sekolah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Menengah</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a:t>
            </a:r>
            <a:r>
              <a:rPr kumimoji="0" lang="en-US" sz="800" b="0" i="0" u="none" strike="noStrike" kern="1200" cap="none" spc="0" normalizeH="0" baseline="0" noProof="0" dirty="0" err="1" smtClean="0">
                <a:ln>
                  <a:noFill/>
                </a:ln>
                <a:solidFill>
                  <a:prstClr val="white"/>
                </a:solidFill>
                <a:effectLst/>
                <a:uLnTx/>
                <a:uFillTx/>
                <a:latin typeface="Helvetica Neue" charset="0"/>
                <a:ea typeface="Helvetica Neue" charset="0"/>
                <a:cs typeface="Helvetica Neue" charset="0"/>
              </a:rPr>
              <a:t>Atas</a:t>
            </a:r>
            <a:r>
              <a:rPr kumimoji="0" lang="en-US" sz="800" b="0" i="0" u="none" strike="noStrike" kern="1200" cap="none" spc="0" normalizeH="0" baseline="0" noProof="0" dirty="0" smtClean="0">
                <a:ln>
                  <a:noFill/>
                </a:ln>
                <a:solidFill>
                  <a:prstClr val="white"/>
                </a:solidFill>
                <a:effectLst/>
                <a:uLnTx/>
                <a:uFillTx/>
                <a:latin typeface="Helvetica Neue" charset="0"/>
                <a:ea typeface="Helvetica Neue" charset="0"/>
                <a:cs typeface="Helvetica Neue" charset="0"/>
              </a:rPr>
              <a:t> |  </a:t>
            </a:r>
            <a:fld id="{EE1CD90B-6CE1-4AC9-9BE3-EB25F698F541}" type="slidenum">
              <a:rPr kumimoji="0" lang="en-US" sz="800" b="0" i="0" u="none" strike="noStrike" kern="1200" cap="none" spc="0" normalizeH="0" baseline="0" noProof="0" smtClean="0">
                <a:ln>
                  <a:noFill/>
                </a:ln>
                <a:solidFill>
                  <a:prstClr val="white"/>
                </a:solidFill>
                <a:effectLst/>
                <a:uLnTx/>
                <a:uFillTx/>
                <a:latin typeface="Helvetica Neue" charset="0"/>
                <a:ea typeface="Helvetica Neue" charset="0"/>
                <a:cs typeface="Helvetica Neue"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itle 1"/>
          <p:cNvSpPr txBox="1">
            <a:spLocks/>
          </p:cNvSpPr>
          <p:nvPr/>
        </p:nvSpPr>
        <p:spPr>
          <a:xfrm>
            <a:off x="159162" y="610475"/>
            <a:ext cx="4222333" cy="49080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lvl="5"/>
            <a:r>
              <a:rPr lang="en-US" sz="2000" b="1" u="sng" dirty="0" err="1" smtClean="0"/>
              <a:t>Prasyarat</a:t>
            </a:r>
            <a:r>
              <a:rPr lang="en-US" sz="2000" b="1" u="sng" dirty="0" smtClean="0"/>
              <a:t> </a:t>
            </a:r>
            <a:r>
              <a:rPr lang="en-US" sz="2000" b="1" u="sng" dirty="0" err="1"/>
              <a:t>Utilitas</a:t>
            </a:r>
            <a:r>
              <a:rPr lang="en-US" sz="2000" b="1" u="sng" dirty="0"/>
              <a:t> </a:t>
            </a:r>
            <a:r>
              <a:rPr lang="en-US" sz="2000" b="1" u="sng" dirty="0" err="1"/>
              <a:t>Ruang</a:t>
            </a:r>
            <a:endParaRPr lang="en-US" sz="2000" b="1" u="sng" dirty="0"/>
          </a:p>
        </p:txBody>
      </p:sp>
      <p:grpSp>
        <p:nvGrpSpPr>
          <p:cNvPr id="7" name="Group 6"/>
          <p:cNvGrpSpPr/>
          <p:nvPr/>
        </p:nvGrpSpPr>
        <p:grpSpPr>
          <a:xfrm>
            <a:off x="421383" y="1086637"/>
            <a:ext cx="462371" cy="732466"/>
            <a:chOff x="5445252" y="740681"/>
            <a:chExt cx="462371" cy="732466"/>
          </a:xfrm>
        </p:grpSpPr>
        <p:sp>
          <p:nvSpPr>
            <p:cNvPr id="8" name="Rectangle 7"/>
            <p:cNvSpPr/>
            <p:nvPr/>
          </p:nvSpPr>
          <p:spPr>
            <a:xfrm>
              <a:off x="5445252" y="845820"/>
              <a:ext cx="318273" cy="522189"/>
            </a:xfrm>
            <a:prstGeom prst="rect">
              <a:avLst/>
            </a:prstGeom>
            <a:solidFill>
              <a:schemeClr val="bg1">
                <a:lumMod val="65000"/>
              </a:schemeClr>
            </a:solidFill>
            <a:ln w="571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5586013" y="740681"/>
              <a:ext cx="321610" cy="732466"/>
              <a:chOff x="5694947" y="759450"/>
              <a:chExt cx="321610" cy="732466"/>
            </a:xfrm>
          </p:grpSpPr>
          <p:sp>
            <p:nvSpPr>
              <p:cNvPr id="11" name="Rectangle 10"/>
              <p:cNvSpPr/>
              <p:nvPr/>
            </p:nvSpPr>
            <p:spPr>
              <a:xfrm>
                <a:off x="5694947" y="759450"/>
                <a:ext cx="45719" cy="7324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0"/>
              <p:cNvSpPr/>
              <p:nvPr/>
            </p:nvSpPr>
            <p:spPr>
              <a:xfrm>
                <a:off x="5735802" y="759450"/>
                <a:ext cx="280755" cy="732466"/>
              </a:xfrm>
              <a:custGeom>
                <a:avLst/>
                <a:gdLst>
                  <a:gd name="connsiteX0" fmla="*/ 0 w 280755"/>
                  <a:gd name="connsiteY0" fmla="*/ 0 h 732466"/>
                  <a:gd name="connsiteX1" fmla="*/ 280755 w 280755"/>
                  <a:gd name="connsiteY1" fmla="*/ 0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732466 h 732466"/>
                  <a:gd name="connsiteX3" fmla="*/ 0 w 280755"/>
                  <a:gd name="connsiteY3" fmla="*/ 732466 h 732466"/>
                  <a:gd name="connsiteX4" fmla="*/ 0 w 280755"/>
                  <a:gd name="connsiteY4" fmla="*/ 0 h 732466"/>
                  <a:gd name="connsiteX0" fmla="*/ 0 w 280755"/>
                  <a:gd name="connsiteY0" fmla="*/ 0 h 732466"/>
                  <a:gd name="connsiteX1" fmla="*/ 275892 w 280755"/>
                  <a:gd name="connsiteY1" fmla="*/ 102141 h 732466"/>
                  <a:gd name="connsiteX2" fmla="*/ 280755 w 280755"/>
                  <a:gd name="connsiteY2" fmla="*/ 615734 h 732466"/>
                  <a:gd name="connsiteX3" fmla="*/ 0 w 280755"/>
                  <a:gd name="connsiteY3" fmla="*/ 732466 h 732466"/>
                  <a:gd name="connsiteX4" fmla="*/ 0 w 280755"/>
                  <a:gd name="connsiteY4" fmla="*/ 0 h 73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755" h="732466">
                    <a:moveTo>
                      <a:pt x="0" y="0"/>
                    </a:moveTo>
                    <a:lnTo>
                      <a:pt x="275892" y="102141"/>
                    </a:lnTo>
                    <a:lnTo>
                      <a:pt x="280755" y="615734"/>
                    </a:lnTo>
                    <a:lnTo>
                      <a:pt x="0" y="732466"/>
                    </a:ln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ounded Rectangle 9"/>
            <p:cNvSpPr/>
            <p:nvPr/>
          </p:nvSpPr>
          <p:spPr>
            <a:xfrm>
              <a:off x="5673852" y="1106914"/>
              <a:ext cx="45719" cy="45719"/>
            </a:xfrm>
            <a:prstGeom prst="roundRect">
              <a:avLst/>
            </a:prstGeom>
            <a:solidFill>
              <a:srgbClr val="F79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955756" y="1254619"/>
            <a:ext cx="4739439" cy="353943"/>
          </a:xfrm>
          <a:prstGeom prst="rect">
            <a:avLst/>
          </a:prstGeom>
        </p:spPr>
        <p:txBody>
          <a:bodyPr wrap="none">
            <a:spAutoFit/>
          </a:bodyPr>
          <a:lstStyle/>
          <a:p>
            <a:r>
              <a:rPr lang="en-US" sz="1700" dirty="0" err="1"/>
              <a:t>dilengkapi</a:t>
            </a:r>
            <a:r>
              <a:rPr lang="en-US" sz="1700" dirty="0"/>
              <a:t> </a:t>
            </a:r>
            <a:r>
              <a:rPr lang="en-US" sz="1700" b="1" dirty="0">
                <a:solidFill>
                  <a:srgbClr val="C00000"/>
                </a:solidFill>
              </a:rPr>
              <a:t>1</a:t>
            </a:r>
            <a:r>
              <a:rPr lang="en-US" sz="1700" b="1" dirty="0" smtClean="0">
                <a:solidFill>
                  <a:srgbClr val="C00000"/>
                </a:solidFill>
              </a:rPr>
              <a:t> (</a:t>
            </a:r>
            <a:r>
              <a:rPr lang="en-US" sz="1700" b="1" dirty="0" err="1" smtClean="0">
                <a:solidFill>
                  <a:srgbClr val="C00000"/>
                </a:solidFill>
              </a:rPr>
              <a:t>satu</a:t>
            </a:r>
            <a:r>
              <a:rPr lang="en-US" sz="1700" b="1" dirty="0" smtClean="0">
                <a:solidFill>
                  <a:srgbClr val="C00000"/>
                </a:solidFill>
              </a:rPr>
              <a:t>) </a:t>
            </a:r>
            <a:r>
              <a:rPr lang="en-US" sz="1700" b="1" dirty="0" err="1" smtClean="0">
                <a:solidFill>
                  <a:srgbClr val="C00000"/>
                </a:solidFill>
              </a:rPr>
              <a:t>pintu</a:t>
            </a:r>
            <a:r>
              <a:rPr lang="en-US" sz="1700" b="1" dirty="0" smtClean="0">
                <a:solidFill>
                  <a:srgbClr val="C00000"/>
                </a:solidFill>
              </a:rPr>
              <a:t> </a:t>
            </a:r>
            <a:r>
              <a:rPr lang="en-US" sz="1700" dirty="0"/>
              <a:t>di </a:t>
            </a:r>
            <a:r>
              <a:rPr lang="en-US" sz="1700" dirty="0" err="1" smtClean="0"/>
              <a:t>depan</a:t>
            </a:r>
            <a:r>
              <a:rPr lang="en-US" sz="1700" dirty="0" smtClean="0"/>
              <a:t> </a:t>
            </a:r>
            <a:r>
              <a:rPr lang="en-US" sz="1700" dirty="0" err="1" smtClean="0"/>
              <a:t>membuka</a:t>
            </a:r>
            <a:r>
              <a:rPr lang="en-US" sz="1700" dirty="0" smtClean="0"/>
              <a:t> </a:t>
            </a:r>
            <a:r>
              <a:rPr lang="en-US" sz="1700" dirty="0" err="1" smtClean="0"/>
              <a:t>keluar</a:t>
            </a:r>
            <a:r>
              <a:rPr lang="en-US" sz="1700" dirty="0" smtClean="0"/>
              <a:t> </a:t>
            </a:r>
            <a:endParaRPr lang="en-US" sz="1700" dirty="0"/>
          </a:p>
        </p:txBody>
      </p:sp>
      <p:pic>
        <p:nvPicPr>
          <p:cNvPr id="14"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7978" y="2568173"/>
            <a:ext cx="269180" cy="436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p:cNvSpPr/>
          <p:nvPr/>
        </p:nvSpPr>
        <p:spPr>
          <a:xfrm>
            <a:off x="448225" y="1844341"/>
            <a:ext cx="5246969" cy="615553"/>
          </a:xfrm>
          <a:prstGeom prst="rect">
            <a:avLst/>
          </a:prstGeom>
        </p:spPr>
        <p:txBody>
          <a:bodyPr wrap="square">
            <a:spAutoFit/>
          </a:bodyPr>
          <a:lstStyle/>
          <a:p>
            <a:pPr marL="285750" indent="-285750">
              <a:buFont typeface="Wingdings" pitchFamily="2" charset="2"/>
              <a:buChar char="q"/>
            </a:pPr>
            <a:r>
              <a:rPr lang="en-US" sz="1700" dirty="0" err="1" smtClean="0"/>
              <a:t>bukaan</a:t>
            </a:r>
            <a:r>
              <a:rPr lang="en-US" sz="1700" dirty="0" smtClean="0"/>
              <a:t> </a:t>
            </a:r>
            <a:r>
              <a:rPr lang="en-US" sz="1700" dirty="0" err="1" smtClean="0"/>
              <a:t>cahaya</a:t>
            </a:r>
            <a:r>
              <a:rPr lang="en-US" sz="1700" b="1" dirty="0" smtClean="0">
                <a:solidFill>
                  <a:srgbClr val="C00000"/>
                </a:solidFill>
              </a:rPr>
              <a:t> (</a:t>
            </a:r>
            <a:r>
              <a:rPr lang="en-US" sz="1700" b="1" dirty="0" err="1" smtClean="0">
                <a:solidFill>
                  <a:srgbClr val="C00000"/>
                </a:solidFill>
              </a:rPr>
              <a:t>jendela</a:t>
            </a:r>
            <a:r>
              <a:rPr lang="en-US" sz="1700" b="1" dirty="0" smtClean="0">
                <a:solidFill>
                  <a:srgbClr val="C00000"/>
                </a:solidFill>
              </a:rPr>
              <a:t>) </a:t>
            </a:r>
            <a:r>
              <a:rPr lang="en-US" sz="1500" dirty="0"/>
              <a:t>minimal</a:t>
            </a:r>
            <a:r>
              <a:rPr lang="en-US" sz="1700" dirty="0"/>
              <a:t> </a:t>
            </a:r>
            <a:r>
              <a:rPr lang="en-US" sz="1700" b="1" dirty="0" smtClean="0">
                <a:solidFill>
                  <a:srgbClr val="C00000"/>
                </a:solidFill>
              </a:rPr>
              <a:t>7,2 m2 </a:t>
            </a:r>
          </a:p>
          <a:p>
            <a:pPr marL="285750" indent="-285750">
              <a:buFont typeface="Wingdings" pitchFamily="2" charset="2"/>
              <a:buChar char="q"/>
            </a:pPr>
            <a:r>
              <a:rPr lang="en-US" sz="1500" dirty="0" err="1" smtClean="0"/>
              <a:t>bukaan</a:t>
            </a:r>
            <a:r>
              <a:rPr lang="en-US" sz="1700" dirty="0" smtClean="0"/>
              <a:t> </a:t>
            </a:r>
            <a:r>
              <a:rPr lang="en-US" sz="1700" b="1" dirty="0" err="1">
                <a:solidFill>
                  <a:srgbClr val="C00000"/>
                </a:solidFill>
              </a:rPr>
              <a:t>ventilasi</a:t>
            </a:r>
            <a:r>
              <a:rPr lang="en-US" sz="1700" b="1" dirty="0">
                <a:solidFill>
                  <a:srgbClr val="C00000"/>
                </a:solidFill>
              </a:rPr>
              <a:t> </a:t>
            </a:r>
            <a:r>
              <a:rPr lang="en-US" sz="1700" b="1" dirty="0" err="1" smtClean="0">
                <a:solidFill>
                  <a:srgbClr val="C00000"/>
                </a:solidFill>
              </a:rPr>
              <a:t>udara</a:t>
            </a:r>
            <a:r>
              <a:rPr lang="en-US" sz="1700" b="1" dirty="0" smtClean="0">
                <a:solidFill>
                  <a:srgbClr val="C00000"/>
                </a:solidFill>
              </a:rPr>
              <a:t> (</a:t>
            </a:r>
            <a:r>
              <a:rPr lang="en-US" sz="1700" b="1" dirty="0" err="1" smtClean="0">
                <a:solidFill>
                  <a:srgbClr val="C00000"/>
                </a:solidFill>
              </a:rPr>
              <a:t>lubang</a:t>
            </a:r>
            <a:r>
              <a:rPr lang="en-US" sz="1700" b="1" dirty="0" smtClean="0">
                <a:solidFill>
                  <a:srgbClr val="C00000"/>
                </a:solidFill>
              </a:rPr>
              <a:t> </a:t>
            </a:r>
            <a:r>
              <a:rPr lang="en-US" sz="1700" b="1" dirty="0" err="1" smtClean="0">
                <a:solidFill>
                  <a:srgbClr val="C00000"/>
                </a:solidFill>
              </a:rPr>
              <a:t>angin</a:t>
            </a:r>
            <a:r>
              <a:rPr lang="en-US" sz="1700" b="1" dirty="0" smtClean="0">
                <a:solidFill>
                  <a:srgbClr val="C00000"/>
                </a:solidFill>
              </a:rPr>
              <a:t>) </a:t>
            </a:r>
            <a:r>
              <a:rPr lang="en-US" sz="1500" dirty="0"/>
              <a:t>minimal</a:t>
            </a:r>
            <a:r>
              <a:rPr lang="en-US" sz="1700" dirty="0"/>
              <a:t> </a:t>
            </a:r>
            <a:r>
              <a:rPr lang="en-US" sz="1700" b="1" dirty="0" smtClean="0">
                <a:solidFill>
                  <a:srgbClr val="C00000"/>
                </a:solidFill>
              </a:rPr>
              <a:t>3,6 </a:t>
            </a:r>
            <a:r>
              <a:rPr lang="en-US" sz="1700" b="1" dirty="0">
                <a:solidFill>
                  <a:srgbClr val="C00000"/>
                </a:solidFill>
              </a:rPr>
              <a:t>m2</a:t>
            </a:r>
          </a:p>
        </p:txBody>
      </p:sp>
      <p:sp>
        <p:nvSpPr>
          <p:cNvPr id="16" name="Rectangle 15"/>
          <p:cNvSpPr/>
          <p:nvPr/>
        </p:nvSpPr>
        <p:spPr>
          <a:xfrm>
            <a:off x="1040710" y="2732563"/>
            <a:ext cx="3506088" cy="353943"/>
          </a:xfrm>
          <a:prstGeom prst="rect">
            <a:avLst/>
          </a:prstGeom>
        </p:spPr>
        <p:txBody>
          <a:bodyPr wrap="none">
            <a:spAutoFit/>
          </a:bodyPr>
          <a:lstStyle/>
          <a:p>
            <a:r>
              <a:rPr lang="en-US" sz="1700" b="1" dirty="0" err="1">
                <a:solidFill>
                  <a:srgbClr val="C00000"/>
                </a:solidFill>
              </a:rPr>
              <a:t>Jumlah</a:t>
            </a:r>
            <a:r>
              <a:rPr lang="en-US" sz="1700" b="1" dirty="0">
                <a:solidFill>
                  <a:srgbClr val="C00000"/>
                </a:solidFill>
              </a:rPr>
              <a:t> </a:t>
            </a:r>
            <a:r>
              <a:rPr lang="en-US" sz="1700" b="1" dirty="0" err="1">
                <a:solidFill>
                  <a:srgbClr val="C00000"/>
                </a:solidFill>
              </a:rPr>
              <a:t>titik</a:t>
            </a:r>
            <a:r>
              <a:rPr lang="en-US" sz="1700" b="1" dirty="0">
                <a:solidFill>
                  <a:srgbClr val="C00000"/>
                </a:solidFill>
              </a:rPr>
              <a:t> </a:t>
            </a:r>
            <a:r>
              <a:rPr lang="en-US" sz="1700" b="1" dirty="0" err="1">
                <a:solidFill>
                  <a:srgbClr val="C00000"/>
                </a:solidFill>
              </a:rPr>
              <a:t>lampu</a:t>
            </a:r>
            <a:r>
              <a:rPr lang="en-US" sz="1700" dirty="0"/>
              <a:t> minimal </a:t>
            </a:r>
            <a:r>
              <a:rPr lang="en-US" sz="1700" b="1" dirty="0" smtClean="0">
                <a:solidFill>
                  <a:srgbClr val="C00000"/>
                </a:solidFill>
              </a:rPr>
              <a:t>4 </a:t>
            </a:r>
            <a:r>
              <a:rPr lang="en-US" sz="1700" b="1" dirty="0">
                <a:solidFill>
                  <a:srgbClr val="C00000"/>
                </a:solidFill>
              </a:rPr>
              <a:t>(</a:t>
            </a:r>
            <a:r>
              <a:rPr lang="en-US" sz="1700" b="1" dirty="0" err="1">
                <a:solidFill>
                  <a:srgbClr val="C00000"/>
                </a:solidFill>
              </a:rPr>
              <a:t>enam</a:t>
            </a:r>
            <a:r>
              <a:rPr lang="en-US" sz="1700" b="1" dirty="0" smtClean="0">
                <a:solidFill>
                  <a:srgbClr val="C00000"/>
                </a:solidFill>
              </a:rPr>
              <a:t>)</a:t>
            </a:r>
            <a:endParaRPr lang="en-US" sz="1500" dirty="0">
              <a:solidFill>
                <a:schemeClr val="bg1">
                  <a:lumMod val="50000"/>
                </a:schemeClr>
              </a:solidFill>
            </a:endParaRPr>
          </a:p>
        </p:txBody>
      </p:sp>
      <p:sp>
        <p:nvSpPr>
          <p:cNvPr id="17" name="Rectangle 16"/>
          <p:cNvSpPr/>
          <p:nvPr/>
        </p:nvSpPr>
        <p:spPr>
          <a:xfrm>
            <a:off x="142064" y="2975578"/>
            <a:ext cx="909929" cy="307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r>
              <a:rPr lang="en-US" sz="1400" b="1" dirty="0" smtClean="0">
                <a:solidFill>
                  <a:srgbClr val="C00000"/>
                </a:solidFill>
              </a:rPr>
              <a:t>@20 watt</a:t>
            </a:r>
            <a:endParaRPr lang="en-US" sz="1400" b="1" dirty="0">
              <a:solidFill>
                <a:srgbClr val="C00000"/>
              </a:solidFill>
            </a:endParaRPr>
          </a:p>
        </p:txBody>
      </p:sp>
      <p:sp>
        <p:nvSpPr>
          <p:cNvPr id="18" name="Oval 17"/>
          <p:cNvSpPr/>
          <p:nvPr/>
        </p:nvSpPr>
        <p:spPr>
          <a:xfrm>
            <a:off x="509944" y="3539244"/>
            <a:ext cx="45719" cy="505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71244" y="3539243"/>
            <a:ext cx="45719" cy="5055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846105" y="3309866"/>
            <a:ext cx="3187091" cy="877163"/>
          </a:xfrm>
          <a:prstGeom prst="rect">
            <a:avLst/>
          </a:prstGeom>
        </p:spPr>
        <p:txBody>
          <a:bodyPr wrap="none">
            <a:spAutoFit/>
          </a:bodyPr>
          <a:lstStyle/>
          <a:p>
            <a:r>
              <a:rPr lang="en-US" sz="1700" dirty="0" err="1"/>
              <a:t>Jumlah</a:t>
            </a:r>
            <a:r>
              <a:rPr lang="en-US" sz="1700" dirty="0"/>
              <a:t> stop </a:t>
            </a:r>
            <a:r>
              <a:rPr lang="en-US" sz="1700" dirty="0" err="1"/>
              <a:t>kontak</a:t>
            </a:r>
            <a:r>
              <a:rPr lang="en-US" sz="1700" dirty="0"/>
              <a:t> 2 (</a:t>
            </a:r>
            <a:r>
              <a:rPr lang="en-US" sz="1700" dirty="0" err="1"/>
              <a:t>dua</a:t>
            </a:r>
            <a:r>
              <a:rPr lang="en-US" sz="1700" dirty="0"/>
              <a:t>) </a:t>
            </a:r>
            <a:r>
              <a:rPr lang="en-US" sz="1700" dirty="0" err="1"/>
              <a:t>buah</a:t>
            </a:r>
            <a:r>
              <a:rPr lang="en-US" sz="1700" dirty="0"/>
              <a:t>, </a:t>
            </a:r>
            <a:endParaRPr lang="en-US" sz="1700" dirty="0" smtClean="0"/>
          </a:p>
          <a:p>
            <a:r>
              <a:rPr lang="en-US" sz="1700" dirty="0" err="1" smtClean="0"/>
              <a:t>dan</a:t>
            </a:r>
            <a:r>
              <a:rPr lang="en-US" sz="1700" dirty="0" smtClean="0"/>
              <a:t> </a:t>
            </a:r>
            <a:r>
              <a:rPr lang="en-US" sz="1700" dirty="0"/>
              <a:t>2 (</a:t>
            </a:r>
            <a:r>
              <a:rPr lang="en-US" sz="1700" dirty="0" err="1"/>
              <a:t>dua</a:t>
            </a:r>
            <a:r>
              <a:rPr lang="en-US" sz="1700" dirty="0"/>
              <a:t>) </a:t>
            </a:r>
            <a:r>
              <a:rPr lang="en-US" sz="1700" dirty="0" err="1"/>
              <a:t>buah</a:t>
            </a:r>
            <a:r>
              <a:rPr lang="en-US" sz="1700" dirty="0"/>
              <a:t> </a:t>
            </a:r>
            <a:r>
              <a:rPr lang="en-US" sz="1700" dirty="0" err="1"/>
              <a:t>saklar</a:t>
            </a:r>
            <a:r>
              <a:rPr lang="en-US" sz="1700" dirty="0"/>
              <a:t> </a:t>
            </a:r>
            <a:r>
              <a:rPr lang="en-US" sz="1700" dirty="0" err="1"/>
              <a:t>untuk</a:t>
            </a:r>
            <a:r>
              <a:rPr lang="en-US" sz="1700" dirty="0"/>
              <a:t> </a:t>
            </a:r>
            <a:endParaRPr lang="en-US" sz="1700" dirty="0" smtClean="0"/>
          </a:p>
          <a:p>
            <a:r>
              <a:rPr lang="en-US" sz="1700" dirty="0" err="1" smtClean="0"/>
              <a:t>masing-masing</a:t>
            </a:r>
            <a:r>
              <a:rPr lang="en-US" sz="1700" dirty="0" smtClean="0"/>
              <a:t> </a:t>
            </a:r>
            <a:r>
              <a:rPr lang="en-US" sz="1700" dirty="0"/>
              <a:t>2 (</a:t>
            </a:r>
            <a:r>
              <a:rPr lang="en-US" sz="1700" dirty="0" err="1"/>
              <a:t>dua</a:t>
            </a:r>
            <a:r>
              <a:rPr lang="en-US" sz="1700" dirty="0" smtClean="0"/>
              <a:t>) </a:t>
            </a:r>
            <a:r>
              <a:rPr lang="en-US" sz="1700" dirty="0" err="1"/>
              <a:t>titik</a:t>
            </a:r>
            <a:r>
              <a:rPr lang="en-US" sz="1700" dirty="0"/>
              <a:t> </a:t>
            </a:r>
            <a:r>
              <a:rPr lang="en-US" sz="1700" dirty="0" err="1"/>
              <a:t>lampu</a:t>
            </a:r>
            <a:endParaRPr lang="en-US" sz="1500" dirty="0"/>
          </a:p>
        </p:txBody>
      </p:sp>
      <p:sp>
        <p:nvSpPr>
          <p:cNvPr id="21" name="Rectangle 20"/>
          <p:cNvSpPr/>
          <p:nvPr/>
        </p:nvSpPr>
        <p:spPr>
          <a:xfrm>
            <a:off x="976542" y="4316503"/>
            <a:ext cx="4718653" cy="584775"/>
          </a:xfrm>
          <a:prstGeom prst="rect">
            <a:avLst/>
          </a:prstGeom>
        </p:spPr>
        <p:txBody>
          <a:bodyPr wrap="square">
            <a:spAutoFit/>
          </a:bodyPr>
          <a:lstStyle/>
          <a:p>
            <a:r>
              <a:rPr lang="fi-FI" sz="1600" dirty="0"/>
              <a:t>Papan tulis 2 unit, </a:t>
            </a:r>
            <a:endParaRPr lang="fi-FI" sz="1600" dirty="0" smtClean="0"/>
          </a:p>
          <a:p>
            <a:r>
              <a:rPr lang="fi-FI" sz="1600" dirty="0" smtClean="0"/>
              <a:t>1 </a:t>
            </a:r>
            <a:r>
              <a:rPr lang="fi-FI" sz="1600" dirty="0"/>
              <a:t>lemari penyimpanan dan 1 tempat sampah</a:t>
            </a:r>
            <a:endParaRPr lang="en-US" sz="1500" dirty="0"/>
          </a:p>
        </p:txBody>
      </p:sp>
      <p:grpSp>
        <p:nvGrpSpPr>
          <p:cNvPr id="22" name="Group 21"/>
          <p:cNvGrpSpPr/>
          <p:nvPr/>
        </p:nvGrpSpPr>
        <p:grpSpPr>
          <a:xfrm>
            <a:off x="448011" y="5006189"/>
            <a:ext cx="409114" cy="382534"/>
            <a:chOff x="5429250" y="4343458"/>
            <a:chExt cx="409114" cy="382534"/>
          </a:xfrm>
        </p:grpSpPr>
        <p:grpSp>
          <p:nvGrpSpPr>
            <p:cNvPr id="23" name="Group 22"/>
            <p:cNvGrpSpPr/>
            <p:nvPr/>
          </p:nvGrpSpPr>
          <p:grpSpPr>
            <a:xfrm>
              <a:off x="5429250" y="4436076"/>
              <a:ext cx="409114" cy="289916"/>
              <a:chOff x="5429250" y="4436076"/>
              <a:chExt cx="409114" cy="289916"/>
            </a:xfrm>
          </p:grpSpPr>
          <p:sp>
            <p:nvSpPr>
              <p:cNvPr id="25" name="Rectangle 24"/>
              <p:cNvSpPr/>
              <p:nvPr/>
            </p:nvSpPr>
            <p:spPr>
              <a:xfrm>
                <a:off x="5429250"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5792645" y="4436076"/>
                <a:ext cx="45719" cy="2899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5429250" y="4436076"/>
                <a:ext cx="409114" cy="14495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Block Arc 23"/>
            <p:cNvSpPr/>
            <p:nvPr/>
          </p:nvSpPr>
          <p:spPr>
            <a:xfrm>
              <a:off x="5477746" y="4343458"/>
              <a:ext cx="45719" cy="193312"/>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8" name="Picture 8"/>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454" t="19876" r="30056" b="13815"/>
          <a:stretch/>
        </p:blipFill>
        <p:spPr bwMode="auto">
          <a:xfrm>
            <a:off x="444501" y="3488606"/>
            <a:ext cx="416135" cy="392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9"/>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42282" t="39265" r="42611" b="34961"/>
          <a:stretch/>
        </p:blipFill>
        <p:spPr bwMode="auto">
          <a:xfrm>
            <a:off x="415414" y="4344548"/>
            <a:ext cx="474308" cy="48547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0" name="Straight Connector 29"/>
          <p:cNvCxnSpPr/>
          <p:nvPr/>
        </p:nvCxnSpPr>
        <p:spPr>
          <a:xfrm flipV="1">
            <a:off x="578124" y="2458592"/>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78124" y="3304978"/>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V="1">
            <a:off x="578124" y="4220420"/>
            <a:ext cx="5305310" cy="1302"/>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8124" y="4957449"/>
            <a:ext cx="53053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925051" y="5006189"/>
            <a:ext cx="3983833" cy="553998"/>
          </a:xfrm>
          <a:prstGeom prst="rect">
            <a:avLst/>
          </a:prstGeom>
        </p:spPr>
        <p:txBody>
          <a:bodyPr wrap="square">
            <a:spAutoFit/>
          </a:bodyPr>
          <a:lstStyle/>
          <a:p>
            <a:r>
              <a:rPr lang="en-US" sz="1500" dirty="0" err="1"/>
              <a:t>Kursi</a:t>
            </a:r>
            <a:r>
              <a:rPr lang="en-US" sz="1500" dirty="0"/>
              <a:t> </a:t>
            </a:r>
            <a:r>
              <a:rPr lang="en-US" sz="1500" dirty="0" err="1"/>
              <a:t>dan</a:t>
            </a:r>
            <a:r>
              <a:rPr lang="en-US" sz="1500" dirty="0"/>
              <a:t> </a:t>
            </a:r>
            <a:r>
              <a:rPr lang="en-US" sz="1500" dirty="0" err="1"/>
              <a:t>Meja</a:t>
            </a:r>
            <a:r>
              <a:rPr lang="en-US" sz="1500" dirty="0"/>
              <a:t> </a:t>
            </a:r>
            <a:r>
              <a:rPr lang="en-US" sz="1500" dirty="0" err="1"/>
              <a:t>Siswa</a:t>
            </a:r>
            <a:r>
              <a:rPr lang="en-US" sz="1500" dirty="0"/>
              <a:t> </a:t>
            </a:r>
            <a:r>
              <a:rPr lang="en-US" sz="1500" dirty="0" err="1"/>
              <a:t>tersedia</a:t>
            </a:r>
            <a:r>
              <a:rPr lang="en-US" sz="1500" dirty="0"/>
              <a:t> </a:t>
            </a:r>
            <a:r>
              <a:rPr lang="en-US" sz="1500" b="1" dirty="0">
                <a:solidFill>
                  <a:srgbClr val="C00000"/>
                </a:solidFill>
              </a:rPr>
              <a:t>36 unit</a:t>
            </a:r>
            <a:r>
              <a:rPr lang="en-US" sz="1500" dirty="0">
                <a:solidFill>
                  <a:schemeClr val="tx1">
                    <a:lumMod val="65000"/>
                    <a:lumOff val="35000"/>
                  </a:schemeClr>
                </a:solidFill>
              </a:rPr>
              <a:t>, </a:t>
            </a:r>
            <a:endParaRPr lang="en-US" sz="1500" dirty="0" smtClean="0">
              <a:solidFill>
                <a:schemeClr val="tx1">
                  <a:lumMod val="65000"/>
                  <a:lumOff val="35000"/>
                </a:schemeClr>
              </a:solidFill>
            </a:endParaRPr>
          </a:p>
          <a:p>
            <a:r>
              <a:rPr lang="en-US" sz="1500" dirty="0" err="1" smtClean="0"/>
              <a:t>Kursi</a:t>
            </a:r>
            <a:r>
              <a:rPr lang="en-US" sz="1500" dirty="0" smtClean="0"/>
              <a:t> </a:t>
            </a:r>
            <a:r>
              <a:rPr lang="en-US" sz="1500" dirty="0" err="1"/>
              <a:t>dan</a:t>
            </a:r>
            <a:r>
              <a:rPr lang="en-US" sz="1500" dirty="0"/>
              <a:t> </a:t>
            </a:r>
            <a:r>
              <a:rPr lang="en-US" sz="1500" dirty="0" err="1"/>
              <a:t>meja</a:t>
            </a:r>
            <a:r>
              <a:rPr lang="en-US" sz="1500" dirty="0"/>
              <a:t> guru </a:t>
            </a:r>
            <a:r>
              <a:rPr lang="en-US" sz="1500" b="1" dirty="0">
                <a:solidFill>
                  <a:srgbClr val="C00000"/>
                </a:solidFill>
              </a:rPr>
              <a:t>1 unit</a:t>
            </a:r>
          </a:p>
        </p:txBody>
      </p:sp>
      <p:sp>
        <p:nvSpPr>
          <p:cNvPr id="35" name="Rectangle 34"/>
          <p:cNvSpPr/>
          <p:nvPr/>
        </p:nvSpPr>
        <p:spPr>
          <a:xfrm>
            <a:off x="415414" y="5829619"/>
            <a:ext cx="6096000" cy="553998"/>
          </a:xfrm>
          <a:prstGeom prst="rect">
            <a:avLst/>
          </a:prstGeom>
        </p:spPr>
        <p:txBody>
          <a:bodyPr>
            <a:spAutoFit/>
          </a:bodyPr>
          <a:lstStyle/>
          <a:p>
            <a:r>
              <a:rPr lang="en-US" sz="1500" dirty="0" err="1"/>
              <a:t>Untuk</a:t>
            </a:r>
            <a:r>
              <a:rPr lang="en-US" sz="1500" dirty="0"/>
              <a:t> </a:t>
            </a:r>
            <a:r>
              <a:rPr lang="en-US" sz="1500" dirty="0" err="1"/>
              <a:t>ruang</a:t>
            </a:r>
            <a:r>
              <a:rPr lang="en-US" sz="1500" dirty="0"/>
              <a:t> </a:t>
            </a:r>
            <a:r>
              <a:rPr lang="en-US" sz="1500" dirty="0" err="1"/>
              <a:t>kelas</a:t>
            </a:r>
            <a:r>
              <a:rPr lang="en-US" sz="1500" dirty="0"/>
              <a:t> yang </a:t>
            </a:r>
            <a:r>
              <a:rPr lang="en-US" sz="1500" dirty="0" err="1"/>
              <a:t>didisain</a:t>
            </a:r>
            <a:r>
              <a:rPr lang="en-US" sz="1500" dirty="0"/>
              <a:t> </a:t>
            </a:r>
            <a:r>
              <a:rPr lang="en-US" sz="1500" dirty="0" err="1"/>
              <a:t>dengan</a:t>
            </a:r>
            <a:r>
              <a:rPr lang="en-US" sz="1500" dirty="0"/>
              <a:t> </a:t>
            </a:r>
            <a:r>
              <a:rPr lang="en-US" sz="1500" dirty="0" err="1"/>
              <a:t>fasilitas</a:t>
            </a:r>
            <a:r>
              <a:rPr lang="en-US" sz="1500" dirty="0"/>
              <a:t> AC </a:t>
            </a:r>
            <a:r>
              <a:rPr lang="en-US" sz="1500" dirty="0" err="1"/>
              <a:t>dengan</a:t>
            </a:r>
            <a:r>
              <a:rPr lang="en-US" sz="1500" dirty="0"/>
              <a:t> </a:t>
            </a:r>
            <a:r>
              <a:rPr lang="en-US" sz="1500" dirty="0" err="1"/>
              <a:t>spesifikasi</a:t>
            </a:r>
            <a:r>
              <a:rPr lang="en-US" sz="1500" dirty="0"/>
              <a:t> minimal 2 x 1PK </a:t>
            </a:r>
            <a:r>
              <a:rPr lang="en-US" sz="1500" dirty="0" err="1"/>
              <a:t>atau</a:t>
            </a:r>
            <a:r>
              <a:rPr lang="en-US" sz="1500" dirty="0"/>
              <a:t> 1 x 2PK </a:t>
            </a:r>
            <a:r>
              <a:rPr lang="en-US" sz="1500" dirty="0" err="1"/>
              <a:t>harus</a:t>
            </a:r>
            <a:r>
              <a:rPr lang="en-US" sz="1500" dirty="0"/>
              <a:t> </a:t>
            </a:r>
            <a:r>
              <a:rPr lang="en-US" sz="1500" dirty="0" err="1"/>
              <a:t>disediakan</a:t>
            </a:r>
            <a:r>
              <a:rPr lang="en-US" sz="1500" dirty="0"/>
              <a:t> </a:t>
            </a:r>
            <a:r>
              <a:rPr lang="en-US" sz="1500" dirty="0" err="1"/>
              <a:t>instalasi</a:t>
            </a:r>
            <a:r>
              <a:rPr lang="en-US" sz="1500" dirty="0"/>
              <a:t> </a:t>
            </a:r>
            <a:r>
              <a:rPr lang="en-US" sz="1500" dirty="0" err="1"/>
              <a:t>listrik</a:t>
            </a:r>
            <a:r>
              <a:rPr lang="en-US" sz="1500" dirty="0"/>
              <a:t> </a:t>
            </a:r>
            <a:r>
              <a:rPr lang="en-US" sz="1500" dirty="0" err="1"/>
              <a:t>pendukung</a:t>
            </a:r>
            <a:endParaRPr lang="en-US" sz="1500" dirty="0"/>
          </a:p>
        </p:txBody>
      </p:sp>
      <p:cxnSp>
        <p:nvCxnSpPr>
          <p:cNvPr id="36" name="Straight Connector 35"/>
          <p:cNvCxnSpPr/>
          <p:nvPr/>
        </p:nvCxnSpPr>
        <p:spPr>
          <a:xfrm>
            <a:off x="607863" y="5741826"/>
            <a:ext cx="5305310"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37" name="Picture 3"/>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511413" y="704518"/>
            <a:ext cx="1556083" cy="9745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8" name="Straight Connector 37"/>
          <p:cNvCxnSpPr/>
          <p:nvPr/>
        </p:nvCxnSpPr>
        <p:spPr>
          <a:xfrm>
            <a:off x="6240379" y="886251"/>
            <a:ext cx="0" cy="5220367"/>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a:off x="6511413" y="1946322"/>
            <a:ext cx="5391828" cy="3416320"/>
          </a:xfrm>
          <a:prstGeom prst="rect">
            <a:avLst/>
          </a:prstGeom>
        </p:spPr>
        <p:txBody>
          <a:bodyPr wrap="square">
            <a:spAutoFit/>
          </a:bodyPr>
          <a:lstStyle/>
          <a:p>
            <a:pPr marL="285750" indent="-285750">
              <a:buFont typeface="Wingdings" pitchFamily="2" charset="2"/>
              <a:buChar char="q"/>
            </a:pPr>
            <a:r>
              <a:rPr lang="en-US" b="1" dirty="0" err="1"/>
              <a:t>Bukaan</a:t>
            </a:r>
            <a:r>
              <a:rPr lang="en-US" b="1" dirty="0"/>
              <a:t> </a:t>
            </a:r>
            <a:r>
              <a:rPr lang="en-US" b="1" dirty="0" err="1"/>
              <a:t>pintu</a:t>
            </a:r>
            <a:r>
              <a:rPr lang="en-US" b="1" dirty="0"/>
              <a:t> </a:t>
            </a:r>
            <a:r>
              <a:rPr lang="en-US" b="1" dirty="0" err="1"/>
              <a:t>ke</a:t>
            </a:r>
            <a:r>
              <a:rPr lang="en-US" b="1" dirty="0"/>
              <a:t> </a:t>
            </a:r>
            <a:r>
              <a:rPr lang="en-US" b="1" dirty="0" err="1"/>
              <a:t>arah</a:t>
            </a:r>
            <a:r>
              <a:rPr lang="en-US" b="1" dirty="0"/>
              <a:t> </a:t>
            </a:r>
            <a:r>
              <a:rPr lang="en-US" b="1" dirty="0" err="1"/>
              <a:t>luar</a:t>
            </a:r>
            <a:r>
              <a:rPr lang="en-US" b="1" dirty="0"/>
              <a:t> (</a:t>
            </a:r>
            <a:r>
              <a:rPr lang="en-US" b="1" dirty="0" err="1"/>
              <a:t>selasar</a:t>
            </a:r>
            <a:r>
              <a:rPr lang="en-US" b="1" dirty="0"/>
              <a:t>), </a:t>
            </a:r>
            <a:r>
              <a:rPr lang="en-US" dirty="0" err="1"/>
              <a:t>dimaksudkan</a:t>
            </a:r>
            <a:r>
              <a:rPr lang="en-US" dirty="0"/>
              <a:t> </a:t>
            </a:r>
            <a:r>
              <a:rPr lang="en-US" dirty="0" err="1"/>
              <a:t>untuk</a:t>
            </a:r>
            <a:r>
              <a:rPr lang="en-US" dirty="0"/>
              <a:t> </a:t>
            </a:r>
            <a:r>
              <a:rPr lang="en-US" dirty="0" err="1"/>
              <a:t>mempermudah</a:t>
            </a:r>
            <a:r>
              <a:rPr lang="en-US" dirty="0"/>
              <a:t> proses </a:t>
            </a:r>
            <a:r>
              <a:rPr lang="en-US" dirty="0" err="1"/>
              <a:t>evakuasi</a:t>
            </a:r>
            <a:r>
              <a:rPr lang="en-US" dirty="0"/>
              <a:t> yang </a:t>
            </a:r>
            <a:r>
              <a:rPr lang="en-US" dirty="0" err="1"/>
              <a:t>tiba-tiba</a:t>
            </a:r>
            <a:r>
              <a:rPr lang="en-US" dirty="0"/>
              <a:t> </a:t>
            </a:r>
            <a:r>
              <a:rPr lang="en-US" dirty="0" err="1"/>
              <a:t>dan</a:t>
            </a:r>
            <a:r>
              <a:rPr lang="en-US" dirty="0"/>
              <a:t> </a:t>
            </a:r>
            <a:r>
              <a:rPr lang="en-US" dirty="0" err="1"/>
              <a:t>melibatkan</a:t>
            </a:r>
            <a:r>
              <a:rPr lang="en-US" dirty="0"/>
              <a:t> </a:t>
            </a:r>
            <a:r>
              <a:rPr lang="en-US" dirty="0" err="1"/>
              <a:t>banyak</a:t>
            </a:r>
            <a:r>
              <a:rPr lang="en-US" dirty="0"/>
              <a:t> </a:t>
            </a:r>
            <a:r>
              <a:rPr lang="en-US" dirty="0" err="1"/>
              <a:t>siswa</a:t>
            </a:r>
            <a:r>
              <a:rPr lang="en-US" dirty="0" smtClean="0"/>
              <a:t>.</a:t>
            </a:r>
          </a:p>
          <a:p>
            <a:endParaRPr lang="en-US" dirty="0"/>
          </a:p>
          <a:p>
            <a:pPr marL="285750" indent="-285750">
              <a:buFont typeface="Wingdings" pitchFamily="2" charset="2"/>
              <a:buChar char="q"/>
            </a:pPr>
            <a:r>
              <a:rPr lang="en-US" b="1" dirty="0" err="1"/>
              <a:t>Lebar</a:t>
            </a:r>
            <a:r>
              <a:rPr lang="en-US" b="1" dirty="0"/>
              <a:t> </a:t>
            </a:r>
            <a:r>
              <a:rPr lang="en-US" b="1" dirty="0" err="1"/>
              <a:t>selasar</a:t>
            </a:r>
            <a:r>
              <a:rPr lang="en-US" b="1" dirty="0"/>
              <a:t> </a:t>
            </a:r>
            <a:r>
              <a:rPr lang="en-US" b="1" dirty="0" err="1"/>
              <a:t>kelas</a:t>
            </a:r>
            <a:r>
              <a:rPr lang="en-US" b="1" dirty="0"/>
              <a:t> minimal 2 m</a:t>
            </a:r>
            <a:r>
              <a:rPr lang="en-US" dirty="0"/>
              <a:t>, </a:t>
            </a:r>
            <a:r>
              <a:rPr lang="en-US" dirty="0" err="1"/>
              <a:t>akan</a:t>
            </a:r>
            <a:r>
              <a:rPr lang="en-US" dirty="0"/>
              <a:t> </a:t>
            </a:r>
            <a:r>
              <a:rPr lang="en-US" dirty="0" err="1"/>
              <a:t>memberi</a:t>
            </a:r>
            <a:r>
              <a:rPr lang="en-US" dirty="0"/>
              <a:t> </a:t>
            </a:r>
            <a:r>
              <a:rPr lang="en-US" dirty="0" err="1"/>
              <a:t>ruang</a:t>
            </a:r>
            <a:r>
              <a:rPr lang="en-US" dirty="0"/>
              <a:t> yang </a:t>
            </a:r>
            <a:r>
              <a:rPr lang="en-US" dirty="0" err="1"/>
              <a:t>cukup</a:t>
            </a:r>
            <a:r>
              <a:rPr lang="en-US" dirty="0"/>
              <a:t> </a:t>
            </a:r>
            <a:r>
              <a:rPr lang="en-US" dirty="0" err="1"/>
              <a:t>untuk</a:t>
            </a:r>
            <a:r>
              <a:rPr lang="en-US" dirty="0"/>
              <a:t> </a:t>
            </a:r>
            <a:r>
              <a:rPr lang="en-US" dirty="0" err="1"/>
              <a:t>pergerakan</a:t>
            </a:r>
            <a:r>
              <a:rPr lang="en-US" dirty="0"/>
              <a:t> </a:t>
            </a:r>
            <a:r>
              <a:rPr lang="en-US" dirty="0" err="1"/>
              <a:t>horisontal</a:t>
            </a:r>
            <a:r>
              <a:rPr lang="en-US" dirty="0"/>
              <a:t> </a:t>
            </a:r>
            <a:r>
              <a:rPr lang="en-US" dirty="0" err="1"/>
              <a:t>antar</a:t>
            </a:r>
            <a:r>
              <a:rPr lang="en-US" dirty="0"/>
              <a:t> </a:t>
            </a:r>
            <a:r>
              <a:rPr lang="en-US" dirty="0" err="1"/>
              <a:t>ruang</a:t>
            </a:r>
            <a:r>
              <a:rPr lang="en-US" dirty="0" smtClean="0"/>
              <a:t>.</a:t>
            </a:r>
          </a:p>
          <a:p>
            <a:endParaRPr lang="en-US" dirty="0"/>
          </a:p>
          <a:p>
            <a:pPr marL="285750" indent="-285750">
              <a:buFont typeface="Wingdings" pitchFamily="2" charset="2"/>
              <a:buChar char="q"/>
            </a:pPr>
            <a:r>
              <a:rPr lang="en-US" b="1" dirty="0" err="1"/>
              <a:t>Bukaan</a:t>
            </a:r>
            <a:r>
              <a:rPr lang="en-US" b="1" dirty="0"/>
              <a:t> </a:t>
            </a:r>
            <a:r>
              <a:rPr lang="en-US" b="1" dirty="0" err="1"/>
              <a:t>cahaya</a:t>
            </a:r>
            <a:r>
              <a:rPr lang="en-US" b="1" dirty="0"/>
              <a:t> minimal 10% </a:t>
            </a:r>
            <a:r>
              <a:rPr lang="en-US" dirty="0" err="1"/>
              <a:t>dan</a:t>
            </a:r>
            <a:r>
              <a:rPr lang="en-US" dirty="0"/>
              <a:t> </a:t>
            </a:r>
            <a:r>
              <a:rPr lang="en-US" b="1" dirty="0" err="1"/>
              <a:t>bukaan</a:t>
            </a:r>
            <a:r>
              <a:rPr lang="en-US" b="1" dirty="0"/>
              <a:t> </a:t>
            </a:r>
            <a:r>
              <a:rPr lang="en-US" b="1" dirty="0" err="1"/>
              <a:t>ventilasi</a:t>
            </a:r>
            <a:r>
              <a:rPr lang="en-US" b="1" dirty="0"/>
              <a:t> </a:t>
            </a:r>
            <a:r>
              <a:rPr lang="en-US" b="1" dirty="0" err="1"/>
              <a:t>udara</a:t>
            </a:r>
            <a:r>
              <a:rPr lang="en-US" b="1" dirty="0"/>
              <a:t> minimal 5%</a:t>
            </a:r>
            <a:r>
              <a:rPr lang="en-US" dirty="0"/>
              <a:t> </a:t>
            </a:r>
            <a:r>
              <a:rPr lang="en-US" dirty="0" err="1"/>
              <a:t>dari</a:t>
            </a:r>
            <a:r>
              <a:rPr lang="en-US" dirty="0"/>
              <a:t> </a:t>
            </a:r>
            <a:r>
              <a:rPr lang="en-US" dirty="0" err="1"/>
              <a:t>luas</a:t>
            </a:r>
            <a:r>
              <a:rPr lang="en-US" dirty="0"/>
              <a:t> </a:t>
            </a:r>
            <a:r>
              <a:rPr lang="en-US" dirty="0" err="1"/>
              <a:t>ruang</a:t>
            </a:r>
            <a:r>
              <a:rPr lang="en-US" dirty="0"/>
              <a:t> </a:t>
            </a:r>
            <a:r>
              <a:rPr lang="en-US" dirty="0" err="1"/>
              <a:t>kelas</a:t>
            </a:r>
            <a:r>
              <a:rPr lang="en-US" dirty="0"/>
              <a:t>, </a:t>
            </a:r>
            <a:r>
              <a:rPr lang="en-US" dirty="0" err="1"/>
              <a:t>untuk</a:t>
            </a:r>
            <a:r>
              <a:rPr lang="en-US" dirty="0"/>
              <a:t> </a:t>
            </a:r>
            <a:r>
              <a:rPr lang="en-US" dirty="0" err="1"/>
              <a:t>sehatnya</a:t>
            </a:r>
            <a:r>
              <a:rPr lang="en-US" dirty="0"/>
              <a:t> </a:t>
            </a:r>
            <a:r>
              <a:rPr lang="en-US" dirty="0" err="1"/>
              <a:t>kondisi</a:t>
            </a:r>
            <a:r>
              <a:rPr lang="en-US" dirty="0"/>
              <a:t> </a:t>
            </a:r>
            <a:r>
              <a:rPr lang="en-US" dirty="0" err="1"/>
              <a:t>ruang</a:t>
            </a:r>
            <a:r>
              <a:rPr lang="en-US" dirty="0"/>
              <a:t> </a:t>
            </a:r>
            <a:r>
              <a:rPr lang="en-US" dirty="0" err="1"/>
              <a:t>dengan</a:t>
            </a:r>
            <a:r>
              <a:rPr lang="en-US" dirty="0"/>
              <a:t> </a:t>
            </a:r>
            <a:r>
              <a:rPr lang="en-US" dirty="0" err="1"/>
              <a:t>penerangan</a:t>
            </a:r>
            <a:r>
              <a:rPr lang="en-US" dirty="0"/>
              <a:t> </a:t>
            </a:r>
            <a:r>
              <a:rPr lang="en-US" dirty="0" err="1"/>
              <a:t>alami</a:t>
            </a:r>
            <a:r>
              <a:rPr lang="en-US" dirty="0"/>
              <a:t>, </a:t>
            </a:r>
            <a:r>
              <a:rPr lang="en-US" dirty="0" err="1"/>
              <a:t>sirkulasi</a:t>
            </a:r>
            <a:r>
              <a:rPr lang="en-US" dirty="0"/>
              <a:t> </a:t>
            </a:r>
            <a:r>
              <a:rPr lang="en-US" dirty="0" err="1"/>
              <a:t>udara</a:t>
            </a:r>
            <a:r>
              <a:rPr lang="en-US" dirty="0"/>
              <a:t> </a:t>
            </a:r>
            <a:r>
              <a:rPr lang="en-US" dirty="0" err="1"/>
              <a:t>dan</a:t>
            </a:r>
            <a:r>
              <a:rPr lang="en-US" dirty="0"/>
              <a:t> </a:t>
            </a:r>
            <a:r>
              <a:rPr lang="en-US" dirty="0" err="1"/>
              <a:t>kelembaban</a:t>
            </a:r>
            <a:r>
              <a:rPr lang="en-US" dirty="0"/>
              <a:t> normal.</a:t>
            </a:r>
          </a:p>
        </p:txBody>
      </p:sp>
    </p:spTree>
    <p:extLst>
      <p:ext uri="{BB962C8B-B14F-4D97-AF65-F5344CB8AC3E}">
        <p14:creationId xmlns:p14="http://schemas.microsoft.com/office/powerpoint/2010/main" val="33147162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1460</TotalTime>
  <Words>12387</Words>
  <Application>Microsoft Office PowerPoint</Application>
  <PresentationFormat>Widescreen</PresentationFormat>
  <Paragraphs>1749</Paragraphs>
  <Slides>134</Slides>
  <Notes>0</Notes>
  <HiddenSlides>0</HiddenSlides>
  <MMClips>0</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134</vt:i4>
      </vt:variant>
    </vt:vector>
  </HeadingPairs>
  <TitlesOfParts>
    <vt:vector size="161" baseType="lpstr">
      <vt:lpstr>ＭＳ Ｐゴシック</vt:lpstr>
      <vt:lpstr>游ゴシック</vt:lpstr>
      <vt:lpstr>Adobe Fan Heiti Std B</vt:lpstr>
      <vt:lpstr>Aleo-BoldItalic</vt:lpstr>
      <vt:lpstr>Arial</vt:lpstr>
      <vt:lpstr>Arial Narrow</vt:lpstr>
      <vt:lpstr>Arial Nova Cond Light</vt:lpstr>
      <vt:lpstr>Bahnschrift</vt:lpstr>
      <vt:lpstr>Baskerville Old Face</vt:lpstr>
      <vt:lpstr>Bell MT</vt:lpstr>
      <vt:lpstr>Bookman Old Style</vt:lpstr>
      <vt:lpstr>Britannic Bold</vt:lpstr>
      <vt:lpstr>Calibri</vt:lpstr>
      <vt:lpstr>Calibri Light</vt:lpstr>
      <vt:lpstr>Century Gothic</vt:lpstr>
      <vt:lpstr>Clear Sans Light</vt:lpstr>
      <vt:lpstr>Constantia</vt:lpstr>
      <vt:lpstr>Helvetica Light</vt:lpstr>
      <vt:lpstr>Helvetica Neue</vt:lpstr>
      <vt:lpstr>Humnst777 Cn BT</vt:lpstr>
      <vt:lpstr>Times New Roman</vt:lpstr>
      <vt:lpstr>Verdana</vt:lpstr>
      <vt:lpstr>Wingdings</vt:lpstr>
      <vt:lpstr>Office Theme</vt:lpstr>
      <vt:lpstr>4_Office Theme</vt:lpstr>
      <vt:lpstr>8_Office Theme</vt:lpstr>
      <vt:lpstr>2_Office Theme</vt:lpstr>
      <vt:lpstr>PowerPoint Presentation</vt:lpstr>
      <vt:lpstr>DAFTAR ISI</vt:lpstr>
      <vt:lpstr>01</vt:lpstr>
      <vt:lpstr>01.a</vt:lpstr>
      <vt:lpstr>Perubahan Mekanisme Penganggaran Dana BOS</vt:lpstr>
      <vt:lpstr>Mekanisme Penganggaran dan Penyaluran BOS</vt:lpstr>
      <vt:lpstr>Mekanisme Penyaluran Dana BOS ke Sekolah</vt:lpstr>
      <vt:lpstr>Perubahan RKA Sekolah</vt:lpstr>
      <vt:lpstr>RKA Sekolah sebagai Syarat Penyaluran</vt:lpstr>
      <vt:lpstr>Tugas dan Tanggung Jawab Tim BOS</vt:lpstr>
      <vt:lpstr>Kewenangan Pengelolaan Program BOS</vt:lpstr>
      <vt:lpstr>Dasar Hukum Pelaksanaan Program BOS</vt:lpstr>
      <vt:lpstr>01.b</vt:lpstr>
      <vt:lpstr>Tujuan BOS SMA 2018</vt:lpstr>
      <vt:lpstr>Implementasi Program BOS SMA di Sekolah</vt:lpstr>
      <vt:lpstr>Ketentuan Pungutan/SPP di Kemdikbud</vt:lpstr>
      <vt:lpstr>BOS SMA dalam MBS</vt:lpstr>
      <vt:lpstr>Komite Sekolah – Permendikbud 75 Tahun 2016</vt:lpstr>
      <vt:lpstr>01.b</vt:lpstr>
      <vt:lpstr>Mekanisme Program BOS SMA</vt:lpstr>
      <vt:lpstr>Implementasi Pendataan Dapodik dalam Alokasi BOS SMA</vt:lpstr>
      <vt:lpstr>Mekanisme Cut Off untuk Alokasi Dana per Sekolah</vt:lpstr>
      <vt:lpstr>Kebijakan Dit. PSMA dalam Alokasi BOS SMA</vt:lpstr>
      <vt:lpstr>Ketentuan Terkait Penyaluran</vt:lpstr>
      <vt:lpstr>01.c</vt:lpstr>
      <vt:lpstr>Ketentuan Pembelian/Pengadaan Barang dan Jasa di Sekolah</vt:lpstr>
      <vt:lpstr>Ketentuan Pembelian/Pengadaan Barang dan Jasa di Sekolah</vt:lpstr>
      <vt:lpstr>Ketentuan Pembelian Buku K13</vt:lpstr>
      <vt:lpstr>BOS Non Tunai</vt:lpstr>
      <vt:lpstr>01.d</vt:lpstr>
      <vt:lpstr>Evaluasi Penggunaan Dana BOS SMA Tahun 2017</vt:lpstr>
      <vt:lpstr>SMA dengan Kasus Korupsi Dana BOS</vt:lpstr>
      <vt:lpstr>Ketentuan Umum Penggunaan Dana BOS SMA</vt:lpstr>
      <vt:lpstr>Larangan Penggunaan Dana BOS - 1 </vt:lpstr>
      <vt:lpstr>Larangan Penggunaan Dana BOS - 2</vt:lpstr>
      <vt:lpstr>Penggunaan Dana BOS SMA Tahun  2018</vt:lpstr>
      <vt:lpstr>1. Pengembangan Perpustakaan</vt:lpstr>
      <vt:lpstr>2. Penerimaan Peserta Didik Baru (PPDB)</vt:lpstr>
      <vt:lpstr>3. Pembelajaran dan Ekstrakurikuler</vt:lpstr>
      <vt:lpstr>4. Kegiatan Evaluasi Pembelajaran</vt:lpstr>
      <vt:lpstr>5. Pengelolaan Sekolah - 1</vt:lpstr>
      <vt:lpstr>5. Pengelolaan Sekolah - 2</vt:lpstr>
      <vt:lpstr>5. Pengelolaan Sekolah - 3</vt:lpstr>
      <vt:lpstr>6. Pengembangan Profesi GTK dan Manajemen Sekolah</vt:lpstr>
      <vt:lpstr>7. Langganan Daya dan Jasa</vt:lpstr>
      <vt:lpstr>8. Pemeliharaan Sarana dan Prasarana Sekolah</vt:lpstr>
      <vt:lpstr>9. Pembayaran Honor</vt:lpstr>
      <vt:lpstr>10. Pembelian Alat Multi Media Pembelajaran</vt:lpstr>
      <vt:lpstr>01.e</vt:lpstr>
      <vt:lpstr>Ketentuan Umum Pelaporan</vt:lpstr>
      <vt:lpstr>Tata Laksana Pembukuan Dana BOS</vt:lpstr>
      <vt:lpstr>Kewajiban Pelaporan Sekolah - 1</vt:lpstr>
      <vt:lpstr>Kewajiban Pelaporan Sekolah - 2</vt:lpstr>
      <vt:lpstr>Pelaporan Sekolah ke Laman BOS – Penggunaan 2017</vt:lpstr>
      <vt:lpstr>Ketentuan Pajak dalam BOS</vt:lpstr>
      <vt:lpstr>P3M BOS SMA</vt:lpstr>
      <vt:lpstr>02</vt:lpstr>
      <vt:lpstr>02.a</vt:lpstr>
      <vt:lpstr>Postur Anggaran Fungsi Pendidikan Tahun 2018</vt:lpstr>
      <vt:lpstr>Proses Penganggaran dan Pengalokasian DAK Fisik 2018</vt:lpstr>
      <vt:lpstr>DAK Fisik ?</vt:lpstr>
      <vt:lpstr>Tujuan DAK Fisik Pendidikan?</vt:lpstr>
      <vt:lpstr>Dasar Hukum Pelaksanaan DAK Fisik</vt:lpstr>
      <vt:lpstr>Kewenangan Pengelolaan DAK Fisik</vt:lpstr>
      <vt:lpstr>Mekanisme Penyaluran - PMK 112/PMK.07/2017 </vt:lpstr>
      <vt:lpstr>Perbedaan Menu DAK Fisik SMA Tahun 2017 vs Tahun 2018</vt:lpstr>
      <vt:lpstr>Menu DAK Fisik SMA Tahun 2018</vt:lpstr>
      <vt:lpstr>Target Output DAK Fisik SMA - Reguler</vt:lpstr>
      <vt:lpstr>Target Output DAK Fisik SMA - Affirmasi</vt:lpstr>
      <vt:lpstr>Kriteria Umum - 1</vt:lpstr>
      <vt:lpstr>Kriteria Umum - 2</vt:lpstr>
      <vt:lpstr>Kriteria Khusus DAK Fisik Reguler – Prasarana - 1</vt:lpstr>
      <vt:lpstr>Kriteria Khusus DAK Fisik Reguler – Prasarana - 2</vt:lpstr>
      <vt:lpstr>Kriteria Khusus DAK Fisik Reguler – Sarana</vt:lpstr>
      <vt:lpstr>Kriteria Khusus DAK Fisik Affirmasi</vt:lpstr>
      <vt:lpstr>02.b</vt:lpstr>
      <vt:lpstr>Ketentuan Umum (lampiran I, Perpres No. 5 Tahun 2018) </vt:lpstr>
      <vt:lpstr>Ketentuan Khusus (lampiran I, Perpres No. 5 Tahun 2018) </vt:lpstr>
      <vt:lpstr>Pelaksanaan Kegiatan Sarana SMA oleh Dinas</vt:lpstr>
      <vt:lpstr>Pelaksanaan Kegiatan Prasarana SMA di Sekolah</vt:lpstr>
      <vt:lpstr>Tugas dan Tanggung Jawab</vt:lpstr>
      <vt:lpstr>Tugas P2S dibantu Fasilitator (lampiran I, Permendikbud 8 Tahun 2018) - 1</vt:lpstr>
      <vt:lpstr>Tugas P2S dibantu Fasilitator (lampiran I, Permendikbud 8 Tahun 2018) - 2</vt:lpstr>
      <vt:lpstr>02.c</vt:lpstr>
      <vt:lpstr>Menu Peningkatan Prasarana SMA (Lampiran IV, Permendikbud 8 Tahun 2018 )</vt:lpstr>
      <vt:lpstr>Ketentuan Pembiayaan (Lampiran IV, Permendikbud 8 Tahun 2018 )</vt:lpstr>
      <vt:lpstr>Pemahaman Teknis (Lampiran IV, Permendikbud 8 Tahun 2018 )</vt:lpstr>
      <vt:lpstr>Tahapan Persiapan (lampiran IV, Permendikbud 8 Tahun 2018) </vt:lpstr>
      <vt:lpstr>Tahapan Pelaksanaan (lampiran IV, Permendikbud 8 Tahun 2018) </vt:lpstr>
      <vt:lpstr>Pembukuan Keuangan (lampiran I, Perpres 5 Tahun 2018)</vt:lpstr>
      <vt:lpstr>Mekanisme Pelaporan</vt:lpstr>
      <vt:lpstr>02.c.1</vt:lpstr>
      <vt:lpstr>Rehabilitasi Bangunan DAK Fisik SMA (lampiran IV, Permendikbud 8 Tahun 2018)</vt:lpstr>
      <vt:lpstr>Kategori Tingkat Kerusakan pada Rehab (lampiran IV, Permendikbud 8 Tahun 2018)</vt:lpstr>
      <vt:lpstr>Identifikasi dan Analisis Tingkat Kerusakan Bangunan</vt:lpstr>
      <vt:lpstr>Hasil Identifikasi</vt:lpstr>
      <vt:lpstr>02.c.2</vt:lpstr>
      <vt:lpstr>Fungsi dan Karakteristik RKB SMA (lampiran IV, Permendikbud 8 Tahun 2018) </vt:lpstr>
      <vt:lpstr>Prasyarat Utilitas Ruang RKB SMA</vt:lpstr>
      <vt:lpstr>Standar Kelengkapan dan Luas Ruang RKB SMA</vt:lpstr>
      <vt:lpstr>02.c.3</vt:lpstr>
      <vt:lpstr>Fungsi dan Karakteristik Ruang Lab. Fisika SMA</vt:lpstr>
      <vt:lpstr>Prasyarat Utilitas Ruang Lab. Fisika SMA</vt:lpstr>
      <vt:lpstr>Standar Kelengkapan dan Luas Ruang Lab. Fisika SMA</vt:lpstr>
      <vt:lpstr>02.c.4</vt:lpstr>
      <vt:lpstr>Fungsi dan Karakteristik Ruang Lab. Kimia SMA</vt:lpstr>
      <vt:lpstr>Prasyarat Utilitas Ruang Lab. Kimia SMA</vt:lpstr>
      <vt:lpstr>Standar Kelengkapan dan Luas Ruang Lab. Kimia SMA</vt:lpstr>
      <vt:lpstr>02.c.5</vt:lpstr>
      <vt:lpstr>Fungsi dan Karakteristik Ruang Lab. Biologi SMA</vt:lpstr>
      <vt:lpstr>Prasyarat Utilitas Ruang Lab. Biologi SMA</vt:lpstr>
      <vt:lpstr>Standar Kelengkapan dan Luas Ruang Lab. Biologi SMA</vt:lpstr>
      <vt:lpstr>02.c.6</vt:lpstr>
      <vt:lpstr>Prasyarat Utilitas Jamban Siswa/Guru SMA</vt:lpstr>
      <vt:lpstr>Standar Kelengkapan dan Luas Jamban Siswa/Guru SMA</vt:lpstr>
      <vt:lpstr>02.c.7</vt:lpstr>
      <vt:lpstr>Fungsi dan Karakteristik Asrama Siswa SMA</vt:lpstr>
      <vt:lpstr>Prasyarat Utilitas Asrama Siswa SMA</vt:lpstr>
      <vt:lpstr>Standar Kelengkapan dan Luas Asrama Siswa SMA</vt:lpstr>
      <vt:lpstr>02.c.8</vt:lpstr>
      <vt:lpstr>Fungsi dan Karakteristik Rumah Dinas Guru SMA</vt:lpstr>
      <vt:lpstr>Prasyarat Utilitas Ruang dan Standar Luas Rumah Dinas Guru SMA</vt:lpstr>
      <vt:lpstr>02.c.9</vt:lpstr>
      <vt:lpstr>Perabot RKB dan Lab. IPA</vt:lpstr>
      <vt:lpstr>Perabot Asrama Siswa </vt:lpstr>
      <vt:lpstr>Perabot Rumah Dinas Guru</vt:lpstr>
      <vt:lpstr>02.c</vt:lpstr>
      <vt:lpstr>Menu Peningkatan Sarana SMA (Lampiran IV, Permendikbud 8 Tahun 2018 )</vt:lpstr>
      <vt:lpstr>Persyaratan Teknis Sarana SMA - 1</vt:lpstr>
      <vt:lpstr>Persyaratan Teknis Sarana SMA - 2</vt:lpstr>
      <vt:lpstr>Alat Lab IPA dan Media Pendidikan</vt:lpstr>
      <vt:lpstr>Alat PJOK</vt:lpstr>
      <vt:lpstr>Alat Seni Budaya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BJ Boy</dc:creator>
  <cp:lastModifiedBy>BJ</cp:lastModifiedBy>
  <cp:revision>189</cp:revision>
  <dcterms:created xsi:type="dcterms:W3CDTF">2017-02-23T13:20:01Z</dcterms:created>
  <dcterms:modified xsi:type="dcterms:W3CDTF">2018-05-11T08:58:14Z</dcterms:modified>
</cp:coreProperties>
</file>